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5" r:id="rId4"/>
    <p:sldId id="277" r:id="rId5"/>
    <p:sldId id="276" r:id="rId6"/>
    <p:sldId id="278" r:id="rId7"/>
    <p:sldId id="279" r:id="rId8"/>
    <p:sldId id="280" r:id="rId9"/>
    <p:sldId id="281" r:id="rId10"/>
    <p:sldId id="28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0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5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01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5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3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31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07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7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2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76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2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98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9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AB86-2825-413D-B12E-F72481CE4F74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89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05DD-41A7-A080-A1A8-10B5235A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20" y="2555175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22225">
                  <a:solidFill>
                    <a:schemeClr val="bg1"/>
                  </a:solidFill>
                </a:ln>
              </a:rPr>
              <a:t>ALGORITHMIC INFORMATION and </a:t>
            </a:r>
            <a:br>
              <a:rPr lang="en-US" b="1" dirty="0">
                <a:ln w="22225">
                  <a:solidFill>
                    <a:schemeClr val="bg1"/>
                  </a:solidFill>
                </a:ln>
              </a:rPr>
            </a:br>
            <a:r>
              <a:rPr lang="en-US" b="1" dirty="0">
                <a:ln w="22225">
                  <a:solidFill>
                    <a:schemeClr val="bg1"/>
                  </a:solidFill>
                </a:ln>
              </a:rPr>
              <a:t>firing philosophers </a:t>
            </a:r>
            <a:br>
              <a:rPr lang="en-US" b="1" dirty="0">
                <a:ln w="22225">
                  <a:solidFill>
                    <a:schemeClr val="bg1"/>
                  </a:solidFill>
                </a:ln>
              </a:rPr>
            </a:br>
            <a:r>
              <a:rPr lang="en-US" sz="3600" b="1" dirty="0">
                <a:ln w="22225">
                  <a:solidFill>
                    <a:schemeClr val="bg1"/>
                  </a:solidFill>
                </a:ln>
              </a:rPr>
              <a:t>(FOR REAL THIS TIME)</a:t>
            </a:r>
            <a:endParaRPr lang="en-GB" sz="3600" b="1" dirty="0">
              <a:ln w="22225"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F318D-2AF0-2E7E-7B3E-7D870AF38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258" y="4377703"/>
            <a:ext cx="9448800" cy="1610141"/>
          </a:xfrm>
        </p:spPr>
        <p:txBody>
          <a:bodyPr/>
          <a:lstStyle/>
          <a:p>
            <a:r>
              <a:rPr lang="en-US" b="1" dirty="0">
                <a:ln w="15875">
                  <a:solidFill>
                    <a:schemeClr val="bg1"/>
                  </a:solidFill>
                </a:ln>
              </a:rPr>
              <a:t>ALGORITHMIC INFORMATION IS THE ROOT OF ALL OUR PROBLEMS</a:t>
            </a:r>
          </a:p>
        </p:txBody>
      </p:sp>
      <p:pic>
        <p:nvPicPr>
          <p:cNvPr id="7" name="Picture 6" descr="A person kicking another person in the face&#10;&#10;Description automatically generated with low confidence">
            <a:extLst>
              <a:ext uri="{FF2B5EF4-FFF2-40B4-BE49-F238E27FC236}">
                <a16:creationId xmlns:a16="http://schemas.microsoft.com/office/drawing/2014/main" id="{8CFDFB85-702C-D37E-84CD-B34F62164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6" y="734960"/>
            <a:ext cx="3249869" cy="32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5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2C76-B7AF-2DF0-FE12-919DB219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most important thing in the world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100C-937D-CE24-7056-BF741F39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 problem of philosophy</a:t>
            </a:r>
          </a:p>
          <a:p>
            <a:endParaRPr lang="en-US" dirty="0"/>
          </a:p>
          <a:p>
            <a:r>
              <a:rPr lang="en-US" dirty="0"/>
              <a:t>Relevant to AI </a:t>
            </a:r>
            <a:r>
              <a:rPr lang="en-US" dirty="0" err="1"/>
              <a:t>Notkilleveryoneism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low-hanging fruit in the adjacent areas</a:t>
            </a:r>
          </a:p>
          <a:p>
            <a:endParaRPr lang="en-US" dirty="0"/>
          </a:p>
          <a:p>
            <a:r>
              <a:rPr lang="en-US" dirty="0"/>
              <a:t>We can finally fire all the philosophers</a:t>
            </a:r>
          </a:p>
        </p:txBody>
      </p:sp>
    </p:spTree>
    <p:extLst>
      <p:ext uri="{BB962C8B-B14F-4D97-AF65-F5344CB8AC3E}">
        <p14:creationId xmlns:p14="http://schemas.microsoft.com/office/powerpoint/2010/main" val="11584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AA4C-5C3B-B221-0DA3-75D41CB4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agents </a:t>
            </a:r>
            <a:r>
              <a:rPr lang="en-US" i="1" dirty="0"/>
              <a:t>are</a:t>
            </a:r>
            <a:r>
              <a:rPr lang="en-US" dirty="0"/>
              <a:t> markets!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6A33-D48C-E692-8196-E940F458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Garrabrant</a:t>
            </a:r>
            <a:r>
              <a:rPr lang="en-US" dirty="0"/>
              <a:t> et al (2016) – Logical Induction</a:t>
            </a:r>
          </a:p>
        </p:txBody>
      </p:sp>
    </p:spTree>
    <p:extLst>
      <p:ext uri="{BB962C8B-B14F-4D97-AF65-F5344CB8AC3E}">
        <p14:creationId xmlns:p14="http://schemas.microsoft.com/office/powerpoint/2010/main" val="3109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71A9-9F9F-3EBD-0C4B-C84A2727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market hypothesis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B106-72F4-FE79-DF6F-494C7D39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Economist: “If the market weren’t efficient, someone would exploit it and make it efficient. Thus the market must be efficient.”</a:t>
            </a:r>
          </a:p>
          <a:p>
            <a:r>
              <a:rPr lang="en-US" dirty="0" err="1"/>
              <a:t>CSist</a:t>
            </a:r>
            <a:r>
              <a:rPr lang="en-US" dirty="0"/>
              <a:t>: “That’s physically impossible.”</a:t>
            </a:r>
          </a:p>
          <a:p>
            <a:endParaRPr lang="en-US" dirty="0"/>
          </a:p>
          <a:p>
            <a:r>
              <a:rPr lang="en-GB" dirty="0"/>
              <a:t>The market is efficient “when accounting for imperfect logical knowledge”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7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1245-2DA8-EDDA-3DFE-A6B41FBC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rationality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513D-7C2D-774D-E5B2-91405A18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“Optimal when you account for imperfect logical knowledge” – where else have we heard that before?</a:t>
            </a:r>
          </a:p>
          <a:p>
            <a:endParaRPr lang="en-US" dirty="0"/>
          </a:p>
          <a:p>
            <a:r>
              <a:rPr lang="en-US" dirty="0"/>
              <a:t>We assign a probability of 10% to the trillionth digit of pi, because that’s the best algorithm we have (subject to some constraints)</a:t>
            </a:r>
          </a:p>
          <a:p>
            <a:endParaRPr lang="en-US" dirty="0"/>
          </a:p>
          <a:p>
            <a:r>
              <a:rPr lang="en-US" dirty="0"/>
              <a:t>… or not necessarily the best algorithm. After all, we might not </a:t>
            </a:r>
            <a:r>
              <a:rPr lang="en-US" i="1" dirty="0"/>
              <a:t>know</a:t>
            </a:r>
            <a:r>
              <a:rPr lang="en-US" dirty="0"/>
              <a:t> the best algorithm (or that it is the best algorithm)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4377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561C-C869-CB2C-303E-0C2C3BD2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dynamics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72D1-F594-3103-C957-24F505531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perfect rationality is OK for equilibrium applications</a:t>
            </a:r>
          </a:p>
          <a:p>
            <a:endParaRPr lang="en-US" dirty="0"/>
          </a:p>
          <a:p>
            <a:r>
              <a:rPr lang="en-US" dirty="0"/>
              <a:t>What if we want a fundamentally dynamical theory of games and markets?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84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74E26F-AD0A-7E5F-FA41-24400F9027C2}"/>
              </a:ext>
            </a:extLst>
          </p:cNvPr>
          <p:cNvSpPr/>
          <p:nvPr/>
        </p:nvSpPr>
        <p:spPr>
          <a:xfrm>
            <a:off x="3800167" y="4365522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Bounded rationality</a:t>
            </a:r>
            <a:endParaRPr lang="en-GB" b="1" u="sng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A7BCD-45C5-7DA0-809A-4C333EED8EAB}"/>
              </a:ext>
            </a:extLst>
          </p:cNvPr>
          <p:cNvSpPr/>
          <p:nvPr/>
        </p:nvSpPr>
        <p:spPr>
          <a:xfrm>
            <a:off x="3352800" y="3111910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Game/market dynamics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A30A34-C704-EE03-6362-EAECF3C302C6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281949" y="3758381"/>
            <a:ext cx="447367" cy="60714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C9B99FB-B481-CA31-C3BD-1EBB182BCB57}"/>
              </a:ext>
            </a:extLst>
          </p:cNvPr>
          <p:cNvSpPr/>
          <p:nvPr/>
        </p:nvSpPr>
        <p:spPr>
          <a:xfrm>
            <a:off x="4713340" y="1857069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EMH</a:t>
            </a:r>
            <a:endParaRPr lang="en-GB" b="1" u="sng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EE598-D4AA-94F5-F1BE-5240AFD58108}"/>
              </a:ext>
            </a:extLst>
          </p:cNvPr>
          <p:cNvSpPr/>
          <p:nvPr/>
        </p:nvSpPr>
        <p:spPr>
          <a:xfrm>
            <a:off x="1927121" y="1849694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Market failure</a:t>
            </a:r>
            <a:endParaRPr lang="en-GB" b="1" u="sng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D75899-BBCB-6B18-0EA0-7DED8DFB6614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4281949" y="2503540"/>
            <a:ext cx="1360540" cy="60837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64F73-EF79-A676-307C-B413804BEAC0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856270" y="2496165"/>
            <a:ext cx="1425679" cy="61574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8EEABA-EA51-81E8-6F7F-5C0BD05DEFDE}"/>
              </a:ext>
            </a:extLst>
          </p:cNvPr>
          <p:cNvSpPr/>
          <p:nvPr/>
        </p:nvSpPr>
        <p:spPr>
          <a:xfrm>
            <a:off x="6001987" y="2987162"/>
            <a:ext cx="1858297" cy="9088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Algorithmic information</a:t>
            </a:r>
            <a:endParaRPr lang="en-GB" sz="21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C11138-6F23-D749-5997-EC24591F7C47}"/>
              </a:ext>
            </a:extLst>
          </p:cNvPr>
          <p:cNvCxnSpPr>
            <a:cxnSpLocks/>
            <a:stCxn id="28" idx="2"/>
            <a:endCxn id="4" idx="3"/>
          </p:cNvCxnSpPr>
          <p:nvPr/>
        </p:nvCxnSpPr>
        <p:spPr>
          <a:xfrm flipH="1">
            <a:off x="5658464" y="3896031"/>
            <a:ext cx="1272672" cy="79272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D08ED7-C17E-1102-0E95-6A00E7535794}"/>
              </a:ext>
            </a:extLst>
          </p:cNvPr>
          <p:cNvCxnSpPr>
            <a:cxnSpLocks/>
            <a:stCxn id="28" idx="2"/>
            <a:endCxn id="38" idx="1"/>
          </p:cNvCxnSpPr>
          <p:nvPr/>
        </p:nvCxnSpPr>
        <p:spPr>
          <a:xfrm>
            <a:off x="6931136" y="3896031"/>
            <a:ext cx="1300924" cy="78535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E17450B-F797-D6B0-6E00-10B3FC585061}"/>
              </a:ext>
            </a:extLst>
          </p:cNvPr>
          <p:cNvSpPr/>
          <p:nvPr/>
        </p:nvSpPr>
        <p:spPr>
          <a:xfrm>
            <a:off x="8232060" y="4358147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Extrapolated volition</a:t>
            </a:r>
            <a:endParaRPr lang="en-GB" b="1" u="sng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9C4C64-0B05-A97A-7B9A-5453B1405EC8}"/>
              </a:ext>
            </a:extLst>
          </p:cNvPr>
          <p:cNvCxnSpPr>
            <a:cxnSpLocks/>
          </p:cNvCxnSpPr>
          <p:nvPr/>
        </p:nvCxnSpPr>
        <p:spPr>
          <a:xfrm flipV="1">
            <a:off x="5720530" y="4638364"/>
            <a:ext cx="2611696" cy="7374"/>
          </a:xfrm>
          <a:prstGeom prst="straightConnector1">
            <a:avLst/>
          </a:prstGeom>
          <a:ln w="38100"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4E44A5-837B-7303-E4A8-DEE91AAE7A42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161209" y="3896031"/>
            <a:ext cx="621888" cy="46211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9A93380-52E2-FACF-61E9-FB6F6DA9F15F}"/>
              </a:ext>
            </a:extLst>
          </p:cNvPr>
          <p:cNvSpPr/>
          <p:nvPr/>
        </p:nvSpPr>
        <p:spPr>
          <a:xfrm>
            <a:off x="3352800" y="3111295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Game/market dynamics</a:t>
            </a:r>
            <a:endParaRPr lang="en-GB" b="1" u="sng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D3E1AF-8007-64D7-C711-09411C73ED5C}"/>
              </a:ext>
            </a:extLst>
          </p:cNvPr>
          <p:cNvSpPr/>
          <p:nvPr/>
        </p:nvSpPr>
        <p:spPr>
          <a:xfrm>
            <a:off x="8853948" y="3249560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AI alignment</a:t>
            </a:r>
            <a:endParaRPr lang="en-GB" b="1" u="sng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07E0F7-FB85-6223-D987-28903C31404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508529" y="2389852"/>
            <a:ext cx="1422607" cy="597310"/>
          </a:xfrm>
          <a:prstGeom prst="straightConnector1">
            <a:avLst/>
          </a:prstGeom>
          <a:ln w="38100"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6AD24A2-E251-8FF8-D642-E4F0776727E5}"/>
              </a:ext>
            </a:extLst>
          </p:cNvPr>
          <p:cNvCxnSpPr>
            <a:cxnSpLocks/>
            <a:stCxn id="28" idx="0"/>
            <a:endCxn id="79" idx="2"/>
          </p:cNvCxnSpPr>
          <p:nvPr/>
        </p:nvCxnSpPr>
        <p:spPr>
          <a:xfrm flipV="1">
            <a:off x="6931136" y="2491863"/>
            <a:ext cx="1497572" cy="49529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D00E333-6781-C2E0-54E0-FA2BFAB5CE09}"/>
              </a:ext>
            </a:extLst>
          </p:cNvPr>
          <p:cNvSpPr/>
          <p:nvPr/>
        </p:nvSpPr>
        <p:spPr>
          <a:xfrm>
            <a:off x="7499559" y="1845392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Decision theory</a:t>
            </a:r>
            <a:endParaRPr lang="en-GB" b="1" u="sng" dirty="0">
              <a:solidFill>
                <a:srgbClr val="0070C0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7F10F2-BA95-11C3-B5F6-20C3D408C14A}"/>
              </a:ext>
            </a:extLst>
          </p:cNvPr>
          <p:cNvCxnSpPr>
            <a:cxnSpLocks/>
            <a:stCxn id="106" idx="3"/>
            <a:endCxn id="4" idx="1"/>
          </p:cNvCxnSpPr>
          <p:nvPr/>
        </p:nvCxnSpPr>
        <p:spPr>
          <a:xfrm>
            <a:off x="3059518" y="4688758"/>
            <a:ext cx="740649" cy="0"/>
          </a:xfrm>
          <a:prstGeom prst="straightConnector1">
            <a:avLst/>
          </a:prstGeom>
          <a:ln w="38100"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3EC1CBA-73B6-80C5-BCC4-863FADBBC2E7}"/>
              </a:ext>
            </a:extLst>
          </p:cNvPr>
          <p:cNvSpPr/>
          <p:nvPr/>
        </p:nvSpPr>
        <p:spPr>
          <a:xfrm>
            <a:off x="1201221" y="4365522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Thermo-dynamics</a:t>
            </a:r>
            <a:endParaRPr lang="en-GB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86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CCC-1B84-5D48-0022-D5D99A93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agency/</a:t>
            </a:r>
            <a:br>
              <a:rPr lang="en-US" dirty="0"/>
            </a:br>
            <a:r>
              <a:rPr lang="en-US" dirty="0"/>
              <a:t>Decision theory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0BB6-11C8-4716-FA68-A6DFAF29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Newcomb problem: Box A has $1M </a:t>
            </a:r>
            <a:r>
              <a:rPr lang="en-US" dirty="0" err="1"/>
              <a:t>iff</a:t>
            </a:r>
            <a:r>
              <a:rPr lang="en-US" dirty="0"/>
              <a:t> you reject Box B (which has $10)</a:t>
            </a:r>
          </a:p>
          <a:p>
            <a:r>
              <a:rPr lang="en-US" dirty="0"/>
              <a:t>Newcomb soda: You drink a soda blindly, which gives you a strong urge to choose either Box A or Box B, and independently gives you $1M or $10</a:t>
            </a:r>
          </a:p>
          <a:p>
            <a:endParaRPr lang="en-US" dirty="0"/>
          </a:p>
          <a:p>
            <a:r>
              <a:rPr lang="en-US" dirty="0"/>
              <a:t>Causal dependence: A = f(B) or B = f(A)</a:t>
            </a:r>
          </a:p>
          <a:p>
            <a:r>
              <a:rPr lang="en-US" dirty="0"/>
              <a:t>Common cause: A = f(C), B = f(C)</a:t>
            </a:r>
          </a:p>
          <a:p>
            <a:r>
              <a:rPr lang="en-US" dirty="0"/>
              <a:t>Algorithmic dependence: A = f(C), B = f(D)</a:t>
            </a:r>
          </a:p>
        </p:txBody>
      </p:sp>
    </p:spTree>
    <p:extLst>
      <p:ext uri="{BB962C8B-B14F-4D97-AF65-F5344CB8AC3E}">
        <p14:creationId xmlns:p14="http://schemas.microsoft.com/office/powerpoint/2010/main" val="333105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74E26F-AD0A-7E5F-FA41-24400F9027C2}"/>
              </a:ext>
            </a:extLst>
          </p:cNvPr>
          <p:cNvSpPr/>
          <p:nvPr/>
        </p:nvSpPr>
        <p:spPr>
          <a:xfrm>
            <a:off x="3800167" y="4365522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Bounded rationality</a:t>
            </a:r>
            <a:endParaRPr lang="en-GB" b="1" u="sng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A7BCD-45C5-7DA0-809A-4C333EED8EAB}"/>
              </a:ext>
            </a:extLst>
          </p:cNvPr>
          <p:cNvSpPr/>
          <p:nvPr/>
        </p:nvSpPr>
        <p:spPr>
          <a:xfrm>
            <a:off x="3352800" y="3111910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Game/market dynamics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A30A34-C704-EE03-6362-EAECF3C302C6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281949" y="3758381"/>
            <a:ext cx="447367" cy="60714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C9B99FB-B481-CA31-C3BD-1EBB182BCB57}"/>
              </a:ext>
            </a:extLst>
          </p:cNvPr>
          <p:cNvSpPr/>
          <p:nvPr/>
        </p:nvSpPr>
        <p:spPr>
          <a:xfrm>
            <a:off x="4713340" y="1857069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EMH</a:t>
            </a:r>
            <a:endParaRPr lang="en-GB" b="1" u="sng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EE598-D4AA-94F5-F1BE-5240AFD58108}"/>
              </a:ext>
            </a:extLst>
          </p:cNvPr>
          <p:cNvSpPr/>
          <p:nvPr/>
        </p:nvSpPr>
        <p:spPr>
          <a:xfrm>
            <a:off x="1927121" y="1849694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Market failure</a:t>
            </a:r>
            <a:endParaRPr lang="en-GB" b="1" u="sng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D75899-BBCB-6B18-0EA0-7DED8DFB6614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4281949" y="2503540"/>
            <a:ext cx="1360540" cy="60837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64F73-EF79-A676-307C-B413804BEAC0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856270" y="2496165"/>
            <a:ext cx="1425679" cy="61574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8EEABA-EA51-81E8-6F7F-5C0BD05DEFDE}"/>
              </a:ext>
            </a:extLst>
          </p:cNvPr>
          <p:cNvSpPr/>
          <p:nvPr/>
        </p:nvSpPr>
        <p:spPr>
          <a:xfrm>
            <a:off x="6001987" y="2987162"/>
            <a:ext cx="1858297" cy="9088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Algorithmic information</a:t>
            </a:r>
            <a:endParaRPr lang="en-GB" sz="21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C11138-6F23-D749-5997-EC24591F7C47}"/>
              </a:ext>
            </a:extLst>
          </p:cNvPr>
          <p:cNvCxnSpPr>
            <a:cxnSpLocks/>
            <a:stCxn id="28" idx="2"/>
            <a:endCxn id="4" idx="3"/>
          </p:cNvCxnSpPr>
          <p:nvPr/>
        </p:nvCxnSpPr>
        <p:spPr>
          <a:xfrm flipH="1">
            <a:off x="5658464" y="3896031"/>
            <a:ext cx="1272672" cy="79272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D08ED7-C17E-1102-0E95-6A00E7535794}"/>
              </a:ext>
            </a:extLst>
          </p:cNvPr>
          <p:cNvCxnSpPr>
            <a:cxnSpLocks/>
            <a:stCxn id="28" idx="2"/>
            <a:endCxn id="38" idx="1"/>
          </p:cNvCxnSpPr>
          <p:nvPr/>
        </p:nvCxnSpPr>
        <p:spPr>
          <a:xfrm>
            <a:off x="6931136" y="3896031"/>
            <a:ext cx="1300924" cy="78535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E17450B-F797-D6B0-6E00-10B3FC585061}"/>
              </a:ext>
            </a:extLst>
          </p:cNvPr>
          <p:cNvSpPr/>
          <p:nvPr/>
        </p:nvSpPr>
        <p:spPr>
          <a:xfrm>
            <a:off x="8232060" y="4358147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Extrapolated volition</a:t>
            </a:r>
            <a:endParaRPr lang="en-GB" b="1" u="sng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9C4C64-0B05-A97A-7B9A-5453B1405EC8}"/>
              </a:ext>
            </a:extLst>
          </p:cNvPr>
          <p:cNvCxnSpPr>
            <a:cxnSpLocks/>
          </p:cNvCxnSpPr>
          <p:nvPr/>
        </p:nvCxnSpPr>
        <p:spPr>
          <a:xfrm flipV="1">
            <a:off x="5720530" y="4638364"/>
            <a:ext cx="2611696" cy="7374"/>
          </a:xfrm>
          <a:prstGeom prst="straightConnector1">
            <a:avLst/>
          </a:prstGeom>
          <a:ln w="38100"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4E44A5-837B-7303-E4A8-DEE91AAE7A42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161209" y="3896031"/>
            <a:ext cx="621888" cy="46211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9A93380-52E2-FACF-61E9-FB6F6DA9F15F}"/>
              </a:ext>
            </a:extLst>
          </p:cNvPr>
          <p:cNvSpPr/>
          <p:nvPr/>
        </p:nvSpPr>
        <p:spPr>
          <a:xfrm>
            <a:off x="3352800" y="3111295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Game/market dynamics</a:t>
            </a:r>
            <a:endParaRPr lang="en-GB" b="1" u="sng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D3E1AF-8007-64D7-C711-09411C73ED5C}"/>
              </a:ext>
            </a:extLst>
          </p:cNvPr>
          <p:cNvSpPr/>
          <p:nvPr/>
        </p:nvSpPr>
        <p:spPr>
          <a:xfrm>
            <a:off x="8853948" y="3249560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AI alignment</a:t>
            </a:r>
            <a:endParaRPr lang="en-GB" b="1" u="sng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07E0F7-FB85-6223-D987-28903C31404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508529" y="2389852"/>
            <a:ext cx="1422607" cy="597310"/>
          </a:xfrm>
          <a:prstGeom prst="straightConnector1">
            <a:avLst/>
          </a:prstGeom>
          <a:ln w="38100"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6AD24A2-E251-8FF8-D642-E4F0776727E5}"/>
              </a:ext>
            </a:extLst>
          </p:cNvPr>
          <p:cNvCxnSpPr>
            <a:cxnSpLocks/>
            <a:stCxn id="28" idx="0"/>
            <a:endCxn id="79" idx="2"/>
          </p:cNvCxnSpPr>
          <p:nvPr/>
        </p:nvCxnSpPr>
        <p:spPr>
          <a:xfrm flipV="1">
            <a:off x="6931136" y="2491863"/>
            <a:ext cx="1497572" cy="49529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D00E333-6781-C2E0-54E0-FA2BFAB5CE09}"/>
              </a:ext>
            </a:extLst>
          </p:cNvPr>
          <p:cNvSpPr/>
          <p:nvPr/>
        </p:nvSpPr>
        <p:spPr>
          <a:xfrm>
            <a:off x="7499559" y="1845392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Decision theory</a:t>
            </a:r>
            <a:endParaRPr lang="en-GB" b="1" u="sng" dirty="0">
              <a:solidFill>
                <a:srgbClr val="7030A0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7F10F2-BA95-11C3-B5F6-20C3D408C14A}"/>
              </a:ext>
            </a:extLst>
          </p:cNvPr>
          <p:cNvCxnSpPr>
            <a:cxnSpLocks/>
            <a:stCxn id="106" idx="3"/>
            <a:endCxn id="4" idx="1"/>
          </p:cNvCxnSpPr>
          <p:nvPr/>
        </p:nvCxnSpPr>
        <p:spPr>
          <a:xfrm>
            <a:off x="3059518" y="4688758"/>
            <a:ext cx="740649" cy="0"/>
          </a:xfrm>
          <a:prstGeom prst="straightConnector1">
            <a:avLst/>
          </a:prstGeom>
          <a:ln w="38100"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3EC1CBA-73B6-80C5-BCC4-863FADBBC2E7}"/>
              </a:ext>
            </a:extLst>
          </p:cNvPr>
          <p:cNvSpPr/>
          <p:nvPr/>
        </p:nvSpPr>
        <p:spPr>
          <a:xfrm>
            <a:off x="1201221" y="4365522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Thermo-dynamics</a:t>
            </a:r>
            <a:endParaRPr lang="en-GB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1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AA4C-5C3B-B221-0DA3-75D41CB4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Extrapolated volition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6A33-D48C-E692-8196-E940F458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is program’s “utility function”? </a:t>
            </a:r>
          </a:p>
          <a:p>
            <a:endParaRPr lang="en-US" dirty="0"/>
          </a:p>
          <a:p>
            <a:r>
              <a:rPr lang="en-US" dirty="0"/>
              <a:t>Cannot just fit an as-if theory: it is lacking in (algorithmic) information</a:t>
            </a:r>
          </a:p>
          <a:p>
            <a:endParaRPr lang="en-US" dirty="0"/>
          </a:p>
          <a:p>
            <a:r>
              <a:rPr lang="en-US" dirty="0"/>
              <a:t>What would you want if you had all relevant algorithmic information?</a:t>
            </a:r>
          </a:p>
          <a:p>
            <a:endParaRPr lang="en-US" dirty="0"/>
          </a:p>
          <a:p>
            <a:r>
              <a:rPr lang="en-US" dirty="0"/>
              <a:t>Relevant to AI alignment</a:t>
            </a:r>
          </a:p>
        </p:txBody>
      </p:sp>
    </p:spTree>
    <p:extLst>
      <p:ext uri="{BB962C8B-B14F-4D97-AF65-F5344CB8AC3E}">
        <p14:creationId xmlns:p14="http://schemas.microsoft.com/office/powerpoint/2010/main" val="128651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74E26F-AD0A-7E5F-FA41-24400F9027C2}"/>
              </a:ext>
            </a:extLst>
          </p:cNvPr>
          <p:cNvSpPr/>
          <p:nvPr/>
        </p:nvSpPr>
        <p:spPr>
          <a:xfrm>
            <a:off x="3800167" y="4365522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Bounded rationality</a:t>
            </a:r>
            <a:endParaRPr lang="en-GB" b="1" u="sng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A7BCD-45C5-7DA0-809A-4C333EED8EAB}"/>
              </a:ext>
            </a:extLst>
          </p:cNvPr>
          <p:cNvSpPr/>
          <p:nvPr/>
        </p:nvSpPr>
        <p:spPr>
          <a:xfrm>
            <a:off x="3352800" y="3111910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Game/market dynamics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A30A34-C704-EE03-6362-EAECF3C302C6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281949" y="3758381"/>
            <a:ext cx="447367" cy="60714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C9B99FB-B481-CA31-C3BD-1EBB182BCB57}"/>
              </a:ext>
            </a:extLst>
          </p:cNvPr>
          <p:cNvSpPr/>
          <p:nvPr/>
        </p:nvSpPr>
        <p:spPr>
          <a:xfrm>
            <a:off x="4713340" y="1857069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EMH</a:t>
            </a:r>
            <a:endParaRPr lang="en-GB" b="1" u="sng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EE598-D4AA-94F5-F1BE-5240AFD58108}"/>
              </a:ext>
            </a:extLst>
          </p:cNvPr>
          <p:cNvSpPr/>
          <p:nvPr/>
        </p:nvSpPr>
        <p:spPr>
          <a:xfrm>
            <a:off x="1927121" y="1849694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Market failure</a:t>
            </a:r>
            <a:endParaRPr lang="en-GB" b="1" u="sng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D75899-BBCB-6B18-0EA0-7DED8DFB6614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4281949" y="2503540"/>
            <a:ext cx="1360540" cy="60837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64F73-EF79-A676-307C-B413804BEAC0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856270" y="2496165"/>
            <a:ext cx="1425679" cy="61574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8EEABA-EA51-81E8-6F7F-5C0BD05DEFDE}"/>
              </a:ext>
            </a:extLst>
          </p:cNvPr>
          <p:cNvSpPr/>
          <p:nvPr/>
        </p:nvSpPr>
        <p:spPr>
          <a:xfrm>
            <a:off x="6001987" y="2987162"/>
            <a:ext cx="1858297" cy="9088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Algorithmic information</a:t>
            </a:r>
            <a:endParaRPr lang="en-GB" sz="21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C11138-6F23-D749-5997-EC24591F7C47}"/>
              </a:ext>
            </a:extLst>
          </p:cNvPr>
          <p:cNvCxnSpPr>
            <a:cxnSpLocks/>
            <a:stCxn id="28" idx="2"/>
            <a:endCxn id="4" idx="3"/>
          </p:cNvCxnSpPr>
          <p:nvPr/>
        </p:nvCxnSpPr>
        <p:spPr>
          <a:xfrm flipH="1">
            <a:off x="5658464" y="3896031"/>
            <a:ext cx="1272672" cy="79272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D08ED7-C17E-1102-0E95-6A00E7535794}"/>
              </a:ext>
            </a:extLst>
          </p:cNvPr>
          <p:cNvCxnSpPr>
            <a:cxnSpLocks/>
            <a:stCxn id="28" idx="2"/>
            <a:endCxn id="38" idx="1"/>
          </p:cNvCxnSpPr>
          <p:nvPr/>
        </p:nvCxnSpPr>
        <p:spPr>
          <a:xfrm>
            <a:off x="6931136" y="3896031"/>
            <a:ext cx="1300924" cy="78535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E17450B-F797-D6B0-6E00-10B3FC585061}"/>
              </a:ext>
            </a:extLst>
          </p:cNvPr>
          <p:cNvSpPr/>
          <p:nvPr/>
        </p:nvSpPr>
        <p:spPr>
          <a:xfrm>
            <a:off x="8232060" y="4358147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Extrapolated volition</a:t>
            </a:r>
            <a:endParaRPr lang="en-GB" b="1" u="sng" dirty="0">
              <a:solidFill>
                <a:srgbClr val="7030A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9C4C64-0B05-A97A-7B9A-5453B1405EC8}"/>
              </a:ext>
            </a:extLst>
          </p:cNvPr>
          <p:cNvCxnSpPr>
            <a:cxnSpLocks/>
          </p:cNvCxnSpPr>
          <p:nvPr/>
        </p:nvCxnSpPr>
        <p:spPr>
          <a:xfrm flipV="1">
            <a:off x="5720530" y="4638364"/>
            <a:ext cx="2611696" cy="7374"/>
          </a:xfrm>
          <a:prstGeom prst="straightConnector1">
            <a:avLst/>
          </a:prstGeom>
          <a:ln w="38100"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4E44A5-837B-7303-E4A8-DEE91AAE7A42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161209" y="3896031"/>
            <a:ext cx="621888" cy="46211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9A93380-52E2-FACF-61E9-FB6F6DA9F15F}"/>
              </a:ext>
            </a:extLst>
          </p:cNvPr>
          <p:cNvSpPr/>
          <p:nvPr/>
        </p:nvSpPr>
        <p:spPr>
          <a:xfrm>
            <a:off x="3352800" y="3111295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Game/market dynamics</a:t>
            </a:r>
            <a:endParaRPr lang="en-GB" b="1" u="sng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D3E1AF-8007-64D7-C711-09411C73ED5C}"/>
              </a:ext>
            </a:extLst>
          </p:cNvPr>
          <p:cNvSpPr/>
          <p:nvPr/>
        </p:nvSpPr>
        <p:spPr>
          <a:xfrm>
            <a:off x="8853948" y="3249560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AI alignment</a:t>
            </a:r>
            <a:endParaRPr lang="en-GB" b="1" u="sng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07E0F7-FB85-6223-D987-28903C31404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508529" y="2389852"/>
            <a:ext cx="1422607" cy="597310"/>
          </a:xfrm>
          <a:prstGeom prst="straightConnector1">
            <a:avLst/>
          </a:prstGeom>
          <a:ln w="38100"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6AD24A2-E251-8FF8-D642-E4F0776727E5}"/>
              </a:ext>
            </a:extLst>
          </p:cNvPr>
          <p:cNvCxnSpPr>
            <a:cxnSpLocks/>
            <a:stCxn id="28" idx="0"/>
            <a:endCxn id="79" idx="2"/>
          </p:cNvCxnSpPr>
          <p:nvPr/>
        </p:nvCxnSpPr>
        <p:spPr>
          <a:xfrm flipV="1">
            <a:off x="6931136" y="2491863"/>
            <a:ext cx="1497572" cy="49529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D00E333-6781-C2E0-54E0-FA2BFAB5CE09}"/>
              </a:ext>
            </a:extLst>
          </p:cNvPr>
          <p:cNvSpPr/>
          <p:nvPr/>
        </p:nvSpPr>
        <p:spPr>
          <a:xfrm>
            <a:off x="7499559" y="1845392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Decision theory</a:t>
            </a:r>
            <a:endParaRPr lang="en-GB" b="1" u="sng" dirty="0">
              <a:solidFill>
                <a:srgbClr val="7030A0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7F10F2-BA95-11C3-B5F6-20C3D408C14A}"/>
              </a:ext>
            </a:extLst>
          </p:cNvPr>
          <p:cNvCxnSpPr>
            <a:cxnSpLocks/>
            <a:stCxn id="106" idx="3"/>
            <a:endCxn id="4" idx="1"/>
          </p:cNvCxnSpPr>
          <p:nvPr/>
        </p:nvCxnSpPr>
        <p:spPr>
          <a:xfrm>
            <a:off x="3059518" y="4688758"/>
            <a:ext cx="740649" cy="0"/>
          </a:xfrm>
          <a:prstGeom prst="straightConnector1">
            <a:avLst/>
          </a:prstGeom>
          <a:ln w="38100"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3EC1CBA-73B6-80C5-BCC4-863FADBBC2E7}"/>
              </a:ext>
            </a:extLst>
          </p:cNvPr>
          <p:cNvSpPr/>
          <p:nvPr/>
        </p:nvSpPr>
        <p:spPr>
          <a:xfrm>
            <a:off x="1201221" y="4365522"/>
            <a:ext cx="1858297" cy="64647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Thermo-dynamics</a:t>
            </a:r>
            <a:endParaRPr lang="en-GB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10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0</TotalTime>
  <Words>426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ALGORITHMIC INFORMATION and  firing philosophers  (FOR REAL THIS TIME)</vt:lpstr>
      <vt:lpstr>Efficient market hypothesis</vt:lpstr>
      <vt:lpstr>Bounded rationality</vt:lpstr>
      <vt:lpstr>GAME dynamics</vt:lpstr>
      <vt:lpstr>PowerPoint Presentation</vt:lpstr>
      <vt:lpstr>Embedded agency/ Decision theory</vt:lpstr>
      <vt:lpstr>PowerPoint Presentation</vt:lpstr>
      <vt:lpstr>Extrapolated volition</vt:lpstr>
      <vt:lpstr>PowerPoint Presentation</vt:lpstr>
      <vt:lpstr>This is the most important thing in the world</vt:lpstr>
      <vt:lpstr>Idea: agents are markets!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Incompleteness theorems and firing philosophers</dc:title>
  <dc:creator>Abhimanyu Pallavi Sudhir</dc:creator>
  <cp:lastModifiedBy>Abhimanyu Pallavi Sudhir</cp:lastModifiedBy>
  <cp:revision>20</cp:revision>
  <dcterms:created xsi:type="dcterms:W3CDTF">2023-02-06T14:48:54Z</dcterms:created>
  <dcterms:modified xsi:type="dcterms:W3CDTF">2023-04-02T00:41:19Z</dcterms:modified>
</cp:coreProperties>
</file>