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57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0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5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01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5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3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1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0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7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2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6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9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AB86-2825-413D-B12E-F72481CE4F7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D9F5-2B80-46EA-8D4A-9F65B215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89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05DD-41A7-A080-A1A8-10B5235A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65" y="251645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22225">
                  <a:solidFill>
                    <a:schemeClr val="bg1"/>
                  </a:solidFill>
                </a:ln>
              </a:rPr>
              <a:t>BETTING ON WHAT IS NEITHER VERIFIABLE NOR FALSIFIABLE</a:t>
            </a:r>
            <a:endParaRPr lang="en-GB" b="1" dirty="0">
              <a:ln w="22225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F318D-2AF0-2E7E-7B3E-7D870AF38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258" y="4377704"/>
            <a:ext cx="9448800" cy="685800"/>
          </a:xfrm>
        </p:spPr>
        <p:txBody>
          <a:bodyPr/>
          <a:lstStyle/>
          <a:p>
            <a:r>
              <a:rPr lang="en-US" b="1" dirty="0">
                <a:ln w="15875">
                  <a:solidFill>
                    <a:schemeClr val="bg1"/>
                  </a:solidFill>
                </a:ln>
              </a:rPr>
              <a:t>You might be willing to bet your life on it, but how?</a:t>
            </a:r>
            <a:endParaRPr lang="en-GB" b="1" dirty="0">
              <a:ln w="15875">
                <a:solidFill>
                  <a:schemeClr val="bg1"/>
                </a:solidFill>
              </a:ln>
            </a:endParaRPr>
          </a:p>
        </p:txBody>
      </p:sp>
      <p:pic>
        <p:nvPicPr>
          <p:cNvPr id="1026" name="Picture 2" descr="BETTING ON WHAT IS NEITHER VERIFIABLE NOR FALSIFIABLE">
            <a:extLst>
              <a:ext uri="{FF2B5EF4-FFF2-40B4-BE49-F238E27FC236}">
                <a16:creationId xmlns:a16="http://schemas.microsoft.com/office/drawing/2014/main" id="{10F98D76-BE33-3B52-43C5-ED09D741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687" y="1366371"/>
            <a:ext cx="2875313" cy="28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0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CONSTRUCTIVISM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D3137-A277-8A87-7EE5-10E9CC754F47}"/>
              </a:ext>
            </a:extLst>
          </p:cNvPr>
          <p:cNvSpPr txBox="1"/>
          <p:nvPr/>
        </p:nvSpPr>
        <p:spPr>
          <a:xfrm>
            <a:off x="2635045" y="2546555"/>
            <a:ext cx="79444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“ </a:t>
            </a:r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The Probability that </a:t>
            </a:r>
            <a:r>
              <a:rPr lang="en-US" sz="3900" i="1" dirty="0">
                <a:latin typeface="Cambria" panose="02040503050406030204" pitchFamily="18" charset="0"/>
                <a:ea typeface="Cambria" panose="02040503050406030204" pitchFamily="18" charset="0"/>
              </a:rPr>
              <a:t>WE WILL CONSTRUCT</a:t>
            </a:r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 an </a:t>
            </a:r>
            <a:r>
              <a:rPr lang="en-US" sz="3900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 such that for all y </a:t>
            </a:r>
            <a:r>
              <a:rPr lang="en-US" sz="3900" i="1" dirty="0">
                <a:latin typeface="Cambria" panose="02040503050406030204" pitchFamily="18" charset="0"/>
                <a:ea typeface="Cambria" panose="02040503050406030204" pitchFamily="18" charset="0"/>
              </a:rPr>
              <a:t>WE WILL CONSTRUCT</a:t>
            </a:r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900" i="1" dirty="0">
                <a:latin typeface="Cambria" panose="02040503050406030204" pitchFamily="18" charset="0"/>
                <a:ea typeface="Cambria" panose="02040503050406030204" pitchFamily="18" charset="0"/>
              </a:rPr>
              <a:t>P(x, y)</a:t>
            </a:r>
            <a:endParaRPr lang="en-GB" sz="39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NON-CONSTRUCTIVISM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D3137-A277-8A87-7EE5-10E9CC754F47}"/>
              </a:ext>
            </a:extLst>
          </p:cNvPr>
          <p:cNvSpPr txBox="1"/>
          <p:nvPr/>
        </p:nvSpPr>
        <p:spPr>
          <a:xfrm>
            <a:off x="2497393" y="2482587"/>
            <a:ext cx="794446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An event </a:t>
            </a:r>
            <a:r>
              <a:rPr lang="en-US" sz="3900" i="1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 that gives no information on </a:t>
            </a:r>
            <a:r>
              <a:rPr lang="en-US" sz="3900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 or on </a:t>
            </a:r>
            <a:r>
              <a:rPr lang="en-US" sz="3900" i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, but gives information on </a:t>
            </a:r>
            <a:r>
              <a:rPr lang="en-US" sz="3900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 ∪ </a:t>
            </a:r>
            <a:r>
              <a:rPr lang="en-US" sz="3900" i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39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GB" sz="3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2B808-A997-7198-370B-0F8FCB994CAF}"/>
              </a:ext>
            </a:extLst>
          </p:cNvPr>
          <p:cNvSpPr txBox="1"/>
          <p:nvPr/>
        </p:nvSpPr>
        <p:spPr>
          <a:xfrm>
            <a:off x="2497392" y="4800599"/>
            <a:ext cx="7944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I have two children; </a:t>
            </a:r>
            <a:r>
              <a:rPr lang="en-US" sz="2100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 is “my eldest is a boy”; </a:t>
            </a:r>
            <a:r>
              <a:rPr lang="en-US" sz="2100" i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 is “my youngest is a boy”; </a:t>
            </a:r>
            <a:r>
              <a:rPr lang="en-US" sz="2100" i="1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 is “I have a boy and a girl”.</a:t>
            </a:r>
            <a:endParaRPr lang="en-GB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NON-CONSTRUCTIVISM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ED3137-A277-8A87-7EE5-10E9CC754F47}"/>
                  </a:ext>
                </a:extLst>
              </p:cNvPr>
              <p:cNvSpPr txBox="1"/>
              <p:nvPr/>
            </p:nvSpPr>
            <p:spPr>
              <a:xfrm>
                <a:off x="2497393" y="2482587"/>
                <a:ext cx="7944465" cy="2303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 event </a:t>
                </a:r>
                <a:r>
                  <a:rPr lang="en-US" sz="39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3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that is independent of every finite union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GB" sz="400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li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4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𝑆</m:t>
                        </m:r>
                      </m:lim>
                    </m:limLow>
                    <m:sSub>
                      <m:sSubPr>
                        <m:ctrlPr>
                          <a:rPr lang="en-GB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but informs</a:t>
                </a:r>
              </a:p>
              <a:p>
                <a:r>
                  <a:rPr lang="en-US" sz="3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countable union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GB" sz="400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lim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4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4000">
                            <a:latin typeface="Cambria Math" panose="02040503050406030204" pitchFamily="18" charset="0"/>
                          </a:rPr>
                          <m:t>ℕ</m:t>
                        </m:r>
                      </m:lim>
                    </m:limLow>
                    <m:sSub>
                      <m:sSubPr>
                        <m:ctrlPr>
                          <a:rPr lang="en-GB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ED3137-A277-8A87-7EE5-10E9CC754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93" y="2482587"/>
                <a:ext cx="7944465" cy="2303259"/>
              </a:xfrm>
              <a:prstGeom prst="rect">
                <a:avLst/>
              </a:prstGeom>
              <a:blipFill>
                <a:blip r:embed="rId2"/>
                <a:stretch>
                  <a:fillRect l="-2609" t="-4497" r="-691" b="-1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682B808-A997-7198-370B-0F8FCB994CAF}"/>
              </a:ext>
            </a:extLst>
          </p:cNvPr>
          <p:cNvSpPr txBox="1"/>
          <p:nvPr/>
        </p:nvSpPr>
        <p:spPr>
          <a:xfrm>
            <a:off x="2497393" y="5211032"/>
            <a:ext cx="79444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(Not really possible in probability theory)</a:t>
            </a:r>
            <a:endParaRPr lang="en-GB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CONSTRUCTIVISM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F8457F-B1D7-285E-1F66-3EC885986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558" y="1946277"/>
            <a:ext cx="6643842" cy="46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0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reason this is important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0A70-7D95-31FA-436D-7F271569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a tree falls down in the forest, and no one’s there to bet on it … does it make a sound?”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something that only exists in the latent space of a neural network. Image 2 of 3">
            <a:extLst>
              <a:ext uri="{FF2B5EF4-FFF2-40B4-BE49-F238E27FC236}">
                <a16:creationId xmlns:a16="http://schemas.microsoft.com/office/drawing/2014/main" id="{27E26708-5D4C-168F-B347-5F5E20EC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089" y="4935794"/>
            <a:ext cx="3343275" cy="171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752CA-809D-C818-0BB2-8C0D89B0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36" y="3096034"/>
            <a:ext cx="5229442" cy="3555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83B67-5875-FD59-FCAD-11BF44F2CA4A}"/>
              </a:ext>
            </a:extLst>
          </p:cNvPr>
          <p:cNvSpPr txBox="1"/>
          <p:nvPr/>
        </p:nvSpPr>
        <p:spPr>
          <a:xfrm>
            <a:off x="7403690" y="2713702"/>
            <a:ext cx="423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What caused the Late Bronze Age Collapse?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271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EF35F2-6270-A669-8E8A-C3962F68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84" y="397922"/>
            <a:ext cx="8954276" cy="5928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61663-F104-D410-D8E8-66C6E436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941" y="1022816"/>
            <a:ext cx="7011008" cy="5303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4B52E-4585-15A9-816B-4777444D1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29" y="1760662"/>
            <a:ext cx="7277731" cy="3985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556E05-92F5-1DDA-0176-76F0BB0DA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537" y="2142227"/>
            <a:ext cx="7361558" cy="2278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F57579-4C19-2CA3-529D-77C838ED6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140" y="2835707"/>
            <a:ext cx="7369179" cy="1585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D28209-8B91-3F9F-123B-8E8ED3516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963" y="171167"/>
            <a:ext cx="4686706" cy="65156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386F61-C004-EDC3-72C5-FEBF5FD01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9480" y="902750"/>
            <a:ext cx="4747671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72E7-7E57-ADD3-0FAA-1639CCEE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3FA1-410B-EA48-7D84-CBCAFB7F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7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VERIFIABLE, FALSIFIABLE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0A70-7D95-31FA-436D-7F271569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Δ</a:t>
            </a:r>
            <a:r>
              <a:rPr lang="en-US" b="1" baseline="-25000" dirty="0"/>
              <a:t>0</a:t>
            </a:r>
            <a:r>
              <a:rPr lang="en-US" b="1" dirty="0"/>
              <a:t>:</a:t>
            </a:r>
            <a:r>
              <a:rPr lang="en-US" dirty="0"/>
              <a:t> Questions whose answers we will find out at a definite point in time.</a:t>
            </a:r>
          </a:p>
          <a:p>
            <a:r>
              <a:rPr lang="en-US" b="1" dirty="0"/>
              <a:t>Verifiable:</a:t>
            </a:r>
            <a:r>
              <a:rPr lang="en-US" dirty="0"/>
              <a:t> Statements that will be confirmed (if true)</a:t>
            </a:r>
          </a:p>
          <a:p>
            <a:pPr lvl="1"/>
            <a:r>
              <a:rPr lang="en-US" dirty="0"/>
              <a:t>“There is at least one white swan”</a:t>
            </a:r>
          </a:p>
          <a:p>
            <a:pPr lvl="1"/>
            <a:r>
              <a:rPr lang="en-US" dirty="0"/>
              <a:t>“An asteroid will hit the Earth”</a:t>
            </a:r>
          </a:p>
          <a:p>
            <a:pPr lvl="1"/>
            <a:r>
              <a:rPr lang="en-US" dirty="0"/>
              <a:t>“You are mortal”</a:t>
            </a:r>
          </a:p>
          <a:p>
            <a:pPr lvl="1"/>
            <a:r>
              <a:rPr lang="en-US" dirty="0"/>
              <a:t>“P halts”</a:t>
            </a:r>
          </a:p>
          <a:p>
            <a:r>
              <a:rPr lang="en-US" b="1" dirty="0"/>
              <a:t>Falsifiable: </a:t>
            </a:r>
            <a:r>
              <a:rPr lang="en-US" dirty="0"/>
              <a:t>Statements that will be refuted (if false)</a:t>
            </a:r>
          </a:p>
          <a:p>
            <a:pPr lvl="1"/>
            <a:r>
              <a:rPr lang="en-US" dirty="0"/>
              <a:t>“All swans are white”</a:t>
            </a:r>
          </a:p>
          <a:p>
            <a:pPr lvl="1"/>
            <a:r>
              <a:rPr lang="en-US" dirty="0"/>
              <a:t>“An asteroid will never hit the Earth”</a:t>
            </a:r>
          </a:p>
          <a:p>
            <a:pPr lvl="1"/>
            <a:r>
              <a:rPr lang="en-US" dirty="0"/>
              <a:t>“You are immortal”</a:t>
            </a:r>
          </a:p>
          <a:p>
            <a:pPr lvl="1"/>
            <a:r>
              <a:rPr lang="en-US" dirty="0"/>
              <a:t>“P doesn’t halt”</a:t>
            </a:r>
          </a:p>
        </p:txBody>
      </p:sp>
    </p:spTree>
    <p:extLst>
      <p:ext uri="{BB962C8B-B14F-4D97-AF65-F5344CB8AC3E}">
        <p14:creationId xmlns:p14="http://schemas.microsoft.com/office/powerpoint/2010/main" val="22032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0A70-7D95-31FA-436D-7F271569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men are mortal”</a:t>
            </a:r>
          </a:p>
          <a:p>
            <a:r>
              <a:rPr lang="en-US" dirty="0"/>
              <a:t>“Every swan will grow a white feather”</a:t>
            </a:r>
          </a:p>
          <a:p>
            <a:r>
              <a:rPr lang="en-US" dirty="0"/>
              <a:t>“This infinite checkerboard has a completely shaded horizontal row”</a:t>
            </a:r>
          </a:p>
          <a:p>
            <a:r>
              <a:rPr lang="en-US" dirty="0"/>
              <a:t>“There are an infinite number of primes”</a:t>
            </a:r>
          </a:p>
          <a:p>
            <a:r>
              <a:rPr lang="en-US" dirty="0"/>
              <a:t>“The limit of this sequence is </a:t>
            </a:r>
            <a:r>
              <a:rPr lang="en-US" i="1" dirty="0"/>
              <a:t>L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feels like it should be meaningful!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4FF9A-5737-8980-01EF-B5AFA2EA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38" y="3520957"/>
            <a:ext cx="2983465" cy="33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ARITHMETICAL HIERARCHY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50BB5A-3112-0DDC-B207-5129F5787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9215" y="1838694"/>
            <a:ext cx="5819333" cy="17724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D4C4CC-48A4-9404-3AC7-ADC2A7F90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452" y="1678856"/>
            <a:ext cx="3634351" cy="49581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BFCB23-8AFD-1F03-3121-C7694B93E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215" y="3707390"/>
            <a:ext cx="2769837" cy="28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BF09B7-18C3-8D73-0B50-6E49513F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43" y="602356"/>
            <a:ext cx="6780459" cy="4442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A2BE77-1725-2ED5-ACE4-D995823E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94" y="5144278"/>
            <a:ext cx="6884618" cy="132033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8317A94-1F10-335B-0D07-B33F9D67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94" y="2084711"/>
            <a:ext cx="3642851" cy="2025173"/>
          </a:xfrm>
        </p:spPr>
        <p:txBody>
          <a:bodyPr/>
          <a:lstStyle/>
          <a:p>
            <a:r>
              <a:rPr lang="en-US" dirty="0" err="1"/>
              <a:t>aaaahhh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C8BFD-A904-77E0-C741-64E926484F2B}"/>
              </a:ext>
            </a:extLst>
          </p:cNvPr>
          <p:cNvSpPr txBox="1"/>
          <p:nvPr/>
        </p:nvSpPr>
        <p:spPr>
          <a:xfrm>
            <a:off x="2733368" y="3696928"/>
            <a:ext cx="7098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GAME SEMANTICS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23622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A65E-3DE0-41B1-8824-99A6BAA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fbafakjdjfnsf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0A70-7D95-31FA-436D-7F271569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  <a:p>
            <a:endParaRPr lang="en-US" dirty="0"/>
          </a:p>
          <a:p>
            <a:r>
              <a:rPr lang="en-US" dirty="0"/>
              <a:t>How about this game</a:t>
            </a:r>
          </a:p>
          <a:p>
            <a:endParaRPr lang="en-US" dirty="0"/>
          </a:p>
          <a:p>
            <a:r>
              <a:rPr lang="en-US" dirty="0"/>
              <a:t>“∀x, ∃(</a:t>
            </a:r>
            <a:r>
              <a:rPr lang="en-US" dirty="0" err="1"/>
              <a:t>y,z</a:t>
            </a:r>
            <a:r>
              <a:rPr lang="en-US" dirty="0"/>
              <a:t>), BB(z) = y ∧ y &gt; x”</a:t>
            </a:r>
          </a:p>
        </p:txBody>
      </p:sp>
    </p:spTree>
    <p:extLst>
      <p:ext uri="{BB962C8B-B14F-4D97-AF65-F5344CB8AC3E}">
        <p14:creationId xmlns:p14="http://schemas.microsoft.com/office/powerpoint/2010/main" val="120422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0</TotalTime>
  <Words>357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Cambria Math</vt:lpstr>
      <vt:lpstr>Century Gothic</vt:lpstr>
      <vt:lpstr>Vapor Trail</vt:lpstr>
      <vt:lpstr>BETTING ON WHAT IS NEITHER VERIFIABLE NOR FALSIFIABLE</vt:lpstr>
      <vt:lpstr>PowerPoint Presentation</vt:lpstr>
      <vt:lpstr>PowerPoint Presentation</vt:lpstr>
      <vt:lpstr>VERIFIABLE, FALSIFIABLE</vt:lpstr>
      <vt:lpstr>NI</vt:lpstr>
      <vt:lpstr>ARITHMETICAL HIERARCHY</vt:lpstr>
      <vt:lpstr>aaaahhh</vt:lpstr>
      <vt:lpstr>LET’S PLAY A GAME.</vt:lpstr>
      <vt:lpstr>fbafakjdjfnsf</vt:lpstr>
      <vt:lpstr>CONSTRUCTIVISM</vt:lpstr>
      <vt:lpstr>SOFT NON-CONSTRUCTIVISM</vt:lpstr>
      <vt:lpstr>HARD NON-CONSTRUCTIVISM</vt:lpstr>
      <vt:lpstr>PROBABILISTIC CONSTRUCTIVISM</vt:lpstr>
      <vt:lpstr>The real reason this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Incompleteness theorems and firing philosophers</dc:title>
  <dc:creator>Abhimanyu Pallavi Sudhir</dc:creator>
  <cp:lastModifiedBy>PALLAVI SUDHIR, ABHIMANYU (PGR)</cp:lastModifiedBy>
  <cp:revision>18</cp:revision>
  <cp:lastPrinted>2023-02-17T16:46:03Z</cp:lastPrinted>
  <dcterms:created xsi:type="dcterms:W3CDTF">2023-02-06T14:48:54Z</dcterms:created>
  <dcterms:modified xsi:type="dcterms:W3CDTF">2023-11-06T15:49:17Z</dcterms:modified>
</cp:coreProperties>
</file>