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" d="100"/>
          <a:sy n="19" d="100"/>
        </p:scale>
        <p:origin x="18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EFA7-90F6-4880-AEFC-26772D3E6331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4C54-0B1B-4B4C-9F19-BD52AE861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24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EFA7-90F6-4880-AEFC-26772D3E6331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4C54-0B1B-4B4C-9F19-BD52AE861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7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EFA7-90F6-4880-AEFC-26772D3E6331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4C54-0B1B-4B4C-9F19-BD52AE861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35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EFA7-90F6-4880-AEFC-26772D3E6331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4C54-0B1B-4B4C-9F19-BD52AE861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42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EFA7-90F6-4880-AEFC-26772D3E6331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4C54-0B1B-4B4C-9F19-BD52AE861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58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EFA7-90F6-4880-AEFC-26772D3E6331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4C54-0B1B-4B4C-9F19-BD52AE861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11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EFA7-90F6-4880-AEFC-26772D3E6331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4C54-0B1B-4B4C-9F19-BD52AE861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9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EFA7-90F6-4880-AEFC-26772D3E6331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4C54-0B1B-4B4C-9F19-BD52AE861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06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EFA7-90F6-4880-AEFC-26772D3E6331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4C54-0B1B-4B4C-9F19-BD52AE861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2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EFA7-90F6-4880-AEFC-26772D3E6331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4C54-0B1B-4B4C-9F19-BD52AE861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24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EFA7-90F6-4880-AEFC-26772D3E6331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4C54-0B1B-4B4C-9F19-BD52AE861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44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EFA7-90F6-4880-AEFC-26772D3E6331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44C54-0B1B-4B4C-9F19-BD52AE861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13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abhimanyu.i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43F5-E56F-4916-BF52-198DB1B23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771" y="-991827"/>
            <a:ext cx="18176081" cy="3856726"/>
          </a:xfrm>
        </p:spPr>
        <p:txBody>
          <a:bodyPr>
            <a:normAutofit/>
          </a:bodyPr>
          <a:lstStyle/>
          <a:p>
            <a:r>
              <a:rPr lang="en-US" sz="9000" b="1" dirty="0"/>
              <a:t>Mechanism design for AI alignment</a:t>
            </a:r>
            <a:endParaRPr lang="en-GB" sz="9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59844-CEAE-5F2E-ADCA-72E58950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1" y="3114283"/>
            <a:ext cx="16037719" cy="1000518"/>
          </a:xfrm>
        </p:spPr>
        <p:txBody>
          <a:bodyPr/>
          <a:lstStyle/>
          <a:p>
            <a:r>
              <a:rPr lang="en-US" dirty="0"/>
              <a:t>Abhimanyu Pallavi Sudhir – </a:t>
            </a:r>
            <a:r>
              <a:rPr lang="en-US" dirty="0">
                <a:hlinkClick r:id="rId2"/>
              </a:rPr>
              <a:t>abhimanyu.io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13F28-F262-24A9-54BF-590658BFB9EB}"/>
              </a:ext>
            </a:extLst>
          </p:cNvPr>
          <p:cNvSpPr txBox="1"/>
          <p:nvPr/>
        </p:nvSpPr>
        <p:spPr>
          <a:xfrm>
            <a:off x="1603770" y="4696690"/>
            <a:ext cx="8820391" cy="107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000" b="1" dirty="0"/>
              <a:t>market fundamentalism as a philosophical position</a:t>
            </a:r>
          </a:p>
          <a:p>
            <a:pPr>
              <a:spcAft>
                <a:spcPts val="1200"/>
              </a:spcAft>
            </a:pPr>
            <a:r>
              <a:rPr lang="en-GB" sz="4000" i="1" dirty="0"/>
              <a:t>tired: </a:t>
            </a:r>
            <a:r>
              <a:rPr lang="en-GB" sz="4000" dirty="0"/>
              <a:t>logical positivism answers all philosophical questions (but uncertainty!)</a:t>
            </a:r>
          </a:p>
          <a:p>
            <a:pPr>
              <a:spcAft>
                <a:spcPts val="1200"/>
              </a:spcAft>
            </a:pPr>
            <a:r>
              <a:rPr lang="en-GB" sz="4000" i="1" dirty="0"/>
              <a:t>wired:</a:t>
            </a:r>
            <a:r>
              <a:rPr lang="en-GB" sz="4000" dirty="0"/>
              <a:t> Bayes and utility functions answer all philosophical questions (but logical uncertainty!)</a:t>
            </a:r>
          </a:p>
          <a:p>
            <a:pPr>
              <a:spcAft>
                <a:spcPts val="1200"/>
              </a:spcAft>
            </a:pPr>
            <a:r>
              <a:rPr lang="en-GB" sz="4000" i="1" dirty="0"/>
              <a:t>inspired:</a:t>
            </a:r>
            <a:r>
              <a:rPr lang="en-GB" sz="4000" dirty="0"/>
              <a:t> markets and capitalism answer all philosophical questions</a:t>
            </a:r>
          </a:p>
          <a:p>
            <a:pPr>
              <a:spcAft>
                <a:spcPts val="1200"/>
              </a:spcAft>
            </a:pPr>
            <a:r>
              <a:rPr lang="en-GB" sz="4000" dirty="0"/>
              <a:t>—basically all philosophical questions boil down to bounded rationality, e.g.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verification vs falsification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if a tree falls down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ethics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decision theory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why trust logic?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82DC0-C787-2E33-07D9-5897940936A6}"/>
              </a:ext>
            </a:extLst>
          </p:cNvPr>
          <p:cNvSpPr txBox="1"/>
          <p:nvPr/>
        </p:nvSpPr>
        <p:spPr>
          <a:xfrm>
            <a:off x="1603769" y="15681426"/>
            <a:ext cx="88203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/>
              <a:t>bounded agents are like markets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beliefs, decisions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incomplete beliefs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inconsistency = arbitrage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bounded rationality = algorithmic EMH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4000" dirty="0"/>
              <a:t>computational cost = transaction costs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4000" dirty="0"/>
              <a:t>learning = budgets/capitalism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28ABD-5189-5E55-1B4A-D86F8D1536AA}"/>
              </a:ext>
            </a:extLst>
          </p:cNvPr>
          <p:cNvSpPr txBox="1"/>
          <p:nvPr/>
        </p:nvSpPr>
        <p:spPr>
          <a:xfrm>
            <a:off x="1603769" y="20664519"/>
            <a:ext cx="882039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/>
              <a:t>elementary case: prediction markets</a:t>
            </a:r>
          </a:p>
          <a:p>
            <a:pPr>
              <a:spcAft>
                <a:spcPts val="1200"/>
              </a:spcAft>
            </a:pPr>
            <a:r>
              <a:rPr lang="en-US" sz="4000" dirty="0"/>
              <a:t>“Market-maker” generalizes “Bayesian prior”. Payment per bit of information on question.</a:t>
            </a:r>
          </a:p>
          <a:p>
            <a:pPr>
              <a:spcAft>
                <a:spcPts val="1200"/>
              </a:spcAft>
            </a:pPr>
            <a:r>
              <a:rPr lang="en-US" sz="4000" dirty="0"/>
              <a:t>Beyond finite events – three ways: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perpetual options – very nice, inf-sup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dividends – probably the right way</a:t>
            </a:r>
          </a:p>
          <a:p>
            <a:r>
              <a:rPr lang="en-US" sz="1200" dirty="0"/>
              <a:t> </a:t>
            </a:r>
          </a:p>
          <a:p>
            <a:pPr>
              <a:spcAft>
                <a:spcPts val="1200"/>
              </a:spcAft>
            </a:pPr>
            <a:r>
              <a:rPr lang="en-US" sz="4000" dirty="0"/>
              <a:t>Better than logical induction, because you don’t have to trust math, just rich people.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3670C-C677-F5D6-B950-BFEE3E526C0E}"/>
              </a:ext>
            </a:extLst>
          </p:cNvPr>
          <p:cNvSpPr txBox="1"/>
          <p:nvPr/>
        </p:nvSpPr>
        <p:spPr>
          <a:xfrm>
            <a:off x="10959461" y="4661061"/>
            <a:ext cx="8820391" cy="1271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/>
              <a:t>related work</a:t>
            </a:r>
          </a:p>
          <a:p>
            <a:pPr>
              <a:spcAft>
                <a:spcPts val="1200"/>
              </a:spcAft>
            </a:pPr>
            <a:r>
              <a:rPr lang="en-US" sz="4000" i="1" dirty="0"/>
              <a:t>hints at the idea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 err="1"/>
              <a:t>Garrabrant</a:t>
            </a:r>
            <a:r>
              <a:rPr lang="en-GB" sz="4000" dirty="0"/>
              <a:t>+ (2016), Logical Induction (but I don’t like to trust theories)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 err="1"/>
              <a:t>Oesterheld</a:t>
            </a:r>
            <a:r>
              <a:rPr lang="en-GB" sz="4000" dirty="0"/>
              <a:t>+ (2021), A theory of bounded inductive rationality (but … IDK, something seems missing)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John Wentworth’s sub-agents (but not program markets!)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 err="1"/>
              <a:t>Gwern</a:t>
            </a:r>
            <a:r>
              <a:rPr lang="en-GB" sz="4000" dirty="0"/>
              <a:t> (2018), Evolution as a backstop for RL</a:t>
            </a:r>
          </a:p>
          <a:p>
            <a:r>
              <a:rPr lang="en-GB" sz="4000" i="1" dirty="0"/>
              <a:t>mechanism design reference</a:t>
            </a:r>
            <a:endParaRPr lang="en-GB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Hanson (2003), LMSR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 err="1"/>
              <a:t>Conitzer</a:t>
            </a:r>
            <a:r>
              <a:rPr lang="en-GB" sz="4000" dirty="0"/>
              <a:t> (2012) […] and co-operative game theory</a:t>
            </a:r>
          </a:p>
          <a:p>
            <a:r>
              <a:rPr lang="en-GB" sz="4000" i="1" dirty="0"/>
              <a:t>decisions and latent space</a:t>
            </a:r>
            <a:endParaRPr lang="en-GB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Chen+ (2011), Decision markets with good incentives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 err="1"/>
              <a:t>tailcalled</a:t>
            </a:r>
            <a:r>
              <a:rPr lang="en-GB" sz="4000" dirty="0"/>
              <a:t> on </a:t>
            </a:r>
            <a:r>
              <a:rPr lang="en-GB" sz="4000" dirty="0" err="1"/>
              <a:t>LessWrong</a:t>
            </a:r>
            <a:r>
              <a:rPr lang="en-GB" sz="4000" dirty="0"/>
              <a:t> (2023), Latent variables for prediction markets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6A759-620A-BE21-26E9-1F39239641A4}"/>
              </a:ext>
            </a:extLst>
          </p:cNvPr>
          <p:cNvSpPr txBox="1"/>
          <p:nvPr/>
        </p:nvSpPr>
        <p:spPr>
          <a:xfrm>
            <a:off x="10959461" y="17564550"/>
            <a:ext cx="8820391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/>
              <a:t>research agenda</a:t>
            </a:r>
          </a:p>
          <a:p>
            <a:pPr>
              <a:spcAft>
                <a:spcPts val="1200"/>
              </a:spcAft>
            </a:pPr>
            <a:r>
              <a:rPr lang="en-GB" sz="4000" i="1" dirty="0"/>
              <a:t>“multi-layer” program markets</a:t>
            </a:r>
            <a:r>
              <a:rPr lang="en-GB" sz="4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derived demand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credit assignment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automated mechanism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“optimizing over transaction costs”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latent space discovery</a:t>
            </a:r>
          </a:p>
          <a:p>
            <a:r>
              <a:rPr lang="en-GB" sz="4000" i="1" dirty="0"/>
              <a:t>alignment</a:t>
            </a:r>
            <a:endParaRPr lang="en-GB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just set an objective function for the market, right?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no: mis-alignment is like institutional failure</a:t>
            </a:r>
            <a:r>
              <a:rPr lang="en-GB" sz="4000" i="1" dirty="0"/>
              <a:t>; </a:t>
            </a:r>
            <a:r>
              <a:rPr lang="en-GB" sz="4000" dirty="0"/>
              <a:t>spying as generalized interpretability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896F7D-4DE1-483F-CA59-CFA7D7E647E0}"/>
              </a:ext>
            </a:extLst>
          </p:cNvPr>
          <p:cNvCxnSpPr>
            <a:cxnSpLocks/>
          </p:cNvCxnSpPr>
          <p:nvPr/>
        </p:nvCxnSpPr>
        <p:spPr>
          <a:xfrm>
            <a:off x="10691809" y="4364185"/>
            <a:ext cx="1" cy="23163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098CE8-46BE-BA11-31C3-63ED329B32FF}"/>
              </a:ext>
            </a:extLst>
          </p:cNvPr>
          <p:cNvCxnSpPr>
            <a:cxnSpLocks/>
          </p:cNvCxnSpPr>
          <p:nvPr/>
        </p:nvCxnSpPr>
        <p:spPr>
          <a:xfrm flipH="1">
            <a:off x="1603769" y="15529234"/>
            <a:ext cx="8820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8CEA83-F962-E8E4-8304-05A059C24B9D}"/>
              </a:ext>
            </a:extLst>
          </p:cNvPr>
          <p:cNvCxnSpPr>
            <a:cxnSpLocks/>
          </p:cNvCxnSpPr>
          <p:nvPr/>
        </p:nvCxnSpPr>
        <p:spPr>
          <a:xfrm flipH="1">
            <a:off x="1658058" y="20527241"/>
            <a:ext cx="8820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94AFB9-9C06-419C-7B99-39A39C674188}"/>
              </a:ext>
            </a:extLst>
          </p:cNvPr>
          <p:cNvCxnSpPr>
            <a:cxnSpLocks/>
          </p:cNvCxnSpPr>
          <p:nvPr/>
        </p:nvCxnSpPr>
        <p:spPr>
          <a:xfrm flipH="1">
            <a:off x="10959460" y="17372233"/>
            <a:ext cx="8820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66294F-3EC9-7D7C-B207-FF17BA420DC8}"/>
              </a:ext>
            </a:extLst>
          </p:cNvPr>
          <p:cNvCxnSpPr>
            <a:cxnSpLocks/>
          </p:cNvCxnSpPr>
          <p:nvPr/>
        </p:nvCxnSpPr>
        <p:spPr>
          <a:xfrm flipH="1">
            <a:off x="1658058" y="27818215"/>
            <a:ext cx="18121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C4D9C6-7126-A820-FAFD-485C95B5CBCE}"/>
              </a:ext>
            </a:extLst>
          </p:cNvPr>
          <p:cNvSpPr txBox="1"/>
          <p:nvPr/>
        </p:nvSpPr>
        <p:spPr>
          <a:xfrm>
            <a:off x="1658058" y="28193571"/>
            <a:ext cx="14884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i="1" dirty="0"/>
              <a:t>affiliation:</a:t>
            </a:r>
            <a:r>
              <a:rPr lang="en-US" sz="4000" dirty="0"/>
              <a:t> University of Warwick, supervisor: Long Tran-Thanh </a:t>
            </a:r>
            <a:endParaRPr lang="en-GB" sz="4000" i="1" dirty="0"/>
          </a:p>
        </p:txBody>
      </p:sp>
    </p:spTree>
    <p:extLst>
      <p:ext uri="{BB962C8B-B14F-4D97-AF65-F5344CB8AC3E}">
        <p14:creationId xmlns:p14="http://schemas.microsoft.com/office/powerpoint/2010/main" val="426585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331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Mechanism design for AI 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Mechanism design for AI alignment</dc:title>
  <dc:creator>Abhimanyu Pallavi Sudhir</dc:creator>
  <cp:lastModifiedBy>Abhimanyu Pallavi Sudhir</cp:lastModifiedBy>
  <cp:revision>3</cp:revision>
  <dcterms:created xsi:type="dcterms:W3CDTF">2023-07-10T20:37:25Z</dcterms:created>
  <dcterms:modified xsi:type="dcterms:W3CDTF">2023-07-11T00:06:35Z</dcterms:modified>
</cp:coreProperties>
</file>