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86" r:id="rId4"/>
    <p:sldId id="273" r:id="rId5"/>
    <p:sldId id="274" r:id="rId6"/>
    <p:sldId id="260" r:id="rId7"/>
    <p:sldId id="265" r:id="rId8"/>
    <p:sldId id="276" r:id="rId9"/>
    <p:sldId id="268" r:id="rId10"/>
    <p:sldId id="266" r:id="rId11"/>
    <p:sldId id="277" r:id="rId12"/>
    <p:sldId id="267" r:id="rId13"/>
    <p:sldId id="269" r:id="rId14"/>
    <p:sldId id="270" r:id="rId15"/>
    <p:sldId id="271" r:id="rId16"/>
    <p:sldId id="275" r:id="rId17"/>
    <p:sldId id="272" r:id="rId18"/>
    <p:sldId id="278" r:id="rId19"/>
    <p:sldId id="280" r:id="rId20"/>
    <p:sldId id="281" r:id="rId21"/>
    <p:sldId id="261" r:id="rId22"/>
    <p:sldId id="262" r:id="rId23"/>
    <p:sldId id="263" r:id="rId24"/>
    <p:sldId id="283" r:id="rId25"/>
    <p:sldId id="284" r:id="rId26"/>
    <p:sldId id="285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61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94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563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77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58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0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05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532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5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3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6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99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62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36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07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3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42FCB-E74B-41EC-B2E2-E295B10D1995}" type="datetimeFigureOut">
              <a:rPr lang="en-GB" smtClean="0"/>
              <a:t>11/04/2022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697A28-8E00-4E1C-80EF-FA7B38121C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2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chive.ics.uci.edu/ml/datasets/Statlog+%28Landsat+Satellite%29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395E-8FBC-47DC-87DF-C69EC368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966" y="1027522"/>
            <a:ext cx="7815401" cy="1420304"/>
          </a:xfrm>
        </p:spPr>
        <p:txBody>
          <a:bodyPr>
            <a:normAutofit/>
          </a:bodyPr>
          <a:lstStyle/>
          <a:p>
            <a:r>
              <a:rPr lang="en-GB" sz="5400" dirty="0"/>
              <a:t>Landsat Soil Classification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E679935-6AA8-41DD-9B65-7B0DC4299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120" y="3664670"/>
            <a:ext cx="5736618" cy="2362200"/>
          </a:xfrm>
        </p:spPr>
        <p:txBody>
          <a:bodyPr>
            <a:normAutofit/>
          </a:bodyPr>
          <a:lstStyle/>
          <a:p>
            <a:pPr algn="l"/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Members:-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Abhishek Mhamane (BT18CIV057) 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Darshan Dhote (BT18CME070)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Nerella Akhil (BT18MEC076)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Chilagani Chaitanya Chandra (BT18MEC132) 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 Jillella Sai Charan Reddy (BT18ECE123)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CFA88-279D-48B9-9059-6A6B2786BDB8}"/>
              </a:ext>
            </a:extLst>
          </p:cNvPr>
          <p:cNvSpPr txBox="1"/>
          <p:nvPr/>
        </p:nvSpPr>
        <p:spPr>
          <a:xfrm>
            <a:off x="4884137" y="214893"/>
            <a:ext cx="321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For Engineers(S-22) Project</a:t>
            </a:r>
          </a:p>
        </p:txBody>
      </p:sp>
    </p:spTree>
    <p:extLst>
      <p:ext uri="{BB962C8B-B14F-4D97-AF65-F5344CB8AC3E}">
        <p14:creationId xmlns:p14="http://schemas.microsoft.com/office/powerpoint/2010/main" val="372036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712CEA-4DE5-4D8E-9FF2-0DEF399F8ADF}"/>
              </a:ext>
            </a:extLst>
          </p:cNvPr>
          <p:cNvSpPr txBox="1"/>
          <p:nvPr/>
        </p:nvSpPr>
        <p:spPr>
          <a:xfrm rot="10800000">
            <a:off x="1895359" y="1140667"/>
            <a:ext cx="461665" cy="4576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Pair Plot – Scatter and KDE of Raw Train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15D16-0EF5-4571-9FD0-9A15E64B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6"/>
          <a:stretch/>
        </p:blipFill>
        <p:spPr>
          <a:xfrm>
            <a:off x="2457366" y="0"/>
            <a:ext cx="862982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1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708A0-91C6-47CC-8827-5246F3015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0"/>
          <a:stretch/>
        </p:blipFill>
        <p:spPr>
          <a:xfrm>
            <a:off x="144372" y="193999"/>
            <a:ext cx="4267200" cy="323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12925E-824D-414D-9260-CA18B9536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311" y="3291762"/>
            <a:ext cx="7351317" cy="3320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BB0908-EEF2-4DCA-98F8-6E897A9CA27C}"/>
              </a:ext>
            </a:extLst>
          </p:cNvPr>
          <p:cNvSpPr txBox="1"/>
          <p:nvPr/>
        </p:nvSpPr>
        <p:spPr>
          <a:xfrm>
            <a:off x="5850294" y="513184"/>
            <a:ext cx="5812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Spectral Reflectance Curves and group statistics it can be observed that there is large std deviation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Box Plot chart it is observed that there are large number of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Outliers have bad influence on overall classification, thus need to be removed.</a:t>
            </a:r>
          </a:p>
        </p:txBody>
      </p:sp>
    </p:spTree>
    <p:extLst>
      <p:ext uri="{BB962C8B-B14F-4D97-AF65-F5344CB8AC3E}">
        <p14:creationId xmlns:p14="http://schemas.microsoft.com/office/powerpoint/2010/main" val="306628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1F1B1-2B12-4E14-80FC-B4CC0E6006C0}"/>
              </a:ext>
            </a:extLst>
          </p:cNvPr>
          <p:cNvSpPr txBox="1"/>
          <p:nvPr/>
        </p:nvSpPr>
        <p:spPr>
          <a:xfrm rot="10800000">
            <a:off x="1918418" y="835089"/>
            <a:ext cx="461665" cy="4576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Pair Plot – Scatter and KDE of Clean Train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E389C-472A-4649-96E2-52E61FFD8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" b="1497"/>
          <a:stretch/>
        </p:blipFill>
        <p:spPr>
          <a:xfrm>
            <a:off x="2524345" y="0"/>
            <a:ext cx="6946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9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2993BF-6B87-47F9-B0F4-0CD7F115C415}"/>
              </a:ext>
            </a:extLst>
          </p:cNvPr>
          <p:cNvSpPr txBox="1"/>
          <p:nvPr/>
        </p:nvSpPr>
        <p:spPr>
          <a:xfrm>
            <a:off x="1656184" y="62787"/>
            <a:ext cx="25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Plot Raw Test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0CE59-64AC-480F-8E8B-45874AEE9AB2}"/>
              </a:ext>
            </a:extLst>
          </p:cNvPr>
          <p:cNvSpPr txBox="1"/>
          <p:nvPr/>
        </p:nvSpPr>
        <p:spPr>
          <a:xfrm>
            <a:off x="8126964" y="2709873"/>
            <a:ext cx="25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Plot Clean Test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E7CD41-9FC3-4075-AA43-5F478D7F8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3" t="8993" r="7796" b="7445"/>
          <a:stretch/>
        </p:blipFill>
        <p:spPr>
          <a:xfrm>
            <a:off x="130629" y="444258"/>
            <a:ext cx="5691673" cy="3457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47EE8E-EE2E-4B50-97E4-879FF146C8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t="8027" r="8770" b="6478"/>
          <a:stretch/>
        </p:blipFill>
        <p:spPr>
          <a:xfrm>
            <a:off x="6265624" y="3097866"/>
            <a:ext cx="5926375" cy="37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1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1B844-F46C-4613-B1EE-B406BCCEB03B}"/>
              </a:ext>
            </a:extLst>
          </p:cNvPr>
          <p:cNvSpPr txBox="1"/>
          <p:nvPr/>
        </p:nvSpPr>
        <p:spPr>
          <a:xfrm rot="10800000">
            <a:off x="2076263" y="1140667"/>
            <a:ext cx="461665" cy="4576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Pair Plot – Scatter and KDE of Raw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9C5D6-3730-4B8A-8251-A640677A3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7"/>
          <a:stretch/>
        </p:blipFill>
        <p:spPr>
          <a:xfrm>
            <a:off x="2537928" y="0"/>
            <a:ext cx="7577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6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71A806A-0E17-4E0F-9F1F-13EDB0059841}"/>
              </a:ext>
            </a:extLst>
          </p:cNvPr>
          <p:cNvSpPr txBox="1"/>
          <p:nvPr/>
        </p:nvSpPr>
        <p:spPr>
          <a:xfrm rot="10800000">
            <a:off x="1875061" y="1238639"/>
            <a:ext cx="461665" cy="4576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Pair Plot – Scatter and KDE of Clean Test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15618-9851-44B0-A235-ED7CC0FDF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7"/>
          <a:stretch/>
        </p:blipFill>
        <p:spPr>
          <a:xfrm>
            <a:off x="2434745" y="0"/>
            <a:ext cx="732251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9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25D52-2231-4876-9103-2ED781E9B5CE}"/>
              </a:ext>
            </a:extLst>
          </p:cNvPr>
          <p:cNvSpPr txBox="1"/>
          <p:nvPr/>
        </p:nvSpPr>
        <p:spPr>
          <a:xfrm>
            <a:off x="1691950" y="87489"/>
            <a:ext cx="880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 using Sklearn and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362C8-5018-4F4F-A349-2E03E257FEE8}"/>
              </a:ext>
            </a:extLst>
          </p:cNvPr>
          <p:cNvSpPr txBox="1"/>
          <p:nvPr/>
        </p:nvSpPr>
        <p:spPr>
          <a:xfrm>
            <a:off x="1562875" y="830423"/>
            <a:ext cx="10436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We utilized pre implemented models in the SK Learn module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This was done to access the data and feasibility of developing an ANN from fist principle for this dataset.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Different statistical and ANN based models were prepared, keeping in mind the scatter plot distributions of training data.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We have tried to further develop understand the “Black-Box” ANN and ML models by visualizing decision boundries.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As the data has 4 features/Bands, a 4D visualization is “Not possible”.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Thus we considered any 2 best fit features for visualizations using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Matplotlib.pyplot.contour()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Matplotlib.pyplot.contour() methods</a:t>
            </a:r>
          </a:p>
          <a:p>
            <a:pPr lvl="1"/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Visualizations of K Nearest Neighbour, Nearest Centroid and ANN model are presented.</a:t>
            </a:r>
          </a:p>
        </p:txBody>
      </p:sp>
    </p:spTree>
    <p:extLst>
      <p:ext uri="{BB962C8B-B14F-4D97-AF65-F5344CB8AC3E}">
        <p14:creationId xmlns:p14="http://schemas.microsoft.com/office/powerpoint/2010/main" val="254028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C8FCEA-4047-4955-A7C0-5446B1427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1"/>
          <a:stretch/>
        </p:blipFill>
        <p:spPr>
          <a:xfrm>
            <a:off x="186612" y="217131"/>
            <a:ext cx="7507157" cy="4781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4381FC-8944-4A30-9E88-846B5591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682" y="3980479"/>
            <a:ext cx="3705225" cy="2647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DB6335-785A-49A6-8651-90CF898672B0}"/>
              </a:ext>
            </a:extLst>
          </p:cNvPr>
          <p:cNvSpPr txBox="1"/>
          <p:nvPr/>
        </p:nvSpPr>
        <p:spPr>
          <a:xfrm>
            <a:off x="8453535" y="541176"/>
            <a:ext cx="3059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K-Nearest Neighbours is a statistical Classification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2539709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F38A4A-02D4-47E5-BE5C-FB95E93CD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2" y="169214"/>
            <a:ext cx="7610475" cy="444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BC1983-37A0-4F0C-831A-0B0E18643C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4"/>
          <a:stretch/>
        </p:blipFill>
        <p:spPr>
          <a:xfrm>
            <a:off x="7651102" y="3507276"/>
            <a:ext cx="4396176" cy="3122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567748-EF73-4A85-BD13-47D26D4BD90F}"/>
              </a:ext>
            </a:extLst>
          </p:cNvPr>
          <p:cNvSpPr txBox="1"/>
          <p:nvPr/>
        </p:nvSpPr>
        <p:spPr>
          <a:xfrm>
            <a:off x="8444204" y="867747"/>
            <a:ext cx="2631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Decision boundaries are quite linear as compared to K Nearest Neighbour.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90383-93D4-4D3C-A0B0-C6A0795755AB}"/>
              </a:ext>
            </a:extLst>
          </p:cNvPr>
          <p:cNvSpPr txBox="1"/>
          <p:nvPr/>
        </p:nvSpPr>
        <p:spPr>
          <a:xfrm>
            <a:off x="2936240" y="4917440"/>
            <a:ext cx="315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Nearest Centroid is also a Statistical Classification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185583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CC258-10D7-4939-ACFB-B8098C80E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3" r="4643"/>
          <a:stretch/>
        </p:blipFill>
        <p:spPr>
          <a:xfrm>
            <a:off x="0" y="41609"/>
            <a:ext cx="6040212" cy="3727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9BC6D7-FE9A-4D80-A34E-9F4569671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90" y="95816"/>
            <a:ext cx="3466822" cy="2306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E66D22-2839-41E8-948F-256D671D3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064" y="2402295"/>
            <a:ext cx="3869793" cy="2441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85C516-207B-410B-BAAA-616C6F6F3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195" y="3971352"/>
            <a:ext cx="3917508" cy="2806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03C22B-CCDC-4321-BC34-3725BF51A8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125" b="5464"/>
          <a:stretch/>
        </p:blipFill>
        <p:spPr>
          <a:xfrm>
            <a:off x="109626" y="3955926"/>
            <a:ext cx="3987049" cy="28062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19DEFE-8ACC-4CBE-9871-9351EACDFF1C}"/>
              </a:ext>
            </a:extLst>
          </p:cNvPr>
          <p:cNvSpPr txBox="1"/>
          <p:nvPr/>
        </p:nvSpPr>
        <p:spPr>
          <a:xfrm>
            <a:off x="8397551" y="5053871"/>
            <a:ext cx="3582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Same Architecture but different activation functions lead to different levels on non-linearity in decision boundary.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Accuracy was more or less similar ~ 82% - 84%</a:t>
            </a:r>
          </a:p>
        </p:txBody>
      </p:sp>
    </p:spTree>
    <p:extLst>
      <p:ext uri="{BB962C8B-B14F-4D97-AF65-F5344CB8AC3E}">
        <p14:creationId xmlns:p14="http://schemas.microsoft.com/office/powerpoint/2010/main" val="204588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A93D-B339-4BE2-BF42-368F06DA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2" y="176754"/>
            <a:ext cx="9469635" cy="860196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B7A5C-6272-4165-A5A6-A7335D43F46A}"/>
              </a:ext>
            </a:extLst>
          </p:cNvPr>
          <p:cNvSpPr txBox="1"/>
          <p:nvPr/>
        </p:nvSpPr>
        <p:spPr>
          <a:xfrm>
            <a:off x="1687783" y="1414021"/>
            <a:ext cx="5534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Introduction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Expletory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Data Pre-Processing</a:t>
            </a:r>
          </a:p>
          <a:p>
            <a:pPr lvl="1"/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Methodology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Model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Training Info</a:t>
            </a:r>
          </a:p>
          <a:p>
            <a:pPr lvl="1"/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82652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4A777F-0EB8-40C6-8002-5E97AF939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5" r="6235"/>
          <a:stretch/>
        </p:blipFill>
        <p:spPr>
          <a:xfrm>
            <a:off x="149290" y="143070"/>
            <a:ext cx="8257592" cy="472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8135BB-A8EB-482E-A889-24DEAE2A2D91}"/>
              </a:ext>
            </a:extLst>
          </p:cNvPr>
          <p:cNvSpPr txBox="1"/>
          <p:nvPr/>
        </p:nvSpPr>
        <p:spPr>
          <a:xfrm>
            <a:off x="8192278" y="5234474"/>
            <a:ext cx="3834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decision boundary cannot be visualized for a 4 feature vector model as the hyperplane will be 4 dimensional.</a:t>
            </a:r>
          </a:p>
        </p:txBody>
      </p:sp>
    </p:spTree>
    <p:extLst>
      <p:ext uri="{BB962C8B-B14F-4D97-AF65-F5344CB8AC3E}">
        <p14:creationId xmlns:p14="http://schemas.microsoft.com/office/powerpoint/2010/main" val="1807860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1105E-CC97-4D88-A4F1-FC5C611EC503}"/>
              </a:ext>
            </a:extLst>
          </p:cNvPr>
          <p:cNvSpPr txBox="1"/>
          <p:nvPr/>
        </p:nvSpPr>
        <p:spPr>
          <a:xfrm>
            <a:off x="5229808" y="111967"/>
            <a:ext cx="23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First Principles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3B10B-6B95-4A5A-9121-349AEE1BD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0"/>
          <a:stretch/>
        </p:blipFill>
        <p:spPr>
          <a:xfrm>
            <a:off x="68813" y="597547"/>
            <a:ext cx="6108052" cy="3302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AB24E4-6A8E-487C-B228-2FB88FA97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84"/>
          <a:stretch/>
        </p:blipFill>
        <p:spPr>
          <a:xfrm>
            <a:off x="5024330" y="2773775"/>
            <a:ext cx="7098857" cy="39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32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3D13D-F5B0-4C51-8119-C6D6B7429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76"/>
          <a:stretch/>
        </p:blipFill>
        <p:spPr>
          <a:xfrm>
            <a:off x="1958370" y="359228"/>
            <a:ext cx="5897819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03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AF1AFD-BB52-4182-B718-198B542D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03" y="206764"/>
            <a:ext cx="8229600" cy="5391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FD16E8-BB67-475B-AF6C-842E469B8D57}"/>
              </a:ext>
            </a:extLst>
          </p:cNvPr>
          <p:cNvSpPr txBox="1"/>
          <p:nvPr/>
        </p:nvSpPr>
        <p:spPr>
          <a:xfrm>
            <a:off x="9174480" y="528320"/>
            <a:ext cx="2346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Architecture and their performances</a:t>
            </a:r>
          </a:p>
        </p:txBody>
      </p:sp>
    </p:spTree>
    <p:extLst>
      <p:ext uri="{BB962C8B-B14F-4D97-AF65-F5344CB8AC3E}">
        <p14:creationId xmlns:p14="http://schemas.microsoft.com/office/powerpoint/2010/main" val="3898655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636ACB-0F33-44A4-9032-7D37E241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44" y="1411351"/>
            <a:ext cx="8086725" cy="341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7A2C72-355F-4984-989F-733971FF5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2" y="375166"/>
            <a:ext cx="8369559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87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5D2CF-B0F5-43DF-B816-94B32266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58" y="1318045"/>
            <a:ext cx="8067675" cy="3419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93647-9104-4749-B51A-99DB09031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58" y="4941581"/>
            <a:ext cx="8136197" cy="1196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EA233-4920-48BF-A8DA-D1EEEA6AD7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5" r="2452"/>
          <a:stretch/>
        </p:blipFill>
        <p:spPr>
          <a:xfrm>
            <a:off x="475958" y="222959"/>
            <a:ext cx="8136197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66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F6794-DE2B-4A99-AE52-8E3B0291DEAF}"/>
              </a:ext>
            </a:extLst>
          </p:cNvPr>
          <p:cNvSpPr txBox="1"/>
          <p:nvPr/>
        </p:nvSpPr>
        <p:spPr>
          <a:xfrm>
            <a:off x="4856583" y="214604"/>
            <a:ext cx="247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and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0CB38-F3CF-41B8-9F94-7B31DF886F3D}"/>
              </a:ext>
            </a:extLst>
          </p:cNvPr>
          <p:cNvSpPr txBox="1"/>
          <p:nvPr/>
        </p:nvSpPr>
        <p:spPr>
          <a:xfrm>
            <a:off x="1791478" y="1147666"/>
            <a:ext cx="7277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Raw data was processed and cleaned to remove Outliers.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Soil Classification was achieved with ~90% accuracy.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ANN Architectures were compared to achieve optimal design.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“Black Box” Nature of ANN Classifiers was understood by visualizing decision boundaries.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663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2D9E7-CC40-40AC-B390-7C46C70DF45E}"/>
              </a:ext>
            </a:extLst>
          </p:cNvPr>
          <p:cNvSpPr txBox="1"/>
          <p:nvPr/>
        </p:nvSpPr>
        <p:spPr>
          <a:xfrm>
            <a:off x="4276530" y="2921168"/>
            <a:ext cx="3638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631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4EF7CD-2FAA-4256-B9BD-AF7D4D1B739E}"/>
              </a:ext>
            </a:extLst>
          </p:cNvPr>
          <p:cNvSpPr txBox="1"/>
          <p:nvPr/>
        </p:nvSpPr>
        <p:spPr>
          <a:xfrm>
            <a:off x="5022979" y="111967"/>
            <a:ext cx="214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26177-6852-4DF7-BD85-AEAE29413F6D}"/>
              </a:ext>
            </a:extLst>
          </p:cNvPr>
          <p:cNvSpPr txBox="1"/>
          <p:nvPr/>
        </p:nvSpPr>
        <p:spPr>
          <a:xfrm>
            <a:off x="1408922" y="812469"/>
            <a:ext cx="99650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as a technique has revolutionized many fields. One such field is that of Remote Sensing. 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 data is huge, 1 scene covering 30x30 km area would be several Gb’s in size. 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such huge data requires automated methods – thus machine learning and deep learning methods are widely utilised for image classification, feature extraction, image segmentation.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going to take a smaller example and will attempt technology demonstration on the </a:t>
            </a:r>
            <a:r>
              <a:rPr lang="nn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Statlog (Landsat Satellite) Data Set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UCI ML Repository</a:t>
            </a:r>
          </a:p>
        </p:txBody>
      </p:sp>
    </p:spTree>
    <p:extLst>
      <p:ext uri="{BB962C8B-B14F-4D97-AF65-F5344CB8AC3E}">
        <p14:creationId xmlns:p14="http://schemas.microsoft.com/office/powerpoint/2010/main" val="197305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06B96F-F71F-461B-BF10-336E4679D111}"/>
              </a:ext>
            </a:extLst>
          </p:cNvPr>
          <p:cNvSpPr txBox="1"/>
          <p:nvPr/>
        </p:nvSpPr>
        <p:spPr>
          <a:xfrm>
            <a:off x="4404049" y="111967"/>
            <a:ext cx="3383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About the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3CAF-070C-4A42-9226-172C92D15CFC}"/>
              </a:ext>
            </a:extLst>
          </p:cNvPr>
          <p:cNvSpPr txBox="1"/>
          <p:nvPr/>
        </p:nvSpPr>
        <p:spPr>
          <a:xfrm>
            <a:off x="1360714" y="765108"/>
            <a:ext cx="947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Dataset Name - </a:t>
            </a:r>
            <a:r>
              <a:rPr lang="nn-NO" b="1" dirty="0"/>
              <a:t>Statlog (Landsat Satellite)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dirty="0"/>
              <a:t>Dataset hosted at - </a:t>
            </a:r>
            <a:r>
              <a:rPr lang="nn-NO" dirty="0">
                <a:hlinkClick r:id="rId2"/>
              </a:rPr>
              <a:t>https://archive.ics.uci.edu/ml/datasets/Statlog+%28Landsat+Satellite%29</a:t>
            </a:r>
            <a:endParaRPr lang="nn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5C0D3-698B-41E7-B248-DFFA88C45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3" r="948" b="7063"/>
          <a:stretch/>
        </p:blipFill>
        <p:spPr>
          <a:xfrm>
            <a:off x="1725385" y="1551530"/>
            <a:ext cx="8528957" cy="1259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C7992-F9CC-454F-9338-78C70C21800B}"/>
              </a:ext>
            </a:extLst>
          </p:cNvPr>
          <p:cNvSpPr txBox="1"/>
          <p:nvPr/>
        </p:nvSpPr>
        <p:spPr>
          <a:xfrm>
            <a:off x="1483567" y="2948473"/>
            <a:ext cx="9190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Ashwin Srinivasan, Department of Statistics and Data Modeling,</a:t>
            </a:r>
            <a:endParaRPr lang="en-US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						University of Strathclyde,</a:t>
            </a:r>
            <a:br>
              <a:rPr lang="en-US" dirty="0"/>
            </a:br>
            <a:r>
              <a:rPr lang="en-US" dirty="0"/>
              <a:t>						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Glasgow, Scotland, UK</a:t>
            </a:r>
          </a:p>
          <a:p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						</a:t>
            </a:r>
            <a:r>
              <a:rPr lang="en-IN" dirty="0">
                <a:solidFill>
                  <a:srgbClr val="123654"/>
                </a:solidFill>
                <a:latin typeface="Arial" panose="020B0604020202020204" pitchFamily="34" charset="0"/>
              </a:rPr>
              <a:t>ross@uk.ac.turing</a:t>
            </a:r>
            <a:endParaRPr lang="en-GB" dirty="0">
              <a:solidFill>
                <a:srgbClr val="123654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CCB93-BD61-4AA6-ADEF-DAEDE5DB36F9}"/>
              </a:ext>
            </a:extLst>
          </p:cNvPr>
          <p:cNvSpPr txBox="1"/>
          <p:nvPr/>
        </p:nvSpPr>
        <p:spPr>
          <a:xfrm>
            <a:off x="1483567" y="4148802"/>
            <a:ext cx="9224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Dataset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The database consists of the </a:t>
            </a:r>
            <a:r>
              <a:rPr lang="en-US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multi-spectra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l values of pixels in </a:t>
            </a:r>
            <a:r>
              <a:rPr lang="en-US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3x3 neighborhood's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lang="en-US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satellite image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, and the </a:t>
            </a:r>
            <a:r>
              <a:rPr lang="en-US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classification is associated 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with the </a:t>
            </a:r>
            <a:r>
              <a:rPr lang="en-US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central pixel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in each neighbourhood.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aim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is to predict this classification, given the multi-spectral values. In the sample database, the </a:t>
            </a:r>
            <a:r>
              <a:rPr lang="en-US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class of a pixel is coded as a number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41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CEDC0-DD55-406C-AAD4-C5C156385FC2}"/>
              </a:ext>
            </a:extLst>
          </p:cNvPr>
          <p:cNvSpPr txBox="1"/>
          <p:nvPr/>
        </p:nvSpPr>
        <p:spPr>
          <a:xfrm>
            <a:off x="1212979" y="89986"/>
            <a:ext cx="717524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Continued..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The number is a code for the following classes: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1 - red soil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2 - cotton crop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3 - grey soil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4 - damp grey soil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5 - soil with vegetation stubble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6 - mixture class (all types present) - There are no examples with class 6 in this dataset.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7 - very damp grey soil</a:t>
            </a:r>
          </a:p>
          <a:p>
            <a:endParaRPr lang="en-US" b="0" i="0" dirty="0">
              <a:solidFill>
                <a:srgbClr val="12365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3654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he four spectral values for the </a:t>
            </a:r>
            <a:r>
              <a:rPr lang="en-US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central pixel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are given by attributes </a:t>
            </a:r>
            <a:r>
              <a:rPr lang="en-US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17,18,19 and 20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If you like you can use only these four attributes, while ignoring the others.</a:t>
            </a:r>
            <a:br>
              <a:rPr lang="en-US" dirty="0"/>
            </a:br>
            <a:endParaRPr lang="en-US" b="0" i="0" dirty="0">
              <a:solidFill>
                <a:srgbClr val="12365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298081-8E38-4DFC-8F54-BA0FCFC47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3" t="2157" r="12997" b="1210"/>
          <a:stretch/>
        </p:blipFill>
        <p:spPr>
          <a:xfrm>
            <a:off x="8640147" y="270588"/>
            <a:ext cx="2929813" cy="47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C30C77-8C30-426F-8FD1-F795309BDBC7}"/>
              </a:ext>
            </a:extLst>
          </p:cNvPr>
          <p:cNvSpPr txBox="1"/>
          <p:nvPr/>
        </p:nvSpPr>
        <p:spPr>
          <a:xfrm>
            <a:off x="2611017" y="140270"/>
            <a:ext cx="696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and Data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2AB16-CA21-4B33-921B-FCD8F236D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6" t="8023" r="62041" b="2897"/>
          <a:stretch/>
        </p:blipFill>
        <p:spPr>
          <a:xfrm>
            <a:off x="1118117" y="753347"/>
            <a:ext cx="3461659" cy="2108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71B61-7F0F-492E-B2D5-0B3C21713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930" y="753347"/>
            <a:ext cx="6611149" cy="1234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471C1A-61B4-422C-BF9A-40D0E1EAF1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9"/>
          <a:stretch/>
        </p:blipFill>
        <p:spPr>
          <a:xfrm>
            <a:off x="5729001" y="2167135"/>
            <a:ext cx="5999078" cy="4578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1DDFBA-C867-4F98-A431-86F21694536A}"/>
              </a:ext>
            </a:extLst>
          </p:cNvPr>
          <p:cNvSpPr txBox="1"/>
          <p:nvPr/>
        </p:nvSpPr>
        <p:spPr>
          <a:xfrm>
            <a:off x="798020" y="3717920"/>
            <a:ext cx="4488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Importing required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Importing data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Exploring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mentioned in Dataset information we need to isolate the central pixels.</a:t>
            </a:r>
          </a:p>
        </p:txBody>
      </p:sp>
    </p:spTree>
    <p:extLst>
      <p:ext uri="{BB962C8B-B14F-4D97-AF65-F5344CB8AC3E}">
        <p14:creationId xmlns:p14="http://schemas.microsoft.com/office/powerpoint/2010/main" val="291236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A5CC1F-760C-4A72-85A2-674C0CFFD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705" y="306354"/>
            <a:ext cx="2990850" cy="5181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EF9C1A-32A3-4909-882B-2E1411DAF94F}"/>
              </a:ext>
            </a:extLst>
          </p:cNvPr>
          <p:cNvSpPr txBox="1"/>
          <p:nvPr/>
        </p:nvSpPr>
        <p:spPr>
          <a:xfrm>
            <a:off x="1791478" y="504597"/>
            <a:ext cx="53371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given data is reduced to just the central px spectral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new pandas DataFrame was created for clipped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are avoiding any kind of normalization or standardization to a scale of 0-1 as these sensors are independent and sensor calibration data is not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Generally DN values need to be converted to Surface Reflectance values by using specified gain and multiplication factor.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6A14D-0777-4A5B-9549-25EBDB62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03" y="3830994"/>
            <a:ext cx="19621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4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9FEFF-99FE-4AF3-8EF2-543A63B9A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5" t="6313"/>
          <a:stretch/>
        </p:blipFill>
        <p:spPr>
          <a:xfrm>
            <a:off x="6096000" y="3210024"/>
            <a:ext cx="5290943" cy="3551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7D91D-9FED-47C9-BD0E-69BB93829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" t="16814" r="892" b="4478"/>
          <a:stretch/>
        </p:blipFill>
        <p:spPr>
          <a:xfrm>
            <a:off x="590448" y="93306"/>
            <a:ext cx="11404782" cy="2864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D0CFB9-2623-42F3-ACC4-98ACBE67D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26" y="3210024"/>
            <a:ext cx="3486150" cy="2476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6A4B49-3682-44DA-809A-36E16D37A9B3}"/>
              </a:ext>
            </a:extLst>
          </p:cNvPr>
          <p:cNvSpPr txBox="1"/>
          <p:nvPr/>
        </p:nvSpPr>
        <p:spPr>
          <a:xfrm>
            <a:off x="4133461" y="4068147"/>
            <a:ext cx="142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6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7FFBCB-4C4D-4BAE-BD79-C7D446D5207A}"/>
              </a:ext>
            </a:extLst>
          </p:cNvPr>
          <p:cNvSpPr txBox="1"/>
          <p:nvPr/>
        </p:nvSpPr>
        <p:spPr>
          <a:xfrm>
            <a:off x="1711828" y="85177"/>
            <a:ext cx="25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Plot Raw Train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32571-BB93-48FA-AD68-6A84C2300646}"/>
              </a:ext>
            </a:extLst>
          </p:cNvPr>
          <p:cNvSpPr txBox="1"/>
          <p:nvPr/>
        </p:nvSpPr>
        <p:spPr>
          <a:xfrm>
            <a:off x="7786396" y="2592307"/>
            <a:ext cx="25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Plot Clean Train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9C1245-0879-49BE-9F7D-7A70FC972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" t="2735" r="2999" b="2693"/>
          <a:stretch/>
        </p:blipFill>
        <p:spPr>
          <a:xfrm>
            <a:off x="157943" y="538485"/>
            <a:ext cx="5692351" cy="3754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5121EC-5192-4A1D-BA75-31A908626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2" t="3512" r="3649" b="3356"/>
          <a:stretch/>
        </p:blipFill>
        <p:spPr>
          <a:xfrm>
            <a:off x="6030686" y="3103388"/>
            <a:ext cx="6096000" cy="361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54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171</TotalTime>
  <Words>889</Words>
  <Application>Microsoft Office PowerPoint</Application>
  <PresentationFormat>Widescreen</PresentationFormat>
  <Paragraphs>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Corbel</vt:lpstr>
      <vt:lpstr>Times New Roman</vt:lpstr>
      <vt:lpstr>Parallax</vt:lpstr>
      <vt:lpstr>Landsat Soil Classification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MHAMANE</dc:creator>
  <cp:lastModifiedBy>ABHISHEK MHAMANE</cp:lastModifiedBy>
  <cp:revision>13</cp:revision>
  <dcterms:created xsi:type="dcterms:W3CDTF">2022-04-07T18:03:59Z</dcterms:created>
  <dcterms:modified xsi:type="dcterms:W3CDTF">2022-04-11T16:47:12Z</dcterms:modified>
</cp:coreProperties>
</file>