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68" r:id="rId4"/>
    <p:sldId id="266" r:id="rId5"/>
    <p:sldId id="271" r:id="rId6"/>
    <p:sldId id="269" r:id="rId7"/>
    <p:sldId id="270" r:id="rId8"/>
    <p:sldId id="259" r:id="rId9"/>
    <p:sldId id="267" r:id="rId10"/>
    <p:sldId id="264" r:id="rId11"/>
    <p:sldId id="265"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9" autoAdjust="0"/>
    <p:restoredTop sz="94660"/>
  </p:normalViewPr>
  <p:slideViewPr>
    <p:cSldViewPr snapToGrid="0">
      <p:cViewPr varScale="1">
        <p:scale>
          <a:sx n="78" d="100"/>
          <a:sy n="78" d="100"/>
        </p:scale>
        <p:origin x="2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B73ED-5A7F-49D9-8DE0-65F5ABD04C5E}" type="datetimeFigureOut">
              <a:rPr lang="en-IN" smtClean="0"/>
              <a:t>14-10-2023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6326A-A01E-48D9-9C79-95BB8A3B18F6}" type="slidenum">
              <a:rPr lang="en-IN" smtClean="0"/>
              <a:t>‹#›</a:t>
            </a:fld>
            <a:endParaRPr lang="en-IN"/>
          </a:p>
        </p:txBody>
      </p:sp>
    </p:spTree>
    <p:extLst>
      <p:ext uri="{BB962C8B-B14F-4D97-AF65-F5344CB8AC3E}">
        <p14:creationId xmlns:p14="http://schemas.microsoft.com/office/powerpoint/2010/main" val="120805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620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403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10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93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799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67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5367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5937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949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1717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0906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3983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13671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102062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77814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32214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8F6550-DC47-412E-A6BD-C043C18783D6}"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384834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38F6550-DC47-412E-A6BD-C043C18783D6}" type="datetimeFigureOut">
              <a:rPr lang="en-IN" smtClean="0"/>
              <a:t>14-10-2023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8840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38F6550-DC47-412E-A6BD-C043C18783D6}" type="datetimeFigureOut">
              <a:rPr lang="en-IN" smtClean="0"/>
              <a:t>14-10-2023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17629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38F6550-DC47-412E-A6BD-C043C18783D6}" type="datetimeFigureOut">
              <a:rPr lang="en-IN" smtClean="0"/>
              <a:t>14-10-2023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45425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F6550-DC47-412E-A6BD-C043C18783D6}" type="datetimeFigureOut">
              <a:rPr lang="en-IN" smtClean="0"/>
              <a:t>14-10-2023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83748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F6550-DC47-412E-A6BD-C043C18783D6}" type="datetimeFigureOut">
              <a:rPr lang="en-IN" smtClean="0"/>
              <a:t>14-10-2023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17532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F6550-DC47-412E-A6BD-C043C18783D6}" type="datetimeFigureOut">
              <a:rPr lang="en-IN" smtClean="0"/>
              <a:t>14-10-2023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76009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F6550-DC47-412E-A6BD-C043C18783D6}" type="datetimeFigureOut">
              <a:rPr lang="en-IN" smtClean="0"/>
              <a:t>14-10-2023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D71CF-7B1B-462D-96FD-DE7121FB0FF9}" type="slidenum">
              <a:rPr lang="en-IN" smtClean="0"/>
              <a:t>‹#›</a:t>
            </a:fld>
            <a:endParaRPr lang="en-IN"/>
          </a:p>
        </p:txBody>
      </p:sp>
    </p:spTree>
    <p:extLst>
      <p:ext uri="{BB962C8B-B14F-4D97-AF65-F5344CB8AC3E}">
        <p14:creationId xmlns:p14="http://schemas.microsoft.com/office/powerpoint/2010/main" val="277979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204200" y="2189608"/>
            <a:ext cx="11360800" cy="1829600"/>
          </a:xfrm>
          <a:prstGeom prst="rect">
            <a:avLst/>
          </a:prstGeom>
          <a:noFill/>
          <a:ln>
            <a:noFill/>
          </a:ln>
        </p:spPr>
        <p:txBody>
          <a:bodyPr spcFirstLastPara="1" wrap="square" lIns="121900" tIns="121900" rIns="121900" bIns="121900" anchor="ctr" anchorCtr="0">
            <a:noAutofit/>
          </a:bodyPr>
          <a:lstStyle/>
          <a:p>
            <a:pPr algn="ctr"/>
            <a:r>
              <a:rPr lang="en-GB" sz="5400" b="1" dirty="0">
                <a:solidFill>
                  <a:srgbClr val="FF6A0E"/>
                </a:solidFill>
              </a:rPr>
              <a:t>ICICI BANK MANAGEMENT SYSTEM</a:t>
            </a:r>
            <a:endParaRPr sz="5400" b="1" dirty="0">
              <a:solidFill>
                <a:srgbClr val="FF6A0E"/>
              </a:solidFill>
            </a:endParaRPr>
          </a:p>
        </p:txBody>
      </p:sp>
      <p:sp>
        <p:nvSpPr>
          <p:cNvPr id="334" name="Google Shape;334;p13"/>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buClr>
                <a:srgbClr val="000000"/>
              </a:buClr>
              <a:buSzPts val="1200"/>
            </a:pP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35" name="Google Shape;335;p13"/>
          <p:cNvSpPr/>
          <p:nvPr/>
        </p:nvSpPr>
        <p:spPr>
          <a:xfrm>
            <a:off x="-1340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4D63B57-2B6C-4AEF-AA4E-F393A4E8B2DF}"/>
              </a:ext>
            </a:extLst>
          </p:cNvPr>
          <p:cNvSpPr txBox="1"/>
          <p:nvPr/>
        </p:nvSpPr>
        <p:spPr>
          <a:xfrm>
            <a:off x="8392632" y="5302104"/>
            <a:ext cx="3172368" cy="584775"/>
          </a:xfrm>
          <a:prstGeom prst="rect">
            <a:avLst/>
          </a:prstGeom>
          <a:noFill/>
        </p:spPr>
        <p:txBody>
          <a:bodyPr wrap="square" rtlCol="0">
            <a:spAutoFit/>
          </a:bodyPr>
          <a:lstStyle/>
          <a:p>
            <a:r>
              <a:rPr lang="en-US" sz="3200" b="1" dirty="0">
                <a:solidFill>
                  <a:srgbClr val="FF6A0E"/>
                </a:solidFill>
              </a:rPr>
              <a:t>Abhishek Mishra</a:t>
            </a:r>
            <a:endParaRPr lang="en-IN" sz="3200" b="1" dirty="0">
              <a:solidFill>
                <a:srgbClr val="FF6A0E"/>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0596" y="172324"/>
            <a:ext cx="848809" cy="734389"/>
          </a:xfrm>
          <a:prstGeom prst="rect">
            <a:avLst/>
          </a:prstGeom>
        </p:spPr>
      </p:pic>
    </p:spTree>
    <p:extLst>
      <p:ext uri="{BB962C8B-B14F-4D97-AF65-F5344CB8AC3E}">
        <p14:creationId xmlns:p14="http://schemas.microsoft.com/office/powerpoint/2010/main" val="147872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Conclusion</a:t>
            </a:r>
            <a:endParaRPr sz="4000" b="1" dirty="0">
              <a:solidFill>
                <a:srgbClr val="FFFFFF"/>
              </a:solidFill>
              <a:latin typeface="Roboto"/>
              <a:ea typeface="Roboto"/>
              <a:cs typeface="Roboto"/>
              <a:sym typeface="Roboto"/>
            </a:endParaRPr>
          </a:p>
        </p:txBody>
      </p:sp>
      <p:sp>
        <p:nvSpPr>
          <p:cNvPr id="392" name="Google Shape;392;p19"/>
          <p:cNvSpPr txBox="1"/>
          <p:nvPr/>
        </p:nvSpPr>
        <p:spPr>
          <a:xfrm>
            <a:off x="-337600" y="1164941"/>
            <a:ext cx="12192000" cy="5416259"/>
          </a:xfrm>
          <a:prstGeom prst="rect">
            <a:avLst/>
          </a:prstGeom>
          <a:noFill/>
          <a:ln>
            <a:noFill/>
          </a:ln>
        </p:spPr>
        <p:txBody>
          <a:bodyPr spcFirstLastPara="1" wrap="square" lIns="365733" tIns="365733" rIns="365733" bIns="365733" anchor="t" anchorCtr="0">
            <a:noAutofit/>
          </a:bodyPr>
          <a:lstStyle/>
          <a:p>
            <a:pPr marL="609585" algn="just">
              <a:lnSpc>
                <a:spcPct val="150000"/>
              </a:lnSpc>
              <a:spcBef>
                <a:spcPts val="2133"/>
              </a:spcBef>
              <a:spcAft>
                <a:spcPts val="2133"/>
              </a:spcAft>
            </a:pPr>
            <a:r>
              <a:rPr lang="en-US" sz="2800" dirty="0"/>
              <a:t>I have successfully designed, develop and implemented this bank customers management system which provides a more secured approach in manage bank customer’s information and the relationships between banks and their customers by providing the right solutions that user a multilevel security to improve customer </a:t>
            </a:r>
            <a:r>
              <a:rPr lang="en-US" sz="2800" dirty="0" err="1"/>
              <a:t>satification</a:t>
            </a:r>
            <a:r>
              <a:rPr lang="en-US" sz="2800" dirty="0"/>
              <a:t>.</a:t>
            </a:r>
            <a:endParaRPr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374026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Future Scope</a:t>
            </a:r>
            <a:endParaRPr sz="4000" b="1" dirty="0">
              <a:solidFill>
                <a:srgbClr val="FFFFFF"/>
              </a:solidFill>
              <a:latin typeface="Roboto"/>
              <a:ea typeface="Roboto"/>
              <a:cs typeface="Roboto"/>
              <a:sym typeface="Roboto"/>
            </a:endParaRPr>
          </a:p>
        </p:txBody>
      </p:sp>
      <p:sp>
        <p:nvSpPr>
          <p:cNvPr id="392" name="Google Shape;392;p19"/>
          <p:cNvSpPr txBox="1"/>
          <p:nvPr/>
        </p:nvSpPr>
        <p:spPr>
          <a:xfrm>
            <a:off x="0" y="1021534"/>
            <a:ext cx="12192000" cy="5379265"/>
          </a:xfrm>
          <a:prstGeom prst="rect">
            <a:avLst/>
          </a:prstGeom>
          <a:noFill/>
          <a:ln>
            <a:noFill/>
          </a:ln>
        </p:spPr>
        <p:txBody>
          <a:bodyPr spcFirstLastPara="1" wrap="square" lIns="365733" tIns="365733" rIns="365733" bIns="365733" anchor="t" anchorCtr="0">
            <a:noAutofit/>
          </a:bodyPr>
          <a:lstStyle/>
          <a:p>
            <a:pPr marL="609585" algn="just">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 name="TextBox 2">
            <a:extLst>
              <a:ext uri="{FF2B5EF4-FFF2-40B4-BE49-F238E27FC236}">
                <a16:creationId xmlns:a16="http://schemas.microsoft.com/office/drawing/2014/main" id="{D1308B6A-D143-BF11-C03B-4A20E09C4DE8}"/>
              </a:ext>
            </a:extLst>
          </p:cNvPr>
          <p:cNvSpPr txBox="1"/>
          <p:nvPr/>
        </p:nvSpPr>
        <p:spPr>
          <a:xfrm>
            <a:off x="435200" y="1351508"/>
            <a:ext cx="11299200" cy="4154984"/>
          </a:xfrm>
          <a:prstGeom prst="rect">
            <a:avLst/>
          </a:prstGeom>
          <a:noFill/>
        </p:spPr>
        <p:txBody>
          <a:bodyPr wrap="square">
            <a:spAutoFit/>
          </a:bodyPr>
          <a:lstStyle/>
          <a:p>
            <a:pPr marL="285750" indent="-285750">
              <a:buFont typeface="Wingdings" panose="05000000000000000000" pitchFamily="2" charset="2"/>
              <a:buChar char="Ø"/>
            </a:pPr>
            <a:r>
              <a:rPr lang="en-US" sz="2400" dirty="0"/>
              <a:t>In future we are thinking of adding more specifications and features to make it look better and easy to use. We are thinking of making a formula that will generate cash flow statement, daily transactions a all will be generated after one full year to show the progress of the business.</a:t>
            </a:r>
          </a:p>
          <a:p>
            <a:pPr marL="285750" indent="-285750">
              <a:buFont typeface="Wingdings" panose="05000000000000000000" pitchFamily="2" charset="2"/>
              <a:buChar char="Ø"/>
            </a:pPr>
            <a:r>
              <a:rPr lang="en-US" sz="2400" dirty="0"/>
              <a:t>Artificial Intelligence (AI) and Machine Learning (ML), SQL can be in conjunction with AI and ML algorithms to develop intelligent banking applications. These applications can automate customer support, provide personalized recommendations, and enhance fraud detection capabilities.</a:t>
            </a:r>
          </a:p>
          <a:p>
            <a:pPr marL="285750" indent="-285750">
              <a:buFont typeface="Wingdings" panose="05000000000000000000" pitchFamily="2" charset="2"/>
              <a:buChar char="Ø"/>
            </a:pPr>
            <a:r>
              <a:rPr lang="en-US" sz="2400" dirty="0"/>
              <a:t>Banking system is a way to maintain few records which bank holds in order to keep a track of everything in the bank so a software application is required in order to make the work easier.</a:t>
            </a:r>
            <a:endParaRPr lang="en-IN" sz="2400" dirty="0"/>
          </a:p>
        </p:txBody>
      </p:sp>
    </p:spTree>
    <p:extLst>
      <p:ext uri="{BB962C8B-B14F-4D97-AF65-F5344CB8AC3E}">
        <p14:creationId xmlns:p14="http://schemas.microsoft.com/office/powerpoint/2010/main" val="222082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8108"/>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US" sz="4000" b="1" dirty="0">
                <a:solidFill>
                  <a:srgbClr val="FF6600"/>
                </a:solidFill>
                <a:latin typeface="Roboto"/>
                <a:ea typeface="Roboto"/>
                <a:cs typeface="Roboto"/>
                <a:sym typeface="Roboto"/>
              </a:rPr>
              <a:t>.</a:t>
            </a:r>
            <a:endParaRPr sz="4000" b="1" dirty="0">
              <a:solidFill>
                <a:srgbClr val="FF6600"/>
              </a:solidFill>
              <a:latin typeface="Roboto"/>
              <a:ea typeface="Roboto"/>
              <a:cs typeface="Roboto"/>
              <a:sym typeface="Roboto"/>
            </a:endParaRPr>
          </a:p>
        </p:txBody>
      </p:sp>
      <p:sp>
        <p:nvSpPr>
          <p:cNvPr id="392" name="Google Shape;392;p19"/>
          <p:cNvSpPr txBox="1"/>
          <p:nvPr/>
        </p:nvSpPr>
        <p:spPr>
          <a:xfrm>
            <a:off x="0" y="1008425"/>
            <a:ext cx="12192000" cy="5379265"/>
          </a:xfrm>
          <a:prstGeom prst="rect">
            <a:avLst/>
          </a:prstGeom>
          <a:noFill/>
          <a:ln>
            <a:noFill/>
          </a:ln>
        </p:spPr>
        <p:txBody>
          <a:bodyPr spcFirstLastPara="1" wrap="square" lIns="365733" tIns="365733" rIns="365733" bIns="365733" anchor="t" anchorCtr="0">
            <a:noAutofit/>
          </a:bodyPr>
          <a:lstStyle/>
          <a:p>
            <a:pPr marL="609585" algn="just">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5" name="Picture 4">
            <a:extLst>
              <a:ext uri="{FF2B5EF4-FFF2-40B4-BE49-F238E27FC236}">
                <a16:creationId xmlns:a16="http://schemas.microsoft.com/office/drawing/2014/main" id="{7E80C028-40DA-1492-AC6F-C81A77BEA477}"/>
              </a:ext>
            </a:extLst>
          </p:cNvPr>
          <p:cNvPicPr>
            <a:picLocks noChangeAspect="1"/>
          </p:cNvPicPr>
          <p:nvPr/>
        </p:nvPicPr>
        <p:blipFill>
          <a:blip r:embed="rId3">
            <a:duotone>
              <a:prstClr val="black"/>
              <a:srgbClr val="FF6600">
                <a:tint val="45000"/>
                <a:satMod val="400000"/>
              </a:srgbClr>
            </a:duotone>
            <a:extLst>
              <a:ext uri="{BEBA8EAE-BF5A-486C-A8C5-ECC9F3942E4B}">
                <a14:imgProps xmlns:a14="http://schemas.microsoft.com/office/drawing/2010/main">
                  <a14:imgLayer r:embed="rId4">
                    <a14:imgEffect>
                      <a14:colorTemperature colorTemp="8800"/>
                    </a14:imgEffect>
                    <a14:imgEffect>
                      <a14:saturation sat="0"/>
                    </a14:imgEffect>
                  </a14:imgLayer>
                </a14:imgProps>
              </a:ext>
            </a:extLst>
          </a:blip>
          <a:stretch>
            <a:fillRect/>
          </a:stretch>
        </p:blipFill>
        <p:spPr>
          <a:xfrm>
            <a:off x="2053178" y="1458124"/>
            <a:ext cx="8085644" cy="3941752"/>
          </a:xfrm>
          <a:prstGeom prst="rect">
            <a:avLst/>
          </a:prstGeom>
        </p:spPr>
      </p:pic>
    </p:spTree>
    <p:extLst>
      <p:ext uri="{BB962C8B-B14F-4D97-AF65-F5344CB8AC3E}">
        <p14:creationId xmlns:p14="http://schemas.microsoft.com/office/powerpoint/2010/main" val="330770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121920"/>
            <a:ext cx="12192000" cy="947680"/>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Problem Statement</a:t>
            </a:r>
            <a:endParaRPr sz="4000" b="1" dirty="0">
              <a:solidFill>
                <a:srgbClr val="FFFFFF"/>
              </a:solidFill>
              <a:latin typeface="Roboto"/>
              <a:ea typeface="Roboto"/>
              <a:cs typeface="Roboto"/>
              <a:sym typeface="Roboto"/>
            </a:endParaRPr>
          </a:p>
        </p:txBody>
      </p:sp>
      <p:sp>
        <p:nvSpPr>
          <p:cNvPr id="342" name="Google Shape;342;p14"/>
          <p:cNvSpPr txBox="1"/>
          <p:nvPr/>
        </p:nvSpPr>
        <p:spPr>
          <a:xfrm>
            <a:off x="-13400" y="885534"/>
            <a:ext cx="12192000" cy="5331200"/>
          </a:xfrm>
          <a:prstGeom prst="rect">
            <a:avLst/>
          </a:prstGeom>
          <a:noFill/>
          <a:ln>
            <a:noFill/>
          </a:ln>
        </p:spPr>
        <p:txBody>
          <a:bodyPr spcFirstLastPara="1" wrap="square" lIns="365733" tIns="365733" rIns="365733" bIns="365733" anchor="t" anchorCtr="0">
            <a:noAutofit/>
          </a:bodyPr>
          <a:lstStyle/>
          <a:p>
            <a:pPr marL="135463" algn="just">
              <a:lnSpc>
                <a:spcPct val="150000"/>
              </a:lnSpc>
              <a:buClr>
                <a:srgbClr val="000000"/>
              </a:buClr>
              <a:buSzPts val="2000"/>
            </a:pPr>
            <a:r>
              <a:rPr lang="en-US" sz="3200" dirty="0"/>
              <a:t>ICICI Bank is currently facing challenges with their existing Bank Management System in relation to account type management, department management, bank details management, job details management, employee management, and customer management. The bank aim to address these issues by developing an enhanced system that resolves.</a:t>
            </a:r>
            <a:endParaRPr sz="3200" dirty="0">
              <a:solidFill>
                <a:schemeClr val="dk1"/>
              </a:solidFill>
              <a:latin typeface="Roboto"/>
              <a:ea typeface="Roboto"/>
              <a:cs typeface="Roboto"/>
              <a:sym typeface="Roboto"/>
            </a:endParaRPr>
          </a:p>
        </p:txBody>
      </p:sp>
      <p:sp>
        <p:nvSpPr>
          <p:cNvPr id="343" name="Google Shape;343;p14"/>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44" name="Google Shape;344;p14"/>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45" name="Google Shape;345;p14"/>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69205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121920"/>
            <a:ext cx="12192000" cy="947680"/>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Problem Statement</a:t>
            </a:r>
            <a:endParaRPr sz="4000" b="1" dirty="0">
              <a:solidFill>
                <a:srgbClr val="FFFFFF"/>
              </a:solidFill>
              <a:latin typeface="Roboto"/>
              <a:ea typeface="Roboto"/>
              <a:cs typeface="Roboto"/>
              <a:sym typeface="Roboto"/>
            </a:endParaRPr>
          </a:p>
        </p:txBody>
      </p:sp>
      <p:sp>
        <p:nvSpPr>
          <p:cNvPr id="342" name="Google Shape;342;p14"/>
          <p:cNvSpPr txBox="1"/>
          <p:nvPr/>
        </p:nvSpPr>
        <p:spPr>
          <a:xfrm>
            <a:off x="26800" y="1250000"/>
            <a:ext cx="12192000" cy="5331200"/>
          </a:xfrm>
          <a:prstGeom prst="rect">
            <a:avLst/>
          </a:prstGeom>
          <a:noFill/>
          <a:ln>
            <a:noFill/>
          </a:ln>
        </p:spPr>
        <p:txBody>
          <a:bodyPr spcFirstLastPara="1" wrap="square" lIns="365733" tIns="365733" rIns="365733" bIns="365733" anchor="t" anchorCtr="0">
            <a:noAutofit/>
          </a:bodyPr>
          <a:lstStyle/>
          <a:p>
            <a:pPr marL="135463" algn="just">
              <a:lnSpc>
                <a:spcPct val="150000"/>
              </a:lnSpc>
              <a:buClr>
                <a:srgbClr val="000000"/>
              </a:buClr>
              <a:buSzPts val="2000"/>
            </a:pPr>
            <a:r>
              <a:rPr lang="en-US" sz="3200" dirty="0"/>
              <a:t>Every day and thousands of users used banking system in day to day life. As we know that if number of users increases us need more banks and more staff it means increasing manual work also we put more amount of money in bank it is more risky and not much secure.</a:t>
            </a:r>
            <a:endParaRPr sz="3200" dirty="0">
              <a:solidFill>
                <a:schemeClr val="dk1"/>
              </a:solidFill>
              <a:latin typeface="Roboto"/>
              <a:ea typeface="Roboto"/>
              <a:cs typeface="Roboto"/>
              <a:sym typeface="Roboto"/>
            </a:endParaRPr>
          </a:p>
        </p:txBody>
      </p:sp>
      <p:sp>
        <p:nvSpPr>
          <p:cNvPr id="343" name="Google Shape;343;p14"/>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44" name="Google Shape;344;p14"/>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45" name="Google Shape;345;p14"/>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219342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About the Data</a:t>
            </a:r>
            <a:endParaRPr sz="4000" b="1" dirty="0">
              <a:solidFill>
                <a:srgbClr val="FFFFFF"/>
              </a:solidFill>
              <a:latin typeface="Roboto"/>
              <a:ea typeface="Roboto"/>
              <a:cs typeface="Roboto"/>
              <a:sym typeface="Roboto"/>
            </a:endParaRPr>
          </a:p>
        </p:txBody>
      </p:sp>
      <p:sp>
        <p:nvSpPr>
          <p:cNvPr id="392" name="Google Shape;392;p19"/>
          <p:cNvSpPr txBox="1"/>
          <p:nvPr/>
        </p:nvSpPr>
        <p:spPr>
          <a:xfrm>
            <a:off x="1397357" y="1499098"/>
            <a:ext cx="12192000" cy="5416259"/>
          </a:xfrm>
          <a:prstGeom prst="rect">
            <a:avLst/>
          </a:prstGeom>
          <a:noFill/>
          <a:ln>
            <a:noFill/>
          </a:ln>
        </p:spPr>
        <p:txBody>
          <a:bodyPr spcFirstLastPara="1" wrap="square" lIns="365733" tIns="365733" rIns="365733" bIns="365733" anchor="t" anchorCtr="0">
            <a:noAutofit/>
          </a:bodyPr>
          <a:lstStyle/>
          <a:p>
            <a:pPr marL="609585" algn="just">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 All rights reserved by </a:t>
            </a:r>
            <a:r>
              <a:rPr lang="en-GB" sz="1600" dirty="0" err="1">
                <a:solidFill>
                  <a:srgbClr val="FFFFFF"/>
                </a:solidFill>
                <a:latin typeface="Roboto"/>
                <a:ea typeface="Roboto"/>
                <a:cs typeface="Roboto"/>
                <a:sym typeface="Roboto"/>
              </a:rPr>
              <a:t>Fireblaze</a:t>
            </a:r>
            <a:r>
              <a:rPr lang="en-GB" sz="1600" dirty="0">
                <a:solidFill>
                  <a:srgbClr val="FFFFFF"/>
                </a:solidFill>
                <a:latin typeface="Roboto"/>
                <a:ea typeface="Roboto"/>
                <a:cs typeface="Roboto"/>
                <a:sym typeface="Roboto"/>
              </a:rPr>
              <a:t> Technologies </a:t>
            </a:r>
            <a:r>
              <a:rPr lang="en-GB" sz="1600" dirty="0" err="1">
                <a:solidFill>
                  <a:srgbClr val="FFFFFF"/>
                </a:solidFill>
                <a:latin typeface="Roboto"/>
                <a:ea typeface="Roboto"/>
                <a:cs typeface="Roboto"/>
                <a:sym typeface="Roboto"/>
              </a:rPr>
              <a:t>Pvt.</a:t>
            </a:r>
            <a:r>
              <a:rPr lang="en-GB" sz="1600" dirty="0">
                <a:solidFill>
                  <a:srgbClr val="FFFFFF"/>
                </a:solidFill>
                <a:latin typeface="Roboto"/>
                <a:ea typeface="Roboto"/>
                <a:cs typeface="Roboto"/>
                <a:sym typeface="Roboto"/>
              </a:rPr>
              <a:t> Ltd.</a:t>
            </a:r>
            <a:endParaRPr sz="1600" dirty="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9" name="TextBox 8">
            <a:extLst>
              <a:ext uri="{FF2B5EF4-FFF2-40B4-BE49-F238E27FC236}">
                <a16:creationId xmlns:a16="http://schemas.microsoft.com/office/drawing/2014/main" id="{1F747D1C-D16A-DAEC-DCF4-B0C078B098C3}"/>
              </a:ext>
            </a:extLst>
          </p:cNvPr>
          <p:cNvSpPr txBox="1"/>
          <p:nvPr/>
        </p:nvSpPr>
        <p:spPr>
          <a:xfrm>
            <a:off x="517446" y="1547305"/>
            <a:ext cx="11157108" cy="3416320"/>
          </a:xfrm>
          <a:prstGeom prst="rect">
            <a:avLst/>
          </a:prstGeom>
          <a:noFill/>
        </p:spPr>
        <p:txBody>
          <a:bodyPr wrap="square">
            <a:spAutoFit/>
          </a:bodyPr>
          <a:lstStyle/>
          <a:p>
            <a:r>
              <a:rPr lang="en-US" sz="2400" dirty="0"/>
              <a:t>The Database consists of 6 tables; Bank Details, Employees, Customer, Department, </a:t>
            </a:r>
            <a:r>
              <a:rPr lang="en-US" sz="2400" dirty="0" err="1"/>
              <a:t>job_Details</a:t>
            </a:r>
            <a:r>
              <a:rPr lang="en-US" sz="2400" dirty="0"/>
              <a:t> and </a:t>
            </a:r>
            <a:r>
              <a:rPr lang="en-US" sz="2400" dirty="0" err="1"/>
              <a:t>Account_Type</a:t>
            </a:r>
            <a:r>
              <a:rPr lang="en-US" sz="2400" dirty="0"/>
              <a:t>. The ‘Employees’ table consists of the base information about the </a:t>
            </a:r>
            <a:r>
              <a:rPr lang="en-US" sz="2400" dirty="0" err="1"/>
              <a:t>employees.’Bank</a:t>
            </a:r>
            <a:r>
              <a:rPr lang="en-US" sz="2400" dirty="0"/>
              <a:t> Details’, consists of the information about bank info. The table ‘</a:t>
            </a:r>
            <a:r>
              <a:rPr lang="en-US" sz="2400" dirty="0" err="1"/>
              <a:t>Account_Type</a:t>
            </a:r>
            <a:r>
              <a:rPr lang="en-US" sz="2400" dirty="0"/>
              <a:t>’ consists of the information regarding the account.</a:t>
            </a:r>
          </a:p>
          <a:p>
            <a:endParaRPr lang="en-US" sz="2400" dirty="0"/>
          </a:p>
          <a:p>
            <a:r>
              <a:rPr lang="en-US" sz="2400" dirty="0"/>
              <a:t>All there tables are connected using </a:t>
            </a:r>
            <a:r>
              <a:rPr lang="en-US" sz="2400" dirty="0" err="1"/>
              <a:t>contraints</a:t>
            </a:r>
            <a:r>
              <a:rPr lang="en-US" sz="2400" dirty="0"/>
              <a:t> such as </a:t>
            </a:r>
            <a:r>
              <a:rPr lang="en-US" sz="2400" dirty="0" err="1"/>
              <a:t>department_id</a:t>
            </a:r>
            <a:r>
              <a:rPr lang="en-US" sz="2400" dirty="0"/>
              <a:t> of </a:t>
            </a:r>
            <a:r>
              <a:rPr lang="en-US" sz="2400" dirty="0" err="1"/>
              <a:t>job_details</a:t>
            </a:r>
            <a:r>
              <a:rPr lang="en-US" sz="2400" dirty="0"/>
              <a:t> table is connected with </a:t>
            </a:r>
            <a:r>
              <a:rPr lang="en-US" sz="2400" dirty="0" err="1"/>
              <a:t>department_id</a:t>
            </a:r>
            <a:r>
              <a:rPr lang="en-US" sz="2400" dirty="0"/>
              <a:t> of </a:t>
            </a:r>
            <a:r>
              <a:rPr lang="en-US" sz="2400" dirty="0" err="1"/>
              <a:t>department_id</a:t>
            </a:r>
            <a:r>
              <a:rPr lang="en-US" sz="2400" dirty="0"/>
              <a:t> of department table using foreign key </a:t>
            </a:r>
            <a:r>
              <a:rPr lang="en-US" sz="2400" dirty="0" err="1"/>
              <a:t>ect</a:t>
            </a:r>
            <a:r>
              <a:rPr lang="en-US" sz="2400" dirty="0"/>
              <a:t>. Where as there are few attributes having primary key such as </a:t>
            </a:r>
            <a:r>
              <a:rPr lang="en-US" sz="2400" dirty="0" err="1"/>
              <a:t>department_id</a:t>
            </a:r>
            <a:r>
              <a:rPr lang="en-US" sz="2400" dirty="0"/>
              <a:t>, </a:t>
            </a:r>
            <a:r>
              <a:rPr lang="en-US" sz="2400" dirty="0" err="1"/>
              <a:t>account_no</a:t>
            </a:r>
            <a:r>
              <a:rPr lang="en-US" sz="2400" dirty="0"/>
              <a:t> having primary key.</a:t>
            </a:r>
            <a:endParaRPr lang="en-IN" sz="2400" dirty="0"/>
          </a:p>
        </p:txBody>
      </p:sp>
    </p:spTree>
    <p:extLst>
      <p:ext uri="{BB962C8B-B14F-4D97-AF65-F5344CB8AC3E}">
        <p14:creationId xmlns:p14="http://schemas.microsoft.com/office/powerpoint/2010/main" val="307885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About the Data</a:t>
            </a:r>
            <a:endParaRPr sz="4000" b="1" dirty="0">
              <a:solidFill>
                <a:srgbClr val="FFFFFF"/>
              </a:solidFill>
              <a:latin typeface="Roboto"/>
              <a:ea typeface="Roboto"/>
              <a:cs typeface="Roboto"/>
              <a:sym typeface="Roboto"/>
            </a:endParaRPr>
          </a:p>
        </p:txBody>
      </p:sp>
      <p:sp>
        <p:nvSpPr>
          <p:cNvPr id="392" name="Google Shape;392;p19"/>
          <p:cNvSpPr txBox="1"/>
          <p:nvPr/>
        </p:nvSpPr>
        <p:spPr>
          <a:xfrm>
            <a:off x="13400" y="984541"/>
            <a:ext cx="12192000" cy="5416259"/>
          </a:xfrm>
          <a:prstGeom prst="rect">
            <a:avLst/>
          </a:prstGeom>
          <a:noFill/>
          <a:ln>
            <a:noFill/>
          </a:ln>
        </p:spPr>
        <p:txBody>
          <a:bodyPr spcFirstLastPara="1" wrap="square" lIns="365733" tIns="365733" rIns="365733" bIns="365733" anchor="t" anchorCtr="0">
            <a:noAutofit/>
          </a:bodyPr>
          <a:lstStyle/>
          <a:p>
            <a:pPr marL="609585" algn="just">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 All rights reserved by </a:t>
            </a:r>
            <a:r>
              <a:rPr lang="en-GB" sz="1600" dirty="0" err="1">
                <a:solidFill>
                  <a:srgbClr val="FFFFFF"/>
                </a:solidFill>
                <a:latin typeface="Roboto"/>
                <a:ea typeface="Roboto"/>
                <a:cs typeface="Roboto"/>
                <a:sym typeface="Roboto"/>
              </a:rPr>
              <a:t>Fireblaze</a:t>
            </a:r>
            <a:r>
              <a:rPr lang="en-GB" sz="1600" dirty="0">
                <a:solidFill>
                  <a:srgbClr val="FFFFFF"/>
                </a:solidFill>
                <a:latin typeface="Roboto"/>
                <a:ea typeface="Roboto"/>
                <a:cs typeface="Roboto"/>
                <a:sym typeface="Roboto"/>
              </a:rPr>
              <a:t> Technologies </a:t>
            </a:r>
            <a:r>
              <a:rPr lang="en-GB" sz="1600" dirty="0" err="1">
                <a:solidFill>
                  <a:srgbClr val="FFFFFF"/>
                </a:solidFill>
                <a:latin typeface="Roboto"/>
                <a:ea typeface="Roboto"/>
                <a:cs typeface="Roboto"/>
                <a:sym typeface="Roboto"/>
              </a:rPr>
              <a:t>Pvt.</a:t>
            </a:r>
            <a:r>
              <a:rPr lang="en-GB" sz="1600" dirty="0">
                <a:solidFill>
                  <a:srgbClr val="FFFFFF"/>
                </a:solidFill>
                <a:latin typeface="Roboto"/>
                <a:ea typeface="Roboto"/>
                <a:cs typeface="Roboto"/>
                <a:sym typeface="Roboto"/>
              </a:rPr>
              <a:t> Ltd.</a:t>
            </a:r>
            <a:endParaRPr sz="1600" dirty="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3" name="Picture 2">
            <a:extLst>
              <a:ext uri="{FF2B5EF4-FFF2-40B4-BE49-F238E27FC236}">
                <a16:creationId xmlns:a16="http://schemas.microsoft.com/office/drawing/2014/main" id="{8CB5323A-A118-F225-FADA-0EF1E076AA25}"/>
              </a:ext>
            </a:extLst>
          </p:cNvPr>
          <p:cNvPicPr>
            <a:picLocks noChangeAspect="1"/>
          </p:cNvPicPr>
          <p:nvPr/>
        </p:nvPicPr>
        <p:blipFill rotWithShape="1">
          <a:blip r:embed="rId3"/>
          <a:srcRect l="16579" t="42453" r="48289" b="6645"/>
          <a:stretch/>
        </p:blipFill>
        <p:spPr>
          <a:xfrm>
            <a:off x="0" y="984540"/>
            <a:ext cx="6096000" cy="5416259"/>
          </a:xfrm>
          <a:prstGeom prst="rect">
            <a:avLst/>
          </a:prstGeom>
        </p:spPr>
      </p:pic>
      <p:pic>
        <p:nvPicPr>
          <p:cNvPr id="5" name="Picture 4">
            <a:extLst>
              <a:ext uri="{FF2B5EF4-FFF2-40B4-BE49-F238E27FC236}">
                <a16:creationId xmlns:a16="http://schemas.microsoft.com/office/drawing/2014/main" id="{E294A3E5-68B8-3481-A407-87270D1810BF}"/>
              </a:ext>
            </a:extLst>
          </p:cNvPr>
          <p:cNvPicPr>
            <a:picLocks noChangeAspect="1"/>
          </p:cNvPicPr>
          <p:nvPr/>
        </p:nvPicPr>
        <p:blipFill rotWithShape="1">
          <a:blip r:embed="rId4"/>
          <a:srcRect l="16579" t="42453" r="52040" b="34729"/>
          <a:stretch/>
        </p:blipFill>
        <p:spPr>
          <a:xfrm>
            <a:off x="6122800" y="984540"/>
            <a:ext cx="6055800" cy="2444460"/>
          </a:xfrm>
          <a:prstGeom prst="rect">
            <a:avLst/>
          </a:prstGeom>
        </p:spPr>
      </p:pic>
      <p:pic>
        <p:nvPicPr>
          <p:cNvPr id="7" name="Picture 6">
            <a:extLst>
              <a:ext uri="{FF2B5EF4-FFF2-40B4-BE49-F238E27FC236}">
                <a16:creationId xmlns:a16="http://schemas.microsoft.com/office/drawing/2014/main" id="{EECBA3AF-3455-738F-13B8-96AFAB4484F8}"/>
              </a:ext>
            </a:extLst>
          </p:cNvPr>
          <p:cNvPicPr>
            <a:picLocks noChangeAspect="1"/>
          </p:cNvPicPr>
          <p:nvPr/>
        </p:nvPicPr>
        <p:blipFill rotWithShape="1">
          <a:blip r:embed="rId5"/>
          <a:srcRect l="17171" t="43155" r="63487" b="42307"/>
          <a:stretch/>
        </p:blipFill>
        <p:spPr>
          <a:xfrm>
            <a:off x="6227384" y="3646080"/>
            <a:ext cx="6004816" cy="2537640"/>
          </a:xfrm>
          <a:prstGeom prst="rect">
            <a:avLst/>
          </a:prstGeom>
        </p:spPr>
      </p:pic>
    </p:spTree>
    <p:extLst>
      <p:ext uri="{BB962C8B-B14F-4D97-AF65-F5344CB8AC3E}">
        <p14:creationId xmlns:p14="http://schemas.microsoft.com/office/powerpoint/2010/main" val="1877737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About the Data</a:t>
            </a:r>
            <a:endParaRPr sz="4000" b="1" dirty="0">
              <a:solidFill>
                <a:srgbClr val="FFFFFF"/>
              </a:solidFill>
              <a:latin typeface="Roboto"/>
              <a:ea typeface="Roboto"/>
              <a:cs typeface="Roboto"/>
              <a:sym typeface="Roboto"/>
            </a:endParaRPr>
          </a:p>
        </p:txBody>
      </p:sp>
      <p:sp>
        <p:nvSpPr>
          <p:cNvPr id="392" name="Google Shape;392;p19"/>
          <p:cNvSpPr txBox="1"/>
          <p:nvPr/>
        </p:nvSpPr>
        <p:spPr>
          <a:xfrm>
            <a:off x="13400" y="984541"/>
            <a:ext cx="12192000" cy="5416259"/>
          </a:xfrm>
          <a:prstGeom prst="rect">
            <a:avLst/>
          </a:prstGeom>
          <a:noFill/>
          <a:ln>
            <a:noFill/>
          </a:ln>
        </p:spPr>
        <p:txBody>
          <a:bodyPr spcFirstLastPara="1" wrap="square" lIns="365733" tIns="365733" rIns="365733" bIns="365733" anchor="t" anchorCtr="0">
            <a:noAutofit/>
          </a:bodyPr>
          <a:lstStyle/>
          <a:p>
            <a:pPr marL="609585" algn="just">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4" name="Picture 3">
            <a:extLst>
              <a:ext uri="{FF2B5EF4-FFF2-40B4-BE49-F238E27FC236}">
                <a16:creationId xmlns:a16="http://schemas.microsoft.com/office/drawing/2014/main" id="{F8879EAD-1FC1-7F80-FC5F-20CC82B46382}"/>
              </a:ext>
            </a:extLst>
          </p:cNvPr>
          <p:cNvPicPr>
            <a:picLocks noChangeAspect="1"/>
          </p:cNvPicPr>
          <p:nvPr/>
        </p:nvPicPr>
        <p:blipFill rotWithShape="1">
          <a:blip r:embed="rId3"/>
          <a:srcRect l="17171" t="42804" r="53421" b="6645"/>
          <a:stretch/>
        </p:blipFill>
        <p:spPr>
          <a:xfrm>
            <a:off x="13400" y="984541"/>
            <a:ext cx="6082600" cy="5452132"/>
          </a:xfrm>
          <a:prstGeom prst="rect">
            <a:avLst/>
          </a:prstGeom>
        </p:spPr>
      </p:pic>
      <p:pic>
        <p:nvPicPr>
          <p:cNvPr id="7" name="Picture 6">
            <a:extLst>
              <a:ext uri="{FF2B5EF4-FFF2-40B4-BE49-F238E27FC236}">
                <a16:creationId xmlns:a16="http://schemas.microsoft.com/office/drawing/2014/main" id="{2D787FAF-E828-D9FC-25E3-52F90633E583}"/>
              </a:ext>
            </a:extLst>
          </p:cNvPr>
          <p:cNvPicPr>
            <a:picLocks noChangeAspect="1"/>
          </p:cNvPicPr>
          <p:nvPr/>
        </p:nvPicPr>
        <p:blipFill rotWithShape="1">
          <a:blip r:embed="rId4"/>
          <a:srcRect l="17369" t="39644" r="34276" b="6646"/>
          <a:stretch/>
        </p:blipFill>
        <p:spPr>
          <a:xfrm>
            <a:off x="6096000" y="1021537"/>
            <a:ext cx="6082600" cy="5280256"/>
          </a:xfrm>
          <a:prstGeom prst="rect">
            <a:avLst/>
          </a:prstGeom>
        </p:spPr>
      </p:pic>
    </p:spTree>
    <p:extLst>
      <p:ext uri="{BB962C8B-B14F-4D97-AF65-F5344CB8AC3E}">
        <p14:creationId xmlns:p14="http://schemas.microsoft.com/office/powerpoint/2010/main" val="239114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About the Data</a:t>
            </a:r>
            <a:endParaRPr sz="4000" b="1" dirty="0">
              <a:solidFill>
                <a:srgbClr val="FFFFFF"/>
              </a:solidFill>
              <a:latin typeface="Roboto"/>
              <a:ea typeface="Roboto"/>
              <a:cs typeface="Roboto"/>
              <a:sym typeface="Roboto"/>
            </a:endParaRPr>
          </a:p>
        </p:txBody>
      </p:sp>
      <p:sp>
        <p:nvSpPr>
          <p:cNvPr id="392" name="Google Shape;392;p19"/>
          <p:cNvSpPr txBox="1"/>
          <p:nvPr/>
        </p:nvSpPr>
        <p:spPr>
          <a:xfrm>
            <a:off x="13400" y="984541"/>
            <a:ext cx="12192000" cy="5416259"/>
          </a:xfrm>
          <a:prstGeom prst="rect">
            <a:avLst/>
          </a:prstGeom>
          <a:noFill/>
          <a:ln>
            <a:noFill/>
          </a:ln>
        </p:spPr>
        <p:txBody>
          <a:bodyPr spcFirstLastPara="1" wrap="square" lIns="365733" tIns="365733" rIns="365733" bIns="365733" anchor="t" anchorCtr="0">
            <a:noAutofit/>
          </a:bodyPr>
          <a:lstStyle/>
          <a:p>
            <a:pPr marL="609585" algn="just">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3" name="Picture 2">
            <a:extLst>
              <a:ext uri="{FF2B5EF4-FFF2-40B4-BE49-F238E27FC236}">
                <a16:creationId xmlns:a16="http://schemas.microsoft.com/office/drawing/2014/main" id="{230ED816-1DBF-4F0E-EAD7-5F70ECD12E94}"/>
              </a:ext>
            </a:extLst>
          </p:cNvPr>
          <p:cNvPicPr>
            <a:picLocks noChangeAspect="1"/>
          </p:cNvPicPr>
          <p:nvPr/>
        </p:nvPicPr>
        <p:blipFill rotWithShape="1">
          <a:blip r:embed="rId3"/>
          <a:srcRect l="17171" t="39644" r="33487" b="9103"/>
          <a:stretch/>
        </p:blipFill>
        <p:spPr>
          <a:xfrm>
            <a:off x="0" y="984541"/>
            <a:ext cx="12178600" cy="5416258"/>
          </a:xfrm>
          <a:prstGeom prst="rect">
            <a:avLst/>
          </a:prstGeom>
        </p:spPr>
      </p:pic>
    </p:spTree>
    <p:extLst>
      <p:ext uri="{BB962C8B-B14F-4D97-AF65-F5344CB8AC3E}">
        <p14:creationId xmlns:p14="http://schemas.microsoft.com/office/powerpoint/2010/main" val="236537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ER (Entity Relationship) Model</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algn="just">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3" name="Picture 2">
            <a:extLst>
              <a:ext uri="{FF2B5EF4-FFF2-40B4-BE49-F238E27FC236}">
                <a16:creationId xmlns:a16="http://schemas.microsoft.com/office/drawing/2014/main" id="{0CE23217-FC25-F77C-9938-532581670DCF}"/>
              </a:ext>
            </a:extLst>
          </p:cNvPr>
          <p:cNvPicPr>
            <a:picLocks noChangeAspect="1"/>
          </p:cNvPicPr>
          <p:nvPr/>
        </p:nvPicPr>
        <p:blipFill rotWithShape="1">
          <a:blip r:embed="rId3"/>
          <a:srcRect l="12829" t="19891" r="16118" b="5020"/>
          <a:stretch/>
        </p:blipFill>
        <p:spPr>
          <a:xfrm>
            <a:off x="-26800" y="1120544"/>
            <a:ext cx="12192000" cy="5280256"/>
          </a:xfrm>
          <a:prstGeom prst="rect">
            <a:avLst/>
          </a:prstGeom>
        </p:spPr>
      </p:pic>
    </p:spTree>
    <p:extLst>
      <p:ext uri="{BB962C8B-B14F-4D97-AF65-F5344CB8AC3E}">
        <p14:creationId xmlns:p14="http://schemas.microsoft.com/office/powerpoint/2010/main" val="349981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Proposed Solution</a:t>
            </a:r>
            <a:endParaRPr sz="4000" b="1" dirty="0">
              <a:solidFill>
                <a:srgbClr val="FFFFFF"/>
              </a:solidFill>
              <a:latin typeface="Roboto"/>
              <a:ea typeface="Roboto"/>
              <a:cs typeface="Roboto"/>
              <a:sym typeface="Roboto"/>
            </a:endParaRPr>
          </a:p>
        </p:txBody>
      </p:sp>
      <p:sp>
        <p:nvSpPr>
          <p:cNvPr id="352" name="Google Shape;352;p15"/>
          <p:cNvSpPr txBox="1"/>
          <p:nvPr/>
        </p:nvSpPr>
        <p:spPr>
          <a:xfrm>
            <a:off x="-13400" y="574494"/>
            <a:ext cx="12192000" cy="5331200"/>
          </a:xfrm>
          <a:prstGeom prst="rect">
            <a:avLst/>
          </a:prstGeom>
          <a:noFill/>
          <a:ln>
            <a:noFill/>
          </a:ln>
        </p:spPr>
        <p:txBody>
          <a:bodyPr spcFirstLastPara="1" wrap="square" lIns="365733" tIns="365733" rIns="365733" bIns="365733" anchor="t" anchorCtr="0">
            <a:noAutofit/>
          </a:bodyPr>
          <a:lstStyle/>
          <a:p>
            <a:pPr algn="just">
              <a:lnSpc>
                <a:spcPct val="150000"/>
              </a:lnSpc>
              <a:spcBef>
                <a:spcPts val="2133"/>
              </a:spcBef>
              <a:spcAft>
                <a:spcPts val="2133"/>
              </a:spcAft>
            </a:pPr>
            <a:r>
              <a:rPr lang="en-US" sz="2400" dirty="0"/>
              <a:t>To update, add, delete a row of data and retrieve subsets of information within the database. By using this database we will retrieve the information of particular person working in the organization. </a:t>
            </a:r>
          </a:p>
          <a:p>
            <a:pPr algn="just">
              <a:lnSpc>
                <a:spcPct val="150000"/>
              </a:lnSpc>
              <a:spcBef>
                <a:spcPts val="2133"/>
              </a:spcBef>
              <a:spcAft>
                <a:spcPts val="2133"/>
              </a:spcAft>
            </a:pPr>
            <a:r>
              <a:rPr lang="en-US" sz="2400" dirty="0"/>
              <a:t>The proposed system is highly computerized in which the data related to user accounts will be secured high with high accuracy that even reduced the machine damage and human made errors and this existing system is highly efficient to offer best services to the customers as well as bank because it has user friendly access that customers less time when compare with a normal banking system. When the data is entered it will check for its validity.</a:t>
            </a:r>
            <a:endParaRPr sz="2400" dirty="0">
              <a:solidFill>
                <a:schemeClr val="dk1"/>
              </a:solidFill>
              <a:latin typeface="Roboto"/>
              <a:ea typeface="Roboto"/>
              <a:cs typeface="Roboto"/>
              <a:sym typeface="Roboto"/>
            </a:endParaRP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255136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690</Words>
  <Application>Microsoft Office PowerPoint</Application>
  <PresentationFormat>Widescreen</PresentationFormat>
  <Paragraphs>36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Roboto</vt:lpstr>
      <vt:lpstr>Wingdings</vt:lpstr>
      <vt:lpstr>Office Theme</vt:lpstr>
      <vt:lpstr>PowerPoint Presentation</vt:lpstr>
      <vt:lpstr>Problem Statement</vt:lpstr>
      <vt:lpstr>Problem Statement</vt:lpstr>
      <vt:lpstr>About the Data</vt:lpstr>
      <vt:lpstr>About the Data</vt:lpstr>
      <vt:lpstr>About the Data</vt:lpstr>
      <vt:lpstr>About the Data</vt:lpstr>
      <vt:lpstr>ER (Entity Relationship) Model</vt:lpstr>
      <vt:lpstr>Proposed Solution</vt:lpstr>
      <vt:lpstr>Conclusion</vt:lpstr>
      <vt:lpstr>Future Scope</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Zebion</dc:creator>
  <cp:lastModifiedBy>Abhishek Mishra</cp:lastModifiedBy>
  <cp:revision>3</cp:revision>
  <dcterms:created xsi:type="dcterms:W3CDTF">2022-08-27T05:41:13Z</dcterms:created>
  <dcterms:modified xsi:type="dcterms:W3CDTF">2023-10-14T10:46:03Z</dcterms:modified>
</cp:coreProperties>
</file>