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77" r:id="rId5"/>
    <p:sldId id="259" r:id="rId6"/>
    <p:sldId id="270" r:id="rId7"/>
    <p:sldId id="269" r:id="rId8"/>
    <p:sldId id="268" r:id="rId9"/>
    <p:sldId id="267" r:id="rId10"/>
    <p:sldId id="275" r:id="rId11"/>
    <p:sldId id="274" r:id="rId12"/>
    <p:sldId id="273" r:id="rId13"/>
    <p:sldId id="272" r:id="rId14"/>
    <p:sldId id="276" r:id="rId15"/>
    <p:sldId id="271" r:id="rId16"/>
    <p:sldId id="261" r:id="rId17"/>
    <p:sldId id="265" r:id="rId18"/>
    <p:sldId id="266" r:id="rId19"/>
    <p:sldId id="278"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B7E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444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916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692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04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962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513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6727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155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93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1155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199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268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35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133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4" name="Google Shape;334;p13"/>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lnSpc>
                <a:spcPct val="100000"/>
              </a:lnSpc>
              <a:spcBef>
                <a:spcPts val="0"/>
              </a:spcBef>
              <a:spcAft>
                <a:spcPts val="0"/>
              </a:spcAft>
              <a:buClr>
                <a:srgbClr val="000000"/>
              </a:buClr>
              <a:buSzPts val="1200"/>
              <a:buFont typeface="Arial"/>
              <a:buNone/>
            </a:pPr>
            <a:r>
              <a:rPr lang="en-GB" sz="1200" b="0" i="0" u="none" strike="noStrike" cap="none">
                <a:solidFill>
                  <a:srgbClr val="FFFFFF"/>
                </a:solidFill>
                <a:latin typeface="Roboto"/>
                <a:ea typeface="Roboto"/>
                <a:cs typeface="Roboto"/>
                <a:sym typeface="Roboto"/>
              </a:rPr>
              <a:t>© All rights reserved by Fireblaze Technologies Pvt. Ltd.</a:t>
            </a:r>
            <a:endParaRPr sz="1200" b="0" i="0" u="none" strike="noStrike" cap="none">
              <a:solidFill>
                <a:srgbClr val="FFFFFF"/>
              </a:solidFill>
              <a:latin typeface="Roboto"/>
              <a:ea typeface="Roboto"/>
              <a:cs typeface="Roboto"/>
              <a:sym typeface="Roboto"/>
            </a:endParaRPr>
          </a:p>
        </p:txBody>
      </p:sp>
      <p:sp>
        <p:nvSpPr>
          <p:cNvPr id="335" name="Google Shape;335;p13"/>
          <p:cNvSpPr/>
          <p:nvPr/>
        </p:nvSpPr>
        <p:spPr>
          <a:xfrm>
            <a:off x="-1005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6294474" y="3976577"/>
            <a:ext cx="2379276" cy="307777"/>
          </a:xfrm>
          <a:prstGeom prst="rect">
            <a:avLst/>
          </a:prstGeom>
          <a:noFill/>
        </p:spPr>
        <p:txBody>
          <a:bodyPr wrap="square" rtlCol="0">
            <a:spAutoFit/>
          </a:bodyPr>
          <a:lstStyle/>
          <a:p>
            <a:r>
              <a:rPr lang="en-US" b="1" dirty="0">
                <a:solidFill>
                  <a:srgbClr val="FF6A0E"/>
                </a:solidFill>
              </a:rPr>
              <a:t>Abhishek Mishra</a:t>
            </a:r>
            <a:endParaRPr lang="en-IN" b="1" dirty="0">
              <a:solidFill>
                <a:srgbClr val="FF6A0E"/>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5446" y="129243"/>
            <a:ext cx="636607" cy="550792"/>
          </a:xfrm>
          <a:prstGeom prst="rect">
            <a:avLst/>
          </a:prstGeom>
        </p:spPr>
      </p:pic>
      <p:pic>
        <p:nvPicPr>
          <p:cNvPr id="5" name="Picture 4">
            <a:extLst>
              <a:ext uri="{FF2B5EF4-FFF2-40B4-BE49-F238E27FC236}">
                <a16:creationId xmlns:a16="http://schemas.microsoft.com/office/drawing/2014/main" id="{9C802E42-A34F-27E1-EFAF-9C552AA52DAB}"/>
              </a:ext>
            </a:extLst>
          </p:cNvPr>
          <p:cNvPicPr>
            <a:picLocks noChangeAspect="1"/>
          </p:cNvPicPr>
          <p:nvPr/>
        </p:nvPicPr>
        <p:blipFill rotWithShape="1">
          <a:blip r:embed="rId4">
            <a:duotone>
              <a:prstClr val="black"/>
              <a:srgbClr val="FF6600">
                <a:tint val="45000"/>
                <a:satMod val="400000"/>
              </a:srgbClr>
            </a:duotone>
            <a:extLst>
              <a:ext uri="{BEBA8EAE-BF5A-486C-A8C5-ECC9F3942E4B}">
                <a14:imgProps xmlns:a14="http://schemas.microsoft.com/office/drawing/2010/main">
                  <a14:imgLayer r:embed="rId5">
                    <a14:imgEffect>
                      <a14:colorTemperature colorTemp="4700"/>
                    </a14:imgEffect>
                    <a14:imgEffect>
                      <a14:saturation sat="400000"/>
                    </a14:imgEffect>
                  </a14:imgLayer>
                </a14:imgProps>
              </a:ext>
            </a:extLst>
          </a:blip>
          <a:srcRect t="-3063" r="3975" b="3063"/>
          <a:stretch/>
        </p:blipFill>
        <p:spPr>
          <a:xfrm>
            <a:off x="2827110" y="2026302"/>
            <a:ext cx="3489779" cy="10908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Top 5 Track name by Beats per minute</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E70400A-20B2-0B5E-11D1-F28E07047BCA}"/>
              </a:ext>
            </a:extLst>
          </p:cNvPr>
          <p:cNvPicPr>
            <a:picLocks noChangeAspect="1"/>
          </p:cNvPicPr>
          <p:nvPr/>
        </p:nvPicPr>
        <p:blipFill rotWithShape="1">
          <a:blip r:embed="rId3"/>
          <a:srcRect l="18602" t="33636" r="23656" b="16256"/>
          <a:stretch/>
        </p:blipFill>
        <p:spPr>
          <a:xfrm>
            <a:off x="28334" y="694214"/>
            <a:ext cx="9105616" cy="4106386"/>
          </a:xfrm>
          <a:prstGeom prst="rect">
            <a:avLst/>
          </a:prstGeom>
        </p:spPr>
      </p:pic>
    </p:spTree>
    <p:extLst>
      <p:ext uri="{BB962C8B-B14F-4D97-AF65-F5344CB8AC3E}">
        <p14:creationId xmlns:p14="http://schemas.microsoft.com/office/powerpoint/2010/main" val="179516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Beats per minute vs Genre</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670EA64-604C-BEF0-B098-748694F1A7F0}"/>
              </a:ext>
            </a:extLst>
          </p:cNvPr>
          <p:cNvPicPr>
            <a:picLocks noChangeAspect="1"/>
          </p:cNvPicPr>
          <p:nvPr/>
        </p:nvPicPr>
        <p:blipFill rotWithShape="1">
          <a:blip r:embed="rId3"/>
          <a:srcRect l="16989" t="25568" r="28064" b="11618"/>
          <a:stretch/>
        </p:blipFill>
        <p:spPr>
          <a:xfrm>
            <a:off x="-10050" y="696397"/>
            <a:ext cx="9154050" cy="4089146"/>
          </a:xfrm>
          <a:prstGeom prst="rect">
            <a:avLst/>
          </a:prstGeom>
        </p:spPr>
      </p:pic>
    </p:spTree>
    <p:extLst>
      <p:ext uri="{BB962C8B-B14F-4D97-AF65-F5344CB8AC3E}">
        <p14:creationId xmlns:p14="http://schemas.microsoft.com/office/powerpoint/2010/main" val="274441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Liveness vs speechiness</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194DAE7-0164-C997-03FE-DE5EC86B6D2C}"/>
              </a:ext>
            </a:extLst>
          </p:cNvPr>
          <p:cNvPicPr>
            <a:picLocks noChangeAspect="1"/>
          </p:cNvPicPr>
          <p:nvPr/>
        </p:nvPicPr>
        <p:blipFill rotWithShape="1">
          <a:blip r:embed="rId3"/>
          <a:srcRect l="12366" t="29070" r="34839" b="9346"/>
          <a:stretch/>
        </p:blipFill>
        <p:spPr>
          <a:xfrm>
            <a:off x="10050" y="728935"/>
            <a:ext cx="9123899" cy="4091329"/>
          </a:xfrm>
          <a:prstGeom prst="rect">
            <a:avLst/>
          </a:prstGeom>
        </p:spPr>
      </p:pic>
    </p:spTree>
    <p:extLst>
      <p:ext uri="{BB962C8B-B14F-4D97-AF65-F5344CB8AC3E}">
        <p14:creationId xmlns:p14="http://schemas.microsoft.com/office/powerpoint/2010/main" val="107875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Acousticness &amp; popularity show in density</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04391C9-9479-44FC-325A-F10DA0C4CFDE}"/>
              </a:ext>
            </a:extLst>
          </p:cNvPr>
          <p:cNvPicPr>
            <a:picLocks noChangeAspect="1"/>
          </p:cNvPicPr>
          <p:nvPr/>
        </p:nvPicPr>
        <p:blipFill rotWithShape="1">
          <a:blip r:embed="rId3"/>
          <a:srcRect l="17913" t="29787" r="35404" b="10867"/>
          <a:stretch/>
        </p:blipFill>
        <p:spPr>
          <a:xfrm>
            <a:off x="10050" y="709270"/>
            <a:ext cx="9154050" cy="4091329"/>
          </a:xfrm>
          <a:prstGeom prst="rect">
            <a:avLst/>
          </a:prstGeom>
        </p:spPr>
      </p:pic>
    </p:spTree>
    <p:extLst>
      <p:ext uri="{BB962C8B-B14F-4D97-AF65-F5344CB8AC3E}">
        <p14:creationId xmlns:p14="http://schemas.microsoft.com/office/powerpoint/2010/main" val="310972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Count of Danceability</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0AC16A2-75BA-8E61-AD62-BFC2CA0FDB14}"/>
              </a:ext>
            </a:extLst>
          </p:cNvPr>
          <p:cNvPicPr>
            <a:picLocks noChangeAspect="1"/>
          </p:cNvPicPr>
          <p:nvPr/>
        </p:nvPicPr>
        <p:blipFill rotWithShape="1">
          <a:blip r:embed="rId3"/>
          <a:srcRect l="17912" t="26579" r="36711" b="12761"/>
          <a:stretch/>
        </p:blipFill>
        <p:spPr>
          <a:xfrm>
            <a:off x="10050" y="694214"/>
            <a:ext cx="9123900" cy="4106386"/>
          </a:xfrm>
          <a:prstGeom prst="rect">
            <a:avLst/>
          </a:prstGeom>
        </p:spPr>
      </p:pic>
    </p:spTree>
    <p:extLst>
      <p:ext uri="{BB962C8B-B14F-4D97-AF65-F5344CB8AC3E}">
        <p14:creationId xmlns:p14="http://schemas.microsoft.com/office/powerpoint/2010/main" val="1741928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7979"/>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Advantage </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948920"/>
            <a:ext cx="9144000" cy="3566910"/>
          </a:xfrm>
          <a:prstGeom prst="rect">
            <a:avLst/>
          </a:prstGeom>
          <a:noFill/>
          <a:ln>
            <a:noFill/>
          </a:ln>
        </p:spPr>
        <p:txBody>
          <a:bodyPr spcFirstLastPara="1" wrap="square" lIns="274300" tIns="274300" rIns="274300" bIns="274300" anchor="t" anchorCtr="0">
            <a:noAutofit/>
          </a:bodyPr>
          <a:lstStyle/>
          <a:p>
            <a:pPr marL="444500" lvl="0" indent="-342900" algn="just" rtl="0">
              <a:lnSpc>
                <a:spcPct val="150000"/>
              </a:lnSpc>
              <a:spcBef>
                <a:spcPts val="0"/>
              </a:spcBef>
              <a:spcAft>
                <a:spcPts val="0"/>
              </a:spcAft>
              <a:buSzPts val="2000"/>
              <a:buFont typeface="Wingdings" panose="05000000000000000000" pitchFamily="2" charset="2"/>
              <a:buChar char="v"/>
            </a:pPr>
            <a:r>
              <a:rPr lang="en-IN" sz="2000" dirty="0">
                <a:latin typeface="Roboto"/>
                <a:ea typeface="Roboto"/>
                <a:cs typeface="Roboto"/>
                <a:sym typeface="Roboto"/>
              </a:rPr>
              <a:t>It is easy to use.</a:t>
            </a:r>
          </a:p>
          <a:p>
            <a:pPr marL="444500" lvl="0" indent="-342900" algn="just" rtl="0">
              <a:lnSpc>
                <a:spcPct val="150000"/>
              </a:lnSpc>
              <a:spcBef>
                <a:spcPts val="0"/>
              </a:spcBef>
              <a:spcAft>
                <a:spcPts val="0"/>
              </a:spcAft>
              <a:buSzPts val="2000"/>
              <a:buFont typeface="Wingdings" panose="05000000000000000000" pitchFamily="2" charset="2"/>
              <a:buChar char="v"/>
            </a:pPr>
            <a:r>
              <a:rPr lang="en-IN" sz="2000" dirty="0">
                <a:latin typeface="Roboto"/>
                <a:ea typeface="Roboto"/>
                <a:cs typeface="Roboto"/>
                <a:sym typeface="Roboto"/>
              </a:rPr>
              <a:t>Spotify provides a tailored listening experience.</a:t>
            </a:r>
          </a:p>
          <a:p>
            <a:pPr marL="444500" lvl="0" indent="-342900" algn="just" rtl="0">
              <a:lnSpc>
                <a:spcPct val="150000"/>
              </a:lnSpc>
              <a:spcBef>
                <a:spcPts val="0"/>
              </a:spcBef>
              <a:spcAft>
                <a:spcPts val="0"/>
              </a:spcAft>
              <a:buSzPts val="2000"/>
              <a:buFont typeface="Wingdings" panose="05000000000000000000" pitchFamily="2" charset="2"/>
              <a:buChar char="v"/>
            </a:pPr>
            <a:r>
              <a:rPr lang="en-IN" sz="2000" dirty="0">
                <a:latin typeface="Roboto"/>
                <a:ea typeface="Roboto"/>
                <a:cs typeface="Roboto"/>
                <a:sym typeface="Roboto"/>
              </a:rPr>
              <a:t>It is available on multiple platforms.</a:t>
            </a:r>
          </a:p>
          <a:p>
            <a:pPr marL="444500" lvl="0" indent="-342900" algn="just" rtl="0">
              <a:lnSpc>
                <a:spcPct val="150000"/>
              </a:lnSpc>
              <a:spcBef>
                <a:spcPts val="0"/>
              </a:spcBef>
              <a:spcAft>
                <a:spcPts val="0"/>
              </a:spcAft>
              <a:buSzPts val="2000"/>
              <a:buFont typeface="Wingdings" panose="05000000000000000000" pitchFamily="2" charset="2"/>
              <a:buChar char="v"/>
            </a:pPr>
            <a:r>
              <a:rPr lang="en-IN" sz="2000" dirty="0">
                <a:latin typeface="Roboto"/>
                <a:ea typeface="Roboto"/>
                <a:cs typeface="Roboto"/>
                <a:sym typeface="Roboto"/>
              </a:rPr>
              <a:t>Spotify allows sharing music experiences.</a:t>
            </a:r>
          </a:p>
          <a:p>
            <a:pPr marL="444500" lvl="0" indent="-342900" algn="just" rtl="0">
              <a:lnSpc>
                <a:spcPct val="150000"/>
              </a:lnSpc>
              <a:spcBef>
                <a:spcPts val="0"/>
              </a:spcBef>
              <a:spcAft>
                <a:spcPts val="0"/>
              </a:spcAft>
              <a:buSzPts val="2000"/>
              <a:buFont typeface="Wingdings" panose="05000000000000000000" pitchFamily="2" charset="2"/>
              <a:buChar char="v"/>
            </a:pPr>
            <a:r>
              <a:rPr lang="en-IN" sz="2000" dirty="0">
                <a:latin typeface="Roboto"/>
                <a:ea typeface="Roboto"/>
                <a:cs typeface="Roboto"/>
                <a:sym typeface="Roboto"/>
              </a:rPr>
              <a:t>It gives access to the massive music library.</a:t>
            </a: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73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Disadvantage </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969062"/>
            <a:ext cx="9144000" cy="3632779"/>
          </a:xfrm>
          <a:prstGeom prst="rect">
            <a:avLst/>
          </a:prstGeom>
          <a:noFill/>
          <a:ln>
            <a:noFill/>
          </a:ln>
        </p:spPr>
        <p:txBody>
          <a:bodyPr spcFirstLastPara="1" wrap="square" lIns="274300" tIns="274300" rIns="274300" bIns="274300" anchor="t" anchorCtr="0">
            <a:noAutofit/>
          </a:bodyPr>
          <a:lstStyle/>
          <a:p>
            <a:pPr marL="444500" lvl="0" indent="-342900" algn="just" rtl="0">
              <a:lnSpc>
                <a:spcPct val="150000"/>
              </a:lnSpc>
              <a:spcBef>
                <a:spcPts val="0"/>
              </a:spcBef>
              <a:spcAft>
                <a:spcPts val="0"/>
              </a:spcAft>
              <a:buSzPts val="2000"/>
              <a:buFont typeface="Wingdings" panose="05000000000000000000" pitchFamily="2" charset="2"/>
              <a:buChar char="v"/>
            </a:pPr>
            <a:r>
              <a:rPr lang="en-IN" sz="2000" dirty="0">
                <a:solidFill>
                  <a:schemeClr val="dk1"/>
                </a:solidFill>
                <a:latin typeface="Roboto"/>
                <a:ea typeface="Roboto"/>
                <a:cs typeface="Roboto"/>
                <a:sym typeface="Roboto"/>
              </a:rPr>
              <a:t>It is expensive.</a:t>
            </a:r>
          </a:p>
          <a:p>
            <a:pPr marL="444500" lvl="0" indent="-342900" algn="just" rtl="0">
              <a:lnSpc>
                <a:spcPct val="150000"/>
              </a:lnSpc>
              <a:spcBef>
                <a:spcPts val="0"/>
              </a:spcBef>
              <a:spcAft>
                <a:spcPts val="0"/>
              </a:spcAft>
              <a:buSzPts val="2000"/>
              <a:buFont typeface="Wingdings" panose="05000000000000000000" pitchFamily="2" charset="2"/>
              <a:buChar char="v"/>
            </a:pPr>
            <a:r>
              <a:rPr lang="en-IN" sz="2000" dirty="0">
                <a:solidFill>
                  <a:schemeClr val="dk1"/>
                </a:solidFill>
                <a:latin typeface="Roboto"/>
                <a:ea typeface="Roboto"/>
                <a:cs typeface="Roboto"/>
                <a:sym typeface="Roboto"/>
              </a:rPr>
              <a:t>Spotify shows advertisements.</a:t>
            </a:r>
          </a:p>
          <a:p>
            <a:pPr marL="444500" lvl="0" indent="-342900" algn="just" rtl="0">
              <a:lnSpc>
                <a:spcPct val="150000"/>
              </a:lnSpc>
              <a:spcBef>
                <a:spcPts val="0"/>
              </a:spcBef>
              <a:spcAft>
                <a:spcPts val="0"/>
              </a:spcAft>
              <a:buSzPts val="2000"/>
              <a:buFont typeface="Wingdings" panose="05000000000000000000" pitchFamily="2" charset="2"/>
              <a:buChar char="v"/>
            </a:pPr>
            <a:r>
              <a:rPr lang="en-IN" sz="2000" dirty="0">
                <a:solidFill>
                  <a:schemeClr val="dk1"/>
                </a:solidFill>
                <a:latin typeface="Roboto"/>
                <a:ea typeface="Roboto"/>
                <a:cs typeface="Roboto"/>
                <a:sym typeface="Roboto"/>
              </a:rPr>
              <a:t>It offers low sound quality to free users.</a:t>
            </a:r>
          </a:p>
          <a:p>
            <a:pPr marL="444500" lvl="0" indent="-342900" algn="just" rtl="0">
              <a:lnSpc>
                <a:spcPct val="150000"/>
              </a:lnSpc>
              <a:spcBef>
                <a:spcPts val="0"/>
              </a:spcBef>
              <a:spcAft>
                <a:spcPts val="0"/>
              </a:spcAft>
              <a:buSzPts val="2000"/>
              <a:buFont typeface="Wingdings" panose="05000000000000000000" pitchFamily="2" charset="2"/>
              <a:buChar char="v"/>
            </a:pPr>
            <a:r>
              <a:rPr lang="en-IN" sz="2000" dirty="0">
                <a:solidFill>
                  <a:schemeClr val="dk1"/>
                </a:solidFill>
                <a:latin typeface="Roboto"/>
                <a:ea typeface="Roboto"/>
                <a:cs typeface="Roboto"/>
                <a:sym typeface="Roboto"/>
              </a:rPr>
              <a:t>Spotify requires an internet connection.</a:t>
            </a:r>
          </a:p>
          <a:p>
            <a:pPr marL="444500" lvl="0" indent="-342900" algn="just" rtl="0">
              <a:lnSpc>
                <a:spcPct val="150000"/>
              </a:lnSpc>
              <a:spcBef>
                <a:spcPts val="0"/>
              </a:spcBef>
              <a:spcAft>
                <a:spcPts val="0"/>
              </a:spcAft>
              <a:buSzPts val="2000"/>
              <a:buFont typeface="Wingdings" panose="05000000000000000000" pitchFamily="2" charset="2"/>
              <a:buChar char="v"/>
            </a:pPr>
            <a:r>
              <a:rPr lang="en-IN" sz="2000" dirty="0">
                <a:solidFill>
                  <a:schemeClr val="dk1"/>
                </a:solidFill>
                <a:latin typeface="Roboto"/>
                <a:ea typeface="Roboto"/>
                <a:cs typeface="Roboto"/>
                <a:sym typeface="Roboto"/>
              </a:rPr>
              <a:t>It is not universally available.</a:t>
            </a:r>
            <a:endParaRPr sz="2000"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Conclusion</a:t>
            </a:r>
            <a:endParaRPr sz="3000" b="1" dirty="0">
              <a:solidFill>
                <a:srgbClr val="FFFFFF"/>
              </a:solidFill>
              <a:latin typeface="Roboto"/>
              <a:ea typeface="Roboto"/>
              <a:cs typeface="Roboto"/>
              <a:sym typeface="Roboto"/>
            </a:endParaRPr>
          </a:p>
        </p:txBody>
      </p:sp>
      <p:sp>
        <p:nvSpPr>
          <p:cNvPr id="392" name="Google Shape;392;p19"/>
          <p:cNvSpPr txBox="1"/>
          <p:nvPr/>
        </p:nvSpPr>
        <p:spPr>
          <a:xfrm>
            <a:off x="-253200" y="1009006"/>
            <a:ext cx="9144000" cy="4062194"/>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r>
              <a:rPr lang="en-US" sz="2800" dirty="0">
                <a:solidFill>
                  <a:schemeClr val="dk1"/>
                </a:solidFill>
                <a:latin typeface="Roboto"/>
                <a:ea typeface="Roboto"/>
                <a:cs typeface="Roboto"/>
                <a:sym typeface="Roboto"/>
              </a:rPr>
              <a:t>Check out the graph above to see what music, artist genres are most popular, what tracks people listen to the most, and much more.</a:t>
            </a:r>
            <a:endParaRPr sz="28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39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Future Scope</a:t>
            </a:r>
            <a:endParaRPr sz="3000" b="1" dirty="0">
              <a:solidFill>
                <a:srgbClr val="FFFFFF"/>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2619B81B-91A8-25A2-6841-88824B200B23}"/>
              </a:ext>
            </a:extLst>
          </p:cNvPr>
          <p:cNvSpPr txBox="1"/>
          <p:nvPr/>
        </p:nvSpPr>
        <p:spPr>
          <a:xfrm>
            <a:off x="1253612" y="999788"/>
            <a:ext cx="6636775" cy="3539430"/>
          </a:xfrm>
          <a:prstGeom prst="rect">
            <a:avLst/>
          </a:prstGeom>
          <a:noFill/>
        </p:spPr>
        <p:txBody>
          <a:bodyPr wrap="square">
            <a:spAutoFit/>
          </a:bodyPr>
          <a:lstStyle/>
          <a:p>
            <a:pPr algn="just"/>
            <a:r>
              <a:rPr lang="en-US" sz="2800" dirty="0"/>
              <a:t>This may include improving user recommendations, understanding music trends, and enhancing their personalized experiences. They may also use the data to better understand audience behavior and preferences in order to offer more targeted advertising and partnerships.</a:t>
            </a:r>
            <a:endParaRPr lang="en-IN" sz="2800" dirty="0"/>
          </a:p>
        </p:txBody>
      </p:sp>
    </p:spTree>
    <p:extLst>
      <p:ext uri="{BB962C8B-B14F-4D97-AF65-F5344CB8AC3E}">
        <p14:creationId xmlns:p14="http://schemas.microsoft.com/office/powerpoint/2010/main" val="966557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3581"/>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6600"/>
                </a:solidFill>
                <a:latin typeface="Roboto"/>
                <a:ea typeface="Roboto"/>
                <a:cs typeface="Roboto"/>
                <a:sym typeface="Roboto"/>
              </a:rPr>
              <a:t>.</a:t>
            </a:r>
            <a:endParaRPr sz="3000" b="1" dirty="0">
              <a:solidFill>
                <a:srgbClr val="FF6600"/>
              </a:solidFill>
              <a:latin typeface="Roboto"/>
              <a:ea typeface="Roboto"/>
              <a:cs typeface="Roboto"/>
              <a:sym typeface="Roboto"/>
            </a:endParaRPr>
          </a:p>
        </p:txBody>
      </p:sp>
      <p:sp>
        <p:nvSpPr>
          <p:cNvPr id="392" name="Google Shape;392;p19"/>
          <p:cNvSpPr txBox="1"/>
          <p:nvPr/>
        </p:nvSpPr>
        <p:spPr>
          <a:xfrm>
            <a:off x="0" y="756318"/>
            <a:ext cx="9144000" cy="4034449"/>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endParaRPr sz="20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7E80C028-40DA-1492-AC6F-C81A77BEA477}"/>
              </a:ext>
            </a:extLst>
          </p:cNvPr>
          <p:cNvPicPr>
            <a:picLocks noChangeAspect="1"/>
          </p:cNvPicPr>
          <p:nvPr/>
        </p:nvPicPr>
        <p:blipFill>
          <a:blip r:embed="rId3">
            <a:duotone>
              <a:prstClr val="black"/>
              <a:srgbClr val="FF6600">
                <a:tint val="45000"/>
                <a:satMod val="400000"/>
              </a:srgbClr>
            </a:duotone>
            <a:extLst>
              <a:ext uri="{BEBA8EAE-BF5A-486C-A8C5-ECC9F3942E4B}">
                <a14:imgProps xmlns:a14="http://schemas.microsoft.com/office/drawing/2010/main">
                  <a14:imgLayer r:embed="rId4">
                    <a14:imgEffect>
                      <a14:colorTemperature colorTemp="8800"/>
                    </a14:imgEffect>
                    <a14:imgEffect>
                      <a14:saturation sat="0"/>
                    </a14:imgEffect>
                  </a14:imgLayer>
                </a14:imgProps>
              </a:ext>
            </a:extLst>
          </a:blip>
          <a:stretch>
            <a:fillRect/>
          </a:stretch>
        </p:blipFill>
        <p:spPr>
          <a:xfrm>
            <a:off x="1539883" y="1093593"/>
            <a:ext cx="6064233" cy="2956314"/>
          </a:xfrm>
          <a:prstGeom prst="rect">
            <a:avLst/>
          </a:prstGeom>
        </p:spPr>
      </p:pic>
    </p:spTree>
    <p:extLst>
      <p:ext uri="{BB962C8B-B14F-4D97-AF65-F5344CB8AC3E}">
        <p14:creationId xmlns:p14="http://schemas.microsoft.com/office/powerpoint/2010/main" val="330770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91440"/>
            <a:ext cx="9144000" cy="71076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Problem Statement</a:t>
            </a:r>
            <a:endParaRPr sz="3000" b="1" dirty="0">
              <a:solidFill>
                <a:srgbClr val="FFFFFF"/>
              </a:solidFill>
              <a:latin typeface="Roboto"/>
              <a:ea typeface="Roboto"/>
              <a:cs typeface="Roboto"/>
              <a:sym typeface="Roboto"/>
            </a:endParaRP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44" name="Google Shape;344;p14"/>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7A429D2A-EBB5-8E50-2048-FA0F7DDBB36C}"/>
              </a:ext>
            </a:extLst>
          </p:cNvPr>
          <p:cNvSpPr txBox="1"/>
          <p:nvPr/>
        </p:nvSpPr>
        <p:spPr>
          <a:xfrm>
            <a:off x="707922" y="1294477"/>
            <a:ext cx="7728156" cy="2554545"/>
          </a:xfrm>
          <a:prstGeom prst="rect">
            <a:avLst/>
          </a:prstGeom>
          <a:noFill/>
        </p:spPr>
        <p:txBody>
          <a:bodyPr wrap="square">
            <a:spAutoFit/>
          </a:bodyPr>
          <a:lstStyle/>
          <a:p>
            <a:r>
              <a:rPr lang="en-US" sz="3200" dirty="0"/>
              <a:t>According to the given dataset of spotify, it is to be studied that which genre is used by most people, whose popularity is more, which artist's track is more popular, how many minutes which track is played.</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5954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Proposed Solution</a:t>
            </a:r>
            <a:endParaRPr sz="3000" b="1" dirty="0">
              <a:solidFill>
                <a:srgbClr val="FFFFFF"/>
              </a:solidFill>
              <a:latin typeface="Roboto"/>
              <a:ea typeface="Roboto"/>
              <a:cs typeface="Roboto"/>
              <a:sym typeface="Roboto"/>
            </a:endParaRPr>
          </a:p>
        </p:txBody>
      </p:sp>
      <p:sp>
        <p:nvSpPr>
          <p:cNvPr id="352" name="Google Shape;352;p15"/>
          <p:cNvSpPr txBox="1"/>
          <p:nvPr/>
        </p:nvSpPr>
        <p:spPr>
          <a:xfrm>
            <a:off x="0" y="802200"/>
            <a:ext cx="9144000" cy="3998400"/>
          </a:xfrm>
          <a:prstGeom prst="rect">
            <a:avLst/>
          </a:prstGeom>
          <a:noFill/>
          <a:ln>
            <a:noFill/>
          </a:ln>
        </p:spPr>
        <p:txBody>
          <a:bodyPr spcFirstLastPara="1" wrap="square" lIns="274300" tIns="274300" rIns="274300" bIns="274300" anchor="t" anchorCtr="0">
            <a:noAutofit/>
          </a:bodyPr>
          <a:lstStyle/>
          <a:p>
            <a:pPr marL="0" lvl="0" indent="0" algn="just" rtl="0">
              <a:lnSpc>
                <a:spcPct val="150000"/>
              </a:lnSpc>
              <a:spcBef>
                <a:spcPts val="1600"/>
              </a:spcBef>
              <a:spcAft>
                <a:spcPts val="1600"/>
              </a:spcAft>
              <a:buNone/>
            </a:pPr>
            <a:r>
              <a:rPr lang="en-US" sz="2800" dirty="0">
                <a:solidFill>
                  <a:schemeClr val="dk1"/>
                </a:solidFill>
                <a:latin typeface="Roboto"/>
                <a:ea typeface="Roboto"/>
                <a:cs typeface="Roboto"/>
                <a:sym typeface="Roboto"/>
              </a:rPr>
              <a:t>Spotify is an on-demand music streaming service that allows users to browse through a list of music, licensed through multiple record labels, and create and share playlists with other users</a:t>
            </a:r>
            <a:endParaRPr lang="en-IN" sz="2800" dirty="0">
              <a:solidFill>
                <a:schemeClr val="dk1"/>
              </a:solidFill>
              <a:latin typeface="Roboto"/>
              <a:ea typeface="Roboto"/>
              <a:cs typeface="Roboto"/>
              <a:sym typeface="Roboto"/>
            </a:endParaRPr>
          </a:p>
        </p:txBody>
      </p:sp>
      <p:sp>
        <p:nvSpPr>
          <p:cNvPr id="353" name="Google Shape;353;p15"/>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54" name="Google Shape;354;p15"/>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5954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Methodology </a:t>
            </a:r>
          </a:p>
        </p:txBody>
      </p:sp>
      <p:sp>
        <p:nvSpPr>
          <p:cNvPr id="352" name="Google Shape;352;p15"/>
          <p:cNvSpPr txBox="1"/>
          <p:nvPr/>
        </p:nvSpPr>
        <p:spPr>
          <a:xfrm>
            <a:off x="163200" y="389840"/>
            <a:ext cx="9144000" cy="2342535"/>
          </a:xfrm>
          <a:prstGeom prst="rect">
            <a:avLst/>
          </a:prstGeom>
          <a:noFill/>
          <a:ln>
            <a:noFill/>
          </a:ln>
        </p:spPr>
        <p:txBody>
          <a:bodyPr spcFirstLastPara="1" wrap="square" lIns="274300" tIns="274300" rIns="274300" bIns="274300" anchor="t" anchorCtr="0">
            <a:noAutofit/>
          </a:bodyPr>
          <a:lstStyle/>
          <a:p>
            <a:pPr marL="0" lvl="0" indent="0" algn="just" rtl="0">
              <a:lnSpc>
                <a:spcPct val="150000"/>
              </a:lnSpc>
              <a:spcBef>
                <a:spcPts val="1600"/>
              </a:spcBef>
              <a:spcAft>
                <a:spcPts val="1600"/>
              </a:spcAft>
              <a:buNone/>
            </a:pPr>
            <a:r>
              <a:rPr lang="en-IN" sz="1600" dirty="0">
                <a:solidFill>
                  <a:schemeClr val="dk1"/>
                </a:solidFill>
                <a:latin typeface="Roboto"/>
                <a:ea typeface="Roboto"/>
                <a:cs typeface="Roboto"/>
                <a:sym typeface="Roboto"/>
              </a:rPr>
              <a:t>The python libraries are used :</a:t>
            </a:r>
          </a:p>
          <a:p>
            <a:pPr marL="342900" lvl="0" indent="-342900" algn="just" rtl="0">
              <a:lnSpc>
                <a:spcPct val="150000"/>
              </a:lnSpc>
              <a:spcBef>
                <a:spcPts val="1600"/>
              </a:spcBef>
              <a:spcAft>
                <a:spcPts val="1600"/>
              </a:spcAft>
              <a:buFont typeface="Wingdings" panose="05000000000000000000" pitchFamily="2" charset="2"/>
              <a:buChar char="v"/>
            </a:pPr>
            <a:r>
              <a:rPr lang="en-IN" sz="1200" b="1" dirty="0">
                <a:solidFill>
                  <a:schemeClr val="dk1"/>
                </a:solidFill>
                <a:latin typeface="Roboto"/>
                <a:ea typeface="Roboto"/>
                <a:cs typeface="Roboto"/>
                <a:sym typeface="Roboto"/>
              </a:rPr>
              <a:t>Numpy</a:t>
            </a:r>
          </a:p>
          <a:p>
            <a:pPr marL="342900" lvl="0" indent="-342900" algn="just" rtl="0">
              <a:lnSpc>
                <a:spcPct val="150000"/>
              </a:lnSpc>
              <a:spcBef>
                <a:spcPts val="1600"/>
              </a:spcBef>
              <a:spcAft>
                <a:spcPts val="1600"/>
              </a:spcAft>
              <a:buFont typeface="Wingdings" panose="05000000000000000000" pitchFamily="2" charset="2"/>
              <a:buChar char="v"/>
            </a:pPr>
            <a:r>
              <a:rPr lang="en-IN" sz="1200" b="1" dirty="0">
                <a:solidFill>
                  <a:schemeClr val="dk1"/>
                </a:solidFill>
                <a:latin typeface="Roboto"/>
                <a:ea typeface="Roboto"/>
                <a:cs typeface="Roboto"/>
                <a:sym typeface="Roboto"/>
              </a:rPr>
              <a:t>Pandas</a:t>
            </a:r>
          </a:p>
          <a:p>
            <a:pPr marL="342900" lvl="0" indent="-342900" algn="just" rtl="0">
              <a:lnSpc>
                <a:spcPct val="150000"/>
              </a:lnSpc>
              <a:spcBef>
                <a:spcPts val="1600"/>
              </a:spcBef>
              <a:spcAft>
                <a:spcPts val="1600"/>
              </a:spcAft>
              <a:buFont typeface="Wingdings" panose="05000000000000000000" pitchFamily="2" charset="2"/>
              <a:buChar char="v"/>
            </a:pPr>
            <a:r>
              <a:rPr lang="en-IN" sz="1200" b="1" dirty="0">
                <a:solidFill>
                  <a:schemeClr val="dk1"/>
                </a:solidFill>
                <a:latin typeface="Roboto"/>
                <a:ea typeface="Roboto"/>
                <a:cs typeface="Roboto"/>
                <a:sym typeface="Roboto"/>
              </a:rPr>
              <a:t>Seaborn</a:t>
            </a:r>
          </a:p>
          <a:p>
            <a:pPr marL="342900" lvl="0" indent="-342900" algn="just" rtl="0">
              <a:lnSpc>
                <a:spcPct val="150000"/>
              </a:lnSpc>
              <a:spcBef>
                <a:spcPts val="1600"/>
              </a:spcBef>
              <a:spcAft>
                <a:spcPts val="1600"/>
              </a:spcAft>
              <a:buFont typeface="Wingdings" panose="05000000000000000000" pitchFamily="2" charset="2"/>
              <a:buChar char="v"/>
            </a:pPr>
            <a:r>
              <a:rPr lang="en-IN" sz="1200" b="1" dirty="0">
                <a:solidFill>
                  <a:schemeClr val="dk1"/>
                </a:solidFill>
                <a:latin typeface="Roboto"/>
                <a:ea typeface="Roboto"/>
                <a:cs typeface="Roboto"/>
                <a:sym typeface="Roboto"/>
              </a:rPr>
              <a:t>Matplotlib</a:t>
            </a:r>
          </a:p>
          <a:p>
            <a:pPr marL="342900" lvl="0" indent="-342900" algn="just" rtl="0">
              <a:lnSpc>
                <a:spcPct val="150000"/>
              </a:lnSpc>
              <a:spcBef>
                <a:spcPts val="1600"/>
              </a:spcBef>
              <a:spcAft>
                <a:spcPts val="1600"/>
              </a:spcAft>
              <a:buFont typeface="Wingdings" panose="05000000000000000000" pitchFamily="2" charset="2"/>
              <a:buChar char="v"/>
            </a:pPr>
            <a:r>
              <a:rPr lang="en-IN" sz="1200" b="1" dirty="0">
                <a:solidFill>
                  <a:schemeClr val="dk1"/>
                </a:solidFill>
                <a:latin typeface="Roboto"/>
                <a:ea typeface="Roboto"/>
                <a:cs typeface="Roboto"/>
                <a:sym typeface="Roboto"/>
              </a:rPr>
              <a:t>Pyplot</a:t>
            </a:r>
          </a:p>
        </p:txBody>
      </p:sp>
      <p:sp>
        <p:nvSpPr>
          <p:cNvPr id="353" name="Google Shape;353;p15"/>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54" name="Google Shape;354;p15"/>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70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a:solidFill>
                  <a:srgbClr val="FFFFFF"/>
                </a:solidFill>
                <a:latin typeface="Roboto"/>
                <a:ea typeface="Roboto"/>
                <a:cs typeface="Roboto"/>
                <a:sym typeface="Roboto"/>
              </a:rPr>
              <a:t>Correlation between </a:t>
            </a:r>
            <a:r>
              <a:rPr lang="en-GB" sz="3000" b="1" dirty="0">
                <a:solidFill>
                  <a:srgbClr val="FFFFFF"/>
                </a:solidFill>
                <a:latin typeface="Roboto"/>
                <a:ea typeface="Roboto"/>
                <a:cs typeface="Roboto"/>
                <a:sym typeface="Roboto"/>
              </a:rPr>
              <a:t>variable</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B573F65-4ECA-71C1-B284-A0E1BC6E6398}"/>
              </a:ext>
            </a:extLst>
          </p:cNvPr>
          <p:cNvPicPr>
            <a:picLocks noChangeAspect="1"/>
          </p:cNvPicPr>
          <p:nvPr/>
        </p:nvPicPr>
        <p:blipFill rotWithShape="1">
          <a:blip r:embed="rId3"/>
          <a:srcRect l="20003" t="35428" r="37631" b="5019"/>
          <a:stretch/>
        </p:blipFill>
        <p:spPr>
          <a:xfrm>
            <a:off x="10050" y="747773"/>
            <a:ext cx="9123899" cy="40407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Count of genre</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7933DF3-F126-9841-7167-C29A81E21150}"/>
              </a:ext>
            </a:extLst>
          </p:cNvPr>
          <p:cNvPicPr>
            <a:picLocks noChangeAspect="1"/>
          </p:cNvPicPr>
          <p:nvPr/>
        </p:nvPicPr>
        <p:blipFill rotWithShape="1">
          <a:blip r:embed="rId3"/>
          <a:srcRect l="20323" t="32644" r="42043" b="5019"/>
          <a:stretch/>
        </p:blipFill>
        <p:spPr>
          <a:xfrm>
            <a:off x="10051" y="756963"/>
            <a:ext cx="9123900" cy="4034448"/>
          </a:xfrm>
          <a:prstGeom prst="rect">
            <a:avLst/>
          </a:prstGeom>
        </p:spPr>
      </p:pic>
    </p:spTree>
    <p:extLst>
      <p:ext uri="{BB962C8B-B14F-4D97-AF65-F5344CB8AC3E}">
        <p14:creationId xmlns:p14="http://schemas.microsoft.com/office/powerpoint/2010/main" val="133011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Top 10 genre by popularity</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D46CD6A-4DDE-F01E-FD03-E4E471D46C33}"/>
              </a:ext>
            </a:extLst>
          </p:cNvPr>
          <p:cNvPicPr>
            <a:picLocks noChangeAspect="1"/>
          </p:cNvPicPr>
          <p:nvPr/>
        </p:nvPicPr>
        <p:blipFill rotWithShape="1">
          <a:blip r:embed="rId3"/>
          <a:srcRect l="20000" t="40879" r="33441" b="9753"/>
          <a:stretch/>
        </p:blipFill>
        <p:spPr>
          <a:xfrm>
            <a:off x="10050" y="747773"/>
            <a:ext cx="9123900" cy="4040758"/>
          </a:xfrm>
          <a:prstGeom prst="rect">
            <a:avLst/>
          </a:prstGeom>
        </p:spPr>
      </p:pic>
    </p:spTree>
    <p:extLst>
      <p:ext uri="{BB962C8B-B14F-4D97-AF65-F5344CB8AC3E}">
        <p14:creationId xmlns:p14="http://schemas.microsoft.com/office/powerpoint/2010/main" val="162257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Loudness vs energy</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8B9B508-C14B-F677-92B0-876EBF898AEC}"/>
              </a:ext>
            </a:extLst>
          </p:cNvPr>
          <p:cNvPicPr>
            <a:picLocks noChangeAspect="1"/>
          </p:cNvPicPr>
          <p:nvPr/>
        </p:nvPicPr>
        <p:blipFill rotWithShape="1">
          <a:blip r:embed="rId3"/>
          <a:srcRect l="9785" t="22107" r="32796" b="3213"/>
          <a:stretch/>
        </p:blipFill>
        <p:spPr>
          <a:xfrm>
            <a:off x="0" y="747774"/>
            <a:ext cx="9143999" cy="4040757"/>
          </a:xfrm>
          <a:prstGeom prst="rect">
            <a:avLst/>
          </a:prstGeom>
        </p:spPr>
      </p:pic>
    </p:spTree>
    <p:extLst>
      <p:ext uri="{BB962C8B-B14F-4D97-AF65-F5344CB8AC3E}">
        <p14:creationId xmlns:p14="http://schemas.microsoft.com/office/powerpoint/2010/main" val="405060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Top 10 Track name by Popularity</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30049F5-AB3B-2266-D0A0-A2F0ABB75C4A}"/>
              </a:ext>
            </a:extLst>
          </p:cNvPr>
          <p:cNvPicPr>
            <a:picLocks noChangeAspect="1"/>
          </p:cNvPicPr>
          <p:nvPr/>
        </p:nvPicPr>
        <p:blipFill rotWithShape="1">
          <a:blip r:embed="rId3"/>
          <a:srcRect l="17958" t="31342" r="33333" b="-26"/>
          <a:stretch/>
        </p:blipFill>
        <p:spPr>
          <a:xfrm>
            <a:off x="10050" y="747773"/>
            <a:ext cx="9123900" cy="4040757"/>
          </a:xfrm>
          <a:prstGeom prst="rect">
            <a:avLst/>
          </a:prstGeom>
        </p:spPr>
      </p:pic>
    </p:spTree>
    <p:extLst>
      <p:ext uri="{BB962C8B-B14F-4D97-AF65-F5344CB8AC3E}">
        <p14:creationId xmlns:p14="http://schemas.microsoft.com/office/powerpoint/2010/main" val="202890295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1594</TotalTime>
  <Words>484</Words>
  <Application>Microsoft Office PowerPoint</Application>
  <PresentationFormat>On-screen Show (16:9)</PresentationFormat>
  <Paragraphs>58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Roboto</vt:lpstr>
      <vt:lpstr>Arial</vt:lpstr>
      <vt:lpstr>Wingdings</vt:lpstr>
      <vt:lpstr>Simple Light</vt:lpstr>
      <vt:lpstr>PowerPoint Presentation</vt:lpstr>
      <vt:lpstr>Problem Statement</vt:lpstr>
      <vt:lpstr>Proposed Solution</vt:lpstr>
      <vt:lpstr>Methodology </vt:lpstr>
      <vt:lpstr>Correlation between variable</vt:lpstr>
      <vt:lpstr>Count of genre</vt:lpstr>
      <vt:lpstr>Top 10 genre by popularity</vt:lpstr>
      <vt:lpstr>Loudness vs energy</vt:lpstr>
      <vt:lpstr>Top 10 Track name by Popularity</vt:lpstr>
      <vt:lpstr>Top 5 Track name by Beats per minute</vt:lpstr>
      <vt:lpstr>Beats per minute vs Genre</vt:lpstr>
      <vt:lpstr>Liveness vs speechiness</vt:lpstr>
      <vt:lpstr>Acousticness &amp; popularity show in density</vt:lpstr>
      <vt:lpstr>Count of Danceability</vt:lpstr>
      <vt:lpstr>Advantage </vt:lpstr>
      <vt:lpstr>Disadvantage </vt:lpstr>
      <vt:lpstr>Conclusion</vt:lpstr>
      <vt:lpstr>Future Scope</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fireb</dc:creator>
  <cp:lastModifiedBy>Abhishek Mishra</cp:lastModifiedBy>
  <cp:revision>11</cp:revision>
  <dcterms:modified xsi:type="dcterms:W3CDTF">2023-08-31T05:19:50Z</dcterms:modified>
</cp:coreProperties>
</file>