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3.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5.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6.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8.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9.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0.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1.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2.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3.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4.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5.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6.xml" ContentType="application/vnd.openxmlformats-officedocument.presentationml.notesSlide+xml"/>
  <Override PartName="/ppt/tags/tag12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4"/>
    <p:sldMasterId id="2147483939" r:id="rId5"/>
    <p:sldMasterId id="2147483946" r:id="rId6"/>
  </p:sldMasterIdLst>
  <p:notesMasterIdLst>
    <p:notesMasterId r:id="rId24"/>
  </p:notesMasterIdLst>
  <p:handoutMasterIdLst>
    <p:handoutMasterId r:id="rId25"/>
  </p:handoutMasterIdLst>
  <p:sldIdLst>
    <p:sldId id="311" r:id="rId7"/>
    <p:sldId id="346" r:id="rId8"/>
    <p:sldId id="348" r:id="rId9"/>
    <p:sldId id="340" r:id="rId10"/>
    <p:sldId id="349" r:id="rId11"/>
    <p:sldId id="350" r:id="rId12"/>
    <p:sldId id="347" r:id="rId13"/>
    <p:sldId id="352" r:id="rId14"/>
    <p:sldId id="353" r:id="rId15"/>
    <p:sldId id="354" r:id="rId16"/>
    <p:sldId id="355" r:id="rId17"/>
    <p:sldId id="356" r:id="rId18"/>
    <p:sldId id="357" r:id="rId19"/>
    <p:sldId id="359" r:id="rId20"/>
    <p:sldId id="360" r:id="rId21"/>
    <p:sldId id="358" r:id="rId22"/>
    <p:sldId id="329" r:id="rId23"/>
  </p:sldIdLst>
  <p:sldSz cx="9906000" cy="6858000" type="A4"/>
  <p:notesSz cx="6896100" cy="10033000"/>
  <p:custDataLst>
    <p:tags r:id="rId2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p15:clr>
            <a:srgbClr val="A4A3A4"/>
          </p15:clr>
        </p15:guide>
        <p15:guide id="2" orient="horz" pos="1117">
          <p15:clr>
            <a:srgbClr val="A4A3A4"/>
          </p15:clr>
        </p15:guide>
        <p15:guide id="3" pos="172">
          <p15:clr>
            <a:srgbClr val="A4A3A4"/>
          </p15:clr>
        </p15:guide>
        <p15:guide id="4" pos="6068">
          <p15:clr>
            <a:srgbClr val="A4A3A4"/>
          </p15:clr>
        </p15:guide>
        <p15:guide id="5" pos="3120">
          <p15:clr>
            <a:srgbClr val="A4A3A4"/>
          </p15:clr>
        </p15:guide>
      </p15:sldGuideLst>
    </p:ext>
    <p:ext uri="{2D200454-40CA-4A62-9FC3-DE9A4176ACB9}">
      <p15:notesGuideLst xmlns:p15="http://schemas.microsoft.com/office/powerpoint/2012/main">
        <p15:guide id="1" orient="horz" pos="3161">
          <p15:clr>
            <a:srgbClr val="A4A3A4"/>
          </p15:clr>
        </p15:guide>
        <p15:guide id="2" pos="21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147"/>
    <a:srgbClr val="000000"/>
    <a:srgbClr val="A2BFAF"/>
    <a:srgbClr val="ACB7B2"/>
    <a:srgbClr val="AF1C63"/>
    <a:srgbClr val="6A9529"/>
    <a:srgbClr val="00A0D6"/>
    <a:srgbClr val="0085B3"/>
    <a:srgbClr val="005B7C"/>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0" autoAdjust="0"/>
    <p:restoredTop sz="87847" autoAdjust="0"/>
  </p:normalViewPr>
  <p:slideViewPr>
    <p:cSldViewPr>
      <p:cViewPr varScale="1">
        <p:scale>
          <a:sx n="61" d="100"/>
          <a:sy n="61" d="100"/>
        </p:scale>
        <p:origin x="1488" y="64"/>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4062" y="-102"/>
      </p:cViewPr>
      <p:guideLst>
        <p:guide orient="horz" pos="3161"/>
        <p:guide pos="2173"/>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4182240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08-Feb-22</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4052282416"/>
      </p:ext>
    </p:extLst>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1838" y="754063"/>
            <a:ext cx="5432425" cy="37607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extLst>
      <p:ext uri="{BB962C8B-B14F-4D97-AF65-F5344CB8AC3E}">
        <p14:creationId xmlns:p14="http://schemas.microsoft.com/office/powerpoint/2010/main" val="286024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 = main function,</a:t>
            </a:r>
            <a:r>
              <a:rPr lang="en-US" baseline="0" dirty="0" smtClean="0"/>
              <a:t> e.g. Interior Light, whose functionality is distributed to different ECUs</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a:p>
        </p:txBody>
      </p:sp>
    </p:spTree>
    <p:extLst>
      <p:ext uri="{BB962C8B-B14F-4D97-AF65-F5344CB8AC3E}">
        <p14:creationId xmlns:p14="http://schemas.microsoft.com/office/powerpoint/2010/main" val="1857044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Component  Contributions are mapped differently to ECU Compositions and System</a:t>
            </a:r>
            <a:r>
              <a:rPr lang="en-US" baseline="0" dirty="0" smtClean="0"/>
              <a:t> Compositions. Two Component Contributions of a System Composition usually belong to different ECU Compositions. Two Component Contributions of an ECU Composition usually belong to different System Compositions.</a:t>
            </a:r>
          </a:p>
          <a:p>
            <a:r>
              <a:rPr lang="en-US" b="1" baseline="0" dirty="0" smtClean="0"/>
              <a:t>Connectors </a:t>
            </a:r>
            <a:r>
              <a:rPr lang="en-US" baseline="0" dirty="0" smtClean="0"/>
              <a:t>connect ports of SWCs:</a:t>
            </a:r>
          </a:p>
          <a:p>
            <a:r>
              <a:rPr lang="en-US" b="1" dirty="0" smtClean="0"/>
              <a:t>Assembly Connectors</a:t>
            </a:r>
            <a:r>
              <a:rPr lang="en-US" dirty="0" smtClean="0"/>
              <a:t>: Connect components of the same hierarchy level – defined at the composition containing these components</a:t>
            </a:r>
          </a:p>
          <a:p>
            <a:r>
              <a:rPr lang="en-US" b="1" dirty="0" smtClean="0"/>
              <a:t>Delegation Connector</a:t>
            </a:r>
            <a:r>
              <a:rPr lang="en-US" dirty="0" smtClean="0"/>
              <a:t>: Connect a composition with its contained component – delegates functionality to the parent or sub component</a:t>
            </a:r>
          </a:p>
          <a:p>
            <a:r>
              <a:rPr lang="en-US" dirty="0" smtClean="0"/>
              <a:t>In the example the ECU Composition (blue) defines an Assembly Connector between two Component Contributions (blue connector). The System Composition (red) defines an Assembly Connector between two Component Contributions and several Delegation Connectors between itself and a contained Component Contribution (red connectors). The Vehicle Composition (green) defines an Assembly Connector to connect its contained System Compositions. And these Ports are delegated by the System Compositions to the Component Contributions. So, while in the ECU Composition the Component Contributions are directly connected, the same connection is done for the System Compositions using three Connectors – first by delegating to the System Compositions and then by assembling the System Compositions. </a:t>
            </a:r>
          </a:p>
          <a:p>
            <a:r>
              <a:rPr lang="en-US" u="sng" dirty="0" smtClean="0"/>
              <a:t> </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a:p>
        </p:txBody>
      </p:sp>
    </p:spTree>
    <p:extLst>
      <p:ext uri="{BB962C8B-B14F-4D97-AF65-F5344CB8AC3E}">
        <p14:creationId xmlns:p14="http://schemas.microsoft.com/office/powerpoint/2010/main" val="170172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a:p>
        </p:txBody>
      </p:sp>
    </p:spTree>
    <p:extLst>
      <p:ext uri="{BB962C8B-B14F-4D97-AF65-F5344CB8AC3E}">
        <p14:creationId xmlns:p14="http://schemas.microsoft.com/office/powerpoint/2010/main" val="3419918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AUTOSAR RTE: Runtime Environment</a:t>
            </a:r>
          </a:p>
          <a:p>
            <a:r>
              <a:rPr lang="en-US" dirty="0" smtClean="0"/>
              <a:t>SWC</a:t>
            </a:r>
            <a:r>
              <a:rPr lang="en-US" baseline="0" dirty="0" smtClean="0"/>
              <a:t> Communication Mappings are only defined for SWCs of hierarchy level Component Contribution – in the AUTOSAR export this data is generated/aggregated for the ECU Compositions</a:t>
            </a:r>
          </a:p>
          <a:p>
            <a:r>
              <a:rPr lang="en-US" baseline="0" dirty="0" smtClean="0"/>
              <a:t>Local mappings are used, if a single SWC Data Element is mapped to different Signals by different SWCs, e.g. SWC Data Element </a:t>
            </a:r>
            <a:r>
              <a:rPr lang="en-US" baseline="0" dirty="0" err="1" smtClean="0"/>
              <a:t>WheelState</a:t>
            </a:r>
            <a:r>
              <a:rPr lang="en-US" baseline="0" dirty="0" smtClean="0"/>
              <a:t> is mapped to Signal </a:t>
            </a:r>
            <a:r>
              <a:rPr lang="en-US" baseline="0" dirty="0" err="1" smtClean="0"/>
              <a:t>WheelState_FL</a:t>
            </a:r>
            <a:r>
              <a:rPr lang="en-US" baseline="0" dirty="0" smtClean="0"/>
              <a:t>, </a:t>
            </a:r>
            <a:r>
              <a:rPr lang="en-US" baseline="0" dirty="0" err="1" smtClean="0"/>
              <a:t>WheelState_FR</a:t>
            </a:r>
            <a:r>
              <a:rPr lang="en-US" baseline="0" dirty="0" smtClean="0"/>
              <a:t>, </a:t>
            </a:r>
            <a:r>
              <a:rPr lang="en-US" baseline="0" dirty="0" err="1" smtClean="0"/>
              <a:t>WheelState_RL</a:t>
            </a:r>
            <a:r>
              <a:rPr lang="en-US" baseline="0" dirty="0" smtClean="0"/>
              <a:t> or </a:t>
            </a:r>
            <a:r>
              <a:rPr lang="en-US" baseline="0" dirty="0" err="1" smtClean="0"/>
              <a:t>WheelState_RR</a:t>
            </a:r>
            <a:r>
              <a:rPr lang="en-US" baseline="0" dirty="0" smtClean="0"/>
              <a:t> by the four SWCs having a Common Component Type (i.e. have common port definitions). Note: FL =Front Left, FR = Front Right, RL = Rear Left, RR = Rear Right</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a:p>
        </p:txBody>
      </p:sp>
    </p:spTree>
    <p:extLst>
      <p:ext uri="{BB962C8B-B14F-4D97-AF65-F5344CB8AC3E}">
        <p14:creationId xmlns:p14="http://schemas.microsoft.com/office/powerpoint/2010/main" val="3622989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a:p>
        </p:txBody>
      </p:sp>
    </p:spTree>
    <p:extLst>
      <p:ext uri="{BB962C8B-B14F-4D97-AF65-F5344CB8AC3E}">
        <p14:creationId xmlns:p14="http://schemas.microsoft.com/office/powerpoint/2010/main" val="1694727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Purposes of this definitions (which are not</a:t>
            </a:r>
            <a:r>
              <a:rPr lang="en-US" baseline="0" dirty="0" smtClean="0"/>
              <a:t> needed by AUTOSAR</a:t>
            </a:r>
            <a:r>
              <a:rPr lang="en-US" dirty="0" smtClean="0"/>
              <a:t>):</a:t>
            </a:r>
          </a:p>
          <a:p>
            <a:pPr>
              <a:buFontTx/>
              <a:buChar char="-"/>
            </a:pPr>
            <a:r>
              <a:rPr lang="en-US" baseline="0" dirty="0" smtClean="0"/>
              <a:t>Documentation</a:t>
            </a:r>
          </a:p>
          <a:p>
            <a:pPr>
              <a:buFontTx/>
              <a:buChar char="-"/>
            </a:pPr>
            <a:r>
              <a:rPr lang="en-US" baseline="0" dirty="0" smtClean="0"/>
              <a:t>Signal Group Degradation (reduce SWC Interfaces and Signal Groups to those parts / sub elements which are actually used and this way increase backwards compatibility of later extensions of these SWC Interfaces / Signal Groups by additional elements)</a:t>
            </a:r>
          </a:p>
          <a:p>
            <a:pPr>
              <a:buFontTx/>
              <a:buNone/>
            </a:pPr>
            <a:r>
              <a:rPr lang="en-US" baseline="0" dirty="0" smtClean="0"/>
              <a:t>Special internal logic: If all parts / details of a port are selected, internally no SWC Port Communication Details are stored for </a:t>
            </a:r>
            <a:r>
              <a:rPr lang="en-US" baseline="0" smtClean="0"/>
              <a:t>the Port to </a:t>
            </a:r>
            <a:r>
              <a:rPr lang="en-US" baseline="0" dirty="0" smtClean="0"/>
              <a:t>reduce the total amount of data in the database. But this makes it a bit harder to understand and always requires a special handling of this case in the implementation.</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a:p>
        </p:txBody>
      </p:sp>
    </p:spTree>
    <p:extLst>
      <p:ext uri="{BB962C8B-B14F-4D97-AF65-F5344CB8AC3E}">
        <p14:creationId xmlns:p14="http://schemas.microsoft.com/office/powerpoint/2010/main" val="663153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XDIS several objects are artificially</a:t>
            </a:r>
            <a:r>
              <a:rPr lang="en-US" baseline="0" dirty="0" smtClean="0"/>
              <a:t> split / separated into several objects just because of the process, i.e. the users work with and release the data.</a:t>
            </a:r>
          </a:p>
          <a:p>
            <a:r>
              <a:rPr lang="en-US" baseline="0" dirty="0" smtClean="0"/>
              <a:t>Example: The communication data (e.g. Networking Project) shall be released earlier than the SWC Internal </a:t>
            </a:r>
            <a:r>
              <a:rPr lang="en-US" baseline="0" dirty="0" err="1" smtClean="0"/>
              <a:t>Behaviours</a:t>
            </a:r>
            <a:r>
              <a:rPr lang="en-US" baseline="0" dirty="0" smtClean="0"/>
              <a:t> are finished.</a:t>
            </a:r>
          </a:p>
          <a:p>
            <a:r>
              <a:rPr lang="en-US" baseline="0" dirty="0" smtClean="0"/>
              <a:t>Note: SWC and SWC Internal </a:t>
            </a:r>
            <a:r>
              <a:rPr lang="en-US" baseline="0" dirty="0" err="1" smtClean="0"/>
              <a:t>Behaviour</a:t>
            </a:r>
            <a:r>
              <a:rPr lang="en-US" baseline="0" dirty="0" smtClean="0"/>
              <a:t> are also separated by AUTOSAR, not only by XDIS</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a:p>
        </p:txBody>
      </p:sp>
    </p:spTree>
    <p:extLst>
      <p:ext uri="{BB962C8B-B14F-4D97-AF65-F5344CB8AC3E}">
        <p14:creationId xmlns:p14="http://schemas.microsoft.com/office/powerpoint/2010/main" val="2145727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17</a:t>
            </a:fld>
            <a:endParaRPr lang="en-US"/>
          </a:p>
        </p:txBody>
      </p:sp>
    </p:spTree>
    <p:extLst>
      <p:ext uri="{BB962C8B-B14F-4D97-AF65-F5344CB8AC3E}">
        <p14:creationId xmlns:p14="http://schemas.microsoft.com/office/powerpoint/2010/main" val="424957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Tree>
    <p:extLst>
      <p:ext uri="{BB962C8B-B14F-4D97-AF65-F5344CB8AC3E}">
        <p14:creationId xmlns:p14="http://schemas.microsoft.com/office/powerpoint/2010/main" val="3709200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a:p>
        </p:txBody>
      </p:sp>
    </p:spTree>
    <p:extLst>
      <p:ext uri="{BB962C8B-B14F-4D97-AF65-F5344CB8AC3E}">
        <p14:creationId xmlns:p14="http://schemas.microsoft.com/office/powerpoint/2010/main" val="251822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Network</a:t>
            </a:r>
            <a:r>
              <a:rPr lang="en-US" baseline="0" dirty="0" smtClean="0"/>
              <a:t> (= bus): </a:t>
            </a:r>
          </a:p>
          <a:p>
            <a:pPr>
              <a:buFontTx/>
              <a:buChar char="-"/>
            </a:pPr>
            <a:r>
              <a:rPr lang="en-US" baseline="0" dirty="0" smtClean="0"/>
              <a:t>different technologies (CAN, CAN FD, LIN, </a:t>
            </a:r>
            <a:r>
              <a:rPr lang="en-US" baseline="0" dirty="0" err="1" smtClean="0"/>
              <a:t>FlexRay</a:t>
            </a:r>
            <a:r>
              <a:rPr lang="en-US" baseline="0" dirty="0" smtClean="0"/>
              <a:t>, Ethernet) with different advantages/disadvantages</a:t>
            </a:r>
          </a:p>
          <a:p>
            <a:pPr>
              <a:buFontTx/>
              <a:buChar char="-"/>
            </a:pPr>
            <a:r>
              <a:rPr lang="en-US" baseline="0" dirty="0" smtClean="0"/>
              <a:t>Further separation of networks to reduce bus load and to increase safety</a:t>
            </a:r>
          </a:p>
          <a:p>
            <a:pPr marL="0" marR="0" indent="0" algn="l" defTabSz="914342" rtl="0" eaLnBrk="1" fontAlgn="auto" latinLnBrk="0" hangingPunct="1">
              <a:lnSpc>
                <a:spcPct val="90000"/>
              </a:lnSpc>
              <a:spcBef>
                <a:spcPts val="0"/>
              </a:spcBef>
              <a:spcAft>
                <a:spcPts val="400"/>
              </a:spcAft>
              <a:buClrTx/>
              <a:buSzTx/>
              <a:buFontTx/>
              <a:buNone/>
              <a:tabLst/>
              <a:defRPr/>
            </a:pPr>
            <a:r>
              <a:rPr lang="en-US" baseline="0" dirty="0" smtClean="0"/>
              <a:t>ECU Interfaces connect Networks with ECUs. At the ECU Interfaces it is defined which data is sent/received.</a:t>
            </a:r>
          </a:p>
          <a:p>
            <a:pPr>
              <a:buFontTx/>
              <a:buNone/>
            </a:pPr>
            <a:r>
              <a:rPr lang="en-US" baseline="0" dirty="0" smtClean="0"/>
              <a:t>Sent data received by all ECUs on the network, selected data routed by Gateways to other networks</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extLst>
      <p:ext uri="{BB962C8B-B14F-4D97-AF65-F5344CB8AC3E}">
        <p14:creationId xmlns:p14="http://schemas.microsoft.com/office/powerpoint/2010/main" val="416222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Abstractions</a:t>
            </a:r>
            <a:r>
              <a:rPr lang="en-US" baseline="0" dirty="0" smtClean="0"/>
              <a:t> are used to aggregate data in Excel exports</a:t>
            </a:r>
          </a:p>
          <a:p>
            <a:r>
              <a:rPr lang="en-US" baseline="0" dirty="0" smtClean="0"/>
              <a:t>Network Type: abstract name (highest level, easy to understand)</a:t>
            </a:r>
          </a:p>
          <a:p>
            <a:r>
              <a:rPr lang="en-US" baseline="0" dirty="0" smtClean="0"/>
              <a:t>Network Context: collection of (similar) networks of different model series / projects which are maintained together; 150% means that all contained networks contain more ECUs than a single Network, i.e. more variants of the ECUs</a:t>
            </a:r>
          </a:p>
          <a:p>
            <a:r>
              <a:rPr lang="en-US" baseline="0" dirty="0" smtClean="0"/>
              <a:t>Network: specific for a certain project; 120% means that it contains more ECUs than a real car on the street (e.g. Diesel and Petrol variant of the engine ECU)</a:t>
            </a:r>
          </a:p>
          <a:p>
            <a:r>
              <a:rPr lang="en-US" baseline="0" dirty="0" smtClean="0"/>
              <a:t>Real network names are even longer</a:t>
            </a:r>
          </a:p>
          <a:p>
            <a:r>
              <a:rPr lang="en-US" baseline="0" dirty="0" smtClean="0"/>
              <a:t>Chassis Network has data like Wheel State or Brake System State</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extLst>
      <p:ext uri="{BB962C8B-B14F-4D97-AF65-F5344CB8AC3E}">
        <p14:creationId xmlns:p14="http://schemas.microsoft.com/office/powerpoint/2010/main" val="364620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Abstractions</a:t>
            </a:r>
            <a:r>
              <a:rPr lang="en-US" baseline="0" dirty="0" smtClean="0"/>
              <a:t> are used to aggregate data in Excel exports</a:t>
            </a:r>
          </a:p>
          <a:p>
            <a:r>
              <a:rPr lang="en-US" baseline="0" dirty="0" smtClean="0"/>
              <a:t>ECU Type: abstract name (highest level, easy to understand)</a:t>
            </a:r>
          </a:p>
          <a:p>
            <a:r>
              <a:rPr lang="en-US" baseline="0" dirty="0" smtClean="0"/>
              <a:t>ECU Class: a bit more specific than ECU Type</a:t>
            </a:r>
          </a:p>
          <a:p>
            <a:r>
              <a:rPr lang="en-US" baseline="0" dirty="0" smtClean="0"/>
              <a:t>ECU Communication: specific for a few projects</a:t>
            </a:r>
          </a:p>
          <a:p>
            <a:r>
              <a:rPr lang="en-US" baseline="0" dirty="0" smtClean="0"/>
              <a:t>166 and 204 are model series</a:t>
            </a:r>
          </a:p>
          <a:p>
            <a:r>
              <a:rPr lang="en-US" baseline="0" dirty="0" smtClean="0"/>
              <a:t>V1, V4, V8 are variants of ECU Communications</a:t>
            </a:r>
          </a:p>
          <a:p>
            <a:r>
              <a:rPr lang="en-US" baseline="0" dirty="0" smtClean="0"/>
              <a:t>Real ECU Communication names are often even longer</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a:p>
        </p:txBody>
      </p:sp>
    </p:spTree>
    <p:extLst>
      <p:ext uri="{BB962C8B-B14F-4D97-AF65-F5344CB8AC3E}">
        <p14:creationId xmlns:p14="http://schemas.microsoft.com/office/powerpoint/2010/main" val="1760594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a:p>
        </p:txBody>
      </p:sp>
    </p:spTree>
    <p:extLst>
      <p:ext uri="{BB962C8B-B14F-4D97-AF65-F5344CB8AC3E}">
        <p14:creationId xmlns:p14="http://schemas.microsoft.com/office/powerpoint/2010/main" val="3178628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Frame has a fix structure of contained Signals. Signals are the logical information which</a:t>
            </a:r>
            <a:r>
              <a:rPr lang="en-US" baseline="0" dirty="0" smtClean="0"/>
              <a:t> is transferred. They have got a </a:t>
            </a:r>
            <a:r>
              <a:rPr lang="en-US" baseline="0" dirty="0" err="1" smtClean="0"/>
              <a:t>DataType</a:t>
            </a:r>
            <a:r>
              <a:rPr lang="en-US" baseline="0" dirty="0" smtClean="0"/>
              <a:t> which defines how their data is to be interpreted.</a:t>
            </a:r>
            <a:endParaRPr lang="en-US" dirty="0" smtClean="0"/>
          </a:p>
          <a:p>
            <a:r>
              <a:rPr lang="en-US" baseline="0" dirty="0" smtClean="0"/>
              <a:t>The receiver recognizes the frame by its Frame ID (CAN/LIN), its schedule table entry (</a:t>
            </a:r>
            <a:r>
              <a:rPr lang="en-US" baseline="0" dirty="0" err="1" smtClean="0"/>
              <a:t>FlexRay</a:t>
            </a:r>
            <a:r>
              <a:rPr lang="en-US" baseline="0" dirty="0" smtClean="0"/>
              <a:t>) or the port (Ethernet) and this way knows the structure of its content.</a:t>
            </a:r>
            <a:endParaRPr lang="en-US" dirty="0" smtClean="0"/>
          </a:p>
          <a:p>
            <a:r>
              <a:rPr lang="en-US" dirty="0" smtClean="0"/>
              <a:t>Absolute Bit Position vs. Bit/Byte position.</a:t>
            </a:r>
          </a:p>
          <a:p>
            <a:pPr marL="0" marR="0" indent="0" algn="l" defTabSz="914342" rtl="0" eaLnBrk="1" fontAlgn="auto" latinLnBrk="0" hangingPunct="1">
              <a:lnSpc>
                <a:spcPct val="90000"/>
              </a:lnSpc>
              <a:spcBef>
                <a:spcPts val="0"/>
              </a:spcBef>
              <a:spcAft>
                <a:spcPts val="400"/>
              </a:spcAft>
              <a:buClrTx/>
              <a:buSzTx/>
              <a:buFontTx/>
              <a:buNone/>
              <a:tabLst/>
              <a:defRPr/>
            </a:pPr>
            <a:r>
              <a:rPr lang="en-US" dirty="0" smtClean="0"/>
              <a:t>A Frame is always sent</a:t>
            </a:r>
            <a:r>
              <a:rPr lang="en-US" baseline="0" dirty="0" smtClean="0"/>
              <a:t> completely over the bus.</a:t>
            </a:r>
          </a:p>
          <a:p>
            <a:r>
              <a:rPr lang="en-US" dirty="0" smtClean="0"/>
              <a:t>Default Values – used if no value has been defined for a certain Signal. </a:t>
            </a:r>
          </a:p>
          <a:p>
            <a:r>
              <a:rPr lang="en-US" dirty="0" smtClean="0"/>
              <a:t>Signal</a:t>
            </a:r>
            <a:r>
              <a:rPr lang="en-US" baseline="0" dirty="0" smtClean="0"/>
              <a:t> Packets: Parts of a PDU only used before AUTOSAR (i.e. in DBKOM)</a:t>
            </a:r>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a:p>
        </p:txBody>
      </p:sp>
    </p:spTree>
    <p:extLst>
      <p:ext uri="{BB962C8B-B14F-4D97-AF65-F5344CB8AC3E}">
        <p14:creationId xmlns:p14="http://schemas.microsoft.com/office/powerpoint/2010/main" val="1125477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a:p>
        </p:txBody>
      </p:sp>
    </p:spTree>
    <p:extLst>
      <p:ext uri="{BB962C8B-B14F-4D97-AF65-F5344CB8AC3E}">
        <p14:creationId xmlns:p14="http://schemas.microsoft.com/office/powerpoint/2010/main" val="82453449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tags" Target="../tags/tag55.xml"/><Relationship Id="rId11" Type="http://schemas.openxmlformats.org/officeDocument/2006/relationships/image" Target="../media/image13.png"/><Relationship Id="rId5" Type="http://schemas.openxmlformats.org/officeDocument/2006/relationships/tags" Target="../tags/tag54.xml"/><Relationship Id="rId10" Type="http://schemas.openxmlformats.org/officeDocument/2006/relationships/image" Target="../media/image1.emf"/><Relationship Id="rId4" Type="http://schemas.openxmlformats.org/officeDocument/2006/relationships/tags" Target="../tags/tag53.xml"/><Relationship Id="rId9"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58.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59.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vmlDrawing" Target="../drawings/vmlDrawing15.vml"/><Relationship Id="rId6" Type="http://schemas.openxmlformats.org/officeDocument/2006/relationships/tags" Target="../tags/tag64.xml"/><Relationship Id="rId11" Type="http://schemas.openxmlformats.org/officeDocument/2006/relationships/image" Target="../media/image13.png"/><Relationship Id="rId5" Type="http://schemas.openxmlformats.org/officeDocument/2006/relationships/tags" Target="../tags/tag63.xml"/><Relationship Id="rId10" Type="http://schemas.openxmlformats.org/officeDocument/2006/relationships/image" Target="../media/image1.emf"/><Relationship Id="rId4" Type="http://schemas.openxmlformats.org/officeDocument/2006/relationships/tags" Target="../tags/tag62.xml"/><Relationship Id="rId9"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67.xml"/><Relationship Id="rId7" Type="http://schemas.openxmlformats.org/officeDocument/2006/relationships/image" Target="../media/image1.emf"/><Relationship Id="rId2" Type="http://schemas.openxmlformats.org/officeDocument/2006/relationships/tags" Target="../tags/tag66.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68.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slideMaster" Target="../slideMasters/slideMaster3.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5.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7.xml"/><Relationship Id="rId7" Type="http://schemas.openxmlformats.org/officeDocument/2006/relationships/oleObject" Target="../embeddings/oleObject20.bin"/><Relationship Id="rId2" Type="http://schemas.openxmlformats.org/officeDocument/2006/relationships/tags" Target="../tags/tag76.xml"/><Relationship Id="rId1" Type="http://schemas.openxmlformats.org/officeDocument/2006/relationships/vmlDrawing" Target="../drawings/vmlDrawing20.vml"/><Relationship Id="rId6" Type="http://schemas.openxmlformats.org/officeDocument/2006/relationships/image" Target="../media/image5.jpeg"/><Relationship Id="rId5" Type="http://schemas.openxmlformats.org/officeDocument/2006/relationships/slideMaster" Target="../slideMasters/slideMaster3.xml"/><Relationship Id="rId4" Type="http://schemas.openxmlformats.org/officeDocument/2006/relationships/tags" Target="../tags/tag78.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4.emf"/><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tags" Target="../tags/tag21.xml"/><Relationship Id="rId11" Type="http://schemas.openxmlformats.org/officeDocument/2006/relationships/oleObject" Target="../embeddings/oleObject3.bin"/><Relationship Id="rId5" Type="http://schemas.openxmlformats.org/officeDocument/2006/relationships/tags" Target="../tags/tag20.xml"/><Relationship Id="rId10" Type="http://schemas.openxmlformats.org/officeDocument/2006/relationships/image" Target="../media/image5.jpeg"/><Relationship Id="rId4" Type="http://schemas.openxmlformats.org/officeDocument/2006/relationships/tags" Target="../tags/tag19.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6.jpe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7.jpe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emf"/><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27"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descr="Capgemini_Untransparent.gif"/>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2"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795" name="think-cell Slide" r:id="rId9" imgW="360" imgH="360" progId="">
                  <p:embed/>
                </p:oleObj>
              </mc:Choice>
              <mc:Fallback>
                <p:oleObj name="think-cell Slide" r:id="rId9" imgW="360" imgH="360" progId="">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781928" y="3258545"/>
            <a:ext cx="3701555" cy="2118522"/>
            <a:chOff x="5511798" y="3584333"/>
            <a:chExt cx="4818106" cy="2816468"/>
          </a:xfrm>
        </p:grpSpPr>
        <p:grpSp>
          <p:nvGrpSpPr>
            <p:cNvPr id="3" name="Group 54"/>
            <p:cNvGrpSpPr/>
            <p:nvPr userDrawn="1">
              <p:custDataLst>
                <p:tags r:id="rId6"/>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7"/>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1" cstate="print"/>
          <a:stretch>
            <a:fillRect/>
          </a:stretch>
        </p:blipFill>
        <p:spPr>
          <a:xfrm>
            <a:off x="867725" y="3468294"/>
            <a:ext cx="519572" cy="522508"/>
          </a:xfrm>
          <a:prstGeom prst="rect">
            <a:avLst/>
          </a:prstGeom>
        </p:spPr>
      </p:pic>
      <p:sp>
        <p:nvSpPr>
          <p:cNvPr id="336" name="Rectangle 335"/>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2819"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8"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098"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6"/>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7"/>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1" cstate="print"/>
          <a:stretch>
            <a:fillRect/>
          </a:stretch>
        </p:blipFill>
        <p:spPr>
          <a:xfrm>
            <a:off x="867725" y="3468294"/>
            <a:ext cx="519572" cy="522508"/>
          </a:xfrm>
          <a:prstGeom prst="rect">
            <a:avLst/>
          </a:prstGeom>
        </p:spPr>
      </p:pic>
      <p:sp>
        <p:nvSpPr>
          <p:cNvPr id="340" name="Rectangle 339"/>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1074"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8"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50"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002"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Image 5" descr="test5.jpg"/>
          <p:cNvPicPr>
            <a:picLocks noChangeAspect="1"/>
          </p:cNvPicPr>
          <p:nvPr userDrawn="1">
            <p:custDataLst>
              <p:tags r:id="rId3"/>
            </p:custDataLst>
          </p:nvPr>
        </p:nvPicPr>
        <p:blipFill>
          <a:blip r:embed="rId9" cstate="print"/>
          <a:srcRect l="240" t="16548" r="380" b="511"/>
          <a:stretch>
            <a:fillRect/>
          </a:stretch>
        </p:blipFill>
        <p:spPr>
          <a:xfrm>
            <a:off x="0" y="0"/>
            <a:ext cx="9906000" cy="4850150"/>
          </a:xfrm>
          <a:prstGeom prst="rect">
            <a:avLst/>
          </a:prstGeom>
        </p:spPr>
      </p:pic>
      <p:sp>
        <p:nvSpPr>
          <p:cNvPr id="7" name="Rectangle 7"/>
          <p:cNvSpPr/>
          <p:nvPr userDrawn="1">
            <p:custDataLst>
              <p:tags r:id="rId4"/>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5"/>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7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28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5"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4"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Business Background.pptx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5"/>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6675" name="think-cell Slide" r:id="rId6" imgW="360" imgH="360" progId="">
                  <p:embed/>
                </p:oleObj>
              </mc:Choice>
              <mc:Fallback>
                <p:oleObj name="think-cell Slide" r:id="rId6" imgW="360" imgH="360" progId="">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Business Background.pptx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1555"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Business Background.pptx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7"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Business Background.pptx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11"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Business Background.pptx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41315"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Business Background.pptx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5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Business Background.pptx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2.gif"/><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oleObject" Target="../embeddings/oleObject12.bin"/><Relationship Id="rId26" Type="http://schemas.openxmlformats.org/officeDocument/2006/relationships/image" Target="../media/image10.png"/><Relationship Id="rId3" Type="http://schemas.openxmlformats.org/officeDocument/2006/relationships/slideLayout" Target="../slideLayouts/slideLayout13.xml"/><Relationship Id="rId21" Type="http://schemas.openxmlformats.org/officeDocument/2006/relationships/hyperlink" Target="http://www.facebook.com/Capgemini" TargetMode="External"/><Relationship Id="rId7" Type="http://schemas.openxmlformats.org/officeDocument/2006/relationships/vmlDrawing" Target="../drawings/vmlDrawing12.vml"/><Relationship Id="rId12" Type="http://schemas.openxmlformats.org/officeDocument/2006/relationships/tags" Target="../tags/tag45.xml"/><Relationship Id="rId17" Type="http://schemas.openxmlformats.org/officeDocument/2006/relationships/tags" Target="../tags/tag50.xml"/><Relationship Id="rId25" Type="http://schemas.openxmlformats.org/officeDocument/2006/relationships/hyperlink" Target="http://www.twitter.com/capgemini" TargetMode="External"/><Relationship Id="rId2" Type="http://schemas.openxmlformats.org/officeDocument/2006/relationships/slideLayout" Target="../slideLayouts/slideLayout12.xml"/><Relationship Id="rId16" Type="http://schemas.openxmlformats.org/officeDocument/2006/relationships/tags" Target="../tags/tag49.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1.xml"/><Relationship Id="rId6" Type="http://schemas.openxmlformats.org/officeDocument/2006/relationships/theme" Target="../theme/theme2.xml"/><Relationship Id="rId11" Type="http://schemas.openxmlformats.org/officeDocument/2006/relationships/tags" Target="../tags/tag44.xml"/><Relationship Id="rId24" Type="http://schemas.openxmlformats.org/officeDocument/2006/relationships/image" Target="../media/image9.png"/><Relationship Id="rId5" Type="http://schemas.openxmlformats.org/officeDocument/2006/relationships/slideLayout" Target="../slideLayouts/slideLayout15.xml"/><Relationship Id="rId15" Type="http://schemas.openxmlformats.org/officeDocument/2006/relationships/tags" Target="../tags/tag48.xml"/><Relationship Id="rId23" Type="http://schemas.openxmlformats.org/officeDocument/2006/relationships/hyperlink" Target="http://www.linkedin.com/company/capgemini" TargetMode="External"/><Relationship Id="rId28" Type="http://schemas.openxmlformats.org/officeDocument/2006/relationships/image" Target="../media/image11.png"/><Relationship Id="rId10" Type="http://schemas.openxmlformats.org/officeDocument/2006/relationships/tags" Target="../tags/tag43.xml"/><Relationship Id="rId19" Type="http://schemas.openxmlformats.org/officeDocument/2006/relationships/image" Target="../media/image1.emf"/><Relationship Id="rId31" Type="http://schemas.openxmlformats.org/officeDocument/2006/relationships/image" Target="../media/image2.gif"/><Relationship Id="rId4" Type="http://schemas.openxmlformats.org/officeDocument/2006/relationships/slideLayout" Target="../slideLayouts/slideLayout14.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image" Target="../media/image8.png"/><Relationship Id="rId27" Type="http://schemas.openxmlformats.org/officeDocument/2006/relationships/hyperlink" Target="http://www.youtube.com/capgemini" TargetMode="External"/><Relationship Id="rId30" Type="http://schemas.openxmlformats.org/officeDocument/2006/relationships/image" Target="../media/image12.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18.bin"/><Relationship Id="rId5" Type="http://schemas.openxmlformats.org/officeDocument/2006/relationships/tags" Target="../tags/tag71.xml"/><Relationship Id="rId4" Type="http://schemas.openxmlformats.org/officeDocument/2006/relationships/vmlDrawing" Target="../drawings/vmlDrawing18.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0" name="think-cell Slide" r:id="rId21" imgW="360" imgH="360" progId="">
                  <p:embed/>
                </p:oleObj>
              </mc:Choice>
              <mc:Fallback>
                <p:oleObj name="think-cell Slide" r:id="rId21" imgW="360" imgH="360" progId="">
                  <p:embed/>
                  <p:pic>
                    <p:nvPicPr>
                      <p:cNvPr id="0" name="Picture 1"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Picture 20" descr="Capgemini_Untransparent.gif"/>
          <p:cNvPicPr>
            <a:picLocks noChangeAspect="1"/>
          </p:cNvPicPr>
          <p:nvPr>
            <p:custDataLst>
              <p:tags r:id="rId14"/>
            </p:custDataLst>
          </p:nvPr>
        </p:nvPicPr>
        <p:blipFill>
          <a:blip r:embed="rId23"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5"/>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7"/>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8"/>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7" name="Footer Placeholder 16"/>
          <p:cNvSpPr>
            <a:spLocks noGrp="1"/>
          </p:cNvSpPr>
          <p:nvPr>
            <p:ph type="ftr" sz="quarter" idx="3"/>
            <p:custDataLst>
              <p:tags r:id="rId19"/>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Business Background.pptx</a:t>
            </a:r>
            <a:endParaRPr lang="de-DE"/>
          </a:p>
        </p:txBody>
      </p:sp>
      <p:sp>
        <p:nvSpPr>
          <p:cNvPr id="18" name="Slide Number Placeholder 17"/>
          <p:cNvSpPr>
            <a:spLocks noGrp="1"/>
          </p:cNvSpPr>
          <p:nvPr>
            <p:ph type="sldNum" sz="quarter" idx="4"/>
            <p:custDataLst>
              <p:tags r:id="rId20"/>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2" name="think-cell Slide" r:id="rId18" imgW="360" imgH="360" progId="">
                  <p:embed/>
                </p:oleObj>
              </mc:Choice>
              <mc:Fallback>
                <p:oleObj name="think-cell Slide" r:id="rId18" imgW="360" imgH="360" progId="">
                  <p:embed/>
                  <p:pic>
                    <p:nvPicPr>
                      <p:cNvPr id="0" name="Picture 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9"/>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rrowheads="1"/>
          </p:cNvPicPr>
          <p:nvPr>
            <p:custDataLst>
              <p:tags r:id="rId10"/>
            </p:custDataLst>
          </p:nvPr>
        </p:nvPicPr>
        <p:blipFill>
          <a:blip r:embed="rId20" cstate="email"/>
          <a:srcRect/>
          <a:stretch>
            <a:fillRect/>
          </a:stretch>
        </p:blipFill>
        <p:spPr bwMode="auto">
          <a:xfrm>
            <a:off x="5457070" y="1125047"/>
            <a:ext cx="3763570" cy="313227"/>
          </a:xfrm>
          <a:prstGeom prst="rect">
            <a:avLst/>
          </a:prstGeom>
          <a:noFill/>
        </p:spPr>
      </p:pic>
      <p:sp>
        <p:nvSpPr>
          <p:cNvPr id="15" name="Rectangle 14"/>
          <p:cNvSpPr/>
          <p:nvPr>
            <p:custDataLst>
              <p:tags r:id="rId11"/>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9242223" y="5932547"/>
            <a:ext cx="281313"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Capgemini_Untransparent.gif"/>
          <p:cNvPicPr>
            <a:picLocks noChangeAspect="1"/>
          </p:cNvPicPr>
          <p:nvPr>
            <p:custDataLst>
              <p:tags r:id="rId17"/>
            </p:custDataLst>
          </p:nvPr>
        </p:nvPicPr>
        <p:blipFill>
          <a:blip r:embed="rId31"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6"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21.bin"/><Relationship Id="rId2" Type="http://schemas.openxmlformats.org/officeDocument/2006/relationships/tags" Target="../tags/tag79.xml"/><Relationship Id="rId1" Type="http://schemas.openxmlformats.org/officeDocument/2006/relationships/vmlDrawing" Target="../drawings/vmlDrawing21.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81.xml"/></Relationships>
</file>

<file path=ppt/slides/_rels/slide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30.bin"/><Relationship Id="rId2" Type="http://schemas.openxmlformats.org/officeDocument/2006/relationships/tags" Target="../tags/tag106.xml"/><Relationship Id="rId1" Type="http://schemas.openxmlformats.org/officeDocument/2006/relationships/vmlDrawing" Target="../drawings/vmlDrawing30.vml"/><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tags" Target="../tags/tag108.xml"/></Relationships>
</file>

<file path=ppt/slides/_rels/slide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10.xml"/><Relationship Id="rId7" Type="http://schemas.openxmlformats.org/officeDocument/2006/relationships/oleObject" Target="../embeddings/oleObject31.bin"/><Relationship Id="rId2" Type="http://schemas.openxmlformats.org/officeDocument/2006/relationships/tags" Target="../tags/tag109.xml"/><Relationship Id="rId1" Type="http://schemas.openxmlformats.org/officeDocument/2006/relationships/vmlDrawing" Target="../drawings/vmlDrawing31.vml"/><Relationship Id="rId6" Type="http://schemas.openxmlformats.org/officeDocument/2006/relationships/notesSlide" Target="../notesSlides/notesSlide11.xml"/><Relationship Id="rId5" Type="http://schemas.openxmlformats.org/officeDocument/2006/relationships/slideLayout" Target="../slideLayouts/slideLayout6.xml"/><Relationship Id="rId4" Type="http://schemas.openxmlformats.org/officeDocument/2006/relationships/tags" Target="../tags/tag111.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tags" Target="../tags/tag113.xml"/><Relationship Id="rId7" Type="http://schemas.openxmlformats.org/officeDocument/2006/relationships/notesSlide" Target="../notesSlides/notesSlide12.xml"/><Relationship Id="rId2" Type="http://schemas.openxmlformats.org/officeDocument/2006/relationships/tags" Target="../tags/tag112.xml"/><Relationship Id="rId1" Type="http://schemas.openxmlformats.org/officeDocument/2006/relationships/vmlDrawing" Target="../drawings/vmlDrawing32.vml"/><Relationship Id="rId6" Type="http://schemas.openxmlformats.org/officeDocument/2006/relationships/slideLayout" Target="../slideLayouts/slideLayout6.xml"/><Relationship Id="rId5" Type="http://schemas.openxmlformats.org/officeDocument/2006/relationships/tags" Target="../tags/tag115.xml"/><Relationship Id="rId10" Type="http://schemas.openxmlformats.org/officeDocument/2006/relationships/image" Target="../media/image16.png"/><Relationship Id="rId4" Type="http://schemas.openxmlformats.org/officeDocument/2006/relationships/tags" Target="../tags/tag114.xml"/><Relationship Id="rId9" Type="http://schemas.openxmlformats.org/officeDocument/2006/relationships/image" Target="../media/image1.emf"/></Relationships>
</file>

<file path=ppt/slides/_rels/slide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17.xml"/><Relationship Id="rId7" Type="http://schemas.openxmlformats.org/officeDocument/2006/relationships/oleObject" Target="../embeddings/oleObject33.bin"/><Relationship Id="rId2" Type="http://schemas.openxmlformats.org/officeDocument/2006/relationships/tags" Target="../tags/tag116.xml"/><Relationship Id="rId1" Type="http://schemas.openxmlformats.org/officeDocument/2006/relationships/vmlDrawing" Target="../drawings/vmlDrawing33.vml"/><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tags" Target="../tags/tag118.xml"/></Relationships>
</file>

<file path=ppt/slides/_rels/slide1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0.xml"/><Relationship Id="rId7" Type="http://schemas.openxmlformats.org/officeDocument/2006/relationships/oleObject" Target="../embeddings/oleObject34.bin"/><Relationship Id="rId2" Type="http://schemas.openxmlformats.org/officeDocument/2006/relationships/tags" Target="../tags/tag119.xml"/><Relationship Id="rId1" Type="http://schemas.openxmlformats.org/officeDocument/2006/relationships/vmlDrawing" Target="../drawings/vmlDrawing34.vml"/><Relationship Id="rId6" Type="http://schemas.openxmlformats.org/officeDocument/2006/relationships/notesSlide" Target="../notesSlides/notesSlide14.xml"/><Relationship Id="rId5" Type="http://schemas.openxmlformats.org/officeDocument/2006/relationships/slideLayout" Target="../slideLayouts/slideLayout6.xml"/><Relationship Id="rId4" Type="http://schemas.openxmlformats.org/officeDocument/2006/relationships/tags" Target="../tags/tag121.xml"/></Relationships>
</file>

<file path=ppt/slides/_rels/slide1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3.xml"/><Relationship Id="rId7" Type="http://schemas.openxmlformats.org/officeDocument/2006/relationships/oleObject" Target="../embeddings/oleObject35.bin"/><Relationship Id="rId2" Type="http://schemas.openxmlformats.org/officeDocument/2006/relationships/tags" Target="../tags/tag122.xml"/><Relationship Id="rId1" Type="http://schemas.openxmlformats.org/officeDocument/2006/relationships/vmlDrawing" Target="../drawings/vmlDrawing35.vml"/><Relationship Id="rId6" Type="http://schemas.openxmlformats.org/officeDocument/2006/relationships/notesSlide" Target="../notesSlides/notesSlide15.xml"/><Relationship Id="rId5" Type="http://schemas.openxmlformats.org/officeDocument/2006/relationships/slideLayout" Target="../slideLayouts/slideLayout6.xml"/><Relationship Id="rId10" Type="http://schemas.openxmlformats.org/officeDocument/2006/relationships/image" Target="../media/image18.png"/><Relationship Id="rId4" Type="http://schemas.openxmlformats.org/officeDocument/2006/relationships/tags" Target="../tags/tag124.xml"/><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6.xml"/><Relationship Id="rId7" Type="http://schemas.openxmlformats.org/officeDocument/2006/relationships/oleObject" Target="../embeddings/oleObject36.bin"/><Relationship Id="rId2" Type="http://schemas.openxmlformats.org/officeDocument/2006/relationships/tags" Target="../tags/tag125.xml"/><Relationship Id="rId1" Type="http://schemas.openxmlformats.org/officeDocument/2006/relationships/vmlDrawing" Target="../drawings/vmlDrawing36.vml"/><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tags" Target="../tags/tag127.xml"/><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8.xml"/><Relationship Id="rId1" Type="http://schemas.openxmlformats.org/officeDocument/2006/relationships/vmlDrawing" Target="../drawings/vmlDrawing37.vml"/><Relationship Id="rId6" Type="http://schemas.openxmlformats.org/officeDocument/2006/relationships/image" Target="../media/image1.emf"/><Relationship Id="rId5" Type="http://schemas.openxmlformats.org/officeDocument/2006/relationships/oleObject" Target="../embeddings/oleObject37.bin"/><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3.xml"/><Relationship Id="rId7" Type="http://schemas.openxmlformats.org/officeDocument/2006/relationships/oleObject" Target="../embeddings/oleObject22.bin"/><Relationship Id="rId2" Type="http://schemas.openxmlformats.org/officeDocument/2006/relationships/tags" Target="../tags/tag82.xml"/><Relationship Id="rId1" Type="http://schemas.openxmlformats.org/officeDocument/2006/relationships/vmlDrawing" Target="../drawings/vmlDrawing22.vml"/><Relationship Id="rId6" Type="http://schemas.openxmlformats.org/officeDocument/2006/relationships/notesSlide" Target="../notesSlides/notesSlide2.xml"/><Relationship Id="rId5" Type="http://schemas.openxmlformats.org/officeDocument/2006/relationships/slideLayout" Target="../slideLayouts/slideLayout6.xml"/><Relationship Id="rId4" Type="http://schemas.openxmlformats.org/officeDocument/2006/relationships/tags" Target="../tags/tag84.xml"/><Relationship Id="rId9" Type="http://schemas.openxmlformats.org/officeDocument/2006/relationships/hyperlink" Target="https://gsep.daimler.com/confluence/display/XDISDEV/Business+Background"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6.xml"/><Relationship Id="rId7" Type="http://schemas.openxmlformats.org/officeDocument/2006/relationships/oleObject" Target="../embeddings/oleObject23.bin"/><Relationship Id="rId2" Type="http://schemas.openxmlformats.org/officeDocument/2006/relationships/tags" Target="../tags/tag85.xml"/><Relationship Id="rId1" Type="http://schemas.openxmlformats.org/officeDocument/2006/relationships/vmlDrawing" Target="../drawings/vmlDrawing23.vml"/><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tags" Target="../tags/tag87.xml"/></Relationships>
</file>

<file path=ppt/slides/_rels/slide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9.xml"/><Relationship Id="rId7" Type="http://schemas.openxmlformats.org/officeDocument/2006/relationships/oleObject" Target="../embeddings/oleObject24.bin"/><Relationship Id="rId2" Type="http://schemas.openxmlformats.org/officeDocument/2006/relationships/tags" Target="../tags/tag88.xml"/><Relationship Id="rId1" Type="http://schemas.openxmlformats.org/officeDocument/2006/relationships/vmlDrawing" Target="../drawings/vmlDrawing24.vml"/><Relationship Id="rId6" Type="http://schemas.openxmlformats.org/officeDocument/2006/relationships/notesSlide" Target="../notesSlides/notesSlide4.xml"/><Relationship Id="rId5" Type="http://schemas.openxmlformats.org/officeDocument/2006/relationships/slideLayout" Target="../slideLayouts/slideLayout6.xml"/><Relationship Id="rId4" Type="http://schemas.openxmlformats.org/officeDocument/2006/relationships/tags" Target="../tags/tag90.xm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emf"/><Relationship Id="rId2" Type="http://schemas.openxmlformats.org/officeDocument/2006/relationships/tags" Target="../tags/tag91.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5.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emf"/><Relationship Id="rId2" Type="http://schemas.openxmlformats.org/officeDocument/2006/relationships/tags" Target="../tags/tag93.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7.bin"/><Relationship Id="rId2" Type="http://schemas.openxmlformats.org/officeDocument/2006/relationships/tags" Target="../tags/tag95.xml"/><Relationship Id="rId1" Type="http://schemas.openxmlformats.org/officeDocument/2006/relationships/vmlDrawing" Target="../drawings/vmlDrawing27.vml"/><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tags" Target="../tags/tag97.xml"/></Relationships>
</file>

<file path=ppt/slides/_rels/slide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9.xml"/><Relationship Id="rId7" Type="http://schemas.openxmlformats.org/officeDocument/2006/relationships/oleObject" Target="../embeddings/oleObject28.bin"/><Relationship Id="rId2" Type="http://schemas.openxmlformats.org/officeDocument/2006/relationships/tags" Target="../tags/tag98.xml"/><Relationship Id="rId1" Type="http://schemas.openxmlformats.org/officeDocument/2006/relationships/vmlDrawing" Target="../drawings/vmlDrawing28.vml"/><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tags" Target="../tags/tag100.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02.xml"/><Relationship Id="rId7" Type="http://schemas.openxmlformats.org/officeDocument/2006/relationships/slideLayout" Target="../slideLayouts/slideLayout6.xml"/><Relationship Id="rId2" Type="http://schemas.openxmlformats.org/officeDocument/2006/relationships/tags" Target="../tags/tag101.xml"/><Relationship Id="rId1" Type="http://schemas.openxmlformats.org/officeDocument/2006/relationships/vmlDrawing" Target="../drawings/vmlDrawing29.vml"/><Relationship Id="rId6" Type="http://schemas.openxmlformats.org/officeDocument/2006/relationships/tags" Target="../tags/tag105.xml"/><Relationship Id="rId5" Type="http://schemas.openxmlformats.org/officeDocument/2006/relationships/tags" Target="../tags/tag104.xml"/><Relationship Id="rId10" Type="http://schemas.openxmlformats.org/officeDocument/2006/relationships/image" Target="../media/image1.emf"/><Relationship Id="rId4" Type="http://schemas.openxmlformats.org/officeDocument/2006/relationships/tags" Target="../tags/tag103.xml"/><Relationship Id="rId9"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75779"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0" y="2256614"/>
            <a:ext cx="4540683" cy="2227075"/>
          </a:xfrm>
        </p:spPr>
        <p:txBody>
          <a:bodyPr/>
          <a:lstStyle/>
          <a:p>
            <a:r>
              <a:rPr lang="en-GB" dirty="0" smtClean="0"/>
              <a:t>Business Background</a:t>
            </a:r>
            <a:endParaRPr lang="en-GB" dirty="0"/>
          </a:p>
        </p:txBody>
      </p:sp>
      <p:sp>
        <p:nvSpPr>
          <p:cNvPr id="13" name="Subtitle 12"/>
          <p:cNvSpPr>
            <a:spLocks noGrp="1"/>
          </p:cNvSpPr>
          <p:nvPr>
            <p:ph type="subTitle" idx="1"/>
            <p:custDataLst>
              <p:tags r:id="rId4"/>
            </p:custDataLst>
          </p:nvPr>
        </p:nvSpPr>
        <p:spPr>
          <a:xfrm>
            <a:off x="1" y="4534519"/>
            <a:ext cx="4541230" cy="947750"/>
          </a:xfrm>
        </p:spPr>
        <p:txBody>
          <a:bodyPr/>
          <a:lstStyle/>
          <a:p>
            <a:r>
              <a:rPr lang="en-GB" dirty="0" smtClean="0"/>
              <a:t>Sören Böttner</a:t>
            </a:r>
            <a:endParaRPr lang="en-GB"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custDataLst>
              <p:tags r:id="rId2"/>
            </p:custDataLst>
          </p:nvPr>
        </p:nvSpPr>
        <p:spPr>
          <a:xfrm>
            <a:off x="273050" y="1484729"/>
            <a:ext cx="4031860" cy="4968691"/>
          </a:xfrm>
        </p:spPr>
        <p:txBody>
          <a:bodyPr>
            <a:normAutofit/>
          </a:bodyPr>
          <a:lstStyle/>
          <a:p>
            <a:pPr lvl="1"/>
            <a:r>
              <a:rPr lang="en-US" sz="1800" dirty="0" smtClean="0"/>
              <a:t>Compositions (SWCs) may contain other SWCs</a:t>
            </a:r>
          </a:p>
          <a:p>
            <a:pPr lvl="1"/>
            <a:r>
              <a:rPr lang="en-US" sz="1800" dirty="0" smtClean="0"/>
              <a:t>There is a strict hierarchy of SWCs, i.e. their hierarchy level defines where they need to be put</a:t>
            </a:r>
          </a:p>
          <a:p>
            <a:pPr lvl="1"/>
            <a:r>
              <a:rPr lang="en-US" sz="1800" dirty="0" smtClean="0"/>
              <a:t>ECU has one ECU Composition assigned containing all Component Contributions of the ECU</a:t>
            </a:r>
          </a:p>
          <a:p>
            <a:pPr lvl="1"/>
            <a:r>
              <a:rPr lang="en-US" sz="1800" dirty="0" smtClean="0"/>
              <a:t>Networking Project has one Vehicle Composition assigned containing all System Compositions of the vehicle</a:t>
            </a:r>
          </a:p>
          <a:p>
            <a:pPr lvl="1"/>
            <a:r>
              <a:rPr lang="en-US" sz="1800" dirty="0" smtClean="0"/>
              <a:t>Each Component Contributions is mapped to one ECU Composition and to one System Composition</a:t>
            </a:r>
          </a:p>
          <a:p>
            <a:pPr lvl="1"/>
            <a:r>
              <a:rPr lang="en-US" sz="1800" dirty="0" smtClean="0"/>
              <a:t>Component Contributions may contain Atomic SWCs or other Compositions (no hierarchy level)</a:t>
            </a:r>
          </a:p>
          <a:p>
            <a:pPr lvl="1"/>
            <a:endParaRPr lang="en-US" sz="1800" dirty="0" smtClean="0"/>
          </a:p>
        </p:txBody>
      </p:sp>
      <p:graphicFrame>
        <p:nvGraphicFramePr>
          <p:cNvPr id="4" name="Object 3"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7395"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4"/>
            </p:custDataLst>
          </p:nvPr>
        </p:nvSpPr>
        <p:spPr/>
        <p:txBody>
          <a:bodyPr/>
          <a:lstStyle/>
          <a:p>
            <a:r>
              <a:rPr lang="en-GB" dirty="0" smtClean="0"/>
              <a:t>Hierarchy of Software Components (SWCs)</a:t>
            </a:r>
            <a:endParaRPr lang="en-GB" dirty="0"/>
          </a:p>
        </p:txBody>
      </p:sp>
      <p:sp>
        <p:nvSpPr>
          <p:cNvPr id="7" name="Date Placeholder 6"/>
          <p:cNvSpPr>
            <a:spLocks noGrp="1"/>
          </p:cNvSpPr>
          <p:nvPr>
            <p:ph type="dt" sz="half" idx="10"/>
          </p:nvPr>
        </p:nvSpPr>
        <p:spPr/>
        <p:txBody>
          <a:bodyPr/>
          <a:lstStyle/>
          <a:p>
            <a:r>
              <a:rPr lang="de-DE" dirty="0" smtClean="0"/>
              <a:t>Copyright © </a:t>
            </a:r>
            <a:r>
              <a:rPr lang="de-DE" dirty="0" err="1" smtClean="0"/>
              <a:t>Capgemini</a:t>
            </a:r>
            <a:r>
              <a:rPr lang="de-DE" dirty="0" smtClean="0"/>
              <a:t> 2013. All </a:t>
            </a:r>
            <a:r>
              <a:rPr lang="de-DE" dirty="0" err="1" smtClean="0"/>
              <a:t>Rights</a:t>
            </a:r>
            <a:r>
              <a:rPr lang="de-DE" dirty="0" smtClean="0"/>
              <a:t> </a:t>
            </a:r>
            <a:r>
              <a:rPr lang="de-DE" dirty="0" err="1" smtClean="0"/>
              <a:t>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10</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
        <p:nvSpPr>
          <p:cNvPr id="13" name="Rectangle 12"/>
          <p:cNvSpPr/>
          <p:nvPr/>
        </p:nvSpPr>
        <p:spPr>
          <a:xfrm>
            <a:off x="4736970" y="2420860"/>
            <a:ext cx="1872260" cy="432060"/>
          </a:xfrm>
          <a:prstGeom prst="rect">
            <a:avLst/>
          </a:prstGeom>
          <a:ln>
            <a:solidFill>
              <a:srgbClr val="0070C0"/>
            </a:solidFill>
          </a:ln>
        </p:spPr>
        <p:style>
          <a:lnRef idx="2">
            <a:schemeClr val="accent5"/>
          </a:lnRef>
          <a:fillRef idx="1">
            <a:schemeClr val="lt1"/>
          </a:fillRef>
          <a:effectRef idx="0">
            <a:schemeClr val="accent5"/>
          </a:effectRef>
          <a:fontRef idx="minor">
            <a:schemeClr val="dk1"/>
          </a:fontRef>
        </p:style>
        <p:txBody>
          <a:bodyPr rtlCol="0" anchor="ctr" anchorCtr="0"/>
          <a:lstStyle/>
          <a:p>
            <a:pPr marL="0" algn="ctr" defTabSz="714375" fontAlgn="base">
              <a:lnSpc>
                <a:spcPct val="90000"/>
              </a:lnSpc>
              <a:buClr>
                <a:schemeClr val="tx2"/>
              </a:buClr>
            </a:pPr>
            <a:r>
              <a:rPr lang="en-US" sz="1400" dirty="0" smtClean="0">
                <a:solidFill>
                  <a:srgbClr val="0070C0"/>
                </a:solidFill>
                <a:latin typeface="Arial" charset="0"/>
              </a:rPr>
              <a:t>ECU Composition</a:t>
            </a:r>
          </a:p>
        </p:txBody>
      </p:sp>
      <p:sp>
        <p:nvSpPr>
          <p:cNvPr id="14" name="Rectangle 13"/>
          <p:cNvSpPr/>
          <p:nvPr/>
        </p:nvSpPr>
        <p:spPr>
          <a:xfrm>
            <a:off x="7113300" y="1484730"/>
            <a:ext cx="1872260" cy="432060"/>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nchorCtr="0"/>
          <a:lstStyle/>
          <a:p>
            <a:pPr marL="0" algn="ctr" defTabSz="714375" fontAlgn="base">
              <a:lnSpc>
                <a:spcPct val="90000"/>
              </a:lnSpc>
              <a:buClr>
                <a:schemeClr val="tx2"/>
              </a:buClr>
            </a:pPr>
            <a:r>
              <a:rPr lang="en-US" sz="1400" dirty="0" smtClean="0">
                <a:solidFill>
                  <a:srgbClr val="00B050"/>
                </a:solidFill>
                <a:latin typeface="Arial" charset="0"/>
              </a:rPr>
              <a:t>Vehicle Composition</a:t>
            </a:r>
          </a:p>
        </p:txBody>
      </p:sp>
      <p:sp>
        <p:nvSpPr>
          <p:cNvPr id="15" name="Rectangle 14"/>
          <p:cNvSpPr/>
          <p:nvPr/>
        </p:nvSpPr>
        <p:spPr>
          <a:xfrm>
            <a:off x="7113300" y="2420860"/>
            <a:ext cx="1872260" cy="432060"/>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nchorCtr="0"/>
          <a:lstStyle/>
          <a:p>
            <a:pPr marL="0" algn="ctr" defTabSz="714375" fontAlgn="base">
              <a:lnSpc>
                <a:spcPct val="90000"/>
              </a:lnSpc>
              <a:buClr>
                <a:schemeClr val="tx2"/>
              </a:buClr>
            </a:pPr>
            <a:r>
              <a:rPr lang="en-US" sz="1400" dirty="0" smtClean="0">
                <a:solidFill>
                  <a:srgbClr val="FF0000"/>
                </a:solidFill>
                <a:latin typeface="Arial" charset="0"/>
              </a:rPr>
              <a:t>System Composition</a:t>
            </a:r>
          </a:p>
        </p:txBody>
      </p:sp>
      <p:sp>
        <p:nvSpPr>
          <p:cNvPr id="16" name="Rectangle 15"/>
          <p:cNvSpPr/>
          <p:nvPr/>
        </p:nvSpPr>
        <p:spPr>
          <a:xfrm>
            <a:off x="5961140" y="3717040"/>
            <a:ext cx="1872260" cy="57608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nchorCtr="0"/>
          <a:lstStyle/>
          <a:p>
            <a:pPr marL="0" algn="ctr" defTabSz="714375" fontAlgn="base">
              <a:lnSpc>
                <a:spcPct val="90000"/>
              </a:lnSpc>
              <a:buClr>
                <a:schemeClr val="tx2"/>
              </a:buClr>
            </a:pPr>
            <a:r>
              <a:rPr lang="en-US" sz="1400" dirty="0" smtClean="0">
                <a:solidFill>
                  <a:schemeClr val="tx1"/>
                </a:solidFill>
                <a:latin typeface="Arial" charset="0"/>
              </a:rPr>
              <a:t>Component Contribution</a:t>
            </a:r>
          </a:p>
        </p:txBody>
      </p:sp>
      <p:cxnSp>
        <p:nvCxnSpPr>
          <p:cNvPr id="18" name="Straight Connector 17"/>
          <p:cNvCxnSpPr>
            <a:stCxn id="13" idx="2"/>
            <a:endCxn id="16" idx="0"/>
          </p:cNvCxnSpPr>
          <p:nvPr/>
        </p:nvCxnSpPr>
        <p:spPr>
          <a:xfrm rot="16200000" flipH="1">
            <a:off x="5853125" y="2672895"/>
            <a:ext cx="864120" cy="1224170"/>
          </a:xfrm>
          <a:prstGeom prst="line">
            <a:avLst/>
          </a:prstGeom>
          <a:ln w="254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2"/>
            <a:endCxn id="16" idx="0"/>
          </p:cNvCxnSpPr>
          <p:nvPr/>
        </p:nvCxnSpPr>
        <p:spPr>
          <a:xfrm rot="5400000">
            <a:off x="7041290" y="2708900"/>
            <a:ext cx="864120" cy="1152160"/>
          </a:xfrm>
          <a:prstGeom prst="line">
            <a:avLst/>
          </a:prstGeom>
          <a:ln w="254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2"/>
            <a:endCxn id="15" idx="0"/>
          </p:cNvCxnSpPr>
          <p:nvPr/>
        </p:nvCxnSpPr>
        <p:spPr>
          <a:xfrm rot="5400000">
            <a:off x="7797395" y="2168825"/>
            <a:ext cx="504070" cy="0"/>
          </a:xfrm>
          <a:prstGeom prst="line">
            <a:avLst/>
          </a:prstGeom>
          <a:ln w="254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61140" y="4797190"/>
            <a:ext cx="1872260" cy="576080"/>
          </a:xfrm>
          <a:prstGeom prst="rect">
            <a:avLst/>
          </a:prstGeom>
          <a:ln>
            <a:solidFill>
              <a:schemeClr val="tx1"/>
            </a:solidFill>
            <a:prstDash val="sysDash"/>
          </a:ln>
        </p:spPr>
        <p:style>
          <a:lnRef idx="2">
            <a:schemeClr val="accent5"/>
          </a:lnRef>
          <a:fillRef idx="1">
            <a:schemeClr val="lt1"/>
          </a:fillRef>
          <a:effectRef idx="0">
            <a:schemeClr val="accent5"/>
          </a:effectRef>
          <a:fontRef idx="minor">
            <a:schemeClr val="dk1"/>
          </a:fontRef>
        </p:style>
        <p:txBody>
          <a:bodyPr rtlCol="0" anchor="ctr" anchorCtr="0"/>
          <a:lstStyle/>
          <a:p>
            <a:pPr marL="0" algn="ctr" defTabSz="714375" fontAlgn="base">
              <a:lnSpc>
                <a:spcPct val="90000"/>
              </a:lnSpc>
              <a:buClr>
                <a:schemeClr val="tx2"/>
              </a:buClr>
            </a:pPr>
            <a:r>
              <a:rPr lang="en-US" sz="1400" dirty="0" smtClean="0">
                <a:solidFill>
                  <a:schemeClr val="tx1"/>
                </a:solidFill>
                <a:latin typeface="Arial" charset="0"/>
              </a:rPr>
              <a:t>(Atomic or other Composition)</a:t>
            </a:r>
          </a:p>
        </p:txBody>
      </p:sp>
      <p:cxnSp>
        <p:nvCxnSpPr>
          <p:cNvPr id="32" name="Straight Connector 31"/>
          <p:cNvCxnSpPr>
            <a:stCxn id="31" idx="0"/>
            <a:endCxn id="16" idx="2"/>
          </p:cNvCxnSpPr>
          <p:nvPr/>
        </p:nvCxnSpPr>
        <p:spPr>
          <a:xfrm rot="5400000" flipH="1" flipV="1">
            <a:off x="6645235" y="4545155"/>
            <a:ext cx="504070" cy="0"/>
          </a:xfrm>
          <a:prstGeom prst="line">
            <a:avLst/>
          </a:prstGeom>
          <a:ln w="254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p:cNvSpPr txBox="1"/>
          <p:nvPr/>
        </p:nvSpPr>
        <p:spPr>
          <a:xfrm>
            <a:off x="8337470" y="5613239"/>
            <a:ext cx="1152160" cy="480131"/>
          </a:xfrm>
          <a:prstGeom prst="rect">
            <a:avLst/>
          </a:prstGeom>
          <a:noFill/>
        </p:spPr>
        <p:txBody>
          <a:bodyPr wrap="square" rtlCol="0">
            <a:spAutoFit/>
          </a:bodyPr>
          <a:lstStyle/>
          <a:p>
            <a:pPr algn="ctr">
              <a:lnSpc>
                <a:spcPct val="90000"/>
              </a:lnSpc>
            </a:pPr>
            <a:r>
              <a:rPr lang="en-US" sz="1400" dirty="0" smtClean="0"/>
              <a:t>Delegation Connector</a:t>
            </a:r>
          </a:p>
        </p:txBody>
      </p:sp>
      <p:sp>
        <p:nvSpPr>
          <p:cNvPr id="22" name="Rectangle 21"/>
          <p:cNvSpPr/>
          <p:nvPr/>
        </p:nvSpPr>
        <p:spPr>
          <a:xfrm>
            <a:off x="1239341" y="3933070"/>
            <a:ext cx="6357455" cy="2016280"/>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b" anchorCtr="0"/>
          <a:lstStyle/>
          <a:p>
            <a:pPr marL="0" defTabSz="714375" fontAlgn="base">
              <a:lnSpc>
                <a:spcPct val="90000"/>
              </a:lnSpc>
              <a:buClr>
                <a:schemeClr val="tx2"/>
              </a:buClr>
            </a:pPr>
            <a:r>
              <a:rPr lang="en-US" sz="1400" dirty="0" smtClean="0">
                <a:solidFill>
                  <a:srgbClr val="FF0000"/>
                </a:solidFill>
                <a:latin typeface="Arial" charset="0"/>
              </a:rPr>
              <a:t>System Composition</a:t>
            </a:r>
          </a:p>
        </p:txBody>
      </p:sp>
      <p:sp>
        <p:nvSpPr>
          <p:cNvPr id="21" name="Rectangle 20"/>
          <p:cNvSpPr/>
          <p:nvPr/>
        </p:nvSpPr>
        <p:spPr>
          <a:xfrm>
            <a:off x="1239341" y="1700760"/>
            <a:ext cx="6357455" cy="1800250"/>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t" anchorCtr="0"/>
          <a:lstStyle/>
          <a:p>
            <a:pPr marL="0" defTabSz="714375" fontAlgn="base">
              <a:lnSpc>
                <a:spcPct val="90000"/>
              </a:lnSpc>
              <a:buClr>
                <a:schemeClr val="tx2"/>
              </a:buClr>
            </a:pPr>
            <a:r>
              <a:rPr lang="en-US" sz="1400" dirty="0" smtClean="0">
                <a:solidFill>
                  <a:srgbClr val="FF0000"/>
                </a:solidFill>
                <a:latin typeface="Arial" charset="0"/>
              </a:rPr>
              <a:t>System Composition (referenced by Networking Platform)</a:t>
            </a:r>
          </a:p>
        </p:txBody>
      </p:sp>
      <p:sp>
        <p:nvSpPr>
          <p:cNvPr id="3" name="Espace réservé du contenu 2"/>
          <p:cNvSpPr>
            <a:spLocks noGrp="1"/>
          </p:cNvSpPr>
          <p:nvPr>
            <p:ph sz="quarter" idx="13"/>
            <p:custDataLst>
              <p:tags r:id="rId2"/>
            </p:custDataLst>
          </p:nvPr>
        </p:nvSpPr>
        <p:spPr>
          <a:xfrm>
            <a:off x="273050" y="1484729"/>
            <a:ext cx="1007440" cy="4968691"/>
          </a:xfrm>
        </p:spPr>
        <p:txBody>
          <a:bodyPr>
            <a:normAutofit/>
          </a:bodyPr>
          <a:lstStyle/>
          <a:p>
            <a:pPr lvl="1">
              <a:buNone/>
            </a:pPr>
            <a:endParaRPr lang="en-US" sz="1800" dirty="0" smtClean="0"/>
          </a:p>
          <a:p>
            <a:pPr lvl="1"/>
            <a:endParaRPr lang="en-US" sz="1800" dirty="0" smtClean="0"/>
          </a:p>
        </p:txBody>
      </p:sp>
      <p:graphicFrame>
        <p:nvGraphicFramePr>
          <p:cNvPr id="4" name="Object 3"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0467"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4"/>
            </p:custDataLst>
          </p:nvPr>
        </p:nvSpPr>
        <p:spPr/>
        <p:txBody>
          <a:bodyPr/>
          <a:lstStyle/>
          <a:p>
            <a:r>
              <a:rPr lang="en-US" dirty="0" smtClean="0"/>
              <a:t>Mapping of Component Contributions </a:t>
            </a:r>
            <a:br>
              <a:rPr lang="en-US" dirty="0" smtClean="0"/>
            </a:br>
            <a:r>
              <a:rPr lang="en-US" dirty="0" smtClean="0"/>
              <a:t>to ECU Compositions and System Compositions</a:t>
            </a:r>
            <a:endParaRPr lang="en-GB" dirty="0"/>
          </a:p>
        </p:txBody>
      </p:sp>
      <p:sp>
        <p:nvSpPr>
          <p:cNvPr id="7" name="Date Placeholder 6"/>
          <p:cNvSpPr>
            <a:spLocks noGrp="1"/>
          </p:cNvSpPr>
          <p:nvPr>
            <p:ph type="dt" sz="half" idx="10"/>
          </p:nvPr>
        </p:nvSpPr>
        <p:spPr/>
        <p:txBody>
          <a:bodyPr/>
          <a:lstStyle/>
          <a:p>
            <a:r>
              <a:rPr lang="de-DE" dirty="0" smtClean="0"/>
              <a:t>Copyright © </a:t>
            </a:r>
            <a:r>
              <a:rPr lang="de-DE" dirty="0" err="1" smtClean="0"/>
              <a:t>Capgemini</a:t>
            </a:r>
            <a:r>
              <a:rPr lang="de-DE" dirty="0" smtClean="0"/>
              <a:t> 2013. All </a:t>
            </a:r>
            <a:r>
              <a:rPr lang="de-DE" dirty="0" err="1" smtClean="0"/>
              <a:t>Rights</a:t>
            </a:r>
            <a:r>
              <a:rPr lang="de-DE" dirty="0" smtClean="0"/>
              <a:t> </a:t>
            </a:r>
            <a:r>
              <a:rPr lang="de-DE" dirty="0" err="1" smtClean="0"/>
              <a:t>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11</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
        <p:nvSpPr>
          <p:cNvPr id="27" name="Rectangle 26"/>
          <p:cNvSpPr/>
          <p:nvPr/>
        </p:nvSpPr>
        <p:spPr>
          <a:xfrm>
            <a:off x="5056819" y="2492870"/>
            <a:ext cx="1552411" cy="5677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nchorCtr="0"/>
          <a:lstStyle/>
          <a:p>
            <a:pPr marL="0" algn="ctr" defTabSz="714375" fontAlgn="base">
              <a:lnSpc>
                <a:spcPct val="90000"/>
              </a:lnSpc>
              <a:buClr>
                <a:schemeClr val="tx2"/>
              </a:buClr>
            </a:pPr>
            <a:r>
              <a:rPr lang="en-US" sz="1400" dirty="0" smtClean="0">
                <a:solidFill>
                  <a:schemeClr val="tx1"/>
                </a:solidFill>
                <a:latin typeface="Arial" charset="0"/>
              </a:rPr>
              <a:t>Component Contribution</a:t>
            </a:r>
          </a:p>
        </p:txBody>
      </p:sp>
      <p:sp>
        <p:nvSpPr>
          <p:cNvPr id="28" name="Rectangle 27"/>
          <p:cNvSpPr/>
          <p:nvPr/>
        </p:nvSpPr>
        <p:spPr>
          <a:xfrm>
            <a:off x="5056819" y="4581160"/>
            <a:ext cx="1552411" cy="5677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nchorCtr="0"/>
          <a:lstStyle/>
          <a:p>
            <a:pPr marL="0" algn="ctr" defTabSz="714375" fontAlgn="base">
              <a:lnSpc>
                <a:spcPct val="90000"/>
              </a:lnSpc>
              <a:buClr>
                <a:schemeClr val="tx2"/>
              </a:buClr>
            </a:pPr>
            <a:r>
              <a:rPr lang="en-US" sz="1400" dirty="0" smtClean="0">
                <a:solidFill>
                  <a:schemeClr val="tx1"/>
                </a:solidFill>
                <a:latin typeface="Arial" charset="0"/>
              </a:rPr>
              <a:t>Component Contribution</a:t>
            </a:r>
          </a:p>
        </p:txBody>
      </p:sp>
      <p:sp>
        <p:nvSpPr>
          <p:cNvPr id="24" name="Rectangle 23"/>
          <p:cNvSpPr/>
          <p:nvPr/>
        </p:nvSpPr>
        <p:spPr>
          <a:xfrm>
            <a:off x="1820097" y="2132820"/>
            <a:ext cx="2600777" cy="3312460"/>
          </a:xfrm>
          <a:prstGeom prst="rect">
            <a:avLst/>
          </a:prstGeom>
          <a:noFill/>
          <a:ln>
            <a:solidFill>
              <a:srgbClr val="0070C0"/>
            </a:solidFill>
          </a:ln>
        </p:spPr>
        <p:style>
          <a:lnRef idx="2">
            <a:schemeClr val="accent5"/>
          </a:lnRef>
          <a:fillRef idx="1">
            <a:schemeClr val="lt1"/>
          </a:fillRef>
          <a:effectRef idx="0">
            <a:schemeClr val="accent5"/>
          </a:effectRef>
          <a:fontRef idx="minor">
            <a:schemeClr val="dk1"/>
          </a:fontRef>
        </p:style>
        <p:txBody>
          <a:bodyPr rtlCol="0" anchor="t" anchorCtr="0"/>
          <a:lstStyle/>
          <a:p>
            <a:pPr marL="0" defTabSz="714375" fontAlgn="base">
              <a:lnSpc>
                <a:spcPct val="90000"/>
              </a:lnSpc>
              <a:buClr>
                <a:schemeClr val="tx2"/>
              </a:buClr>
            </a:pPr>
            <a:r>
              <a:rPr lang="en-US" sz="1400" dirty="0" smtClean="0">
                <a:solidFill>
                  <a:srgbClr val="0070C0"/>
                </a:solidFill>
                <a:latin typeface="Arial" charset="0"/>
              </a:rPr>
              <a:t>ECU Composition</a:t>
            </a:r>
          </a:p>
        </p:txBody>
      </p:sp>
      <p:sp>
        <p:nvSpPr>
          <p:cNvPr id="29" name="Rectangle 28"/>
          <p:cNvSpPr/>
          <p:nvPr/>
        </p:nvSpPr>
        <p:spPr>
          <a:xfrm>
            <a:off x="2380918" y="2492870"/>
            <a:ext cx="1552411" cy="5677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nchorCtr="0"/>
          <a:lstStyle/>
          <a:p>
            <a:pPr marL="0" algn="ctr" defTabSz="714375" fontAlgn="base">
              <a:lnSpc>
                <a:spcPct val="90000"/>
              </a:lnSpc>
              <a:buClr>
                <a:schemeClr val="tx2"/>
              </a:buClr>
            </a:pPr>
            <a:r>
              <a:rPr lang="en-US" sz="1400" dirty="0" smtClean="0">
                <a:solidFill>
                  <a:schemeClr val="tx1"/>
                </a:solidFill>
                <a:latin typeface="Arial" charset="0"/>
              </a:rPr>
              <a:t>Component Contribution</a:t>
            </a:r>
          </a:p>
        </p:txBody>
      </p:sp>
      <p:sp>
        <p:nvSpPr>
          <p:cNvPr id="30" name="Rectangle 29"/>
          <p:cNvSpPr/>
          <p:nvPr/>
        </p:nvSpPr>
        <p:spPr>
          <a:xfrm>
            <a:off x="2380918" y="4581160"/>
            <a:ext cx="1552411" cy="5677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nchorCtr="0"/>
          <a:lstStyle/>
          <a:p>
            <a:pPr marL="0" algn="ctr" defTabSz="714375" fontAlgn="base">
              <a:lnSpc>
                <a:spcPct val="90000"/>
              </a:lnSpc>
              <a:buClr>
                <a:schemeClr val="tx2"/>
              </a:buClr>
            </a:pPr>
            <a:r>
              <a:rPr lang="en-US" sz="1400" dirty="0" smtClean="0">
                <a:solidFill>
                  <a:schemeClr val="tx1"/>
                </a:solidFill>
                <a:latin typeface="Arial" charset="0"/>
              </a:rPr>
              <a:t>Component Contribution</a:t>
            </a:r>
          </a:p>
        </p:txBody>
      </p:sp>
      <p:cxnSp>
        <p:nvCxnSpPr>
          <p:cNvPr id="26" name="Straight Connector 25"/>
          <p:cNvCxnSpPr>
            <a:stCxn id="29" idx="3"/>
            <a:endCxn id="27" idx="1"/>
          </p:cNvCxnSpPr>
          <p:nvPr/>
        </p:nvCxnSpPr>
        <p:spPr>
          <a:xfrm>
            <a:off x="3933329" y="2776720"/>
            <a:ext cx="1123490" cy="0"/>
          </a:xfrm>
          <a:prstGeom prst="line">
            <a:avLst/>
          </a:prstGeom>
          <a:ln w="25400" cap="rnd" cmpd="sng">
            <a:solidFill>
              <a:srgbClr val="FF0000"/>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2"/>
          </p:cNvCxnSpPr>
          <p:nvPr/>
        </p:nvCxnSpPr>
        <p:spPr>
          <a:xfrm rot="5400000">
            <a:off x="2930526" y="3282794"/>
            <a:ext cx="448823" cy="4374"/>
          </a:xfrm>
          <a:prstGeom prst="line">
            <a:avLst/>
          </a:prstGeom>
          <a:ln w="25400" cmpd="sng">
            <a:solidFill>
              <a:srgbClr val="FF000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0" idx="0"/>
          </p:cNvCxnSpPr>
          <p:nvPr/>
        </p:nvCxnSpPr>
        <p:spPr>
          <a:xfrm rot="16200000" flipH="1">
            <a:off x="2830892" y="4254928"/>
            <a:ext cx="648090" cy="4374"/>
          </a:xfrm>
          <a:prstGeom prst="line">
            <a:avLst/>
          </a:prstGeom>
          <a:ln w="25400" cmpd="sng">
            <a:solidFill>
              <a:srgbClr val="FF000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2936721" y="3717042"/>
            <a:ext cx="432060" cy="1"/>
          </a:xfrm>
          <a:prstGeom prst="line">
            <a:avLst/>
          </a:prstGeom>
          <a:ln w="25400">
            <a:solidFill>
              <a:srgbClr val="00B05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3512800" y="4293120"/>
            <a:ext cx="0" cy="0"/>
          </a:xfrm>
          <a:prstGeom prst="line">
            <a:avLst/>
          </a:prstGeom>
          <a:ln w="25400">
            <a:solidFill>
              <a:srgbClr val="0070C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704410" y="1340710"/>
            <a:ext cx="7417030" cy="4824670"/>
          </a:xfrm>
          <a:prstGeom prst="rect">
            <a:avLst/>
          </a:prstGeom>
          <a:noFill/>
          <a:ln>
            <a:solidFill>
              <a:srgbClr val="00B050"/>
            </a:solidFill>
          </a:ln>
        </p:spPr>
        <p:style>
          <a:lnRef idx="2">
            <a:schemeClr val="accent5"/>
          </a:lnRef>
          <a:fillRef idx="1">
            <a:schemeClr val="lt1"/>
          </a:fillRef>
          <a:effectRef idx="0">
            <a:schemeClr val="accent5"/>
          </a:effectRef>
          <a:fontRef idx="minor">
            <a:schemeClr val="dk1"/>
          </a:fontRef>
        </p:style>
        <p:txBody>
          <a:bodyPr rtlCol="0" anchor="t" anchorCtr="0"/>
          <a:lstStyle/>
          <a:p>
            <a:pPr marL="0" defTabSz="714375" fontAlgn="base">
              <a:lnSpc>
                <a:spcPct val="90000"/>
              </a:lnSpc>
              <a:buClr>
                <a:schemeClr val="tx2"/>
              </a:buClr>
            </a:pPr>
            <a:r>
              <a:rPr lang="en-US" sz="1400" dirty="0" smtClean="0">
                <a:solidFill>
                  <a:srgbClr val="00B050"/>
                </a:solidFill>
                <a:latin typeface="Arial" charset="0"/>
              </a:rPr>
              <a:t>Vehicle Composition (referenced by Networking Project)</a:t>
            </a:r>
          </a:p>
        </p:txBody>
      </p:sp>
      <p:cxnSp>
        <p:nvCxnSpPr>
          <p:cNvPr id="73" name="Straight Connector 72"/>
          <p:cNvCxnSpPr/>
          <p:nvPr/>
        </p:nvCxnSpPr>
        <p:spPr>
          <a:xfrm rot="5400000">
            <a:off x="2684687" y="3825055"/>
            <a:ext cx="1512208" cy="2"/>
          </a:xfrm>
          <a:prstGeom prst="line">
            <a:avLst/>
          </a:prstGeom>
          <a:ln w="25400">
            <a:solidFill>
              <a:srgbClr val="0070C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409480" y="5445280"/>
            <a:ext cx="1008140" cy="0"/>
          </a:xfrm>
          <a:prstGeom prst="line">
            <a:avLst/>
          </a:prstGeom>
          <a:ln w="25400" cap="rnd" cmpd="sng">
            <a:solidFill>
              <a:schemeClr val="tx1"/>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8409480" y="6093370"/>
            <a:ext cx="1008140" cy="0"/>
          </a:xfrm>
          <a:prstGeom prst="line">
            <a:avLst/>
          </a:prstGeom>
          <a:ln w="25400" cap="rnd" cmpd="sng">
            <a:solidFill>
              <a:schemeClr val="tx1"/>
            </a:solidFill>
            <a:prstDash val="sysDash"/>
            <a:round/>
            <a:headEnd type="oval"/>
            <a:tailEnd type="ova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409480" y="4978918"/>
            <a:ext cx="1008140" cy="480131"/>
          </a:xfrm>
          <a:prstGeom prst="rect">
            <a:avLst/>
          </a:prstGeom>
          <a:noFill/>
        </p:spPr>
        <p:txBody>
          <a:bodyPr wrap="square" rtlCol="0">
            <a:spAutoFit/>
          </a:bodyPr>
          <a:lstStyle/>
          <a:p>
            <a:pPr algn="ctr">
              <a:lnSpc>
                <a:spcPct val="90000"/>
              </a:lnSpc>
            </a:pPr>
            <a:r>
              <a:rPr lang="en-US" sz="1400" dirty="0" smtClean="0"/>
              <a:t>Assembly Connector</a:t>
            </a:r>
          </a:p>
        </p:txBody>
      </p:sp>
      <p:sp>
        <p:nvSpPr>
          <p:cNvPr id="89" name="Rectangle 88"/>
          <p:cNvSpPr/>
          <p:nvPr/>
        </p:nvSpPr>
        <p:spPr>
          <a:xfrm>
            <a:off x="4808980" y="2132820"/>
            <a:ext cx="2384747" cy="3312460"/>
          </a:xfrm>
          <a:prstGeom prst="rect">
            <a:avLst/>
          </a:prstGeom>
          <a:noFill/>
          <a:ln>
            <a:solidFill>
              <a:srgbClr val="0070C0"/>
            </a:solidFill>
          </a:ln>
        </p:spPr>
        <p:style>
          <a:lnRef idx="2">
            <a:schemeClr val="accent5"/>
          </a:lnRef>
          <a:fillRef idx="1">
            <a:schemeClr val="lt1"/>
          </a:fillRef>
          <a:effectRef idx="0">
            <a:schemeClr val="accent5"/>
          </a:effectRef>
          <a:fontRef idx="minor">
            <a:schemeClr val="dk1"/>
          </a:fontRef>
        </p:style>
        <p:txBody>
          <a:bodyPr rtlCol="0" anchor="t" anchorCtr="0"/>
          <a:lstStyle/>
          <a:p>
            <a:pPr marL="0" defTabSz="714375" fontAlgn="base">
              <a:lnSpc>
                <a:spcPct val="90000"/>
              </a:lnSpc>
              <a:buClr>
                <a:schemeClr val="tx2"/>
              </a:buClr>
            </a:pPr>
            <a:r>
              <a:rPr lang="en-US" sz="1400" dirty="0" smtClean="0">
                <a:solidFill>
                  <a:srgbClr val="0070C0"/>
                </a:solidFill>
                <a:latin typeface="Arial" charset="0"/>
              </a:rPr>
              <a:t>ECU Composition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custDataLst>
              <p:tags r:id="rId2"/>
            </p:custDataLst>
          </p:nvPr>
        </p:nvSpPr>
        <p:spPr>
          <a:xfrm>
            <a:off x="272350" y="1412720"/>
            <a:ext cx="9072560" cy="4968691"/>
          </a:xfrm>
        </p:spPr>
        <p:txBody>
          <a:bodyPr>
            <a:normAutofit/>
          </a:bodyPr>
          <a:lstStyle/>
          <a:p>
            <a:pPr lvl="1"/>
            <a:r>
              <a:rPr lang="en-US" sz="1800" dirty="0" smtClean="0"/>
              <a:t>SWC Ports / SWC Interfaces represent the external interface of an SWC</a:t>
            </a:r>
          </a:p>
          <a:p>
            <a:pPr lvl="1"/>
            <a:r>
              <a:rPr lang="en-US" sz="1800" dirty="0" smtClean="0"/>
              <a:t>SWC Ports are instances of SWC Interfaces</a:t>
            </a:r>
          </a:p>
          <a:p>
            <a:pPr lvl="1"/>
            <a:r>
              <a:rPr lang="en-US" sz="1800" b="1" dirty="0" smtClean="0"/>
              <a:t>Provided Port</a:t>
            </a:r>
            <a:r>
              <a:rPr lang="en-US" sz="1800" dirty="0" smtClean="0"/>
              <a:t>: provides data / functionality</a:t>
            </a:r>
          </a:p>
          <a:p>
            <a:pPr lvl="1"/>
            <a:r>
              <a:rPr lang="en-US" sz="1800" b="1" dirty="0" smtClean="0"/>
              <a:t>Required Port</a:t>
            </a:r>
            <a:r>
              <a:rPr lang="en-US" sz="1800" dirty="0" smtClean="0"/>
              <a:t>: requires data / functionality</a:t>
            </a:r>
          </a:p>
          <a:p>
            <a:pPr lvl="1"/>
            <a:r>
              <a:rPr lang="en-US" sz="1800" b="1" dirty="0" smtClean="0"/>
              <a:t>SWC Interface types:</a:t>
            </a:r>
          </a:p>
          <a:p>
            <a:pPr lvl="2"/>
            <a:r>
              <a:rPr lang="en-US" sz="1800" b="1" dirty="0" smtClean="0"/>
              <a:t>SWC Interface Sender Receiver</a:t>
            </a:r>
            <a:r>
              <a:rPr lang="en-US" sz="1800" dirty="0" smtClean="0"/>
              <a:t>: data (SWC Data Elements) is sent/received – in most cases over the bus</a:t>
            </a:r>
          </a:p>
          <a:p>
            <a:pPr lvl="2"/>
            <a:r>
              <a:rPr lang="en-US" sz="1800" b="1" dirty="0" smtClean="0"/>
              <a:t>SWC Interface Client Server</a:t>
            </a:r>
            <a:r>
              <a:rPr lang="en-US" sz="1800" dirty="0" smtClean="0"/>
              <a:t>: allows calls of operations (SWC Operation)</a:t>
            </a:r>
          </a:p>
          <a:p>
            <a:pPr lvl="2"/>
            <a:r>
              <a:rPr lang="en-US" sz="1800" b="1" dirty="0" smtClean="0"/>
              <a:t>SWC Interface Calibration Parameter</a:t>
            </a:r>
            <a:r>
              <a:rPr lang="en-US" sz="1800" dirty="0" smtClean="0"/>
              <a:t> (</a:t>
            </a:r>
            <a:r>
              <a:rPr lang="en-US" sz="1800" dirty="0" err="1" smtClean="0"/>
              <a:t>CalPrm</a:t>
            </a:r>
            <a:r>
              <a:rPr lang="en-US" sz="1800" dirty="0" smtClean="0"/>
              <a:t>): allows to set calibration parameters (SWC Parameter) for components – used to configure SWCs</a:t>
            </a:r>
          </a:p>
          <a:p>
            <a:pPr lvl="2"/>
            <a:r>
              <a:rPr lang="en-US" sz="1800" b="1" dirty="0" smtClean="0"/>
              <a:t>SWC Interface Mode Declaration</a:t>
            </a:r>
            <a:r>
              <a:rPr lang="en-US" sz="1800" dirty="0" smtClean="0"/>
              <a:t>: used to define and switch between different modes (rarely used)</a:t>
            </a:r>
          </a:p>
        </p:txBody>
      </p:sp>
      <p:graphicFrame>
        <p:nvGraphicFramePr>
          <p:cNvPr id="4" name="Object 3"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1491" name="think-cell Slide" r:id="rId8" imgW="360" imgH="360" progId="">
                  <p:embed/>
                </p:oleObj>
              </mc:Choice>
              <mc:Fallback>
                <p:oleObj name="think-cell Slide" r:id="rId8" imgW="360" imgH="360" progId="">
                  <p:embed/>
                  <p:pic>
                    <p:nvPicPr>
                      <p:cNvPr id="0"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4"/>
            </p:custDataLst>
          </p:nvPr>
        </p:nvSpPr>
        <p:spPr/>
        <p:txBody>
          <a:bodyPr/>
          <a:lstStyle/>
          <a:p>
            <a:r>
              <a:rPr lang="en-GB" dirty="0" smtClean="0"/>
              <a:t>SWC Ports, SWC Interfaces</a:t>
            </a:r>
            <a:endParaRPr lang="en-GB" dirty="0"/>
          </a:p>
        </p:txBody>
      </p:sp>
      <p:sp>
        <p:nvSpPr>
          <p:cNvPr id="7" name="Date Placeholder 6"/>
          <p:cNvSpPr>
            <a:spLocks noGrp="1"/>
          </p:cNvSpPr>
          <p:nvPr>
            <p:ph type="dt" sz="half" idx="10"/>
          </p:nvPr>
        </p:nvSpPr>
        <p:spPr/>
        <p:txBody>
          <a:bodyPr/>
          <a:lstStyle/>
          <a:p>
            <a:r>
              <a:rPr lang="de-DE" dirty="0" smtClean="0"/>
              <a:t>Copyright © </a:t>
            </a:r>
            <a:r>
              <a:rPr lang="de-DE" dirty="0" err="1" smtClean="0"/>
              <a:t>Capgemini</a:t>
            </a:r>
            <a:r>
              <a:rPr lang="de-DE" dirty="0" smtClean="0"/>
              <a:t> 2013. All </a:t>
            </a:r>
            <a:r>
              <a:rPr lang="de-DE" dirty="0" err="1" smtClean="0"/>
              <a:t>Rights</a:t>
            </a:r>
            <a:r>
              <a:rPr lang="de-DE" dirty="0" smtClean="0"/>
              <a:t> </a:t>
            </a:r>
            <a:r>
              <a:rPr lang="de-DE" dirty="0" err="1" smtClean="0"/>
              <a:t>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12</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
        <p:nvSpPr>
          <p:cNvPr id="32" name="Espace réservé du contenu 2"/>
          <p:cNvSpPr txBox="1">
            <a:spLocks/>
          </p:cNvSpPr>
          <p:nvPr>
            <p:custDataLst>
              <p:tags r:id="rId5"/>
            </p:custDataLst>
          </p:nvPr>
        </p:nvSpPr>
        <p:spPr>
          <a:xfrm>
            <a:off x="416370" y="4941210"/>
            <a:ext cx="8353160" cy="1431821"/>
          </a:xfrm>
          <a:prstGeom prst="rect">
            <a:avLst/>
          </a:prstGeom>
        </p:spPr>
        <p:txBody>
          <a:bodyPr vert="horz" lIns="91440" tIns="45720" rIns="91440" bIns="45720" rtlCol="0">
            <a:normAutofit/>
          </a:bodyPr>
          <a:lstStyle/>
          <a:p>
            <a:pPr marL="0" marR="0" lvl="2" indent="-177800" algn="l" defTabSz="914342" rtl="0" eaLnBrk="1" fontAlgn="auto" latinLnBrk="0" hangingPunct="1">
              <a:lnSpc>
                <a:spcPct val="90000"/>
              </a:lnSpc>
              <a:spcBef>
                <a:spcPts val="0"/>
              </a:spcBef>
              <a:spcAft>
                <a:spcPts val="400"/>
              </a:spcAft>
              <a:buClr>
                <a:schemeClr val="tx2"/>
              </a:buClr>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Example</a:t>
            </a:r>
          </a:p>
          <a:p>
            <a:pPr marL="361950" marR="0" lvl="2" indent="-177800" algn="l" defTabSz="914342" rtl="0" eaLnBrk="1" fontAlgn="auto" latinLnBrk="0" hangingPunct="1">
              <a:lnSpc>
                <a:spcPct val="90000"/>
              </a:lnSpc>
              <a:spcBef>
                <a:spcPts val="0"/>
              </a:spcBef>
              <a:spcAft>
                <a:spcPts val="400"/>
              </a:spcAft>
              <a:buClr>
                <a:schemeClr val="tx2"/>
              </a:buClr>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Provided Port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P_Fuel_Rq</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for SWC Interface Sender Receiver “IG_Fuel_Rq” having SWC Data Element “Fuel_Rq” means that the SWC sends the Data Element “Fuel_Rq” via this port (which is usually mapped to Signal</a:t>
            </a:r>
            <a:r>
              <a:rPr kumimoji="0" lang="en-US" sz="1800" b="0" i="0" u="none" strike="noStrike" kern="1200" cap="none" spc="0" normalizeH="0" noProof="0" dirty="0" smtClean="0">
                <a:ln>
                  <a:noFill/>
                </a:ln>
                <a:solidFill>
                  <a:schemeClr val="tx1"/>
                </a:solidFill>
                <a:effectLst/>
                <a:uLnTx/>
                <a:uFillTx/>
                <a:latin typeface="+mn-lt"/>
                <a:ea typeface="+mn-ea"/>
                <a:cs typeface="+mn-cs"/>
              </a:rPr>
              <a:t> or Signal Group</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which is sent across the network)</a:t>
            </a:r>
          </a:p>
          <a:p>
            <a:pPr marL="0" marR="0" lvl="2" indent="-177800" algn="l" defTabSz="914342" rtl="0" eaLnBrk="1" fontAlgn="auto" latinLnBrk="0" hangingPunct="1">
              <a:lnSpc>
                <a:spcPct val="90000"/>
              </a:lnSpc>
              <a:spcBef>
                <a:spcPts val="0"/>
              </a:spcBef>
              <a:spcAft>
                <a:spcPts val="400"/>
              </a:spcAft>
              <a:buClr>
                <a:schemeClr val="tx2"/>
              </a:buClr>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61950" marR="0" lvl="2" indent="-177800" algn="l" defTabSz="914342" rtl="0" eaLnBrk="1" fontAlgn="auto" latinLnBrk="0" hangingPunct="1">
              <a:lnSpc>
                <a:spcPct val="90000"/>
              </a:lnSpc>
              <a:spcBef>
                <a:spcPts val="0"/>
              </a:spcBef>
              <a:spcAft>
                <a:spcPts val="400"/>
              </a:spcAft>
              <a:buClr>
                <a:schemeClr val="tx2"/>
              </a:buClr>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91492" name="Picture 4"/>
          <p:cNvPicPr>
            <a:picLocks noChangeAspect="1" noChangeArrowheads="1"/>
          </p:cNvPicPr>
          <p:nvPr/>
        </p:nvPicPr>
        <p:blipFill>
          <a:blip r:embed="rId10"/>
          <a:srcRect/>
          <a:stretch>
            <a:fillRect/>
          </a:stretch>
        </p:blipFill>
        <p:spPr bwMode="auto">
          <a:xfrm>
            <a:off x="8585900" y="5085230"/>
            <a:ext cx="1047750" cy="1123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custDataLst>
              <p:tags r:id="rId2"/>
            </p:custDataLst>
          </p:nvPr>
        </p:nvSpPr>
        <p:spPr>
          <a:xfrm>
            <a:off x="273050" y="1484729"/>
            <a:ext cx="9216580" cy="4824671"/>
          </a:xfrm>
        </p:spPr>
        <p:txBody>
          <a:bodyPr>
            <a:normAutofit/>
          </a:bodyPr>
          <a:lstStyle/>
          <a:p>
            <a:pPr lvl="1"/>
            <a:r>
              <a:rPr lang="en-US" sz="1800" dirty="0" smtClean="0"/>
              <a:t>SWC Data Elements are mapped to Signals or Signal Groups and this way connect the data in the SWC with the data on the network</a:t>
            </a:r>
          </a:p>
          <a:p>
            <a:pPr lvl="2"/>
            <a:r>
              <a:rPr lang="en-US" sz="1800" dirty="0" smtClean="0"/>
              <a:t>If the ECU Interface receives a Signal the AUTOSAR RTE put its data into the mapped SWC Data Element where the software may access it.</a:t>
            </a:r>
          </a:p>
          <a:p>
            <a:pPr lvl="2"/>
            <a:r>
              <a:rPr lang="en-US" sz="1800" dirty="0" smtClean="0"/>
              <a:t>If the software puts data into the SWC Data Element the AUTOSAR RTE passes this to the mapped signal which is then sent by the ECU Interface</a:t>
            </a:r>
          </a:p>
          <a:p>
            <a:pPr lvl="2">
              <a:buNone/>
            </a:pPr>
            <a:endParaRPr lang="en-US" sz="1800" dirty="0" smtClean="0"/>
          </a:p>
          <a:p>
            <a:pPr lvl="1"/>
            <a:r>
              <a:rPr lang="en-US" sz="1800" b="1" dirty="0" smtClean="0"/>
              <a:t>Simple Mapping vs. Complex Mapping</a:t>
            </a:r>
          </a:p>
          <a:p>
            <a:pPr lvl="2"/>
            <a:r>
              <a:rPr lang="en-US" sz="1800" dirty="0" smtClean="0"/>
              <a:t>Simple Mapping: an SWC Data Element having a simple Data Type (e.g. Boolean) is mapped to a Signal</a:t>
            </a:r>
          </a:p>
          <a:p>
            <a:pPr lvl="2"/>
            <a:r>
              <a:rPr lang="en-US" sz="1800" dirty="0" smtClean="0"/>
              <a:t>Complex Mapping: an SWC Data Element having a Record Data Type is mapped to a Signal Group, the record elements are mapped to the Signals of the Signal Group</a:t>
            </a:r>
          </a:p>
          <a:p>
            <a:pPr lvl="2">
              <a:buNone/>
            </a:pPr>
            <a:endParaRPr lang="en-US" sz="1800" dirty="0" smtClean="0"/>
          </a:p>
          <a:p>
            <a:pPr lvl="1"/>
            <a:r>
              <a:rPr lang="en-US" sz="1800" dirty="0" smtClean="0"/>
              <a:t>The mapping is defined at the SWC Data Element and applies to all Ports of Component Contribution SWCs using it (unless the port explicitly ignores it)</a:t>
            </a:r>
          </a:p>
        </p:txBody>
      </p:sp>
      <p:graphicFrame>
        <p:nvGraphicFramePr>
          <p:cNvPr id="4" name="Object 3"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2515"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4"/>
            </p:custDataLst>
          </p:nvPr>
        </p:nvSpPr>
        <p:spPr/>
        <p:txBody>
          <a:bodyPr/>
          <a:lstStyle/>
          <a:p>
            <a:r>
              <a:rPr lang="en-GB" dirty="0" smtClean="0"/>
              <a:t>SWC Communication Mapping (1/2)</a:t>
            </a:r>
            <a:endParaRPr lang="en-GB" dirty="0"/>
          </a:p>
        </p:txBody>
      </p:sp>
      <p:sp>
        <p:nvSpPr>
          <p:cNvPr id="7" name="Date Placeholder 6"/>
          <p:cNvSpPr>
            <a:spLocks noGrp="1"/>
          </p:cNvSpPr>
          <p:nvPr>
            <p:ph type="dt" sz="half" idx="10"/>
          </p:nvPr>
        </p:nvSpPr>
        <p:spPr/>
        <p:txBody>
          <a:bodyPr/>
          <a:lstStyle/>
          <a:p>
            <a:r>
              <a:rPr lang="de-DE" dirty="0" smtClean="0"/>
              <a:t>Copyright © </a:t>
            </a:r>
            <a:r>
              <a:rPr lang="de-DE" dirty="0" err="1" smtClean="0"/>
              <a:t>Capgemini</a:t>
            </a:r>
            <a:r>
              <a:rPr lang="de-DE" dirty="0" smtClean="0"/>
              <a:t> 2013. All </a:t>
            </a:r>
            <a:r>
              <a:rPr lang="de-DE" dirty="0" err="1" smtClean="0"/>
              <a:t>Rights</a:t>
            </a:r>
            <a:r>
              <a:rPr lang="de-DE" dirty="0" smtClean="0"/>
              <a:t> </a:t>
            </a:r>
            <a:r>
              <a:rPr lang="de-DE" dirty="0" err="1" smtClean="0"/>
              <a:t>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13</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custDataLst>
              <p:tags r:id="rId2"/>
            </p:custDataLst>
          </p:nvPr>
        </p:nvSpPr>
        <p:spPr>
          <a:xfrm>
            <a:off x="272350" y="1628750"/>
            <a:ext cx="9216580" cy="4824671"/>
          </a:xfrm>
        </p:spPr>
        <p:txBody>
          <a:bodyPr>
            <a:normAutofit/>
          </a:bodyPr>
          <a:lstStyle/>
          <a:p>
            <a:pPr lvl="1">
              <a:buNone/>
            </a:pPr>
            <a:r>
              <a:rPr lang="en-US" sz="1800" b="1" dirty="0" smtClean="0"/>
              <a:t>Example of a Complex Mapping</a:t>
            </a:r>
          </a:p>
          <a:p>
            <a:pPr lvl="1">
              <a:buNone/>
            </a:pPr>
            <a:r>
              <a:rPr lang="en-US" sz="1800" dirty="0" smtClean="0"/>
              <a:t>Fuel_Rq is the request to start the fuel pump with a certain pressure</a:t>
            </a:r>
          </a:p>
        </p:txBody>
      </p:sp>
      <p:graphicFrame>
        <p:nvGraphicFramePr>
          <p:cNvPr id="4" name="Object 3"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4563"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4"/>
            </p:custDataLst>
          </p:nvPr>
        </p:nvSpPr>
        <p:spPr/>
        <p:txBody>
          <a:bodyPr/>
          <a:lstStyle/>
          <a:p>
            <a:r>
              <a:rPr lang="en-GB" dirty="0" smtClean="0"/>
              <a:t>SWC Communication Mapping (2/2)</a:t>
            </a:r>
            <a:endParaRPr lang="en-GB" dirty="0"/>
          </a:p>
        </p:txBody>
      </p:sp>
      <p:sp>
        <p:nvSpPr>
          <p:cNvPr id="7" name="Date Placeholder 6"/>
          <p:cNvSpPr>
            <a:spLocks noGrp="1"/>
          </p:cNvSpPr>
          <p:nvPr>
            <p:ph type="dt" sz="half" idx="10"/>
          </p:nvPr>
        </p:nvSpPr>
        <p:spPr/>
        <p:txBody>
          <a:bodyPr/>
          <a:lstStyle/>
          <a:p>
            <a:r>
              <a:rPr lang="de-DE" dirty="0" smtClean="0"/>
              <a:t>Copyright © </a:t>
            </a:r>
            <a:r>
              <a:rPr lang="de-DE" dirty="0" err="1" smtClean="0"/>
              <a:t>Capgemini</a:t>
            </a:r>
            <a:r>
              <a:rPr lang="de-DE" dirty="0" smtClean="0"/>
              <a:t> 2013. All </a:t>
            </a:r>
            <a:r>
              <a:rPr lang="de-DE" dirty="0" err="1" smtClean="0"/>
              <a:t>Rights</a:t>
            </a:r>
            <a:r>
              <a:rPr lang="de-DE" dirty="0" smtClean="0"/>
              <a:t> </a:t>
            </a:r>
            <a:r>
              <a:rPr lang="de-DE" dirty="0" err="1" smtClean="0"/>
              <a:t>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14</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
        <p:nvSpPr>
          <p:cNvPr id="10" name="Rectangle 9"/>
          <p:cNvSpPr/>
          <p:nvPr/>
        </p:nvSpPr>
        <p:spPr>
          <a:xfrm>
            <a:off x="2144610" y="3933070"/>
            <a:ext cx="2448340" cy="144020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defTabSz="714375" fontAlgn="base">
              <a:lnSpc>
                <a:spcPct val="90000"/>
              </a:lnSpc>
              <a:buClr>
                <a:schemeClr val="tx2"/>
              </a:buClr>
            </a:pPr>
            <a:r>
              <a:rPr lang="en-US" sz="1600" b="1" dirty="0" err="1" smtClean="0">
                <a:solidFill>
                  <a:schemeClr val="tx1"/>
                </a:solidFill>
                <a:latin typeface="Arial" charset="0"/>
              </a:rPr>
              <a:t>REC_Fuel_Rq</a:t>
            </a:r>
            <a:endParaRPr lang="en-US" sz="1600" b="1" dirty="0" smtClean="0">
              <a:solidFill>
                <a:schemeClr val="tx1"/>
              </a:solidFill>
              <a:latin typeface="Arial" charset="0"/>
            </a:endParaRPr>
          </a:p>
        </p:txBody>
      </p:sp>
      <p:sp>
        <p:nvSpPr>
          <p:cNvPr id="11" name="Rectangle 10"/>
          <p:cNvSpPr/>
          <p:nvPr/>
        </p:nvSpPr>
        <p:spPr>
          <a:xfrm>
            <a:off x="2360640" y="4365130"/>
            <a:ext cx="208829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defTabSz="714375" fontAlgn="base">
              <a:lnSpc>
                <a:spcPct val="90000"/>
              </a:lnSpc>
              <a:buClr>
                <a:schemeClr val="tx2"/>
              </a:buClr>
            </a:pPr>
            <a:r>
              <a:rPr lang="en-US" sz="1600" b="1" dirty="0" smtClean="0">
                <a:solidFill>
                  <a:schemeClr val="tx1"/>
                </a:solidFill>
                <a:latin typeface="Arial" charset="0"/>
              </a:rPr>
              <a:t>Fuel_Pump_On_Rq</a:t>
            </a:r>
          </a:p>
        </p:txBody>
      </p:sp>
      <p:sp>
        <p:nvSpPr>
          <p:cNvPr id="12" name="Rectangle 11"/>
          <p:cNvSpPr/>
          <p:nvPr/>
        </p:nvSpPr>
        <p:spPr>
          <a:xfrm>
            <a:off x="2360640" y="4869200"/>
            <a:ext cx="208829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defTabSz="714375" fontAlgn="base">
              <a:lnSpc>
                <a:spcPct val="90000"/>
              </a:lnSpc>
              <a:buClr>
                <a:schemeClr val="tx2"/>
              </a:buClr>
            </a:pPr>
            <a:r>
              <a:rPr lang="en-US" sz="1600" b="1" dirty="0" smtClean="0">
                <a:solidFill>
                  <a:schemeClr val="tx1"/>
                </a:solidFill>
                <a:latin typeface="Arial" charset="0"/>
              </a:rPr>
              <a:t>Fuel_Pressure_Rq</a:t>
            </a:r>
          </a:p>
        </p:txBody>
      </p:sp>
      <p:sp>
        <p:nvSpPr>
          <p:cNvPr id="15" name="Rectangle 14"/>
          <p:cNvSpPr/>
          <p:nvPr/>
        </p:nvSpPr>
        <p:spPr>
          <a:xfrm>
            <a:off x="2360640" y="2636890"/>
            <a:ext cx="1944270" cy="8641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defTabSz="714375" fontAlgn="base">
              <a:lnSpc>
                <a:spcPct val="90000"/>
              </a:lnSpc>
              <a:buClr>
                <a:schemeClr val="tx2"/>
              </a:buClr>
            </a:pPr>
            <a:r>
              <a:rPr lang="en-US" sz="1600" b="1" dirty="0" smtClean="0">
                <a:solidFill>
                  <a:schemeClr val="tx1"/>
                </a:solidFill>
                <a:latin typeface="Arial" charset="0"/>
              </a:rPr>
              <a:t>IG_Fuel_Rq</a:t>
            </a:r>
          </a:p>
        </p:txBody>
      </p:sp>
      <p:sp>
        <p:nvSpPr>
          <p:cNvPr id="16" name="Rectangle 15"/>
          <p:cNvSpPr/>
          <p:nvPr/>
        </p:nvSpPr>
        <p:spPr>
          <a:xfrm>
            <a:off x="2648680" y="2996940"/>
            <a:ext cx="144020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defTabSz="714375" fontAlgn="base">
              <a:lnSpc>
                <a:spcPct val="90000"/>
              </a:lnSpc>
              <a:buClr>
                <a:schemeClr val="tx2"/>
              </a:buClr>
            </a:pPr>
            <a:r>
              <a:rPr lang="en-US" sz="1600" b="1" dirty="0" smtClean="0">
                <a:solidFill>
                  <a:schemeClr val="tx1"/>
                </a:solidFill>
                <a:latin typeface="Arial" charset="0"/>
              </a:rPr>
              <a:t>Fuel_Rq</a:t>
            </a:r>
          </a:p>
        </p:txBody>
      </p:sp>
      <p:sp>
        <p:nvSpPr>
          <p:cNvPr id="17" name="Rectangle 16"/>
          <p:cNvSpPr/>
          <p:nvPr/>
        </p:nvSpPr>
        <p:spPr>
          <a:xfrm>
            <a:off x="5601090" y="2636890"/>
            <a:ext cx="2448340" cy="273638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defTabSz="714375" fontAlgn="base">
              <a:lnSpc>
                <a:spcPct val="90000"/>
              </a:lnSpc>
              <a:buClr>
                <a:schemeClr val="tx2"/>
              </a:buClr>
            </a:pPr>
            <a:r>
              <a:rPr lang="en-US" sz="1600" b="1" dirty="0" smtClean="0">
                <a:solidFill>
                  <a:schemeClr val="tx1"/>
                </a:solidFill>
                <a:latin typeface="Arial" charset="0"/>
              </a:rPr>
              <a:t>Fuel_Rq</a:t>
            </a:r>
          </a:p>
        </p:txBody>
      </p:sp>
      <p:sp>
        <p:nvSpPr>
          <p:cNvPr id="19" name="Rectangle 18"/>
          <p:cNvSpPr/>
          <p:nvPr/>
        </p:nvSpPr>
        <p:spPr>
          <a:xfrm>
            <a:off x="5817120" y="4365130"/>
            <a:ext cx="208829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defTabSz="714375" fontAlgn="base">
              <a:lnSpc>
                <a:spcPct val="90000"/>
              </a:lnSpc>
              <a:buClr>
                <a:schemeClr val="tx2"/>
              </a:buClr>
            </a:pPr>
            <a:r>
              <a:rPr lang="en-US" sz="1600" b="1" dirty="0" smtClean="0">
                <a:solidFill>
                  <a:schemeClr val="tx1"/>
                </a:solidFill>
                <a:latin typeface="Arial" charset="0"/>
              </a:rPr>
              <a:t>Fuel_Pump_On_Rq</a:t>
            </a:r>
          </a:p>
        </p:txBody>
      </p:sp>
      <p:sp>
        <p:nvSpPr>
          <p:cNvPr id="21" name="Rectangle 20"/>
          <p:cNvSpPr/>
          <p:nvPr/>
        </p:nvSpPr>
        <p:spPr>
          <a:xfrm>
            <a:off x="5817120" y="4869200"/>
            <a:ext cx="208829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defTabSz="714375" fontAlgn="base">
              <a:lnSpc>
                <a:spcPct val="90000"/>
              </a:lnSpc>
              <a:buClr>
                <a:schemeClr val="tx2"/>
              </a:buClr>
            </a:pPr>
            <a:r>
              <a:rPr lang="en-US" sz="1600" b="1" dirty="0" smtClean="0">
                <a:solidFill>
                  <a:schemeClr val="tx1"/>
                </a:solidFill>
                <a:latin typeface="Arial" charset="0"/>
              </a:rPr>
              <a:t>Fuel_Pressure_Rq</a:t>
            </a:r>
          </a:p>
        </p:txBody>
      </p:sp>
      <p:cxnSp>
        <p:nvCxnSpPr>
          <p:cNvPr id="23" name="Straight Arrow Connector 22"/>
          <p:cNvCxnSpPr>
            <a:stCxn id="16" idx="3"/>
          </p:cNvCxnSpPr>
          <p:nvPr/>
        </p:nvCxnSpPr>
        <p:spPr>
          <a:xfrm>
            <a:off x="4088880" y="3176965"/>
            <a:ext cx="1530047" cy="90"/>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9" idx="1"/>
          </p:cNvCxnSpPr>
          <p:nvPr/>
        </p:nvCxnSpPr>
        <p:spPr>
          <a:xfrm>
            <a:off x="4448930" y="4545155"/>
            <a:ext cx="1368190" cy="1588"/>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3"/>
            <a:endCxn id="21" idx="1"/>
          </p:cNvCxnSpPr>
          <p:nvPr/>
        </p:nvCxnSpPr>
        <p:spPr>
          <a:xfrm>
            <a:off x="4448930" y="5049225"/>
            <a:ext cx="1368190" cy="1588"/>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6" idx="2"/>
            <a:endCxn id="10" idx="0"/>
          </p:cNvCxnSpPr>
          <p:nvPr/>
        </p:nvCxnSpPr>
        <p:spPr>
          <a:xfrm rot="5400000">
            <a:off x="3080740" y="3645030"/>
            <a:ext cx="576080" cy="0"/>
          </a:xfrm>
          <a:prstGeom prst="line">
            <a:avLst/>
          </a:prstGeom>
          <a:ln w="25400">
            <a:solidFill>
              <a:schemeClr val="bg2"/>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4360" y="2660954"/>
            <a:ext cx="1800250" cy="286232"/>
          </a:xfrm>
          <a:prstGeom prst="rect">
            <a:avLst/>
          </a:prstGeom>
          <a:noFill/>
        </p:spPr>
        <p:txBody>
          <a:bodyPr wrap="square" rtlCol="0">
            <a:spAutoFit/>
          </a:bodyPr>
          <a:lstStyle/>
          <a:p>
            <a:pPr>
              <a:lnSpc>
                <a:spcPct val="90000"/>
              </a:lnSpc>
            </a:pPr>
            <a:r>
              <a:rPr lang="en-US" sz="1400" dirty="0" smtClean="0"/>
              <a:t>SWC Interface</a:t>
            </a:r>
          </a:p>
        </p:txBody>
      </p:sp>
      <p:sp>
        <p:nvSpPr>
          <p:cNvPr id="52" name="TextBox 51"/>
          <p:cNvSpPr txBox="1"/>
          <p:nvPr/>
        </p:nvSpPr>
        <p:spPr>
          <a:xfrm>
            <a:off x="344360" y="3046694"/>
            <a:ext cx="1800250" cy="286232"/>
          </a:xfrm>
          <a:prstGeom prst="rect">
            <a:avLst/>
          </a:prstGeom>
          <a:noFill/>
        </p:spPr>
        <p:txBody>
          <a:bodyPr wrap="square" rtlCol="0">
            <a:spAutoFit/>
          </a:bodyPr>
          <a:lstStyle/>
          <a:p>
            <a:pPr>
              <a:lnSpc>
                <a:spcPct val="90000"/>
              </a:lnSpc>
            </a:pPr>
            <a:r>
              <a:rPr lang="en-US" sz="1400" dirty="0" smtClean="0"/>
              <a:t>SWC Data Element</a:t>
            </a:r>
          </a:p>
        </p:txBody>
      </p:sp>
      <p:sp>
        <p:nvSpPr>
          <p:cNvPr id="53" name="TextBox 52"/>
          <p:cNvSpPr txBox="1"/>
          <p:nvPr/>
        </p:nvSpPr>
        <p:spPr>
          <a:xfrm>
            <a:off x="344360" y="3945102"/>
            <a:ext cx="1800250" cy="286232"/>
          </a:xfrm>
          <a:prstGeom prst="rect">
            <a:avLst/>
          </a:prstGeom>
          <a:noFill/>
        </p:spPr>
        <p:txBody>
          <a:bodyPr wrap="square" rtlCol="0">
            <a:spAutoFit/>
          </a:bodyPr>
          <a:lstStyle/>
          <a:p>
            <a:pPr>
              <a:lnSpc>
                <a:spcPct val="90000"/>
              </a:lnSpc>
            </a:pPr>
            <a:r>
              <a:rPr lang="en-US" sz="1400" dirty="0" smtClean="0"/>
              <a:t>Data Type (Record)</a:t>
            </a:r>
          </a:p>
        </p:txBody>
      </p:sp>
      <p:sp>
        <p:nvSpPr>
          <p:cNvPr id="54" name="TextBox 53"/>
          <p:cNvSpPr txBox="1"/>
          <p:nvPr/>
        </p:nvSpPr>
        <p:spPr>
          <a:xfrm>
            <a:off x="344360" y="4581160"/>
            <a:ext cx="1008140" cy="504070"/>
          </a:xfrm>
          <a:prstGeom prst="rect">
            <a:avLst/>
          </a:prstGeom>
          <a:noFill/>
        </p:spPr>
        <p:txBody>
          <a:bodyPr wrap="square" rtlCol="0">
            <a:noAutofit/>
          </a:bodyPr>
          <a:lstStyle/>
          <a:p>
            <a:pPr>
              <a:lnSpc>
                <a:spcPct val="90000"/>
              </a:lnSpc>
            </a:pPr>
            <a:r>
              <a:rPr lang="en-US" sz="1400" dirty="0" smtClean="0"/>
              <a:t>Record Elements</a:t>
            </a:r>
          </a:p>
        </p:txBody>
      </p:sp>
      <p:sp>
        <p:nvSpPr>
          <p:cNvPr id="55" name="TextBox 54"/>
          <p:cNvSpPr txBox="1"/>
          <p:nvPr/>
        </p:nvSpPr>
        <p:spPr>
          <a:xfrm>
            <a:off x="8193450" y="2636890"/>
            <a:ext cx="1512210" cy="674031"/>
          </a:xfrm>
          <a:prstGeom prst="rect">
            <a:avLst/>
          </a:prstGeom>
          <a:noFill/>
        </p:spPr>
        <p:txBody>
          <a:bodyPr wrap="square" rtlCol="0">
            <a:spAutoFit/>
          </a:bodyPr>
          <a:lstStyle/>
          <a:p>
            <a:pPr>
              <a:lnSpc>
                <a:spcPct val="90000"/>
              </a:lnSpc>
            </a:pPr>
            <a:r>
              <a:rPr lang="en-US" sz="1400" dirty="0" smtClean="0"/>
              <a:t>Signal Group</a:t>
            </a:r>
            <a:br>
              <a:rPr lang="en-US" sz="1400" dirty="0" smtClean="0"/>
            </a:br>
            <a:r>
              <a:rPr lang="en-US" sz="1400" dirty="0" smtClean="0"/>
              <a:t>(part of Frame </a:t>
            </a:r>
            <a:r>
              <a:rPr lang="en-US" sz="1400" dirty="0" err="1" smtClean="0"/>
              <a:t>EngineCtrl_Stat</a:t>
            </a:r>
            <a:r>
              <a:rPr lang="en-US" sz="1400" dirty="0" smtClean="0"/>
              <a:t>)</a:t>
            </a:r>
          </a:p>
        </p:txBody>
      </p:sp>
      <p:sp>
        <p:nvSpPr>
          <p:cNvPr id="56" name="TextBox 55"/>
          <p:cNvSpPr txBox="1"/>
          <p:nvPr/>
        </p:nvSpPr>
        <p:spPr>
          <a:xfrm>
            <a:off x="8193450" y="4653170"/>
            <a:ext cx="792110" cy="288040"/>
          </a:xfrm>
          <a:prstGeom prst="rect">
            <a:avLst/>
          </a:prstGeom>
          <a:noFill/>
        </p:spPr>
        <p:txBody>
          <a:bodyPr wrap="square" rtlCol="0">
            <a:noAutofit/>
          </a:bodyPr>
          <a:lstStyle/>
          <a:p>
            <a:pPr>
              <a:lnSpc>
                <a:spcPct val="90000"/>
              </a:lnSpc>
            </a:pPr>
            <a:r>
              <a:rPr lang="en-US" sz="1400" dirty="0" smtClean="0"/>
              <a:t>Signals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custDataLst>
              <p:tags r:id="rId2"/>
            </p:custDataLst>
          </p:nvPr>
        </p:nvSpPr>
        <p:spPr>
          <a:xfrm>
            <a:off x="272350" y="1484730"/>
            <a:ext cx="9216580" cy="4824671"/>
          </a:xfrm>
        </p:spPr>
        <p:txBody>
          <a:bodyPr>
            <a:normAutofit/>
          </a:bodyPr>
          <a:lstStyle/>
          <a:p>
            <a:pPr lvl="1">
              <a:buNone/>
            </a:pPr>
            <a:r>
              <a:rPr lang="en-US" sz="1800" dirty="0" smtClean="0"/>
              <a:t>Define, which parts of the Ports are actually used (i.e. provided/required)</a:t>
            </a:r>
          </a:p>
          <a:p>
            <a:pPr lvl="1">
              <a:buNone/>
            </a:pPr>
            <a:r>
              <a:rPr lang="en-US" sz="1800" dirty="0" smtClean="0"/>
              <a:t>“Parts” refers to combinations of SWC Data Elements and Record Elements</a:t>
            </a:r>
          </a:p>
        </p:txBody>
      </p:sp>
      <p:graphicFrame>
        <p:nvGraphicFramePr>
          <p:cNvPr id="4" name="Object 3"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1731"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4"/>
            </p:custDataLst>
          </p:nvPr>
        </p:nvSpPr>
        <p:spPr/>
        <p:txBody>
          <a:bodyPr/>
          <a:lstStyle/>
          <a:p>
            <a:r>
              <a:rPr lang="en-GB" dirty="0" smtClean="0"/>
              <a:t>SWC Port Communication Details</a:t>
            </a:r>
            <a:endParaRPr lang="en-GB" dirty="0"/>
          </a:p>
        </p:txBody>
      </p:sp>
      <p:sp>
        <p:nvSpPr>
          <p:cNvPr id="7" name="Date Placeholder 6"/>
          <p:cNvSpPr>
            <a:spLocks noGrp="1"/>
          </p:cNvSpPr>
          <p:nvPr>
            <p:ph type="dt" sz="half" idx="10"/>
          </p:nvPr>
        </p:nvSpPr>
        <p:spPr/>
        <p:txBody>
          <a:bodyPr/>
          <a:lstStyle/>
          <a:p>
            <a:r>
              <a:rPr lang="de-DE" dirty="0" smtClean="0"/>
              <a:t>Copyright © </a:t>
            </a:r>
            <a:r>
              <a:rPr lang="de-DE" dirty="0" err="1" smtClean="0"/>
              <a:t>Capgemini</a:t>
            </a:r>
            <a:r>
              <a:rPr lang="de-DE" dirty="0" smtClean="0"/>
              <a:t> 2013. All </a:t>
            </a:r>
            <a:r>
              <a:rPr lang="de-DE" dirty="0" err="1" smtClean="0"/>
              <a:t>Rights</a:t>
            </a:r>
            <a:r>
              <a:rPr lang="de-DE" dirty="0" smtClean="0"/>
              <a:t> </a:t>
            </a:r>
            <a:r>
              <a:rPr lang="de-DE" dirty="0" err="1" smtClean="0"/>
              <a:t>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15</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
        <p:nvSpPr>
          <p:cNvPr id="10" name="Rectangle 9"/>
          <p:cNvSpPr/>
          <p:nvPr/>
        </p:nvSpPr>
        <p:spPr>
          <a:xfrm>
            <a:off x="2000590" y="4221110"/>
            <a:ext cx="2448340" cy="144020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defTabSz="714375" fontAlgn="base">
              <a:lnSpc>
                <a:spcPct val="90000"/>
              </a:lnSpc>
              <a:buClr>
                <a:schemeClr val="tx2"/>
              </a:buClr>
            </a:pPr>
            <a:r>
              <a:rPr lang="en-US" sz="1600" b="1" dirty="0" err="1" smtClean="0">
                <a:solidFill>
                  <a:schemeClr val="tx1"/>
                </a:solidFill>
                <a:latin typeface="Arial" charset="0"/>
              </a:rPr>
              <a:t>REC_Fuel_Rq</a:t>
            </a:r>
            <a:endParaRPr lang="en-US" sz="1600" b="1" dirty="0" smtClean="0">
              <a:solidFill>
                <a:schemeClr val="tx1"/>
              </a:solidFill>
              <a:latin typeface="Arial" charset="0"/>
            </a:endParaRPr>
          </a:p>
        </p:txBody>
      </p:sp>
      <p:sp>
        <p:nvSpPr>
          <p:cNvPr id="11" name="Rectangle 10"/>
          <p:cNvSpPr/>
          <p:nvPr/>
        </p:nvSpPr>
        <p:spPr>
          <a:xfrm>
            <a:off x="2216620" y="4653170"/>
            <a:ext cx="208829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defTabSz="714375" fontAlgn="base">
              <a:lnSpc>
                <a:spcPct val="90000"/>
              </a:lnSpc>
              <a:buClr>
                <a:schemeClr val="tx2"/>
              </a:buClr>
            </a:pPr>
            <a:r>
              <a:rPr lang="en-US" sz="1600" b="1" dirty="0" smtClean="0">
                <a:solidFill>
                  <a:schemeClr val="tx1"/>
                </a:solidFill>
                <a:latin typeface="Arial" charset="0"/>
              </a:rPr>
              <a:t>Fuel_Pump_On_Rq</a:t>
            </a:r>
          </a:p>
        </p:txBody>
      </p:sp>
      <p:sp>
        <p:nvSpPr>
          <p:cNvPr id="12" name="Rectangle 11"/>
          <p:cNvSpPr/>
          <p:nvPr/>
        </p:nvSpPr>
        <p:spPr>
          <a:xfrm>
            <a:off x="2216620" y="5157240"/>
            <a:ext cx="208829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defTabSz="714375" fontAlgn="base">
              <a:lnSpc>
                <a:spcPct val="90000"/>
              </a:lnSpc>
              <a:buClr>
                <a:schemeClr val="tx2"/>
              </a:buClr>
            </a:pPr>
            <a:r>
              <a:rPr lang="en-US" sz="1600" b="1" dirty="0" smtClean="0">
                <a:solidFill>
                  <a:schemeClr val="tx1"/>
                </a:solidFill>
                <a:latin typeface="Arial" charset="0"/>
              </a:rPr>
              <a:t>Fuel_Pressure_Rq</a:t>
            </a:r>
          </a:p>
        </p:txBody>
      </p:sp>
      <p:sp>
        <p:nvSpPr>
          <p:cNvPr id="15" name="Rectangle 14"/>
          <p:cNvSpPr/>
          <p:nvPr/>
        </p:nvSpPr>
        <p:spPr>
          <a:xfrm>
            <a:off x="2216620" y="2924930"/>
            <a:ext cx="1944270" cy="8641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defTabSz="714375" fontAlgn="base">
              <a:lnSpc>
                <a:spcPct val="90000"/>
              </a:lnSpc>
              <a:buClr>
                <a:schemeClr val="tx2"/>
              </a:buClr>
            </a:pPr>
            <a:r>
              <a:rPr lang="en-US" sz="1600" b="1" dirty="0" smtClean="0">
                <a:solidFill>
                  <a:schemeClr val="tx1"/>
                </a:solidFill>
                <a:latin typeface="Arial" charset="0"/>
              </a:rPr>
              <a:t>IG_Fuel_Rq</a:t>
            </a:r>
          </a:p>
        </p:txBody>
      </p:sp>
      <p:sp>
        <p:nvSpPr>
          <p:cNvPr id="16" name="Rectangle 15"/>
          <p:cNvSpPr/>
          <p:nvPr/>
        </p:nvSpPr>
        <p:spPr>
          <a:xfrm>
            <a:off x="2504660" y="3284980"/>
            <a:ext cx="144020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defTabSz="714375" fontAlgn="base">
              <a:lnSpc>
                <a:spcPct val="90000"/>
              </a:lnSpc>
              <a:buClr>
                <a:schemeClr val="tx2"/>
              </a:buClr>
            </a:pPr>
            <a:r>
              <a:rPr lang="en-US" sz="1600" b="1" dirty="0" smtClean="0">
                <a:solidFill>
                  <a:schemeClr val="tx1"/>
                </a:solidFill>
                <a:latin typeface="Arial" charset="0"/>
              </a:rPr>
              <a:t>Fuel_Rq</a:t>
            </a:r>
          </a:p>
        </p:txBody>
      </p:sp>
      <p:cxnSp>
        <p:nvCxnSpPr>
          <p:cNvPr id="40" name="Straight Connector 39"/>
          <p:cNvCxnSpPr>
            <a:stCxn id="16" idx="2"/>
            <a:endCxn id="10" idx="0"/>
          </p:cNvCxnSpPr>
          <p:nvPr/>
        </p:nvCxnSpPr>
        <p:spPr>
          <a:xfrm rot="5400000">
            <a:off x="2936720" y="3933070"/>
            <a:ext cx="576080" cy="0"/>
          </a:xfrm>
          <a:prstGeom prst="line">
            <a:avLst/>
          </a:prstGeom>
          <a:ln w="25400">
            <a:solidFill>
              <a:schemeClr val="bg2"/>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72350" y="2948994"/>
            <a:ext cx="1800250" cy="286232"/>
          </a:xfrm>
          <a:prstGeom prst="rect">
            <a:avLst/>
          </a:prstGeom>
          <a:noFill/>
        </p:spPr>
        <p:txBody>
          <a:bodyPr wrap="square" rtlCol="0">
            <a:spAutoFit/>
          </a:bodyPr>
          <a:lstStyle/>
          <a:p>
            <a:pPr>
              <a:lnSpc>
                <a:spcPct val="90000"/>
              </a:lnSpc>
            </a:pPr>
            <a:r>
              <a:rPr lang="en-US" sz="1400" dirty="0" smtClean="0"/>
              <a:t>SWC Interface</a:t>
            </a:r>
          </a:p>
        </p:txBody>
      </p:sp>
      <p:sp>
        <p:nvSpPr>
          <p:cNvPr id="52" name="TextBox 51"/>
          <p:cNvSpPr txBox="1"/>
          <p:nvPr/>
        </p:nvSpPr>
        <p:spPr>
          <a:xfrm>
            <a:off x="272350" y="3334734"/>
            <a:ext cx="1800250" cy="286232"/>
          </a:xfrm>
          <a:prstGeom prst="rect">
            <a:avLst/>
          </a:prstGeom>
          <a:noFill/>
        </p:spPr>
        <p:txBody>
          <a:bodyPr wrap="square" rtlCol="0">
            <a:spAutoFit/>
          </a:bodyPr>
          <a:lstStyle/>
          <a:p>
            <a:pPr>
              <a:lnSpc>
                <a:spcPct val="90000"/>
              </a:lnSpc>
            </a:pPr>
            <a:r>
              <a:rPr lang="en-US" sz="1400" dirty="0" smtClean="0"/>
              <a:t>SWC Data Element</a:t>
            </a:r>
          </a:p>
        </p:txBody>
      </p:sp>
      <p:sp>
        <p:nvSpPr>
          <p:cNvPr id="53" name="TextBox 52"/>
          <p:cNvSpPr txBox="1"/>
          <p:nvPr/>
        </p:nvSpPr>
        <p:spPr>
          <a:xfrm>
            <a:off x="272350" y="4233142"/>
            <a:ext cx="1800250" cy="286232"/>
          </a:xfrm>
          <a:prstGeom prst="rect">
            <a:avLst/>
          </a:prstGeom>
          <a:noFill/>
        </p:spPr>
        <p:txBody>
          <a:bodyPr wrap="square" rtlCol="0">
            <a:spAutoFit/>
          </a:bodyPr>
          <a:lstStyle/>
          <a:p>
            <a:pPr>
              <a:lnSpc>
                <a:spcPct val="90000"/>
              </a:lnSpc>
            </a:pPr>
            <a:r>
              <a:rPr lang="en-US" sz="1400" dirty="0" smtClean="0"/>
              <a:t>Data Type (Record)</a:t>
            </a:r>
          </a:p>
        </p:txBody>
      </p:sp>
      <p:sp>
        <p:nvSpPr>
          <p:cNvPr id="54" name="TextBox 53"/>
          <p:cNvSpPr txBox="1"/>
          <p:nvPr/>
        </p:nvSpPr>
        <p:spPr>
          <a:xfrm>
            <a:off x="272350" y="4869200"/>
            <a:ext cx="1008140" cy="504070"/>
          </a:xfrm>
          <a:prstGeom prst="rect">
            <a:avLst/>
          </a:prstGeom>
          <a:noFill/>
        </p:spPr>
        <p:txBody>
          <a:bodyPr wrap="square" rtlCol="0">
            <a:noAutofit/>
          </a:bodyPr>
          <a:lstStyle/>
          <a:p>
            <a:pPr>
              <a:lnSpc>
                <a:spcPct val="90000"/>
              </a:lnSpc>
            </a:pPr>
            <a:r>
              <a:rPr lang="en-US" sz="1400" dirty="0" smtClean="0"/>
              <a:t>Record Elements</a:t>
            </a:r>
          </a:p>
        </p:txBody>
      </p:sp>
      <p:sp>
        <p:nvSpPr>
          <p:cNvPr id="55" name="TextBox 54"/>
          <p:cNvSpPr txBox="1"/>
          <p:nvPr/>
        </p:nvSpPr>
        <p:spPr>
          <a:xfrm>
            <a:off x="4953000" y="4294928"/>
            <a:ext cx="1512210" cy="286232"/>
          </a:xfrm>
          <a:prstGeom prst="rect">
            <a:avLst/>
          </a:prstGeom>
          <a:noFill/>
        </p:spPr>
        <p:txBody>
          <a:bodyPr wrap="square" rtlCol="0">
            <a:spAutoFit/>
          </a:bodyPr>
          <a:lstStyle/>
          <a:p>
            <a:pPr>
              <a:lnSpc>
                <a:spcPct val="90000"/>
              </a:lnSpc>
            </a:pPr>
            <a:r>
              <a:rPr lang="en-US" sz="1400" dirty="0" smtClean="0"/>
              <a:t>In P/R Matrix:</a:t>
            </a:r>
          </a:p>
        </p:txBody>
      </p:sp>
      <p:pic>
        <p:nvPicPr>
          <p:cNvPr id="201731" name="Picture 3"/>
          <p:cNvPicPr>
            <a:picLocks noChangeAspect="1" noChangeArrowheads="1"/>
          </p:cNvPicPr>
          <p:nvPr/>
        </p:nvPicPr>
        <p:blipFill>
          <a:blip r:embed="rId9"/>
          <a:srcRect/>
          <a:stretch>
            <a:fillRect/>
          </a:stretch>
        </p:blipFill>
        <p:spPr bwMode="auto">
          <a:xfrm>
            <a:off x="4953000" y="2420860"/>
            <a:ext cx="4525286" cy="1800250"/>
          </a:xfrm>
          <a:prstGeom prst="rect">
            <a:avLst/>
          </a:prstGeom>
          <a:noFill/>
          <a:ln w="9525">
            <a:noFill/>
            <a:miter lim="800000"/>
            <a:headEnd/>
            <a:tailEnd/>
          </a:ln>
        </p:spPr>
      </p:pic>
      <p:pic>
        <p:nvPicPr>
          <p:cNvPr id="201732" name="Picture 4"/>
          <p:cNvPicPr>
            <a:picLocks noChangeAspect="1" noChangeArrowheads="1"/>
          </p:cNvPicPr>
          <p:nvPr/>
        </p:nvPicPr>
        <p:blipFill>
          <a:blip r:embed="rId10"/>
          <a:srcRect/>
          <a:stretch>
            <a:fillRect/>
          </a:stretch>
        </p:blipFill>
        <p:spPr bwMode="auto">
          <a:xfrm>
            <a:off x="4953000" y="4601256"/>
            <a:ext cx="3240449" cy="1708144"/>
          </a:xfrm>
          <a:prstGeom prst="rect">
            <a:avLst/>
          </a:prstGeom>
          <a:noFill/>
          <a:ln w="9525">
            <a:noFill/>
            <a:miter lim="800000"/>
            <a:headEnd/>
            <a:tailEnd/>
          </a:ln>
        </p:spPr>
      </p:pic>
      <p:sp>
        <p:nvSpPr>
          <p:cNvPr id="28" name="TextBox 27"/>
          <p:cNvSpPr txBox="1"/>
          <p:nvPr/>
        </p:nvSpPr>
        <p:spPr>
          <a:xfrm>
            <a:off x="4953000" y="2132820"/>
            <a:ext cx="1512210" cy="286232"/>
          </a:xfrm>
          <a:prstGeom prst="rect">
            <a:avLst/>
          </a:prstGeom>
          <a:noFill/>
        </p:spPr>
        <p:txBody>
          <a:bodyPr wrap="square" rtlCol="0">
            <a:spAutoFit/>
          </a:bodyPr>
          <a:lstStyle/>
          <a:p>
            <a:pPr>
              <a:lnSpc>
                <a:spcPct val="90000"/>
              </a:lnSpc>
            </a:pPr>
            <a:r>
              <a:rPr lang="en-US" sz="1400" dirty="0" smtClean="0"/>
              <a:t>In Object Editor: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3539"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GB" dirty="0" smtClean="0"/>
              <a:t>Artificial Object Separation in XDIS due to the Process </a:t>
            </a:r>
            <a:endParaRPr lang="en-GB" dirty="0"/>
          </a:p>
        </p:txBody>
      </p:sp>
      <p:sp>
        <p:nvSpPr>
          <p:cNvPr id="7" name="Date Placeholder 6"/>
          <p:cNvSpPr>
            <a:spLocks noGrp="1"/>
          </p:cNvSpPr>
          <p:nvPr>
            <p:ph type="dt" sz="half" idx="10"/>
          </p:nvPr>
        </p:nvSpPr>
        <p:spPr/>
        <p:txBody>
          <a:bodyPr/>
          <a:lstStyle/>
          <a:p>
            <a:r>
              <a:rPr lang="de-DE" dirty="0" smtClean="0"/>
              <a:t>Copyright © </a:t>
            </a:r>
            <a:r>
              <a:rPr lang="de-DE" dirty="0" err="1" smtClean="0"/>
              <a:t>Capgemini</a:t>
            </a:r>
            <a:r>
              <a:rPr lang="de-DE" dirty="0" smtClean="0"/>
              <a:t> 2013. All </a:t>
            </a:r>
            <a:r>
              <a:rPr lang="de-DE" dirty="0" err="1" smtClean="0"/>
              <a:t>Rights</a:t>
            </a:r>
            <a:r>
              <a:rPr lang="de-DE" dirty="0" smtClean="0"/>
              <a:t> </a:t>
            </a:r>
            <a:r>
              <a:rPr lang="de-DE" dirty="0" err="1" smtClean="0"/>
              <a:t>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16</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pic>
        <p:nvPicPr>
          <p:cNvPr id="193540" name="Picture 4"/>
          <p:cNvPicPr>
            <a:picLocks noChangeAspect="1" noChangeArrowheads="1"/>
          </p:cNvPicPr>
          <p:nvPr/>
        </p:nvPicPr>
        <p:blipFill>
          <a:blip r:embed="rId9"/>
          <a:srcRect/>
          <a:stretch>
            <a:fillRect/>
          </a:stretch>
        </p:blipFill>
        <p:spPr bwMode="auto">
          <a:xfrm>
            <a:off x="2592360" y="2388668"/>
            <a:ext cx="7185310" cy="4368240"/>
          </a:xfrm>
          <a:prstGeom prst="rect">
            <a:avLst/>
          </a:prstGeom>
          <a:noFill/>
          <a:ln w="9525">
            <a:noFill/>
            <a:miter lim="800000"/>
            <a:headEnd/>
            <a:tailEnd/>
          </a:ln>
        </p:spPr>
      </p:pic>
      <p:sp>
        <p:nvSpPr>
          <p:cNvPr id="3" name="Espace réservé du contenu 2"/>
          <p:cNvSpPr>
            <a:spLocks noGrp="1"/>
          </p:cNvSpPr>
          <p:nvPr>
            <p:ph sz="quarter" idx="13"/>
            <p:custDataLst>
              <p:tags r:id="rId4"/>
            </p:custDataLst>
          </p:nvPr>
        </p:nvSpPr>
        <p:spPr>
          <a:xfrm>
            <a:off x="273050" y="1484729"/>
            <a:ext cx="9216580" cy="4824671"/>
          </a:xfrm>
        </p:spPr>
        <p:txBody>
          <a:bodyPr>
            <a:normAutofit/>
          </a:bodyPr>
          <a:lstStyle/>
          <a:p>
            <a:pPr lvl="1"/>
            <a:r>
              <a:rPr lang="en-US" sz="1800" dirty="0" smtClean="0"/>
              <a:t>Platform: Networking Platform, AUTOSAR Platform</a:t>
            </a:r>
          </a:p>
          <a:p>
            <a:pPr lvl="1"/>
            <a:r>
              <a:rPr lang="en-US" sz="1800" dirty="0" smtClean="0"/>
              <a:t>Project: Networking Project, AUTOSAR Project</a:t>
            </a:r>
          </a:p>
          <a:p>
            <a:pPr lvl="1"/>
            <a:r>
              <a:rPr lang="en-US" sz="1800" dirty="0" smtClean="0"/>
              <a:t>ECU: ECU Communication, ECU, ECU Details</a:t>
            </a:r>
          </a:p>
          <a:p>
            <a:pPr lvl="1"/>
            <a:r>
              <a:rPr lang="en-US" sz="1800" dirty="0" smtClean="0"/>
              <a:t>(SWC: SWC, SWC Internal </a:t>
            </a:r>
            <a:r>
              <a:rPr lang="en-US" sz="1800" dirty="0" err="1" smtClean="0"/>
              <a:t>Behaviour</a:t>
            </a:r>
            <a:r>
              <a:rPr lang="en-US" sz="1800" dirty="0" smtClean="0"/>
              <a:t>)</a:t>
            </a:r>
          </a:p>
          <a:p>
            <a:pPr lvl="1"/>
            <a:r>
              <a:rPr lang="en-US" sz="1800" dirty="0" smtClean="0"/>
              <a:t>From the business point of</a:t>
            </a:r>
            <a:br>
              <a:rPr lang="en-US" sz="1800" dirty="0" smtClean="0"/>
            </a:br>
            <a:r>
              <a:rPr lang="en-US" sz="1800" dirty="0" smtClean="0"/>
              <a:t>view consider them as a </a:t>
            </a:r>
            <a:br>
              <a:rPr lang="en-US" sz="1800" dirty="0" smtClean="0"/>
            </a:br>
            <a:r>
              <a:rPr lang="en-US" sz="1800" dirty="0" smtClean="0"/>
              <a:t>single object</a:t>
            </a:r>
          </a:p>
          <a:p>
            <a:pPr lvl="1"/>
            <a:endParaRPr lang="en-US"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291"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1011"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GB" dirty="0" smtClean="0"/>
              <a:t>Business Background Documentation</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2</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
        <p:nvSpPr>
          <p:cNvPr id="3" name="Espace réservé du contenu 2"/>
          <p:cNvSpPr>
            <a:spLocks noGrp="1"/>
          </p:cNvSpPr>
          <p:nvPr>
            <p:ph sz="quarter" idx="13"/>
            <p:custDataLst>
              <p:tags r:id="rId4"/>
            </p:custDataLst>
          </p:nvPr>
        </p:nvSpPr>
        <p:spPr/>
        <p:txBody>
          <a:bodyPr/>
          <a:lstStyle/>
          <a:p>
            <a:r>
              <a:rPr lang="en-GB" sz="2000" dirty="0" smtClean="0"/>
              <a:t>XDIS </a:t>
            </a:r>
            <a:r>
              <a:rPr lang="en-GB" sz="2000" dirty="0" err="1" smtClean="0"/>
              <a:t>Sharepoint</a:t>
            </a:r>
            <a:r>
              <a:rPr lang="en-GB" sz="2000" dirty="0" smtClean="0"/>
              <a:t>:  </a:t>
            </a:r>
          </a:p>
          <a:p>
            <a:r>
              <a:rPr lang="en-GB" sz="2000" dirty="0" smtClean="0"/>
              <a:t>“Developer Wiki” – “XDIS Business Background”</a:t>
            </a:r>
          </a:p>
          <a:p>
            <a:endParaRPr lang="en-GB" dirty="0" smtClean="0"/>
          </a:p>
          <a:p>
            <a:r>
              <a:rPr lang="en-GB" sz="2000" dirty="0" smtClean="0"/>
              <a:t>Direct link:</a:t>
            </a:r>
          </a:p>
          <a:p>
            <a:r>
              <a:rPr lang="en-US" sz="1800">
                <a:hlinkClick r:id="rId9" tooltip="https://gsep.daimler.com/confluence/display/xdisdev/business+background"/>
              </a:rPr>
              <a:t>https</a:t>
            </a:r>
            <a:r>
              <a:rPr lang="en-US" sz="1800">
                <a:hlinkClick r:id="rId9" tooltip="https://gsep.daimler.com/confluence/display/xdisdev/business+background"/>
              </a:rPr>
              <a:t>://</a:t>
            </a:r>
            <a:r>
              <a:rPr lang="en-US" sz="1800" smtClean="0">
                <a:hlinkClick r:id="rId9" tooltip="https://gsep.daimler.com/confluence/display/xdisdev/business+background"/>
              </a:rPr>
              <a:t>gsep.daimler.com/confluence/display/XDISDEV/Business+Background</a:t>
            </a:r>
            <a:endParaRPr lang="en-US" sz="1800" smtClean="0"/>
          </a:p>
          <a:p>
            <a:endParaRPr lang="en-GB" sz="1800" dirty="0" smtClean="0"/>
          </a:p>
          <a:p>
            <a:r>
              <a:rPr lang="en-GB" sz="2000" dirty="0" smtClean="0"/>
              <a:t>Contains more details...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5107"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GB" dirty="0" smtClean="0"/>
              <a:t>Project</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3</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
        <p:nvSpPr>
          <p:cNvPr id="11" name="Espace réservé du contenu 2"/>
          <p:cNvSpPr txBox="1">
            <a:spLocks/>
          </p:cNvSpPr>
          <p:nvPr>
            <p:custDataLst>
              <p:tags r:id="rId4"/>
            </p:custDataLst>
          </p:nvPr>
        </p:nvSpPr>
        <p:spPr>
          <a:xfrm>
            <a:off x="344360" y="1484730"/>
            <a:ext cx="9359900" cy="4636539"/>
          </a:xfrm>
          <a:prstGeom prst="rect">
            <a:avLst/>
          </a:prstGeom>
        </p:spPr>
        <p:txBody>
          <a:bodyPr vert="horz" lIns="91440" tIns="45720" rIns="91440" bIns="45720" rtlCol="0">
            <a:normAutofit/>
          </a:bodyPr>
          <a:lstStyle/>
          <a:p>
            <a:pPr lvl="0" defTabSz="914342">
              <a:lnSpc>
                <a:spcPct val="90000"/>
              </a:lnSpc>
              <a:spcAft>
                <a:spcPts val="400"/>
              </a:spcAft>
              <a:buClr>
                <a:schemeClr val="tx2"/>
              </a:buClr>
            </a:pPr>
            <a:r>
              <a:rPr lang="en-GB" sz="2000" b="1" dirty="0" smtClean="0"/>
              <a:t>Project</a:t>
            </a:r>
          </a:p>
          <a:p>
            <a:pPr marL="180975" lvl="1" indent="-180975" defTabSz="914342">
              <a:lnSpc>
                <a:spcPct val="90000"/>
              </a:lnSpc>
              <a:spcAft>
                <a:spcPts val="400"/>
              </a:spcAft>
              <a:buClr>
                <a:schemeClr val="tx2"/>
              </a:buClr>
              <a:buFont typeface="Wingdings" pitchFamily="2" charset="2"/>
              <a:buChar char="§"/>
            </a:pPr>
            <a:r>
              <a:rPr lang="en-GB" sz="2000" dirty="0" smtClean="0"/>
              <a:t>Car</a:t>
            </a:r>
          </a:p>
          <a:p>
            <a:pPr marL="180975" lvl="1" indent="-180975" defTabSz="914342">
              <a:lnSpc>
                <a:spcPct val="90000"/>
              </a:lnSpc>
              <a:spcAft>
                <a:spcPts val="400"/>
              </a:spcAft>
              <a:buClr>
                <a:schemeClr val="tx2"/>
              </a:buClr>
              <a:buFont typeface="Wingdings" pitchFamily="2" charset="2"/>
              <a:buChar char="§"/>
            </a:pPr>
            <a:r>
              <a:rPr lang="en-US" sz="2000" dirty="0" smtClean="0"/>
              <a:t>Combination of Model Series, Body Variant and Release Date Type</a:t>
            </a:r>
          </a:p>
          <a:p>
            <a:pPr marL="659853" lvl="2" indent="-180975" defTabSz="914342">
              <a:lnSpc>
                <a:spcPct val="90000"/>
              </a:lnSpc>
              <a:spcAft>
                <a:spcPts val="400"/>
              </a:spcAft>
              <a:buClr>
                <a:schemeClr val="tx2"/>
              </a:buClr>
              <a:buFont typeface="Wingdings" pitchFamily="2" charset="2"/>
              <a:buChar char="§"/>
            </a:pPr>
            <a:r>
              <a:rPr lang="en-US" sz="2000" dirty="0" smtClean="0"/>
              <a:t>Example 1: S class, sedan, start of series</a:t>
            </a:r>
          </a:p>
          <a:p>
            <a:pPr marL="659853" lvl="2" indent="-180975" defTabSz="914342">
              <a:lnSpc>
                <a:spcPct val="90000"/>
              </a:lnSpc>
              <a:spcAft>
                <a:spcPts val="400"/>
              </a:spcAft>
              <a:buClr>
                <a:schemeClr val="tx2"/>
              </a:buClr>
              <a:buFont typeface="Wingdings" pitchFamily="2" charset="2"/>
              <a:buChar char="§"/>
            </a:pPr>
            <a:r>
              <a:rPr lang="en-US" sz="2000" dirty="0" smtClean="0"/>
              <a:t>Example 2: C class, station wagon, change year 2015</a:t>
            </a:r>
          </a:p>
          <a:p>
            <a:pPr marL="180975" lvl="1" indent="-180975" defTabSz="914342">
              <a:lnSpc>
                <a:spcPct val="90000"/>
              </a:lnSpc>
              <a:spcAft>
                <a:spcPts val="400"/>
              </a:spcAft>
              <a:buClr>
                <a:schemeClr val="tx2"/>
              </a:buClr>
              <a:buFont typeface="Wingdings" pitchFamily="2" charset="2"/>
              <a:buChar char="§"/>
            </a:pPr>
            <a:r>
              <a:rPr lang="en-US" sz="2000" dirty="0" smtClean="0"/>
              <a:t>Contains ECUs, Networks, ECU Interfaces</a:t>
            </a:r>
          </a:p>
          <a:p>
            <a:pPr marL="180975" lvl="1" indent="-180975" defTabSz="914342">
              <a:lnSpc>
                <a:spcPct val="90000"/>
              </a:lnSpc>
              <a:spcAft>
                <a:spcPts val="400"/>
              </a:spcAft>
              <a:buClr>
                <a:schemeClr val="tx2"/>
              </a:buClr>
              <a:buFont typeface="Wingdings" pitchFamily="2" charset="2"/>
              <a:buChar char="§"/>
            </a:pPr>
            <a:endParaRPr lang="en-US" sz="2000" dirty="0" smtClean="0"/>
          </a:p>
          <a:p>
            <a:pPr marL="180975" lvl="1" indent="-180975" defTabSz="914342">
              <a:lnSpc>
                <a:spcPct val="90000"/>
              </a:lnSpc>
              <a:spcAft>
                <a:spcPts val="400"/>
              </a:spcAft>
              <a:buClr>
                <a:schemeClr val="tx2"/>
              </a:buClr>
            </a:pPr>
            <a:r>
              <a:rPr lang="en-US" sz="2000" b="1" dirty="0" smtClean="0"/>
              <a:t>Platform</a:t>
            </a:r>
          </a:p>
          <a:p>
            <a:pPr marL="180975" lvl="1" indent="-180975" defTabSz="914342">
              <a:lnSpc>
                <a:spcPct val="90000"/>
              </a:lnSpc>
              <a:spcAft>
                <a:spcPts val="400"/>
              </a:spcAft>
              <a:buClr>
                <a:schemeClr val="tx2"/>
              </a:buClr>
              <a:buFont typeface="Wingdings" pitchFamily="2" charset="2"/>
              <a:buChar char="§"/>
            </a:pPr>
            <a:r>
              <a:rPr lang="en-US" sz="2000" dirty="0" smtClean="0"/>
              <a:t>Groups similar Projects</a:t>
            </a:r>
          </a:p>
          <a:p>
            <a:pPr marL="180975" lvl="1" indent="-180975" defTabSz="914342">
              <a:lnSpc>
                <a:spcPct val="90000"/>
              </a:lnSpc>
              <a:spcAft>
                <a:spcPts val="400"/>
              </a:spcAft>
              <a:buClr>
                <a:schemeClr val="tx2"/>
              </a:buClr>
              <a:buFont typeface="Wingdings" pitchFamily="2" charset="2"/>
              <a:buChar char="§"/>
            </a:pPr>
            <a:r>
              <a:rPr lang="en-US" sz="2000" dirty="0" smtClean="0"/>
              <a:t>Examples: Smart, VAN, STAR 2</a:t>
            </a:r>
          </a:p>
          <a:p>
            <a:pPr marL="180975" lvl="1" indent="-180975" defTabSz="914342">
              <a:lnSpc>
                <a:spcPct val="90000"/>
              </a:lnSpc>
              <a:spcAft>
                <a:spcPts val="400"/>
              </a:spcAft>
              <a:buClr>
                <a:schemeClr val="tx2"/>
              </a:buClr>
            </a:pP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19" name="think-cell Slide" r:id="rId7" imgW="360" imgH="360" progId="">
                  <p:embed/>
                </p:oleObj>
              </mc:Choice>
              <mc:Fallback>
                <p:oleObj name="think-cell Slide" r:id="rId7" imgW="360" imgH="360" progId="">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GB" dirty="0" smtClean="0"/>
              <a:t>Networks and ECUs</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4</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
        <p:nvSpPr>
          <p:cNvPr id="3" name="Espace réservé du contenu 2"/>
          <p:cNvSpPr>
            <a:spLocks noGrp="1"/>
          </p:cNvSpPr>
          <p:nvPr>
            <p:ph sz="quarter" idx="13"/>
            <p:custDataLst>
              <p:tags r:id="rId4"/>
            </p:custDataLst>
          </p:nvPr>
        </p:nvSpPr>
        <p:spPr/>
        <p:txBody>
          <a:bodyPr/>
          <a:lstStyle/>
          <a:p>
            <a:r>
              <a:rPr lang="en-GB" dirty="0" smtClean="0"/>
              <a:t> </a:t>
            </a:r>
          </a:p>
        </p:txBody>
      </p:sp>
      <p:sp>
        <p:nvSpPr>
          <p:cNvPr id="18" name="Rectangle 17"/>
          <p:cNvSpPr/>
          <p:nvPr/>
        </p:nvSpPr>
        <p:spPr>
          <a:xfrm>
            <a:off x="5889130" y="2636890"/>
            <a:ext cx="1944270" cy="1368190"/>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defTabSz="714375" fontAlgn="base">
              <a:lnSpc>
                <a:spcPct val="90000"/>
              </a:lnSpc>
              <a:buClr>
                <a:schemeClr val="accent3"/>
              </a:buClr>
            </a:pPr>
            <a:r>
              <a:rPr lang="en-GB" sz="1400" dirty="0" smtClean="0">
                <a:solidFill>
                  <a:schemeClr val="tx1"/>
                </a:solidFill>
                <a:latin typeface="Arial" charset="0"/>
              </a:rPr>
              <a:t>Default Shape</a:t>
            </a:r>
          </a:p>
        </p:txBody>
      </p:sp>
      <p:sp>
        <p:nvSpPr>
          <p:cNvPr id="19" name="TextBox 18"/>
          <p:cNvSpPr txBox="1"/>
          <p:nvPr/>
        </p:nvSpPr>
        <p:spPr>
          <a:xfrm>
            <a:off x="5889130" y="4221110"/>
            <a:ext cx="2952410" cy="286232"/>
          </a:xfrm>
          <a:prstGeom prst="rect">
            <a:avLst/>
          </a:prstGeom>
          <a:noFill/>
        </p:spPr>
        <p:txBody>
          <a:bodyPr wrap="square" rtlCol="0">
            <a:spAutoFit/>
          </a:bodyPr>
          <a:lstStyle/>
          <a:p>
            <a:pPr>
              <a:lnSpc>
                <a:spcPct val="90000"/>
              </a:lnSpc>
            </a:pPr>
            <a:r>
              <a:rPr lang="en-GB" sz="1400" dirty="0" smtClean="0"/>
              <a:t>Default Text</a:t>
            </a:r>
          </a:p>
        </p:txBody>
      </p:sp>
      <p:sp>
        <p:nvSpPr>
          <p:cNvPr id="21" name="TextBox 20"/>
          <p:cNvSpPr txBox="1"/>
          <p:nvPr/>
        </p:nvSpPr>
        <p:spPr>
          <a:xfrm>
            <a:off x="5889130" y="4725180"/>
            <a:ext cx="2952410" cy="432060"/>
          </a:xfrm>
          <a:prstGeom prst="rect">
            <a:avLst/>
          </a:prstGeom>
          <a:noFill/>
        </p:spPr>
        <p:txBody>
          <a:bodyPr wrap="square" rtlCol="0">
            <a:noAutofit/>
          </a:bodyPr>
          <a:lstStyle/>
          <a:p>
            <a:pPr>
              <a:lnSpc>
                <a:spcPct val="90000"/>
              </a:lnSpc>
            </a:pPr>
            <a:r>
              <a:rPr lang="en-GB" sz="1400" dirty="0" smtClean="0"/>
              <a:t>Default Line</a:t>
            </a:r>
          </a:p>
        </p:txBody>
      </p:sp>
      <p:pic>
        <p:nvPicPr>
          <p:cNvPr id="137220" name="Picture 4" descr="NetworkWithGateways.png"/>
          <p:cNvPicPr>
            <a:picLocks noChangeAspect="1" noChangeArrowheads="1"/>
          </p:cNvPicPr>
          <p:nvPr/>
        </p:nvPicPr>
        <p:blipFill>
          <a:blip r:embed="rId9"/>
          <a:srcRect/>
          <a:stretch>
            <a:fillRect/>
          </a:stretch>
        </p:blipFill>
        <p:spPr bwMode="auto">
          <a:xfrm>
            <a:off x="1352500" y="1268700"/>
            <a:ext cx="6696930" cy="502269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p:cNvSpPr>
            <a:spLocks noGrp="1"/>
          </p:cNvSpPr>
          <p:nvPr>
            <p:ph sz="quarter" idx="13"/>
          </p:nvPr>
        </p:nvSpPr>
        <p:spPr/>
        <p:txBody>
          <a:bodyPr/>
          <a:lstStyle/>
          <a:p>
            <a:r>
              <a:rPr lang="en-US" dirty="0" smtClean="0"/>
              <a:t>  </a:t>
            </a:r>
            <a:endParaRPr lang="en-US" dirty="0"/>
          </a:p>
        </p:txBody>
      </p:sp>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6131"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GB" dirty="0" smtClean="0"/>
              <a:t>Abstractions of Network</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5</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
        <p:nvSpPr>
          <p:cNvPr id="13" name="Rectangle 12"/>
          <p:cNvSpPr/>
          <p:nvPr/>
        </p:nvSpPr>
        <p:spPr>
          <a:xfrm>
            <a:off x="4520940" y="1628750"/>
            <a:ext cx="208829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Chassis</a:t>
            </a:r>
          </a:p>
        </p:txBody>
      </p:sp>
      <p:sp>
        <p:nvSpPr>
          <p:cNvPr id="25" name="TextBox 24"/>
          <p:cNvSpPr txBox="1"/>
          <p:nvPr/>
        </p:nvSpPr>
        <p:spPr>
          <a:xfrm>
            <a:off x="416370" y="1628750"/>
            <a:ext cx="2232310" cy="369332"/>
          </a:xfrm>
          <a:prstGeom prst="rect">
            <a:avLst/>
          </a:prstGeom>
          <a:noFill/>
        </p:spPr>
        <p:txBody>
          <a:bodyPr wrap="square" rtlCol="0" anchor="ctr">
            <a:spAutoFit/>
          </a:bodyPr>
          <a:lstStyle/>
          <a:p>
            <a:pPr>
              <a:lnSpc>
                <a:spcPct val="90000"/>
              </a:lnSpc>
            </a:pPr>
            <a:r>
              <a:rPr lang="en-US" sz="2000" b="1" dirty="0" smtClean="0"/>
              <a:t>Network Type</a:t>
            </a:r>
          </a:p>
        </p:txBody>
      </p:sp>
      <p:sp>
        <p:nvSpPr>
          <p:cNvPr id="27" name="TextBox 26"/>
          <p:cNvSpPr txBox="1"/>
          <p:nvPr/>
        </p:nvSpPr>
        <p:spPr>
          <a:xfrm>
            <a:off x="416370" y="2492870"/>
            <a:ext cx="2232310" cy="369332"/>
          </a:xfrm>
          <a:prstGeom prst="rect">
            <a:avLst/>
          </a:prstGeom>
          <a:noFill/>
        </p:spPr>
        <p:txBody>
          <a:bodyPr wrap="square" rtlCol="0" anchor="ctr">
            <a:spAutoFit/>
          </a:bodyPr>
          <a:lstStyle/>
          <a:p>
            <a:pPr>
              <a:lnSpc>
                <a:spcPct val="90000"/>
              </a:lnSpc>
            </a:pPr>
            <a:r>
              <a:rPr lang="en-US" sz="2000" b="1" dirty="0" smtClean="0"/>
              <a:t>Network Context</a:t>
            </a:r>
          </a:p>
        </p:txBody>
      </p:sp>
      <p:sp>
        <p:nvSpPr>
          <p:cNvPr id="28" name="TextBox 27"/>
          <p:cNvSpPr txBox="1"/>
          <p:nvPr/>
        </p:nvSpPr>
        <p:spPr>
          <a:xfrm>
            <a:off x="416370" y="3563738"/>
            <a:ext cx="2232310" cy="369332"/>
          </a:xfrm>
          <a:prstGeom prst="rect">
            <a:avLst/>
          </a:prstGeom>
          <a:noFill/>
        </p:spPr>
        <p:txBody>
          <a:bodyPr wrap="square" rtlCol="0" anchor="ctr">
            <a:spAutoFit/>
          </a:bodyPr>
          <a:lstStyle/>
          <a:p>
            <a:pPr>
              <a:lnSpc>
                <a:spcPct val="90000"/>
              </a:lnSpc>
            </a:pPr>
            <a:r>
              <a:rPr lang="en-US" sz="2000" b="1" dirty="0" smtClean="0"/>
              <a:t>Network</a:t>
            </a:r>
          </a:p>
        </p:txBody>
      </p:sp>
      <p:sp>
        <p:nvSpPr>
          <p:cNvPr id="32" name="Rectangle 31"/>
          <p:cNvSpPr/>
          <p:nvPr/>
        </p:nvSpPr>
        <p:spPr>
          <a:xfrm>
            <a:off x="2864710" y="2492870"/>
            <a:ext cx="230432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Chassis 2011_16a</a:t>
            </a:r>
          </a:p>
        </p:txBody>
      </p:sp>
      <p:sp>
        <p:nvSpPr>
          <p:cNvPr id="33" name="Rectangle 32"/>
          <p:cNvSpPr/>
          <p:nvPr/>
        </p:nvSpPr>
        <p:spPr>
          <a:xfrm>
            <a:off x="5601090" y="2492870"/>
            <a:ext cx="324045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Chassis 212/207 2014 29a</a:t>
            </a:r>
          </a:p>
        </p:txBody>
      </p:sp>
      <p:sp>
        <p:nvSpPr>
          <p:cNvPr id="34" name="Rectangle 33"/>
          <p:cNvSpPr/>
          <p:nvPr/>
        </p:nvSpPr>
        <p:spPr>
          <a:xfrm>
            <a:off x="2216620" y="3429000"/>
            <a:ext cx="1512210" cy="64809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Chassis 204 12/1</a:t>
            </a:r>
          </a:p>
        </p:txBody>
      </p:sp>
      <p:sp>
        <p:nvSpPr>
          <p:cNvPr id="35" name="Rectangle 34"/>
          <p:cNvSpPr/>
          <p:nvPr/>
        </p:nvSpPr>
        <p:spPr>
          <a:xfrm>
            <a:off x="4016870" y="3429000"/>
            <a:ext cx="1440200" cy="64809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Chassis 207 12/1</a:t>
            </a:r>
          </a:p>
        </p:txBody>
      </p:sp>
      <p:sp>
        <p:nvSpPr>
          <p:cNvPr id="36" name="Rectangle 35"/>
          <p:cNvSpPr/>
          <p:nvPr/>
        </p:nvSpPr>
        <p:spPr>
          <a:xfrm>
            <a:off x="6249180" y="3429000"/>
            <a:ext cx="1584220" cy="64809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FR-Chassis 212 2015</a:t>
            </a:r>
          </a:p>
        </p:txBody>
      </p:sp>
      <p:sp>
        <p:nvSpPr>
          <p:cNvPr id="37" name="Rectangle 36"/>
          <p:cNvSpPr/>
          <p:nvPr/>
        </p:nvSpPr>
        <p:spPr>
          <a:xfrm>
            <a:off x="9353990" y="2492870"/>
            <a:ext cx="35167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a:t>
            </a:r>
          </a:p>
        </p:txBody>
      </p:sp>
      <p:sp>
        <p:nvSpPr>
          <p:cNvPr id="38" name="Rectangle 37"/>
          <p:cNvSpPr/>
          <p:nvPr/>
        </p:nvSpPr>
        <p:spPr>
          <a:xfrm>
            <a:off x="8481490" y="3466708"/>
            <a:ext cx="1224170" cy="57608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many more…</a:t>
            </a:r>
          </a:p>
        </p:txBody>
      </p:sp>
      <p:graphicFrame>
        <p:nvGraphicFramePr>
          <p:cNvPr id="39" name="Table 38"/>
          <p:cNvGraphicFramePr>
            <a:graphicFrameLocks noGrp="1"/>
          </p:cNvGraphicFramePr>
          <p:nvPr/>
        </p:nvGraphicFramePr>
        <p:xfrm>
          <a:off x="5169030" y="4509149"/>
          <a:ext cx="2232308" cy="1624657"/>
        </p:xfrm>
        <a:graphic>
          <a:graphicData uri="http://schemas.openxmlformats.org/drawingml/2006/table">
            <a:tbl>
              <a:tblPr firstRow="1" bandRow="1">
                <a:tableStyleId>{5C22544A-7EE6-4342-B048-85BDC9FD1C3A}</a:tableStyleId>
              </a:tblPr>
              <a:tblGrid>
                <a:gridCol w="792111"/>
                <a:gridCol w="360049"/>
                <a:gridCol w="360049"/>
                <a:gridCol w="360049"/>
                <a:gridCol w="360050"/>
              </a:tblGrid>
              <a:tr h="733730">
                <a:tc>
                  <a:txBody>
                    <a:bodyPr/>
                    <a:lstStyle/>
                    <a:p>
                      <a:endParaRPr lang="en-US" sz="1200" dirty="0"/>
                    </a:p>
                  </a:txBody>
                  <a:tcPr/>
                </a:tc>
                <a:tc>
                  <a:txBody>
                    <a:bodyPr/>
                    <a:lstStyle/>
                    <a:p>
                      <a:r>
                        <a:rPr lang="en-US" sz="1200" dirty="0" smtClean="0"/>
                        <a:t>Body</a:t>
                      </a:r>
                      <a:endParaRPr lang="en-US" sz="1200" dirty="0"/>
                    </a:p>
                  </a:txBody>
                  <a:tcPr vert="vert270"/>
                </a:tc>
                <a:tc>
                  <a:txBody>
                    <a:bodyPr/>
                    <a:lstStyle/>
                    <a:p>
                      <a:r>
                        <a:rPr lang="en-US" sz="1200" dirty="0" smtClean="0"/>
                        <a:t>Chassis</a:t>
                      </a:r>
                      <a:endParaRPr lang="en-US" sz="1200" dirty="0"/>
                    </a:p>
                  </a:txBody>
                  <a:tcPr vert="vert270"/>
                </a:tc>
                <a:tc>
                  <a:txBody>
                    <a:bodyPr/>
                    <a:lstStyle/>
                    <a:p>
                      <a:r>
                        <a:rPr lang="en-US" sz="1200" dirty="0" smtClean="0"/>
                        <a:t>…</a:t>
                      </a:r>
                      <a:endParaRPr lang="en-US" sz="1200" dirty="0"/>
                    </a:p>
                  </a:txBody>
                  <a:tcPr vert="vert270"/>
                </a:tc>
                <a:tc>
                  <a:txBody>
                    <a:bodyPr/>
                    <a:lstStyle/>
                    <a:p>
                      <a:r>
                        <a:rPr lang="en-US" sz="1200" dirty="0" smtClean="0"/>
                        <a:t>…</a:t>
                      </a:r>
                      <a:endParaRPr lang="en-US" sz="1200" dirty="0"/>
                    </a:p>
                  </a:txBody>
                  <a:tcPr vert="vert270"/>
                </a:tc>
              </a:tr>
              <a:tr h="254102">
                <a:tc>
                  <a:txBody>
                    <a:bodyPr/>
                    <a:lstStyle/>
                    <a:p>
                      <a:r>
                        <a:rPr lang="en-US" sz="1200" dirty="0" smtClean="0"/>
                        <a:t>Frame 1</a:t>
                      </a:r>
                      <a:endParaRPr lang="en-US" sz="1200" dirty="0"/>
                    </a:p>
                  </a:txBody>
                  <a:tcPr/>
                </a:tc>
                <a:tc>
                  <a:txBody>
                    <a:bodyPr/>
                    <a:lstStyle/>
                    <a:p>
                      <a:r>
                        <a:rPr lang="en-US" sz="1200" dirty="0" smtClean="0"/>
                        <a:t>s</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r>
              <a:tr h="254102">
                <a:tc>
                  <a:txBody>
                    <a:bodyPr/>
                    <a:lstStyle/>
                    <a:p>
                      <a:r>
                        <a:rPr lang="en-US" sz="1200" dirty="0" smtClean="0"/>
                        <a:t>Frame 2</a:t>
                      </a:r>
                      <a:endParaRPr lang="en-US" sz="1200" dirty="0"/>
                    </a:p>
                  </a:txBody>
                  <a:tcPr/>
                </a:tc>
                <a:tc>
                  <a:txBody>
                    <a:bodyPr/>
                    <a:lstStyle/>
                    <a:p>
                      <a:r>
                        <a:rPr lang="en-US" sz="1200" dirty="0" smtClean="0"/>
                        <a:t>r</a:t>
                      </a:r>
                      <a:endParaRPr lang="en-US" sz="1200" dirty="0"/>
                    </a:p>
                  </a:txBody>
                  <a:tcPr/>
                </a:tc>
                <a:tc>
                  <a:txBody>
                    <a:bodyPr/>
                    <a:lstStyle/>
                    <a:p>
                      <a:r>
                        <a:rPr lang="en-US" sz="1200" dirty="0" smtClean="0"/>
                        <a:t>s</a:t>
                      </a:r>
                      <a:endParaRPr lang="en-US" sz="1200" dirty="0"/>
                    </a:p>
                  </a:txBody>
                  <a:tcPr/>
                </a:tc>
                <a:tc>
                  <a:txBody>
                    <a:bodyPr/>
                    <a:lstStyle/>
                    <a:p>
                      <a:endParaRPr lang="en-US" sz="1200" dirty="0"/>
                    </a:p>
                  </a:txBody>
                  <a:tcPr/>
                </a:tc>
                <a:tc>
                  <a:txBody>
                    <a:bodyPr/>
                    <a:lstStyle/>
                    <a:p>
                      <a:endParaRPr lang="en-US" sz="1200" dirty="0"/>
                    </a:p>
                  </a:txBody>
                  <a:tcPr/>
                </a:tc>
              </a:tr>
              <a:tr h="342287">
                <a:tc>
                  <a:txBody>
                    <a:bodyPr/>
                    <a:lstStyle/>
                    <a:p>
                      <a:r>
                        <a:rPr lang="en-US" sz="1200" dirty="0" smtClean="0"/>
                        <a:t>…</a:t>
                      </a:r>
                      <a:endParaRPr lang="en-US" sz="1200" dirty="0"/>
                    </a:p>
                  </a:txBody>
                  <a:tcPr/>
                </a:tc>
                <a:tc>
                  <a:txBody>
                    <a:bodyPr/>
                    <a:lstStyle/>
                    <a:p>
                      <a:endParaRPr lang="en-US" sz="1200" dirty="0"/>
                    </a:p>
                  </a:txBody>
                  <a:tcPr/>
                </a:tc>
                <a:tc>
                  <a:txBody>
                    <a:bodyPr/>
                    <a:lstStyle/>
                    <a:p>
                      <a:endParaRPr lang="en-US" sz="1200"/>
                    </a:p>
                  </a:txBody>
                  <a:tcPr/>
                </a:tc>
                <a:tc>
                  <a:txBody>
                    <a:bodyPr/>
                    <a:lstStyle/>
                    <a:p>
                      <a:r>
                        <a:rPr lang="en-US" sz="1200" dirty="0" smtClean="0"/>
                        <a:t>r</a:t>
                      </a:r>
                      <a:endParaRPr lang="en-US" sz="1200" dirty="0"/>
                    </a:p>
                  </a:txBody>
                  <a:tcPr/>
                </a:tc>
                <a:tc>
                  <a:txBody>
                    <a:bodyPr/>
                    <a:lstStyle/>
                    <a:p>
                      <a:endParaRPr lang="en-US" sz="1200" dirty="0"/>
                    </a:p>
                  </a:txBody>
                  <a:tcPr/>
                </a:tc>
              </a:tr>
            </a:tbl>
          </a:graphicData>
        </a:graphic>
      </p:graphicFrame>
      <p:sp>
        <p:nvSpPr>
          <p:cNvPr id="40" name="TextBox 39"/>
          <p:cNvSpPr txBox="1"/>
          <p:nvPr/>
        </p:nvSpPr>
        <p:spPr>
          <a:xfrm>
            <a:off x="3008730" y="5013220"/>
            <a:ext cx="2016280" cy="867930"/>
          </a:xfrm>
          <a:prstGeom prst="rect">
            <a:avLst/>
          </a:prstGeom>
          <a:noFill/>
        </p:spPr>
        <p:txBody>
          <a:bodyPr wrap="square" rtlCol="0">
            <a:spAutoFit/>
          </a:bodyPr>
          <a:lstStyle/>
          <a:p>
            <a:pPr>
              <a:lnSpc>
                <a:spcPct val="90000"/>
              </a:lnSpc>
            </a:pPr>
            <a:r>
              <a:rPr lang="en-US" sz="1400" dirty="0" smtClean="0"/>
              <a:t>ECU Communication Excel Export having Network Types as columns:</a:t>
            </a:r>
          </a:p>
        </p:txBody>
      </p:sp>
      <p:sp>
        <p:nvSpPr>
          <p:cNvPr id="21" name="TextBox 20"/>
          <p:cNvSpPr txBox="1"/>
          <p:nvPr/>
        </p:nvSpPr>
        <p:spPr>
          <a:xfrm>
            <a:off x="556984" y="3904353"/>
            <a:ext cx="1080150" cy="341632"/>
          </a:xfrm>
          <a:prstGeom prst="rect">
            <a:avLst/>
          </a:prstGeom>
          <a:noFill/>
        </p:spPr>
        <p:txBody>
          <a:bodyPr wrap="square" rtlCol="0">
            <a:spAutoFit/>
          </a:bodyPr>
          <a:lstStyle/>
          <a:p>
            <a:pPr>
              <a:lnSpc>
                <a:spcPct val="90000"/>
              </a:lnSpc>
            </a:pPr>
            <a:r>
              <a:rPr lang="en-US" sz="1800" dirty="0" smtClean="0"/>
              <a:t>“120%”</a:t>
            </a:r>
          </a:p>
        </p:txBody>
      </p:sp>
      <p:sp>
        <p:nvSpPr>
          <p:cNvPr id="23" name="TextBox 22"/>
          <p:cNvSpPr txBox="1"/>
          <p:nvPr/>
        </p:nvSpPr>
        <p:spPr>
          <a:xfrm>
            <a:off x="560390" y="2808755"/>
            <a:ext cx="1080150" cy="341632"/>
          </a:xfrm>
          <a:prstGeom prst="rect">
            <a:avLst/>
          </a:prstGeom>
          <a:noFill/>
        </p:spPr>
        <p:txBody>
          <a:bodyPr wrap="square" rtlCol="0">
            <a:spAutoFit/>
          </a:bodyPr>
          <a:lstStyle/>
          <a:p>
            <a:pPr>
              <a:lnSpc>
                <a:spcPct val="90000"/>
              </a:lnSpc>
            </a:pPr>
            <a:r>
              <a:rPr lang="en-US" sz="1800" dirty="0" smtClean="0"/>
              <a:t>“150%”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p:cNvSpPr>
            <a:spLocks noGrp="1"/>
          </p:cNvSpPr>
          <p:nvPr>
            <p:ph sz="quarter" idx="13"/>
          </p:nvPr>
        </p:nvSpPr>
        <p:spPr/>
        <p:txBody>
          <a:bodyPr/>
          <a:lstStyle/>
          <a:p>
            <a:r>
              <a:rPr lang="en-US" dirty="0" smtClean="0"/>
              <a:t>  </a:t>
            </a:r>
            <a:endParaRPr lang="en-US" dirty="0"/>
          </a:p>
        </p:txBody>
      </p:sp>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7155"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GB" dirty="0" smtClean="0"/>
              <a:t>Abstractions of ECU</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6</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
        <p:nvSpPr>
          <p:cNvPr id="25" name="TextBox 24"/>
          <p:cNvSpPr txBox="1"/>
          <p:nvPr/>
        </p:nvSpPr>
        <p:spPr>
          <a:xfrm>
            <a:off x="416370" y="1772770"/>
            <a:ext cx="2232310" cy="369332"/>
          </a:xfrm>
          <a:prstGeom prst="rect">
            <a:avLst/>
          </a:prstGeom>
          <a:noFill/>
        </p:spPr>
        <p:txBody>
          <a:bodyPr wrap="square" rtlCol="0" anchor="ctr">
            <a:spAutoFit/>
          </a:bodyPr>
          <a:lstStyle/>
          <a:p>
            <a:pPr>
              <a:lnSpc>
                <a:spcPct val="90000"/>
              </a:lnSpc>
            </a:pPr>
            <a:r>
              <a:rPr lang="en-US" sz="2000" b="1" dirty="0" smtClean="0"/>
              <a:t>ECU Type</a:t>
            </a:r>
          </a:p>
        </p:txBody>
      </p:sp>
      <p:sp>
        <p:nvSpPr>
          <p:cNvPr id="27" name="TextBox 26"/>
          <p:cNvSpPr txBox="1"/>
          <p:nvPr/>
        </p:nvSpPr>
        <p:spPr>
          <a:xfrm>
            <a:off x="416370" y="2737181"/>
            <a:ext cx="2232310" cy="369332"/>
          </a:xfrm>
          <a:prstGeom prst="rect">
            <a:avLst/>
          </a:prstGeom>
          <a:noFill/>
        </p:spPr>
        <p:txBody>
          <a:bodyPr wrap="square" rtlCol="0" anchor="ctr">
            <a:spAutoFit/>
          </a:bodyPr>
          <a:lstStyle/>
          <a:p>
            <a:pPr>
              <a:lnSpc>
                <a:spcPct val="90000"/>
              </a:lnSpc>
            </a:pPr>
            <a:r>
              <a:rPr lang="en-US" sz="2000" b="1" dirty="0" smtClean="0"/>
              <a:t>ECU Class</a:t>
            </a:r>
          </a:p>
        </p:txBody>
      </p:sp>
      <p:sp>
        <p:nvSpPr>
          <p:cNvPr id="28" name="TextBox 27"/>
          <p:cNvSpPr txBox="1"/>
          <p:nvPr/>
        </p:nvSpPr>
        <p:spPr>
          <a:xfrm>
            <a:off x="416370" y="3718799"/>
            <a:ext cx="2304320" cy="646331"/>
          </a:xfrm>
          <a:prstGeom prst="rect">
            <a:avLst/>
          </a:prstGeom>
          <a:noFill/>
        </p:spPr>
        <p:txBody>
          <a:bodyPr wrap="square" rtlCol="0" anchor="ctr">
            <a:spAutoFit/>
          </a:bodyPr>
          <a:lstStyle/>
          <a:p>
            <a:pPr>
              <a:lnSpc>
                <a:spcPct val="90000"/>
              </a:lnSpc>
            </a:pPr>
            <a:r>
              <a:rPr lang="en-US" sz="2000" b="1" dirty="0" smtClean="0"/>
              <a:t>ECU (Communication)</a:t>
            </a:r>
          </a:p>
        </p:txBody>
      </p:sp>
      <p:sp>
        <p:nvSpPr>
          <p:cNvPr id="34" name="Rectangle 33"/>
          <p:cNvSpPr/>
          <p:nvPr/>
        </p:nvSpPr>
        <p:spPr>
          <a:xfrm>
            <a:off x="3224760" y="3673311"/>
            <a:ext cx="1728240" cy="64809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RVC STAR 2 V1 2013</a:t>
            </a:r>
          </a:p>
        </p:txBody>
      </p:sp>
      <p:sp>
        <p:nvSpPr>
          <p:cNvPr id="36" name="Rectangle 35"/>
          <p:cNvSpPr/>
          <p:nvPr/>
        </p:nvSpPr>
        <p:spPr>
          <a:xfrm>
            <a:off x="7617370" y="3673311"/>
            <a:ext cx="1728240" cy="64809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RVC 166/204 V8 2013</a:t>
            </a:r>
          </a:p>
        </p:txBody>
      </p:sp>
      <p:sp>
        <p:nvSpPr>
          <p:cNvPr id="18" name="Rectangle 17"/>
          <p:cNvSpPr/>
          <p:nvPr/>
        </p:nvSpPr>
        <p:spPr>
          <a:xfrm>
            <a:off x="4664960" y="1772770"/>
            <a:ext cx="208829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RVC</a:t>
            </a:r>
          </a:p>
        </p:txBody>
      </p:sp>
      <p:sp>
        <p:nvSpPr>
          <p:cNvPr id="19" name="Rectangle 18"/>
          <p:cNvSpPr/>
          <p:nvPr/>
        </p:nvSpPr>
        <p:spPr>
          <a:xfrm>
            <a:off x="3080740" y="2684025"/>
            <a:ext cx="208829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RVC STAR 2</a:t>
            </a:r>
          </a:p>
        </p:txBody>
      </p:sp>
      <p:sp>
        <p:nvSpPr>
          <p:cNvPr id="20" name="Rectangle 19"/>
          <p:cNvSpPr/>
          <p:nvPr/>
        </p:nvSpPr>
        <p:spPr>
          <a:xfrm>
            <a:off x="6321190" y="2684025"/>
            <a:ext cx="2088290" cy="36005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RVC 166/204</a:t>
            </a:r>
          </a:p>
        </p:txBody>
      </p:sp>
      <p:sp>
        <p:nvSpPr>
          <p:cNvPr id="21" name="Rectangle 20"/>
          <p:cNvSpPr/>
          <p:nvPr/>
        </p:nvSpPr>
        <p:spPr>
          <a:xfrm>
            <a:off x="5889130" y="3673311"/>
            <a:ext cx="1440200" cy="64809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pPr marL="0" algn="ctr" defTabSz="714375" fontAlgn="base">
              <a:lnSpc>
                <a:spcPct val="90000"/>
              </a:lnSpc>
              <a:buClr>
                <a:schemeClr val="tx2"/>
              </a:buClr>
            </a:pPr>
            <a:r>
              <a:rPr lang="en-US" sz="2000" dirty="0" smtClean="0">
                <a:solidFill>
                  <a:schemeClr val="tx1"/>
                </a:solidFill>
                <a:latin typeface="Arial" charset="0"/>
              </a:rPr>
              <a:t>RVC 204 V4 2011</a:t>
            </a:r>
          </a:p>
        </p:txBody>
      </p:sp>
      <p:sp>
        <p:nvSpPr>
          <p:cNvPr id="23" name="TextBox 22"/>
          <p:cNvSpPr txBox="1"/>
          <p:nvPr/>
        </p:nvSpPr>
        <p:spPr>
          <a:xfrm>
            <a:off x="6825260" y="1844780"/>
            <a:ext cx="2952410" cy="286232"/>
          </a:xfrm>
          <a:prstGeom prst="rect">
            <a:avLst/>
          </a:prstGeom>
          <a:noFill/>
        </p:spPr>
        <p:txBody>
          <a:bodyPr wrap="square" rtlCol="0">
            <a:spAutoFit/>
          </a:bodyPr>
          <a:lstStyle/>
          <a:p>
            <a:pPr>
              <a:lnSpc>
                <a:spcPct val="90000"/>
              </a:lnSpc>
            </a:pPr>
            <a:r>
              <a:rPr lang="en-US" sz="1400" dirty="0" smtClean="0"/>
              <a:t>RVC = Rear View Camera</a:t>
            </a:r>
          </a:p>
        </p:txBody>
      </p:sp>
      <p:graphicFrame>
        <p:nvGraphicFramePr>
          <p:cNvPr id="24" name="Table 23"/>
          <p:cNvGraphicFramePr>
            <a:graphicFrameLocks noGrp="1"/>
          </p:cNvGraphicFramePr>
          <p:nvPr/>
        </p:nvGraphicFramePr>
        <p:xfrm>
          <a:off x="5169030" y="4797190"/>
          <a:ext cx="2232308" cy="1314388"/>
        </p:xfrm>
        <a:graphic>
          <a:graphicData uri="http://schemas.openxmlformats.org/drawingml/2006/table">
            <a:tbl>
              <a:tblPr firstRow="1" bandRow="1">
                <a:tableStyleId>{5C22544A-7EE6-4342-B048-85BDC9FD1C3A}</a:tableStyleId>
              </a:tblPr>
              <a:tblGrid>
                <a:gridCol w="792111"/>
                <a:gridCol w="360049"/>
                <a:gridCol w="360049"/>
                <a:gridCol w="360049"/>
                <a:gridCol w="360050"/>
              </a:tblGrid>
              <a:tr h="465862">
                <a:tc>
                  <a:txBody>
                    <a:bodyPr/>
                    <a:lstStyle/>
                    <a:p>
                      <a:endParaRPr lang="en-US" sz="1200" dirty="0"/>
                    </a:p>
                  </a:txBody>
                  <a:tcPr/>
                </a:tc>
                <a:tc>
                  <a:txBody>
                    <a:bodyPr/>
                    <a:lstStyle/>
                    <a:p>
                      <a:r>
                        <a:rPr lang="en-US" sz="1200" dirty="0" smtClean="0"/>
                        <a:t>RVC</a:t>
                      </a:r>
                      <a:endParaRPr lang="en-US" sz="1200" dirty="0"/>
                    </a:p>
                  </a:txBody>
                  <a:tcPr vert="vert270"/>
                </a:tc>
                <a:tc>
                  <a:txBody>
                    <a:bodyPr/>
                    <a:lstStyle/>
                    <a:p>
                      <a:r>
                        <a:rPr lang="en-US" sz="1200" dirty="0" smtClean="0"/>
                        <a:t>HUD</a:t>
                      </a:r>
                      <a:endParaRPr lang="en-US" sz="1200" dirty="0"/>
                    </a:p>
                  </a:txBody>
                  <a:tcPr vert="vert270"/>
                </a:tc>
                <a:tc>
                  <a:txBody>
                    <a:bodyPr/>
                    <a:lstStyle/>
                    <a:p>
                      <a:r>
                        <a:rPr lang="en-US" sz="1200" dirty="0" smtClean="0"/>
                        <a:t>TGW</a:t>
                      </a:r>
                      <a:endParaRPr lang="en-US" sz="1200" dirty="0"/>
                    </a:p>
                  </a:txBody>
                  <a:tcPr vert="vert270"/>
                </a:tc>
                <a:tc>
                  <a:txBody>
                    <a:bodyPr/>
                    <a:lstStyle/>
                    <a:p>
                      <a:r>
                        <a:rPr lang="en-US" sz="1200" dirty="0" smtClean="0"/>
                        <a:t>…</a:t>
                      </a:r>
                      <a:endParaRPr lang="en-US" sz="1200" dirty="0"/>
                    </a:p>
                  </a:txBody>
                  <a:tcPr vert="vert270"/>
                </a:tc>
              </a:tr>
              <a:tr h="265216">
                <a:tc>
                  <a:txBody>
                    <a:bodyPr/>
                    <a:lstStyle/>
                    <a:p>
                      <a:r>
                        <a:rPr lang="en-US" sz="1200" dirty="0" smtClean="0"/>
                        <a:t>Frame 1</a:t>
                      </a:r>
                      <a:endParaRPr lang="en-US" sz="1200" dirty="0"/>
                    </a:p>
                  </a:txBody>
                  <a:tcPr/>
                </a:tc>
                <a:tc>
                  <a:txBody>
                    <a:bodyPr/>
                    <a:lstStyle/>
                    <a:p>
                      <a:r>
                        <a:rPr lang="en-US" sz="1200" dirty="0" smtClean="0"/>
                        <a:t>s</a:t>
                      </a:r>
                      <a:endParaRPr lang="en-US" sz="1200" dirty="0"/>
                    </a:p>
                  </a:txBody>
                  <a:tcPr/>
                </a:tc>
                <a:tc>
                  <a:txBody>
                    <a:bodyPr/>
                    <a:lstStyle/>
                    <a:p>
                      <a:r>
                        <a:rPr lang="en-US" sz="1200" dirty="0" smtClean="0"/>
                        <a:t>r</a:t>
                      </a:r>
                      <a:endParaRPr lang="en-US" sz="1200" dirty="0"/>
                    </a:p>
                  </a:txBody>
                  <a:tcPr/>
                </a:tc>
                <a:tc>
                  <a:txBody>
                    <a:bodyPr/>
                    <a:lstStyle/>
                    <a:p>
                      <a:r>
                        <a:rPr lang="en-US" sz="1200" dirty="0" smtClean="0"/>
                        <a:t>r</a:t>
                      </a:r>
                      <a:endParaRPr lang="en-US" sz="1200" dirty="0"/>
                    </a:p>
                  </a:txBody>
                  <a:tcPr/>
                </a:tc>
                <a:tc>
                  <a:txBody>
                    <a:bodyPr/>
                    <a:lstStyle/>
                    <a:p>
                      <a:endParaRPr lang="en-US" sz="1200"/>
                    </a:p>
                  </a:txBody>
                  <a:tcPr/>
                </a:tc>
              </a:tr>
              <a:tr h="265216">
                <a:tc>
                  <a:txBody>
                    <a:bodyPr/>
                    <a:lstStyle/>
                    <a:p>
                      <a:r>
                        <a:rPr lang="en-US" sz="1200" dirty="0" smtClean="0"/>
                        <a:t>Frame 2</a:t>
                      </a:r>
                      <a:endParaRPr lang="en-US" sz="1200" dirty="0"/>
                    </a:p>
                  </a:txBody>
                  <a:tcPr/>
                </a:tc>
                <a:tc>
                  <a:txBody>
                    <a:bodyPr/>
                    <a:lstStyle/>
                    <a:p>
                      <a:r>
                        <a:rPr lang="en-US" sz="1200" dirty="0" smtClean="0"/>
                        <a:t>r</a:t>
                      </a:r>
                      <a:endParaRPr lang="en-US" sz="1200" dirty="0"/>
                    </a:p>
                  </a:txBody>
                  <a:tcPr/>
                </a:tc>
                <a:tc>
                  <a:txBody>
                    <a:bodyPr/>
                    <a:lstStyle/>
                    <a:p>
                      <a:r>
                        <a:rPr lang="en-US" sz="1200" dirty="0" smtClean="0"/>
                        <a:t>s</a:t>
                      </a:r>
                      <a:endParaRPr lang="en-US" sz="1200" dirty="0"/>
                    </a:p>
                  </a:txBody>
                  <a:tcPr/>
                </a:tc>
                <a:tc>
                  <a:txBody>
                    <a:bodyPr/>
                    <a:lstStyle/>
                    <a:p>
                      <a:endParaRPr lang="en-US" sz="1200"/>
                    </a:p>
                  </a:txBody>
                  <a:tcPr/>
                </a:tc>
                <a:tc>
                  <a:txBody>
                    <a:bodyPr/>
                    <a:lstStyle/>
                    <a:p>
                      <a:r>
                        <a:rPr lang="en-US" sz="1200" dirty="0" smtClean="0"/>
                        <a:t>r</a:t>
                      </a:r>
                      <a:endParaRPr lang="en-US" sz="1200" dirty="0"/>
                    </a:p>
                  </a:txBody>
                  <a:tcPr/>
                </a:tc>
              </a:tr>
              <a:tr h="299886">
                <a:tc>
                  <a:txBody>
                    <a:bodyPr/>
                    <a:lstStyle/>
                    <a:p>
                      <a:r>
                        <a:rPr lang="en-US" sz="1200" dirty="0" smtClean="0"/>
                        <a:t>…</a:t>
                      </a:r>
                      <a:endParaRPr lang="en-US" sz="1200" dirty="0"/>
                    </a:p>
                  </a:txBody>
                  <a:tcPr/>
                </a:tc>
                <a:tc>
                  <a:txBody>
                    <a:bodyPr/>
                    <a:lstStyle/>
                    <a:p>
                      <a:r>
                        <a:rPr lang="en-US" sz="1200" dirty="0" smtClean="0"/>
                        <a:t>r</a:t>
                      </a:r>
                      <a:endParaRPr lang="en-US" sz="1200" dirty="0"/>
                    </a:p>
                  </a:txBody>
                  <a:tcPr/>
                </a:tc>
                <a:tc>
                  <a:txBody>
                    <a:bodyPr/>
                    <a:lstStyle/>
                    <a:p>
                      <a:endParaRPr lang="en-US" sz="1200"/>
                    </a:p>
                  </a:txBody>
                  <a:tcPr/>
                </a:tc>
                <a:tc>
                  <a:txBody>
                    <a:bodyPr/>
                    <a:lstStyle/>
                    <a:p>
                      <a:r>
                        <a:rPr lang="en-US" sz="1200" dirty="0" smtClean="0"/>
                        <a:t>s</a:t>
                      </a:r>
                      <a:endParaRPr lang="en-US" sz="1200" dirty="0"/>
                    </a:p>
                  </a:txBody>
                  <a:tcPr/>
                </a:tc>
                <a:tc>
                  <a:txBody>
                    <a:bodyPr/>
                    <a:lstStyle/>
                    <a:p>
                      <a:endParaRPr lang="en-US" sz="1200" dirty="0"/>
                    </a:p>
                  </a:txBody>
                  <a:tcPr/>
                </a:tc>
              </a:tr>
            </a:tbl>
          </a:graphicData>
        </a:graphic>
      </p:graphicFrame>
      <p:sp>
        <p:nvSpPr>
          <p:cNvPr id="26" name="TextBox 25"/>
          <p:cNvSpPr txBox="1"/>
          <p:nvPr/>
        </p:nvSpPr>
        <p:spPr>
          <a:xfrm>
            <a:off x="2936720" y="5229250"/>
            <a:ext cx="2016280" cy="674031"/>
          </a:xfrm>
          <a:prstGeom prst="rect">
            <a:avLst/>
          </a:prstGeom>
          <a:noFill/>
        </p:spPr>
        <p:txBody>
          <a:bodyPr wrap="square" rtlCol="0">
            <a:spAutoFit/>
          </a:bodyPr>
          <a:lstStyle/>
          <a:p>
            <a:pPr>
              <a:lnSpc>
                <a:spcPct val="90000"/>
              </a:lnSpc>
            </a:pPr>
            <a:r>
              <a:rPr lang="en-US" sz="1400" dirty="0" smtClean="0"/>
              <a:t>Network Excel Export having ECU Types as columns: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custDataLst>
              <p:tags r:id="rId2"/>
            </p:custDataLst>
          </p:nvPr>
        </p:nvSpPr>
        <p:spPr>
          <a:xfrm>
            <a:off x="273050" y="1438359"/>
            <a:ext cx="9359900" cy="4636539"/>
          </a:xfrm>
        </p:spPr>
        <p:txBody>
          <a:bodyPr>
            <a:normAutofit/>
          </a:bodyPr>
          <a:lstStyle/>
          <a:p>
            <a:r>
              <a:rPr lang="en-GB" sz="1800" dirty="0" smtClean="0"/>
              <a:t>Routing means that data is received from a Network via an ECU Interface and is sent to a different Network via another ECU Interface.</a:t>
            </a:r>
          </a:p>
          <a:p>
            <a:endParaRPr lang="en-GB" sz="1800" dirty="0" smtClean="0"/>
          </a:p>
          <a:p>
            <a:r>
              <a:rPr lang="en-US" sz="1800" b="1" dirty="0" smtClean="0"/>
              <a:t>Frame Routing </a:t>
            </a:r>
            <a:r>
              <a:rPr lang="en-US" sz="1800" dirty="0" smtClean="0"/>
              <a:t>(not supported by AUTOSAR)</a:t>
            </a:r>
          </a:p>
          <a:p>
            <a:pPr lvl="1"/>
            <a:r>
              <a:rPr lang="en-GB" sz="1800" dirty="0" smtClean="0"/>
              <a:t>A whole Frame routed</a:t>
            </a:r>
          </a:p>
          <a:p>
            <a:pPr lvl="1">
              <a:buNone/>
            </a:pPr>
            <a:r>
              <a:rPr lang="en-GB" sz="1800" b="1" dirty="0" smtClean="0"/>
              <a:t>PDU Routing</a:t>
            </a:r>
          </a:p>
          <a:p>
            <a:pPr lvl="1"/>
            <a:r>
              <a:rPr lang="en-GB" sz="1800" dirty="0" smtClean="0"/>
              <a:t>A PDU out of a Frame is routed into the same or different  Frame</a:t>
            </a:r>
          </a:p>
          <a:p>
            <a:pPr lvl="1"/>
            <a:r>
              <a:rPr lang="en-GB" sz="1800" dirty="0" smtClean="0"/>
              <a:t>Frame context is important (receive / send Frame is required)</a:t>
            </a:r>
          </a:p>
          <a:p>
            <a:pPr lvl="1">
              <a:buNone/>
            </a:pPr>
            <a:r>
              <a:rPr lang="en-GB" sz="1800" b="1" dirty="0" smtClean="0"/>
              <a:t>Signal Routing</a:t>
            </a:r>
          </a:p>
          <a:p>
            <a:pPr lvl="1"/>
            <a:r>
              <a:rPr lang="en-US" sz="1800" dirty="0" smtClean="0"/>
              <a:t>A Signal out of a Frame is routed into the same or different  Frame</a:t>
            </a:r>
          </a:p>
          <a:p>
            <a:pPr lvl="1"/>
            <a:r>
              <a:rPr lang="en-US" sz="1800" dirty="0" smtClean="0"/>
              <a:t>Frame context is important (receive / send Frame is required)</a:t>
            </a:r>
          </a:p>
        </p:txBody>
      </p:sp>
      <p:graphicFrame>
        <p:nvGraphicFramePr>
          <p:cNvPr id="4" name="Object 3"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083"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4"/>
            </p:custDataLst>
          </p:nvPr>
        </p:nvSpPr>
        <p:spPr/>
        <p:txBody>
          <a:bodyPr/>
          <a:lstStyle/>
          <a:p>
            <a:r>
              <a:rPr lang="en-GB" dirty="0" smtClean="0"/>
              <a:t>Routing</a:t>
            </a:r>
            <a:endParaRPr lang="en-GB" dirty="0"/>
          </a:p>
        </p:txBody>
      </p:sp>
      <p:sp>
        <p:nvSpPr>
          <p:cNvPr id="7" name="Date Placeholder 6"/>
          <p:cNvSpPr>
            <a:spLocks noGrp="1"/>
          </p:cNvSpPr>
          <p:nvPr>
            <p:ph type="dt" sz="half" idx="10"/>
          </p:nvPr>
        </p:nvSpPr>
        <p:spPr/>
        <p:txBody>
          <a:bodyPr/>
          <a:lstStyle/>
          <a:p>
            <a:r>
              <a:rPr lang="de-DE" dirty="0" smtClean="0"/>
              <a:t>Copyright © </a:t>
            </a:r>
            <a:r>
              <a:rPr lang="de-DE" dirty="0" err="1" smtClean="0"/>
              <a:t>Capgemini</a:t>
            </a:r>
            <a:r>
              <a:rPr lang="de-DE" dirty="0" smtClean="0"/>
              <a:t> 2013. All </a:t>
            </a:r>
            <a:r>
              <a:rPr lang="de-DE" dirty="0" err="1" smtClean="0"/>
              <a:t>Rights</a:t>
            </a:r>
            <a:r>
              <a:rPr lang="de-DE" dirty="0" smtClean="0"/>
              <a:t> </a:t>
            </a:r>
            <a:r>
              <a:rPr lang="de-DE" dirty="0" err="1" smtClean="0"/>
              <a:t>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7</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
        <p:nvSpPr>
          <p:cNvPr id="13" name="Rectangle 12"/>
          <p:cNvSpPr/>
          <p:nvPr/>
        </p:nvSpPr>
        <p:spPr>
          <a:xfrm>
            <a:off x="4160890" y="4943018"/>
            <a:ext cx="1224170" cy="8641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r" defTabSz="714375" fontAlgn="base">
              <a:lnSpc>
                <a:spcPct val="90000"/>
              </a:lnSpc>
              <a:buClr>
                <a:schemeClr val="tx2"/>
              </a:buClr>
            </a:pPr>
            <a:r>
              <a:rPr lang="en-US" sz="2000" dirty="0" smtClean="0">
                <a:solidFill>
                  <a:schemeClr val="tx1"/>
                </a:solidFill>
                <a:latin typeface="Arial" charset="0"/>
              </a:rPr>
              <a:t>Gateway</a:t>
            </a:r>
          </a:p>
        </p:txBody>
      </p:sp>
      <p:cxnSp>
        <p:nvCxnSpPr>
          <p:cNvPr id="22" name="Straight Arrow Connector 21"/>
          <p:cNvCxnSpPr/>
          <p:nvPr/>
        </p:nvCxnSpPr>
        <p:spPr>
          <a:xfrm>
            <a:off x="7473350" y="5157240"/>
            <a:ext cx="432060" cy="1588"/>
          </a:xfrm>
          <a:prstGeom prst="straightConnector1">
            <a:avLst/>
          </a:prstGeom>
          <a:ln w="12700">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96520" y="5013220"/>
            <a:ext cx="1800250" cy="286232"/>
          </a:xfrm>
          <a:prstGeom prst="rect">
            <a:avLst/>
          </a:prstGeom>
          <a:noFill/>
        </p:spPr>
        <p:txBody>
          <a:bodyPr wrap="square" rtlCol="0">
            <a:spAutoFit/>
          </a:bodyPr>
          <a:lstStyle/>
          <a:p>
            <a:pPr>
              <a:lnSpc>
                <a:spcPct val="90000"/>
              </a:lnSpc>
            </a:pPr>
            <a:r>
              <a:rPr lang="en-US" sz="1400" dirty="0" smtClean="0"/>
              <a:t>Frame/PDU/Signal</a:t>
            </a:r>
          </a:p>
        </p:txBody>
      </p:sp>
      <p:sp>
        <p:nvSpPr>
          <p:cNvPr id="25" name="TextBox 24"/>
          <p:cNvSpPr txBox="1"/>
          <p:nvPr/>
        </p:nvSpPr>
        <p:spPr>
          <a:xfrm>
            <a:off x="5817120" y="5015028"/>
            <a:ext cx="1800250" cy="286232"/>
          </a:xfrm>
          <a:prstGeom prst="rect">
            <a:avLst/>
          </a:prstGeom>
          <a:noFill/>
        </p:spPr>
        <p:txBody>
          <a:bodyPr wrap="square" rtlCol="0">
            <a:spAutoFit/>
          </a:bodyPr>
          <a:lstStyle/>
          <a:p>
            <a:pPr>
              <a:lnSpc>
                <a:spcPct val="90000"/>
              </a:lnSpc>
            </a:pPr>
            <a:r>
              <a:rPr lang="en-US" sz="1400" dirty="0" smtClean="0"/>
              <a:t>Frame/PDU/Signal</a:t>
            </a:r>
          </a:p>
        </p:txBody>
      </p:sp>
      <p:sp>
        <p:nvSpPr>
          <p:cNvPr id="28" name="Rectangle 27"/>
          <p:cNvSpPr/>
          <p:nvPr/>
        </p:nvSpPr>
        <p:spPr>
          <a:xfrm>
            <a:off x="3800840" y="5204324"/>
            <a:ext cx="351670" cy="35167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nchorCtr="0"/>
          <a:lstStyle/>
          <a:p>
            <a:pPr marL="0" algn="r" defTabSz="714375" fontAlgn="base">
              <a:lnSpc>
                <a:spcPct val="90000"/>
              </a:lnSpc>
              <a:buClr>
                <a:schemeClr val="tx2"/>
              </a:buClr>
            </a:pPr>
            <a:r>
              <a:rPr lang="en-US" sz="1400" dirty="0" smtClean="0">
                <a:solidFill>
                  <a:schemeClr val="tx1"/>
                </a:solidFill>
                <a:latin typeface="Arial" charset="0"/>
              </a:rPr>
              <a:t>I1</a:t>
            </a:r>
          </a:p>
        </p:txBody>
      </p:sp>
      <p:sp>
        <p:nvSpPr>
          <p:cNvPr id="29" name="Rectangle 28"/>
          <p:cNvSpPr/>
          <p:nvPr/>
        </p:nvSpPr>
        <p:spPr>
          <a:xfrm>
            <a:off x="5393440" y="5204324"/>
            <a:ext cx="351670" cy="35167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nchorCtr="0"/>
          <a:lstStyle/>
          <a:p>
            <a:pPr marL="0" algn="r" defTabSz="714375" fontAlgn="base">
              <a:lnSpc>
                <a:spcPct val="90000"/>
              </a:lnSpc>
              <a:buClr>
                <a:schemeClr val="tx2"/>
              </a:buClr>
            </a:pPr>
            <a:r>
              <a:rPr lang="en-US" sz="1400" dirty="0" smtClean="0">
                <a:solidFill>
                  <a:schemeClr val="tx1"/>
                </a:solidFill>
                <a:latin typeface="Arial" charset="0"/>
              </a:rPr>
              <a:t>I2</a:t>
            </a:r>
          </a:p>
        </p:txBody>
      </p:sp>
      <p:sp>
        <p:nvSpPr>
          <p:cNvPr id="31" name="TextBox 30"/>
          <p:cNvSpPr txBox="1"/>
          <p:nvPr/>
        </p:nvSpPr>
        <p:spPr>
          <a:xfrm>
            <a:off x="4088880" y="6023168"/>
            <a:ext cx="1800250" cy="286232"/>
          </a:xfrm>
          <a:prstGeom prst="rect">
            <a:avLst/>
          </a:prstGeom>
          <a:noFill/>
        </p:spPr>
        <p:txBody>
          <a:bodyPr wrap="square" rtlCol="0">
            <a:spAutoFit/>
          </a:bodyPr>
          <a:lstStyle/>
          <a:p>
            <a:pPr>
              <a:lnSpc>
                <a:spcPct val="90000"/>
              </a:lnSpc>
            </a:pPr>
            <a:r>
              <a:rPr lang="en-US" sz="1400" dirty="0" smtClean="0"/>
              <a:t>ECU Interfaces</a:t>
            </a:r>
          </a:p>
        </p:txBody>
      </p:sp>
      <p:cxnSp>
        <p:nvCxnSpPr>
          <p:cNvPr id="32" name="Straight Arrow Connector 31"/>
          <p:cNvCxnSpPr>
            <a:endCxn id="28" idx="2"/>
          </p:cNvCxnSpPr>
          <p:nvPr/>
        </p:nvCxnSpPr>
        <p:spPr>
          <a:xfrm rot="16200000" flipV="1">
            <a:off x="3835196" y="5697473"/>
            <a:ext cx="467174" cy="184216"/>
          </a:xfrm>
          <a:prstGeom prst="straightConnector1">
            <a:avLst/>
          </a:prstGeom>
          <a:ln w="1270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9" idx="2"/>
          </p:cNvCxnSpPr>
          <p:nvPr/>
        </p:nvCxnSpPr>
        <p:spPr>
          <a:xfrm rot="5400000" flipH="1" flipV="1">
            <a:off x="5249103" y="5691953"/>
            <a:ext cx="456131" cy="184214"/>
          </a:xfrm>
          <a:prstGeom prst="straightConnector1">
            <a:avLst/>
          </a:prstGeom>
          <a:ln w="1270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28580" y="5448896"/>
            <a:ext cx="1800250" cy="286232"/>
          </a:xfrm>
          <a:prstGeom prst="rect">
            <a:avLst/>
          </a:prstGeom>
          <a:noFill/>
        </p:spPr>
        <p:txBody>
          <a:bodyPr wrap="square" rtlCol="0">
            <a:spAutoFit/>
          </a:bodyPr>
          <a:lstStyle/>
          <a:p>
            <a:pPr>
              <a:lnSpc>
                <a:spcPct val="90000"/>
              </a:lnSpc>
            </a:pPr>
            <a:r>
              <a:rPr lang="en-US" sz="1400" dirty="0" smtClean="0"/>
              <a:t>Network 1</a:t>
            </a:r>
          </a:p>
        </p:txBody>
      </p:sp>
      <p:sp>
        <p:nvSpPr>
          <p:cNvPr id="39" name="TextBox 38"/>
          <p:cNvSpPr txBox="1"/>
          <p:nvPr/>
        </p:nvSpPr>
        <p:spPr>
          <a:xfrm>
            <a:off x="6681240" y="5447088"/>
            <a:ext cx="1800250" cy="286232"/>
          </a:xfrm>
          <a:prstGeom prst="rect">
            <a:avLst/>
          </a:prstGeom>
          <a:noFill/>
        </p:spPr>
        <p:txBody>
          <a:bodyPr wrap="square" rtlCol="0">
            <a:spAutoFit/>
          </a:bodyPr>
          <a:lstStyle/>
          <a:p>
            <a:pPr>
              <a:lnSpc>
                <a:spcPct val="90000"/>
              </a:lnSpc>
            </a:pPr>
            <a:r>
              <a:rPr lang="en-US" sz="1400" dirty="0" smtClean="0"/>
              <a:t>Network 2</a:t>
            </a:r>
          </a:p>
        </p:txBody>
      </p:sp>
      <p:cxnSp>
        <p:nvCxnSpPr>
          <p:cNvPr id="45" name="Straight Connector 44"/>
          <p:cNvCxnSpPr/>
          <p:nvPr/>
        </p:nvCxnSpPr>
        <p:spPr>
          <a:xfrm>
            <a:off x="1424510" y="5380159"/>
            <a:ext cx="2376330" cy="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5745110" y="5380159"/>
            <a:ext cx="2232310" cy="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a:off x="3152750" y="5157240"/>
            <a:ext cx="432060" cy="1588"/>
          </a:xfrm>
          <a:prstGeom prst="straightConnector1">
            <a:avLst/>
          </a:prstGeom>
          <a:ln w="12700">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custDataLst>
              <p:tags r:id="rId2"/>
            </p:custDataLst>
          </p:nvPr>
        </p:nvSpPr>
        <p:spPr>
          <a:xfrm>
            <a:off x="273050" y="1438359"/>
            <a:ext cx="9359900" cy="4636539"/>
          </a:xfrm>
        </p:spPr>
        <p:txBody>
          <a:bodyPr>
            <a:normAutofit/>
          </a:bodyPr>
          <a:lstStyle/>
          <a:p>
            <a:r>
              <a:rPr lang="en-US" sz="1800" dirty="0" smtClean="0"/>
              <a:t> </a:t>
            </a:r>
          </a:p>
        </p:txBody>
      </p:sp>
      <p:graphicFrame>
        <p:nvGraphicFramePr>
          <p:cNvPr id="4" name="Object 3"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9203"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4"/>
            </p:custDataLst>
          </p:nvPr>
        </p:nvSpPr>
        <p:spPr/>
        <p:txBody>
          <a:bodyPr/>
          <a:lstStyle/>
          <a:p>
            <a:r>
              <a:rPr lang="en-GB" dirty="0" smtClean="0"/>
              <a:t>Frames, PDUs, Signals</a:t>
            </a:r>
            <a:endParaRPr lang="en-GB" dirty="0"/>
          </a:p>
        </p:txBody>
      </p:sp>
      <p:sp>
        <p:nvSpPr>
          <p:cNvPr id="7" name="Date Placeholder 6"/>
          <p:cNvSpPr>
            <a:spLocks noGrp="1"/>
          </p:cNvSpPr>
          <p:nvPr>
            <p:ph type="dt" sz="half" idx="10"/>
          </p:nvPr>
        </p:nvSpPr>
        <p:spPr/>
        <p:txBody>
          <a:bodyPr/>
          <a:lstStyle/>
          <a:p>
            <a:r>
              <a:rPr lang="de-DE" dirty="0" smtClean="0"/>
              <a:t>Copyright © </a:t>
            </a:r>
            <a:r>
              <a:rPr lang="de-DE" dirty="0" err="1" smtClean="0"/>
              <a:t>Capgemini</a:t>
            </a:r>
            <a:r>
              <a:rPr lang="de-DE" dirty="0" smtClean="0"/>
              <a:t> 2013. All </a:t>
            </a:r>
            <a:r>
              <a:rPr lang="de-DE" dirty="0" err="1" smtClean="0"/>
              <a:t>Rights</a:t>
            </a:r>
            <a:r>
              <a:rPr lang="de-DE" dirty="0" smtClean="0"/>
              <a:t> </a:t>
            </a:r>
            <a:r>
              <a:rPr lang="de-DE" dirty="0" err="1" smtClean="0"/>
              <a:t>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8</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pic>
        <p:nvPicPr>
          <p:cNvPr id="179204" name="Picture 4" descr="FrameComposition.png"/>
          <p:cNvPicPr>
            <a:picLocks noChangeAspect="1" noChangeArrowheads="1"/>
          </p:cNvPicPr>
          <p:nvPr/>
        </p:nvPicPr>
        <p:blipFill>
          <a:blip r:embed="rId9"/>
          <a:srcRect/>
          <a:stretch>
            <a:fillRect/>
          </a:stretch>
        </p:blipFill>
        <p:spPr bwMode="auto">
          <a:xfrm>
            <a:off x="1496520" y="1340710"/>
            <a:ext cx="6552910" cy="491468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custDataLst>
              <p:tags r:id="rId2"/>
            </p:custDataLst>
          </p:nvPr>
        </p:nvSpPr>
        <p:spPr>
          <a:xfrm>
            <a:off x="273050" y="1484729"/>
            <a:ext cx="4031860" cy="4968691"/>
          </a:xfrm>
        </p:spPr>
        <p:txBody>
          <a:bodyPr>
            <a:normAutofit/>
          </a:bodyPr>
          <a:lstStyle/>
          <a:p>
            <a:r>
              <a:rPr lang="en-US" sz="1800" b="1" dirty="0" smtClean="0"/>
              <a:t>Different types</a:t>
            </a:r>
          </a:p>
          <a:p>
            <a:pPr lvl="1"/>
            <a:r>
              <a:rPr lang="en-US" sz="1800" b="1" dirty="0" smtClean="0"/>
              <a:t>Integer</a:t>
            </a:r>
          </a:p>
          <a:p>
            <a:pPr lvl="1"/>
            <a:r>
              <a:rPr lang="en-US" sz="1800" b="1" dirty="0" smtClean="0"/>
              <a:t>Boolean</a:t>
            </a:r>
          </a:p>
          <a:p>
            <a:pPr lvl="1"/>
            <a:r>
              <a:rPr lang="en-US" sz="1800" b="1" dirty="0" err="1" smtClean="0"/>
              <a:t>Enum</a:t>
            </a:r>
            <a:r>
              <a:rPr lang="en-US" sz="1800" dirty="0" smtClean="0"/>
              <a:t> – for digital values</a:t>
            </a:r>
          </a:p>
          <a:p>
            <a:pPr lvl="1"/>
            <a:r>
              <a:rPr lang="en-US" sz="1800" b="1" dirty="0" smtClean="0"/>
              <a:t>Scaled</a:t>
            </a:r>
            <a:r>
              <a:rPr lang="en-US" sz="1800" dirty="0" smtClean="0"/>
              <a:t> – for encoding of physical values, also allows additional digital values</a:t>
            </a:r>
          </a:p>
          <a:p>
            <a:pPr lvl="1"/>
            <a:r>
              <a:rPr lang="en-US" sz="1800" b="1" dirty="0" smtClean="0"/>
              <a:t>Record</a:t>
            </a:r>
            <a:r>
              <a:rPr lang="en-US" sz="1800" dirty="0" smtClean="0"/>
              <a:t> – for structured </a:t>
            </a:r>
            <a:r>
              <a:rPr lang="en-US" sz="1800" dirty="0" err="1" smtClean="0"/>
              <a:t>DataTypes</a:t>
            </a:r>
            <a:r>
              <a:rPr lang="en-US" sz="1800" dirty="0" smtClean="0"/>
              <a:t> – its record elements again are of a certain </a:t>
            </a:r>
            <a:r>
              <a:rPr lang="en-US" sz="1800" dirty="0" err="1" smtClean="0"/>
              <a:t>DataType</a:t>
            </a:r>
            <a:r>
              <a:rPr lang="en-US" sz="1800" dirty="0" smtClean="0"/>
              <a:t> each</a:t>
            </a:r>
          </a:p>
          <a:p>
            <a:pPr lvl="1"/>
            <a:r>
              <a:rPr lang="en-US" sz="1800" b="1" dirty="0" smtClean="0"/>
              <a:t>Array</a:t>
            </a:r>
            <a:r>
              <a:rPr lang="en-US" sz="1800" dirty="0" smtClean="0"/>
              <a:t> – its sub data type defines the types of the array elements</a:t>
            </a:r>
          </a:p>
          <a:p>
            <a:pPr lvl="1">
              <a:buNone/>
            </a:pPr>
            <a:endParaRPr lang="en-US" sz="1800" dirty="0" smtClean="0"/>
          </a:p>
        </p:txBody>
      </p:sp>
      <p:graphicFrame>
        <p:nvGraphicFramePr>
          <p:cNvPr id="4" name="Object 3"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6371" name="think-cell Slide" r:id="rId9" imgW="360" imgH="360" progId="">
                  <p:embed/>
                </p:oleObj>
              </mc:Choice>
              <mc:Fallback>
                <p:oleObj name="think-cell Slide" r:id="rId9" imgW="360" imgH="360" progId="">
                  <p:embed/>
                  <p:pic>
                    <p:nvPicPr>
                      <p:cNvPr id="0" name="Object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4"/>
            </p:custDataLst>
          </p:nvPr>
        </p:nvSpPr>
        <p:spPr/>
        <p:txBody>
          <a:bodyPr/>
          <a:lstStyle/>
          <a:p>
            <a:r>
              <a:rPr lang="en-GB" dirty="0" smtClean="0"/>
              <a:t>Data Types</a:t>
            </a:r>
            <a:endParaRPr lang="en-GB" dirty="0"/>
          </a:p>
        </p:txBody>
      </p:sp>
      <p:sp>
        <p:nvSpPr>
          <p:cNvPr id="7" name="Date Placeholder 6"/>
          <p:cNvSpPr>
            <a:spLocks noGrp="1"/>
          </p:cNvSpPr>
          <p:nvPr>
            <p:ph type="dt" sz="half" idx="10"/>
          </p:nvPr>
        </p:nvSpPr>
        <p:spPr/>
        <p:txBody>
          <a:bodyPr/>
          <a:lstStyle/>
          <a:p>
            <a:r>
              <a:rPr lang="de-DE" dirty="0" smtClean="0"/>
              <a:t>Copyright © </a:t>
            </a:r>
            <a:r>
              <a:rPr lang="de-DE" dirty="0" err="1" smtClean="0"/>
              <a:t>Capgemini</a:t>
            </a:r>
            <a:r>
              <a:rPr lang="de-DE" dirty="0" smtClean="0"/>
              <a:t> 2013. All </a:t>
            </a:r>
            <a:r>
              <a:rPr lang="de-DE" dirty="0" err="1" smtClean="0"/>
              <a:t>Rights</a:t>
            </a:r>
            <a:r>
              <a:rPr lang="de-DE" dirty="0" smtClean="0"/>
              <a:t> </a:t>
            </a:r>
            <a:r>
              <a:rPr lang="de-DE" dirty="0" err="1" smtClean="0"/>
              <a:t>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9</a:t>
            </a:fld>
            <a:endParaRPr lang="en-GB"/>
          </a:p>
        </p:txBody>
      </p:sp>
      <p:sp>
        <p:nvSpPr>
          <p:cNvPr id="9" name="Footer Placeholder 8"/>
          <p:cNvSpPr>
            <a:spLocks noGrp="1"/>
          </p:cNvSpPr>
          <p:nvPr>
            <p:ph type="ftr" sz="quarter" idx="12"/>
          </p:nvPr>
        </p:nvSpPr>
        <p:spPr/>
        <p:txBody>
          <a:bodyPr/>
          <a:lstStyle/>
          <a:p>
            <a:r>
              <a:rPr lang="en-GB" smtClean="0"/>
              <a:t>Business Background.pptx</a:t>
            </a:r>
            <a:endParaRPr lang="en-GB" dirty="0"/>
          </a:p>
        </p:txBody>
      </p:sp>
      <p:sp>
        <p:nvSpPr>
          <p:cNvPr id="10" name="Espace réservé du contenu 2"/>
          <p:cNvSpPr txBox="1">
            <a:spLocks/>
          </p:cNvSpPr>
          <p:nvPr>
            <p:custDataLst>
              <p:tags r:id="rId5"/>
            </p:custDataLst>
          </p:nvPr>
        </p:nvSpPr>
        <p:spPr>
          <a:xfrm>
            <a:off x="4880990" y="3068950"/>
            <a:ext cx="4464620" cy="295241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None/>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Example for Physical Value encoding</a:t>
            </a:r>
          </a:p>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Temperature range:</a:t>
            </a:r>
            <a:r>
              <a:rPr kumimoji="0" lang="en-US" sz="1600" b="0" i="0" u="none" strike="noStrike" kern="1200" cap="none" spc="0" normalizeH="0" noProof="0" dirty="0" smtClean="0">
                <a:ln>
                  <a:noFill/>
                </a:ln>
                <a:solidFill>
                  <a:schemeClr val="tx1"/>
                </a:solidFill>
                <a:effectLst/>
                <a:uLnTx/>
                <a:uFillTx/>
                <a:latin typeface="+mn-lt"/>
                <a:ea typeface="+mn-ea"/>
                <a:cs typeface="+mn-cs"/>
              </a:rPr>
              <a:t> -50 to 50 °C</a:t>
            </a:r>
          </a:p>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Char char="§"/>
              <a:tabLst/>
              <a:defRPr/>
            </a:pPr>
            <a:r>
              <a:rPr lang="en-US" sz="1600" noProof="0" dirty="0" smtClean="0"/>
              <a:t>Resolution: 0.1 °C</a:t>
            </a:r>
          </a:p>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Char char="§"/>
              <a:tabLst/>
              <a:defRPr/>
            </a:pPr>
            <a:endParaRPr lang="en-US" sz="1600" noProof="0" dirty="0" smtClean="0">
              <a:sym typeface="Wingdings" pitchFamily="2" charset="2"/>
            </a:endParaRPr>
          </a:p>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Char char="§"/>
              <a:tabLst/>
              <a:defRPr/>
            </a:pPr>
            <a:endParaRPr lang="en-US" sz="1600" dirty="0" smtClean="0">
              <a:sym typeface="Wingdings" pitchFamily="2" charset="2"/>
            </a:endParaRPr>
          </a:p>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Char char="§"/>
              <a:tabLst/>
              <a:defRPr/>
            </a:pPr>
            <a:endParaRPr lang="en-US" sz="1600" noProof="0" dirty="0" smtClean="0">
              <a:sym typeface="Wingdings" pitchFamily="2" charset="2"/>
            </a:endParaRPr>
          </a:p>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Char char="§"/>
              <a:tabLst/>
              <a:defRPr/>
            </a:pPr>
            <a:r>
              <a:rPr lang="en-US" sz="1600" noProof="0" dirty="0" smtClean="0">
                <a:sym typeface="Wingdings" pitchFamily="2" charset="2"/>
              </a:rPr>
              <a:t>Scaling formula: 0.1x-50</a:t>
            </a:r>
          </a:p>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Norm. values (= internal values): 0 to 1000</a:t>
            </a:r>
          </a:p>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Char char="§"/>
              <a:tabLst/>
              <a:defRPr/>
            </a:pPr>
            <a:r>
              <a:rPr lang="en-US" sz="1600" dirty="0" smtClean="0">
                <a:sym typeface="Wingdings" pitchFamily="2" charset="2"/>
              </a:rPr>
              <a:t>Bit length of Data Type (and Signal): 10</a:t>
            </a:r>
          </a:p>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Mapped value examples: -50 °C  0 </a:t>
            </a:r>
            <a:br>
              <a:rPr kumimoji="0" lang="en-US" sz="16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br>
            <a:r>
              <a:rPr kumimoji="0" lang="en-US" sz="16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                                            0 °C  500</a:t>
            </a:r>
            <a:br>
              <a:rPr kumimoji="0" lang="en-US" sz="16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br>
            <a:r>
              <a:rPr kumimoji="0" lang="en-US" sz="16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                                          50 °C  1000</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Espace réservé du contenu 2"/>
          <p:cNvSpPr txBox="1">
            <a:spLocks/>
          </p:cNvSpPr>
          <p:nvPr>
            <p:custDataLst>
              <p:tags r:id="rId6"/>
            </p:custDataLst>
          </p:nvPr>
        </p:nvSpPr>
        <p:spPr>
          <a:xfrm>
            <a:off x="5673100" y="1412720"/>
            <a:ext cx="2880400" cy="1224170"/>
          </a:xfrm>
          <a:prstGeom prst="rect">
            <a:avLst/>
          </a:prstGeom>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None/>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Example for Digital Values</a:t>
            </a:r>
          </a:p>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0	Off</a:t>
            </a:r>
          </a:p>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1	Idle</a:t>
            </a:r>
          </a:p>
          <a:p>
            <a:pPr marL="180975" marR="0" lvl="1" indent="-180975" algn="l" defTabSz="914342" rtl="0" eaLnBrk="1" fontAlgn="auto" latinLnBrk="0" hangingPunct="1">
              <a:lnSpc>
                <a:spcPct val="90000"/>
              </a:lnSpc>
              <a:spcBef>
                <a:spcPts val="0"/>
              </a:spcBef>
              <a:spcAft>
                <a:spcPts val="400"/>
              </a:spcAft>
              <a:buClr>
                <a:schemeClr val="tx2"/>
              </a:buClr>
              <a:buSzTx/>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2	Active</a:t>
            </a:r>
          </a:p>
        </p:txBody>
      </p:sp>
      <p:sp>
        <p:nvSpPr>
          <p:cNvPr id="12" name="Down Arrow 11"/>
          <p:cNvSpPr/>
          <p:nvPr/>
        </p:nvSpPr>
        <p:spPr>
          <a:xfrm>
            <a:off x="6249180" y="3861060"/>
            <a:ext cx="1728240" cy="576080"/>
          </a:xfrm>
          <a:prstGeom prst="downArrow">
            <a:avLst/>
          </a:prstGeom>
          <a:gradFill>
            <a:gsLst>
              <a:gs pos="0">
                <a:srgbClr val="5E9EFF"/>
              </a:gs>
              <a:gs pos="39999">
                <a:srgbClr val="85C2FF"/>
              </a:gs>
              <a:gs pos="70000">
                <a:srgbClr val="C4D6EB"/>
              </a:gs>
              <a:gs pos="100000">
                <a:srgbClr val="FFEBFA"/>
              </a:gs>
            </a:gsLst>
            <a:lin ang="5400000" scaled="0"/>
          </a:gradFill>
          <a:ln w="9525">
            <a:solidFill>
              <a:schemeClr val="bg2"/>
            </a:solidFill>
          </a:ln>
          <a:scene3d>
            <a:camera prst="orthographicFront"/>
            <a:lightRig rig="threePt" dir="t"/>
          </a:scene3d>
          <a:sp3d extrusionH="76200">
            <a:extrusionClr>
              <a:schemeClr val="accent5"/>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97C52DFB77B44B82DE3B96077A325E" ma:contentTypeVersion="" ma:contentTypeDescription="Create a new document." ma:contentTypeScope="" ma:versionID="5b3d7fe11c9289225e26b3d74130614c">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316864-0D7C-40EA-8E9C-A0248B7CBD52}">
  <ds:schemaRefs>
    <ds:schemaRef ds:uri="http://schemas.microsoft.com/sharepoint/v3/contenttype/forms"/>
  </ds:schemaRefs>
</ds:datastoreItem>
</file>

<file path=customXml/itemProps2.xml><?xml version="1.0" encoding="utf-8"?>
<ds:datastoreItem xmlns:ds="http://schemas.openxmlformats.org/officeDocument/2006/customXml" ds:itemID="{E777E323-7752-4F0C-886A-EF37B8600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A39F00C-CF2D-40DA-9BF9-E9D59D9B74C2}">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2128</Words>
  <Application>Microsoft Office PowerPoint</Application>
  <PresentationFormat>A4 Paper (210x297 mm)</PresentationFormat>
  <Paragraphs>310</Paragraphs>
  <Slides>17</Slides>
  <Notes>17</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Helvetica Light</vt:lpstr>
      <vt:lpstr>Symbol</vt:lpstr>
      <vt:lpstr>Wingdings</vt:lpstr>
      <vt:lpstr>Blank</vt:lpstr>
      <vt:lpstr>Closing slides</vt:lpstr>
      <vt:lpstr>Section break</vt:lpstr>
      <vt:lpstr>think-cell Slide</vt:lpstr>
      <vt:lpstr>Business Background</vt:lpstr>
      <vt:lpstr>Business Background Documentation</vt:lpstr>
      <vt:lpstr>Project</vt:lpstr>
      <vt:lpstr>Networks and ECUs</vt:lpstr>
      <vt:lpstr>Abstractions of Network</vt:lpstr>
      <vt:lpstr>Abstractions of ECU</vt:lpstr>
      <vt:lpstr>Routing</vt:lpstr>
      <vt:lpstr>Frames, PDUs, Signals</vt:lpstr>
      <vt:lpstr>Data Types</vt:lpstr>
      <vt:lpstr>Hierarchy of Software Components (SWCs)</vt:lpstr>
      <vt:lpstr>Mapping of Component Contributions  to ECU Compositions and System Compositions</vt:lpstr>
      <vt:lpstr>SWC Ports, SWC Interfaces</vt:lpstr>
      <vt:lpstr>SWC Communication Mapping (1/2)</vt:lpstr>
      <vt:lpstr>SWC Communication Mapping (2/2)</vt:lpstr>
      <vt:lpstr>SWC Port Communication Details</vt:lpstr>
      <vt:lpstr>Artificial Object Separation in XDIS due to the Process </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Sören Böttner</dc:creator>
  <cp:lastModifiedBy>More, Pranay</cp:lastModifiedBy>
  <cp:revision>159</cp:revision>
  <dcterms:created xsi:type="dcterms:W3CDTF">2014-09-29T15:34:27Z</dcterms:created>
  <dcterms:modified xsi:type="dcterms:W3CDTF">2022-02-08T07:30:03Z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0x010100E297C52DFB77B44B82DE3B96077A325E</vt:lpwstr>
  </property>
</Properties>
</file>