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74" r:id="rId2"/>
    <p:sldId id="487" r:id="rId3"/>
    <p:sldId id="314" r:id="rId4"/>
    <p:sldId id="488" r:id="rId5"/>
    <p:sldId id="535" r:id="rId6"/>
    <p:sldId id="391" r:id="rId7"/>
    <p:sldId id="536" r:id="rId8"/>
    <p:sldId id="403" r:id="rId9"/>
    <p:sldId id="537" r:id="rId10"/>
    <p:sldId id="515" r:id="rId11"/>
    <p:sldId id="531" r:id="rId12"/>
    <p:sldId id="538" r:id="rId13"/>
    <p:sldId id="363" r:id="rId14"/>
    <p:sldId id="497" r:id="rId15"/>
    <p:sldId id="316" r:id="rId16"/>
    <p:sldId id="326" r:id="rId17"/>
    <p:sldId id="540" r:id="rId18"/>
    <p:sldId id="543" r:id="rId19"/>
    <p:sldId id="427" r:id="rId20"/>
    <p:sldId id="534" r:id="rId21"/>
    <p:sldId id="544" r:id="rId22"/>
    <p:sldId id="336" r:id="rId23"/>
    <p:sldId id="542" r:id="rId24"/>
    <p:sldId id="51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>
        <p:scale>
          <a:sx n="75" d="100"/>
          <a:sy n="75" d="100"/>
        </p:scale>
        <p:origin x="636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27B37-6DDB-41BB-A6CE-428E31B7C54A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E2BBD-32B1-4A42-9EEE-1947525AF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694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0BCD-B2DE-4ED5-8C1A-A20CC08B7C12}" type="datetime1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ViMEET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BDF-0843-4E9A-B15A-CE27D2942E7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80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03E0-E156-4878-B8E6-09F832533AFD}" type="datetime1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ViMEET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BDF-0843-4E9A-B15A-CE27D2942E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01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9036-B634-4BC1-96D4-29BF1F381A02}" type="datetime1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ViMEET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BDF-0843-4E9A-B15A-CE27D2942E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39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617B-C45A-4D1F-AAEC-90F74DCF1D51}" type="datetime1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ViMEET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BDF-0843-4E9A-B15A-CE27D2942E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81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A539-4355-4E68-AD6C-A329136B3D99}" type="datetime1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ViMEET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BDF-0843-4E9A-B15A-CE27D2942E7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60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0B3D-BDC4-43A9-A76C-9A7E8B89B44A}" type="datetime1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ViMEET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BDF-0843-4E9A-B15A-CE27D2942E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18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40C9-5BF8-4E72-A4EC-BE71194FCF99}" type="datetime1">
              <a:rPr lang="en-IN" smtClean="0"/>
              <a:t>24-04-2024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ViMEET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BDF-0843-4E9A-B15A-CE27D2942E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0627-E720-47C3-B157-7C304FD092E3}" type="datetime1">
              <a:rPr lang="en-IN" smtClean="0"/>
              <a:t>24-04-2024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ViMEET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BDF-0843-4E9A-B15A-CE27D2942E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70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DB1-E1A0-46E2-82C4-9D26FD71571B}" type="datetime1">
              <a:rPr lang="en-IN" smtClean="0"/>
              <a:t>24-04-2024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ViMEET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BDF-0843-4E9A-B15A-CE27D2942E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59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AB12C5-7924-44C4-B354-C01B0BCE60F2}" type="datetime1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ViMEET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054BDF-0843-4E9A-B15A-CE27D2942E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92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7CC9-A467-44DF-AFCB-776E8A91D2FF}" type="datetime1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ViMEET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BDF-0843-4E9A-B15A-CE27D2942E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73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32A1C2-48C3-49DC-9E27-2F784F26C46D}" type="datetime1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ViMEET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5054BDF-0843-4E9A-B15A-CE27D2942E7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37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079385F-042F-433E-8D7F-DE003018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232481B-6C35-41E0-A5D4-201E4F83A339}" type="datetime1">
              <a:rPr lang="en-IN" smtClean="0"/>
              <a:t>24-04-2024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626FA9B-2D6A-4A0E-BD75-28964628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400"/>
              <a:t>ViMEET</a:t>
            </a:r>
            <a:endParaRPr lang="en-IN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8F23FEE-4554-40E7-B109-6264308D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054BDF-0843-4E9A-B15A-CE27D2942E7E}" type="slidenum">
              <a:rPr lang="en-IN" smtClean="0"/>
              <a:pPr>
                <a:spcAft>
                  <a:spcPts val="600"/>
                </a:spcAft>
              </a:pPr>
              <a:t>1</a:t>
            </a:fld>
            <a:endParaRPr lang="en-IN"/>
          </a:p>
        </p:txBody>
      </p:sp>
      <p:pic>
        <p:nvPicPr>
          <p:cNvPr id="5" name="Picture 2" descr="http://vishwaniketan.edu.in/images/H1.png">
            <a:extLst>
              <a:ext uri="{FF2B5EF4-FFF2-40B4-BE49-F238E27FC236}">
                <a16:creationId xmlns="" xmlns:a16="http://schemas.microsoft.com/office/drawing/2014/main" id="{3CFA9AFA-4ECD-F700-2692-EEF1B5EE2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960" y="1362128"/>
            <a:ext cx="4631024" cy="3595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453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3D481F6-3EF5-4E62-877A-8B4D2018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364C-6CBD-4B1C-AF85-150DA26579A0}" type="datetime1">
              <a:rPr lang="en-IN" smtClean="0"/>
              <a:t>24-04-2024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50F21A2-4E83-4C93-9ADF-1D63CA2F1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ViMEET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6C34A1F-F015-4CE4-81AE-90DDB57F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BDF-0843-4E9A-B15A-CE27D2942E7E}" type="slidenum">
              <a:rPr lang="en-IN" smtClean="0"/>
              <a:t>10</a:t>
            </a:fld>
            <a:endParaRPr lang="en-IN"/>
          </a:p>
        </p:txBody>
      </p:sp>
      <p:sp>
        <p:nvSpPr>
          <p:cNvPr id="23" name="Rectangle 17">
            <a:extLst>
              <a:ext uri="{FF2B5EF4-FFF2-40B4-BE49-F238E27FC236}">
                <a16:creationId xmlns="" xmlns:a16="http://schemas.microsoft.com/office/drawing/2014/main" id="{50049053-77F7-473E-B67C-7A705D7A3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467" y="22892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4" name="Rectangle 26">
            <a:extLst>
              <a:ext uri="{FF2B5EF4-FFF2-40B4-BE49-F238E27FC236}">
                <a16:creationId xmlns="" xmlns:a16="http://schemas.microsoft.com/office/drawing/2014/main" id="{E4021C7D-601F-4B93-8ADF-89690FAB8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035" y="27464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6" name="Rectangle 2">
            <a:extLst>
              <a:ext uri="{FF2B5EF4-FFF2-40B4-BE49-F238E27FC236}">
                <a16:creationId xmlns="" xmlns:a16="http://schemas.microsoft.com/office/drawing/2014/main" id="{F69E7A25-42CB-427A-9930-2C929525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082" y="1297623"/>
            <a:ext cx="916654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="" xmlns:a16="http://schemas.microsoft.com/office/drawing/2014/main" id="{6AC1991F-83C9-4129-8847-D12201B9528B}"/>
              </a:ext>
            </a:extLst>
          </p:cNvPr>
          <p:cNvSpPr txBox="1">
            <a:spLocks/>
          </p:cNvSpPr>
          <p:nvPr/>
        </p:nvSpPr>
        <p:spPr>
          <a:xfrm>
            <a:off x="905256" y="1637602"/>
            <a:ext cx="10307227" cy="290696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N" sz="8000" b="1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Literature Review</a:t>
            </a:r>
            <a:endParaRPr lang="en-IN" sz="8000" u="sng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Font typeface="Calibri" panose="020F0502020204030204" pitchFamily="34" charset="0"/>
              <a:buNone/>
            </a:pP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LcPeriod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44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50F21A2-4E83-4C93-9ADF-1D63CA2F1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6392" y="6459785"/>
            <a:ext cx="5372597" cy="365125"/>
          </a:xfrm>
        </p:spPr>
        <p:txBody>
          <a:bodyPr/>
          <a:lstStyle/>
          <a:p>
            <a:r>
              <a:rPr lang="en-US" dirty="0"/>
              <a:t>Design and Analysis of Security Mechanisms for Data Storage and Communication in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6C34A1F-F015-4CE4-81AE-90DDB57F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BDF-0843-4E9A-B15A-CE27D2942E7E}" type="slidenum">
              <a:rPr lang="en-IN" smtClean="0"/>
              <a:t>11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2F9D77DD-A398-41FE-ACBD-13F021E68085}"/>
              </a:ext>
            </a:extLst>
          </p:cNvPr>
          <p:cNvSpPr txBox="1">
            <a:spLocks/>
          </p:cNvSpPr>
          <p:nvPr/>
        </p:nvSpPr>
        <p:spPr>
          <a:xfrm>
            <a:off x="996696" y="36576"/>
            <a:ext cx="10058400" cy="6915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Literature Review on Privacy in Communication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23" name="Rectangle 17">
            <a:extLst>
              <a:ext uri="{FF2B5EF4-FFF2-40B4-BE49-F238E27FC236}">
                <a16:creationId xmlns="" xmlns:a16="http://schemas.microsoft.com/office/drawing/2014/main" id="{50049053-77F7-473E-B67C-7A705D7A3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467" y="22892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4" name="Rectangle 26">
            <a:extLst>
              <a:ext uri="{FF2B5EF4-FFF2-40B4-BE49-F238E27FC236}">
                <a16:creationId xmlns="" xmlns:a16="http://schemas.microsoft.com/office/drawing/2014/main" id="{E4021C7D-601F-4B93-8ADF-89690FAB8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035" y="27464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6" name="Rectangle 2">
            <a:extLst>
              <a:ext uri="{FF2B5EF4-FFF2-40B4-BE49-F238E27FC236}">
                <a16:creationId xmlns="" xmlns:a16="http://schemas.microsoft.com/office/drawing/2014/main" id="{F69E7A25-42CB-427A-9930-2C929525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082" y="1297623"/>
            <a:ext cx="916654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B356D190-9527-EDDF-5657-BBCBD0D85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050247"/>
              </p:ext>
            </p:extLst>
          </p:nvPr>
        </p:nvGraphicFramePr>
        <p:xfrm>
          <a:off x="475488" y="758952"/>
          <a:ext cx="11100816" cy="48181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0624">
                  <a:extLst>
                    <a:ext uri="{9D8B030D-6E8A-4147-A177-3AD203B41FA5}">
                      <a16:colId xmlns="" xmlns:a16="http://schemas.microsoft.com/office/drawing/2014/main" val="2200630562"/>
                    </a:ext>
                  </a:extLst>
                </a:gridCol>
                <a:gridCol w="1576632">
                  <a:extLst>
                    <a:ext uri="{9D8B030D-6E8A-4147-A177-3AD203B41FA5}">
                      <a16:colId xmlns="" xmlns:a16="http://schemas.microsoft.com/office/drawing/2014/main" val="765720901"/>
                    </a:ext>
                  </a:extLst>
                </a:gridCol>
                <a:gridCol w="2279560">
                  <a:extLst>
                    <a:ext uri="{9D8B030D-6E8A-4147-A177-3AD203B41FA5}">
                      <a16:colId xmlns="" xmlns:a16="http://schemas.microsoft.com/office/drawing/2014/main" val="3571515571"/>
                    </a:ext>
                  </a:extLst>
                </a:gridCol>
                <a:gridCol w="3541690">
                  <a:extLst>
                    <a:ext uri="{9D8B030D-6E8A-4147-A177-3AD203B41FA5}">
                      <a16:colId xmlns="" xmlns:a16="http://schemas.microsoft.com/office/drawing/2014/main" val="2281528894"/>
                    </a:ext>
                  </a:extLst>
                </a:gridCol>
                <a:gridCol w="3282310">
                  <a:extLst>
                    <a:ext uri="{9D8B030D-6E8A-4147-A177-3AD203B41FA5}">
                      <a16:colId xmlns="" xmlns:a16="http://schemas.microsoft.com/office/drawing/2014/main" val="1578438476"/>
                    </a:ext>
                  </a:extLst>
                </a:gridCol>
              </a:tblGrid>
              <a:tr h="694522">
                <a:tc>
                  <a:txBody>
                    <a:bodyPr/>
                    <a:lstStyle/>
                    <a:p>
                      <a:pPr algn="just">
                        <a:tabLst>
                          <a:tab pos="8382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17" marR="33317" marT="0" marB="0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8382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 Name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17" marR="33317" marT="0" marB="0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8382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17" marR="33317" marT="0" marB="0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8382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17" marR="33317" marT="0" marB="0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8382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Gap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17" marR="33317" marT="0" marB="0"/>
                </a:tc>
                <a:extLst>
                  <a:ext uri="{0D108BD9-81ED-4DB2-BD59-A6C34878D82A}">
                    <a16:rowId xmlns="" xmlns:a16="http://schemas.microsoft.com/office/drawing/2014/main" val="408709181"/>
                  </a:ext>
                </a:extLst>
              </a:tr>
              <a:tr h="2036701">
                <a:tc>
                  <a:txBody>
                    <a:bodyPr/>
                    <a:lstStyle/>
                    <a:p>
                      <a:pPr algn="just">
                        <a:tabLst>
                          <a:tab pos="8382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17" marR="33317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838200" algn="l"/>
                        </a:tabLst>
                      </a:pP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Lan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Q.</a:t>
                      </a:r>
                      <a:endParaRPr lang="en-I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17" marR="33317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838200" algn="l"/>
                        </a:tabLst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Foster personalized teaching and student growth.</a:t>
                      </a:r>
                    </a:p>
                    <a:p>
                      <a:pPr algn="just">
                        <a:tabLst>
                          <a:tab pos="838200" algn="l"/>
                        </a:tabLst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 educator-student interaction for holistic development.</a:t>
                      </a:r>
                      <a:endParaRPr lang="en-I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17" marR="33317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838200" algn="l"/>
                        </a:tabLst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role of big data and artificial intelligence is emphasized in enabling individualized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teaching, management, and learning for college students, with a focus on personalized guidance, feedback, and interaction within the educational process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17" marR="33317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838200" algn="l"/>
                        </a:tabLs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enhancing security further techniques   needs to be explored and more metrics need to be used for performance validation.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17" marR="33317" marT="0" marB="0"/>
                </a:tc>
                <a:extLst>
                  <a:ext uri="{0D108BD9-81ED-4DB2-BD59-A6C34878D82A}">
                    <a16:rowId xmlns="" xmlns:a16="http://schemas.microsoft.com/office/drawing/2014/main" val="2387230554"/>
                  </a:ext>
                </a:extLst>
              </a:tr>
              <a:tr h="2086934">
                <a:tc>
                  <a:txBody>
                    <a:bodyPr/>
                    <a:lstStyle/>
                    <a:p>
                      <a:pPr algn="just">
                        <a:tabLst>
                          <a:tab pos="8382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17" marR="33317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838200" algn="l"/>
                        </a:tabLst>
                      </a:pPr>
                      <a:r>
                        <a:rPr lang="es-E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González-Calatayud, V., Prendes-Espinosa, P., &amp; Roig-Vila, R.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17" marR="33317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838200" algn="l"/>
                        </a:tabLst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Assess the current state of AI applications in educational assessment. </a:t>
                      </a:r>
                    </a:p>
                    <a:p>
                      <a:pPr algn="just">
                        <a:tabLst>
                          <a:tab pos="838200" algn="l"/>
                        </a:tabLst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Identify the need for teacher training and future research directions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17" marR="33317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Formative evaluation and automatic grading are identified as the primary uses of AI in assessment.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17" marR="33317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There is limited research on the cost-effectiveness of implementing and maintaining </a:t>
                      </a: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AIbased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personalized e-learning systems, which represents a potential research gap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17" marR="33317" marT="0" marB="0"/>
                </a:tc>
                <a:extLst>
                  <a:ext uri="{0D108BD9-81ED-4DB2-BD59-A6C34878D82A}">
                    <a16:rowId xmlns="" xmlns:a16="http://schemas.microsoft.com/office/drawing/2014/main" val="2593491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96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50F21A2-4E83-4C93-9ADF-1D63CA2F1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6392" y="6459785"/>
            <a:ext cx="5372597" cy="365125"/>
          </a:xfrm>
        </p:spPr>
        <p:txBody>
          <a:bodyPr/>
          <a:lstStyle/>
          <a:p>
            <a:r>
              <a:rPr lang="en-US" dirty="0"/>
              <a:t>Design and Analysis of Security Mechanisms for Data Storage and Communication in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6C34A1F-F015-4CE4-81AE-90DDB57F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BDF-0843-4E9A-B15A-CE27D2942E7E}" type="slidenum">
              <a:rPr lang="en-IN" smtClean="0"/>
              <a:t>12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2F9D77DD-A398-41FE-ACBD-13F021E68085}"/>
              </a:ext>
            </a:extLst>
          </p:cNvPr>
          <p:cNvSpPr txBox="1">
            <a:spLocks/>
          </p:cNvSpPr>
          <p:nvPr/>
        </p:nvSpPr>
        <p:spPr>
          <a:xfrm>
            <a:off x="996696" y="36576"/>
            <a:ext cx="10058400" cy="6915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Literature Review on Privacy in Communication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23" name="Rectangle 17">
            <a:extLst>
              <a:ext uri="{FF2B5EF4-FFF2-40B4-BE49-F238E27FC236}">
                <a16:creationId xmlns="" xmlns:a16="http://schemas.microsoft.com/office/drawing/2014/main" id="{50049053-77F7-473E-B67C-7A705D7A3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467" y="22892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4" name="Rectangle 26">
            <a:extLst>
              <a:ext uri="{FF2B5EF4-FFF2-40B4-BE49-F238E27FC236}">
                <a16:creationId xmlns="" xmlns:a16="http://schemas.microsoft.com/office/drawing/2014/main" id="{E4021C7D-601F-4B93-8ADF-89690FAB8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035" y="27464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6" name="Rectangle 2">
            <a:extLst>
              <a:ext uri="{FF2B5EF4-FFF2-40B4-BE49-F238E27FC236}">
                <a16:creationId xmlns="" xmlns:a16="http://schemas.microsoft.com/office/drawing/2014/main" id="{F69E7A25-42CB-427A-9930-2C929525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082" y="1297623"/>
            <a:ext cx="916654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B356D190-9527-EDDF-5657-BBCBD0D85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571734"/>
              </p:ext>
            </p:extLst>
          </p:nvPr>
        </p:nvGraphicFramePr>
        <p:xfrm>
          <a:off x="475488" y="758952"/>
          <a:ext cx="11100816" cy="48181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0624">
                  <a:extLst>
                    <a:ext uri="{9D8B030D-6E8A-4147-A177-3AD203B41FA5}">
                      <a16:colId xmlns="" xmlns:a16="http://schemas.microsoft.com/office/drawing/2014/main" val="2200630562"/>
                    </a:ext>
                  </a:extLst>
                </a:gridCol>
                <a:gridCol w="1576632">
                  <a:extLst>
                    <a:ext uri="{9D8B030D-6E8A-4147-A177-3AD203B41FA5}">
                      <a16:colId xmlns="" xmlns:a16="http://schemas.microsoft.com/office/drawing/2014/main" val="765720901"/>
                    </a:ext>
                  </a:extLst>
                </a:gridCol>
                <a:gridCol w="2279560">
                  <a:extLst>
                    <a:ext uri="{9D8B030D-6E8A-4147-A177-3AD203B41FA5}">
                      <a16:colId xmlns="" xmlns:a16="http://schemas.microsoft.com/office/drawing/2014/main" val="3571515571"/>
                    </a:ext>
                  </a:extLst>
                </a:gridCol>
                <a:gridCol w="3541690">
                  <a:extLst>
                    <a:ext uri="{9D8B030D-6E8A-4147-A177-3AD203B41FA5}">
                      <a16:colId xmlns="" xmlns:a16="http://schemas.microsoft.com/office/drawing/2014/main" val="2281528894"/>
                    </a:ext>
                  </a:extLst>
                </a:gridCol>
                <a:gridCol w="3282310">
                  <a:extLst>
                    <a:ext uri="{9D8B030D-6E8A-4147-A177-3AD203B41FA5}">
                      <a16:colId xmlns="" xmlns:a16="http://schemas.microsoft.com/office/drawing/2014/main" val="1578438476"/>
                    </a:ext>
                  </a:extLst>
                </a:gridCol>
              </a:tblGrid>
              <a:tr h="694522">
                <a:tc>
                  <a:txBody>
                    <a:bodyPr/>
                    <a:lstStyle/>
                    <a:p>
                      <a:pPr algn="just">
                        <a:tabLst>
                          <a:tab pos="8382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17" marR="33317" marT="0" marB="0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8382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 Name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17" marR="33317" marT="0" marB="0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8382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17" marR="33317" marT="0" marB="0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8382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17" marR="33317" marT="0" marB="0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8382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Gap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17" marR="33317" marT="0" marB="0"/>
                </a:tc>
                <a:extLst>
                  <a:ext uri="{0D108BD9-81ED-4DB2-BD59-A6C34878D82A}">
                    <a16:rowId xmlns="" xmlns:a16="http://schemas.microsoft.com/office/drawing/2014/main" val="408709181"/>
                  </a:ext>
                </a:extLst>
              </a:tr>
              <a:tr h="2036701">
                <a:tc>
                  <a:txBody>
                    <a:bodyPr/>
                    <a:lstStyle/>
                    <a:p>
                      <a:pPr algn="just">
                        <a:tabLst>
                          <a:tab pos="838200" algn="l"/>
                        </a:tabLs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17" marR="33317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838200" algn="l"/>
                        </a:tabLst>
                      </a:pPr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Bajaj, R., &amp; Sharma, V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17" marR="33317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838200" algn="l"/>
                        </a:tabLst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 a framework for adaptive education using AI and diverse learning models. </a:t>
                      </a:r>
                    </a:p>
                    <a:p>
                      <a:pPr algn="just">
                        <a:tabLst>
                          <a:tab pos="838200" algn="l"/>
                        </a:tabLst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Enable scalable, cloud based, personalized learning for students.</a:t>
                      </a:r>
                      <a:endParaRPr lang="en-I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17" marR="33317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838200" algn="l"/>
                        </a:tabLst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framework not only identifies comprehensive set of student learning attributes but also offers a systematic approach for selecting appropriate learning theory models and artificial intelligence methods.</a:t>
                      </a:r>
                      <a:endParaRPr lang="en-I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17" marR="33317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838200" algn="l"/>
                        </a:tabLst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may not sufficiently explore how personalized e-learning systems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17" marR="33317" marT="0" marB="0"/>
                </a:tc>
                <a:extLst>
                  <a:ext uri="{0D108BD9-81ED-4DB2-BD59-A6C34878D82A}">
                    <a16:rowId xmlns="" xmlns:a16="http://schemas.microsoft.com/office/drawing/2014/main" val="2387230554"/>
                  </a:ext>
                </a:extLst>
              </a:tr>
              <a:tr h="2086934">
                <a:tc>
                  <a:txBody>
                    <a:bodyPr/>
                    <a:lstStyle/>
                    <a:p>
                      <a:pPr algn="just">
                        <a:tabLst>
                          <a:tab pos="838200" algn="l"/>
                        </a:tabLs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17" marR="33317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838200" algn="l"/>
                        </a:tabLst>
                      </a:pPr>
                      <a:r>
                        <a:rPr lang="en-I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Murtaza</a:t>
                      </a:r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M., Ahmed, Y., </a:t>
                      </a:r>
                      <a:r>
                        <a:rPr lang="en-I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Shamsi</a:t>
                      </a:r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J. A., </a:t>
                      </a:r>
                      <a:r>
                        <a:rPr lang="en-I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Sherwani</a:t>
                      </a:r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F., &amp; Usman, M.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17" marR="33317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838200" algn="l"/>
                        </a:tabLst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an integrated </a:t>
                      </a: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AIdriven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e-learning system for personalized content delivery.</a:t>
                      </a:r>
                    </a:p>
                    <a:p>
                      <a:pPr algn="just">
                        <a:tabLst>
                          <a:tab pos="838200" algn="l"/>
                        </a:tabLst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 challenges, recommend solutions, and outline future research directions.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17" marR="33317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points out that while there has been significant research on e-learning personalization, many existing AI-based techniques are not integrated into a comprehensive framework.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17" marR="33317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often emphasizes short-term outcomes, creating a research gap related to understanding the long-term effects of personalized e-learning on knowledge retention, skill development, and career success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17" marR="33317" marT="0" marB="0"/>
                </a:tc>
                <a:extLst>
                  <a:ext uri="{0D108BD9-81ED-4DB2-BD59-A6C34878D82A}">
                    <a16:rowId xmlns="" xmlns:a16="http://schemas.microsoft.com/office/drawing/2014/main" val="2593491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8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8F4C9E-2D30-46E3-89FA-4D6A54EC7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88136"/>
            <a:ext cx="10058400" cy="649224"/>
          </a:xfrm>
        </p:spPr>
        <p:txBody>
          <a:bodyPr/>
          <a:lstStyle/>
          <a:p>
            <a:r>
              <a:rPr lang="en-US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Gap analysis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793C35-9323-4AE4-8245-CB3ABB959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186238" cy="4466289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15000"/>
              </a:lnSpc>
              <a:buClrTx/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studies focus on specific implementations or case studies, leaving a research gap in exploring how AI-driven personalized e-learning systems can be effectively scaled up to accommodate a broader range of learners and subjects. </a:t>
            </a:r>
          </a:p>
          <a:p>
            <a:pPr marL="457200" indent="-457200">
              <a:lnSpc>
                <a:spcPct val="115000"/>
              </a:lnSpc>
              <a:buClrTx/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emphasizes short-term outcomes, creating a research gap related to understanding the long-term effects of personalized e-learning on knowledge retention, skill development, and career success. </a:t>
            </a:r>
          </a:p>
          <a:p>
            <a:pPr marL="457200" indent="-457200">
              <a:lnSpc>
                <a:spcPct val="115000"/>
              </a:lnSpc>
              <a:buClrTx/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research gap exists in understanding how learners perceive and engage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AIdriven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personalized systems over time, including issues related to user acceptance, motivation, and potential fatigue. </a:t>
            </a:r>
          </a:p>
          <a:p>
            <a:pPr marL="457200" indent="-457200">
              <a:lnSpc>
                <a:spcPct val="115000"/>
              </a:lnSpc>
              <a:buClrTx/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Ethical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 of personalized e-learning, such as data privacy, algorithmic bias, and the potential for reinforcing educational inequalities, are often not adequately addressed in research.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8ACE95-6209-4569-B3BE-1C97FFB1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CA3B-72A5-4A35-85BE-7D3FB3758237}" type="datetime1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E416EA1-7FBF-41E8-A93D-2937527B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ViMEET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999238D-FBE5-4CBF-915A-A1A42019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BDF-0843-4E9A-B15A-CE27D2942E7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33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3D481F6-3EF5-4E62-877A-8B4D2018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32A-A45C-47CC-833E-A20EA797A72A}" type="datetime1">
              <a:rPr lang="en-IN" smtClean="0"/>
              <a:t>24-04-2024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50F21A2-4E83-4C93-9ADF-1D63CA2F1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ViMEET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6C34A1F-F015-4CE4-81AE-90DDB57F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BDF-0843-4E9A-B15A-CE27D2942E7E}" type="slidenum">
              <a:rPr lang="en-IN" smtClean="0"/>
              <a:t>14</a:t>
            </a:fld>
            <a:endParaRPr lang="en-IN"/>
          </a:p>
        </p:txBody>
      </p:sp>
      <p:sp>
        <p:nvSpPr>
          <p:cNvPr id="23" name="Rectangle 17">
            <a:extLst>
              <a:ext uri="{FF2B5EF4-FFF2-40B4-BE49-F238E27FC236}">
                <a16:creationId xmlns="" xmlns:a16="http://schemas.microsoft.com/office/drawing/2014/main" id="{50049053-77F7-473E-B67C-7A705D7A3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467" y="22892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4" name="Rectangle 26">
            <a:extLst>
              <a:ext uri="{FF2B5EF4-FFF2-40B4-BE49-F238E27FC236}">
                <a16:creationId xmlns="" xmlns:a16="http://schemas.microsoft.com/office/drawing/2014/main" id="{E4021C7D-601F-4B93-8ADF-89690FAB8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035" y="27464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6" name="Rectangle 2">
            <a:extLst>
              <a:ext uri="{FF2B5EF4-FFF2-40B4-BE49-F238E27FC236}">
                <a16:creationId xmlns="" xmlns:a16="http://schemas.microsoft.com/office/drawing/2014/main" id="{F69E7A25-42CB-427A-9930-2C929525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082" y="1297623"/>
            <a:ext cx="916654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="" xmlns:a16="http://schemas.microsoft.com/office/drawing/2014/main" id="{6AC1991F-83C9-4129-8847-D12201B9528B}"/>
              </a:ext>
            </a:extLst>
          </p:cNvPr>
          <p:cNvSpPr txBox="1">
            <a:spLocks/>
          </p:cNvSpPr>
          <p:nvPr/>
        </p:nvSpPr>
        <p:spPr>
          <a:xfrm>
            <a:off x="905256" y="1923915"/>
            <a:ext cx="10689336" cy="210229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N" sz="8000" b="1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PROPOSED SYSTEM</a:t>
            </a:r>
            <a:endParaRPr lang="en-IN" sz="8000" u="sng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Font typeface="Calibri" panose="020F0502020204030204" pitchFamily="34" charset="0"/>
              <a:buNone/>
            </a:pP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LcPeriod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22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B968F7-779F-4526-8D7E-5FF2A7AB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Problem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4714EA-0CDC-48D1-8B66-74EA764E4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57346"/>
            <a:ext cx="10620239" cy="3919671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proposed system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-AI integrates data collection, preprocessing, model training, and web development modules.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It aims to streamline the process of gathering student data, extracting relevant features from syllabi, and training machine learning models.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The system leverages NLP techniques to extract important topics from syllabus documents and optimize model performance.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Additionally, it facilitates seamless integration of the trained model with a web interface for user interaction.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Overall, the proposed system offers a comprehensive solution to enhance educational support and performance evaluation for students.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77EDC9-532B-4E59-A181-44B051539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BC95-4011-46E2-96D1-D6DD3850C87A}" type="datetime1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7D55E83-E5B9-40C6-9743-102538F9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ViMEET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B4DAD24-618B-44B3-A582-035C176E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BDF-0843-4E9A-B15A-CE27D2942E7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49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9D850A-3014-4F45-9A01-C154E782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70694"/>
            <a:ext cx="10058400" cy="145075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Workflow Diagram:</a:t>
            </a:r>
            <a:endParaRPr lang="en-IN" sz="32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A88097A-19BE-4367-BE85-4A368FF59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456D-6B2A-4B0F-9DFD-260B131A504C}" type="datetime1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189FB7-4895-4FC9-89AD-6D747605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ViMEET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6FB4C1-1171-4751-973D-FE900B4D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BDF-0843-4E9A-B15A-CE27D2942E7E}" type="slidenum">
              <a:rPr lang="en-IN" smtClean="0"/>
              <a:t>16</a:t>
            </a:fld>
            <a:endParaRPr lang="en-IN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381" y="454884"/>
            <a:ext cx="4578820" cy="5717316"/>
          </a:xfr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551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B968F7-779F-4526-8D7E-5FF2A7AB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Requirement Analysis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77EDC9-532B-4E59-A181-44B051539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BC95-4011-46E2-96D1-D6DD3850C87A}" type="datetime1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7D55E83-E5B9-40C6-9743-102538F9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ViMEET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B4DAD24-618B-44B3-A582-035C176E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BDF-0843-4E9A-B15A-CE27D2942E7E}" type="slidenum">
              <a:rPr lang="en-IN" smtClean="0"/>
              <a:t>17</a:t>
            </a:fld>
            <a:endParaRPr lang="en-IN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7E4714EA-0CDC-48D1-8B66-74EA764E47B6}"/>
              </a:ext>
            </a:extLst>
          </p:cNvPr>
          <p:cNvSpPr txBox="1">
            <a:spLocks/>
          </p:cNvSpPr>
          <p:nvPr/>
        </p:nvSpPr>
        <p:spPr>
          <a:xfrm>
            <a:off x="1249680" y="2109746"/>
            <a:ext cx="10620239" cy="3919671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Machine Learning and Deep Learning Libraries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Natural Language Processing (NLP) Tools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Web Development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Machine Learning Integration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36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B968F7-779F-4526-8D7E-5FF2A7AB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Requirement Analysis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77EDC9-532B-4E59-A181-44B051539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BC95-4011-46E2-96D1-D6DD3850C87A}" type="datetime1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7D55E83-E5B9-40C6-9743-102538F9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ViMEET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B4DAD24-618B-44B3-A582-035C176E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BDF-0843-4E9A-B15A-CE27D2942E7E}" type="slidenum">
              <a:rPr lang="en-IN" smtClean="0"/>
              <a:t>18</a:t>
            </a:fld>
            <a:endParaRPr lang="en-IN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7E4714EA-0CDC-48D1-8B66-74EA764E47B6}"/>
              </a:ext>
            </a:extLst>
          </p:cNvPr>
          <p:cNvSpPr txBox="1">
            <a:spLocks/>
          </p:cNvSpPr>
          <p:nvPr/>
        </p:nvSpPr>
        <p:spPr>
          <a:xfrm>
            <a:off x="1249680" y="2109746"/>
            <a:ext cx="10620239" cy="39196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</a:t>
            </a: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(RAM)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 (HDD)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50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E84448-EE2B-41D2-9792-23C263E5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000000"/>
                </a:solidFill>
                <a:latin typeface="Times New Roman" panose="02020603050405020304" pitchFamily="18" charset="0"/>
                <a:ea typeface="Rockwell" panose="02060603020205020403" pitchFamily="18" charset="0"/>
              </a:rPr>
              <a:t>Implementation and Result Discussion</a:t>
            </a:r>
            <a:endParaRPr lang="en-IN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78" y="2724505"/>
            <a:ext cx="5417820" cy="2402967"/>
          </a:xfrm>
          <a:ln w="28575">
            <a:solidFill>
              <a:schemeClr val="tx1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45EF063-D38B-4A5B-BF89-F7799AFF2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EE9D-9F36-40E7-B692-2A38A0057A7B}" type="datetime1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5BCAE02-F197-4837-B6CE-98080890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ViMEET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A0A7CB-158B-4102-8D30-DDE69BD6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BDF-0843-4E9A-B15A-CE27D2942E7E}" type="slidenum">
              <a:rPr lang="en-IN" smtClean="0"/>
              <a:t>19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797" y="2724506"/>
            <a:ext cx="5128260" cy="240296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91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079385F-042F-433E-8D7F-DE003018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C006DBF-3524-42F1-8CFD-16552DC95739}" type="datetime1">
              <a:rPr lang="en-IN" smtClean="0"/>
              <a:t>24-04-2024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626FA9B-2D6A-4A0E-BD75-28964628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ViMEET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8F23FEE-4554-40E7-B109-6264308D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054BDF-0843-4E9A-B15A-CE27D2942E7E}" type="slidenum">
              <a:rPr lang="en-IN" smtClean="0"/>
              <a:pPr>
                <a:spcAft>
                  <a:spcPts val="600"/>
                </a:spcAft>
              </a:pPr>
              <a:t>2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F3B1CA9-E521-4AEE-A3E4-878F94145760}"/>
              </a:ext>
            </a:extLst>
          </p:cNvPr>
          <p:cNvSpPr/>
          <p:nvPr/>
        </p:nvSpPr>
        <p:spPr>
          <a:xfrm>
            <a:off x="894522" y="530537"/>
            <a:ext cx="10765636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en-US" sz="2800" b="1" dirty="0" err="1">
                <a:solidFill>
                  <a:srgbClr val="00B0F0"/>
                </a:solidFill>
                <a:latin typeface="+mn-lt"/>
                <a:cs typeface="+mn-cs"/>
              </a:rPr>
              <a:t>Vishwaniketan’s</a:t>
            </a:r>
            <a:r>
              <a:rPr lang="en-US" sz="2800" b="1" dirty="0">
                <a:solidFill>
                  <a:srgbClr val="00B0F0"/>
                </a:solidFill>
                <a:latin typeface="+mn-lt"/>
                <a:cs typeface="+mn-cs"/>
              </a:rPr>
              <a:t> </a:t>
            </a:r>
          </a:p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00B0F0"/>
                </a:solidFill>
                <a:latin typeface="+mn-lt"/>
                <a:cs typeface="+mn-cs"/>
              </a:rPr>
              <a:t>Institute of Management Entrepreneurship &amp; Engineering Technology</a:t>
            </a:r>
          </a:p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I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&amp; Engineering (AI &amp; ML) Department </a:t>
            </a:r>
            <a:endParaRPr lang="en-IN" altLang="en-US" sz="2400" dirty="0">
              <a:solidFill>
                <a:srgbClr val="FF0000"/>
              </a:solidFill>
            </a:endParaRPr>
          </a:p>
          <a:p>
            <a:pPr algn="ctr"/>
            <a:r>
              <a:rPr lang="en-IN" sz="2400" b="1" smtClean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Major </a:t>
            </a:r>
            <a:r>
              <a:rPr lang="en-IN" sz="24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Presentation</a:t>
            </a:r>
          </a:p>
          <a:p>
            <a:pPr algn="ctr"/>
            <a:r>
              <a:rPr lang="en-IN" sz="24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</a:p>
          <a:p>
            <a:pPr algn="ctr"/>
            <a:r>
              <a:rPr lang="en-IN" sz="2400" b="1" dirty="0" smtClean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I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ConnectEdAI</a:t>
            </a:r>
            <a:r>
              <a:rPr lang="en-IN" sz="2800" b="1" i="1" dirty="0" smtClean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endParaRPr lang="en-IN" sz="2800" b="1" i="1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Mr.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Yash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Chorghe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09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Mr.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Abhinandan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Mokal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31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Mr.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Shubham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Mokal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32</a:t>
            </a:r>
          </a:p>
          <a:p>
            <a:pPr algn="ctr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Mr.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Atharv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Patil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40</a:t>
            </a:r>
          </a:p>
          <a:p>
            <a:pPr algn="ctr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Under Guidance of</a:t>
            </a:r>
          </a:p>
          <a:p>
            <a:pPr algn="ctr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Ankush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Pawar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http://vishwaniketan.edu.in/images/H1.png">
            <a:extLst>
              <a:ext uri="{FF2B5EF4-FFF2-40B4-BE49-F238E27FC236}">
                <a16:creationId xmlns="" xmlns:a16="http://schemas.microsoft.com/office/drawing/2014/main" id="{DD62AA1B-B882-3EDD-8B4F-74B663398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431598" cy="11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901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Data Analysis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904682"/>
            <a:ext cx="6461760" cy="4022725"/>
          </a:xfrm>
          <a:ln w="28575">
            <a:solidFill>
              <a:schemeClr val="tx1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617B-C45A-4D1F-AAEC-90F74DCF1D51}" type="datetime1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ViMEET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BDF-0843-4E9A-B15A-CE27D2942E7E}" type="slidenum">
              <a:rPr lang="en-IN" smtClean="0"/>
              <a:t>20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460" y="1896585"/>
            <a:ext cx="5314950" cy="406431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121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E84448-EE2B-41D2-9792-23C263E5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Rockwell" panose="02060603020205020403" pitchFamily="18" charset="0"/>
              </a:rPr>
              <a:t>Result</a:t>
            </a:r>
            <a:endParaRPr lang="en-IN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10" y="2053833"/>
            <a:ext cx="4984339" cy="3739795"/>
          </a:xfrm>
          <a:ln w="28575">
            <a:solidFill>
              <a:schemeClr val="tx1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45EF063-D38B-4A5B-BF89-F7799AFF2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EE9D-9F36-40E7-B692-2A38A0057A7B}" type="datetime1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5BCAE02-F197-4837-B6CE-98080890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ViMEET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A0A7CB-158B-4102-8D30-DDE69BD6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BDF-0843-4E9A-B15A-CE27D2942E7E}" type="slidenum">
              <a:rPr lang="en-IN" smtClean="0"/>
              <a:t>21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268" y="2053833"/>
            <a:ext cx="5086608" cy="373527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1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11E670-46AE-4428-852A-F274F5D2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ckwell" panose="02060603020205020403" pitchFamily="18" charset="0"/>
              </a:rPr>
              <a:t> </a:t>
            </a:r>
            <a:r>
              <a:rPr lang="en-IN" sz="40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ckwell" panose="02060603020205020403" pitchFamily="18" charset="0"/>
              </a:rPr>
              <a:t>Conclusion and Future Work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985510-B315-4084-B526-CF977367B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1"/>
            <a:ext cx="10461446" cy="459241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-AI offers a comprehensive solution to enhance students' educational journey through AI-driven guidance.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move forward, continuous improvement and innovation are essential to address evolving educational needs.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endeavors will focus on expanding the platform's capabilities and incorporating advanced AI technologies to provide even more personalized and effective support to students.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42593A-322E-4AB1-8F6F-BFB1448B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6F85-9CD9-45CC-9946-39FCC15310D9}" type="datetime1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F283954-B691-4774-841C-4338F4085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ViMEET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7FAE2C-F217-405C-9A09-28058036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BDF-0843-4E9A-B15A-CE27D2942E7E}" type="slidenum">
              <a:rPr lang="en-IN" smtClean="0"/>
              <a:t>22</a:t>
            </a:fld>
            <a:endParaRPr lang="en-IN"/>
          </a:p>
        </p:txBody>
      </p:sp>
      <p:pic>
        <p:nvPicPr>
          <p:cNvPr id="8" name="Picture 2" descr="http://vishwaniketan.edu.in/images/H1.png">
            <a:extLst>
              <a:ext uri="{FF2B5EF4-FFF2-40B4-BE49-F238E27FC236}">
                <a16:creationId xmlns="" xmlns:a16="http://schemas.microsoft.com/office/drawing/2014/main" id="{DD62AA1B-B882-3EDD-8B4F-74B663398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6856" cy="944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4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11E670-46AE-4428-852A-F274F5D2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ckwell" panose="02060603020205020403" pitchFamily="18" charset="0"/>
              </a:rPr>
              <a:t> </a:t>
            </a:r>
            <a:r>
              <a:rPr lang="en-IN" sz="4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Rockwell" panose="02060603020205020403" pitchFamily="18" charset="0"/>
              </a:rPr>
              <a:t>References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985510-B315-4084-B526-CF977367B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1"/>
            <a:ext cx="10461446" cy="459241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Q. (2021, February). Construction of personalized education model for college students driven by big data and artificial intelligence. In Journal of Physics: Conference Series (Vol. 1744, No. 3, p. 032022). IOP Publishing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González-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Calatayud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Prendes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-Espinosa, P., &amp;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Roig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-Vila, R. (2021). Artificial intelligence for student assessment: A systematic review. Applied Sciences, 11(12), 5467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Zhang, Y., Qin, G., Cheng, L.,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Marimuthu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K., &amp; Kumar, B. S. (2021). Interactive Smart Educational System Using AI for Students in the Higher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Murtaza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Ahmed, Y.,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Shamsi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A.,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Sherwani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F., &amp; Usman, M. (2022). AI-based personalized e-learning systems: Issues, challenges, and solutions. IEEE Access.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42593A-322E-4AB1-8F6F-BFB1448B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6F85-9CD9-45CC-9946-39FCC15310D9}" type="datetime1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F283954-B691-4774-841C-4338F4085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ViMEET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7FAE2C-F217-405C-9A09-28058036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BDF-0843-4E9A-B15A-CE27D2942E7E}" type="slidenum">
              <a:rPr lang="en-IN" smtClean="0"/>
              <a:t>23</a:t>
            </a:fld>
            <a:endParaRPr lang="en-IN"/>
          </a:p>
        </p:txBody>
      </p:sp>
      <p:pic>
        <p:nvPicPr>
          <p:cNvPr id="8" name="Picture 2" descr="http://vishwaniketan.edu.in/images/H1.png">
            <a:extLst>
              <a:ext uri="{FF2B5EF4-FFF2-40B4-BE49-F238E27FC236}">
                <a16:creationId xmlns="" xmlns:a16="http://schemas.microsoft.com/office/drawing/2014/main" id="{DD62AA1B-B882-3EDD-8B4F-74B663398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6856" cy="944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825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A6B5430-D0DF-4912-B10A-680202BC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090A-E5AB-4AC2-9BD4-247022980E3B}" type="datetime1">
              <a:rPr lang="en-IN" smtClean="0"/>
              <a:t>24-04-2024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661986C-275E-4996-958B-3FF491A4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/>
              <a:t>ViMEET</a:t>
            </a:r>
            <a:endParaRPr lang="en-IN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3D28087-C46E-4745-9CCB-7DB0CEA1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BDF-0843-4E9A-B15A-CE27D2942E7E}" type="slidenum">
              <a:rPr lang="en-IN" smtClean="0"/>
              <a:t>24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CEC4EDF-6843-4AFC-B771-E76148898072}"/>
              </a:ext>
            </a:extLst>
          </p:cNvPr>
          <p:cNvSpPr txBox="1">
            <a:spLocks/>
          </p:cNvSpPr>
          <p:nvPr/>
        </p:nvSpPr>
        <p:spPr>
          <a:xfrm>
            <a:off x="3569551" y="2532044"/>
            <a:ext cx="5475058" cy="8969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 </a:t>
            </a: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FA72E7-D104-4845-A7A3-9341FFD6B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692" y="227880"/>
            <a:ext cx="10058400" cy="1450757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89DA39-8385-4251-A199-78C859BAA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985229" cy="4279858"/>
          </a:xfrm>
        </p:spPr>
        <p:txBody>
          <a:bodyPr>
            <a:normAutofit fontScale="850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and Motivation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Research Objectives and Scope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Problem Statement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Literature Review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Research Gaps</a:t>
            </a: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Proposed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Rockwell" panose="02060603020205020403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 Analysis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Design and Planning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Rockwell" panose="02060603020205020403" pitchFamily="18" charset="0"/>
                <a:cs typeface="Times New Roman" panose="02020603050405020304" pitchFamily="18" charset="0"/>
              </a:rPr>
              <a:t>9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ckwell" panose="02060603020205020403" pitchFamily="18" charset="0"/>
                <a:cs typeface="Times New Roman" panose="02020603050405020304" pitchFamily="18" charset="0"/>
              </a:rPr>
              <a:t>. Result and Discussion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Conclusion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Future Scope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References</a:t>
            </a:r>
          </a:p>
          <a:p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22246D-7684-4D22-80B7-D10E3DBC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8C7E-054B-4794-8ACB-1634DF5F5C18}" type="datetime1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4F2FCC-6C44-4AEC-B993-06F4D556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ViMEET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338A82E-32D6-4779-A72D-9783E68E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BDF-0843-4E9A-B15A-CE27D2942E7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59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112882-0731-4D69-8824-A6B14BA8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279199-EA6F-46DE-ABB7-93574EFBD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revolutionizes student support by leveraging AI for personalized learning paths.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-AI, students access tailored study plans and guidance for academic success.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merges educational expertise with cutting-edge technology to enhance student performance.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future of education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-AI's intuitive platform for exam preparation.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empowers students to excel academically through AI-driven learning solutions.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39FA4B-40B4-4756-9DA3-0957EDC6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37BE-24AE-4F6A-9480-F3B333EC1C66}" type="datetime1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BB3B428-921F-4A12-9F4B-CBD29CE2A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ViMEET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6D94186-93FA-4758-8A8A-12A91B4F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BDF-0843-4E9A-B15A-CE27D2942E7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64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112882-0731-4D69-8824-A6B14BA8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279199-EA6F-46DE-ABB7-93574EFBD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motivation behind the development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-AI stems from a profound desire to enhance educational outcomes and support students in their academic endeavors.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continues to advance, there is a growing need for innovative solutions that can personalize learning experiences and address individual student needs.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to bridge the gap between traditional education and cutting-edge AI technologies, empowering students to achieve their full potential.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39FA4B-40B4-4756-9DA3-0957EDC6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37BE-24AE-4F6A-9480-F3B333EC1C66}" type="datetime1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BB3B428-921F-4A12-9F4B-CBD29CE2A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ViMEET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6D94186-93FA-4758-8A8A-12A91B4F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BDF-0843-4E9A-B15A-CE27D2942E7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3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112882-0731-4D69-8824-A6B14BA8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 Objectives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279199-EA6F-46DE-ABB7-93574EFBD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82189" cy="437922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to identify key areas where AI can enhance educational experiences for students of all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levels.</a:t>
            </a:r>
          </a:p>
          <a:p>
            <a:pPr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explore the potential of AI-driven personalized learning platforms in improving student engagement and academic performance.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investigate the efficacy of AI algorithms in analyzing student data to provide tailored recommendations and support.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practical strategies for integrating AI technologies into existing educational frameworks.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assess the impact of AI-powered educational platforms on student learning outcomes and overall educational quality.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39FA4B-40B4-4756-9DA3-0957EDC6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E934-0A0B-47EE-BAAC-358332DA799E}" type="datetime1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BB3B428-921F-4A12-9F4B-CBD29CE2A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ViMEET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6D94186-93FA-4758-8A8A-12A91B4F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BDF-0843-4E9A-B15A-CE27D2942E7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68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F76A05-9801-48AD-9E91-10E524F0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Times New Roman" panose="02020603050405020304" pitchFamily="18" charset="0"/>
                <a:cs typeface="Mangal" panose="02040503050203030202" pitchFamily="18" charset="0"/>
              </a:rPr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6826ED-40D1-4471-A11B-3A85EDB6F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support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Many students struggle to receive personalized guidance and support tailored to their individual learning needs within traditional educational settings.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adaptive learning resources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educational resources often lack adaptability, failing to adjust to students' changing learning styles and preferences.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tracking progress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Students and educators face challenges in effectively monitoring student progress and identifying areas for improvement in real-time.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technology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Despite advancements in educational technology, there is a gap in leveraging AI-driven solutions to optimize learning experiences and outcomes for students.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CE3372-0888-496B-8E7D-38CB3E7DC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A274-0E63-4903-906C-1B379B7396F0}" type="datetime1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F632D7F-4C41-40AB-94FE-C75F6110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ViMEET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B783961-EE69-4BDD-BD1F-42A290C1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BDF-0843-4E9A-B15A-CE27D2942E7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28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F76A05-9801-48AD-9E91-10E524F0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Times New Roman" panose="02020603050405020304" pitchFamily="18" charset="0"/>
                <a:cs typeface="Mangal" panose="02040503050203030202" pitchFamily="18" charset="0"/>
              </a:rPr>
              <a:t>Scope of Proposed Research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6826ED-40D1-4471-A11B-3A85EDB6F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1000"/>
              </a:spcBef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devise an efficient system for student performance enhancement, integrating AI and ML for tailored educational support and real-time feedback. </a:t>
            </a:r>
          </a:p>
          <a:p>
            <a:pPr marL="342900" lvl="0" indent="-342900" algn="just">
              <a:lnSpc>
                <a:spcPct val="150000"/>
              </a:lnSpc>
              <a:spcBef>
                <a:spcPts val="1000"/>
              </a:spcBef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scalable educational platform, catering to diverse learning needs, facilitating student engagement, and promoting academic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000"/>
              </a:spcBef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explore the potential of AI technologies in revolutionizing education, fostering a dynamic learning environment, and empowering students to achieve their academic goals.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CE3372-0888-496B-8E7D-38CB3E7DC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A274-0E63-4903-906C-1B379B7396F0}" type="datetime1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F632D7F-4C41-40AB-94FE-C75F6110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ViMEET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B783961-EE69-4BDD-BD1F-42A290C1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BDF-0843-4E9A-B15A-CE27D2942E7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91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F76A05-9801-48AD-9E91-10E524F07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009" y="-86102"/>
            <a:ext cx="10058400" cy="1450757"/>
          </a:xfrm>
        </p:spPr>
        <p:txBody>
          <a:bodyPr/>
          <a:lstStyle/>
          <a:p>
            <a:r>
              <a:rPr lang="en-US" sz="4000" b="1" dirty="0" smtClean="0">
                <a:latin typeface="Times New Roman" panose="02020603050405020304" pitchFamily="18" charset="0"/>
                <a:cs typeface="Mangal" panose="02040503050203030202" pitchFamily="18" charset="0"/>
              </a:rPr>
              <a:t>Proposed System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CE3372-0888-496B-8E7D-38CB3E7DC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A274-0E63-4903-906C-1B379B7396F0}" type="datetime1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F632D7F-4C41-40AB-94FE-C75F6110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ViMEET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B783961-EE69-4BDD-BD1F-42A290C1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4BDF-0843-4E9A-B15A-CE27D2942E7E}" type="slidenum">
              <a:rPr lang="en-IN" smtClean="0"/>
              <a:t>9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83" y="1718744"/>
            <a:ext cx="10058400" cy="415181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940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17742</TotalTime>
  <Words>1486</Words>
  <Application>Microsoft Office PowerPoint</Application>
  <PresentationFormat>Widescreen</PresentationFormat>
  <Paragraphs>203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Mangal</vt:lpstr>
      <vt:lpstr>Rockwell</vt:lpstr>
      <vt:lpstr>Symbol</vt:lpstr>
      <vt:lpstr>Times New Roman</vt:lpstr>
      <vt:lpstr>Wingdings</vt:lpstr>
      <vt:lpstr>Retrospect</vt:lpstr>
      <vt:lpstr>PowerPoint Presentation</vt:lpstr>
      <vt:lpstr>PowerPoint Presentation</vt:lpstr>
      <vt:lpstr>OUTLINE</vt:lpstr>
      <vt:lpstr>Introduction</vt:lpstr>
      <vt:lpstr>Motivation</vt:lpstr>
      <vt:lpstr>Research Objectives </vt:lpstr>
      <vt:lpstr>Problem Statement</vt:lpstr>
      <vt:lpstr>Scope of Proposed Research</vt:lpstr>
      <vt:lpstr>Proposed System</vt:lpstr>
      <vt:lpstr>PowerPoint Presentation</vt:lpstr>
      <vt:lpstr>PowerPoint Presentation</vt:lpstr>
      <vt:lpstr>PowerPoint Presentation</vt:lpstr>
      <vt:lpstr>Gap analysis </vt:lpstr>
      <vt:lpstr>PowerPoint Presentation</vt:lpstr>
      <vt:lpstr>Problem Statement </vt:lpstr>
      <vt:lpstr>Workflow Diagram:</vt:lpstr>
      <vt:lpstr>Requirement Analysis </vt:lpstr>
      <vt:lpstr>Requirement Analysis </vt:lpstr>
      <vt:lpstr>Implementation and Result Discussion</vt:lpstr>
      <vt:lpstr>Data Analysis</vt:lpstr>
      <vt:lpstr>Result</vt:lpstr>
      <vt:lpstr> Conclusion and Future Work</vt:lpstr>
      <vt:lpstr> 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ankush pawar</dc:creator>
  <cp:lastModifiedBy>Microsoft account</cp:lastModifiedBy>
  <cp:revision>582</cp:revision>
  <dcterms:created xsi:type="dcterms:W3CDTF">2020-06-21T17:00:33Z</dcterms:created>
  <dcterms:modified xsi:type="dcterms:W3CDTF">2024-04-23T19:21:06Z</dcterms:modified>
</cp:coreProperties>
</file>