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342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43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44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41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9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77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2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9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58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55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722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3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27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096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22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5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2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09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34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42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8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8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63A1C10-BC66-43CB-9FF8-6F352C606D9C}" type="datetimeFigureOut">
              <a:rPr lang="en-IN" smtClean="0"/>
              <a:t>10-08-2024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D4FA3D-72DB-4588-97B6-B3832BF83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C5AA-C791-6221-73D4-2236F49B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14" y="2137384"/>
            <a:ext cx="6512894" cy="1291616"/>
          </a:xfrm>
        </p:spPr>
        <p:txBody>
          <a:bodyPr>
            <a:normAutofit fontScale="90000"/>
          </a:bodyPr>
          <a:lstStyle/>
          <a:p>
            <a:r>
              <a:rPr lang="en-IN" sz="8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SQL Project</a:t>
            </a:r>
            <a:br>
              <a:rPr lang="en-IN" sz="6600" dirty="0"/>
            </a:br>
            <a:endParaRPr lang="en-IN" sz="6600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640920B-56FF-D827-3F84-0CF2245C8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8446" y="957482"/>
            <a:ext cx="5791396" cy="432185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5B50-AD58-307B-C537-80E9FB29B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3211" y="5658440"/>
            <a:ext cx="3549121" cy="1828800"/>
          </a:xfrm>
        </p:spPr>
        <p:txBody>
          <a:bodyPr>
            <a:normAutofit/>
          </a:bodyPr>
          <a:lstStyle/>
          <a:p>
            <a:r>
              <a:rPr lang="en-IN" sz="2400" dirty="0"/>
              <a:t>- Abhishek More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5F908-87C7-75E2-0088-49AE73E77784}"/>
              </a:ext>
            </a:extLst>
          </p:cNvPr>
          <p:cNvSpPr txBox="1"/>
          <p:nvPr/>
        </p:nvSpPr>
        <p:spPr>
          <a:xfrm>
            <a:off x="1341483" y="2646787"/>
            <a:ext cx="80016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Topic :- Tour and Travel Management  			 	           System.</a:t>
            </a:r>
          </a:p>
        </p:txBody>
      </p:sp>
    </p:spTree>
    <p:extLst>
      <p:ext uri="{BB962C8B-B14F-4D97-AF65-F5344CB8AC3E}">
        <p14:creationId xmlns:p14="http://schemas.microsoft.com/office/powerpoint/2010/main" val="329963609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5173-C849-FA8B-2DB4-E5BC9F10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752" y="0"/>
            <a:ext cx="10018711" cy="1300480"/>
          </a:xfrm>
        </p:spPr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rgbClr val="00B0F0"/>
                </a:solidFill>
              </a:rPr>
              <a:t>DDL</a:t>
            </a:r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( Data Definition Language 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5DE1-1BA6-D3A4-E0F6-EF0FAE6D8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4" y="1869440"/>
            <a:ext cx="10018713" cy="3911600"/>
          </a:xfrm>
        </p:spPr>
        <p:txBody>
          <a:bodyPr>
            <a:normAutofit fontScale="92500" lnSpcReduction="20000"/>
          </a:bodyPr>
          <a:lstStyle/>
          <a:p>
            <a:r>
              <a:rPr lang="en-IN" sz="2800" dirty="0"/>
              <a:t>Data Definition Language is used to define the structure of the Database.</a:t>
            </a:r>
          </a:p>
          <a:p>
            <a:endParaRPr lang="en-IN" sz="28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  </a:t>
            </a:r>
            <a:r>
              <a:rPr lang="en-IN" sz="2400" b="1" dirty="0"/>
              <a:t>DDL Commands </a:t>
            </a:r>
            <a:r>
              <a:rPr lang="en-IN" sz="2400" dirty="0"/>
              <a:t>:-</a:t>
            </a:r>
          </a:p>
          <a:p>
            <a:pPr algn="l"/>
            <a:r>
              <a:rPr lang="en-IN" sz="2400" dirty="0"/>
              <a:t>                                       	       1) Create.</a:t>
            </a:r>
          </a:p>
          <a:p>
            <a:pPr algn="l"/>
            <a:r>
              <a:rPr lang="en-IN" sz="2400" dirty="0"/>
              <a:t>                  			       2) Alter.</a:t>
            </a:r>
          </a:p>
          <a:p>
            <a:pPr algn="l"/>
            <a:r>
              <a:rPr lang="en-IN" sz="2400" dirty="0"/>
              <a:t>                                                3) Drop.</a:t>
            </a:r>
          </a:p>
          <a:p>
            <a:pPr algn="l"/>
            <a:r>
              <a:rPr lang="en-IN" sz="2400" dirty="0"/>
              <a:t>                                                4) Truncate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56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47DE1-2356-148F-0916-1F70B16E17DF}"/>
              </a:ext>
            </a:extLst>
          </p:cNvPr>
          <p:cNvSpPr txBox="1"/>
          <p:nvPr/>
        </p:nvSpPr>
        <p:spPr>
          <a:xfrm>
            <a:off x="1666240" y="13358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dirty="0"/>
              <a:t>1) Create.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E7FF88-3FF4-0B34-B151-46D4BBF44127}"/>
              </a:ext>
            </a:extLst>
          </p:cNvPr>
          <p:cNvSpPr txBox="1"/>
          <p:nvPr/>
        </p:nvSpPr>
        <p:spPr>
          <a:xfrm>
            <a:off x="2296160" y="901115"/>
            <a:ext cx="9733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 command in SQL that is used to make new tables, databases.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D442A-9FA7-A016-D7B5-14C5227AD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35" y="1623417"/>
            <a:ext cx="4817110" cy="922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8A12E0-8709-1341-C049-184F77D3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536" y="4184530"/>
            <a:ext cx="4817109" cy="2092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BC9644-66A6-B4DA-B283-2A8CEBDC04CC}"/>
              </a:ext>
            </a:extLst>
          </p:cNvPr>
          <p:cNvSpPr txBox="1"/>
          <p:nvPr/>
        </p:nvSpPr>
        <p:spPr>
          <a:xfrm>
            <a:off x="2679252" y="305966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Use Database </a:t>
            </a:r>
            <a:r>
              <a:rPr lang="en-IN" dirty="0"/>
              <a:t>:-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2F29F-28C2-FAEB-25E3-B217E15923F9}"/>
              </a:ext>
            </a:extLst>
          </p:cNvPr>
          <p:cNvSpPr txBox="1"/>
          <p:nvPr/>
        </p:nvSpPr>
        <p:spPr>
          <a:xfrm>
            <a:off x="2481355" y="157524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Create Database</a:t>
            </a:r>
            <a:r>
              <a:rPr lang="en-IN" dirty="0"/>
              <a:t>:-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CF22C-38DC-047A-53AE-A6923D83FC61}"/>
              </a:ext>
            </a:extLst>
          </p:cNvPr>
          <p:cNvSpPr txBox="1"/>
          <p:nvPr/>
        </p:nvSpPr>
        <p:spPr>
          <a:xfrm>
            <a:off x="2562711" y="4184530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Create Tables </a:t>
            </a:r>
            <a:r>
              <a:rPr lang="en-IN" dirty="0"/>
              <a:t>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8CA6E8-DCAC-87C1-9409-B5028BFB9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215" y="3118167"/>
            <a:ext cx="2452370" cy="6216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1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C6AE-93B9-B039-3C45-D490F0BF4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66" y="0"/>
            <a:ext cx="3033900" cy="874059"/>
          </a:xfrm>
        </p:spPr>
        <p:txBody>
          <a:bodyPr/>
          <a:lstStyle/>
          <a:p>
            <a:r>
              <a:rPr lang="en-IN" b="1" dirty="0"/>
              <a:t>2) Alter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0FFDC5-CDE4-B154-A9B4-945CF0818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078" y="835967"/>
            <a:ext cx="90603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+mj-lt"/>
              </a:rPr>
              <a:t>These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command used to modify an existing database object, like a table or column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6F935-FBE8-A5B7-7CB3-824AF49236DC}"/>
              </a:ext>
            </a:extLst>
          </p:cNvPr>
          <p:cNvSpPr txBox="1"/>
          <p:nvPr/>
        </p:nvSpPr>
        <p:spPr>
          <a:xfrm>
            <a:off x="2352478" y="1671934"/>
            <a:ext cx="4554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tabLst>
                <a:tab pos="44869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CONSTRAINT using alter commands: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2975">
              <a:tabLst>
                <a:tab pos="448691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10F52-D9D3-6E9A-79B7-FC3994548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864" y="2250111"/>
            <a:ext cx="6152515" cy="7194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2421CB-DAAA-39FE-B7F0-1E121DDBEB46}"/>
              </a:ext>
            </a:extLst>
          </p:cNvPr>
          <p:cNvSpPr txBox="1"/>
          <p:nvPr/>
        </p:nvSpPr>
        <p:spPr>
          <a:xfrm>
            <a:off x="3905291" y="3469341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Output 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1B656E-D377-9BD3-6786-6B3BFCCD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0" y="4252923"/>
            <a:ext cx="4737100" cy="176911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879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DF2813-877E-E2B1-79F2-E36CA4A31303}"/>
              </a:ext>
            </a:extLst>
          </p:cNvPr>
          <p:cNvSpPr txBox="1"/>
          <p:nvPr/>
        </p:nvSpPr>
        <p:spPr>
          <a:xfrm>
            <a:off x="1712258" y="438381"/>
            <a:ext cx="6364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tabLst>
                <a:tab pos="448691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column Name using alter commands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9A84B-63CE-C8AA-8660-504AE633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422235"/>
            <a:ext cx="5006283" cy="6982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9D59C6-6AB3-F719-94CA-D7A22B7DCA1F}"/>
              </a:ext>
            </a:extLst>
          </p:cNvPr>
          <p:cNvSpPr txBox="1"/>
          <p:nvPr/>
        </p:nvSpPr>
        <p:spPr>
          <a:xfrm>
            <a:off x="3550022" y="2605154"/>
            <a:ext cx="25997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42975">
              <a:tabLst>
                <a:tab pos="448691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DF005-FC19-FCA3-1E97-32C0BA8A5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747"/>
          <a:stretch/>
        </p:blipFill>
        <p:spPr>
          <a:xfrm>
            <a:off x="5257100" y="3573355"/>
            <a:ext cx="5085407" cy="21560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928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054218-1DD9-65D4-A23B-B247DF0A827D}"/>
              </a:ext>
            </a:extLst>
          </p:cNvPr>
          <p:cNvSpPr txBox="1"/>
          <p:nvPr/>
        </p:nvSpPr>
        <p:spPr>
          <a:xfrm>
            <a:off x="1532965" y="474240"/>
            <a:ext cx="7413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  <a:tabLst>
                <a:tab pos="448691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column Specific location using alter commands: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78F4C-A029-9E1F-C791-9A602F457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832" y="1448487"/>
            <a:ext cx="6455125" cy="605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44AA93-E822-B8D8-ED47-D7124A915278}"/>
              </a:ext>
            </a:extLst>
          </p:cNvPr>
          <p:cNvSpPr txBox="1"/>
          <p:nvPr/>
        </p:nvSpPr>
        <p:spPr>
          <a:xfrm>
            <a:off x="4540624" y="2616805"/>
            <a:ext cx="13984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195E3-D876-B8C4-BCCE-B536824C7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13" y="3742474"/>
            <a:ext cx="5678234" cy="2144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20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F8E1B5-D383-4204-5326-376C8779266D}"/>
              </a:ext>
            </a:extLst>
          </p:cNvPr>
          <p:cNvSpPr txBox="1"/>
          <p:nvPr/>
        </p:nvSpPr>
        <p:spPr>
          <a:xfrm>
            <a:off x="1577788" y="88758"/>
            <a:ext cx="29942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448691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Drop Table :-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A854B-15FF-C3C4-C0AB-21A86CA6BE35}"/>
              </a:ext>
            </a:extLst>
          </p:cNvPr>
          <p:cNvSpPr txBox="1"/>
          <p:nvPr/>
        </p:nvSpPr>
        <p:spPr>
          <a:xfrm>
            <a:off x="3532094" y="712258"/>
            <a:ext cx="8310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DROP TABLE statement is used to drop an existing table in a database.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A2026-6E23-DE3F-DF57-E48C7A75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232" y="1627432"/>
            <a:ext cx="3763228" cy="51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FF1CB-9B00-72CB-59E5-F76C33C07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392" y="3429000"/>
            <a:ext cx="2021840" cy="24765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7D5103-BDF2-1B27-44B5-0C64F2627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8176" y="3429000"/>
            <a:ext cx="22860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FE0A1-458F-9D2B-F97B-57225DF9D142}"/>
              </a:ext>
            </a:extLst>
          </p:cNvPr>
          <p:cNvSpPr txBox="1"/>
          <p:nvPr/>
        </p:nvSpPr>
        <p:spPr>
          <a:xfrm>
            <a:off x="3074894" y="3297072"/>
            <a:ext cx="11474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:- 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2C564-30FB-989F-AF59-550FAA4514D9}"/>
              </a:ext>
            </a:extLst>
          </p:cNvPr>
          <p:cNvSpPr txBox="1"/>
          <p:nvPr/>
        </p:nvSpPr>
        <p:spPr>
          <a:xfrm>
            <a:off x="7687235" y="3297072"/>
            <a:ext cx="10309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:-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FCE105-2461-C725-71C6-6052B02025F7}"/>
              </a:ext>
            </a:extLst>
          </p:cNvPr>
          <p:cNvSpPr txBox="1"/>
          <p:nvPr/>
        </p:nvSpPr>
        <p:spPr>
          <a:xfrm>
            <a:off x="3074894" y="2636222"/>
            <a:ext cx="1429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486910" algn="l"/>
              </a:tabLst>
            </a:pP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95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4A37C-90F3-74E6-31F2-A6BBF9BC2B26}"/>
              </a:ext>
            </a:extLst>
          </p:cNvPr>
          <p:cNvSpPr txBox="1"/>
          <p:nvPr/>
        </p:nvSpPr>
        <p:spPr>
          <a:xfrm>
            <a:off x="1595718" y="106687"/>
            <a:ext cx="19274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dirty="0"/>
              <a:t>4) Truncate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4FB3B-E8A1-60C5-0975-BAFB30706056}"/>
              </a:ext>
            </a:extLst>
          </p:cNvPr>
          <p:cNvSpPr txBox="1"/>
          <p:nvPr/>
        </p:nvSpPr>
        <p:spPr>
          <a:xfrm>
            <a:off x="1201271" y="742600"/>
            <a:ext cx="1219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>
              <a:tabLst>
                <a:tab pos="4486910" algn="l"/>
              </a:tabLst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 TRUNCATE TABLE statement is used to delete the data inside a table. 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>
              <a:tabLst>
                <a:tab pos="448691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17F7E-0F70-F9CD-883A-0A138109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271" y="1655512"/>
            <a:ext cx="3154599" cy="5856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1947ED-16A0-6E0C-C297-1B64982F3628}"/>
              </a:ext>
            </a:extLst>
          </p:cNvPr>
          <p:cNvSpPr txBox="1"/>
          <p:nvPr/>
        </p:nvSpPr>
        <p:spPr>
          <a:xfrm>
            <a:off x="4442012" y="2491299"/>
            <a:ext cx="14388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FF10A5-8E20-88E2-330D-0FA99DA61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212" y="3834447"/>
            <a:ext cx="2287270" cy="2541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F5ECAD-42C8-782E-425E-24CE0467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4287" y="3696854"/>
            <a:ext cx="1955165" cy="25876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123324-FC65-8544-80A9-FE78E496D6ED}"/>
              </a:ext>
            </a:extLst>
          </p:cNvPr>
          <p:cNvSpPr txBox="1"/>
          <p:nvPr/>
        </p:nvSpPr>
        <p:spPr>
          <a:xfrm>
            <a:off x="4190365" y="3296744"/>
            <a:ext cx="1093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:- 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09475-F14A-16AB-B17B-5DEEFBAF290A}"/>
              </a:ext>
            </a:extLst>
          </p:cNvPr>
          <p:cNvSpPr txBox="1"/>
          <p:nvPr/>
        </p:nvSpPr>
        <p:spPr>
          <a:xfrm>
            <a:off x="8702896" y="3228945"/>
            <a:ext cx="1093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:-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684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2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BA8F7-12B7-AF1D-A8B0-D3CB456EDEA4}"/>
              </a:ext>
            </a:extLst>
          </p:cNvPr>
          <p:cNvSpPr txBox="1"/>
          <p:nvPr/>
        </p:nvSpPr>
        <p:spPr>
          <a:xfrm>
            <a:off x="3827930" y="0"/>
            <a:ext cx="58539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48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</a:t>
            </a:r>
            <a:endParaRPr lang="en-US" sz="18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 Data Manipulation Language )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18FA4-4503-1671-ED7C-DE5D39DA0B6F}"/>
              </a:ext>
            </a:extLst>
          </p:cNvPr>
          <p:cNvSpPr txBox="1"/>
          <p:nvPr/>
        </p:nvSpPr>
        <p:spPr>
          <a:xfrm>
            <a:off x="1864658" y="1994211"/>
            <a:ext cx="97804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language commands are used to change or manipulate data in database tables.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6E430B-E8CF-2BAF-4183-C008E3A92396}"/>
              </a:ext>
            </a:extLst>
          </p:cNvPr>
          <p:cNvSpPr txBox="1"/>
          <p:nvPr/>
        </p:nvSpPr>
        <p:spPr>
          <a:xfrm>
            <a:off x="1864658" y="2972504"/>
            <a:ext cx="763792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DML commands :-</a:t>
            </a:r>
          </a:p>
          <a:p>
            <a:pPr lvl="0"/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Insert.</a:t>
            </a:r>
          </a:p>
          <a:p>
            <a:pPr lvl="0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2) Update.</a:t>
            </a:r>
          </a:p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3) Delete.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0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99D0EE-CE72-A417-31B6-46663707C96B}"/>
              </a:ext>
            </a:extLst>
          </p:cNvPr>
          <p:cNvSpPr txBox="1"/>
          <p:nvPr/>
        </p:nvSpPr>
        <p:spPr>
          <a:xfrm>
            <a:off x="3971364" y="97722"/>
            <a:ext cx="55491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1"/>
                </a:solidFill>
              </a:rPr>
              <a:t>Inserts Data In Multiple Ways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E9BF6-B439-EC7F-9A23-9DF7AC2F8DC2}"/>
              </a:ext>
            </a:extLst>
          </p:cNvPr>
          <p:cNvSpPr txBox="1"/>
          <p:nvPr/>
        </p:nvSpPr>
        <p:spPr>
          <a:xfrm>
            <a:off x="1550894" y="96232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First way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:-  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single Values in tables.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A34235-C8BB-32C8-2CDD-2E9D81A6B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64" y="2262046"/>
            <a:ext cx="7974965" cy="781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D61F2-5E19-079D-6E15-D986D877E4F5}"/>
              </a:ext>
            </a:extLst>
          </p:cNvPr>
          <p:cNvSpPr txBox="1"/>
          <p:nvPr/>
        </p:nvSpPr>
        <p:spPr>
          <a:xfrm>
            <a:off x="2779058" y="3404250"/>
            <a:ext cx="1595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24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46494-528F-A0AE-3B75-31885559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05" y="4141632"/>
            <a:ext cx="72866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858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27940C-A590-1BF8-119E-92C243706C78}"/>
              </a:ext>
            </a:extLst>
          </p:cNvPr>
          <p:cNvSpPr txBox="1"/>
          <p:nvPr/>
        </p:nvSpPr>
        <p:spPr>
          <a:xfrm>
            <a:off x="1613646" y="169440"/>
            <a:ext cx="7270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2) Second way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:- </a:t>
            </a:r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 multiple values in tables.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41CE9-24A5-3FFE-0ABE-8FF61BFAE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00907"/>
            <a:ext cx="4924425" cy="2259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ED663-8D91-A9A9-C4D0-9236047B5C5F}"/>
              </a:ext>
            </a:extLst>
          </p:cNvPr>
          <p:cNvSpPr txBox="1"/>
          <p:nvPr/>
        </p:nvSpPr>
        <p:spPr>
          <a:xfrm>
            <a:off x="4034118" y="3748086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487B2F-1152-379C-756F-CF109B43A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28570"/>
            <a:ext cx="4752975" cy="2155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624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3CCA-064A-E861-9364-E8BCDAB1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111" y="1006311"/>
            <a:ext cx="3549121" cy="813062"/>
          </a:xfrm>
        </p:spPr>
        <p:txBody>
          <a:bodyPr>
            <a:noAutofit/>
          </a:bodyPr>
          <a:lstStyle/>
          <a:p>
            <a:r>
              <a:rPr lang="en-IN" sz="6000" b="1" dirty="0">
                <a:solidFill>
                  <a:srgbClr val="00B0F0"/>
                </a:solidFill>
              </a:rPr>
              <a:t>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EF139-6376-23E9-BE13-63DA8D53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4692" y="2877532"/>
            <a:ext cx="6207960" cy="161905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is collection of Raw Facts and figure.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Raw means that the facts are Unprocessed.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10EB2C-B1E4-1223-6FDC-74F0B10797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08" y="1972559"/>
            <a:ext cx="3751302" cy="3139126"/>
          </a:xfrm>
          <a:prstGeom prst="roundRect">
            <a:avLst>
              <a:gd name="adj" fmla="val 377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2111727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AB2B84-344D-5621-5273-636FF7EA9631}"/>
              </a:ext>
            </a:extLst>
          </p:cNvPr>
          <p:cNvSpPr txBox="1"/>
          <p:nvPr/>
        </p:nvSpPr>
        <p:spPr>
          <a:xfrm>
            <a:off x="1622611" y="188276"/>
            <a:ext cx="874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3) Third ways :- 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/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Insert single values with column Name.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3B3AB-1E4B-078E-3055-8779E584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06" y="1795499"/>
            <a:ext cx="6096000" cy="68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8C2B7D-01E1-2F6D-CD82-11072A410B4E}"/>
              </a:ext>
            </a:extLst>
          </p:cNvPr>
          <p:cNvSpPr txBox="1"/>
          <p:nvPr/>
        </p:nvSpPr>
        <p:spPr>
          <a:xfrm>
            <a:off x="3030070" y="2796098"/>
            <a:ext cx="14612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72103-035B-883A-325F-7A772864E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40" y="3910854"/>
            <a:ext cx="70104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70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046819-9DA3-826F-6EA6-BA9CF6AE840F}"/>
              </a:ext>
            </a:extLst>
          </p:cNvPr>
          <p:cNvSpPr txBox="1"/>
          <p:nvPr/>
        </p:nvSpPr>
        <p:spPr>
          <a:xfrm>
            <a:off x="1604681" y="85636"/>
            <a:ext cx="837303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Update Query </a:t>
            </a:r>
            <a:endParaRPr lang="en-IN" sz="3200" b="1" dirty="0">
              <a:solidFill>
                <a:schemeClr val="accent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1) 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Update single values using Where conditions 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95450"/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99CA5-3C60-B4EF-F4C8-AB7E595EF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601" y="1630456"/>
            <a:ext cx="3867150" cy="110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AAAE6E-859D-F965-F5F8-9A30C9E4333F}"/>
              </a:ext>
            </a:extLst>
          </p:cNvPr>
          <p:cNvSpPr txBox="1"/>
          <p:nvPr/>
        </p:nvSpPr>
        <p:spPr>
          <a:xfrm>
            <a:off x="3989292" y="3198167"/>
            <a:ext cx="1506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 :- </a:t>
            </a:r>
            <a:endParaRPr lang="en-IN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B2B781-E2D7-55C4-AB96-6AA522722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327" y="4122645"/>
            <a:ext cx="6791325" cy="168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89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F0A9B-5986-3FC2-EC76-4B7AA7236906}"/>
              </a:ext>
            </a:extLst>
          </p:cNvPr>
          <p:cNvSpPr txBox="1"/>
          <p:nvPr/>
        </p:nvSpPr>
        <p:spPr>
          <a:xfrm>
            <a:off x="1640541" y="3308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2) Update all data in single query :-</a:t>
            </a:r>
            <a:endParaRPr lang="en-IN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BA68D-6F77-400B-E969-6210D8B93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238" y="1385607"/>
            <a:ext cx="3724275" cy="590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DD322-6BBE-7D32-2AD0-11D4174BF085}"/>
              </a:ext>
            </a:extLst>
          </p:cNvPr>
          <p:cNvSpPr txBox="1"/>
          <p:nvPr/>
        </p:nvSpPr>
        <p:spPr>
          <a:xfrm>
            <a:off x="3984811" y="2437510"/>
            <a:ext cx="1407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24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A1D6F-512D-F6D7-8E55-A82A8F8D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145" y="4345921"/>
            <a:ext cx="341947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BD41C8-EBA6-43CA-F66E-3CC82A2A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934" y="4345921"/>
            <a:ext cx="306705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FFDB63-7EEA-2B36-1A7F-E41060C7B5C6}"/>
              </a:ext>
            </a:extLst>
          </p:cNvPr>
          <p:cNvSpPr txBox="1"/>
          <p:nvPr/>
        </p:nvSpPr>
        <p:spPr>
          <a:xfrm>
            <a:off x="4482352" y="3620852"/>
            <a:ext cx="12550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IN" sz="2400" b="1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8B40D-1CA6-BF39-2B14-C7FF22DF2FCB}"/>
              </a:ext>
            </a:extLst>
          </p:cNvPr>
          <p:cNvSpPr txBox="1"/>
          <p:nvPr/>
        </p:nvSpPr>
        <p:spPr>
          <a:xfrm>
            <a:off x="9233647" y="3620852"/>
            <a:ext cx="1111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2604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0F2C1-E36F-C913-C1D1-CE70BD9F889B}"/>
              </a:ext>
            </a:extLst>
          </p:cNvPr>
          <p:cNvSpPr txBox="1"/>
          <p:nvPr/>
        </p:nvSpPr>
        <p:spPr>
          <a:xfrm>
            <a:off x="1568824" y="169440"/>
            <a:ext cx="21515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3) Delete</a:t>
            </a:r>
            <a:endParaRPr lang="en-IN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DF2A9-7A46-12E2-3826-425C1A3502B3}"/>
              </a:ext>
            </a:extLst>
          </p:cNvPr>
          <p:cNvSpPr txBox="1"/>
          <p:nvPr/>
        </p:nvSpPr>
        <p:spPr>
          <a:xfrm>
            <a:off x="2976282" y="9493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delete one row :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EB123-E8CD-D862-ADAB-EA9198D32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810" y="1979519"/>
            <a:ext cx="6188710" cy="514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34F935-1F56-7D0A-8CD0-A81F2AB0F2BE}"/>
              </a:ext>
            </a:extLst>
          </p:cNvPr>
          <p:cNvSpPr txBox="1"/>
          <p:nvPr/>
        </p:nvSpPr>
        <p:spPr>
          <a:xfrm>
            <a:off x="2185857" y="2957481"/>
            <a:ext cx="3210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 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CA2FDC-00E1-698E-2E83-37C1FCA7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21231"/>
            <a:ext cx="3742484" cy="155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E98F3F-9124-3A9C-6DF6-3C21FFA552F9}"/>
              </a:ext>
            </a:extLst>
          </p:cNvPr>
          <p:cNvSpPr txBox="1"/>
          <p:nvPr/>
        </p:nvSpPr>
        <p:spPr>
          <a:xfrm>
            <a:off x="1685364" y="3576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2) delete Multiple Rows 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B3CC7-8F49-59CF-A08E-F456B0B5C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697" y="1234064"/>
            <a:ext cx="3571875" cy="461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E33225-FAD0-D7E2-6142-DB1C93E00C0C}"/>
              </a:ext>
            </a:extLst>
          </p:cNvPr>
          <p:cNvSpPr txBox="1"/>
          <p:nvPr/>
        </p:nvSpPr>
        <p:spPr>
          <a:xfrm>
            <a:off x="2465294" y="21104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385D9-DCD9-750E-36E4-F9EB7FBB7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609" y="4285907"/>
            <a:ext cx="3038475" cy="1496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24611-807D-6920-893B-12FBA03A0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2069" y="4260740"/>
            <a:ext cx="3843020" cy="13631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0BE73E-93C7-64C5-F100-03FFCDFA5AEE}"/>
              </a:ext>
            </a:extLst>
          </p:cNvPr>
          <p:cNvSpPr txBox="1"/>
          <p:nvPr/>
        </p:nvSpPr>
        <p:spPr>
          <a:xfrm>
            <a:off x="4464422" y="35670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8DCB4-DF35-F879-97FD-7B0953550DB1}"/>
              </a:ext>
            </a:extLst>
          </p:cNvPr>
          <p:cNvSpPr txBox="1"/>
          <p:nvPr/>
        </p:nvSpPr>
        <p:spPr>
          <a:xfrm>
            <a:off x="8919882" y="3557044"/>
            <a:ext cx="1018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56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30D4E4-54DE-97B3-B82A-8315A43D9407}"/>
              </a:ext>
            </a:extLst>
          </p:cNvPr>
          <p:cNvSpPr txBox="1"/>
          <p:nvPr/>
        </p:nvSpPr>
        <p:spPr>
          <a:xfrm>
            <a:off x="1604682" y="3308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3) delete all records :-</a:t>
            </a:r>
            <a:endParaRPr lang="en-IN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63BEF1-1A1D-0E7E-B3B9-9E6D5D7A8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304" y="1203792"/>
            <a:ext cx="3600450" cy="523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8F30D7-2483-8750-0366-C56939F5E04E}"/>
              </a:ext>
            </a:extLst>
          </p:cNvPr>
          <p:cNvSpPr txBox="1"/>
          <p:nvPr/>
        </p:nvSpPr>
        <p:spPr>
          <a:xfrm>
            <a:off x="2034988" y="24733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C031D-878A-9092-AA68-74647D41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749" y="3571035"/>
            <a:ext cx="3755652" cy="139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EEF67-59D5-C254-6562-C5FCCA8713A9}"/>
              </a:ext>
            </a:extLst>
          </p:cNvPr>
          <p:cNvSpPr txBox="1"/>
          <p:nvPr/>
        </p:nvSpPr>
        <p:spPr>
          <a:xfrm>
            <a:off x="4132729" y="17929"/>
            <a:ext cx="432995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solidFill>
                  <a:schemeClr val="accent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DQL</a:t>
            </a:r>
            <a:r>
              <a:rPr lang="en-US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9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0DC82-8FCF-527E-93F9-F1DD60880D3A}"/>
              </a:ext>
            </a:extLst>
          </p:cNvPr>
          <p:cNvSpPr txBox="1"/>
          <p:nvPr/>
        </p:nvSpPr>
        <p:spPr>
          <a:xfrm>
            <a:off x="4132729" y="883843"/>
            <a:ext cx="4993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( Data Query Language 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F21F84A-D304-DF44-FA35-47933EAB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934" y="3198167"/>
            <a:ext cx="101489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</a:t>
            </a:r>
            <a:r>
              <a:rPr lang="en-US" altLang="en-US" sz="2400" dirty="0">
                <a:latin typeface="+mj-lt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command is used to fetch data from one or more tables in a database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10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2B9866-3BF9-EBC5-9A5D-E232A91277FD}"/>
              </a:ext>
            </a:extLst>
          </p:cNvPr>
          <p:cNvSpPr txBox="1"/>
          <p:nvPr/>
        </p:nvSpPr>
        <p:spPr>
          <a:xfrm>
            <a:off x="2734235" y="2787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E1DCC-93E2-CBCA-7A5E-71C3B065A6A5}"/>
              </a:ext>
            </a:extLst>
          </p:cNvPr>
          <p:cNvSpPr txBox="1"/>
          <p:nvPr/>
        </p:nvSpPr>
        <p:spPr>
          <a:xfrm>
            <a:off x="1595717" y="36666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all date single Query :-</a:t>
            </a:r>
            <a:endParaRPr lang="en-IN" sz="1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755E9A-2F0B-6F58-BFD8-BAFC7399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776" y="1697777"/>
            <a:ext cx="3181910" cy="369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F047C3-D03A-DAA5-CCF8-E08ADCF5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704" y="3609202"/>
            <a:ext cx="70580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78EBA4-09B3-26D0-E1C7-49F31A17F8AC}"/>
              </a:ext>
            </a:extLst>
          </p:cNvPr>
          <p:cNvSpPr txBox="1"/>
          <p:nvPr/>
        </p:nvSpPr>
        <p:spPr>
          <a:xfrm>
            <a:off x="2519083" y="27243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2530-7E85-0445-6A9C-0F7156CD0477}"/>
              </a:ext>
            </a:extLst>
          </p:cNvPr>
          <p:cNvSpPr txBox="1"/>
          <p:nvPr/>
        </p:nvSpPr>
        <p:spPr>
          <a:xfrm>
            <a:off x="1622611" y="2168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2) Select  Specific column single Query 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A01891-2DAC-FB27-4E83-19E232D5A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027" y="1429534"/>
            <a:ext cx="4791075" cy="377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04078-D5B8-4B5C-2A4A-03AF54FCD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424" y="3186046"/>
            <a:ext cx="3305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7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39A988-821B-702B-8DD4-8EC0045845B0}"/>
              </a:ext>
            </a:extLst>
          </p:cNvPr>
          <p:cNvSpPr txBox="1"/>
          <p:nvPr/>
        </p:nvSpPr>
        <p:spPr>
          <a:xfrm>
            <a:off x="2895600" y="27960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E4295-C097-DE6A-F9A1-5E97641B3FB8}"/>
              </a:ext>
            </a:extLst>
          </p:cNvPr>
          <p:cNvSpPr txBox="1"/>
          <p:nvPr/>
        </p:nvSpPr>
        <p:spPr>
          <a:xfrm>
            <a:off x="1586753" y="2949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 Select query using distinct :-</a:t>
            </a:r>
            <a:endParaRPr lang="en-IN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67647-82CD-C912-801D-D49F4B23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992" y="1523942"/>
            <a:ext cx="3574396" cy="645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28913-847E-A0A0-D81F-5DC082EEA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65" y="3406469"/>
            <a:ext cx="2703700" cy="315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A93E-C029-DF7F-958E-7493E8F6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0625" y="886118"/>
            <a:ext cx="3549121" cy="81306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00B0F0"/>
                </a:solidFill>
              </a:rPr>
              <a:t>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8F7AB-55F6-7D5F-5F82-B20D79132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5203" y="2656001"/>
            <a:ext cx="5674257" cy="1828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Information is a Process form of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Information Is always Meaningful.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Information is Dependent on data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A763E60-9112-FD40-8DDA-6C3D711B42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421" y="2478506"/>
            <a:ext cx="3818856" cy="2291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9050076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7837EA-325B-87CC-8035-EDE8ECDC886E}"/>
              </a:ext>
            </a:extLst>
          </p:cNvPr>
          <p:cNvSpPr txBox="1"/>
          <p:nvPr/>
        </p:nvSpPr>
        <p:spPr>
          <a:xfrm>
            <a:off x="3383811" y="10812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00B0F0"/>
                </a:solidFill>
              </a:rPr>
              <a:t>Filtering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A3684-3A8B-3E6B-88CC-50FFBC0E0238}"/>
              </a:ext>
            </a:extLst>
          </p:cNvPr>
          <p:cNvSpPr txBox="1"/>
          <p:nvPr/>
        </p:nvSpPr>
        <p:spPr>
          <a:xfrm>
            <a:off x="1578656" y="1688099"/>
            <a:ext cx="94160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Filtering data in SQL means picking out only the rows from a table that match certain conditions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29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FFFC07-00DA-7CF6-EF7C-9AA86E17BAA3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A4B16F-FA3A-0895-ED22-1E5C5BB7B12C}"/>
              </a:ext>
            </a:extLst>
          </p:cNvPr>
          <p:cNvSpPr txBox="1"/>
          <p:nvPr/>
        </p:nvSpPr>
        <p:spPr>
          <a:xfrm>
            <a:off x="3974054" y="12034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&amp; Where AND</a:t>
            </a:r>
            <a:endParaRPr lang="en-IN" sz="11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5FAE5E-AF16-1244-8EEB-DF48C146E700}"/>
              </a:ext>
            </a:extLst>
          </p:cNvPr>
          <p:cNvSpPr txBox="1"/>
          <p:nvPr/>
        </p:nvSpPr>
        <p:spPr>
          <a:xfrm>
            <a:off x="1416424" y="8597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query using where condition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CD0E5-5222-463B-D281-FFC0BD89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920910"/>
            <a:ext cx="4146176" cy="461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1D241-87AB-DC65-8E9E-F120DD86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002" y="4229379"/>
            <a:ext cx="6457950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417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8DCE39-AEDF-9AB5-CDA0-099CAD02BC4C}"/>
              </a:ext>
            </a:extLst>
          </p:cNvPr>
          <p:cNvSpPr txBox="1"/>
          <p:nvPr/>
        </p:nvSpPr>
        <p:spPr>
          <a:xfrm>
            <a:off x="2931459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9E06A-6C47-A779-B3E3-DC5783308477}"/>
              </a:ext>
            </a:extLst>
          </p:cNvPr>
          <p:cNvSpPr txBox="1"/>
          <p:nvPr/>
        </p:nvSpPr>
        <p:spPr>
          <a:xfrm>
            <a:off x="1631576" y="312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query using </a:t>
            </a:r>
            <a:r>
              <a:rPr lang="en-US" sz="2400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AND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condition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92D60-35AE-517B-0A62-667127B07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026" y="1464609"/>
            <a:ext cx="5365937" cy="597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226A9-9401-167A-2728-62B724C10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47" y="3941109"/>
            <a:ext cx="6392118" cy="137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898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C541C2-6EA7-11DB-066D-C90635545B36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F65374-6E39-6338-9886-E2CC0A7A7BC8}"/>
              </a:ext>
            </a:extLst>
          </p:cNvPr>
          <p:cNvSpPr txBox="1"/>
          <p:nvPr/>
        </p:nvSpPr>
        <p:spPr>
          <a:xfrm>
            <a:off x="5916706" y="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D9A0E-59B5-A33B-4EF6-28BBDA145368}"/>
              </a:ext>
            </a:extLst>
          </p:cNvPr>
          <p:cNvSpPr txBox="1"/>
          <p:nvPr/>
        </p:nvSpPr>
        <p:spPr>
          <a:xfrm>
            <a:off x="1532965" y="81938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Between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29A815-72E7-985C-9FC8-430DE53A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456" y="2002714"/>
            <a:ext cx="4152900" cy="45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809881-A91F-72C6-94B3-4F1341C2F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993" y="4490419"/>
            <a:ext cx="6677025" cy="15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B2C0B-9C9D-887E-6BE6-32F614D54444}"/>
              </a:ext>
            </a:extLst>
          </p:cNvPr>
          <p:cNvSpPr txBox="1"/>
          <p:nvPr/>
        </p:nvSpPr>
        <p:spPr>
          <a:xfrm>
            <a:off x="2617694" y="27602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620D6-4213-8066-4227-59F778355BA9}"/>
              </a:ext>
            </a:extLst>
          </p:cNvPr>
          <p:cNvSpPr txBox="1"/>
          <p:nvPr/>
        </p:nvSpPr>
        <p:spPr>
          <a:xfrm>
            <a:off x="1622612" y="1784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Not-Between :- 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B62F2D-6939-B90C-D327-0994C0AE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076" y="1422640"/>
            <a:ext cx="5781395" cy="5550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27801-8E47-CFB0-3886-575B9C72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18" y="3523018"/>
            <a:ext cx="6734175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773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1ACF5-0453-8B3D-0C87-226EB19D280B}"/>
              </a:ext>
            </a:extLst>
          </p:cNvPr>
          <p:cNvSpPr txBox="1"/>
          <p:nvPr/>
        </p:nvSpPr>
        <p:spPr>
          <a:xfrm>
            <a:off x="2832847" y="30560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4DB62-4390-09B4-DB2C-3C681F7D8AC6}"/>
              </a:ext>
            </a:extLst>
          </p:cNvPr>
          <p:cNvSpPr txBox="1"/>
          <p:nvPr/>
        </p:nvSpPr>
        <p:spPr>
          <a:xfrm>
            <a:off x="3558988" y="627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Operator</a:t>
            </a:r>
            <a:endParaRPr lang="en-IN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A59AD-A556-A76C-9E03-A800CFC6A99C}"/>
              </a:ext>
            </a:extLst>
          </p:cNvPr>
          <p:cNvSpPr txBox="1"/>
          <p:nvPr/>
        </p:nvSpPr>
        <p:spPr>
          <a:xfrm>
            <a:off x="1694330" y="103005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:-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9D3335-F512-0F3B-BB75-A8DC303D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06" y="1737752"/>
            <a:ext cx="4724400" cy="65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610701-4A3A-ADA0-AB0D-FF5D1020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392" y="4036359"/>
            <a:ext cx="66198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842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E6B325-3B8B-DB43-0409-3CAB6FDAA395}"/>
              </a:ext>
            </a:extLst>
          </p:cNvPr>
          <p:cNvSpPr txBox="1"/>
          <p:nvPr/>
        </p:nvSpPr>
        <p:spPr>
          <a:xfrm>
            <a:off x="1640541" y="2501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Not-IN :- 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27C104-0F67-CF0B-398D-D771C89D132B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A34BD2-3432-56D7-5EFB-03157888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7" y="1444660"/>
            <a:ext cx="5218579" cy="7427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D18FB5-73BA-0A82-AEFE-9D497C0F9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41" y="3800804"/>
            <a:ext cx="68008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0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8D3EF3-80CF-C0E0-DBE9-5395AC1CC376}"/>
              </a:ext>
            </a:extLst>
          </p:cNvPr>
          <p:cNvSpPr txBox="1"/>
          <p:nvPr/>
        </p:nvSpPr>
        <p:spPr>
          <a:xfrm>
            <a:off x="5226423" y="7979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Like Operator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B6EF9-C50A-141B-DE57-8D825AF3204B}"/>
              </a:ext>
            </a:extLst>
          </p:cNvPr>
          <p:cNvSpPr txBox="1"/>
          <p:nvPr/>
        </p:nvSpPr>
        <p:spPr>
          <a:xfrm>
            <a:off x="1425388" y="1003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symbol use to find single letter.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303DC-0E2F-12BA-4EAA-A78EB40DF4C3}"/>
              </a:ext>
            </a:extLst>
          </p:cNvPr>
          <p:cNvSpPr txBox="1"/>
          <p:nvPr/>
        </p:nvSpPr>
        <p:spPr>
          <a:xfrm>
            <a:off x="2716306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73BDF4-E06B-7ED0-54A5-345AB67A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03412"/>
            <a:ext cx="3905250" cy="66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CE902-61CA-A50D-7C76-63B47B09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519" y="4022694"/>
            <a:ext cx="6610350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908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435DF0-E501-ED48-EEE8-A6EB894123AF}"/>
              </a:ext>
            </a:extLst>
          </p:cNvPr>
          <p:cNvSpPr txBox="1"/>
          <p:nvPr/>
        </p:nvSpPr>
        <p:spPr>
          <a:xfrm>
            <a:off x="1604682" y="241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_ to find end with letter in data.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9BFD10-EC07-1C85-F386-5BA693A3734C}"/>
              </a:ext>
            </a:extLst>
          </p:cNvPr>
          <p:cNvSpPr txBox="1"/>
          <p:nvPr/>
        </p:nvSpPr>
        <p:spPr>
          <a:xfrm>
            <a:off x="3048000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70B7F-0DE6-E373-9E0E-9107A71F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44" y="1590675"/>
            <a:ext cx="4029075" cy="628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85AA4-15AE-F8F5-A056-25C4CBD34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53" y="4306421"/>
            <a:ext cx="6096000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105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94E306-EF96-7887-FCA9-3CD53FA8664A}"/>
              </a:ext>
            </a:extLst>
          </p:cNvPr>
          <p:cNvSpPr txBox="1"/>
          <p:nvPr/>
        </p:nvSpPr>
        <p:spPr>
          <a:xfrm>
            <a:off x="1604682" y="2501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Find letter to any location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B7FBC-2DE3-132D-1AEF-D5520A6FC798}"/>
              </a:ext>
            </a:extLst>
          </p:cNvPr>
          <p:cNvSpPr txBox="1"/>
          <p:nvPr/>
        </p:nvSpPr>
        <p:spPr>
          <a:xfrm>
            <a:off x="2761130" y="27154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B1304-824E-18D0-C1B2-D6673D4D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727" y="1339045"/>
            <a:ext cx="4540344" cy="639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681388-D01A-004F-B705-ADAFD779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341" y="3605222"/>
            <a:ext cx="6454589" cy="191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8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BDEE-FA73-A9E8-3828-D5F7064F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819" y="348792"/>
            <a:ext cx="69713" cy="150830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br>
              <a:rPr lang="en-IN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F0502020204030204" pitchFamily="2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C3C5-9E21-2E6A-A684-DC82724166B4}"/>
              </a:ext>
            </a:extLst>
          </p:cNvPr>
          <p:cNvSpPr txBox="1"/>
          <p:nvPr/>
        </p:nvSpPr>
        <p:spPr>
          <a:xfrm>
            <a:off x="4995066" y="348792"/>
            <a:ext cx="3105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>
                <a:solidFill>
                  <a:srgbClr val="00B0F0"/>
                </a:solidFill>
              </a:rPr>
              <a:t>Data Types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288B38-A626-1CF9-97E0-6ECADA8AB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944" y="1880646"/>
            <a:ext cx="7930222" cy="2604478"/>
          </a:xfrm>
          <a:prstGeom prst="roundRect">
            <a:avLst>
              <a:gd name="adj" fmla="val 1836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EEB51B-1693-7447-ADA6-7AA54058C29B}"/>
              </a:ext>
            </a:extLst>
          </p:cNvPr>
          <p:cNvSpPr txBox="1"/>
          <p:nvPr/>
        </p:nvSpPr>
        <p:spPr>
          <a:xfrm>
            <a:off x="2809188" y="4977354"/>
            <a:ext cx="7296347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Structured Data </a:t>
            </a:r>
            <a:r>
              <a:rPr lang="en-IN" dirty="0"/>
              <a:t>:- Oracle , MYSQL,MSSQL.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Semi-Structured Data </a:t>
            </a:r>
            <a:r>
              <a:rPr lang="en-IN" dirty="0"/>
              <a:t>:- CSV , MongoDB.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Unstructured Data </a:t>
            </a:r>
            <a:r>
              <a:rPr lang="en-IN" dirty="0"/>
              <a:t>:- PDFs, JPEGs, MP4.</a:t>
            </a:r>
          </a:p>
        </p:txBody>
      </p:sp>
    </p:spTree>
    <p:extLst>
      <p:ext uri="{BB962C8B-B14F-4D97-AF65-F5344CB8AC3E}">
        <p14:creationId xmlns:p14="http://schemas.microsoft.com/office/powerpoint/2010/main" val="3475089683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68E58-B5EE-836E-FEAB-D7E2D500D450}"/>
              </a:ext>
            </a:extLst>
          </p:cNvPr>
          <p:cNvSpPr txBox="1"/>
          <p:nvPr/>
        </p:nvSpPr>
        <p:spPr>
          <a:xfrm>
            <a:off x="2298121" y="26437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54B3C-B0D3-16EB-F4DE-79C81922BAAB}"/>
              </a:ext>
            </a:extLst>
          </p:cNvPr>
          <p:cNvSpPr txBox="1"/>
          <p:nvPr/>
        </p:nvSpPr>
        <p:spPr>
          <a:xfrm>
            <a:off x="2895600" y="115652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algn="ctr"/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operators</a:t>
            </a:r>
            <a:endParaRPr lang="en-IN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5F5C63-02EE-547F-92EE-86922EE9F5D9}"/>
              </a:ext>
            </a:extLst>
          </p:cNvPr>
          <p:cNvSpPr txBox="1"/>
          <p:nvPr/>
        </p:nvSpPr>
        <p:spPr>
          <a:xfrm>
            <a:off x="1470211" y="8866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 data in ascending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511C1B-3EE4-1B4D-A8DE-4976E4734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98" y="1858215"/>
            <a:ext cx="3171825" cy="4561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C1C41C-9C86-33AA-898A-F57B0CB1B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533" y="3206953"/>
            <a:ext cx="6161405" cy="2673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21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C8A1EC-932F-7D0A-646B-BCFB33810860}"/>
              </a:ext>
            </a:extLst>
          </p:cNvPr>
          <p:cNvSpPr txBox="1"/>
          <p:nvPr/>
        </p:nvSpPr>
        <p:spPr>
          <a:xfrm>
            <a:off x="2216524" y="230043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71974-E43D-CAD6-E991-20D639207F1B}"/>
              </a:ext>
            </a:extLst>
          </p:cNvPr>
          <p:cNvSpPr txBox="1"/>
          <p:nvPr/>
        </p:nvSpPr>
        <p:spPr>
          <a:xfrm>
            <a:off x="1568824" y="3397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Display data in descending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3E8CF-960E-3530-BDCD-D928E567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898" y="1489860"/>
            <a:ext cx="4439285" cy="561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53664-3712-BAA2-41B5-531C8C160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077" y="3011338"/>
            <a:ext cx="66294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AD777-A297-4582-7F94-F1ECF08DEB57}"/>
              </a:ext>
            </a:extLst>
          </p:cNvPr>
          <p:cNvSpPr txBox="1"/>
          <p:nvPr/>
        </p:nvSpPr>
        <p:spPr>
          <a:xfrm>
            <a:off x="2265381" y="34290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D7FAD4-CD00-7334-D4A9-8949BBD2A9D9}"/>
              </a:ext>
            </a:extLst>
          </p:cNvPr>
          <p:cNvSpPr txBox="1"/>
          <p:nvPr/>
        </p:nvSpPr>
        <p:spPr>
          <a:xfrm>
            <a:off x="4912659" y="797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operators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2ACF35-80F8-C066-DE64-FE420D1F2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22" y="1612813"/>
            <a:ext cx="4210050" cy="9023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4EE0C-AAFD-A04E-E716-86E7FC64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634" y="4365766"/>
            <a:ext cx="6677025" cy="1807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48DFBC-0417-FD93-E922-5147FE515AC9}"/>
              </a:ext>
            </a:extLst>
          </p:cNvPr>
          <p:cNvSpPr txBox="1"/>
          <p:nvPr/>
        </p:nvSpPr>
        <p:spPr>
          <a:xfrm>
            <a:off x="1899620" y="1345739"/>
            <a:ext cx="4446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limit operators</a:t>
            </a:r>
            <a:r>
              <a:rPr lang="en-US" sz="2400" dirty="0"/>
              <a:t> are used to control the number of rows returned by a query.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69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0D4E7-79DE-7BEE-06D3-C2079A9A1EF8}"/>
              </a:ext>
            </a:extLst>
          </p:cNvPr>
          <p:cNvSpPr txBox="1"/>
          <p:nvPr/>
        </p:nvSpPr>
        <p:spPr>
          <a:xfrm>
            <a:off x="2597340" y="372672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CAFB4-289B-D6DC-398B-0D2227F9C1A1}"/>
              </a:ext>
            </a:extLst>
          </p:cNvPr>
          <p:cNvSpPr txBox="1"/>
          <p:nvPr/>
        </p:nvSpPr>
        <p:spPr>
          <a:xfrm>
            <a:off x="4545106" y="7082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CASE STATEMENT</a:t>
            </a:r>
            <a:endParaRPr lang="en-IN" sz="32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23E2D-D4E3-8F89-EE68-B1D13734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41" y="1413733"/>
            <a:ext cx="3695065" cy="1448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F58AB-C468-A294-7913-1632156E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905" y="3726726"/>
            <a:ext cx="2920160" cy="2774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716D61-D4E1-B54C-7809-E74B3FDD1062}"/>
              </a:ext>
            </a:extLst>
          </p:cNvPr>
          <p:cNvSpPr txBox="1"/>
          <p:nvPr/>
        </p:nvSpPr>
        <p:spPr>
          <a:xfrm>
            <a:off x="1626870" y="1661839"/>
            <a:ext cx="45453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CASE</a:t>
            </a:r>
            <a:r>
              <a:rPr lang="en-US" sz="2400" dirty="0"/>
              <a:t> statement in SQL is used to perform conditional logic in queries.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667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E2A0BF-CC0E-E626-8777-0D8759BCC69B}"/>
              </a:ext>
            </a:extLst>
          </p:cNvPr>
          <p:cNvSpPr txBox="1"/>
          <p:nvPr/>
        </p:nvSpPr>
        <p:spPr>
          <a:xfrm>
            <a:off x="3531870" y="162806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Aggregate Function</a:t>
            </a:r>
            <a:endParaRPr lang="en-IN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ACD72-7B57-0030-0DF1-157C36CDCD5A}"/>
              </a:ext>
            </a:extLst>
          </p:cNvPr>
          <p:cNvSpPr txBox="1"/>
          <p:nvPr/>
        </p:nvSpPr>
        <p:spPr>
          <a:xfrm>
            <a:off x="1602486" y="1815191"/>
            <a:ext cx="836447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b="1" dirty="0"/>
              <a:t>Aggregate</a:t>
            </a:r>
            <a:r>
              <a:rPr lang="en-US" sz="2800" dirty="0"/>
              <a:t> means summarizing a group of rows into a single value.</a:t>
            </a:r>
          </a:p>
          <a:p>
            <a:r>
              <a:rPr lang="en-US" sz="2800" dirty="0"/>
              <a:t>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For example, you can calculate the total, average, or count of a set of numbers.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539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807DBC-1BF0-3D49-0505-2ECB6611B75F}"/>
              </a:ext>
            </a:extLst>
          </p:cNvPr>
          <p:cNvSpPr txBox="1"/>
          <p:nvPr/>
        </p:nvSpPr>
        <p:spPr>
          <a:xfrm>
            <a:off x="2465294" y="28947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A96B0-8AA8-2AAF-A8AD-805800B163DE}"/>
              </a:ext>
            </a:extLst>
          </p:cNvPr>
          <p:cNvSpPr txBox="1"/>
          <p:nvPr/>
        </p:nvSpPr>
        <p:spPr>
          <a:xfrm>
            <a:off x="1472919" y="3251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inimun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payment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B74052-5C5D-3A4F-5062-A90B5DAF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487" y="1862640"/>
            <a:ext cx="5026959" cy="689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AFB49-9B84-384A-BAB3-44522FC9A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757" y="4090011"/>
            <a:ext cx="20923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B88114-53D4-96A5-EAFD-3191F8A718CF}"/>
              </a:ext>
            </a:extLst>
          </p:cNvPr>
          <p:cNvSpPr txBox="1"/>
          <p:nvPr/>
        </p:nvSpPr>
        <p:spPr>
          <a:xfrm>
            <a:off x="2967318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C3971-1996-55B3-BC9A-A7D56220B65F}"/>
              </a:ext>
            </a:extLst>
          </p:cNvPr>
          <p:cNvSpPr txBox="1"/>
          <p:nvPr/>
        </p:nvSpPr>
        <p:spPr>
          <a:xfrm>
            <a:off x="1586753" y="3576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Find maximum payment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6CE2B-5891-D846-7929-4DD37E4CE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622" y="1550449"/>
            <a:ext cx="360045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169DC6-D58B-64CC-35F3-A3D3ADFB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93" y="4316225"/>
            <a:ext cx="2600325" cy="107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77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17FBDF-DC35-2E97-3457-7FE6D9D265E5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9D8FF-8910-D11F-2831-AC61D4926D45}"/>
              </a:ext>
            </a:extLst>
          </p:cNvPr>
          <p:cNvSpPr txBox="1"/>
          <p:nvPr/>
        </p:nvSpPr>
        <p:spPr>
          <a:xfrm>
            <a:off x="1532965" y="2411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Find Average of payment :-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8ACB5-6AF2-6423-E76C-B8163876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912" y="1543329"/>
            <a:ext cx="3543300" cy="581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12AD0-7F78-EB35-9AB4-7EE2C49E7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15" y="4322044"/>
            <a:ext cx="24288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AB7FE-7BE7-18E3-943D-A926038D6B36}"/>
              </a:ext>
            </a:extLst>
          </p:cNvPr>
          <p:cNvSpPr txBox="1"/>
          <p:nvPr/>
        </p:nvSpPr>
        <p:spPr>
          <a:xfrm>
            <a:off x="2537012" y="25540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50E9E-56F7-AFD6-AD26-05B65FB5380D}"/>
              </a:ext>
            </a:extLst>
          </p:cNvPr>
          <p:cNvSpPr txBox="1"/>
          <p:nvPr/>
        </p:nvSpPr>
        <p:spPr>
          <a:xfrm>
            <a:off x="1532964" y="14254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Calculate Count number in table.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2FAF9-098B-DB68-FC68-81FA3A68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790" y="1345768"/>
            <a:ext cx="371475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D9D7BF-CC52-9E2A-6AB9-D9887233A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26" y="3842284"/>
            <a:ext cx="2276475" cy="98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0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15D38-9B25-29F5-48D3-6F7094C08E5F}"/>
              </a:ext>
            </a:extLst>
          </p:cNvPr>
          <p:cNvSpPr txBox="1"/>
          <p:nvPr/>
        </p:nvSpPr>
        <p:spPr>
          <a:xfrm>
            <a:off x="2743200" y="26436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366D0-6DDB-042C-4483-EF3DDE6A5BC0}"/>
              </a:ext>
            </a:extLst>
          </p:cNvPr>
          <p:cNvSpPr txBox="1"/>
          <p:nvPr/>
        </p:nvSpPr>
        <p:spPr>
          <a:xfrm>
            <a:off x="1541929" y="2680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To find total calculate amount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BD105-D9EB-8A3F-DC50-C5BCB7C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26" y="1382047"/>
            <a:ext cx="3590925" cy="609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94131A-4525-EA49-96D9-82E3C2D9D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3864121"/>
            <a:ext cx="2384612" cy="115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7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5F9C-4C06-0C31-B170-106E266F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654" y="280448"/>
            <a:ext cx="3549121" cy="916757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00B0F0"/>
                </a:solidFill>
              </a:rPr>
              <a:t>Database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FAD21-42CC-8B89-3382-B136E2E06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78581" y="2374376"/>
            <a:ext cx="4822220" cy="1901858"/>
          </a:xfrm>
        </p:spPr>
        <p:txBody>
          <a:bodyPr>
            <a:normAutofit/>
          </a:bodyPr>
          <a:lstStyle/>
          <a:p>
            <a:r>
              <a:rPr lang="en-US" sz="2400" dirty="0"/>
              <a:t>Database is a digital system for storing and organizing information so it can be easily accessed and managed.</a:t>
            </a:r>
            <a:endParaRPr lang="en-IN" sz="24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6F1990D-6B6F-E47F-69F3-E849B5D29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5" y="1710964"/>
            <a:ext cx="3618526" cy="3618526"/>
          </a:xfrm>
        </p:spPr>
      </p:pic>
    </p:spTree>
    <p:extLst>
      <p:ext uri="{BB962C8B-B14F-4D97-AF65-F5344CB8AC3E}">
        <p14:creationId xmlns:p14="http://schemas.microsoft.com/office/powerpoint/2010/main" val="3114500369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4DB82-0FC6-BFA6-D631-B739F21960BC}"/>
              </a:ext>
            </a:extLst>
          </p:cNvPr>
          <p:cNvSpPr txBox="1"/>
          <p:nvPr/>
        </p:nvSpPr>
        <p:spPr>
          <a:xfrm>
            <a:off x="2153143" y="38805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EA39B-981A-FF40-F89A-1D50445770C2}"/>
              </a:ext>
            </a:extLst>
          </p:cNvPr>
          <p:cNvSpPr txBox="1"/>
          <p:nvPr/>
        </p:nvSpPr>
        <p:spPr>
          <a:xfrm>
            <a:off x="3765177" y="7979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/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Operator </a:t>
            </a:r>
            <a:endParaRPr lang="en-IN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E6EB1-8DD4-62B0-DBD5-0B7D01A565A7}"/>
              </a:ext>
            </a:extLst>
          </p:cNvPr>
          <p:cNvSpPr txBox="1"/>
          <p:nvPr/>
        </p:nvSpPr>
        <p:spPr>
          <a:xfrm>
            <a:off x="1442959" y="21975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69E68-1AB4-83D7-A74A-63FC141B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43" y="2977494"/>
            <a:ext cx="4392706" cy="58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DCF0F-3F83-9BCC-4C79-918BA6145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84" y="4839876"/>
            <a:ext cx="6105525" cy="981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D272C3-95AD-D48B-76A9-1B6A7F5041CD}"/>
              </a:ext>
            </a:extLst>
          </p:cNvPr>
          <p:cNvSpPr txBox="1"/>
          <p:nvPr/>
        </p:nvSpPr>
        <p:spPr>
          <a:xfrm>
            <a:off x="1442959" y="1037049"/>
            <a:ext cx="98418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Comparison operators in SQL are used to compare values and return a Boolean result (true or false) based on the comparison.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53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3EAE9B-9A5C-1224-7421-175BB6D5C456}"/>
              </a:ext>
            </a:extLst>
          </p:cNvPr>
          <p:cNvSpPr txBox="1"/>
          <p:nvPr/>
        </p:nvSpPr>
        <p:spPr>
          <a:xfrm>
            <a:off x="2425933" y="22614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0836C-6EEB-3F91-3EB1-8E4E5FD3EB59}"/>
              </a:ext>
            </a:extLst>
          </p:cNvPr>
          <p:cNvSpPr txBox="1"/>
          <p:nvPr/>
        </p:nvSpPr>
        <p:spPr>
          <a:xfrm>
            <a:off x="1577788" y="2546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Not Equal To First Way:-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C9D048-A7C6-31F1-52DA-09579B56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02957"/>
            <a:ext cx="3800475" cy="639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BE12B8-1E0A-70F5-DE1E-6DFE5A8C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474" y="2875495"/>
            <a:ext cx="5631796" cy="34520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487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417F4A-C196-B322-3CE6-98EF1E1D03E6}"/>
              </a:ext>
            </a:extLst>
          </p:cNvPr>
          <p:cNvSpPr txBox="1"/>
          <p:nvPr/>
        </p:nvSpPr>
        <p:spPr>
          <a:xfrm>
            <a:off x="2232212" y="262576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52EE8-0E89-3498-9059-A38BD09DDB51}"/>
              </a:ext>
            </a:extLst>
          </p:cNvPr>
          <p:cNvSpPr txBox="1"/>
          <p:nvPr/>
        </p:nvSpPr>
        <p:spPr>
          <a:xfrm>
            <a:off x="1532965" y="1604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Not Equal To Second Way:-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6D0017-786D-3599-D600-5F7B8EB9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61" y="1214379"/>
            <a:ext cx="527113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E35C4-15A7-CC8B-C2B1-1F27A6C2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049" y="3321423"/>
            <a:ext cx="5094250" cy="312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5DD0EA-C302-08CE-FAE6-62C77A3A78F8}"/>
              </a:ext>
            </a:extLst>
          </p:cNvPr>
          <p:cNvSpPr txBox="1"/>
          <p:nvPr/>
        </p:nvSpPr>
        <p:spPr>
          <a:xfrm>
            <a:off x="2312894" y="25988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73E2D-A15A-6428-921F-FE02BA40810E}"/>
              </a:ext>
            </a:extLst>
          </p:cNvPr>
          <p:cNvSpPr txBox="1"/>
          <p:nvPr/>
        </p:nvSpPr>
        <p:spPr>
          <a:xfrm>
            <a:off x="1604682" y="2142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Greater than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BD0C6-EBE3-8028-5EA6-CC335AAF7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15" y="1189504"/>
            <a:ext cx="4152900" cy="552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9F0B6-5FEC-B136-C903-0A883E207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715" y="3557867"/>
            <a:ext cx="45910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DB5394-6341-39F1-B468-9EE0CA0F1516}"/>
              </a:ext>
            </a:extLst>
          </p:cNvPr>
          <p:cNvSpPr txBox="1"/>
          <p:nvPr/>
        </p:nvSpPr>
        <p:spPr>
          <a:xfrm>
            <a:off x="1972235" y="28857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90F4A-409E-C2FD-0040-1CF6DE1555CF}"/>
              </a:ext>
            </a:extLst>
          </p:cNvPr>
          <p:cNvSpPr txBox="1"/>
          <p:nvPr/>
        </p:nvSpPr>
        <p:spPr>
          <a:xfrm>
            <a:off x="1577788" y="196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Less than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D1F64-9379-E582-B84C-153CAF058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106" y="1443328"/>
            <a:ext cx="4114800" cy="632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ECDE6-4B51-B385-C598-74558882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106" y="3861547"/>
            <a:ext cx="4657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1D1C47-3399-450A-6F6E-F4E9E9ED70DF}"/>
              </a:ext>
            </a:extLst>
          </p:cNvPr>
          <p:cNvSpPr txBox="1"/>
          <p:nvPr/>
        </p:nvSpPr>
        <p:spPr>
          <a:xfrm>
            <a:off x="1550894" y="2142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Greater Than equal to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2F967-9DFC-B119-E932-474A089D3D68}"/>
              </a:ext>
            </a:extLst>
          </p:cNvPr>
          <p:cNvSpPr txBox="1"/>
          <p:nvPr/>
        </p:nvSpPr>
        <p:spPr>
          <a:xfrm>
            <a:off x="2662517" y="30560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BDFE99-8FC2-B39F-8F02-8AD1D522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02" y="1829360"/>
            <a:ext cx="417195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1F7CF-E326-6135-C037-3BFA88A3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17" y="3720237"/>
            <a:ext cx="4581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C8204-7EEB-2570-7CE1-FA34D60AAB49}"/>
              </a:ext>
            </a:extLst>
          </p:cNvPr>
          <p:cNvSpPr txBox="1"/>
          <p:nvPr/>
        </p:nvSpPr>
        <p:spPr>
          <a:xfrm>
            <a:off x="2214282" y="25630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E1AE4-B565-0AC1-49F2-4BF96F574347}"/>
              </a:ext>
            </a:extLst>
          </p:cNvPr>
          <p:cNvSpPr txBox="1"/>
          <p:nvPr/>
        </p:nvSpPr>
        <p:spPr>
          <a:xfrm>
            <a:off x="1622611" y="2052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Less than equal to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60000-2EC1-E1AC-F61B-E290ABCB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586" y="1329240"/>
            <a:ext cx="4210050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D0875-682B-CE75-8943-57D66147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111" y="3590925"/>
            <a:ext cx="45815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1E4E7B-2557-E195-1224-822EB3CD446D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1E678-6295-5005-576A-C809CE5F289E}"/>
              </a:ext>
            </a:extLst>
          </p:cNvPr>
          <p:cNvSpPr txBox="1"/>
          <p:nvPr/>
        </p:nvSpPr>
        <p:spPr>
          <a:xfrm>
            <a:off x="5011271" y="7082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 function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39767-1B48-5FE3-0EF8-600794733A4A}"/>
              </a:ext>
            </a:extLst>
          </p:cNvPr>
          <p:cNvSpPr txBox="1"/>
          <p:nvPr/>
        </p:nvSpPr>
        <p:spPr>
          <a:xfrm>
            <a:off x="1497106" y="7924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Concat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421253-DDEB-722F-3529-7297822C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743" y="1612526"/>
            <a:ext cx="3514725" cy="1104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29A365-8459-332A-3C70-B4A6A548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234" y="3601743"/>
            <a:ext cx="1389391" cy="27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5F51A8-3C4A-5D63-F3E7-B8B26FA8C448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C4A38-F83D-EAE7-7E48-DD90CB7BB98A}"/>
              </a:ext>
            </a:extLst>
          </p:cNvPr>
          <p:cNvSpPr txBox="1"/>
          <p:nvPr/>
        </p:nvSpPr>
        <p:spPr>
          <a:xfrm>
            <a:off x="1550894" y="3039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Upper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B34413-8A5B-AE25-69BA-A4966B2C9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25" y="1741196"/>
            <a:ext cx="3895725" cy="527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63A17-E29F-016C-2E6C-47E33F50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894" y="3429000"/>
            <a:ext cx="1089575" cy="33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2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9BEB17-8885-8FD1-00F2-04AD12866571}"/>
              </a:ext>
            </a:extLst>
          </p:cNvPr>
          <p:cNvSpPr txBox="1"/>
          <p:nvPr/>
        </p:nvSpPr>
        <p:spPr>
          <a:xfrm>
            <a:off x="3048000" y="3244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77DC76-3D62-F78F-1A27-A19271182790}"/>
              </a:ext>
            </a:extLst>
          </p:cNvPr>
          <p:cNvSpPr txBox="1"/>
          <p:nvPr/>
        </p:nvSpPr>
        <p:spPr>
          <a:xfrm>
            <a:off x="1461247" y="2411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Lower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funcation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474F8C-B061-4BF8-A432-0F109565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309" y="1702115"/>
            <a:ext cx="38766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7323B-FD34-5699-DBDD-D5DC822C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247" y="3244333"/>
            <a:ext cx="862579" cy="31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9A8-821E-269B-0A68-7A7C60379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344" y="0"/>
            <a:ext cx="5426158" cy="1371600"/>
          </a:xfrm>
        </p:spPr>
        <p:txBody>
          <a:bodyPr/>
          <a:lstStyle/>
          <a:p>
            <a:r>
              <a:rPr lang="en-IN" sz="4000" b="1" dirty="0">
                <a:solidFill>
                  <a:srgbClr val="00B0F0"/>
                </a:solidFill>
              </a:rPr>
              <a:t>DBMS </a:t>
            </a:r>
            <a:br>
              <a:rPr lang="en-IN" dirty="0"/>
            </a:br>
            <a:r>
              <a:rPr lang="en-IN" dirty="0"/>
              <a:t>( Database Management Systems 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3178C-1408-B08E-0F31-3F518E2E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6210" y="5486400"/>
            <a:ext cx="10435278" cy="134803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Database Management Systems (DBMS) are software systems used to store, retrieve, and run queries on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60DD63-8C90-0C66-CDA0-5A0643648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7" y="1896506"/>
            <a:ext cx="3166310" cy="3064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1344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00EA3-1536-4F35-577A-D3CCA73CF2D4}"/>
              </a:ext>
            </a:extLst>
          </p:cNvPr>
          <p:cNvSpPr txBox="1"/>
          <p:nvPr/>
        </p:nvSpPr>
        <p:spPr>
          <a:xfrm>
            <a:off x="2752164" y="251819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58009-0416-C7CE-3BDA-BD47E09C08B1}"/>
              </a:ext>
            </a:extLst>
          </p:cNvPr>
          <p:cNvSpPr txBox="1"/>
          <p:nvPr/>
        </p:nvSpPr>
        <p:spPr>
          <a:xfrm>
            <a:off x="1524000" y="1515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Length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funaction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F4DCA-1FD0-1A8D-68D3-6270A9DF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862" y="1691049"/>
            <a:ext cx="3924300" cy="538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49F36D-CC85-38A9-CD47-F5392253A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201" y="2880995"/>
            <a:ext cx="727811" cy="30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BCC58-91B9-3B53-99A5-A78C48A49D63}"/>
              </a:ext>
            </a:extLst>
          </p:cNvPr>
          <p:cNvSpPr txBox="1"/>
          <p:nvPr/>
        </p:nvSpPr>
        <p:spPr>
          <a:xfrm>
            <a:off x="2402541" y="22783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ED1F01-A0A8-165B-E9EF-FE28364B92D4}"/>
              </a:ext>
            </a:extLst>
          </p:cNvPr>
          <p:cNvSpPr txBox="1"/>
          <p:nvPr/>
        </p:nvSpPr>
        <p:spPr>
          <a:xfrm>
            <a:off x="1515035" y="1784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5) 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char_length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3651E-1404-58DE-BE60-D0E8E407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251" y="1431774"/>
            <a:ext cx="4276725" cy="285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E5F127-54BC-D5AB-85E0-17F7E7E9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7" y="2730664"/>
            <a:ext cx="1523440" cy="329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3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4680CA-A4C9-EDAB-ED4D-012A580B2CB8}"/>
              </a:ext>
            </a:extLst>
          </p:cNvPr>
          <p:cNvSpPr txBox="1"/>
          <p:nvPr/>
        </p:nvSpPr>
        <p:spPr>
          <a:xfrm>
            <a:off x="2187388" y="26705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E592A-63A5-BCEF-8F3B-DD51DED9A4D0}"/>
              </a:ext>
            </a:extLst>
          </p:cNvPr>
          <p:cNvSpPr txBox="1"/>
          <p:nvPr/>
        </p:nvSpPr>
        <p:spPr>
          <a:xfrm>
            <a:off x="1497106" y="2232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6) sup-string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9BBFCB-BCD2-C716-9A3D-42A4FC02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770" y="1502948"/>
            <a:ext cx="3733800" cy="4616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B6E6F5-61C7-5E36-AE5C-03D518A6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72" y="3002286"/>
            <a:ext cx="2039467" cy="334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8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625D04-4002-2432-D3C5-708E894806B6}"/>
              </a:ext>
            </a:extLst>
          </p:cNvPr>
          <p:cNvSpPr txBox="1"/>
          <p:nvPr/>
        </p:nvSpPr>
        <p:spPr>
          <a:xfrm>
            <a:off x="1927411" y="241061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BBF93-0494-1AC6-13F0-47A99F134D1C}"/>
              </a:ext>
            </a:extLst>
          </p:cNvPr>
          <p:cNvSpPr txBox="1"/>
          <p:nvPr/>
        </p:nvSpPr>
        <p:spPr>
          <a:xfrm>
            <a:off x="1532965" y="7082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7) R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everse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8E997B-E9F4-4002-0AA5-83AD24B8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644" y="1195609"/>
            <a:ext cx="3390900" cy="551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0E3A4E-4C4E-A613-D756-93FA66D6D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872281"/>
            <a:ext cx="1470211" cy="3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4B6438-68E6-46F0-9A13-92531728CFA7}"/>
              </a:ext>
            </a:extLst>
          </p:cNvPr>
          <p:cNvSpPr txBox="1"/>
          <p:nvPr/>
        </p:nvSpPr>
        <p:spPr>
          <a:xfrm>
            <a:off x="3048000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15647-2E22-4564-BA7F-FDCBB60AF15E}"/>
              </a:ext>
            </a:extLst>
          </p:cNvPr>
          <p:cNvSpPr txBox="1"/>
          <p:nvPr/>
        </p:nvSpPr>
        <p:spPr>
          <a:xfrm>
            <a:off x="5800165" y="-98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A29A28-A3C3-1F04-ECF8-1BA75B9DD2C6}"/>
              </a:ext>
            </a:extLst>
          </p:cNvPr>
          <p:cNvSpPr txBox="1"/>
          <p:nvPr/>
        </p:nvSpPr>
        <p:spPr>
          <a:xfrm>
            <a:off x="1470212" y="9314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show current date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F3E19E-2875-A6DE-154E-F4055B7A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6277"/>
            <a:ext cx="2366683" cy="70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E001CD-A18B-4258-881D-350555DD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540" y="4139768"/>
            <a:ext cx="1963271" cy="818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14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D9B58E-0D51-8ED3-7B1F-5F11B9733976}"/>
              </a:ext>
            </a:extLst>
          </p:cNvPr>
          <p:cNvSpPr txBox="1"/>
          <p:nvPr/>
        </p:nvSpPr>
        <p:spPr>
          <a:xfrm>
            <a:off x="2330823" y="27512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60808-9858-A7DA-82BB-2AB07727D1A1}"/>
              </a:ext>
            </a:extLst>
          </p:cNvPr>
          <p:cNvSpPr txBox="1"/>
          <p:nvPr/>
        </p:nvSpPr>
        <p:spPr>
          <a:xfrm>
            <a:off x="1604682" y="4383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Second Ways show Date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4AFD7-770B-2F0D-02BA-E48015B2B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849" y="1533187"/>
            <a:ext cx="3257550" cy="58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FA824B-0455-7B13-8281-AE4C383A6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92" y="3904354"/>
            <a:ext cx="2396378" cy="897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3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D91C1A-4B36-2357-BA7E-AC8045D8C4AC}"/>
              </a:ext>
            </a:extLst>
          </p:cNvPr>
          <p:cNvSpPr txBox="1"/>
          <p:nvPr/>
        </p:nvSpPr>
        <p:spPr>
          <a:xfrm>
            <a:off x="5387788" y="11565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A04B4-D753-3FCA-A941-EB0C16C1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350" y="2344830"/>
            <a:ext cx="4714875" cy="64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B54A6-D946-1BE9-7313-7C317EE1EE49}"/>
              </a:ext>
            </a:extLst>
          </p:cNvPr>
          <p:cNvSpPr txBox="1"/>
          <p:nvPr/>
        </p:nvSpPr>
        <p:spPr>
          <a:xfrm>
            <a:off x="3332719" y="354554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2FE45-4AD8-AD1C-9060-5A4C311BA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83" y="4070358"/>
            <a:ext cx="2456329" cy="2447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0DC6D5-AFAF-004F-DB86-1650C230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752" y="1163259"/>
            <a:ext cx="1029614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clause used to group rows that have the same values in specified columns into summary rows.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21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66706-AA77-79AC-0D2D-D2F9F640850C}"/>
              </a:ext>
            </a:extLst>
          </p:cNvPr>
          <p:cNvSpPr txBox="1"/>
          <p:nvPr/>
        </p:nvSpPr>
        <p:spPr>
          <a:xfrm>
            <a:off x="3402644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Clause</a:t>
            </a:r>
            <a:endParaRPr lang="en-IN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091A3-DEB3-A7E7-7EC9-C30980D50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52" y="2288646"/>
            <a:ext cx="7258050" cy="64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42E9D0-A2F7-2AAE-00E2-8C86D9A585A6}"/>
              </a:ext>
            </a:extLst>
          </p:cNvPr>
          <p:cNvSpPr txBox="1"/>
          <p:nvPr/>
        </p:nvSpPr>
        <p:spPr>
          <a:xfrm>
            <a:off x="2449517" y="34225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BC86D6-E6B9-DE0C-687E-FE4561D4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00" y="3815062"/>
            <a:ext cx="2483223" cy="283424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54C63D-C1D4-A58A-6ED4-6B56D2187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4148" y="967063"/>
            <a:ext cx="981760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HAVING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clause in SQL is used to filter the results of a query based on aggregate function results.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9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10EEA7-7F56-1276-564C-5040DC394E0F}"/>
              </a:ext>
            </a:extLst>
          </p:cNvPr>
          <p:cNvSpPr txBox="1"/>
          <p:nvPr/>
        </p:nvSpPr>
        <p:spPr>
          <a:xfrm>
            <a:off x="3227294" y="8875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Sub-Query</a:t>
            </a:r>
            <a:endParaRPr lang="en-IN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A6CD9-C169-D97E-C38B-578BC3929C4F}"/>
              </a:ext>
            </a:extLst>
          </p:cNvPr>
          <p:cNvSpPr txBox="1"/>
          <p:nvPr/>
        </p:nvSpPr>
        <p:spPr>
          <a:xfrm>
            <a:off x="1185313" y="258286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Single row sub-query.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3DE9E5-F846-F5A3-9165-8E22AEE73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168" y="3154648"/>
            <a:ext cx="7791450" cy="646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334559-25D7-A839-44DE-77A20A6D6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397" y="4974609"/>
            <a:ext cx="1971675" cy="1066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57174-1D4F-6ABC-E775-A4A5C3EFD001}"/>
              </a:ext>
            </a:extLst>
          </p:cNvPr>
          <p:cNvSpPr txBox="1"/>
          <p:nvPr/>
        </p:nvSpPr>
        <p:spPr>
          <a:xfrm>
            <a:off x="4011168" y="42248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5A84E-DC87-CAFB-AFCE-2DBC0C5F6958}"/>
              </a:ext>
            </a:extLst>
          </p:cNvPr>
          <p:cNvSpPr txBox="1"/>
          <p:nvPr/>
        </p:nvSpPr>
        <p:spPr>
          <a:xfrm>
            <a:off x="1602486" y="1033226"/>
            <a:ext cx="10056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Subqueries can be used to perform operations that require results from another query.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688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CC087-21A1-35A7-E1B1-A159AAC9E634}"/>
              </a:ext>
            </a:extLst>
          </p:cNvPr>
          <p:cNvSpPr txBox="1"/>
          <p:nvPr/>
        </p:nvSpPr>
        <p:spPr>
          <a:xfrm>
            <a:off x="1461247" y="1694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Multiple row subquery :-</a:t>
            </a:r>
            <a:endParaRPr lang="en-IN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13156-6766-4D18-8F38-77D313A9C673}"/>
              </a:ext>
            </a:extLst>
          </p:cNvPr>
          <p:cNvSpPr txBox="1"/>
          <p:nvPr/>
        </p:nvSpPr>
        <p:spPr>
          <a:xfrm>
            <a:off x="2169459" y="83282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D1ABD-450C-5384-ED00-A12D2AAB5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108" y="1446929"/>
            <a:ext cx="5343525" cy="8079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10CFE-8B96-6AFB-AF91-A7F07861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797" y="3755411"/>
            <a:ext cx="2076450" cy="1428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9DB581-1308-DAAA-25AE-889A387A840D}"/>
              </a:ext>
            </a:extLst>
          </p:cNvPr>
          <p:cNvSpPr txBox="1"/>
          <p:nvPr/>
        </p:nvSpPr>
        <p:spPr>
          <a:xfrm>
            <a:off x="2393576" y="300849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BC3A-EE92-8C34-197F-1ECD13E6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3119" y="61318"/>
            <a:ext cx="9726401" cy="118110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solidFill>
                  <a:srgbClr val="00B0F0"/>
                </a:solidFill>
              </a:rPr>
              <a:t>RDBMS</a:t>
            </a:r>
            <a:br>
              <a:rPr lang="en-IN" dirty="0"/>
            </a:br>
            <a:r>
              <a:rPr lang="en-IN" sz="3600" dirty="0"/>
              <a:t>(Relational Database Management System )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CF83-1A21-EB13-E0D1-204B740AB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5038" y="4967880"/>
            <a:ext cx="10244562" cy="160055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It's a type of database management system (DBMS) that stores data in a structured format, using rows and columns.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Relational</a:t>
            </a:r>
            <a:r>
              <a:rPr lang="en-US" dirty="0"/>
              <a:t> refers to a method of organizing data into tables that are related to each other by common attributes.</a:t>
            </a:r>
          </a:p>
          <a:p>
            <a:endParaRPr lang="en-IN" sz="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4F255-E1F0-1220-E530-04F4265F10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0" t="12638"/>
          <a:stretch/>
        </p:blipFill>
        <p:spPr>
          <a:xfrm>
            <a:off x="5035551" y="1631950"/>
            <a:ext cx="3082539" cy="2706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016777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7A09D9-CCD4-BE7C-E296-6A76EC2F6061}"/>
              </a:ext>
            </a:extLst>
          </p:cNvPr>
          <p:cNvSpPr txBox="1"/>
          <p:nvPr/>
        </p:nvSpPr>
        <p:spPr>
          <a:xfrm>
            <a:off x="1631577" y="1694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ANY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7091C7-F1B8-2846-DAC6-AC5FCA713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831" y="1087250"/>
            <a:ext cx="6838950" cy="642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B6326-9B6B-95FC-F45D-6149A77DD9B3}"/>
              </a:ext>
            </a:extLst>
          </p:cNvPr>
          <p:cNvSpPr txBox="1"/>
          <p:nvPr/>
        </p:nvSpPr>
        <p:spPr>
          <a:xfrm>
            <a:off x="1039906" y="21863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0DC45-0A66-4A3D-8B2C-944C6B731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968" y="2792785"/>
            <a:ext cx="34194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9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3455E9-7C40-67BA-9BD5-22F9D1E0C567}"/>
              </a:ext>
            </a:extLst>
          </p:cNvPr>
          <p:cNvSpPr txBox="1"/>
          <p:nvPr/>
        </p:nvSpPr>
        <p:spPr>
          <a:xfrm>
            <a:off x="1532965" y="1515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tabLst>
                <a:tab pos="1015365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ALL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09A04-A6D8-DC12-B2EB-3A4C979F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13" y="982756"/>
            <a:ext cx="6838950" cy="876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17DC87-A9DA-00CE-CFF4-75BD0ACCA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188" y="3429000"/>
            <a:ext cx="2057400" cy="24129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F5A340-8438-8D3B-D2EF-158F9E00451B}"/>
              </a:ext>
            </a:extLst>
          </p:cNvPr>
          <p:cNvSpPr txBox="1"/>
          <p:nvPr/>
        </p:nvSpPr>
        <p:spPr>
          <a:xfrm>
            <a:off x="2366682" y="284092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66850"/>
            <a:r>
              <a:rPr lang="en-US" sz="2400" b="1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Output:-</a:t>
            </a:r>
            <a:endParaRPr lang="en-IN" sz="105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6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1EDF8-AD6B-A17F-0848-BD5436F187EB}"/>
              </a:ext>
            </a:extLst>
          </p:cNvPr>
          <p:cNvSpPr txBox="1"/>
          <p:nvPr/>
        </p:nvSpPr>
        <p:spPr>
          <a:xfrm>
            <a:off x="4389120" y="201168"/>
            <a:ext cx="41392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>
                <a:solidFill>
                  <a:srgbClr val="00B0F0"/>
                </a:solidFill>
              </a:rPr>
              <a:t>Combining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194A7-6A66-2706-3E08-0CEBADAF5D22}"/>
              </a:ext>
            </a:extLst>
          </p:cNvPr>
          <p:cNvSpPr txBox="1"/>
          <p:nvPr/>
        </p:nvSpPr>
        <p:spPr>
          <a:xfrm>
            <a:off x="1328166" y="2197894"/>
            <a:ext cx="1034872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b="1" dirty="0"/>
              <a:t>Combining data</a:t>
            </a:r>
            <a:r>
              <a:rPr lang="en-US" sz="2800" dirty="0"/>
              <a:t> in the process of merging data from multiple tables or queries into a single result </a:t>
            </a:r>
            <a:r>
              <a:rPr lang="en-US" sz="2800" dirty="0" err="1"/>
              <a:t>result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6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56FB20-8DE5-7F48-85A4-15A0E93FFA26}"/>
              </a:ext>
            </a:extLst>
          </p:cNvPr>
          <p:cNvSpPr txBox="1"/>
          <p:nvPr/>
        </p:nvSpPr>
        <p:spPr>
          <a:xfrm>
            <a:off x="3119717" y="8875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Joins</a:t>
            </a:r>
            <a:endParaRPr lang="en-IN" sz="12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598A8-C307-A2A3-D6C2-88AE5F42B116}"/>
              </a:ext>
            </a:extLst>
          </p:cNvPr>
          <p:cNvSpPr txBox="1"/>
          <p:nvPr/>
        </p:nvSpPr>
        <p:spPr>
          <a:xfrm>
            <a:off x="1667435" y="97178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SzPts val="2800"/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 Joins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72FCB-AD33-2C19-976B-0654B1A7A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142" y="1809188"/>
            <a:ext cx="4013387" cy="727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A0326F-2644-6B76-32DB-52B62AEA5F6A}"/>
              </a:ext>
            </a:extLst>
          </p:cNvPr>
          <p:cNvSpPr txBox="1"/>
          <p:nvPr/>
        </p:nvSpPr>
        <p:spPr>
          <a:xfrm>
            <a:off x="2250141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9D16BD-0FE3-46D3-6082-9187B795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312" y="3859324"/>
            <a:ext cx="8609330" cy="2232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73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C04217-B880-48F8-EB98-A2289FB04FF3}"/>
              </a:ext>
            </a:extLst>
          </p:cNvPr>
          <p:cNvSpPr txBox="1"/>
          <p:nvPr/>
        </p:nvSpPr>
        <p:spPr>
          <a:xfrm>
            <a:off x="3048000" y="296733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541C7-615D-04E5-1A6D-5ACDF56A15C9}"/>
              </a:ext>
            </a:extLst>
          </p:cNvPr>
          <p:cNvSpPr txBox="1"/>
          <p:nvPr/>
        </p:nvSpPr>
        <p:spPr>
          <a:xfrm>
            <a:off x="1568824" y="1963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Inner Joins :- </a:t>
            </a:r>
            <a:endParaRPr lang="en-IN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665C-A21C-49C1-899F-3EF359AF7393}"/>
              </a:ext>
            </a:extLst>
          </p:cNvPr>
          <p:cNvSpPr txBox="1"/>
          <p:nvPr/>
        </p:nvSpPr>
        <p:spPr>
          <a:xfrm>
            <a:off x="2402541" y="1013012"/>
            <a:ext cx="1856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1) ON </a:t>
            </a:r>
            <a:r>
              <a:rPr lang="en-IN" sz="2400" b="1" dirty="0" err="1"/>
              <a:t>Caluse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2B21B1-B731-F98C-46A0-E9F81ECB1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174" y="1812519"/>
            <a:ext cx="4305300" cy="676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428D7D-8D86-FEEB-305B-1AC99A98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931" y="3400849"/>
            <a:ext cx="2931739" cy="30416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21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A78CC-EE42-F30E-31AE-240581EEFA3C}"/>
              </a:ext>
            </a:extLst>
          </p:cNvPr>
          <p:cNvSpPr txBox="1"/>
          <p:nvPr/>
        </p:nvSpPr>
        <p:spPr>
          <a:xfrm>
            <a:off x="2151529" y="274231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84F08-9902-D8D3-6F38-EF3D99226E6E}"/>
              </a:ext>
            </a:extLst>
          </p:cNvPr>
          <p:cNvSpPr txBox="1"/>
          <p:nvPr/>
        </p:nvSpPr>
        <p:spPr>
          <a:xfrm>
            <a:off x="1739153" y="2797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2) Where Clause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B3701-5A1D-F50E-EE2A-4C36909C7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38" y="1249176"/>
            <a:ext cx="5295900" cy="1114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3E91C-E9D0-47FB-BBDC-784A2AB8D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03975"/>
            <a:ext cx="3343275" cy="30327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63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371BB-EC68-2C57-1880-D93F70FA8158}"/>
              </a:ext>
            </a:extLst>
          </p:cNvPr>
          <p:cNvSpPr txBox="1"/>
          <p:nvPr/>
        </p:nvSpPr>
        <p:spPr>
          <a:xfrm>
            <a:off x="1982880" y="230143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08B957-3706-30D1-F09A-E1541B0086BD}"/>
              </a:ext>
            </a:extLst>
          </p:cNvPr>
          <p:cNvSpPr txBox="1"/>
          <p:nvPr/>
        </p:nvSpPr>
        <p:spPr>
          <a:xfrm>
            <a:off x="1524000" y="3039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Natural Joins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4844A-7DE7-082B-C00C-B9DC2137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74" y="1559242"/>
            <a:ext cx="4265520" cy="5384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BC4D-F63F-5EE2-D1E1-364DC8533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294" y="2966803"/>
            <a:ext cx="7732320" cy="3177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729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7C6746-E53D-EA81-0965-B8A78F74F91E}"/>
              </a:ext>
            </a:extLst>
          </p:cNvPr>
          <p:cNvSpPr txBox="1"/>
          <p:nvPr/>
        </p:nvSpPr>
        <p:spPr>
          <a:xfrm>
            <a:off x="1936377" y="30740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F9E73-5BFC-8CC1-B8CE-986149959944}"/>
              </a:ext>
            </a:extLst>
          </p:cNvPr>
          <p:cNvSpPr txBox="1"/>
          <p:nvPr/>
        </p:nvSpPr>
        <p:spPr>
          <a:xfrm>
            <a:off x="1558246" y="7216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2800"/>
            </a:pPr>
            <a:r>
              <a:rPr lang="en-US" sz="2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4) Outer joins</a:t>
            </a:r>
            <a:endParaRPr lang="en-IN" sz="1100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6621D-D452-25AC-DAB6-A0D171851C2C}"/>
              </a:ext>
            </a:extLst>
          </p:cNvPr>
          <p:cNvSpPr txBox="1"/>
          <p:nvPr/>
        </p:nvSpPr>
        <p:spPr>
          <a:xfrm>
            <a:off x="2635624" y="788894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1) Left joins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E2B2F-BBD9-8150-7367-C3249239C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0" y="1580029"/>
            <a:ext cx="4953000" cy="12079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F09169-389D-BA69-F00E-7ADCDD465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272" y="3692124"/>
            <a:ext cx="3157855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BDD149-5312-68DC-2933-D01D8C4C51C5}"/>
              </a:ext>
            </a:extLst>
          </p:cNvPr>
          <p:cNvSpPr txBox="1"/>
          <p:nvPr/>
        </p:nvSpPr>
        <p:spPr>
          <a:xfrm>
            <a:off x="2072864" y="260874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AEDA8-0F61-D744-AA1E-AA6A3BFD3487}"/>
              </a:ext>
            </a:extLst>
          </p:cNvPr>
          <p:cNvSpPr txBox="1"/>
          <p:nvPr/>
        </p:nvSpPr>
        <p:spPr>
          <a:xfrm>
            <a:off x="1604683" y="47424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2) Right joins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378C3-F2F1-C7DE-BDFB-64370258B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864" y="1163857"/>
            <a:ext cx="3832860" cy="1107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82658-A737-9952-7D56-4879A98CF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98167"/>
            <a:ext cx="2681719" cy="3068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61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B33142-481C-CCE6-12D5-7F2EB45B2799}"/>
              </a:ext>
            </a:extLst>
          </p:cNvPr>
          <p:cNvSpPr txBox="1"/>
          <p:nvPr/>
        </p:nvSpPr>
        <p:spPr>
          <a:xfrm>
            <a:off x="2575202" y="37566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35271D-FAD9-EF67-ABF6-FDAD3A502E55}"/>
              </a:ext>
            </a:extLst>
          </p:cNvPr>
          <p:cNvSpPr txBox="1"/>
          <p:nvPr/>
        </p:nvSpPr>
        <p:spPr>
          <a:xfrm>
            <a:off x="3048000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Views</a:t>
            </a:r>
            <a:endParaRPr lang="en-IN" sz="14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2A75D-956D-A578-56F5-8FD557DA0105}"/>
              </a:ext>
            </a:extLst>
          </p:cNvPr>
          <p:cNvSpPr txBox="1"/>
          <p:nvPr/>
        </p:nvSpPr>
        <p:spPr>
          <a:xfrm>
            <a:off x="1233723" y="226107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+mj-lt"/>
              <a:buAutoNum type="arabicParenR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View :-</a:t>
            </a:r>
            <a:endParaRPr lang="en-IN" sz="105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EBEE6-A6AE-94A1-5F28-D507CAFC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382" y="2355950"/>
            <a:ext cx="3857625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CFF38-EB29-921A-C271-8214C4D2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98" y="3644800"/>
            <a:ext cx="4000500" cy="29629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2E6F2-8E6D-2E80-8570-6BC3EDA02972}"/>
              </a:ext>
            </a:extLst>
          </p:cNvPr>
          <p:cNvSpPr txBox="1"/>
          <p:nvPr/>
        </p:nvSpPr>
        <p:spPr>
          <a:xfrm>
            <a:off x="1740027" y="900749"/>
            <a:ext cx="8711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view</a:t>
            </a:r>
            <a:r>
              <a:rPr lang="en-US" sz="2400" dirty="0"/>
              <a:t> is a virtual table created by a query that combines data from one or more tables.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2155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C50A-9865-5041-3480-28321529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4" y="-147320"/>
            <a:ext cx="10018711" cy="1518920"/>
          </a:xfrm>
        </p:spPr>
        <p:txBody>
          <a:bodyPr/>
          <a:lstStyle/>
          <a:p>
            <a:r>
              <a:rPr lang="en-IN" sz="4800" b="1" dirty="0">
                <a:solidFill>
                  <a:srgbClr val="00B0F0"/>
                </a:solidFill>
              </a:rPr>
              <a:t>SQL</a:t>
            </a:r>
            <a:r>
              <a:rPr lang="en-IN" sz="4400" b="1" dirty="0"/>
              <a:t> </a:t>
            </a:r>
            <a:br>
              <a:rPr lang="en-IN" dirty="0"/>
            </a:br>
            <a:r>
              <a:rPr lang="en-IN" dirty="0"/>
              <a:t>(Structured Query Language)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820D4-2BB5-09C2-EC08-72D0BB5D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3592" y="4495800"/>
            <a:ext cx="9813608" cy="224028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300" dirty="0"/>
              <a:t>SQL Introduced by </a:t>
            </a:r>
            <a:r>
              <a:rPr lang="en-IN" sz="2300" b="1" dirty="0"/>
              <a:t>IBM</a:t>
            </a:r>
            <a:r>
              <a:rPr lang="en-IN" sz="2300" dirty="0"/>
              <a:t> in 1979’s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300" dirty="0"/>
              <a:t>It Used To Storing And Managing Data In Relational Database Management System.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254FE4-83FB-CFB1-1DE6-304E50FD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330" y="1803550"/>
            <a:ext cx="2366682" cy="2366682"/>
          </a:xfrm>
          <a:prstGeom prst="roundRect">
            <a:avLst>
              <a:gd name="adj" fmla="val 4041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4654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F6D12-AF86-E9AC-AE07-023EA5C46AB1}"/>
              </a:ext>
            </a:extLst>
          </p:cNvPr>
          <p:cNvSpPr txBox="1"/>
          <p:nvPr/>
        </p:nvSpPr>
        <p:spPr>
          <a:xfrm>
            <a:off x="1577788" y="256257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EC339-A1DB-783E-3EE3-ED02DE73F956}"/>
              </a:ext>
            </a:extLst>
          </p:cNvPr>
          <p:cNvSpPr txBox="1"/>
          <p:nvPr/>
        </p:nvSpPr>
        <p:spPr>
          <a:xfrm>
            <a:off x="1577788" y="2859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Complex View :-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96AA91-BD44-277B-BA6C-98C10511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215" y="955296"/>
            <a:ext cx="5353050" cy="100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E7513-71D0-D21C-A337-97913348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601" y="3163197"/>
            <a:ext cx="3442279" cy="31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6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838AA-334E-40BF-769F-E0277AC653BD}"/>
              </a:ext>
            </a:extLst>
          </p:cNvPr>
          <p:cNvSpPr txBox="1"/>
          <p:nvPr/>
        </p:nvSpPr>
        <p:spPr>
          <a:xfrm>
            <a:off x="404924" y="49221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99978-8DD6-6320-0240-17DB3E804336}"/>
              </a:ext>
            </a:extLst>
          </p:cNvPr>
          <p:cNvSpPr txBox="1"/>
          <p:nvPr/>
        </p:nvSpPr>
        <p:spPr>
          <a:xfrm>
            <a:off x="5593977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Cursor</a:t>
            </a:r>
            <a:endParaRPr lang="en-IN" sz="4000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EDEEB7-C3F4-3B5E-37F4-135D57F1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0" y="930648"/>
            <a:ext cx="5029200" cy="2952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896C5-8C4C-1FD0-3D1D-AD9029F1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08" y="4174987"/>
            <a:ext cx="2124075" cy="295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7A160-289B-8648-DFEF-03A8E2DFF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467" y="5440168"/>
            <a:ext cx="8613140" cy="12814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C1CC3-2627-459E-E013-E149B433AFF1}"/>
              </a:ext>
            </a:extLst>
          </p:cNvPr>
          <p:cNvSpPr txBox="1"/>
          <p:nvPr/>
        </p:nvSpPr>
        <p:spPr>
          <a:xfrm>
            <a:off x="1508895" y="1622193"/>
            <a:ext cx="4085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cursor</a:t>
            </a:r>
            <a:r>
              <a:rPr lang="en-US" sz="2400" dirty="0"/>
              <a:t> is a database object used to retrieve, manipulate, and navigate through a result set one row at a time.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8989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A7D42E-A9F3-E577-3C12-763826EEEEFE}"/>
              </a:ext>
            </a:extLst>
          </p:cNvPr>
          <p:cNvSpPr txBox="1"/>
          <p:nvPr/>
        </p:nvSpPr>
        <p:spPr>
          <a:xfrm>
            <a:off x="4563035" y="7082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 Procedure </a:t>
            </a:r>
            <a:endParaRPr lang="en-IN" sz="1600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3E441-3B5A-3659-8016-9E79C191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117" y="1433512"/>
            <a:ext cx="4572000" cy="1552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7EAB0-96BF-A1E0-DD00-96902390D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117" y="3317034"/>
            <a:ext cx="30670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4B7330-45BE-2A46-757C-437DAB9A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243" y="5286169"/>
            <a:ext cx="1406525" cy="10369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95276-351A-BE1D-B9DA-4A43ADD1BBEB}"/>
              </a:ext>
            </a:extLst>
          </p:cNvPr>
          <p:cNvSpPr txBox="1"/>
          <p:nvPr/>
        </p:nvSpPr>
        <p:spPr>
          <a:xfrm>
            <a:off x="2653553" y="46293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01829-7328-D599-55BE-F7116F770F53}"/>
              </a:ext>
            </a:extLst>
          </p:cNvPr>
          <p:cNvSpPr txBox="1"/>
          <p:nvPr/>
        </p:nvSpPr>
        <p:spPr>
          <a:xfrm>
            <a:off x="1840230" y="1738474"/>
            <a:ext cx="37467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stored procedure</a:t>
            </a:r>
            <a:r>
              <a:rPr lang="en-US" sz="2400" dirty="0"/>
              <a:t> in SQL is a saved set of SQL commands that you can run as a single operation.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05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A3C0DF-8172-54CB-D991-A8AC47576A18}"/>
              </a:ext>
            </a:extLst>
          </p:cNvPr>
          <p:cNvSpPr txBox="1"/>
          <p:nvPr/>
        </p:nvSpPr>
        <p:spPr>
          <a:xfrm>
            <a:off x="5620871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Triggers</a:t>
            </a:r>
            <a:endParaRPr lang="en-IN" sz="36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6FC963-4A42-EBCA-5379-850602EE3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49" y="1176898"/>
            <a:ext cx="3181350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FE40D7-F8F5-82CD-ECB9-E062ECFC4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349" y="3923179"/>
            <a:ext cx="3133725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54721B-519C-DF58-4233-F28D8ED50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310" y="5195476"/>
            <a:ext cx="2505710" cy="1294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68B62D-A3D7-7B50-EB76-F6D38666F634}"/>
              </a:ext>
            </a:extLst>
          </p:cNvPr>
          <p:cNvSpPr txBox="1"/>
          <p:nvPr/>
        </p:nvSpPr>
        <p:spPr>
          <a:xfrm>
            <a:off x="2456330" y="461424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indent="457200"/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:-  </a:t>
            </a:r>
            <a:endParaRPr lang="en-IN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E3E07-D9B6-FF08-9C15-B00458B7227F}"/>
              </a:ext>
            </a:extLst>
          </p:cNvPr>
          <p:cNvSpPr txBox="1"/>
          <p:nvPr/>
        </p:nvSpPr>
        <p:spPr>
          <a:xfrm>
            <a:off x="1846326" y="1460625"/>
            <a:ext cx="41490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trigger</a:t>
            </a:r>
            <a:r>
              <a:rPr lang="en-US" sz="2400" dirty="0"/>
              <a:t> in SQL is a special type of stored procedure that automatically executes in response to certain events on a table, such as insertions, updates, or deletions.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664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085A24-E848-B648-7090-9FD9EF295386}"/>
              </a:ext>
            </a:extLst>
          </p:cNvPr>
          <p:cNvSpPr txBox="1"/>
          <p:nvPr/>
        </p:nvSpPr>
        <p:spPr>
          <a:xfrm>
            <a:off x="5298141" y="2572870"/>
            <a:ext cx="54162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8041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504D-D0E9-E986-7858-3DF6FCEA3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4" y="137160"/>
            <a:ext cx="10018711" cy="929640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rgbClr val="00B0F0"/>
                </a:solidFill>
              </a:rPr>
              <a:t>SQL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1B03F4-6652-5896-B156-62AB29ACB33E}"/>
              </a:ext>
            </a:extLst>
          </p:cNvPr>
          <p:cNvSpPr/>
          <p:nvPr/>
        </p:nvSpPr>
        <p:spPr>
          <a:xfrm>
            <a:off x="1484314" y="3530600"/>
            <a:ext cx="118872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DDL</a:t>
            </a:r>
            <a:endParaRPr lang="en-IN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0C5262-5FE2-67EA-04BA-BFC99D91A89B}"/>
              </a:ext>
            </a:extLst>
          </p:cNvPr>
          <p:cNvSpPr/>
          <p:nvPr/>
        </p:nvSpPr>
        <p:spPr>
          <a:xfrm>
            <a:off x="3111581" y="3530600"/>
            <a:ext cx="1075531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DML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11036-146A-1628-8521-2BEE51953434}"/>
              </a:ext>
            </a:extLst>
          </p:cNvPr>
          <p:cNvSpPr/>
          <p:nvPr/>
        </p:nvSpPr>
        <p:spPr>
          <a:xfrm>
            <a:off x="4625659" y="3505200"/>
            <a:ext cx="101600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DQL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34871-8D51-BEA3-B936-4C3DB5C9DE53}"/>
              </a:ext>
            </a:extLst>
          </p:cNvPr>
          <p:cNvSpPr/>
          <p:nvPr/>
        </p:nvSpPr>
        <p:spPr>
          <a:xfrm>
            <a:off x="6080206" y="3530600"/>
            <a:ext cx="164496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Aggregate</a:t>
            </a:r>
          </a:p>
          <a:p>
            <a:pPr algn="ctr"/>
            <a:r>
              <a:rPr lang="en-IN" sz="2400" b="1" dirty="0"/>
              <a:t>Function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CFEE30-BF80-EB27-9419-8062882C593A}"/>
              </a:ext>
            </a:extLst>
          </p:cNvPr>
          <p:cNvSpPr/>
          <p:nvPr/>
        </p:nvSpPr>
        <p:spPr>
          <a:xfrm>
            <a:off x="8164432" y="3530600"/>
            <a:ext cx="145383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Filtering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7D1E91-4288-ABB4-7E94-35FC87D62A05}"/>
              </a:ext>
            </a:extLst>
          </p:cNvPr>
          <p:cNvSpPr/>
          <p:nvPr/>
        </p:nvSpPr>
        <p:spPr>
          <a:xfrm>
            <a:off x="9985850" y="3505200"/>
            <a:ext cx="18796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Combining 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CBB5AC-4CF8-6C16-5739-0A35AB76EB3F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2078674" y="1066800"/>
            <a:ext cx="4414996" cy="246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E8F214-1EAB-026F-1D70-6A893DB4560A}"/>
              </a:ext>
            </a:extLst>
          </p:cNvPr>
          <p:cNvCxnSpPr>
            <a:cxnSpLocks/>
            <a:stCxn id="7" idx="0"/>
            <a:endCxn id="2" idx="2"/>
          </p:cNvCxnSpPr>
          <p:nvPr/>
        </p:nvCxnSpPr>
        <p:spPr>
          <a:xfrm flipV="1">
            <a:off x="3649347" y="1066800"/>
            <a:ext cx="2844323" cy="246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B4E264-7CE7-3B2E-0C77-C79BE94449EE}"/>
              </a:ext>
            </a:extLst>
          </p:cNvPr>
          <p:cNvCxnSpPr>
            <a:cxnSpLocks/>
            <a:stCxn id="8" idx="0"/>
            <a:endCxn id="2" idx="2"/>
          </p:cNvCxnSpPr>
          <p:nvPr/>
        </p:nvCxnSpPr>
        <p:spPr>
          <a:xfrm flipV="1">
            <a:off x="5133659" y="1066800"/>
            <a:ext cx="1360011" cy="2438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2B38E99-A501-1217-AE60-0A500D7D909D}"/>
              </a:ext>
            </a:extLst>
          </p:cNvPr>
          <p:cNvCxnSpPr>
            <a:cxnSpLocks/>
            <a:stCxn id="9" idx="0"/>
            <a:endCxn id="2" idx="2"/>
          </p:cNvCxnSpPr>
          <p:nvPr/>
        </p:nvCxnSpPr>
        <p:spPr>
          <a:xfrm flipH="1" flipV="1">
            <a:off x="6493670" y="1066800"/>
            <a:ext cx="409019" cy="246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EBBBFFC-3F89-FE7A-1927-FCF6C2864949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H="1" flipV="1">
            <a:off x="6493670" y="1066800"/>
            <a:ext cx="2397679" cy="2463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C8EF47-6600-3C57-DD7E-00EF13DF3339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H="1" flipV="1">
            <a:off x="6493670" y="1066800"/>
            <a:ext cx="4431980" cy="2438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28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477</TotalTime>
  <Words>1250</Words>
  <Application>Microsoft Office PowerPoint</Application>
  <PresentationFormat>Widescreen</PresentationFormat>
  <Paragraphs>250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2" baseType="lpstr">
      <vt:lpstr>Arial</vt:lpstr>
      <vt:lpstr>Arial Unicode MS</vt:lpstr>
      <vt:lpstr>Calibri</vt:lpstr>
      <vt:lpstr>Corbel</vt:lpstr>
      <vt:lpstr>Courier New</vt:lpstr>
      <vt:lpstr>Roboto</vt:lpstr>
      <vt:lpstr>Wingdings</vt:lpstr>
      <vt:lpstr>Parallax</vt:lpstr>
      <vt:lpstr>SQL Project </vt:lpstr>
      <vt:lpstr>Data</vt:lpstr>
      <vt:lpstr>Information</vt:lpstr>
      <vt:lpstr>  </vt:lpstr>
      <vt:lpstr>Database</vt:lpstr>
      <vt:lpstr>DBMS  ( Database Management Systems )</vt:lpstr>
      <vt:lpstr>RDBMS (Relational Database Management System ) </vt:lpstr>
      <vt:lpstr>SQL  (Structured Query Language)</vt:lpstr>
      <vt:lpstr>SQL Commands</vt:lpstr>
      <vt:lpstr>DDL  ( Data Definition Language )</vt:lpstr>
      <vt:lpstr>PowerPoint Presentation</vt:lpstr>
      <vt:lpstr>2) Alter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BHOSLE</dc:creator>
  <cp:lastModifiedBy>Tuba Shaikh</cp:lastModifiedBy>
  <cp:revision>7</cp:revision>
  <dcterms:created xsi:type="dcterms:W3CDTF">2024-08-08T16:51:30Z</dcterms:created>
  <dcterms:modified xsi:type="dcterms:W3CDTF">2024-08-10T05:31:33Z</dcterms:modified>
</cp:coreProperties>
</file>