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1" r:id="rId4"/>
    <p:sldId id="258" r:id="rId5"/>
    <p:sldId id="260" r:id="rId6"/>
    <p:sldId id="261" r:id="rId7"/>
    <p:sldId id="262" r:id="rId8"/>
    <p:sldId id="263" r:id="rId9"/>
    <p:sldId id="264" r:id="rId10"/>
    <p:sldId id="266" r:id="rId11"/>
    <p:sldId id="265" r:id="rId12"/>
    <p:sldId id="269" r:id="rId13"/>
    <p:sldId id="270" r:id="rId14"/>
    <p:sldId id="271" r:id="rId15"/>
    <p:sldId id="272" r:id="rId16"/>
    <p:sldId id="273" r:id="rId17"/>
    <p:sldId id="279" r:id="rId18"/>
    <p:sldId id="280" r:id="rId19"/>
    <p:sldId id="290" r:id="rId20"/>
    <p:sldId id="33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3A9872B-C760-4717-B896-069837B63C3A}" type="datetimeFigureOut">
              <a:rPr lang="en-IN" smtClean="0"/>
              <a:t>27-03-19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407796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A9872B-C760-4717-B896-069837B63C3A}" type="datetimeFigureOut">
              <a:rPr lang="en-IN" smtClean="0"/>
              <a:t>27-03-19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314497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A9872B-C760-4717-B896-069837B63C3A}" type="datetimeFigureOut">
              <a:rPr lang="en-IN" smtClean="0"/>
              <a:t>27-03-19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680768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p>
          <a:p>
            <a:pPr lvl="1">
              <a:defRPr sz="1800" b="0"/>
            </a:pPr>
            <a:r>
              <a:rPr lang="en-US" sz="2000" b="1"/>
              <a:t>Second level</a:t>
            </a:r>
          </a:p>
          <a:p>
            <a:pPr lvl="2">
              <a:defRPr sz="1800" b="0"/>
            </a:pPr>
            <a:r>
              <a:rPr lang="en-US" sz="2000" b="1"/>
              <a:t>Third level</a:t>
            </a:r>
          </a:p>
          <a:p>
            <a:pPr lvl="3">
              <a:defRPr sz="1800" b="0"/>
            </a:pPr>
            <a:r>
              <a:rPr lang="en-US" sz="2000" b="1"/>
              <a:t>Fourth level</a:t>
            </a:r>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a:ea typeface="Calibri"/>
                <a:cs typeface="Calibri"/>
                <a:sym typeface="Calibri"/>
              </a:defRPr>
            </a:lvl1pPr>
          </a:lstStyle>
          <a:p>
            <a:pPr lvl="0"/>
            <a:fld id="{86CB4B4D-7CA3-9044-876B-883B54F8677D}" type="slidenum">
              <a:t>‹#›</a:t>
            </a:fld>
            <a:endParaRPr/>
          </a:p>
        </p:txBody>
      </p:sp>
    </p:spTree>
    <p:extLst>
      <p:ext uri="{BB962C8B-B14F-4D97-AF65-F5344CB8AC3E}">
        <p14:creationId xmlns:p14="http://schemas.microsoft.com/office/powerpoint/2010/main" val="27330238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A9872B-C760-4717-B896-069837B63C3A}" type="datetimeFigureOut">
              <a:rPr lang="en-IN" smtClean="0"/>
              <a:t>27-03-19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86406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A9872B-C760-4717-B896-069837B63C3A}" type="datetimeFigureOut">
              <a:rPr lang="en-IN" smtClean="0"/>
              <a:t>27-03-19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370463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3A9872B-C760-4717-B896-069837B63C3A}" type="datetimeFigureOut">
              <a:rPr lang="en-IN" smtClean="0"/>
              <a:t>27-03-19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55176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3A9872B-C760-4717-B896-069837B63C3A}" type="datetimeFigureOut">
              <a:rPr lang="en-IN" smtClean="0"/>
              <a:t>27-03-19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347237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3A9872B-C760-4717-B896-069837B63C3A}" type="datetimeFigureOut">
              <a:rPr lang="en-IN" smtClean="0"/>
              <a:t>27-03-19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1693165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9872B-C760-4717-B896-069837B63C3A}" type="datetimeFigureOut">
              <a:rPr lang="en-IN" smtClean="0"/>
              <a:t>27-03-19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271098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A9872B-C760-4717-B896-069837B63C3A}" type="datetimeFigureOut">
              <a:rPr lang="en-IN" smtClean="0"/>
              <a:t>27-03-19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260571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A9872B-C760-4717-B896-069837B63C3A}" type="datetimeFigureOut">
              <a:rPr lang="en-IN" smtClean="0"/>
              <a:t>27-03-19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231521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9872B-C760-4717-B896-069837B63C3A}" type="datetimeFigureOut">
              <a:rPr lang="en-IN" smtClean="0"/>
              <a:t>27-03-19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E8A65-872F-4C3C-AA1D-C39D46D97B65}" type="slidenum">
              <a:rPr lang="en-IN" smtClean="0"/>
              <a:t>‹#›</a:t>
            </a:fld>
            <a:endParaRPr lang="en-IN"/>
          </a:p>
        </p:txBody>
      </p:sp>
    </p:spTree>
    <p:extLst>
      <p:ext uri="{BB962C8B-B14F-4D97-AF65-F5344CB8AC3E}">
        <p14:creationId xmlns:p14="http://schemas.microsoft.com/office/powerpoint/2010/main" val="448901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13.127.11.167/wondercms/loginURL"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615" y="1467419"/>
            <a:ext cx="9144000" cy="2387600"/>
          </a:xfrm>
        </p:spPr>
        <p:txBody>
          <a:bodyPr>
            <a:normAutofit/>
          </a:bodyPr>
          <a:lstStyle/>
          <a:p>
            <a:r>
              <a:rPr lang="en-IN" dirty="0"/>
              <a:t>Lifestyle Store Web Application</a:t>
            </a:r>
          </a:p>
        </p:txBody>
      </p:sp>
      <p:sp>
        <p:nvSpPr>
          <p:cNvPr id="3" name="Subtitle 2"/>
          <p:cNvSpPr>
            <a:spLocks noGrp="1"/>
          </p:cNvSpPr>
          <p:nvPr>
            <p:ph type="subTitle" idx="1"/>
          </p:nvPr>
        </p:nvSpPr>
        <p:spPr>
          <a:xfrm>
            <a:off x="1567132" y="4119622"/>
            <a:ext cx="9144000" cy="1655762"/>
          </a:xfrm>
        </p:spPr>
        <p:txBody>
          <a:bodyPr/>
          <a:lstStyle/>
          <a:p>
            <a:r>
              <a:rPr lang="en-IN" dirty="0"/>
              <a:t>Detailed Developer Report </a:t>
            </a:r>
          </a:p>
        </p:txBody>
      </p:sp>
      <p:pic>
        <p:nvPicPr>
          <p:cNvPr id="1026" name="Picture 2" descr="https://internshala.com/static/images/common/internshala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228" y="257176"/>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914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err="1"/>
              <a:t>PoC</a:t>
            </a:r>
            <a:r>
              <a:rPr lang="en-IN" dirty="0"/>
              <a:t> – Attacker can dump arbitrary data</a:t>
            </a:r>
          </a:p>
        </p:txBody>
      </p:sp>
      <p:sp>
        <p:nvSpPr>
          <p:cNvPr id="3" name="Text Placeholder 2"/>
          <p:cNvSpPr>
            <a:spLocks noGrp="1"/>
          </p:cNvSpPr>
          <p:nvPr>
            <p:ph type="body" idx="1"/>
          </p:nvPr>
        </p:nvSpPr>
        <p:spPr>
          <a:xfrm>
            <a:off x="838200" y="1577081"/>
            <a:ext cx="10515600" cy="4351338"/>
          </a:xfrm>
        </p:spPr>
        <p:txBody>
          <a:bodyPr>
            <a:normAutofit/>
          </a:bodyPr>
          <a:lstStyle/>
          <a:p>
            <a:r>
              <a:rPr lang="en-IN" sz="2000" dirty="0">
                <a:solidFill>
                  <a:srgbClr val="FF0000"/>
                </a:solidFill>
              </a:rPr>
              <a:t>No of databases: 2</a:t>
            </a:r>
          </a:p>
          <a:p>
            <a:pPr lvl="1"/>
            <a:r>
              <a:rPr lang="en-IN" sz="1600" dirty="0" err="1"/>
              <a:t>Information_schema</a:t>
            </a:r>
            <a:endParaRPr lang="en-IN" sz="1600" dirty="0"/>
          </a:p>
          <a:p>
            <a:pPr lvl="1"/>
            <a:r>
              <a:rPr lang="en-IN" sz="1600" dirty="0" err="1"/>
              <a:t>Hacking_training_project</a:t>
            </a:r>
            <a:endParaRPr lang="en-IN" sz="1600" dirty="0"/>
          </a:p>
          <a:p>
            <a:pPr marL="457200" lvl="1" indent="0">
              <a:buNone/>
            </a:pPr>
            <a:endParaRPr lang="en-IN" sz="1600" dirty="0"/>
          </a:p>
          <a:p>
            <a:pPr marL="0" indent="0">
              <a:buNone/>
            </a:pPr>
            <a:endParaRPr lang="en-IN" sz="2000" dirty="0"/>
          </a:p>
        </p:txBody>
      </p:sp>
    </p:spTree>
    <p:extLst>
      <p:ext uri="{BB962C8B-B14F-4D97-AF65-F5344CB8AC3E}">
        <p14:creationId xmlns:p14="http://schemas.microsoft.com/office/powerpoint/2010/main" val="191114118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Impact – Extremely High</a:t>
            </a:r>
          </a:p>
        </p:txBody>
      </p:sp>
      <p:sp>
        <p:nvSpPr>
          <p:cNvPr id="3" name="Text Placeholder 2"/>
          <p:cNvSpPr>
            <a:spLocks noGrp="1"/>
          </p:cNvSpPr>
          <p:nvPr>
            <p:ph type="body" idx="1"/>
          </p:nvPr>
        </p:nvSpPr>
        <p:spPr/>
        <p:txBody>
          <a:bodyPr>
            <a:normAutofit/>
          </a:bodyPr>
          <a:lstStyle/>
          <a:p>
            <a:pPr marL="0" indent="0">
              <a:buNone/>
            </a:pPr>
            <a:r>
              <a:rPr lang="en-IN" sz="2000" dirty="0"/>
              <a:t>Using this vulnerability, attacker can execute arbitrary SQL commands on </a:t>
            </a:r>
            <a:r>
              <a:rPr lang="en-IN" sz="2000" dirty="0" err="1"/>
              <a:t>Internshala</a:t>
            </a:r>
            <a:r>
              <a:rPr lang="en-IN" sz="2000" dirty="0"/>
              <a:t> server and gain complete access to internal databases along with all customer data inside it. </a:t>
            </a:r>
          </a:p>
          <a:p>
            <a:pPr marL="0" indent="0">
              <a:buNone/>
            </a:pPr>
            <a:r>
              <a:rPr lang="en-IN" sz="2000" dirty="0"/>
              <a:t>Below is the screenshot of users table which shows user credentials being leaked that too in plain text without any hashing/encryption.</a:t>
            </a:r>
          </a:p>
          <a:p>
            <a:pPr marL="0" indent="0">
              <a:buNone/>
            </a:pPr>
            <a:r>
              <a:rPr lang="en-IN" sz="2000" dirty="0"/>
              <a:t>Attacker can use this information to login to admin panels and gain complete admin level access to the website which could lead to complete compromise of the server and all other servers connected to it.</a:t>
            </a:r>
          </a:p>
        </p:txBody>
      </p:sp>
      <p:pic>
        <p:nvPicPr>
          <p:cNvPr id="5" name="Picture 4">
            <a:extLst>
              <a:ext uri="{FF2B5EF4-FFF2-40B4-BE49-F238E27FC236}">
                <a16:creationId xmlns:a16="http://schemas.microsoft.com/office/drawing/2014/main" id="{FBCE1E3A-0C4A-489A-8475-3D9E0F022F9F}"/>
              </a:ext>
            </a:extLst>
          </p:cNvPr>
          <p:cNvPicPr/>
          <p:nvPr/>
        </p:nvPicPr>
        <p:blipFill>
          <a:blip r:embed="rId2"/>
          <a:stretch>
            <a:fillRect/>
          </a:stretch>
        </p:blipFill>
        <p:spPr>
          <a:xfrm>
            <a:off x="2910649" y="3799642"/>
            <a:ext cx="5731510" cy="2930317"/>
          </a:xfrm>
          <a:prstGeom prst="rect">
            <a:avLst/>
          </a:prstGeom>
        </p:spPr>
      </p:pic>
    </p:spTree>
    <p:extLst>
      <p:ext uri="{BB962C8B-B14F-4D97-AF65-F5344CB8AC3E}">
        <p14:creationId xmlns:p14="http://schemas.microsoft.com/office/powerpoint/2010/main" val="419690678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a:t>
            </a: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a:t>Take the following precautions to avoid exploitation of SQL injections:</a:t>
            </a:r>
          </a:p>
          <a:p>
            <a:pPr lvl="1"/>
            <a:r>
              <a:rPr lang="en-IN" sz="2000" dirty="0"/>
              <a:t>Whitelist User Input: Whitelist all user input for expected data only. For example if you are expecting a flower name, limit it to alphabets only </a:t>
            </a:r>
            <a:r>
              <a:rPr lang="en-IN" sz="2000" dirty="0" err="1"/>
              <a:t>upto</a:t>
            </a:r>
            <a:r>
              <a:rPr lang="en-IN" sz="2000" dirty="0"/>
              <a:t> 20 characters in length. If you are expecting some ID, restrict it to numbers only</a:t>
            </a:r>
          </a:p>
          <a:p>
            <a:pPr lvl="1"/>
            <a:r>
              <a:rPr lang="en-IN" sz="2000" dirty="0"/>
              <a:t>Prepared Statements: Use SQL prepared statements available in all web development languages and frameworks to avoid attacker being able to modify SQL query</a:t>
            </a:r>
          </a:p>
          <a:p>
            <a:pPr lvl="1"/>
            <a:r>
              <a:rPr lang="en-IN" sz="2000" dirty="0"/>
              <a:t>Character encoding: If you are taking input that requires you to accept special characters, encode it. Example. Convert all </a:t>
            </a:r>
            <a:r>
              <a:rPr lang="en-IN" sz="2000" b="1" dirty="0"/>
              <a:t>‘ to \’</a:t>
            </a:r>
            <a:r>
              <a:rPr lang="en-IN" sz="2000" dirty="0"/>
              <a:t> , </a:t>
            </a:r>
            <a:r>
              <a:rPr lang="en-IN" sz="2000" b="1" dirty="0"/>
              <a:t>“ to \”</a:t>
            </a:r>
            <a:r>
              <a:rPr lang="en-IN" sz="2000" dirty="0"/>
              <a:t>, </a:t>
            </a:r>
            <a:r>
              <a:rPr lang="en-IN" sz="2000" b="1" dirty="0"/>
              <a:t>\ to \\.</a:t>
            </a:r>
            <a:r>
              <a:rPr lang="en-IN" sz="2000" dirty="0"/>
              <a:t> It is also suggested to follow a standard encoding for all special characters such has HTML encoding, URL encoding </a:t>
            </a:r>
            <a:r>
              <a:rPr lang="en-IN" sz="2000" dirty="0" err="1"/>
              <a:t>etc</a:t>
            </a:r>
            <a:endParaRPr lang="en-IN" sz="2000" dirty="0"/>
          </a:p>
          <a:p>
            <a:pPr lvl="1"/>
            <a:r>
              <a:rPr lang="en-IN" sz="2000" dirty="0"/>
              <a:t>Do not store passwords in plain text. Convert them to hashes using SHA1 SHA256 Blowfish </a:t>
            </a:r>
            <a:r>
              <a:rPr lang="en-IN" sz="2000" dirty="0" err="1"/>
              <a:t>etc</a:t>
            </a:r>
            <a:endParaRPr lang="en-IN" sz="2000" dirty="0"/>
          </a:p>
          <a:p>
            <a:pPr lvl="1"/>
            <a:r>
              <a:rPr lang="en-IN" sz="2000" dirty="0"/>
              <a:t>Do not run Database Service as admin/root user</a:t>
            </a:r>
          </a:p>
          <a:p>
            <a:pPr lvl="1"/>
            <a:r>
              <a:rPr lang="en-IN" sz="2000" dirty="0"/>
              <a:t>Disable/remove default accounts, passwords and databases </a:t>
            </a:r>
          </a:p>
          <a:p>
            <a:pPr lvl="1"/>
            <a:r>
              <a:rPr lang="en-IN" sz="2000" dirty="0"/>
              <a:t>Assign each Database user only the required permissions and not all permissions</a:t>
            </a:r>
          </a:p>
        </p:txBody>
      </p:sp>
    </p:spTree>
    <p:extLst>
      <p:ext uri="{BB962C8B-B14F-4D97-AF65-F5344CB8AC3E}">
        <p14:creationId xmlns:p14="http://schemas.microsoft.com/office/powerpoint/2010/main" val="297010838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a:latin typeface="Calibri" panose="020F0502020204030204" pitchFamily="34" charset="0"/>
                <a:cs typeface="Calibri" panose="020F0502020204030204" pitchFamily="34" charset="0"/>
              </a:rPr>
              <a:t>https://www.owasp.org/index.php/SQL_Injection</a:t>
            </a:r>
          </a:p>
          <a:p>
            <a:r>
              <a:rPr lang="en-IN" sz="2400" i="1" dirty="0"/>
              <a:t>https://en.wikipedia.org/wiki/SQL_injection</a:t>
            </a:r>
            <a:endParaRPr lang="en-US" sz="2400" i="1" dirty="0">
              <a:latin typeface="Calibri" panose="020F0502020204030204" pitchFamily="34" charset="0"/>
              <a:cs typeface="Calibri" panose="020F0502020204030204" pitchFamily="34" charset="0"/>
            </a:endParaRPr>
          </a:p>
          <a:p>
            <a:endParaRPr lang="en-IN" sz="2400" dirty="0"/>
          </a:p>
        </p:txBody>
      </p:sp>
    </p:spTree>
    <p:extLst>
      <p:ext uri="{BB962C8B-B14F-4D97-AF65-F5344CB8AC3E}">
        <p14:creationId xmlns:p14="http://schemas.microsoft.com/office/powerpoint/2010/main" val="247997591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14</a:t>
            </a:fld>
            <a:endParaRPr lang="uk-UA"/>
          </a:p>
        </p:txBody>
      </p:sp>
      <p:sp>
        <p:nvSpPr>
          <p:cNvPr id="3" name="Title 2"/>
          <p:cNvSpPr>
            <a:spLocks noGrp="1"/>
          </p:cNvSpPr>
          <p:nvPr>
            <p:ph type="title"/>
          </p:nvPr>
        </p:nvSpPr>
        <p:spPr/>
        <p:txBody>
          <a:bodyPr/>
          <a:lstStyle/>
          <a:p>
            <a:r>
              <a:rPr lang="en-IN" dirty="0"/>
              <a:t>2. Access to Sales Dashboard</a:t>
            </a:r>
          </a:p>
        </p:txBody>
      </p:sp>
      <p:graphicFrame>
        <p:nvGraphicFramePr>
          <p:cNvPr id="6" name="Table 5"/>
          <p:cNvGraphicFramePr>
            <a:graphicFrameLocks noGrp="1"/>
          </p:cNvGraphicFramePr>
          <p:nvPr>
            <p:extLst>
              <p:ext uri="{D42A27DB-BD31-4B8C-83A1-F6EECF244321}">
                <p14:modId xmlns:p14="http://schemas.microsoft.com/office/powerpoint/2010/main" val="574132520"/>
              </p:ext>
            </p:extLst>
          </p:nvPr>
        </p:nvGraphicFramePr>
        <p:xfrm>
          <a:off x="1732123" y="1283865"/>
          <a:ext cx="8109380" cy="3073685"/>
        </p:xfrm>
        <a:graphic>
          <a:graphicData uri="http://schemas.openxmlformats.org/drawingml/2006/table">
            <a:tbl>
              <a:tblPr firstRow="1" bandRow="1">
                <a:tableStyleId>{5C22544A-7EE6-4342-B048-85BDC9FD1C3A}</a:tableStyleId>
              </a:tblPr>
              <a:tblGrid>
                <a:gridCol w="1413562">
                  <a:extLst>
                    <a:ext uri="{9D8B030D-6E8A-4147-A177-3AD203B41FA5}">
                      <a16:colId xmlns:a16="http://schemas.microsoft.com/office/drawing/2014/main" val="20000"/>
                    </a:ext>
                  </a:extLst>
                </a:gridCol>
                <a:gridCol w="6695818">
                  <a:extLst>
                    <a:ext uri="{9D8B030D-6E8A-4147-A177-3AD203B41FA5}">
                      <a16:colId xmlns:a16="http://schemas.microsoft.com/office/drawing/2014/main"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406639">
                <a:tc>
                  <a:txBody>
                    <a:bodyPr/>
                    <a:lstStyle/>
                    <a:p>
                      <a:pPr algn="ctr"/>
                      <a:r>
                        <a:rPr lang="en-US" sz="1600" dirty="0">
                          <a:solidFill>
                            <a:srgbClr val="FFFFFF"/>
                          </a:solidFill>
                          <a:latin typeface="Calibri" panose="020F0502020204030204" pitchFamily="34" charset="0"/>
                        </a:rPr>
                        <a:t>Access to Sales Dashboard</a:t>
                      </a:r>
                    </a:p>
                    <a:p>
                      <a:pPr algn="ctr"/>
                      <a:r>
                        <a:rPr lang="en-US" sz="1300" dirty="0">
                          <a:solidFill>
                            <a:srgbClr val="FFFFFF"/>
                          </a:solidFill>
                          <a:latin typeface="Calibri" panose="020F0502020204030204" pitchFamily="34" charset="0"/>
                        </a:rPr>
                        <a:t>(Critical)</a:t>
                      </a: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a:solidFill>
                            <a:schemeClr val="tx1"/>
                          </a:solidFill>
                          <a:latin typeface="Calibri" panose="020F0502020204030204" pitchFamily="34" charset="0"/>
                        </a:rPr>
                        <a:t> </a:t>
                      </a:r>
                    </a:p>
                    <a:p>
                      <a:r>
                        <a:rPr lang="en-US" sz="1300" baseline="0" dirty="0">
                          <a:solidFill>
                            <a:schemeClr val="tx1"/>
                          </a:solidFill>
                          <a:latin typeface="Calibri" panose="020F0502020204030204" pitchFamily="34" charset="0"/>
                        </a:rPr>
                        <a:t>The Sales dashboard at the below mentioned URL has default/weak password allowing complete admin access</a:t>
                      </a:r>
                      <a:endParaRPr lang="en-US" sz="1300" dirty="0">
                        <a:solidFill>
                          <a:schemeClr val="tx1"/>
                        </a:solidFill>
                        <a:latin typeface="Calibri" panose="020F0502020204030204" pitchFamily="34" charset="0"/>
                        <a:cs typeface="Calibri" panose="020F0502020204030204" pitchFamily="34" charset="0"/>
                      </a:endParaRPr>
                    </a:p>
                    <a:p>
                      <a:endParaRPr lang="en-US" sz="1300" dirty="0">
                        <a:solidFill>
                          <a:schemeClr val="tx1"/>
                        </a:solidFill>
                        <a:latin typeface="Calibri" panose="020F0502020204030204" pitchFamily="34" charset="0"/>
                      </a:endParaRPr>
                    </a:p>
                    <a:p>
                      <a:r>
                        <a:rPr lang="en-US" sz="1300" b="1" dirty="0">
                          <a:solidFill>
                            <a:schemeClr val="tx1"/>
                          </a:solidFill>
                          <a:latin typeface="Calibri" panose="020F0502020204030204" pitchFamily="34" charset="0"/>
                        </a:rPr>
                        <a:t>Affected URL :</a:t>
                      </a:r>
                      <a:endParaRPr lang="en-US" sz="1300" b="0" i="0" u="none" strike="noStrike" dirty="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a:solidFill>
                            <a:schemeClr val="dk1"/>
                          </a:solidFill>
                          <a:effectLst/>
                          <a:latin typeface="Calibri" panose="020F0502020204030204" pitchFamily="34" charset="0"/>
                          <a:ea typeface="+mn-ea"/>
                          <a:cs typeface="Calibri" panose="020F0502020204030204" pitchFamily="34" charset="0"/>
                          <a:sym typeface="Arial"/>
                          <a:hlinkClick r:id="rId2"/>
                        </a:rPr>
                        <a:t>http://13.127.11.167/wondercms/loginURL</a:t>
                      </a:r>
                      <a:endParaRPr lang="en-US" sz="1300" b="0" i="0" u="none" strike="noStrike" dirty="0">
                        <a:solidFill>
                          <a:schemeClr val="dk1"/>
                        </a:solidFill>
                        <a:effectLst/>
                        <a:latin typeface="Calibri" panose="020F0502020204030204" pitchFamily="34" charset="0"/>
                        <a:ea typeface="+mn-ea"/>
                        <a:cs typeface="Calibri" panose="020F0502020204030204" pitchFamily="34" charset="0"/>
                        <a:sym typeface="Arial"/>
                      </a:endParaRPr>
                    </a:p>
                    <a:p>
                      <a:pPr marL="0" indent="0">
                        <a:buFont typeface="Arial" panose="020B0604020202020204" pitchFamily="34" charset="0"/>
                        <a:buNone/>
                      </a:pPr>
                      <a:endParaRPr lang="en-US" sz="1300" b="0" dirty="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a:solidFill>
                            <a:schemeClr val="tx1"/>
                          </a:solidFill>
                          <a:latin typeface="Calibri" panose="020F0502020204030204" pitchFamily="34" charset="0"/>
                        </a:rPr>
                        <a:t>Affected</a:t>
                      </a:r>
                      <a:r>
                        <a:rPr lang="en-US" sz="1300" b="1" baseline="0" dirty="0">
                          <a:solidFill>
                            <a:schemeClr val="tx1"/>
                          </a:solidFill>
                          <a:latin typeface="Calibri" panose="020F0502020204030204" pitchFamily="34" charset="0"/>
                        </a:rPr>
                        <a:t> Parameters</a:t>
                      </a:r>
                      <a:r>
                        <a:rPr lang="en-US" sz="1300" b="1" dirty="0">
                          <a:solidFill>
                            <a:schemeClr val="tx1"/>
                          </a:solidFill>
                          <a:latin typeface="Calibri" panose="020F0502020204030204" pitchFamily="34" charset="0"/>
                        </a:rPr>
                        <a:t> :</a:t>
                      </a:r>
                      <a:endParaRPr lang="en-US" sz="1300" b="0" dirty="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a:solidFill>
                            <a:schemeClr val="tx1"/>
                          </a:solidFill>
                          <a:latin typeface="Calibri" panose="020F0502020204030204" pitchFamily="34" charset="0"/>
                        </a:rPr>
                        <a:t>password (POST</a:t>
                      </a:r>
                      <a:r>
                        <a:rPr lang="en-US" sz="1300" b="0" baseline="0" dirty="0">
                          <a:solidFill>
                            <a:schemeClr val="tx1"/>
                          </a:solidFill>
                          <a:latin typeface="Calibri" panose="020F0502020204030204" pitchFamily="34" charset="0"/>
                        </a:rPr>
                        <a:t> parameters)</a:t>
                      </a:r>
                      <a:endParaRPr lang="en-US" sz="1300" b="0" dirty="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300" b="0" dirty="0">
                          <a:solidFill>
                            <a:schemeClr val="tx1"/>
                          </a:solidFill>
                          <a:latin typeface="Calibri" panose="020F0502020204030204" pitchFamily="34" charset="0"/>
                        </a:rPr>
                        <a:t>Username=admin password=admin</a:t>
                      </a: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8918288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a:t>Observation</a:t>
            </a:r>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a:t>Navigate to </a:t>
            </a:r>
            <a:r>
              <a:rPr lang="en-US" sz="2000" dirty="0">
                <a:solidFill>
                  <a:schemeClr val="dk1"/>
                </a:solidFill>
                <a:latin typeface="Calibri" panose="020F0502020204030204" pitchFamily="34" charset="0"/>
                <a:cs typeface="Calibri" panose="020F0502020204030204" pitchFamily="34" charset="0"/>
                <a:sym typeface="Arial"/>
              </a:rPr>
              <a:t>http://13.127.11.167/wondercms/loginURL </a:t>
            </a:r>
            <a:r>
              <a:rPr lang="en-US" sz="2000" b="0" i="0" u="none" strike="noStrike" dirty="0">
                <a:solidFill>
                  <a:schemeClr val="dk1"/>
                </a:solidFill>
                <a:effectLst/>
                <a:latin typeface="Calibri" panose="020F0502020204030204" pitchFamily="34" charset="0"/>
                <a:ea typeface="+mn-ea"/>
                <a:cs typeface="Calibri" panose="020F0502020204030204" pitchFamily="34" charset="0"/>
                <a:sym typeface="Arial"/>
              </a:rPr>
              <a:t>You will see sales admin login page</a:t>
            </a:r>
          </a:p>
          <a:p>
            <a:endParaRPr lang="en-IN" sz="2000" dirty="0"/>
          </a:p>
        </p:txBody>
      </p:sp>
      <p:pic>
        <p:nvPicPr>
          <p:cNvPr id="5" name="Picture 4">
            <a:extLst>
              <a:ext uri="{FF2B5EF4-FFF2-40B4-BE49-F238E27FC236}">
                <a16:creationId xmlns:a16="http://schemas.microsoft.com/office/drawing/2014/main" id="{67BCB72A-F068-454D-879A-D2249C21415D}"/>
              </a:ext>
            </a:extLst>
          </p:cNvPr>
          <p:cNvPicPr>
            <a:picLocks noChangeAspect="1"/>
          </p:cNvPicPr>
          <p:nvPr/>
        </p:nvPicPr>
        <p:blipFill>
          <a:blip r:embed="rId2"/>
          <a:stretch>
            <a:fillRect/>
          </a:stretch>
        </p:blipFill>
        <p:spPr>
          <a:xfrm>
            <a:off x="960268" y="2650646"/>
            <a:ext cx="10271464" cy="2142633"/>
          </a:xfrm>
          <a:prstGeom prst="rect">
            <a:avLst/>
          </a:prstGeom>
        </p:spPr>
      </p:pic>
    </p:spTree>
    <p:extLst>
      <p:ext uri="{BB962C8B-B14F-4D97-AF65-F5344CB8AC3E}">
        <p14:creationId xmlns:p14="http://schemas.microsoft.com/office/powerpoint/2010/main" val="170313984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a:t>Observation</a:t>
            </a:r>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a:t>Enter username: admin &amp; password: admin. You will get </a:t>
            </a:r>
            <a:r>
              <a:rPr lang="en-IN" sz="2000" dirty="0" err="1"/>
              <a:t>loggedin</a:t>
            </a:r>
            <a:r>
              <a:rPr lang="en-IN" sz="2000" dirty="0"/>
              <a:t> to the admin panel </a:t>
            </a:r>
            <a:endParaRPr lang="en-IN" sz="2000" b="1" dirty="0">
              <a:solidFill>
                <a:srgbClr val="FF0000"/>
              </a:solidFill>
            </a:endParaRPr>
          </a:p>
          <a:p>
            <a:endParaRPr lang="en-IN" sz="2000" dirty="0"/>
          </a:p>
        </p:txBody>
      </p:sp>
      <p:sp>
        <p:nvSpPr>
          <p:cNvPr id="8" name="Rectangle 7"/>
          <p:cNvSpPr/>
          <p:nvPr/>
        </p:nvSpPr>
        <p:spPr>
          <a:xfrm>
            <a:off x="2518914" y="2907102"/>
            <a:ext cx="198407" cy="1293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877684" y="1945111"/>
            <a:ext cx="1426233" cy="4313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717321" y="1721602"/>
            <a:ext cx="690113" cy="1346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865079" y="1681747"/>
            <a:ext cx="960408" cy="174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96EFD43A-D405-4AC3-AFA9-B309B185E657}"/>
              </a:ext>
            </a:extLst>
          </p:cNvPr>
          <p:cNvPicPr/>
          <p:nvPr/>
        </p:nvPicPr>
        <p:blipFill>
          <a:blip r:embed="rId2"/>
          <a:stretch>
            <a:fillRect/>
          </a:stretch>
        </p:blipFill>
        <p:spPr>
          <a:xfrm>
            <a:off x="1278384" y="1499631"/>
            <a:ext cx="8784202" cy="3453816"/>
          </a:xfrm>
          <a:prstGeom prst="rect">
            <a:avLst/>
          </a:prstGeom>
        </p:spPr>
      </p:pic>
    </p:spTree>
    <p:extLst>
      <p:ext uri="{BB962C8B-B14F-4D97-AF65-F5344CB8AC3E}">
        <p14:creationId xmlns:p14="http://schemas.microsoft.com/office/powerpoint/2010/main" val="113819111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53858" y="552091"/>
            <a:ext cx="7974481" cy="948905"/>
          </a:xfrm>
        </p:spPr>
        <p:txBody>
          <a:bodyPr>
            <a:normAutofit/>
          </a:bodyPr>
          <a:lstStyle/>
          <a:p>
            <a:r>
              <a:rPr lang="en-IN" dirty="0"/>
              <a:t>Business Impact – Extremely High</a:t>
            </a:r>
          </a:p>
        </p:txBody>
      </p:sp>
      <p:sp>
        <p:nvSpPr>
          <p:cNvPr id="2" name="Slide Number Placeholder 1"/>
          <p:cNvSpPr>
            <a:spLocks noGrp="1"/>
          </p:cNvSpPr>
          <p:nvPr>
            <p:ph type="sldNum" sz="quarter" idx="2"/>
          </p:nvPr>
        </p:nvSpPr>
        <p:spPr/>
        <p:txBody>
          <a:bodyPr/>
          <a:lstStyle/>
          <a:p>
            <a:pPr lvl="0"/>
            <a:fld id="{86CB4B4D-7CA3-9044-876B-883B54F8677D}" type="slidenum">
              <a:rPr lang="en-US" smtClean="0"/>
              <a:t>17</a:t>
            </a:fld>
            <a:endParaRPr lang="en-US"/>
          </a:p>
        </p:txBody>
      </p:sp>
      <p:sp>
        <p:nvSpPr>
          <p:cNvPr id="5" name="TextBox 4"/>
          <p:cNvSpPr txBox="1"/>
          <p:nvPr/>
        </p:nvSpPr>
        <p:spPr>
          <a:xfrm>
            <a:off x="1109134" y="1767943"/>
            <a:ext cx="8713694" cy="18714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sz="1452" dirty="0">
                <a:latin typeface="Calibri" panose="020F0502020204030204" pitchFamily="34" charset="0"/>
                <a:cs typeface="Calibri" panose="020F0502020204030204" pitchFamily="34" charset="0"/>
              </a:rPr>
              <a:t>A malicious user can access the Sales Dashboard which discloses many critical </a:t>
            </a:r>
          </a:p>
          <a:p>
            <a:pPr latinLnBrk="1" hangingPunct="0"/>
            <a:r>
              <a:rPr lang="en-US" sz="1452" dirty="0">
                <a:latin typeface="Calibri" panose="020F0502020204030204" pitchFamily="34" charset="0"/>
                <a:cs typeface="Calibri" panose="020F0502020204030204" pitchFamily="34" charset="0"/>
              </a:rPr>
              <a:t>information of organization including:</a:t>
            </a:r>
          </a:p>
          <a:p>
            <a:pPr marL="285750" indent="-285750" latinLnBrk="1" hangingPunct="0">
              <a:buFont typeface="Arial" panose="020B0604020202020204" pitchFamily="34" charset="0"/>
              <a:buChar char="•"/>
            </a:pPr>
            <a:r>
              <a:rPr lang="en-US" sz="1452" dirty="0">
                <a:latin typeface="Calibri" panose="020F0502020204030204" pitchFamily="34" charset="0"/>
                <a:cs typeface="Calibri" panose="020F0502020204030204" pitchFamily="34" charset="0"/>
              </a:rPr>
              <a:t>Sales Trends</a:t>
            </a:r>
          </a:p>
          <a:p>
            <a:pPr marL="285750" indent="-285750" latinLnBrk="1" hangingPunct="0">
              <a:buFont typeface="Arial" panose="020B0604020202020204" pitchFamily="34" charset="0"/>
              <a:buChar char="•"/>
            </a:pPr>
            <a:r>
              <a:rPr lang="en-US" sz="1452" dirty="0">
                <a:latin typeface="Calibri" panose="020F0502020204030204" pitchFamily="34" charset="0"/>
                <a:cs typeface="Calibri" panose="020F0502020204030204" pitchFamily="34" charset="0"/>
              </a:rPr>
              <a:t>Client information</a:t>
            </a:r>
          </a:p>
          <a:p>
            <a:pPr marL="285750" indent="-285750" latinLnBrk="1" hangingPunct="0">
              <a:buFont typeface="Arial" panose="020B0604020202020204" pitchFamily="34" charset="0"/>
              <a:buChar char="•"/>
            </a:pPr>
            <a:r>
              <a:rPr lang="en-US" sz="1452" dirty="0">
                <a:latin typeface="Calibri" panose="020F0502020204030204" pitchFamily="34" charset="0"/>
                <a:cs typeface="Calibri" panose="020F0502020204030204" pitchFamily="34" charset="0"/>
              </a:rPr>
              <a:t>Leads information</a:t>
            </a:r>
          </a:p>
          <a:p>
            <a:pPr marL="285750" indent="-285750" latinLnBrk="1" hangingPunct="0">
              <a:buFont typeface="Arial" panose="020B0604020202020204" pitchFamily="34" charset="0"/>
              <a:buChar char="•"/>
            </a:pPr>
            <a:r>
              <a:rPr lang="en-US" sz="1452" dirty="0">
                <a:latin typeface="Calibri" panose="020F0502020204030204" pitchFamily="34" charset="0"/>
                <a:cs typeface="Calibri" panose="020F0502020204030204" pitchFamily="34" charset="0"/>
              </a:rPr>
              <a:t>Sales </a:t>
            </a:r>
            <a:r>
              <a:rPr lang="en-US" sz="1452" dirty="0" err="1">
                <a:latin typeface="Calibri" panose="020F0502020204030204" pitchFamily="34" charset="0"/>
                <a:cs typeface="Calibri" panose="020F0502020204030204" pitchFamily="34" charset="0"/>
              </a:rPr>
              <a:t>Calandar</a:t>
            </a:r>
            <a:r>
              <a:rPr lang="en-US" sz="1452" dirty="0">
                <a:latin typeface="Calibri" panose="020F0502020204030204" pitchFamily="34" charset="0"/>
                <a:cs typeface="Calibri" panose="020F0502020204030204" pitchFamily="34" charset="0"/>
              </a:rPr>
              <a:t> information</a:t>
            </a:r>
          </a:p>
          <a:p>
            <a:pPr marL="285750" indent="-285750" latinLnBrk="1" hangingPunct="0">
              <a:buFont typeface="Arial" panose="020B0604020202020204" pitchFamily="34" charset="0"/>
              <a:buChar char="•"/>
            </a:pPr>
            <a:r>
              <a:rPr lang="en-US" sz="1452" dirty="0">
                <a:latin typeface="Calibri" panose="020F0502020204030204" pitchFamily="34" charset="0"/>
                <a:cs typeface="Calibri" panose="020F0502020204030204" pitchFamily="34" charset="0"/>
              </a:rPr>
              <a:t>Income and revenue information</a:t>
            </a:r>
          </a:p>
          <a:p>
            <a:pPr marL="285750" indent="-285750" latinLnBrk="1" hangingPunct="0">
              <a:buFont typeface="Arial" panose="020B0604020202020204" pitchFamily="34" charset="0"/>
              <a:buChar char="•"/>
            </a:pPr>
            <a:r>
              <a:rPr lang="en-US" sz="1452" dirty="0">
                <a:latin typeface="Calibri" panose="020F0502020204030204" pitchFamily="34" charset="0"/>
                <a:cs typeface="Calibri" panose="020F0502020204030204" pitchFamily="34" charset="0"/>
              </a:rPr>
              <a:t>And much more…</a:t>
            </a:r>
          </a:p>
        </p:txBody>
      </p:sp>
    </p:spTree>
    <p:extLst>
      <p:ext uri="{BB962C8B-B14F-4D97-AF65-F5344CB8AC3E}">
        <p14:creationId xmlns:p14="http://schemas.microsoft.com/office/powerpoint/2010/main" val="393367525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840" y="0"/>
            <a:ext cx="6153758" cy="1022311"/>
          </a:xfrm>
        </p:spPr>
        <p:txBody>
          <a:bodyPr/>
          <a:lstStyle/>
          <a:p>
            <a:r>
              <a:rPr lang="en-IN" dirty="0"/>
              <a:t>POC</a:t>
            </a:r>
          </a:p>
        </p:txBody>
      </p:sp>
      <p:sp>
        <p:nvSpPr>
          <p:cNvPr id="2" name="Slide Number Placeholder 1"/>
          <p:cNvSpPr>
            <a:spLocks noGrp="1"/>
          </p:cNvSpPr>
          <p:nvPr>
            <p:ph type="sldNum" sz="quarter" idx="2"/>
          </p:nvPr>
        </p:nvSpPr>
        <p:spPr/>
        <p:txBody>
          <a:bodyPr/>
          <a:lstStyle/>
          <a:p>
            <a:pPr lvl="0"/>
            <a:fld id="{86CB4B4D-7CA3-9044-876B-883B54F8677D}" type="slidenum">
              <a:rPr lang="en-US" smtClean="0"/>
              <a:t>18</a:t>
            </a:fld>
            <a:endParaRPr lang="en-US"/>
          </a:p>
        </p:txBody>
      </p:sp>
      <p:sp>
        <p:nvSpPr>
          <p:cNvPr id="7" name="Rectangle 6"/>
          <p:cNvSpPr/>
          <p:nvPr/>
        </p:nvSpPr>
        <p:spPr>
          <a:xfrm>
            <a:off x="2861095" y="1539669"/>
            <a:ext cx="356558" cy="2805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359215" y="1924982"/>
            <a:ext cx="204158" cy="128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515934" y="1924982"/>
            <a:ext cx="204158" cy="128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316082" y="4147907"/>
            <a:ext cx="204158" cy="128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7515934" y="4147907"/>
            <a:ext cx="204158" cy="128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41956CFC-6F19-4A35-BE93-22CB18578574}"/>
              </a:ext>
            </a:extLst>
          </p:cNvPr>
          <p:cNvPicPr/>
          <p:nvPr/>
        </p:nvPicPr>
        <p:blipFill>
          <a:blip r:embed="rId2"/>
          <a:stretch>
            <a:fillRect/>
          </a:stretch>
        </p:blipFill>
        <p:spPr>
          <a:xfrm>
            <a:off x="1509204" y="1278501"/>
            <a:ext cx="8180520" cy="3400030"/>
          </a:xfrm>
          <a:prstGeom prst="rect">
            <a:avLst/>
          </a:prstGeom>
        </p:spPr>
      </p:pic>
    </p:spTree>
    <p:extLst>
      <p:ext uri="{BB962C8B-B14F-4D97-AF65-F5344CB8AC3E}">
        <p14:creationId xmlns:p14="http://schemas.microsoft.com/office/powerpoint/2010/main" val="32145717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a:t>
            </a: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a:t>Take the following precautions:</a:t>
            </a:r>
          </a:p>
          <a:p>
            <a:pPr lvl="1"/>
            <a:r>
              <a:rPr lang="en-IN" sz="2000" dirty="0"/>
              <a:t>Use a strong password 8 character or more in length with </a:t>
            </a:r>
            <a:r>
              <a:rPr lang="en-IN" sz="2000" dirty="0" err="1"/>
              <a:t>alphanumerics</a:t>
            </a:r>
            <a:r>
              <a:rPr lang="en-IN" sz="2000" dirty="0"/>
              <a:t> and symbols</a:t>
            </a:r>
          </a:p>
          <a:p>
            <a:pPr lvl="1"/>
            <a:r>
              <a:rPr lang="en-IN" sz="2000" dirty="0"/>
              <a:t>It should not contain personal/guessable information</a:t>
            </a:r>
          </a:p>
          <a:p>
            <a:pPr lvl="1"/>
            <a:r>
              <a:rPr lang="en-IN" sz="2000" dirty="0"/>
              <a:t>Do not reuse passwords</a:t>
            </a:r>
          </a:p>
          <a:p>
            <a:pPr lvl="1"/>
            <a:r>
              <a:rPr lang="en-IN" sz="2000" dirty="0"/>
              <a:t>Disable default accounts and users</a:t>
            </a:r>
          </a:p>
          <a:p>
            <a:pPr lvl="1"/>
            <a:r>
              <a:rPr lang="en-IN" sz="2000" dirty="0"/>
              <a:t>Change all passwords to strong unique passwords</a:t>
            </a:r>
          </a:p>
          <a:p>
            <a:pPr lvl="1"/>
            <a:endParaRPr lang="en-IN" sz="2000" dirty="0"/>
          </a:p>
          <a:p>
            <a:pPr lvl="1"/>
            <a:endParaRPr lang="en-IN" sz="2000" dirty="0"/>
          </a:p>
          <a:p>
            <a:pPr lvl="1"/>
            <a:endParaRPr lang="en-IN" sz="2000" dirty="0"/>
          </a:p>
        </p:txBody>
      </p:sp>
      <p:sp>
        <p:nvSpPr>
          <p:cNvPr id="4" name="Rectangle 3"/>
          <p:cNvSpPr/>
          <p:nvPr/>
        </p:nvSpPr>
        <p:spPr>
          <a:xfrm>
            <a:off x="838200" y="4960513"/>
            <a:ext cx="11353800" cy="1200329"/>
          </a:xfrm>
          <a:prstGeom prst="rect">
            <a:avLst/>
          </a:prstGeom>
        </p:spPr>
        <p:txBody>
          <a:bodyPr wrap="square">
            <a:spAutoFit/>
          </a:bodyPr>
          <a:lstStyle/>
          <a:p>
            <a:r>
              <a:rPr lang="en-IN" i="1" dirty="0"/>
              <a:t>https://www.owasp.org/index.php/Testing_for_weak_password_change_or_reset_functionalities_(OTG-AUTHN-009)</a:t>
            </a:r>
          </a:p>
          <a:p>
            <a:r>
              <a:rPr lang="en-IN" i="1" dirty="0"/>
              <a:t>https://www.owasp.org/index.php/Default_Passwords</a:t>
            </a:r>
          </a:p>
          <a:p>
            <a:r>
              <a:rPr lang="en-IN" i="1" dirty="0"/>
              <a:t>https://www.us-cert.gov/ncas/alerts/TA13-175A</a:t>
            </a:r>
          </a:p>
          <a:p>
            <a:endParaRPr lang="en-IN" i="1" dirty="0"/>
          </a:p>
        </p:txBody>
      </p:sp>
      <p:sp>
        <p:nvSpPr>
          <p:cNvPr id="5" name="Title 1"/>
          <p:cNvSpPr txBox="1">
            <a:spLocks/>
          </p:cNvSpPr>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References:</a:t>
            </a:r>
          </a:p>
        </p:txBody>
      </p:sp>
    </p:spTree>
    <p:extLst>
      <p:ext uri="{BB962C8B-B14F-4D97-AF65-F5344CB8AC3E}">
        <p14:creationId xmlns:p14="http://schemas.microsoft.com/office/powerpoint/2010/main" val="338263138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Security Status – Extremely Vulnerable</a:t>
            </a:r>
          </a:p>
        </p:txBody>
      </p:sp>
      <p:sp>
        <p:nvSpPr>
          <p:cNvPr id="3" name="Content Placeholder 2"/>
          <p:cNvSpPr>
            <a:spLocks noGrp="1"/>
          </p:cNvSpPr>
          <p:nvPr>
            <p:ph idx="1"/>
          </p:nvPr>
        </p:nvSpPr>
        <p:spPr/>
        <p:txBody>
          <a:bodyPr>
            <a:normAutofit lnSpcReduction="10000"/>
          </a:bodyPr>
          <a:lstStyle/>
          <a:p>
            <a:r>
              <a:rPr lang="en-IN" dirty="0"/>
              <a:t>Hacker can steal all records in </a:t>
            </a:r>
            <a:r>
              <a:rPr lang="en-IN" dirty="0" err="1"/>
              <a:t>Internshal</a:t>
            </a:r>
            <a:r>
              <a:rPr lang="en-IN" dirty="0"/>
              <a:t> databases (</a:t>
            </a:r>
            <a:r>
              <a:rPr lang="en-IN" dirty="0" err="1"/>
              <a:t>SQLi</a:t>
            </a:r>
            <a:r>
              <a:rPr lang="en-IN" dirty="0"/>
              <a:t>)</a:t>
            </a:r>
          </a:p>
          <a:p>
            <a:r>
              <a:rPr lang="en-IN" dirty="0"/>
              <a:t>Hacker can take control of complete server including View, Add, Edit, Delete files and folders (Shell Upload)</a:t>
            </a:r>
          </a:p>
          <a:p>
            <a:r>
              <a:rPr lang="en-IN" dirty="0"/>
              <a:t>Hacker can change source code of application to host malware, phishing pages or even explicit content (Shell Upload)</a:t>
            </a:r>
          </a:p>
          <a:p>
            <a:r>
              <a:rPr lang="en-IN" dirty="0"/>
              <a:t>Hacker can inject client side code into applications and trick users by changing how page looks to steal information or spoil the name of </a:t>
            </a:r>
            <a:r>
              <a:rPr lang="en-IN" dirty="0" err="1"/>
              <a:t>Internshala</a:t>
            </a:r>
            <a:r>
              <a:rPr lang="en-IN" dirty="0"/>
              <a:t> (XSS)</a:t>
            </a:r>
          </a:p>
          <a:p>
            <a:r>
              <a:rPr lang="en-IN" dirty="0"/>
              <a:t>Hacker can extract mobile number of all customers using </a:t>
            </a:r>
            <a:r>
              <a:rPr lang="en-IN" dirty="0" err="1"/>
              <a:t>Userid</a:t>
            </a:r>
            <a:r>
              <a:rPr lang="en-IN" dirty="0"/>
              <a:t> (IDOR)</a:t>
            </a:r>
          </a:p>
          <a:p>
            <a:endParaRPr lang="en-IN" dirty="0"/>
          </a:p>
        </p:txBody>
      </p:sp>
    </p:spTree>
    <p:extLst>
      <p:ext uri="{BB962C8B-B14F-4D97-AF65-F5344CB8AC3E}">
        <p14:creationId xmlns:p14="http://schemas.microsoft.com/office/powerpoint/2010/main" val="367495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THANK YOU</a:t>
            </a:r>
          </a:p>
        </p:txBody>
      </p:sp>
      <p:sp>
        <p:nvSpPr>
          <p:cNvPr id="5" name="Subtitle 4"/>
          <p:cNvSpPr>
            <a:spLocks noGrp="1"/>
          </p:cNvSpPr>
          <p:nvPr>
            <p:ph type="subTitle" idx="1"/>
          </p:nvPr>
        </p:nvSpPr>
        <p:spPr/>
        <p:txBody>
          <a:bodyPr/>
          <a:lstStyle/>
          <a:p>
            <a:r>
              <a:rPr lang="en-IN" dirty="0"/>
              <a:t>For any further clarifications/patch assistance, please </a:t>
            </a:r>
          </a:p>
          <a:p>
            <a:r>
              <a:rPr lang="en-IN" dirty="0"/>
              <a:t>contact: XXXXXXX</a:t>
            </a:r>
          </a:p>
        </p:txBody>
      </p:sp>
    </p:spTree>
    <p:extLst>
      <p:ext uri="{BB962C8B-B14F-4D97-AF65-F5344CB8AC3E}">
        <p14:creationId xmlns:p14="http://schemas.microsoft.com/office/powerpoint/2010/main" val="57976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Vulnerability Statistics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55793734"/>
              </p:ext>
            </p:extLst>
          </p:nvPr>
        </p:nvGraphicFramePr>
        <p:xfrm>
          <a:off x="1838325" y="1825623"/>
          <a:ext cx="2419350" cy="1393826"/>
        </p:xfrm>
        <a:graphic>
          <a:graphicData uri="http://schemas.openxmlformats.org/drawingml/2006/table">
            <a:tbl>
              <a:tblPr firstRow="1" bandRow="1">
                <a:tableStyleId>{5C22544A-7EE6-4342-B048-85BDC9FD1C3A}</a:tableStyleId>
              </a:tblPr>
              <a:tblGrid>
                <a:gridCol w="2419350">
                  <a:extLst>
                    <a:ext uri="{9D8B030D-6E8A-4147-A177-3AD203B41FA5}">
                      <a16:colId xmlns:a16="http://schemas.microsoft.com/office/drawing/2014/main" val="20000"/>
                    </a:ext>
                  </a:extLst>
                </a:gridCol>
              </a:tblGrid>
              <a:tr h="696913">
                <a:tc>
                  <a:txBody>
                    <a:bodyPr/>
                    <a:lstStyle/>
                    <a:p>
                      <a:pPr algn="ctr"/>
                      <a:r>
                        <a:rPr lang="en-IN" dirty="0"/>
                        <a:t>Critical</a:t>
                      </a:r>
                    </a:p>
                  </a:txBody>
                  <a:tcPr>
                    <a:solidFill>
                      <a:srgbClr val="C00000"/>
                    </a:solidFill>
                  </a:tcPr>
                </a:tc>
                <a:extLst>
                  <a:ext uri="{0D108BD9-81ED-4DB2-BD59-A6C34878D82A}">
                    <a16:rowId xmlns:a16="http://schemas.microsoft.com/office/drawing/2014/main" val="10000"/>
                  </a:ext>
                </a:extLst>
              </a:tr>
              <a:tr h="696913">
                <a:tc>
                  <a:txBody>
                    <a:bodyPr/>
                    <a:lstStyle/>
                    <a:p>
                      <a:pPr algn="ctr"/>
                      <a:r>
                        <a:rPr lang="en-IN" dirty="0"/>
                        <a:t>10</a:t>
                      </a:r>
                    </a:p>
                  </a:txBody>
                  <a:tcPr/>
                </a:tc>
                <a:extLst>
                  <a:ext uri="{0D108BD9-81ED-4DB2-BD59-A6C34878D82A}">
                    <a16:rowId xmlns:a16="http://schemas.microsoft.com/office/drawing/2014/main" val="10001"/>
                  </a:ext>
                </a:extLst>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3920803189"/>
              </p:ext>
            </p:extLst>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extLst>
                    <a:ext uri="{9D8B030D-6E8A-4147-A177-3AD203B41FA5}">
                      <a16:colId xmlns:a16="http://schemas.microsoft.com/office/drawing/2014/main" val="20000"/>
                    </a:ext>
                  </a:extLst>
                </a:gridCol>
              </a:tblGrid>
              <a:tr h="696913">
                <a:tc>
                  <a:txBody>
                    <a:bodyPr/>
                    <a:lstStyle/>
                    <a:p>
                      <a:pPr algn="ctr"/>
                      <a:r>
                        <a:rPr lang="en-IN" dirty="0"/>
                        <a:t>Severe</a:t>
                      </a:r>
                    </a:p>
                  </a:txBody>
                  <a:tcPr>
                    <a:solidFill>
                      <a:srgbClr val="FF9900"/>
                    </a:solidFill>
                  </a:tcPr>
                </a:tc>
                <a:extLst>
                  <a:ext uri="{0D108BD9-81ED-4DB2-BD59-A6C34878D82A}">
                    <a16:rowId xmlns:a16="http://schemas.microsoft.com/office/drawing/2014/main" val="10000"/>
                  </a:ext>
                </a:extLst>
              </a:tr>
              <a:tr h="696913">
                <a:tc>
                  <a:txBody>
                    <a:bodyPr/>
                    <a:lstStyle/>
                    <a:p>
                      <a:pPr algn="ctr"/>
                      <a:r>
                        <a:rPr lang="en-IN" dirty="0"/>
                        <a:t>7</a:t>
                      </a:r>
                    </a:p>
                  </a:txBody>
                  <a:tcPr/>
                </a:tc>
                <a:extLst>
                  <a:ext uri="{0D108BD9-81ED-4DB2-BD59-A6C34878D82A}">
                    <a16:rowId xmlns:a16="http://schemas.microsoft.com/office/drawing/2014/main" val="10001"/>
                  </a:ext>
                </a:extLst>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1186613854"/>
              </p:ext>
            </p:extLst>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extLst>
                    <a:ext uri="{9D8B030D-6E8A-4147-A177-3AD203B41FA5}">
                      <a16:colId xmlns:a16="http://schemas.microsoft.com/office/drawing/2014/main" val="20000"/>
                    </a:ext>
                  </a:extLst>
                </a:gridCol>
              </a:tblGrid>
              <a:tr h="696913">
                <a:tc>
                  <a:txBody>
                    <a:bodyPr/>
                    <a:lstStyle/>
                    <a:p>
                      <a:pPr algn="ctr"/>
                      <a:r>
                        <a:rPr lang="en-IN" dirty="0">
                          <a:solidFill>
                            <a:schemeClr val="tx1"/>
                          </a:solidFill>
                        </a:rPr>
                        <a:t>Moderate</a:t>
                      </a:r>
                    </a:p>
                  </a:txBody>
                  <a:tcPr>
                    <a:solidFill>
                      <a:srgbClr val="FFFF00"/>
                    </a:solidFill>
                  </a:tcPr>
                </a:tc>
                <a:extLst>
                  <a:ext uri="{0D108BD9-81ED-4DB2-BD59-A6C34878D82A}">
                    <a16:rowId xmlns:a16="http://schemas.microsoft.com/office/drawing/2014/main" val="10000"/>
                  </a:ext>
                </a:extLst>
              </a:tr>
              <a:tr h="696913">
                <a:tc>
                  <a:txBody>
                    <a:bodyPr/>
                    <a:lstStyle/>
                    <a:p>
                      <a:pPr algn="ctr"/>
                      <a:r>
                        <a:rPr lang="en-IN" dirty="0"/>
                        <a:t>4</a:t>
                      </a:r>
                    </a:p>
                  </a:txBody>
                  <a:tcPr/>
                </a:tc>
                <a:extLst>
                  <a:ext uri="{0D108BD9-81ED-4DB2-BD59-A6C34878D82A}">
                    <a16:rowId xmlns:a16="http://schemas.microsoft.com/office/drawing/2014/main" val="10001"/>
                  </a:ext>
                </a:extLst>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2948044791"/>
              </p:ext>
            </p:extLst>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extLst>
                    <a:ext uri="{9D8B030D-6E8A-4147-A177-3AD203B41FA5}">
                      <a16:colId xmlns:a16="http://schemas.microsoft.com/office/drawing/2014/main" val="20000"/>
                    </a:ext>
                  </a:extLst>
                </a:gridCol>
              </a:tblGrid>
              <a:tr h="696913">
                <a:tc>
                  <a:txBody>
                    <a:bodyPr/>
                    <a:lstStyle/>
                    <a:p>
                      <a:pPr algn="ctr"/>
                      <a:r>
                        <a:rPr lang="en-IN" dirty="0"/>
                        <a:t>Low</a:t>
                      </a:r>
                    </a:p>
                  </a:txBody>
                  <a:tcPr>
                    <a:solidFill>
                      <a:srgbClr val="92D050"/>
                    </a:solidFill>
                  </a:tcPr>
                </a:tc>
                <a:extLst>
                  <a:ext uri="{0D108BD9-81ED-4DB2-BD59-A6C34878D82A}">
                    <a16:rowId xmlns:a16="http://schemas.microsoft.com/office/drawing/2014/main" val="10000"/>
                  </a:ext>
                </a:extLst>
              </a:tr>
              <a:tr h="696913">
                <a:tc>
                  <a:txBody>
                    <a:bodyPr/>
                    <a:lstStyle/>
                    <a:p>
                      <a:pPr algn="ctr"/>
                      <a:r>
                        <a:rPr lang="en-IN" dirty="0"/>
                        <a:t>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4088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4</a:t>
            </a:fld>
            <a:endParaRPr lang="uk-UA"/>
          </a:p>
        </p:txBody>
      </p:sp>
      <p:graphicFrame>
        <p:nvGraphicFramePr>
          <p:cNvPr id="5" name="Table 4"/>
          <p:cNvGraphicFramePr>
            <a:graphicFrameLocks noGrp="1"/>
          </p:cNvGraphicFramePr>
          <p:nvPr>
            <p:extLst>
              <p:ext uri="{D42A27DB-BD31-4B8C-83A1-F6EECF244321}">
                <p14:modId xmlns:p14="http://schemas.microsoft.com/office/powerpoint/2010/main" val="910163162"/>
              </p:ext>
            </p:extLst>
          </p:nvPr>
        </p:nvGraphicFramePr>
        <p:xfrm>
          <a:off x="1574961" y="1815672"/>
          <a:ext cx="7676349" cy="3273401"/>
        </p:xfrm>
        <a:graphic>
          <a:graphicData uri="http://schemas.openxmlformats.org/drawingml/2006/table">
            <a:tbl>
              <a:tblPr firstRow="1" bandRow="1">
                <a:tableStyleId>{5C22544A-7EE6-4342-B048-85BDC9FD1C3A}</a:tableStyleId>
              </a:tblPr>
              <a:tblGrid>
                <a:gridCol w="487336">
                  <a:extLst>
                    <a:ext uri="{9D8B030D-6E8A-4147-A177-3AD203B41FA5}">
                      <a16:colId xmlns:a16="http://schemas.microsoft.com/office/drawing/2014/main" val="20000"/>
                    </a:ext>
                  </a:extLst>
                </a:gridCol>
                <a:gridCol w="1034102">
                  <a:extLst>
                    <a:ext uri="{9D8B030D-6E8A-4147-A177-3AD203B41FA5}">
                      <a16:colId xmlns:a16="http://schemas.microsoft.com/office/drawing/2014/main" val="20001"/>
                    </a:ext>
                  </a:extLst>
                </a:gridCol>
                <a:gridCol w="5186724">
                  <a:extLst>
                    <a:ext uri="{9D8B030D-6E8A-4147-A177-3AD203B41FA5}">
                      <a16:colId xmlns:a16="http://schemas.microsoft.com/office/drawing/2014/main" val="20003"/>
                    </a:ext>
                  </a:extLst>
                </a:gridCol>
                <a:gridCol w="968187">
                  <a:extLst>
                    <a:ext uri="{9D8B030D-6E8A-4147-A177-3AD203B41FA5}">
                      <a16:colId xmlns:a16="http://schemas.microsoft.com/office/drawing/2014/main" val="20004"/>
                    </a:ext>
                  </a:extLst>
                </a:gridCol>
              </a:tblGrid>
              <a:tr h="580913">
                <a:tc>
                  <a:txBody>
                    <a:bodyPr/>
                    <a:lstStyle/>
                    <a:p>
                      <a:pPr algn="ctr"/>
                      <a:r>
                        <a:rPr lang="en-US" sz="1600" dirty="0">
                          <a:latin typeface="Calibri" panose="020F0502020204030204" pitchFamily="34" charset="0"/>
                        </a:rPr>
                        <a:t>No</a:t>
                      </a:r>
                    </a:p>
                  </a:txBody>
                  <a:tcPr marL="82988" marR="82988" marT="41494" marB="41494" anchor="ctr">
                    <a:solidFill>
                      <a:schemeClr val="tx1"/>
                    </a:solidFill>
                  </a:tcPr>
                </a:tc>
                <a:tc>
                  <a:txBody>
                    <a:bodyPr/>
                    <a:lstStyle/>
                    <a:p>
                      <a:pPr algn="ctr"/>
                      <a:r>
                        <a:rPr lang="en-US" sz="1600" dirty="0">
                          <a:latin typeface="Calibri" panose="020F0502020204030204" pitchFamily="34" charset="0"/>
                        </a:rPr>
                        <a:t>Severity</a:t>
                      </a:r>
                    </a:p>
                  </a:txBody>
                  <a:tcPr marL="82988" marR="82988" marT="41494" marB="41494" anchor="ctr">
                    <a:solidFill>
                      <a:schemeClr val="tx1"/>
                    </a:solidFill>
                  </a:tcPr>
                </a:tc>
                <a:tc>
                  <a:txBody>
                    <a:bodyPr/>
                    <a:lstStyle/>
                    <a:p>
                      <a:pPr algn="ctr"/>
                      <a:r>
                        <a:rPr lang="en-US" sz="1600" dirty="0">
                          <a:latin typeface="Calibri" panose="020F0502020204030204" pitchFamily="34" charset="0"/>
                        </a:rPr>
                        <a:t>Vulnerability</a:t>
                      </a:r>
                    </a:p>
                  </a:txBody>
                  <a:tcPr marL="82988" marR="82988" marT="41494" marB="41494" anchor="ctr">
                    <a:solidFill>
                      <a:schemeClr val="tx1"/>
                    </a:solidFill>
                  </a:tcPr>
                </a:tc>
                <a:tc>
                  <a:txBody>
                    <a:bodyPr/>
                    <a:lstStyle/>
                    <a:p>
                      <a:pPr algn="ctr"/>
                      <a:r>
                        <a:rPr lang="en-US" sz="1600" dirty="0">
                          <a:latin typeface="Calibri" panose="020F0502020204030204" pitchFamily="34" charset="0"/>
                        </a:rPr>
                        <a:t>Count</a:t>
                      </a:r>
                    </a:p>
                  </a:txBody>
                  <a:tcPr marL="82988" marR="82988" marT="41494" marB="41494" anchor="ctr">
                    <a:solidFill>
                      <a:schemeClr val="tx1"/>
                    </a:solidFill>
                  </a:tcPr>
                </a:tc>
                <a:extLst>
                  <a:ext uri="{0D108BD9-81ED-4DB2-BD59-A6C34878D82A}">
                    <a16:rowId xmlns:a16="http://schemas.microsoft.com/office/drawing/2014/main" val="10000"/>
                  </a:ext>
                </a:extLst>
              </a:tr>
              <a:tr h="336561">
                <a:tc>
                  <a:txBody>
                    <a:bodyPr/>
                    <a:lstStyle/>
                    <a:p>
                      <a:pPr algn="ctr"/>
                      <a:r>
                        <a:rPr lang="en-US" sz="1300" b="0" dirty="0">
                          <a:latin typeface="Calibri" panose="020F0502020204030204" pitchFamily="34" charset="0"/>
                        </a:rPr>
                        <a:t>1</a:t>
                      </a:r>
                    </a:p>
                  </a:txBody>
                  <a:tcPr marL="82988" marR="82988" marT="41494" marB="41494"/>
                </a:tc>
                <a:tc>
                  <a:txBody>
                    <a:bodyPr/>
                    <a:lstStyle/>
                    <a:p>
                      <a:pPr algn="ctr"/>
                      <a:r>
                        <a:rPr lang="en-US" sz="1300" b="0" dirty="0">
                          <a:latin typeface="Calibri" panose="020F0502020204030204" pitchFamily="34" charset="0"/>
                        </a:rPr>
                        <a:t>Critical</a:t>
                      </a:r>
                    </a:p>
                  </a:txBody>
                  <a:tcPr marL="82988" marR="82988" marT="41494" marB="41494"/>
                </a:tc>
                <a:tc>
                  <a:txBody>
                    <a:bodyPr/>
                    <a:lstStyle/>
                    <a:p>
                      <a:r>
                        <a:rPr lang="en-US" sz="1300" b="0" dirty="0">
                          <a:latin typeface="Calibri" panose="020F0502020204030204" pitchFamily="34" charset="0"/>
                        </a:rPr>
                        <a:t>SQL Injection</a:t>
                      </a:r>
                    </a:p>
                  </a:txBody>
                  <a:tcPr marL="82988" marR="82988" marT="41494" marB="41494"/>
                </a:tc>
                <a:tc>
                  <a:txBody>
                    <a:bodyPr/>
                    <a:lstStyle/>
                    <a:p>
                      <a:pPr algn="ctr"/>
                      <a:r>
                        <a:rPr lang="en-US" sz="1300" b="0" dirty="0">
                          <a:latin typeface="Calibri" panose="020F0502020204030204" pitchFamily="34" charset="0"/>
                        </a:rPr>
                        <a:t>1</a:t>
                      </a:r>
                    </a:p>
                  </a:txBody>
                  <a:tcPr marL="82988" marR="82988" marT="41494" marB="41494"/>
                </a:tc>
                <a:extLst>
                  <a:ext uri="{0D108BD9-81ED-4DB2-BD59-A6C34878D82A}">
                    <a16:rowId xmlns:a16="http://schemas.microsoft.com/office/drawing/2014/main" val="10001"/>
                  </a:ext>
                </a:extLst>
              </a:tr>
              <a:tr h="336561">
                <a:tc>
                  <a:txBody>
                    <a:bodyPr/>
                    <a:lstStyle/>
                    <a:p>
                      <a:pPr algn="ctr" eaLnBrk="1" hangingPunct="1"/>
                      <a:r>
                        <a:rPr lang="en-US" sz="1300" b="0" dirty="0">
                          <a:solidFill>
                            <a:schemeClr val="dk1"/>
                          </a:solidFill>
                          <a:latin typeface="Calibri" panose="020F0502020204030204" pitchFamily="34" charset="0"/>
                          <a:ea typeface="+mn-ea"/>
                          <a:cs typeface="+mn-cs"/>
                          <a:sym typeface="Arial"/>
                        </a:rPr>
                        <a:t>2</a:t>
                      </a: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b="0" dirty="0">
                          <a:solidFill>
                            <a:schemeClr val="dk1"/>
                          </a:solidFill>
                          <a:latin typeface="Calibri" panose="020F0502020204030204" pitchFamily="34" charset="0"/>
                          <a:ea typeface="+mn-ea"/>
                          <a:cs typeface="+mn-cs"/>
                          <a:sym typeface="Arial"/>
                        </a:rPr>
                        <a:t>Critical</a:t>
                      </a:r>
                    </a:p>
                  </a:txBody>
                  <a:tcPr marL="82988" marR="82988" marT="41494" marB="41494"/>
                </a:tc>
                <a:tc>
                  <a:txBody>
                    <a:bodyPr/>
                    <a:lstStyle/>
                    <a:p>
                      <a:pPr eaLnBrk="1" hangingPunct="1"/>
                      <a:r>
                        <a:rPr lang="en-US" sz="1300" b="0" dirty="0">
                          <a:solidFill>
                            <a:schemeClr val="dk1"/>
                          </a:solidFill>
                          <a:latin typeface="Calibri" panose="020F0502020204030204" pitchFamily="34" charset="0"/>
                          <a:ea typeface="+mn-ea"/>
                          <a:cs typeface="+mn-cs"/>
                          <a:sym typeface="Arial"/>
                        </a:rPr>
                        <a:t>Access to sales dashboard</a:t>
                      </a:r>
                    </a:p>
                  </a:txBody>
                  <a:tcPr marL="82988" marR="82988" marT="41494" marB="41494"/>
                </a:tc>
                <a:tc>
                  <a:txBody>
                    <a:bodyPr/>
                    <a:lstStyle/>
                    <a:p>
                      <a:pPr algn="ctr"/>
                      <a:r>
                        <a:rPr lang="en-US" sz="1300" b="0" dirty="0">
                          <a:latin typeface="Calibri" panose="020F0502020204030204" pitchFamily="34" charset="0"/>
                        </a:rPr>
                        <a:t>1</a:t>
                      </a:r>
                    </a:p>
                  </a:txBody>
                  <a:tcPr marL="82988" marR="82988" marT="41494" marB="41494"/>
                </a:tc>
                <a:extLst>
                  <a:ext uri="{0D108BD9-81ED-4DB2-BD59-A6C34878D82A}">
                    <a16:rowId xmlns:a16="http://schemas.microsoft.com/office/drawing/2014/main" val="10002"/>
                  </a:ext>
                </a:extLst>
              </a:tr>
              <a:tr h="336561">
                <a:tc>
                  <a:txBody>
                    <a:bodyPr/>
                    <a:lstStyle/>
                    <a:p>
                      <a:pPr algn="ctr" eaLnBrk="1" hangingPunct="1"/>
                      <a:r>
                        <a:rPr lang="en-US" sz="1300" b="0" dirty="0">
                          <a:solidFill>
                            <a:schemeClr val="dk1"/>
                          </a:solidFill>
                          <a:latin typeface="Calibri" panose="020F0502020204030204" pitchFamily="34" charset="0"/>
                          <a:ea typeface="+mn-ea"/>
                          <a:cs typeface="+mn-cs"/>
                          <a:sym typeface="Arial"/>
                        </a:rPr>
                        <a:t>3</a:t>
                      </a: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b="0" dirty="0">
                          <a:solidFill>
                            <a:schemeClr val="dk1"/>
                          </a:solidFill>
                          <a:latin typeface="Calibri" panose="020F0502020204030204" pitchFamily="34" charset="0"/>
                          <a:ea typeface="+mn-ea"/>
                          <a:cs typeface="+mn-cs"/>
                          <a:sym typeface="Arial"/>
                        </a:rPr>
                        <a:t>Critical</a:t>
                      </a: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300" b="0" dirty="0">
                          <a:solidFill>
                            <a:schemeClr val="dk1"/>
                          </a:solidFill>
                          <a:latin typeface="Calibri" panose="020F0502020204030204" pitchFamily="34" charset="0"/>
                          <a:ea typeface="+mn-ea"/>
                          <a:cs typeface="+mn-cs"/>
                          <a:sym typeface="Arial"/>
                        </a:rPr>
                        <a:t>Access to </a:t>
                      </a:r>
                      <a:r>
                        <a:rPr lang="en-US" sz="1300" b="0">
                          <a:solidFill>
                            <a:schemeClr val="dk1"/>
                          </a:solidFill>
                          <a:latin typeface="Calibri" panose="020F0502020204030204" pitchFamily="34" charset="0"/>
                          <a:ea typeface="+mn-ea"/>
                          <a:cs typeface="+mn-cs"/>
                          <a:sym typeface="Arial"/>
                        </a:rPr>
                        <a:t>admin panel</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a:latin typeface="Calibri" panose="020F0502020204030204" pitchFamily="34" charset="0"/>
                        </a:rPr>
                        <a:t>2</a:t>
                      </a:r>
                    </a:p>
                  </a:txBody>
                  <a:tcPr marL="82988" marR="82988" marT="41494" marB="41494"/>
                </a:tc>
                <a:extLst>
                  <a:ext uri="{0D108BD9-81ED-4DB2-BD59-A6C34878D82A}">
                    <a16:rowId xmlns:a16="http://schemas.microsoft.com/office/drawing/2014/main" val="10003"/>
                  </a:ext>
                </a:extLst>
              </a:tr>
              <a:tr h="336561">
                <a:tc>
                  <a:txBody>
                    <a:bodyPr/>
                    <a:lstStyle/>
                    <a:p>
                      <a:pPr algn="ctr" eaLnBrk="1" hangingPunct="1"/>
                      <a:r>
                        <a:rPr lang="en-US" sz="1300" b="0" dirty="0">
                          <a:solidFill>
                            <a:schemeClr val="dk1"/>
                          </a:solidFill>
                          <a:latin typeface="Calibri" panose="020F0502020204030204" pitchFamily="34" charset="0"/>
                          <a:ea typeface="+mn-ea"/>
                          <a:cs typeface="+mn-cs"/>
                          <a:sym typeface="Arial"/>
                        </a:rPr>
                        <a:t>4</a:t>
                      </a:r>
                    </a:p>
                  </a:txBody>
                  <a:tcPr marL="82988" marR="82988" marT="41494" marB="41494"/>
                </a:tc>
                <a:tc>
                  <a:txBody>
                    <a:bodyPr/>
                    <a:lstStyle/>
                    <a:p>
                      <a:pPr algn="ctr"/>
                      <a:r>
                        <a:rPr lang="en-US" sz="1300" b="0" dirty="0">
                          <a:latin typeface="Calibri" panose="020F0502020204030204" pitchFamily="34" charset="0"/>
                        </a:rPr>
                        <a:t>Critical</a:t>
                      </a: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300" b="0" dirty="0">
                          <a:solidFill>
                            <a:schemeClr val="dk1"/>
                          </a:solidFill>
                          <a:latin typeface="Calibri" panose="020F0502020204030204" pitchFamily="34" charset="0"/>
                          <a:ea typeface="+mn-ea"/>
                          <a:cs typeface="+mn-cs"/>
                          <a:sym typeface="Arial"/>
                        </a:rPr>
                        <a:t>Account takeover via OTP Bypass</a:t>
                      </a:r>
                    </a:p>
                  </a:txBody>
                  <a:tcPr marL="82988" marR="82988" marT="41494" marB="41494"/>
                </a:tc>
                <a:tc>
                  <a:txBody>
                    <a:bodyPr/>
                    <a:lstStyle/>
                    <a:p>
                      <a:pPr algn="ctr"/>
                      <a:r>
                        <a:rPr lang="en-US" sz="1300" b="0" dirty="0">
                          <a:latin typeface="Calibri" panose="020F0502020204030204" pitchFamily="34" charset="0"/>
                        </a:rPr>
                        <a:t>1</a:t>
                      </a:r>
                    </a:p>
                  </a:txBody>
                  <a:tcPr marL="82988" marR="82988" marT="41494" marB="41494"/>
                </a:tc>
                <a:extLst>
                  <a:ext uri="{0D108BD9-81ED-4DB2-BD59-A6C34878D82A}">
                    <a16:rowId xmlns:a16="http://schemas.microsoft.com/office/drawing/2014/main" val="10004"/>
                  </a:ext>
                </a:extLst>
              </a:tr>
              <a:tr h="336561">
                <a:tc>
                  <a:txBody>
                    <a:bodyPr/>
                    <a:lstStyle/>
                    <a:p>
                      <a:pPr algn="ctr" eaLnBrk="1" hangingPunct="1"/>
                      <a:r>
                        <a:rPr lang="en-US" sz="1300" b="0" dirty="0">
                          <a:solidFill>
                            <a:schemeClr val="dk1"/>
                          </a:solidFill>
                          <a:latin typeface="Calibri" panose="020F0502020204030204" pitchFamily="34" charset="0"/>
                          <a:ea typeface="+mn-ea"/>
                          <a:cs typeface="+mn-cs"/>
                          <a:sym typeface="Arial"/>
                        </a:rPr>
                        <a:t>5</a:t>
                      </a:r>
                    </a:p>
                  </a:txBody>
                  <a:tcPr marL="82988" marR="82988" marT="41494" marB="41494"/>
                </a:tc>
                <a:tc>
                  <a:txBody>
                    <a:bodyPr/>
                    <a:lstStyle/>
                    <a:p>
                      <a:pPr algn="ctr"/>
                      <a:r>
                        <a:rPr lang="en-US" sz="1300" b="0" dirty="0">
                          <a:latin typeface="Calibri" panose="020F0502020204030204" pitchFamily="34" charset="0"/>
                        </a:rPr>
                        <a:t>Critical</a:t>
                      </a: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300" b="0" dirty="0">
                          <a:solidFill>
                            <a:schemeClr val="dk1"/>
                          </a:solidFill>
                          <a:latin typeface="Calibri" panose="020F0502020204030204" pitchFamily="34" charset="0"/>
                          <a:ea typeface="+mn-ea"/>
                          <a:cs typeface="+mn-cs"/>
                          <a:sym typeface="Arial"/>
                        </a:rPr>
                        <a:t>Unauthorized Access To Customer Details</a:t>
                      </a:r>
                    </a:p>
                  </a:txBody>
                  <a:tcPr marL="82988" marR="82988" marT="41494" marB="41494"/>
                </a:tc>
                <a:tc>
                  <a:txBody>
                    <a:bodyPr/>
                    <a:lstStyle/>
                    <a:p>
                      <a:pPr algn="ctr"/>
                      <a:r>
                        <a:rPr lang="en-US" sz="1300" b="0" dirty="0">
                          <a:latin typeface="Calibri" panose="020F0502020204030204" pitchFamily="34" charset="0"/>
                        </a:rPr>
                        <a:t>1</a:t>
                      </a:r>
                    </a:p>
                  </a:txBody>
                  <a:tcPr marL="82988" marR="82988" marT="41494" marB="41494"/>
                </a:tc>
                <a:extLst>
                  <a:ext uri="{0D108BD9-81ED-4DB2-BD59-A6C34878D82A}">
                    <a16:rowId xmlns:a16="http://schemas.microsoft.com/office/drawing/2014/main" val="10005"/>
                  </a:ext>
                </a:extLst>
              </a:tr>
              <a:tr h="336561">
                <a:tc>
                  <a:txBody>
                    <a:bodyPr/>
                    <a:lstStyle/>
                    <a:p>
                      <a:pPr algn="ctr" eaLnBrk="1" hangingPunct="1"/>
                      <a:r>
                        <a:rPr lang="en-US" sz="1300" b="0" dirty="0">
                          <a:solidFill>
                            <a:schemeClr val="dk1"/>
                          </a:solidFill>
                          <a:latin typeface="Calibri" panose="020F0502020204030204" pitchFamily="34" charset="0"/>
                          <a:ea typeface="+mn-ea"/>
                          <a:cs typeface="+mn-cs"/>
                          <a:sym typeface="Arial"/>
                        </a:rPr>
                        <a:t>6</a:t>
                      </a: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b="0" dirty="0">
                          <a:solidFill>
                            <a:schemeClr val="dk1"/>
                          </a:solidFill>
                          <a:latin typeface="Calibri" panose="020F0502020204030204" pitchFamily="34" charset="0"/>
                          <a:ea typeface="+mn-ea"/>
                          <a:cs typeface="+mn-cs"/>
                          <a:sym typeface="Arial"/>
                        </a:rPr>
                        <a:t>Severe</a:t>
                      </a: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300" b="0" dirty="0">
                          <a:solidFill>
                            <a:schemeClr val="dk1"/>
                          </a:solidFill>
                          <a:latin typeface="Calibri" panose="020F0502020204030204" pitchFamily="34" charset="0"/>
                          <a:ea typeface="+mn-ea"/>
                          <a:cs typeface="+mn-cs"/>
                          <a:sym typeface="Arial"/>
                        </a:rPr>
                        <a:t>Cross site scripting</a:t>
                      </a:r>
                    </a:p>
                  </a:txBody>
                  <a:tcPr marL="82988" marR="82988" marT="41494" marB="41494"/>
                </a:tc>
                <a:tc>
                  <a:txBody>
                    <a:bodyPr/>
                    <a:lstStyle/>
                    <a:p>
                      <a:pPr algn="ctr"/>
                      <a:r>
                        <a:rPr lang="en-US" sz="1300" b="0" dirty="0">
                          <a:latin typeface="Calibri" panose="020F0502020204030204" pitchFamily="34" charset="0"/>
                        </a:rPr>
                        <a:t>2</a:t>
                      </a:r>
                    </a:p>
                  </a:txBody>
                  <a:tcPr marL="82988" marR="82988" marT="41494" marB="41494"/>
                </a:tc>
                <a:extLst>
                  <a:ext uri="{0D108BD9-81ED-4DB2-BD59-A6C34878D82A}">
                    <a16:rowId xmlns:a16="http://schemas.microsoft.com/office/drawing/2014/main" val="10006"/>
                  </a:ext>
                </a:extLst>
              </a:tr>
              <a:tr h="336561">
                <a:tc>
                  <a:txBody>
                    <a:bodyPr/>
                    <a:lstStyle/>
                    <a:p>
                      <a:pPr algn="ctr" eaLnBrk="1" hangingPunct="1"/>
                      <a:r>
                        <a:rPr lang="en-US" sz="1300" b="0" dirty="0">
                          <a:solidFill>
                            <a:schemeClr val="dk1"/>
                          </a:solidFill>
                          <a:latin typeface="Calibri" panose="020F0502020204030204" pitchFamily="34" charset="0"/>
                          <a:ea typeface="+mn-ea"/>
                          <a:cs typeface="+mn-cs"/>
                          <a:sym typeface="Arial"/>
                        </a:rPr>
                        <a:t>7</a:t>
                      </a:r>
                    </a:p>
                  </a:txBody>
                  <a:tcPr marL="82988" marR="82988" marT="41494" marB="41494"/>
                </a:tc>
                <a:tc>
                  <a:txBody>
                    <a:bodyPr/>
                    <a:lstStyle/>
                    <a:p>
                      <a:pPr algn="ctr"/>
                      <a:r>
                        <a:rPr lang="en-US" sz="1300" b="0" dirty="0">
                          <a:latin typeface="Calibri" panose="020F0502020204030204" pitchFamily="34" charset="0"/>
                        </a:rPr>
                        <a:t>Moderate</a:t>
                      </a:r>
                    </a:p>
                  </a:txBody>
                  <a:tcPr marL="82988" marR="82988" marT="41494" marB="41494"/>
                </a:tc>
                <a:tc>
                  <a:txBody>
                    <a:bodyPr/>
                    <a:lstStyle/>
                    <a:p>
                      <a:pPr eaLnBrk="1" hangingPunct="1"/>
                      <a:r>
                        <a:rPr lang="en-US" sz="1300" b="0" dirty="0">
                          <a:solidFill>
                            <a:schemeClr val="dk1"/>
                          </a:solidFill>
                          <a:latin typeface="Calibri" panose="020F0502020204030204" pitchFamily="34" charset="0"/>
                          <a:ea typeface="+mn-ea"/>
                          <a:cs typeface="+mn-cs"/>
                          <a:sym typeface="Arial"/>
                        </a:rPr>
                        <a:t>Directory</a:t>
                      </a:r>
                      <a:r>
                        <a:rPr lang="en-US" sz="1300" b="0" baseline="0" dirty="0">
                          <a:solidFill>
                            <a:schemeClr val="dk1"/>
                          </a:solidFill>
                          <a:latin typeface="Calibri" panose="020F0502020204030204" pitchFamily="34" charset="0"/>
                          <a:ea typeface="+mn-ea"/>
                          <a:cs typeface="+mn-cs"/>
                          <a:sym typeface="Arial"/>
                        </a:rPr>
                        <a:t> Listing of Configuration Files</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a:latin typeface="Calibri" panose="020F0502020204030204" pitchFamily="34" charset="0"/>
                        </a:rPr>
                        <a:t>3</a:t>
                      </a:r>
                    </a:p>
                  </a:txBody>
                  <a:tcPr marL="82988" marR="82988" marT="41494" marB="41494"/>
                </a:tc>
                <a:extLst>
                  <a:ext uri="{0D108BD9-81ED-4DB2-BD59-A6C34878D82A}">
                    <a16:rowId xmlns:a16="http://schemas.microsoft.com/office/drawing/2014/main" val="10007"/>
                  </a:ext>
                </a:extLst>
              </a:tr>
              <a:tr h="336561">
                <a:tc>
                  <a:txBody>
                    <a:bodyPr/>
                    <a:lstStyle/>
                    <a:p>
                      <a:pPr algn="ctr" eaLnBrk="1" hangingPunct="1"/>
                      <a:r>
                        <a:rPr lang="en-US" sz="1300" b="0" dirty="0">
                          <a:solidFill>
                            <a:schemeClr val="dk1"/>
                          </a:solidFill>
                          <a:latin typeface="Calibri" panose="020F0502020204030204" pitchFamily="34" charset="0"/>
                          <a:ea typeface="+mn-ea"/>
                          <a:cs typeface="+mn-cs"/>
                          <a:sym typeface="Arial"/>
                        </a:rPr>
                        <a:t>8</a:t>
                      </a:r>
                    </a:p>
                  </a:txBody>
                  <a:tcPr marL="82988" marR="82988" marT="41494" marB="41494"/>
                </a:tc>
                <a:tc>
                  <a:txBody>
                    <a:bodyPr/>
                    <a:lstStyle/>
                    <a:p>
                      <a:pPr algn="ctr"/>
                      <a:r>
                        <a:rPr lang="en-US" sz="1300" b="0" dirty="0">
                          <a:latin typeface="Calibri" panose="020F0502020204030204" pitchFamily="34" charset="0"/>
                        </a:rPr>
                        <a:t>Low</a:t>
                      </a:r>
                    </a:p>
                  </a:txBody>
                  <a:tcPr marL="82988" marR="82988" marT="41494" marB="41494"/>
                </a:tc>
                <a:tc>
                  <a:txBody>
                    <a:bodyPr/>
                    <a:lstStyle/>
                    <a:p>
                      <a:pPr eaLnBrk="1" hangingPunct="1"/>
                      <a:r>
                        <a:rPr lang="en-US" sz="1300" b="0" dirty="0">
                          <a:solidFill>
                            <a:schemeClr val="dk1"/>
                          </a:solidFill>
                          <a:latin typeface="Calibri" panose="020F0502020204030204" pitchFamily="34" charset="0"/>
                          <a:ea typeface="+mn-ea"/>
                          <a:cs typeface="+mn-cs"/>
                          <a:sym typeface="Arial"/>
                        </a:rPr>
                        <a:t>I</a:t>
                      </a:r>
                      <a:r>
                        <a:rPr lang="en-US" sz="1300" b="0" baseline="0" dirty="0">
                          <a:solidFill>
                            <a:schemeClr val="dk1"/>
                          </a:solidFill>
                          <a:latin typeface="Calibri" panose="020F0502020204030204" pitchFamily="34" charset="0"/>
                          <a:ea typeface="+mn-ea"/>
                          <a:cs typeface="+mn-cs"/>
                          <a:sym typeface="Arial"/>
                        </a:rPr>
                        <a:t>nformation disclosure due to Apache Default Pages</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a:latin typeface="Calibri" panose="020F0502020204030204" pitchFamily="34" charset="0"/>
                        </a:rPr>
                        <a:t>3</a:t>
                      </a:r>
                    </a:p>
                  </a:txBody>
                  <a:tcPr marL="82988" marR="82988" marT="41494" marB="41494"/>
                </a:tc>
                <a:extLst>
                  <a:ext uri="{0D108BD9-81ED-4DB2-BD59-A6C34878D82A}">
                    <a16:rowId xmlns:a16="http://schemas.microsoft.com/office/drawing/2014/main" val="10008"/>
                  </a:ext>
                </a:extLst>
              </a:tr>
            </a:tbl>
          </a:graphicData>
        </a:graphic>
      </p:graphicFrame>
      <p:sp>
        <p:nvSpPr>
          <p:cNvPr id="3" name="Title 2"/>
          <p:cNvSpPr>
            <a:spLocks noGrp="1"/>
          </p:cNvSpPr>
          <p:nvPr>
            <p:ph type="title"/>
          </p:nvPr>
        </p:nvSpPr>
        <p:spPr/>
        <p:txBody>
          <a:bodyPr/>
          <a:lstStyle/>
          <a:p>
            <a:r>
              <a:rPr lang="en-IN" dirty="0"/>
              <a:t>Vulnerabilities:</a:t>
            </a:r>
          </a:p>
        </p:txBody>
      </p:sp>
    </p:spTree>
    <p:extLst>
      <p:ext uri="{BB962C8B-B14F-4D97-AF65-F5344CB8AC3E}">
        <p14:creationId xmlns:p14="http://schemas.microsoft.com/office/powerpoint/2010/main" val="36415725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5</a:t>
            </a:fld>
            <a:endParaRPr lang="uk-UA"/>
          </a:p>
        </p:txBody>
      </p:sp>
      <p:sp>
        <p:nvSpPr>
          <p:cNvPr id="3" name="Title 2"/>
          <p:cNvSpPr>
            <a:spLocks noGrp="1"/>
          </p:cNvSpPr>
          <p:nvPr>
            <p:ph type="title"/>
          </p:nvPr>
        </p:nvSpPr>
        <p:spPr/>
        <p:txBody>
          <a:bodyPr/>
          <a:lstStyle/>
          <a:p>
            <a:r>
              <a:rPr lang="en-IN" dirty="0"/>
              <a:t>1. SQL Injection</a:t>
            </a:r>
          </a:p>
        </p:txBody>
      </p:sp>
      <p:graphicFrame>
        <p:nvGraphicFramePr>
          <p:cNvPr id="6" name="Table 5"/>
          <p:cNvGraphicFramePr>
            <a:graphicFrameLocks noGrp="1"/>
          </p:cNvGraphicFramePr>
          <p:nvPr>
            <p:extLst>
              <p:ext uri="{D42A27DB-BD31-4B8C-83A1-F6EECF244321}">
                <p14:modId xmlns:p14="http://schemas.microsoft.com/office/powerpoint/2010/main" val="3788792304"/>
              </p:ext>
            </p:extLst>
          </p:nvPr>
        </p:nvGraphicFramePr>
        <p:xfrm>
          <a:off x="1732123" y="1283865"/>
          <a:ext cx="8109380" cy="2821776"/>
        </p:xfrm>
        <a:graphic>
          <a:graphicData uri="http://schemas.openxmlformats.org/drawingml/2006/table">
            <a:tbl>
              <a:tblPr firstRow="1" bandRow="1">
                <a:tableStyleId>{5C22544A-7EE6-4342-B048-85BDC9FD1C3A}</a:tableStyleId>
              </a:tblPr>
              <a:tblGrid>
                <a:gridCol w="1413562">
                  <a:extLst>
                    <a:ext uri="{9D8B030D-6E8A-4147-A177-3AD203B41FA5}">
                      <a16:colId xmlns:a16="http://schemas.microsoft.com/office/drawing/2014/main" val="20000"/>
                    </a:ext>
                  </a:extLst>
                </a:gridCol>
                <a:gridCol w="6695818">
                  <a:extLst>
                    <a:ext uri="{9D8B030D-6E8A-4147-A177-3AD203B41FA5}">
                      <a16:colId xmlns:a16="http://schemas.microsoft.com/office/drawing/2014/main"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406639">
                <a:tc>
                  <a:txBody>
                    <a:bodyPr/>
                    <a:lstStyle/>
                    <a:p>
                      <a:pPr algn="ctr"/>
                      <a:r>
                        <a:rPr lang="en-US" sz="1600" dirty="0">
                          <a:solidFill>
                            <a:srgbClr val="FFFFFF"/>
                          </a:solidFill>
                          <a:latin typeface="Calibri" panose="020F0502020204030204" pitchFamily="34" charset="0"/>
                        </a:rPr>
                        <a:t>SQL</a:t>
                      </a:r>
                      <a:r>
                        <a:rPr lang="en-US" sz="1600" baseline="0" dirty="0">
                          <a:solidFill>
                            <a:srgbClr val="FFFFFF"/>
                          </a:solidFill>
                          <a:latin typeface="Calibri" panose="020F0502020204030204" pitchFamily="34" charset="0"/>
                        </a:rPr>
                        <a:t> Injection</a:t>
                      </a:r>
                      <a:endParaRPr lang="en-US" sz="1600" dirty="0">
                        <a:solidFill>
                          <a:srgbClr val="FFFFFF"/>
                        </a:solidFill>
                        <a:latin typeface="Calibri" panose="020F0502020204030204" pitchFamily="34" charset="0"/>
                      </a:endParaRPr>
                    </a:p>
                    <a:p>
                      <a:pPr algn="ctr"/>
                      <a:r>
                        <a:rPr lang="en-US" sz="1300" dirty="0">
                          <a:solidFill>
                            <a:srgbClr val="FFFFFF"/>
                          </a:solidFill>
                          <a:latin typeface="Calibri" panose="020F0502020204030204" pitchFamily="34" charset="0"/>
                        </a:rPr>
                        <a:t>(Critical)</a:t>
                      </a: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a:solidFill>
                            <a:schemeClr val="tx1"/>
                          </a:solidFill>
                          <a:latin typeface="Calibri" panose="020F0502020204030204" pitchFamily="34" charset="0"/>
                        </a:rPr>
                        <a:t> </a:t>
                      </a:r>
                    </a:p>
                    <a:p>
                      <a:r>
                        <a:rPr lang="en-US" sz="1300" baseline="0" dirty="0">
                          <a:solidFill>
                            <a:schemeClr val="tx1"/>
                          </a:solidFill>
                          <a:latin typeface="Calibri" panose="020F0502020204030204" pitchFamily="34" charset="0"/>
                        </a:rPr>
                        <a:t>Below mentioned URL in the </a:t>
                      </a:r>
                      <a:r>
                        <a:rPr lang="en-US" sz="1300" b="1" baseline="0" dirty="0">
                          <a:solidFill>
                            <a:schemeClr val="tx1"/>
                          </a:solidFill>
                          <a:latin typeface="Calibri" panose="020F0502020204030204" pitchFamily="34" charset="0"/>
                        </a:rPr>
                        <a:t>Product Search Page </a:t>
                      </a:r>
                      <a:r>
                        <a:rPr lang="en-US" sz="1300" baseline="0" dirty="0">
                          <a:solidFill>
                            <a:schemeClr val="tx1"/>
                          </a:solidFill>
                          <a:latin typeface="Calibri" panose="020F0502020204030204" pitchFamily="34" charset="0"/>
                        </a:rPr>
                        <a:t>is vulnerable to SQL injection attack</a:t>
                      </a:r>
                      <a:endParaRPr lang="en-US" sz="1300" dirty="0">
                        <a:solidFill>
                          <a:schemeClr val="tx1"/>
                        </a:solidFill>
                        <a:latin typeface="Calibri" panose="020F0502020204030204" pitchFamily="34" charset="0"/>
                        <a:cs typeface="Calibri" panose="020F0502020204030204" pitchFamily="34" charset="0"/>
                      </a:endParaRPr>
                    </a:p>
                    <a:p>
                      <a:endParaRPr lang="en-US" sz="1300" dirty="0">
                        <a:solidFill>
                          <a:schemeClr val="tx1"/>
                        </a:solidFill>
                        <a:latin typeface="Calibri" panose="020F0502020204030204" pitchFamily="34" charset="0"/>
                      </a:endParaRPr>
                    </a:p>
                    <a:p>
                      <a:r>
                        <a:rPr lang="en-US" sz="1300" b="1" dirty="0">
                          <a:solidFill>
                            <a:schemeClr val="tx1"/>
                          </a:solidFill>
                          <a:latin typeface="Calibri" panose="020F0502020204030204" pitchFamily="34" charset="0"/>
                        </a:rPr>
                        <a:t>Affected URL :</a:t>
                      </a:r>
                      <a:endParaRPr lang="en-US" sz="1300" b="0" i="0" u="none" strike="noStrike" dirty="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a:solidFill>
                            <a:schemeClr val="dk1"/>
                          </a:solidFill>
                          <a:effectLst/>
                          <a:latin typeface="Calibri" panose="020F0502020204030204" pitchFamily="34" charset="0"/>
                          <a:ea typeface="+mn-ea"/>
                          <a:cs typeface="Calibri" panose="020F0502020204030204" pitchFamily="34" charset="0"/>
                          <a:sym typeface="Arial"/>
                        </a:rPr>
                        <a:t>http://13.127.11.167/search/search.php?q=blue</a:t>
                      </a:r>
                      <a:endParaRPr lang="en-US" sz="1300" b="0" dirty="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a:solidFill>
                            <a:schemeClr val="tx1"/>
                          </a:solidFill>
                          <a:latin typeface="Calibri" panose="020F0502020204030204" pitchFamily="34" charset="0"/>
                        </a:rPr>
                        <a:t>Affected</a:t>
                      </a:r>
                      <a:r>
                        <a:rPr lang="en-US" sz="1300" b="1" baseline="0" dirty="0">
                          <a:solidFill>
                            <a:schemeClr val="tx1"/>
                          </a:solidFill>
                          <a:latin typeface="Calibri" panose="020F0502020204030204" pitchFamily="34" charset="0"/>
                        </a:rPr>
                        <a:t> Parameters</a:t>
                      </a:r>
                      <a:r>
                        <a:rPr lang="en-US" sz="1300" b="1" dirty="0">
                          <a:solidFill>
                            <a:schemeClr val="tx1"/>
                          </a:solidFill>
                          <a:latin typeface="Calibri" panose="020F0502020204030204" pitchFamily="34" charset="0"/>
                        </a:rPr>
                        <a:t> :</a:t>
                      </a:r>
                      <a:endParaRPr lang="en-US" sz="1300" b="0" dirty="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a:solidFill>
                            <a:schemeClr val="tx1"/>
                          </a:solidFill>
                          <a:latin typeface="Calibri" panose="020F0502020204030204" pitchFamily="34" charset="0"/>
                        </a:rPr>
                        <a:t>q (GET parameter)</a:t>
                      </a: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300" b="0" dirty="0">
                          <a:solidFill>
                            <a:schemeClr val="tx1"/>
                          </a:solidFill>
                          <a:latin typeface="Calibri" panose="020F0502020204030204" pitchFamily="34" charset="0"/>
                        </a:rPr>
                        <a:t>q=blue’</a:t>
                      </a: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6885831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a:t>Observation</a:t>
            </a:r>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a:t>Navigate to products page where you will see search </a:t>
            </a:r>
            <a:r>
              <a:rPr lang="en-IN" sz="2000" dirty="0" err="1"/>
              <a:t>field.Enter</a:t>
            </a:r>
            <a:r>
              <a:rPr lang="en-IN" sz="2000" dirty="0"/>
              <a:t> a search query. Notice the GET parameter </a:t>
            </a:r>
            <a:r>
              <a:rPr lang="en-IN" sz="2000" b="1" dirty="0"/>
              <a:t>house </a:t>
            </a:r>
            <a:r>
              <a:rPr lang="en-IN" sz="2000" dirty="0"/>
              <a:t>in the URL:</a:t>
            </a:r>
            <a:endParaRPr lang="en-IN" sz="2000" b="1" dirty="0"/>
          </a:p>
          <a:p>
            <a:endParaRPr lang="en-IN" sz="2000" dirty="0"/>
          </a:p>
        </p:txBody>
      </p:sp>
      <p:pic>
        <p:nvPicPr>
          <p:cNvPr id="4" name="Picture 3">
            <a:extLst>
              <a:ext uri="{FF2B5EF4-FFF2-40B4-BE49-F238E27FC236}">
                <a16:creationId xmlns:a16="http://schemas.microsoft.com/office/drawing/2014/main" id="{63B6FFB3-B1DC-4737-8706-59313943D676}"/>
              </a:ext>
            </a:extLst>
          </p:cNvPr>
          <p:cNvPicPr>
            <a:picLocks noChangeAspect="1"/>
          </p:cNvPicPr>
          <p:nvPr/>
        </p:nvPicPr>
        <p:blipFill>
          <a:blip r:embed="rId2"/>
          <a:stretch>
            <a:fillRect/>
          </a:stretch>
        </p:blipFill>
        <p:spPr>
          <a:xfrm>
            <a:off x="838200" y="1893199"/>
            <a:ext cx="9694416" cy="4017981"/>
          </a:xfrm>
          <a:prstGeom prst="rect">
            <a:avLst/>
          </a:prstGeom>
        </p:spPr>
      </p:pic>
    </p:spTree>
    <p:extLst>
      <p:ext uri="{BB962C8B-B14F-4D97-AF65-F5344CB8AC3E}">
        <p14:creationId xmlns:p14="http://schemas.microsoft.com/office/powerpoint/2010/main" val="40117534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a:t>Observation</a:t>
            </a:r>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a:t>We apply single quote in q parameter: </a:t>
            </a:r>
            <a:r>
              <a:rPr lang="en-IN" sz="2000" b="1" dirty="0"/>
              <a:t>q=blue’ and we get complete MySQL error:</a:t>
            </a:r>
            <a:endParaRPr lang="en-IN" sz="2000" b="1" dirty="0">
              <a:solidFill>
                <a:srgbClr val="FF0000"/>
              </a:solidFill>
            </a:endParaRPr>
          </a:p>
          <a:p>
            <a:endParaRPr lang="en-IN" sz="2000" dirty="0"/>
          </a:p>
        </p:txBody>
      </p:sp>
      <p:pic>
        <p:nvPicPr>
          <p:cNvPr id="5" name="Picture 4">
            <a:extLst>
              <a:ext uri="{FF2B5EF4-FFF2-40B4-BE49-F238E27FC236}">
                <a16:creationId xmlns:a16="http://schemas.microsoft.com/office/drawing/2014/main" id="{57361FBA-698F-47E2-AD1B-8E9E52503EF1}"/>
              </a:ext>
            </a:extLst>
          </p:cNvPr>
          <p:cNvPicPr/>
          <p:nvPr/>
        </p:nvPicPr>
        <p:blipFill>
          <a:blip r:embed="rId2"/>
          <a:stretch>
            <a:fillRect/>
          </a:stretch>
        </p:blipFill>
        <p:spPr>
          <a:xfrm>
            <a:off x="1232886" y="2693393"/>
            <a:ext cx="9726227" cy="1066292"/>
          </a:xfrm>
          <a:prstGeom prst="rect">
            <a:avLst/>
          </a:prstGeom>
        </p:spPr>
      </p:pic>
    </p:spTree>
    <p:extLst>
      <p:ext uri="{BB962C8B-B14F-4D97-AF65-F5344CB8AC3E}">
        <p14:creationId xmlns:p14="http://schemas.microsoft.com/office/powerpoint/2010/main" val="393736937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a:t>Observation</a:t>
            </a:r>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a:t>We then put “ : </a:t>
            </a:r>
            <a:r>
              <a:rPr lang="en-IN" sz="2000" b="1" dirty="0"/>
              <a:t>q=blue”</a:t>
            </a:r>
            <a:r>
              <a:rPr lang="en-IN" sz="2000" b="1" dirty="0">
                <a:solidFill>
                  <a:srgbClr val="FF0000"/>
                </a:solidFill>
              </a:rPr>
              <a:t> </a:t>
            </a:r>
            <a:r>
              <a:rPr lang="en-IN" sz="2000" b="1" dirty="0"/>
              <a:t>and the error is removed confirming SQL injection:</a:t>
            </a:r>
            <a:endParaRPr lang="en-IN" sz="2000" b="1" dirty="0">
              <a:solidFill>
                <a:srgbClr val="FF0000"/>
              </a:solidFill>
            </a:endParaRPr>
          </a:p>
          <a:p>
            <a:endParaRPr lang="en-IN" sz="2000" dirty="0"/>
          </a:p>
        </p:txBody>
      </p:sp>
      <p:pic>
        <p:nvPicPr>
          <p:cNvPr id="6" name="Picture 5">
            <a:extLst>
              <a:ext uri="{FF2B5EF4-FFF2-40B4-BE49-F238E27FC236}">
                <a16:creationId xmlns:a16="http://schemas.microsoft.com/office/drawing/2014/main" id="{C7760960-BC4C-4049-9F11-279757468711}"/>
              </a:ext>
            </a:extLst>
          </p:cNvPr>
          <p:cNvPicPr/>
          <p:nvPr/>
        </p:nvPicPr>
        <p:blipFill>
          <a:blip r:embed="rId2"/>
          <a:stretch>
            <a:fillRect/>
          </a:stretch>
        </p:blipFill>
        <p:spPr>
          <a:xfrm>
            <a:off x="1086901" y="2613907"/>
            <a:ext cx="10693767" cy="1709518"/>
          </a:xfrm>
          <a:prstGeom prst="rect">
            <a:avLst/>
          </a:prstGeom>
        </p:spPr>
      </p:pic>
    </p:spTree>
    <p:extLst>
      <p:ext uri="{BB962C8B-B14F-4D97-AF65-F5344CB8AC3E}">
        <p14:creationId xmlns:p14="http://schemas.microsoft.com/office/powerpoint/2010/main" val="34561740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a:t>Proof of Concept (</a:t>
            </a:r>
            <a:r>
              <a:rPr lang="en-IN" dirty="0" err="1"/>
              <a:t>PoC</a:t>
            </a:r>
            <a:r>
              <a:rPr lang="en-IN" dirty="0"/>
              <a:t>)</a:t>
            </a:r>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a:t>Attacker can execute SQL commands as shown below. Here we have used the payload below to extract the database name and MySQL version information:</a:t>
            </a:r>
            <a:br>
              <a:rPr lang="en-IN" sz="2000" dirty="0"/>
            </a:br>
            <a:r>
              <a:rPr lang="en-IN" sz="2000" dirty="0"/>
              <a:t>q=blue’ union select database(), database(), database(), database(), database(), database(), database()--+</a:t>
            </a:r>
          </a:p>
          <a:p>
            <a:pPr marL="0" indent="0">
              <a:buNone/>
            </a:pPr>
            <a:endParaRPr lang="en-IN" sz="2000" dirty="0"/>
          </a:p>
        </p:txBody>
      </p:sp>
      <p:pic>
        <p:nvPicPr>
          <p:cNvPr id="5" name="Picture 4">
            <a:extLst>
              <a:ext uri="{FF2B5EF4-FFF2-40B4-BE49-F238E27FC236}">
                <a16:creationId xmlns:a16="http://schemas.microsoft.com/office/drawing/2014/main" id="{E1DC9AAB-7819-44D5-B468-99760A0C631B}"/>
              </a:ext>
            </a:extLst>
          </p:cNvPr>
          <p:cNvPicPr>
            <a:picLocks noChangeAspect="1"/>
          </p:cNvPicPr>
          <p:nvPr/>
        </p:nvPicPr>
        <p:blipFill>
          <a:blip r:embed="rId2"/>
          <a:stretch>
            <a:fillRect/>
          </a:stretch>
        </p:blipFill>
        <p:spPr>
          <a:xfrm>
            <a:off x="1633491" y="2452828"/>
            <a:ext cx="8223682" cy="3601428"/>
          </a:xfrm>
          <a:prstGeom prst="rect">
            <a:avLst/>
          </a:prstGeom>
        </p:spPr>
      </p:pic>
    </p:spTree>
    <p:extLst>
      <p:ext uri="{BB962C8B-B14F-4D97-AF65-F5344CB8AC3E}">
        <p14:creationId xmlns:p14="http://schemas.microsoft.com/office/powerpoint/2010/main" val="321685403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3943</TotalTime>
  <Words>914</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Lifestyle Store Web Application</vt:lpstr>
      <vt:lpstr>Security Status – Extremely Vulnerable</vt:lpstr>
      <vt:lpstr>Vulnerability Statistics</vt:lpstr>
      <vt:lpstr>Vulnerabilities:</vt:lpstr>
      <vt:lpstr>1. SQL Injection</vt:lpstr>
      <vt:lpstr>Observation</vt:lpstr>
      <vt:lpstr>Observation</vt:lpstr>
      <vt:lpstr>Observation</vt:lpstr>
      <vt:lpstr>Proof of Concept (PoC)</vt:lpstr>
      <vt:lpstr>PoC – Attacker can dump arbitrary data</vt:lpstr>
      <vt:lpstr>Business Impact – Extremely High</vt:lpstr>
      <vt:lpstr>Recommendation</vt:lpstr>
      <vt:lpstr>References</vt:lpstr>
      <vt:lpstr>2. Access to Sales Dashboard</vt:lpstr>
      <vt:lpstr>Observation</vt:lpstr>
      <vt:lpstr>Observation</vt:lpstr>
      <vt:lpstr>Business Impact – Extremely High</vt:lpstr>
      <vt:lpstr>POC</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 Environment Web Application</dc:title>
  <dc:creator>Windows User</dc:creator>
  <cp:lastModifiedBy>Abhinav Vadhera</cp:lastModifiedBy>
  <cp:revision>41</cp:revision>
  <dcterms:created xsi:type="dcterms:W3CDTF">2018-11-02T17:20:08Z</dcterms:created>
  <dcterms:modified xsi:type="dcterms:W3CDTF">2019-03-27T18:25:33Z</dcterms:modified>
</cp:coreProperties>
</file>