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72" r:id="rId9"/>
    <p:sldId id="262" r:id="rId10"/>
    <p:sldId id="269" r:id="rId11"/>
    <p:sldId id="270" r:id="rId12"/>
    <p:sldId id="263" r:id="rId13"/>
    <p:sldId id="273" r:id="rId14"/>
    <p:sldId id="264" r:id="rId15"/>
    <p:sldId id="265"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3C0B553-BDB6-408D-93FB-32E175ADB45B}"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B8166E-67F3-4B5A-8AF6-CD7A6A7EE37C}" type="slidenum">
              <a:rPr lang="en-IN" smtClean="0"/>
              <a:t>‹#›</a:t>
            </a:fld>
            <a:endParaRPr lang="en-IN"/>
          </a:p>
        </p:txBody>
      </p:sp>
    </p:spTree>
    <p:extLst>
      <p:ext uri="{BB962C8B-B14F-4D97-AF65-F5344CB8AC3E}">
        <p14:creationId xmlns:p14="http://schemas.microsoft.com/office/powerpoint/2010/main" val="330489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C0B553-BDB6-408D-93FB-32E175ADB45B}"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B8166E-67F3-4B5A-8AF6-CD7A6A7EE37C}" type="slidenum">
              <a:rPr lang="en-IN" smtClean="0"/>
              <a:t>‹#›</a:t>
            </a:fld>
            <a:endParaRPr lang="en-IN"/>
          </a:p>
        </p:txBody>
      </p:sp>
    </p:spTree>
    <p:extLst>
      <p:ext uri="{BB962C8B-B14F-4D97-AF65-F5344CB8AC3E}">
        <p14:creationId xmlns:p14="http://schemas.microsoft.com/office/powerpoint/2010/main" val="68595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C0B553-BDB6-408D-93FB-32E175ADB45B}"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B8166E-67F3-4B5A-8AF6-CD7A6A7EE37C}" type="slidenum">
              <a:rPr lang="en-IN" smtClean="0"/>
              <a:t>‹#›</a:t>
            </a:fld>
            <a:endParaRPr lang="en-IN"/>
          </a:p>
        </p:txBody>
      </p:sp>
    </p:spTree>
    <p:extLst>
      <p:ext uri="{BB962C8B-B14F-4D97-AF65-F5344CB8AC3E}">
        <p14:creationId xmlns:p14="http://schemas.microsoft.com/office/powerpoint/2010/main" val="36209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C0B553-BDB6-408D-93FB-32E175ADB45B}"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B8166E-67F3-4B5A-8AF6-CD7A6A7EE37C}" type="slidenum">
              <a:rPr lang="en-IN" smtClean="0"/>
              <a:t>‹#›</a:t>
            </a:fld>
            <a:endParaRPr lang="en-IN"/>
          </a:p>
        </p:txBody>
      </p:sp>
    </p:spTree>
    <p:extLst>
      <p:ext uri="{BB962C8B-B14F-4D97-AF65-F5344CB8AC3E}">
        <p14:creationId xmlns:p14="http://schemas.microsoft.com/office/powerpoint/2010/main" val="124873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C0B553-BDB6-408D-93FB-32E175ADB45B}"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B8166E-67F3-4B5A-8AF6-CD7A6A7EE37C}" type="slidenum">
              <a:rPr lang="en-IN" smtClean="0"/>
              <a:t>‹#›</a:t>
            </a:fld>
            <a:endParaRPr lang="en-IN"/>
          </a:p>
        </p:txBody>
      </p:sp>
    </p:spTree>
    <p:extLst>
      <p:ext uri="{BB962C8B-B14F-4D97-AF65-F5344CB8AC3E}">
        <p14:creationId xmlns:p14="http://schemas.microsoft.com/office/powerpoint/2010/main" val="237635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3C0B553-BDB6-408D-93FB-32E175ADB45B}"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B8166E-67F3-4B5A-8AF6-CD7A6A7EE37C}" type="slidenum">
              <a:rPr lang="en-IN" smtClean="0"/>
              <a:t>‹#›</a:t>
            </a:fld>
            <a:endParaRPr lang="en-IN"/>
          </a:p>
        </p:txBody>
      </p:sp>
    </p:spTree>
    <p:extLst>
      <p:ext uri="{BB962C8B-B14F-4D97-AF65-F5344CB8AC3E}">
        <p14:creationId xmlns:p14="http://schemas.microsoft.com/office/powerpoint/2010/main" val="2072349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3C0B553-BDB6-408D-93FB-32E175ADB45B}" type="datetimeFigureOut">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B8166E-67F3-4B5A-8AF6-CD7A6A7EE37C}" type="slidenum">
              <a:rPr lang="en-IN" smtClean="0"/>
              <a:t>‹#›</a:t>
            </a:fld>
            <a:endParaRPr lang="en-IN"/>
          </a:p>
        </p:txBody>
      </p:sp>
    </p:spTree>
    <p:extLst>
      <p:ext uri="{BB962C8B-B14F-4D97-AF65-F5344CB8AC3E}">
        <p14:creationId xmlns:p14="http://schemas.microsoft.com/office/powerpoint/2010/main" val="366009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3C0B553-BDB6-408D-93FB-32E175ADB45B}" type="datetimeFigureOut">
              <a:rPr lang="en-IN" smtClean="0"/>
              <a:t>26-02-2024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B8166E-67F3-4B5A-8AF6-CD7A6A7EE37C}" type="slidenum">
              <a:rPr lang="en-IN" smtClean="0"/>
              <a:t>‹#›</a:t>
            </a:fld>
            <a:endParaRPr lang="en-IN"/>
          </a:p>
        </p:txBody>
      </p:sp>
    </p:spTree>
    <p:extLst>
      <p:ext uri="{BB962C8B-B14F-4D97-AF65-F5344CB8AC3E}">
        <p14:creationId xmlns:p14="http://schemas.microsoft.com/office/powerpoint/2010/main" val="400080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0B553-BDB6-408D-93FB-32E175ADB45B}" type="datetimeFigureOut">
              <a:rPr lang="en-IN" smtClean="0"/>
              <a:t>26-02-2024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B8166E-67F3-4B5A-8AF6-CD7A6A7EE37C}" type="slidenum">
              <a:rPr lang="en-IN" smtClean="0"/>
              <a:t>‹#›</a:t>
            </a:fld>
            <a:endParaRPr lang="en-IN"/>
          </a:p>
        </p:txBody>
      </p:sp>
    </p:spTree>
    <p:extLst>
      <p:ext uri="{BB962C8B-B14F-4D97-AF65-F5344CB8AC3E}">
        <p14:creationId xmlns:p14="http://schemas.microsoft.com/office/powerpoint/2010/main" val="373059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C0B553-BDB6-408D-93FB-32E175ADB45B}"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B8166E-67F3-4B5A-8AF6-CD7A6A7EE37C}" type="slidenum">
              <a:rPr lang="en-IN" smtClean="0"/>
              <a:t>‹#›</a:t>
            </a:fld>
            <a:endParaRPr lang="en-IN"/>
          </a:p>
        </p:txBody>
      </p:sp>
    </p:spTree>
    <p:extLst>
      <p:ext uri="{BB962C8B-B14F-4D97-AF65-F5344CB8AC3E}">
        <p14:creationId xmlns:p14="http://schemas.microsoft.com/office/powerpoint/2010/main" val="131640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C0B553-BDB6-408D-93FB-32E175ADB45B}"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B8166E-67F3-4B5A-8AF6-CD7A6A7EE37C}" type="slidenum">
              <a:rPr lang="en-IN" smtClean="0"/>
              <a:t>‹#›</a:t>
            </a:fld>
            <a:endParaRPr lang="en-IN"/>
          </a:p>
        </p:txBody>
      </p:sp>
    </p:spTree>
    <p:extLst>
      <p:ext uri="{BB962C8B-B14F-4D97-AF65-F5344CB8AC3E}">
        <p14:creationId xmlns:p14="http://schemas.microsoft.com/office/powerpoint/2010/main" val="216937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0B553-BDB6-408D-93FB-32E175ADB45B}" type="datetimeFigureOut">
              <a:rPr lang="en-IN" smtClean="0"/>
              <a:t>26-02-2024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B8166E-67F3-4B5A-8AF6-CD7A6A7EE37C}" type="slidenum">
              <a:rPr lang="en-IN" smtClean="0"/>
              <a:t>‹#›</a:t>
            </a:fld>
            <a:endParaRPr lang="en-IN"/>
          </a:p>
        </p:txBody>
      </p:sp>
    </p:spTree>
    <p:extLst>
      <p:ext uri="{BB962C8B-B14F-4D97-AF65-F5344CB8AC3E}">
        <p14:creationId xmlns:p14="http://schemas.microsoft.com/office/powerpoint/2010/main" val="738735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836712"/>
            <a:ext cx="7772400" cy="1470025"/>
          </a:xfrm>
        </p:spPr>
        <p:txBody>
          <a:bodyPr/>
          <a:lstStyle/>
          <a:p>
            <a:r>
              <a:rPr lang="en-US" dirty="0" smtClean="0">
                <a:solidFill>
                  <a:srgbClr val="002060"/>
                </a:solidFill>
              </a:rPr>
              <a:t>Introduction to Technical Writing</a:t>
            </a:r>
            <a:endParaRPr lang="en-IN" dirty="0">
              <a:solidFill>
                <a:srgbClr val="002060"/>
              </a:solidFill>
            </a:endParaRPr>
          </a:p>
        </p:txBody>
      </p:sp>
      <p:sp>
        <p:nvSpPr>
          <p:cNvPr id="3" name="Subtitle 2"/>
          <p:cNvSpPr>
            <a:spLocks noGrp="1"/>
          </p:cNvSpPr>
          <p:nvPr>
            <p:ph type="subTitle" idx="1"/>
          </p:nvPr>
        </p:nvSpPr>
        <p:spPr>
          <a:xfrm>
            <a:off x="899592" y="3284984"/>
            <a:ext cx="7272808" cy="2353816"/>
          </a:xfrm>
        </p:spPr>
        <p:txBody>
          <a:bodyPr/>
          <a:lstStyle/>
          <a:p>
            <a:r>
              <a:rPr lang="en-US" dirty="0" smtClean="0">
                <a:solidFill>
                  <a:srgbClr val="002060"/>
                </a:solidFill>
              </a:rPr>
              <a:t>Module 1</a:t>
            </a:r>
          </a:p>
          <a:p>
            <a:r>
              <a:rPr lang="en-US" dirty="0" smtClean="0">
                <a:solidFill>
                  <a:srgbClr val="002060"/>
                </a:solidFill>
              </a:rPr>
              <a:t>Concepts of Technical Writing</a:t>
            </a:r>
            <a:endParaRPr lang="en-IN" dirty="0">
              <a:solidFill>
                <a:srgbClr val="002060"/>
              </a:solidFill>
            </a:endParaRPr>
          </a:p>
        </p:txBody>
      </p:sp>
    </p:spTree>
    <p:extLst>
      <p:ext uri="{BB962C8B-B14F-4D97-AF65-F5344CB8AC3E}">
        <p14:creationId xmlns:p14="http://schemas.microsoft.com/office/powerpoint/2010/main" val="2525427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3200" b="1" dirty="0" smtClean="0">
                <a:solidFill>
                  <a:srgbClr val="002060"/>
                </a:solidFill>
                <a:latin typeface="Corbel" pitchFamily="34" charset="0"/>
              </a:rPr>
              <a:t>Technical Writing Vs. General Writing</a:t>
            </a:r>
            <a:endParaRPr lang="en-IN"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0478446"/>
              </p:ext>
            </p:extLst>
          </p:nvPr>
        </p:nvGraphicFramePr>
        <p:xfrm>
          <a:off x="457200" y="1600200"/>
          <a:ext cx="8229600" cy="3845560"/>
        </p:xfrm>
        <a:graphic>
          <a:graphicData uri="http://schemas.openxmlformats.org/drawingml/2006/table">
            <a:tbl>
              <a:tblPr firstRow="1" bandRow="1">
                <a:tableStyleId>{5C22544A-7EE6-4342-B048-85BDC9FD1C3A}</a:tableStyleId>
              </a:tblPr>
              <a:tblGrid>
                <a:gridCol w="1954560"/>
                <a:gridCol w="3531840"/>
                <a:gridCol w="2743200"/>
              </a:tblGrid>
              <a:tr h="370840">
                <a:tc>
                  <a:txBody>
                    <a:bodyPr/>
                    <a:lstStyle/>
                    <a:p>
                      <a:pPr algn="ctr"/>
                      <a:r>
                        <a:rPr lang="en-US" b="1" dirty="0" smtClean="0"/>
                        <a:t>Characteristics</a:t>
                      </a:r>
                      <a:endParaRPr lang="en-IN" b="1" dirty="0"/>
                    </a:p>
                  </a:txBody>
                  <a:tcPr/>
                </a:tc>
                <a:tc>
                  <a:txBody>
                    <a:bodyPr/>
                    <a:lstStyle/>
                    <a:p>
                      <a:pPr algn="ctr"/>
                      <a:r>
                        <a:rPr lang="en-IN" sz="1800" b="1" i="0" kern="1200" dirty="0" smtClean="0">
                          <a:solidFill>
                            <a:schemeClr val="lt1"/>
                          </a:solidFill>
                          <a:effectLst/>
                          <a:latin typeface="+mn-lt"/>
                          <a:ea typeface="+mn-ea"/>
                          <a:cs typeface="+mn-cs"/>
                        </a:rPr>
                        <a:t>Technical Writing</a:t>
                      </a:r>
                      <a:endParaRPr lang="en-IN" b="1" dirty="0"/>
                    </a:p>
                  </a:txBody>
                  <a:tcPr/>
                </a:tc>
                <a:tc>
                  <a:txBody>
                    <a:bodyPr/>
                    <a:lstStyle/>
                    <a:p>
                      <a:pPr algn="ctr"/>
                      <a:r>
                        <a:rPr lang="en-IN" sz="1800" b="1" i="0" kern="1200" dirty="0" smtClean="0">
                          <a:solidFill>
                            <a:schemeClr val="lt1"/>
                          </a:solidFill>
                          <a:effectLst/>
                          <a:latin typeface="+mn-lt"/>
                          <a:ea typeface="+mn-ea"/>
                          <a:cs typeface="+mn-cs"/>
                        </a:rPr>
                        <a:t>General Writing</a:t>
                      </a:r>
                      <a:endParaRPr lang="en-IN" b="1" dirty="0"/>
                    </a:p>
                  </a:txBody>
                  <a:tcPr/>
                </a:tc>
              </a:tr>
              <a:tr h="370840">
                <a:tc>
                  <a:txBody>
                    <a:bodyPr/>
                    <a:lstStyle/>
                    <a:p>
                      <a:r>
                        <a:rPr lang="en-IN" sz="1800" b="0" i="0" kern="1200" dirty="0" smtClean="0">
                          <a:solidFill>
                            <a:srgbClr val="C00000"/>
                          </a:solidFill>
                          <a:effectLst/>
                          <a:latin typeface="Corbel" pitchFamily="34" charset="0"/>
                          <a:ea typeface="+mn-ea"/>
                          <a:cs typeface="+mn-cs"/>
                        </a:rPr>
                        <a:t>Use of Specialized Terminology</a:t>
                      </a:r>
                      <a:endParaRPr lang="en-IN" b="0" dirty="0">
                        <a:solidFill>
                          <a:srgbClr val="C00000"/>
                        </a:solidFill>
                        <a:latin typeface="Corbel" pitchFamily="34" charset="0"/>
                      </a:endParaRPr>
                    </a:p>
                  </a:txBody>
                  <a:tcPr/>
                </a:tc>
                <a:tc>
                  <a:txBody>
                    <a:bodyPr/>
                    <a:lstStyle/>
                    <a:p>
                      <a:r>
                        <a:rPr lang="en-US" sz="1800" b="0" i="0" kern="1200" dirty="0" smtClean="0">
                          <a:solidFill>
                            <a:schemeClr val="dk1"/>
                          </a:solidFill>
                          <a:effectLst/>
                          <a:latin typeface="+mn-lt"/>
                          <a:ea typeface="+mn-ea"/>
                          <a:cs typeface="+mn-cs"/>
                        </a:rPr>
                        <a:t>Often employs specialized terminology, jargon, and technical terms relevant to the field and subject matter but requires careful explanation for non-experts.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Avoids excessive use of specialized terminology, aiming for accessibility and broad appeal.</a:t>
                      </a:r>
                      <a:endParaRPr lang="en-IN" dirty="0" smtClean="0"/>
                    </a:p>
                  </a:txBody>
                  <a:tcPr/>
                </a:tc>
              </a:tr>
              <a:tr h="370840">
                <a:tc>
                  <a:txBody>
                    <a:bodyPr/>
                    <a:lstStyle/>
                    <a:p>
                      <a:r>
                        <a:rPr lang="en-IN" sz="1800" b="0" i="0" kern="1200" dirty="0" smtClean="0">
                          <a:solidFill>
                            <a:srgbClr val="C00000"/>
                          </a:solidFill>
                          <a:effectLst/>
                          <a:latin typeface="Corbel" pitchFamily="34" charset="0"/>
                          <a:ea typeface="+mn-ea"/>
                          <a:cs typeface="+mn-cs"/>
                        </a:rPr>
                        <a:t>Structured Format</a:t>
                      </a:r>
                      <a:endParaRPr lang="en-IN" b="0" dirty="0">
                        <a:solidFill>
                          <a:srgbClr val="C00000"/>
                        </a:solidFill>
                        <a:latin typeface="Corbel" pitchFamily="34" charset="0"/>
                      </a:endParaRPr>
                    </a:p>
                  </a:txBody>
                  <a:tcPr/>
                </a:tc>
                <a:tc>
                  <a:txBody>
                    <a:bodyPr/>
                    <a:lstStyle/>
                    <a:p>
                      <a:r>
                        <a:rPr lang="en-US" sz="1800" b="0" i="0" kern="1200" dirty="0" smtClean="0">
                          <a:solidFill>
                            <a:schemeClr val="dk1"/>
                          </a:solidFill>
                          <a:effectLst/>
                          <a:latin typeface="+mn-lt"/>
                          <a:ea typeface="+mn-ea"/>
                          <a:cs typeface="+mn-cs"/>
                        </a:rPr>
                        <a:t>Typically follows a structured format to enhance readability and usability. This may include headings, subheadings, lists, tables, and graphics to organize information logically and facilitate navigation.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May have less rigid formatting requirements, allowing for greater flexibility in presentation style and structure.</a:t>
                      </a:r>
                      <a:endParaRPr lang="en-IN" dirty="0" smtClean="0"/>
                    </a:p>
                  </a:txBody>
                  <a:tcPr/>
                </a:tc>
              </a:tr>
            </a:tbl>
          </a:graphicData>
        </a:graphic>
      </p:graphicFrame>
    </p:spTree>
    <p:extLst>
      <p:ext uri="{BB962C8B-B14F-4D97-AF65-F5344CB8AC3E}">
        <p14:creationId xmlns:p14="http://schemas.microsoft.com/office/powerpoint/2010/main" val="863611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200" b="1" dirty="0" smtClean="0">
                <a:solidFill>
                  <a:srgbClr val="002060"/>
                </a:solidFill>
                <a:latin typeface="Corbel" pitchFamily="34" charset="0"/>
              </a:rPr>
              <a:t>Technical Writing Vs. General Writing</a:t>
            </a:r>
            <a:endParaRPr lang="en-IN"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3584432"/>
              </p:ext>
            </p:extLst>
          </p:nvPr>
        </p:nvGraphicFramePr>
        <p:xfrm>
          <a:off x="457200" y="1600200"/>
          <a:ext cx="8229600" cy="3845560"/>
        </p:xfrm>
        <a:graphic>
          <a:graphicData uri="http://schemas.openxmlformats.org/drawingml/2006/table">
            <a:tbl>
              <a:tblPr firstRow="1" bandRow="1">
                <a:tableStyleId>{5C22544A-7EE6-4342-B048-85BDC9FD1C3A}</a:tableStyleId>
              </a:tblPr>
              <a:tblGrid>
                <a:gridCol w="1738536"/>
                <a:gridCol w="3672408"/>
                <a:gridCol w="2818656"/>
              </a:tblGrid>
              <a:tr h="370840">
                <a:tc>
                  <a:txBody>
                    <a:bodyPr/>
                    <a:lstStyle/>
                    <a:p>
                      <a:pPr algn="ctr"/>
                      <a:r>
                        <a:rPr lang="en-US" b="1" dirty="0" smtClean="0"/>
                        <a:t>Characteristics</a:t>
                      </a:r>
                      <a:endParaRPr lang="en-IN" b="1" dirty="0"/>
                    </a:p>
                  </a:txBody>
                  <a:tcPr/>
                </a:tc>
                <a:tc>
                  <a:txBody>
                    <a:bodyPr/>
                    <a:lstStyle/>
                    <a:p>
                      <a:pPr algn="ctr"/>
                      <a:r>
                        <a:rPr lang="en-IN" sz="1800" b="1" i="0" kern="1200" dirty="0" smtClean="0">
                          <a:solidFill>
                            <a:schemeClr val="lt1"/>
                          </a:solidFill>
                          <a:effectLst/>
                          <a:latin typeface="+mn-lt"/>
                          <a:ea typeface="+mn-ea"/>
                          <a:cs typeface="+mn-cs"/>
                        </a:rPr>
                        <a:t>Technical Writing</a:t>
                      </a:r>
                      <a:endParaRPr lang="en-IN" b="1" dirty="0"/>
                    </a:p>
                  </a:txBody>
                  <a:tcPr/>
                </a:tc>
                <a:tc>
                  <a:txBody>
                    <a:bodyPr/>
                    <a:lstStyle/>
                    <a:p>
                      <a:pPr algn="ctr"/>
                      <a:r>
                        <a:rPr lang="en-IN" sz="1800" b="1" i="0" kern="1200" dirty="0" smtClean="0">
                          <a:solidFill>
                            <a:schemeClr val="lt1"/>
                          </a:solidFill>
                          <a:effectLst/>
                          <a:latin typeface="+mn-lt"/>
                          <a:ea typeface="+mn-ea"/>
                          <a:cs typeface="+mn-cs"/>
                        </a:rPr>
                        <a:t>General Writing</a:t>
                      </a:r>
                      <a:endParaRPr lang="en-IN" b="1" dirty="0"/>
                    </a:p>
                  </a:txBody>
                  <a:tcPr/>
                </a:tc>
              </a:tr>
              <a:tr h="370840">
                <a:tc>
                  <a:txBody>
                    <a:bodyPr/>
                    <a:lstStyle/>
                    <a:p>
                      <a:r>
                        <a:rPr lang="en-US" sz="1800" b="0" i="0" kern="1200" dirty="0" smtClean="0">
                          <a:solidFill>
                            <a:srgbClr val="C00000"/>
                          </a:solidFill>
                          <a:effectLst/>
                          <a:latin typeface="Corbel" pitchFamily="34" charset="0"/>
                          <a:ea typeface="+mn-ea"/>
                          <a:cs typeface="+mn-cs"/>
                        </a:rPr>
                        <a:t>Emphasis on Accuracy and Objectivity</a:t>
                      </a:r>
                      <a:endParaRPr lang="en-IN" b="0" dirty="0">
                        <a:solidFill>
                          <a:srgbClr val="C00000"/>
                        </a:solidFill>
                        <a:latin typeface="Corbel" pitchFamily="34" charset="0"/>
                      </a:endParaRPr>
                    </a:p>
                  </a:txBody>
                  <a:tcPr/>
                </a:tc>
                <a:tc>
                  <a:txBody>
                    <a:bodyPr/>
                    <a:lstStyle/>
                    <a:p>
                      <a:r>
                        <a:rPr lang="en-US" sz="1800" b="0" i="0" kern="1200" dirty="0" smtClean="0">
                          <a:solidFill>
                            <a:schemeClr val="dk1"/>
                          </a:solidFill>
                          <a:effectLst/>
                          <a:latin typeface="+mn-lt"/>
                          <a:ea typeface="+mn-ea"/>
                          <a:cs typeface="+mn-cs"/>
                        </a:rPr>
                        <a:t>Places a strong emphasis on accuracy and objectivity, with information presented based on verifiable facts and evidence. Claims and assertions are supported by data, research findings, or expert consensus.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May incorporate elements of personal opinion, emotion, and subjective interpretation.</a:t>
                      </a:r>
                    </a:p>
                  </a:txBody>
                  <a:tcPr/>
                </a:tc>
              </a:tr>
              <a:tr h="370840">
                <a:tc>
                  <a:txBody>
                    <a:bodyPr/>
                    <a:lstStyle/>
                    <a:p>
                      <a:r>
                        <a:rPr lang="en-IN" sz="1800" b="0" i="0" kern="1200" dirty="0" smtClean="0">
                          <a:solidFill>
                            <a:srgbClr val="C00000"/>
                          </a:solidFill>
                          <a:effectLst/>
                          <a:latin typeface="Corbel" pitchFamily="34" charset="0"/>
                          <a:ea typeface="+mn-ea"/>
                          <a:cs typeface="+mn-cs"/>
                        </a:rPr>
                        <a:t>Documentation and Citations</a:t>
                      </a:r>
                      <a:endParaRPr lang="en-IN" b="0" dirty="0">
                        <a:solidFill>
                          <a:srgbClr val="C00000"/>
                        </a:solidFill>
                        <a:latin typeface="Corbel" pitchFamily="34" charset="0"/>
                      </a:endParaRPr>
                    </a:p>
                  </a:txBody>
                  <a:tcPr/>
                </a:tc>
                <a:tc>
                  <a:txBody>
                    <a:bodyPr/>
                    <a:lstStyle/>
                    <a:p>
                      <a:r>
                        <a:rPr lang="en-US" sz="1800" b="0" i="0" kern="1200" dirty="0" smtClean="0">
                          <a:solidFill>
                            <a:schemeClr val="dk1"/>
                          </a:solidFill>
                          <a:effectLst/>
                          <a:latin typeface="+mn-lt"/>
                          <a:ea typeface="+mn-ea"/>
                          <a:cs typeface="+mn-cs"/>
                        </a:rPr>
                        <a:t>Often involves referencing external sources, citing research studies, standards, or other authoritative sources to support arguments or provide additional context for maintaining credibility and integrity.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May also refer</a:t>
                      </a:r>
                      <a:r>
                        <a:rPr lang="en-US" sz="1800" b="0" i="0" kern="1200" baseline="0" dirty="0" smtClean="0">
                          <a:solidFill>
                            <a:schemeClr val="dk1"/>
                          </a:solidFill>
                          <a:effectLst/>
                          <a:latin typeface="+mn-lt"/>
                          <a:ea typeface="+mn-ea"/>
                          <a:cs typeface="+mn-cs"/>
                        </a:rPr>
                        <a:t> to</a:t>
                      </a:r>
                      <a:r>
                        <a:rPr lang="en-US" sz="1800" b="0" i="0" kern="1200" dirty="0" smtClean="0">
                          <a:solidFill>
                            <a:schemeClr val="dk1"/>
                          </a:solidFill>
                          <a:effectLst/>
                          <a:latin typeface="+mn-lt"/>
                          <a:ea typeface="+mn-ea"/>
                          <a:cs typeface="+mn-cs"/>
                        </a:rPr>
                        <a:t> external sources, however, it may not adhere to strict citation guidelines common in technical fields.</a:t>
                      </a:r>
                      <a:endParaRPr lang="en-IN" dirty="0" smtClean="0"/>
                    </a:p>
                  </a:txBody>
                  <a:tcPr/>
                </a:tc>
              </a:tr>
            </a:tbl>
          </a:graphicData>
        </a:graphic>
      </p:graphicFrame>
    </p:spTree>
    <p:extLst>
      <p:ext uri="{BB962C8B-B14F-4D97-AF65-F5344CB8AC3E}">
        <p14:creationId xmlns:p14="http://schemas.microsoft.com/office/powerpoint/2010/main" val="3976034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200" b="1" dirty="0" smtClean="0">
                <a:solidFill>
                  <a:srgbClr val="002060"/>
                </a:solidFill>
                <a:latin typeface="Corbel" pitchFamily="34" charset="0"/>
              </a:rPr>
              <a:t>Introduction to Technical Writing</a:t>
            </a:r>
            <a:endParaRPr lang="en-IN" sz="3200" b="1" dirty="0">
              <a:solidFill>
                <a:srgbClr val="002060"/>
              </a:solidFill>
            </a:endParaRPr>
          </a:p>
        </p:txBody>
      </p:sp>
      <p:sp>
        <p:nvSpPr>
          <p:cNvPr id="3" name="Content Placeholder 2"/>
          <p:cNvSpPr>
            <a:spLocks noGrp="1"/>
          </p:cNvSpPr>
          <p:nvPr>
            <p:ph idx="1"/>
          </p:nvPr>
        </p:nvSpPr>
        <p:spPr>
          <a:xfrm>
            <a:off x="457200" y="1124744"/>
            <a:ext cx="8229600" cy="5001419"/>
          </a:xfrm>
        </p:spPr>
        <p:txBody>
          <a:bodyPr>
            <a:normAutofit fontScale="92500" lnSpcReduction="20000"/>
          </a:bodyPr>
          <a:lstStyle/>
          <a:p>
            <a:endParaRPr lang="en-US" sz="2400" dirty="0" smtClean="0">
              <a:solidFill>
                <a:srgbClr val="002060"/>
              </a:solidFill>
              <a:latin typeface="Corbel" pitchFamily="34" charset="0"/>
            </a:endParaRPr>
          </a:p>
          <a:p>
            <a:r>
              <a:rPr lang="en-US" sz="2600" dirty="0" smtClean="0">
                <a:solidFill>
                  <a:srgbClr val="002060"/>
                </a:solidFill>
                <a:latin typeface="Corbel" pitchFamily="34" charset="0"/>
              </a:rPr>
              <a:t>Technical writing is writing done in the workplace, although the workplace may be an office, a construction site, or a kitchen table. The subject is usually technical, written carefully for a specific audience. The organization is predictable and apparent, the style is concise, and the tone is objective and businesslike. Special features may include visual elements to enhance the message. </a:t>
            </a:r>
          </a:p>
          <a:p>
            <a:endParaRPr lang="en-US" sz="2600" dirty="0">
              <a:solidFill>
                <a:srgbClr val="002060"/>
              </a:solidFill>
              <a:latin typeface="Corbel" pitchFamily="34" charset="0"/>
            </a:endParaRPr>
          </a:p>
          <a:p>
            <a:r>
              <a:rPr lang="en-US" sz="2600" dirty="0" smtClean="0">
                <a:solidFill>
                  <a:srgbClr val="002060"/>
                </a:solidFill>
                <a:latin typeface="Corbel" pitchFamily="34" charset="0"/>
              </a:rPr>
              <a:t>In brief, technical </a:t>
            </a:r>
            <a:r>
              <a:rPr lang="en-US" sz="2600" dirty="0">
                <a:solidFill>
                  <a:srgbClr val="002060"/>
                </a:solidFill>
                <a:latin typeface="Corbel" pitchFamily="34" charset="0"/>
              </a:rPr>
              <a:t>writing focuses on conveying complex information in a clear and concise manner</a:t>
            </a:r>
            <a:r>
              <a:rPr lang="en-US" sz="2600" dirty="0" smtClean="0">
                <a:solidFill>
                  <a:srgbClr val="002060"/>
                </a:solidFill>
                <a:latin typeface="Corbel" pitchFamily="34" charset="0"/>
              </a:rPr>
              <a:t>. It should have the characteristics of ABC:</a:t>
            </a:r>
            <a:endParaRPr lang="en-US" sz="2600" dirty="0">
              <a:solidFill>
                <a:srgbClr val="002060"/>
              </a:solidFill>
              <a:latin typeface="Corbel" pitchFamily="34" charset="0"/>
            </a:endParaRPr>
          </a:p>
          <a:p>
            <a:pPr lvl="1"/>
            <a:r>
              <a:rPr lang="en-US" sz="2600" dirty="0">
                <a:solidFill>
                  <a:srgbClr val="002060"/>
                </a:solidFill>
                <a:latin typeface="Corbel" pitchFamily="34" charset="0"/>
              </a:rPr>
              <a:t>Accuracy: </a:t>
            </a:r>
            <a:r>
              <a:rPr lang="en-US" sz="2600" dirty="0" smtClean="0">
                <a:solidFill>
                  <a:srgbClr val="002060"/>
                </a:solidFill>
                <a:latin typeface="Corbel" pitchFamily="34" charset="0"/>
              </a:rPr>
              <a:t>	Information </a:t>
            </a:r>
            <a:r>
              <a:rPr lang="en-US" sz="2600" dirty="0">
                <a:solidFill>
                  <a:srgbClr val="002060"/>
                </a:solidFill>
                <a:latin typeface="Corbel" pitchFamily="34" charset="0"/>
              </a:rPr>
              <a:t>must be precise and factual.</a:t>
            </a:r>
          </a:p>
          <a:p>
            <a:pPr lvl="1"/>
            <a:r>
              <a:rPr lang="en-US" sz="2600" dirty="0" smtClean="0">
                <a:solidFill>
                  <a:srgbClr val="002060"/>
                </a:solidFill>
                <a:latin typeface="Corbel" pitchFamily="34" charset="0"/>
              </a:rPr>
              <a:t>Brevity</a:t>
            </a:r>
            <a:r>
              <a:rPr lang="en-US" sz="2600" dirty="0">
                <a:solidFill>
                  <a:srgbClr val="002060"/>
                </a:solidFill>
                <a:latin typeface="Corbel" pitchFamily="34" charset="0"/>
              </a:rPr>
              <a:t>: </a:t>
            </a:r>
            <a:r>
              <a:rPr lang="en-US" sz="2600" dirty="0" smtClean="0">
                <a:solidFill>
                  <a:srgbClr val="002060"/>
                </a:solidFill>
                <a:latin typeface="Corbel" pitchFamily="34" charset="0"/>
              </a:rPr>
              <a:t>		It should avoid </a:t>
            </a:r>
            <a:r>
              <a:rPr lang="en-US" sz="2600" dirty="0">
                <a:solidFill>
                  <a:srgbClr val="002060"/>
                </a:solidFill>
                <a:latin typeface="Corbel" pitchFamily="34" charset="0"/>
              </a:rPr>
              <a:t>unnecessary details</a:t>
            </a:r>
            <a:r>
              <a:rPr lang="en-US" sz="2600" dirty="0" smtClean="0">
                <a:solidFill>
                  <a:srgbClr val="002060"/>
                </a:solidFill>
                <a:latin typeface="Corbel" pitchFamily="34" charset="0"/>
              </a:rPr>
              <a:t>.</a:t>
            </a:r>
          </a:p>
          <a:p>
            <a:pPr lvl="1"/>
            <a:r>
              <a:rPr lang="en-US" sz="2600" dirty="0" smtClean="0">
                <a:solidFill>
                  <a:srgbClr val="002060"/>
                </a:solidFill>
                <a:latin typeface="Corbel" pitchFamily="34" charset="0"/>
              </a:rPr>
              <a:t>Clarity: 		Language should be easy to understand.</a:t>
            </a:r>
          </a:p>
        </p:txBody>
      </p:sp>
    </p:spTree>
    <p:extLst>
      <p:ext uri="{BB962C8B-B14F-4D97-AF65-F5344CB8AC3E}">
        <p14:creationId xmlns:p14="http://schemas.microsoft.com/office/powerpoint/2010/main" val="2064216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200" b="1" dirty="0" smtClean="0">
                <a:solidFill>
                  <a:srgbClr val="002060"/>
                </a:solidFill>
                <a:latin typeface="Corbel" pitchFamily="34" charset="0"/>
              </a:rPr>
              <a:t>Types of Technical Writing</a:t>
            </a:r>
            <a:endParaRPr lang="en-IN" sz="3200" b="1" dirty="0">
              <a:solidFill>
                <a:srgbClr val="002060"/>
              </a:solidFill>
              <a:latin typeface="Corbe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7177150"/>
              </p:ext>
            </p:extLst>
          </p:nvPr>
        </p:nvGraphicFramePr>
        <p:xfrm>
          <a:off x="457200" y="1052513"/>
          <a:ext cx="8229600" cy="5064760"/>
        </p:xfrm>
        <a:graphic>
          <a:graphicData uri="http://schemas.openxmlformats.org/drawingml/2006/table">
            <a:tbl>
              <a:tblPr firstRow="1" bandRow="1">
                <a:tableStyleId>{5C22544A-7EE6-4342-B048-85BDC9FD1C3A}</a:tableStyleId>
              </a:tblPr>
              <a:tblGrid>
                <a:gridCol w="1954560"/>
                <a:gridCol w="6275040"/>
              </a:tblGrid>
              <a:tr h="370840">
                <a:tc>
                  <a:txBody>
                    <a:bodyPr/>
                    <a:lstStyle/>
                    <a:p>
                      <a:endParaRPr lang="en-IN" dirty="0"/>
                    </a:p>
                  </a:txBody>
                  <a:tcPr/>
                </a:tc>
                <a:tc>
                  <a:txBody>
                    <a:bodyPr/>
                    <a:lstStyle/>
                    <a:p>
                      <a:endParaRPr lang="en-IN"/>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kern="1200" dirty="0" smtClean="0">
                          <a:solidFill>
                            <a:srgbClr val="C00000"/>
                          </a:solidFill>
                          <a:effectLst/>
                          <a:latin typeface="Corbel" pitchFamily="34" charset="0"/>
                          <a:ea typeface="+mn-ea"/>
                          <a:cs typeface="+mn-cs"/>
                        </a:rPr>
                        <a:t>Instruction Manuals/ </a:t>
                      </a:r>
                      <a:r>
                        <a:rPr lang="en-IN" sz="1600" b="0" i="0" kern="1200" dirty="0" smtClean="0">
                          <a:solidFill>
                            <a:srgbClr val="C00000"/>
                          </a:solidFill>
                          <a:effectLst/>
                          <a:latin typeface="Corbel" pitchFamily="34" charset="0"/>
                          <a:ea typeface="+mn-ea"/>
                          <a:cs typeface="+mn-cs"/>
                        </a:rPr>
                        <a:t>User Guides</a:t>
                      </a:r>
                      <a:endParaRPr lang="en-IN" sz="1600" b="0" dirty="0" smtClean="0">
                        <a:solidFill>
                          <a:srgbClr val="C00000"/>
                        </a:solidFill>
                        <a:latin typeface="Corbel" pitchFamily="34" charset="0"/>
                      </a:endParaRPr>
                    </a:p>
                  </a:txBody>
                  <a:tcPr/>
                </a:tc>
                <a:tc>
                  <a:txBody>
                    <a:bodyPr/>
                    <a:lstStyle/>
                    <a:p>
                      <a:r>
                        <a:rPr lang="en-US" sz="1600" b="0" i="0" kern="1200" dirty="0" smtClean="0">
                          <a:solidFill>
                            <a:schemeClr val="dk1"/>
                          </a:solidFill>
                          <a:effectLst/>
                          <a:latin typeface="Corbel" pitchFamily="34" charset="0"/>
                          <a:ea typeface="+mn-ea"/>
                          <a:cs typeface="+mn-cs"/>
                        </a:rPr>
                        <a:t>Provide step-by-step instructions for assembling, operating, or troubleshooting products, equipment, or systems. </a:t>
                      </a:r>
                      <a:endParaRPr lang="en-IN" sz="1600" dirty="0">
                        <a:latin typeface="Corbel" pitchFamily="34" charset="0"/>
                      </a:endParaRPr>
                    </a:p>
                  </a:txBody>
                  <a:tcPr/>
                </a:tc>
              </a:tr>
              <a:tr h="370840">
                <a:tc>
                  <a:txBody>
                    <a:bodyPr/>
                    <a:lstStyle/>
                    <a:p>
                      <a:r>
                        <a:rPr lang="en-IN" sz="1600" b="0" i="0" kern="1200" dirty="0" smtClean="0">
                          <a:solidFill>
                            <a:srgbClr val="C00000"/>
                          </a:solidFill>
                          <a:effectLst/>
                          <a:latin typeface="Corbel" pitchFamily="34" charset="0"/>
                          <a:ea typeface="+mn-ea"/>
                          <a:cs typeface="+mn-cs"/>
                        </a:rPr>
                        <a:t>Technical Reports</a:t>
                      </a:r>
                      <a:endParaRPr lang="en-IN" sz="1600" b="0" dirty="0">
                        <a:solidFill>
                          <a:srgbClr val="C00000"/>
                        </a:solidFill>
                        <a:latin typeface="Corbel" pitchFamily="34" charset="0"/>
                      </a:endParaRPr>
                    </a:p>
                  </a:txBody>
                  <a:tcPr/>
                </a:tc>
                <a:tc>
                  <a:txBody>
                    <a:bodyPr/>
                    <a:lstStyle/>
                    <a:p>
                      <a:r>
                        <a:rPr lang="en-US" sz="1600" b="0" i="0" kern="1200" dirty="0" smtClean="0">
                          <a:solidFill>
                            <a:schemeClr val="dk1"/>
                          </a:solidFill>
                          <a:effectLst/>
                          <a:latin typeface="Corbel" pitchFamily="34" charset="0"/>
                          <a:ea typeface="+mn-ea"/>
                          <a:cs typeface="+mn-cs"/>
                        </a:rPr>
                        <a:t>Present findings, analyses, or recommendations related to scientific research and may include sections such as abstracts, introductions, methods, results, and conclusions.</a:t>
                      </a:r>
                      <a:endParaRPr lang="en-IN" sz="1600" dirty="0">
                        <a:latin typeface="Corbel" pitchFamily="34" charset="0"/>
                      </a:endParaRPr>
                    </a:p>
                  </a:txBody>
                  <a:tcPr/>
                </a:tc>
              </a:tr>
              <a:tr h="370840">
                <a:tc>
                  <a:txBody>
                    <a:bodyPr/>
                    <a:lstStyle/>
                    <a:p>
                      <a:r>
                        <a:rPr lang="en-IN" sz="1600" b="0" i="0" kern="1200" dirty="0" smtClean="0">
                          <a:solidFill>
                            <a:srgbClr val="C00000"/>
                          </a:solidFill>
                          <a:effectLst/>
                          <a:latin typeface="Corbel" pitchFamily="34" charset="0"/>
                          <a:ea typeface="+mn-ea"/>
                          <a:cs typeface="+mn-cs"/>
                        </a:rPr>
                        <a:t>Engineering Specifications</a:t>
                      </a:r>
                      <a:endParaRPr lang="en-IN" sz="1600" b="0" dirty="0">
                        <a:solidFill>
                          <a:srgbClr val="C00000"/>
                        </a:solidFill>
                        <a:latin typeface="Corbel" pitchFamily="34" charset="0"/>
                      </a:endParaRPr>
                    </a:p>
                  </a:txBody>
                  <a:tcPr/>
                </a:tc>
                <a:tc>
                  <a:txBody>
                    <a:bodyPr/>
                    <a:lstStyle/>
                    <a:p>
                      <a:r>
                        <a:rPr lang="en-US" sz="1600" b="0" i="0" kern="1200" dirty="0" smtClean="0">
                          <a:solidFill>
                            <a:schemeClr val="dk1"/>
                          </a:solidFill>
                          <a:effectLst/>
                          <a:latin typeface="Corbel" pitchFamily="34" charset="0"/>
                          <a:ea typeface="+mn-ea"/>
                          <a:cs typeface="+mn-cs"/>
                        </a:rPr>
                        <a:t>Define the </a:t>
                      </a:r>
                      <a:r>
                        <a:rPr lang="en-US" sz="1600" b="0" i="0" kern="1200" dirty="0" smtClean="0">
                          <a:solidFill>
                            <a:schemeClr val="dk1"/>
                          </a:solidFill>
                          <a:effectLst/>
                          <a:latin typeface="Corbel" pitchFamily="34" charset="0"/>
                          <a:ea typeface="+mn-ea"/>
                          <a:cs typeface="+mn-cs"/>
                        </a:rPr>
                        <a:t>precise and detail-oriented </a:t>
                      </a:r>
                      <a:r>
                        <a:rPr lang="en-US" sz="1600" b="0" i="0" kern="1200" dirty="0" smtClean="0">
                          <a:solidFill>
                            <a:schemeClr val="dk1"/>
                          </a:solidFill>
                          <a:effectLst/>
                          <a:latin typeface="Corbel" pitchFamily="34" charset="0"/>
                          <a:ea typeface="+mn-ea"/>
                          <a:cs typeface="+mn-cs"/>
                        </a:rPr>
                        <a:t>requirements, standards, and parameters for designing, constructing, or operating engineering systems, components, or processes. </a:t>
                      </a:r>
                      <a:endParaRPr lang="en-IN" sz="1600" dirty="0">
                        <a:latin typeface="Corbel" pitchFamily="34" charset="0"/>
                      </a:endParaRPr>
                    </a:p>
                  </a:txBody>
                  <a:tcPr/>
                </a:tc>
              </a:tr>
              <a:tr h="370840">
                <a:tc>
                  <a:txBody>
                    <a:bodyPr/>
                    <a:lstStyle/>
                    <a:p>
                      <a:r>
                        <a:rPr lang="en-IN" sz="1600" b="0" i="0" kern="1200" dirty="0" smtClean="0">
                          <a:solidFill>
                            <a:srgbClr val="C00000"/>
                          </a:solidFill>
                          <a:effectLst/>
                          <a:latin typeface="Corbel" pitchFamily="34" charset="0"/>
                          <a:ea typeface="+mn-ea"/>
                          <a:cs typeface="+mn-cs"/>
                        </a:rPr>
                        <a:t>Scientific Papers</a:t>
                      </a:r>
                      <a:endParaRPr lang="en-IN" sz="1600" b="0" dirty="0">
                        <a:solidFill>
                          <a:srgbClr val="C00000"/>
                        </a:solidFill>
                        <a:latin typeface="Corbel" pitchFamily="34" charset="0"/>
                      </a:endParaRPr>
                    </a:p>
                  </a:txBody>
                  <a:tcPr/>
                </a:tc>
                <a:tc>
                  <a:txBody>
                    <a:bodyPr/>
                    <a:lstStyle/>
                    <a:p>
                      <a:r>
                        <a:rPr lang="en-US" sz="1600" b="0" i="0" kern="1200" dirty="0" smtClean="0">
                          <a:solidFill>
                            <a:schemeClr val="dk1"/>
                          </a:solidFill>
                          <a:effectLst/>
                          <a:latin typeface="Corbel" pitchFamily="34" charset="0"/>
                          <a:ea typeface="+mn-ea"/>
                          <a:cs typeface="+mn-cs"/>
                        </a:rPr>
                        <a:t>Report the results of scientific research, experiments, or studies</a:t>
                      </a:r>
                      <a:r>
                        <a:rPr lang="en-US" sz="1600" b="0" i="0" kern="1200" baseline="0" dirty="0" smtClean="0">
                          <a:solidFill>
                            <a:schemeClr val="dk1"/>
                          </a:solidFill>
                          <a:effectLst/>
                          <a:latin typeface="Corbel" pitchFamily="34" charset="0"/>
                          <a:ea typeface="+mn-ea"/>
                          <a:cs typeface="+mn-cs"/>
                        </a:rPr>
                        <a:t> in</a:t>
                      </a:r>
                      <a:r>
                        <a:rPr lang="en-US" sz="1600" b="0" i="0" kern="1200" dirty="0" smtClean="0">
                          <a:solidFill>
                            <a:schemeClr val="dk1"/>
                          </a:solidFill>
                          <a:effectLst/>
                          <a:latin typeface="Corbel" pitchFamily="34" charset="0"/>
                          <a:ea typeface="+mn-ea"/>
                          <a:cs typeface="+mn-cs"/>
                        </a:rPr>
                        <a:t> a standardized format including abstracts, introductions, methods, results, discussions, and references.</a:t>
                      </a:r>
                      <a:endParaRPr lang="en-IN" sz="1600" dirty="0">
                        <a:latin typeface="Corbel" pitchFamily="34" charset="0"/>
                      </a:endParaRPr>
                    </a:p>
                  </a:txBody>
                  <a:tcPr/>
                </a:tc>
              </a:tr>
              <a:tr h="370840">
                <a:tc>
                  <a:txBody>
                    <a:bodyPr/>
                    <a:lstStyle/>
                    <a:p>
                      <a:r>
                        <a:rPr lang="en-IN" sz="1600" b="0" i="0" kern="1200" dirty="0" smtClean="0">
                          <a:solidFill>
                            <a:srgbClr val="C00000"/>
                          </a:solidFill>
                          <a:effectLst/>
                          <a:latin typeface="Corbel" pitchFamily="34" charset="0"/>
                          <a:ea typeface="+mn-ea"/>
                          <a:cs typeface="+mn-cs"/>
                        </a:rPr>
                        <a:t>Technical Proposals</a:t>
                      </a:r>
                      <a:endParaRPr lang="en-IN" sz="1600" b="0" dirty="0">
                        <a:solidFill>
                          <a:srgbClr val="C00000"/>
                        </a:solidFill>
                        <a:latin typeface="Corbel" pitchFamily="34" charset="0"/>
                      </a:endParaRPr>
                    </a:p>
                  </a:txBody>
                  <a:tcPr/>
                </a:tc>
                <a:tc>
                  <a:txBody>
                    <a:bodyPr/>
                    <a:lstStyle/>
                    <a:p>
                      <a:r>
                        <a:rPr lang="en-US" sz="1600" b="0" i="0" kern="1200" dirty="0" smtClean="0">
                          <a:solidFill>
                            <a:schemeClr val="dk1"/>
                          </a:solidFill>
                          <a:effectLst/>
                          <a:latin typeface="Corbel" pitchFamily="34" charset="0"/>
                          <a:ea typeface="+mn-ea"/>
                          <a:cs typeface="+mn-cs"/>
                        </a:rPr>
                        <a:t>Outline plans, solutions, or recommendations for addressing specific technical problems or opportunities. They may include project descriptions, timelines, budgets, and feasibility analyses.</a:t>
                      </a:r>
                      <a:endParaRPr lang="en-IN" sz="1600" dirty="0">
                        <a:latin typeface="Corbel" pitchFamily="34" charset="0"/>
                      </a:endParaRPr>
                    </a:p>
                  </a:txBody>
                  <a:tcPr/>
                </a:tc>
              </a:tr>
              <a:tr h="370840">
                <a:tc>
                  <a:txBody>
                    <a:bodyPr/>
                    <a:lstStyle/>
                    <a:p>
                      <a:r>
                        <a:rPr lang="en-IN" sz="1600" b="0" i="0" kern="1200" dirty="0" smtClean="0">
                          <a:solidFill>
                            <a:srgbClr val="C00000"/>
                          </a:solidFill>
                          <a:effectLst/>
                          <a:latin typeface="Corbel" pitchFamily="34" charset="0"/>
                          <a:ea typeface="+mn-ea"/>
                          <a:cs typeface="+mn-cs"/>
                        </a:rPr>
                        <a:t>Software Documentation</a:t>
                      </a:r>
                      <a:endParaRPr lang="en-IN" sz="1600" b="0" dirty="0">
                        <a:solidFill>
                          <a:srgbClr val="C00000"/>
                        </a:solidFill>
                        <a:latin typeface="Corbel" pitchFamily="34" charset="0"/>
                      </a:endParaRPr>
                    </a:p>
                  </a:txBody>
                  <a:tcPr/>
                </a:tc>
                <a:tc>
                  <a:txBody>
                    <a:bodyPr/>
                    <a:lstStyle/>
                    <a:p>
                      <a:r>
                        <a:rPr lang="en-US" sz="1600" b="0" i="0" kern="1200" dirty="0" smtClean="0">
                          <a:solidFill>
                            <a:schemeClr val="dk1"/>
                          </a:solidFill>
                          <a:effectLst/>
                          <a:latin typeface="Corbel" pitchFamily="34" charset="0"/>
                          <a:ea typeface="+mn-ea"/>
                          <a:cs typeface="+mn-cs"/>
                        </a:rPr>
                        <a:t>Software documentation provides instructions, explanations, and troubleshooting information to assist users in navigating and utilizing software effectively.</a:t>
                      </a:r>
                      <a:endParaRPr lang="en-IN" sz="1600" dirty="0">
                        <a:latin typeface="Corbel" pitchFamily="34" charset="0"/>
                      </a:endParaRPr>
                    </a:p>
                  </a:txBody>
                  <a:tcPr/>
                </a:tc>
              </a:tr>
            </a:tbl>
          </a:graphicData>
        </a:graphic>
      </p:graphicFrame>
    </p:spTree>
    <p:extLst>
      <p:ext uri="{BB962C8B-B14F-4D97-AF65-F5344CB8AC3E}">
        <p14:creationId xmlns:p14="http://schemas.microsoft.com/office/powerpoint/2010/main" val="46743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Corbel" pitchFamily="34" charset="0"/>
              </a:rPr>
              <a:t>Need of Technical Writing for Engineers </a:t>
            </a:r>
            <a:endParaRPr lang="en-IN" sz="3200" b="1" dirty="0">
              <a:solidFill>
                <a:srgbClr val="002060"/>
              </a:solidFill>
            </a:endParaRPr>
          </a:p>
        </p:txBody>
      </p:sp>
      <p:sp>
        <p:nvSpPr>
          <p:cNvPr id="3" name="Content Placeholder 2"/>
          <p:cNvSpPr>
            <a:spLocks noGrp="1"/>
          </p:cNvSpPr>
          <p:nvPr>
            <p:ph idx="1"/>
          </p:nvPr>
        </p:nvSpPr>
        <p:spPr/>
        <p:txBody>
          <a:bodyPr>
            <a:normAutofit/>
          </a:bodyPr>
          <a:lstStyle/>
          <a:p>
            <a:endParaRPr lang="en-US" sz="2400" dirty="0" smtClean="0">
              <a:solidFill>
                <a:srgbClr val="002060"/>
              </a:solidFill>
            </a:endParaRPr>
          </a:p>
          <a:p>
            <a:r>
              <a:rPr lang="en-US" sz="2400" dirty="0" smtClean="0">
                <a:solidFill>
                  <a:srgbClr val="002060"/>
                </a:solidFill>
              </a:rPr>
              <a:t>Engineers </a:t>
            </a:r>
            <a:r>
              <a:rPr lang="en-US" sz="2400" dirty="0">
                <a:solidFill>
                  <a:srgbClr val="002060"/>
                </a:solidFill>
              </a:rPr>
              <a:t>require technical writing skills to fulfill various communication needs throughout the lifecycle of a project or product. </a:t>
            </a:r>
            <a:endParaRPr lang="en-US" sz="2400" dirty="0" smtClean="0">
              <a:solidFill>
                <a:srgbClr val="002060"/>
              </a:solidFill>
            </a:endParaRPr>
          </a:p>
          <a:p>
            <a:endParaRPr lang="en-US" sz="2400" dirty="0" smtClean="0">
              <a:solidFill>
                <a:srgbClr val="002060"/>
              </a:solidFill>
              <a:latin typeface="Corbel" pitchFamily="34" charset="0"/>
            </a:endParaRPr>
          </a:p>
          <a:p>
            <a:r>
              <a:rPr lang="en-US" sz="2400" dirty="0" smtClean="0">
                <a:solidFill>
                  <a:srgbClr val="002060"/>
                </a:solidFill>
                <a:latin typeface="Corbel" pitchFamily="34" charset="0"/>
              </a:rPr>
              <a:t>A few among many purposes are: </a:t>
            </a:r>
          </a:p>
          <a:p>
            <a:pPr lvl="1"/>
            <a:r>
              <a:rPr lang="en-US" sz="2000" dirty="0" smtClean="0">
                <a:solidFill>
                  <a:srgbClr val="002060"/>
                </a:solidFill>
                <a:latin typeface="Corbel" pitchFamily="34" charset="0"/>
              </a:rPr>
              <a:t>Documentation </a:t>
            </a:r>
            <a:r>
              <a:rPr lang="en-US" sz="2000" dirty="0">
                <a:solidFill>
                  <a:srgbClr val="002060"/>
                </a:solidFill>
                <a:latin typeface="Corbel" pitchFamily="34" charset="0"/>
              </a:rPr>
              <a:t>of designs and specifications.</a:t>
            </a:r>
          </a:p>
          <a:p>
            <a:pPr lvl="1"/>
            <a:r>
              <a:rPr lang="en-US" sz="2000" dirty="0">
                <a:solidFill>
                  <a:srgbClr val="002060"/>
                </a:solidFill>
                <a:latin typeface="Corbel" pitchFamily="34" charset="0"/>
              </a:rPr>
              <a:t>Communication with team members and stakeholders.</a:t>
            </a:r>
          </a:p>
          <a:p>
            <a:pPr lvl="1"/>
            <a:r>
              <a:rPr lang="en-US" sz="2000" dirty="0">
                <a:solidFill>
                  <a:srgbClr val="002060"/>
                </a:solidFill>
                <a:latin typeface="Corbel" pitchFamily="34" charset="0"/>
              </a:rPr>
              <a:t>Instructions for assembly, operation, and maintenance.</a:t>
            </a:r>
          </a:p>
          <a:p>
            <a:pPr lvl="1"/>
            <a:r>
              <a:rPr lang="en-US" sz="2000" dirty="0">
                <a:solidFill>
                  <a:srgbClr val="002060"/>
                </a:solidFill>
                <a:latin typeface="Corbel" pitchFamily="34" charset="0"/>
              </a:rPr>
              <a:t>Reports on experiments, research, and findings</a:t>
            </a:r>
            <a:r>
              <a:rPr lang="en-US" sz="2000" dirty="0" smtClean="0">
                <a:solidFill>
                  <a:srgbClr val="002060"/>
                </a:solidFill>
                <a:latin typeface="Corbel" pitchFamily="34" charset="0"/>
              </a:rPr>
              <a:t>.</a:t>
            </a:r>
            <a:endParaRPr lang="en-US" sz="2000" dirty="0">
              <a:solidFill>
                <a:srgbClr val="002060"/>
              </a:solidFill>
              <a:latin typeface="Corbel" pitchFamily="34" charset="0"/>
            </a:endParaRPr>
          </a:p>
        </p:txBody>
      </p:sp>
    </p:spTree>
    <p:extLst>
      <p:ext uri="{BB962C8B-B14F-4D97-AF65-F5344CB8AC3E}">
        <p14:creationId xmlns:p14="http://schemas.microsoft.com/office/powerpoint/2010/main" val="3504794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200" b="1" dirty="0" smtClean="0">
                <a:latin typeface="Corbel" pitchFamily="34" charset="0"/>
              </a:rPr>
              <a:t>Barriers to Technical Writing </a:t>
            </a:r>
            <a:endParaRPr lang="en-IN" sz="3200" b="1" dirty="0">
              <a:latin typeface="Corbel" pitchFamily="34" charset="0"/>
            </a:endParaRPr>
          </a:p>
        </p:txBody>
      </p:sp>
      <p:sp>
        <p:nvSpPr>
          <p:cNvPr id="3" name="Content Placeholder 2"/>
          <p:cNvSpPr>
            <a:spLocks noGrp="1"/>
          </p:cNvSpPr>
          <p:nvPr>
            <p:ph idx="1"/>
          </p:nvPr>
        </p:nvSpPr>
        <p:spPr>
          <a:xfrm>
            <a:off x="457200" y="1052736"/>
            <a:ext cx="8229600" cy="5073427"/>
          </a:xfrm>
        </p:spPr>
        <p:txBody>
          <a:bodyPr>
            <a:noAutofit/>
          </a:bodyPr>
          <a:lstStyle/>
          <a:p>
            <a:r>
              <a:rPr lang="en-US" sz="2200" dirty="0">
                <a:solidFill>
                  <a:srgbClr val="002060"/>
                </a:solidFill>
                <a:latin typeface="Corbel" pitchFamily="34" charset="0"/>
              </a:rPr>
              <a:t>Technical writing, like any form of communication, can be hindered by various barriers that impede the writer's ability to effectively convey information. </a:t>
            </a:r>
            <a:endParaRPr lang="en-US" sz="2200" dirty="0" smtClean="0">
              <a:solidFill>
                <a:srgbClr val="002060"/>
              </a:solidFill>
              <a:latin typeface="Corbel" pitchFamily="34" charset="0"/>
            </a:endParaRPr>
          </a:p>
          <a:p>
            <a:r>
              <a:rPr lang="en-US" sz="2200" dirty="0" smtClean="0">
                <a:solidFill>
                  <a:srgbClr val="002060"/>
                </a:solidFill>
                <a:latin typeface="Corbel" pitchFamily="34" charset="0"/>
              </a:rPr>
              <a:t>Some </a:t>
            </a:r>
            <a:r>
              <a:rPr lang="en-US" sz="2200" dirty="0">
                <a:solidFill>
                  <a:srgbClr val="002060"/>
                </a:solidFill>
                <a:latin typeface="Corbel" pitchFamily="34" charset="0"/>
              </a:rPr>
              <a:t>common barriers to technical writing include:</a:t>
            </a:r>
          </a:p>
          <a:p>
            <a:pPr lvl="1"/>
            <a:r>
              <a:rPr lang="en-US" sz="2200" dirty="0">
                <a:solidFill>
                  <a:srgbClr val="002060"/>
                </a:solidFill>
                <a:latin typeface="Corbel" pitchFamily="34" charset="0"/>
              </a:rPr>
              <a:t>Complexity of Technical Subject </a:t>
            </a:r>
            <a:r>
              <a:rPr lang="en-US" sz="2200" dirty="0" smtClean="0">
                <a:solidFill>
                  <a:srgbClr val="002060"/>
                </a:solidFill>
                <a:latin typeface="Corbel" pitchFamily="34" charset="0"/>
              </a:rPr>
              <a:t>Matter</a:t>
            </a:r>
          </a:p>
          <a:p>
            <a:pPr lvl="1"/>
            <a:r>
              <a:rPr lang="en-US" sz="2200" dirty="0" smtClean="0">
                <a:solidFill>
                  <a:srgbClr val="002060"/>
                </a:solidFill>
                <a:latin typeface="Corbel" pitchFamily="34" charset="0"/>
              </a:rPr>
              <a:t>Lack </a:t>
            </a:r>
            <a:r>
              <a:rPr lang="en-US" sz="2200" dirty="0">
                <a:solidFill>
                  <a:srgbClr val="002060"/>
                </a:solidFill>
                <a:latin typeface="Corbel" pitchFamily="34" charset="0"/>
              </a:rPr>
              <a:t>of Clarity in </a:t>
            </a:r>
            <a:r>
              <a:rPr lang="en-US" sz="2200" dirty="0" smtClean="0">
                <a:solidFill>
                  <a:srgbClr val="002060"/>
                </a:solidFill>
                <a:latin typeface="Corbel" pitchFamily="34" charset="0"/>
              </a:rPr>
              <a:t>Thought </a:t>
            </a:r>
          </a:p>
          <a:p>
            <a:pPr lvl="1"/>
            <a:r>
              <a:rPr lang="en-US" sz="2200" dirty="0" smtClean="0">
                <a:solidFill>
                  <a:srgbClr val="002060"/>
                </a:solidFill>
                <a:latin typeface="Corbel" pitchFamily="34" charset="0"/>
              </a:rPr>
              <a:t>Limited </a:t>
            </a:r>
            <a:r>
              <a:rPr lang="en-US" sz="2200" dirty="0">
                <a:solidFill>
                  <a:srgbClr val="002060"/>
                </a:solidFill>
                <a:latin typeface="Corbel" pitchFamily="34" charset="0"/>
              </a:rPr>
              <a:t>Vocabulary or Language </a:t>
            </a:r>
            <a:r>
              <a:rPr lang="en-US" sz="2200" dirty="0" smtClean="0">
                <a:solidFill>
                  <a:srgbClr val="002060"/>
                </a:solidFill>
                <a:latin typeface="Corbel" pitchFamily="34" charset="0"/>
              </a:rPr>
              <a:t>Skills </a:t>
            </a:r>
          </a:p>
          <a:p>
            <a:pPr lvl="1"/>
            <a:r>
              <a:rPr lang="en-US" sz="2200" dirty="0" smtClean="0">
                <a:solidFill>
                  <a:srgbClr val="002060"/>
                </a:solidFill>
                <a:latin typeface="Corbel" pitchFamily="34" charset="0"/>
              </a:rPr>
              <a:t>Fear </a:t>
            </a:r>
            <a:r>
              <a:rPr lang="en-US" sz="2200" dirty="0">
                <a:solidFill>
                  <a:srgbClr val="002060"/>
                </a:solidFill>
                <a:latin typeface="Corbel" pitchFamily="34" charset="0"/>
              </a:rPr>
              <a:t>of Criticism or </a:t>
            </a:r>
            <a:r>
              <a:rPr lang="en-US" sz="2200" dirty="0" smtClean="0">
                <a:solidFill>
                  <a:srgbClr val="002060"/>
                </a:solidFill>
                <a:latin typeface="Corbel" pitchFamily="34" charset="0"/>
              </a:rPr>
              <a:t>Rejection </a:t>
            </a:r>
          </a:p>
          <a:p>
            <a:pPr lvl="1"/>
            <a:r>
              <a:rPr lang="en-US" sz="2200" dirty="0" smtClean="0">
                <a:solidFill>
                  <a:srgbClr val="002060"/>
                </a:solidFill>
                <a:latin typeface="Corbel" pitchFamily="34" charset="0"/>
              </a:rPr>
              <a:t>Time Constraints </a:t>
            </a:r>
          </a:p>
          <a:p>
            <a:pPr lvl="1"/>
            <a:r>
              <a:rPr lang="en-US" sz="2200" dirty="0" smtClean="0">
                <a:solidFill>
                  <a:srgbClr val="002060"/>
                </a:solidFill>
                <a:latin typeface="Corbel" pitchFamily="34" charset="0"/>
              </a:rPr>
              <a:t>Perception </a:t>
            </a:r>
            <a:r>
              <a:rPr lang="en-US" sz="2200" dirty="0">
                <a:solidFill>
                  <a:srgbClr val="002060"/>
                </a:solidFill>
                <a:latin typeface="Corbel" pitchFamily="34" charset="0"/>
              </a:rPr>
              <a:t>of Writing as Secondary </a:t>
            </a:r>
            <a:r>
              <a:rPr lang="en-US" sz="2200" dirty="0" smtClean="0">
                <a:solidFill>
                  <a:srgbClr val="002060"/>
                </a:solidFill>
                <a:latin typeface="Corbel" pitchFamily="34" charset="0"/>
              </a:rPr>
              <a:t>Skill</a:t>
            </a:r>
            <a:endParaRPr lang="en-US" sz="2200" dirty="0">
              <a:solidFill>
                <a:srgbClr val="002060"/>
              </a:solidFill>
              <a:latin typeface="Corbel" pitchFamily="34" charset="0"/>
            </a:endParaRPr>
          </a:p>
          <a:p>
            <a:pPr lvl="1"/>
            <a:r>
              <a:rPr lang="en-US" sz="2200" dirty="0">
                <a:solidFill>
                  <a:srgbClr val="002060"/>
                </a:solidFill>
                <a:latin typeface="Corbel" pitchFamily="34" charset="0"/>
              </a:rPr>
              <a:t>Overuse of Technical </a:t>
            </a:r>
            <a:r>
              <a:rPr lang="en-US" sz="2200" dirty="0" smtClean="0">
                <a:solidFill>
                  <a:srgbClr val="002060"/>
                </a:solidFill>
                <a:latin typeface="Corbel" pitchFamily="34" charset="0"/>
              </a:rPr>
              <a:t>Jargon</a:t>
            </a:r>
          </a:p>
          <a:p>
            <a:pPr lvl="1"/>
            <a:r>
              <a:rPr lang="en-US" sz="2200" dirty="0" smtClean="0">
                <a:solidFill>
                  <a:srgbClr val="002060"/>
                </a:solidFill>
                <a:latin typeface="Corbel" pitchFamily="34" charset="0"/>
              </a:rPr>
              <a:t>Cultural </a:t>
            </a:r>
            <a:r>
              <a:rPr lang="en-US" sz="2200" dirty="0">
                <a:solidFill>
                  <a:srgbClr val="002060"/>
                </a:solidFill>
                <a:latin typeface="Corbel" pitchFamily="34" charset="0"/>
              </a:rPr>
              <a:t>or Linguistic </a:t>
            </a:r>
            <a:r>
              <a:rPr lang="en-US" sz="2200" dirty="0" smtClean="0">
                <a:solidFill>
                  <a:srgbClr val="002060"/>
                </a:solidFill>
                <a:latin typeface="Corbel" pitchFamily="34" charset="0"/>
              </a:rPr>
              <a:t>Differences</a:t>
            </a:r>
          </a:p>
          <a:p>
            <a:pPr lvl="1"/>
            <a:r>
              <a:rPr lang="en-US" sz="2200" dirty="0" smtClean="0">
                <a:solidFill>
                  <a:srgbClr val="002060"/>
                </a:solidFill>
                <a:latin typeface="Corbel" pitchFamily="34" charset="0"/>
              </a:rPr>
              <a:t>Technological Barriers</a:t>
            </a:r>
          </a:p>
        </p:txBody>
      </p:sp>
    </p:spTree>
    <p:extLst>
      <p:ext uri="{BB962C8B-B14F-4D97-AF65-F5344CB8AC3E}">
        <p14:creationId xmlns:p14="http://schemas.microsoft.com/office/powerpoint/2010/main" val="562019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en-US" sz="3000" b="1" dirty="0" smtClean="0">
                <a:solidFill>
                  <a:srgbClr val="002060"/>
                </a:solidFill>
                <a:latin typeface="Corbel" pitchFamily="34" charset="0"/>
              </a:rPr>
              <a:t>Ways to Overcome Barriers to Technical Writing</a:t>
            </a:r>
            <a:endParaRPr lang="en-IN" sz="3000" b="1" dirty="0">
              <a:solidFill>
                <a:srgbClr val="002060"/>
              </a:solidFill>
            </a:endParaRPr>
          </a:p>
        </p:txBody>
      </p:sp>
      <p:sp>
        <p:nvSpPr>
          <p:cNvPr id="3" name="Content Placeholder 2"/>
          <p:cNvSpPr>
            <a:spLocks noGrp="1"/>
          </p:cNvSpPr>
          <p:nvPr>
            <p:ph idx="1"/>
          </p:nvPr>
        </p:nvSpPr>
        <p:spPr>
          <a:xfrm>
            <a:off x="457200" y="908720"/>
            <a:ext cx="8507288" cy="5760640"/>
          </a:xfrm>
        </p:spPr>
        <p:txBody>
          <a:bodyPr>
            <a:normAutofit fontScale="92500" lnSpcReduction="10000"/>
          </a:bodyPr>
          <a:lstStyle/>
          <a:p>
            <a:r>
              <a:rPr lang="en-US" sz="2400" dirty="0">
                <a:solidFill>
                  <a:srgbClr val="002060"/>
                </a:solidFill>
              </a:rPr>
              <a:t>Overcoming barriers to technical writing requires a combination of strategies aimed at improving clarity, organization, language proficiency, and confidence in writing skills. </a:t>
            </a:r>
            <a:endParaRPr lang="en-US" sz="2400" dirty="0" smtClean="0">
              <a:solidFill>
                <a:srgbClr val="002060"/>
              </a:solidFill>
            </a:endParaRPr>
          </a:p>
          <a:p>
            <a:r>
              <a:rPr lang="en-US" sz="2400" dirty="0" smtClean="0">
                <a:solidFill>
                  <a:srgbClr val="002060"/>
                </a:solidFill>
              </a:rPr>
              <a:t>A few </a:t>
            </a:r>
            <a:r>
              <a:rPr lang="en-US" sz="2400" dirty="0">
                <a:solidFill>
                  <a:srgbClr val="002060"/>
                </a:solidFill>
              </a:rPr>
              <a:t>effective ways to overcome barriers to technical </a:t>
            </a:r>
            <a:r>
              <a:rPr lang="en-US" sz="2400" dirty="0" smtClean="0">
                <a:solidFill>
                  <a:srgbClr val="002060"/>
                </a:solidFill>
              </a:rPr>
              <a:t>writing are:</a:t>
            </a:r>
            <a:endParaRPr lang="en-US" sz="2400" dirty="0">
              <a:solidFill>
                <a:srgbClr val="002060"/>
              </a:solidFill>
            </a:endParaRPr>
          </a:p>
          <a:p>
            <a:pPr lvl="1"/>
            <a:r>
              <a:rPr lang="en-US" sz="2000" dirty="0" smtClean="0">
                <a:solidFill>
                  <a:srgbClr val="C00000"/>
                </a:solidFill>
                <a:latin typeface="Corbel" pitchFamily="34" charset="0"/>
              </a:rPr>
              <a:t>Pre-writing</a:t>
            </a:r>
            <a:r>
              <a:rPr lang="en-US" sz="2000" dirty="0">
                <a:solidFill>
                  <a:srgbClr val="002060"/>
                </a:solidFill>
                <a:latin typeface="Corbel" pitchFamily="34" charset="0"/>
              </a:rPr>
              <a:t>: </a:t>
            </a:r>
            <a:r>
              <a:rPr lang="en-US" sz="2000" dirty="0" smtClean="0">
                <a:solidFill>
                  <a:srgbClr val="002060"/>
                </a:solidFill>
                <a:latin typeface="Corbel" pitchFamily="34" charset="0"/>
              </a:rPr>
              <a:t>Planning </a:t>
            </a:r>
            <a:r>
              <a:rPr lang="en-US" sz="2000" dirty="0">
                <a:solidFill>
                  <a:srgbClr val="002060"/>
                </a:solidFill>
                <a:latin typeface="Corbel" pitchFamily="34" charset="0"/>
              </a:rPr>
              <a:t>and organizing ideas before writing.</a:t>
            </a:r>
          </a:p>
          <a:p>
            <a:pPr lvl="1"/>
            <a:r>
              <a:rPr lang="en-US" sz="2000" dirty="0">
                <a:solidFill>
                  <a:srgbClr val="C00000"/>
                </a:solidFill>
                <a:latin typeface="Corbel" pitchFamily="34" charset="0"/>
              </a:rPr>
              <a:t>Practice:</a:t>
            </a:r>
            <a:r>
              <a:rPr lang="en-US" sz="2000" dirty="0">
                <a:solidFill>
                  <a:srgbClr val="002060"/>
                </a:solidFill>
                <a:latin typeface="Corbel" pitchFamily="34" charset="0"/>
              </a:rPr>
              <a:t> </a:t>
            </a:r>
            <a:r>
              <a:rPr lang="en-US" sz="2000" dirty="0" smtClean="0">
                <a:solidFill>
                  <a:srgbClr val="002060"/>
                </a:solidFill>
                <a:latin typeface="Corbel" pitchFamily="34" charset="0"/>
              </a:rPr>
              <a:t>Regular </a:t>
            </a:r>
            <a:r>
              <a:rPr lang="en-US" sz="2000" dirty="0">
                <a:solidFill>
                  <a:srgbClr val="002060"/>
                </a:solidFill>
                <a:latin typeface="Corbel" pitchFamily="34" charset="0"/>
              </a:rPr>
              <a:t>writing exercises to improve skills.</a:t>
            </a:r>
          </a:p>
          <a:p>
            <a:pPr lvl="1"/>
            <a:r>
              <a:rPr lang="en-US" sz="2000" dirty="0">
                <a:solidFill>
                  <a:srgbClr val="C00000"/>
                </a:solidFill>
                <a:latin typeface="Corbel" pitchFamily="34" charset="0"/>
              </a:rPr>
              <a:t>Seeking feedback</a:t>
            </a:r>
            <a:r>
              <a:rPr lang="en-US" sz="2000" dirty="0">
                <a:solidFill>
                  <a:srgbClr val="002060"/>
                </a:solidFill>
                <a:latin typeface="Corbel" pitchFamily="34" charset="0"/>
              </a:rPr>
              <a:t>: </a:t>
            </a:r>
            <a:r>
              <a:rPr lang="en-US" sz="2000" dirty="0" smtClean="0">
                <a:solidFill>
                  <a:srgbClr val="002060"/>
                </a:solidFill>
                <a:latin typeface="Corbel" pitchFamily="34" charset="0"/>
              </a:rPr>
              <a:t>Receiving </a:t>
            </a:r>
            <a:r>
              <a:rPr lang="en-US" sz="2000" dirty="0">
                <a:solidFill>
                  <a:srgbClr val="002060"/>
                </a:solidFill>
                <a:latin typeface="Corbel" pitchFamily="34" charset="0"/>
              </a:rPr>
              <a:t>constructive criticism to identify areas for improvement.</a:t>
            </a:r>
          </a:p>
          <a:p>
            <a:pPr lvl="1"/>
            <a:r>
              <a:rPr lang="en-US" sz="2000" dirty="0">
                <a:solidFill>
                  <a:srgbClr val="C00000"/>
                </a:solidFill>
                <a:latin typeface="Corbel" pitchFamily="34" charset="0"/>
              </a:rPr>
              <a:t>Simplification: </a:t>
            </a:r>
            <a:r>
              <a:rPr lang="en-US" sz="2000" dirty="0" smtClean="0">
                <a:solidFill>
                  <a:srgbClr val="002060"/>
                </a:solidFill>
                <a:latin typeface="Corbel" pitchFamily="34" charset="0"/>
              </a:rPr>
              <a:t>Breaking </a:t>
            </a:r>
            <a:r>
              <a:rPr lang="en-US" sz="2000" dirty="0">
                <a:solidFill>
                  <a:srgbClr val="002060"/>
                </a:solidFill>
                <a:latin typeface="Corbel" pitchFamily="34" charset="0"/>
              </a:rPr>
              <a:t>down complex information into smaller, understandable chunks.</a:t>
            </a:r>
          </a:p>
          <a:p>
            <a:pPr lvl="1"/>
            <a:r>
              <a:rPr lang="en-US" sz="2000" dirty="0">
                <a:solidFill>
                  <a:srgbClr val="C00000"/>
                </a:solidFill>
                <a:latin typeface="Corbel" pitchFamily="34" charset="0"/>
              </a:rPr>
              <a:t>Time management: </a:t>
            </a:r>
            <a:r>
              <a:rPr lang="en-US" sz="2000" dirty="0" smtClean="0">
                <a:solidFill>
                  <a:srgbClr val="002060"/>
                </a:solidFill>
                <a:latin typeface="Corbel" pitchFamily="34" charset="0"/>
              </a:rPr>
              <a:t>Allocating </a:t>
            </a:r>
            <a:r>
              <a:rPr lang="en-US" sz="2000" dirty="0">
                <a:solidFill>
                  <a:srgbClr val="002060"/>
                </a:solidFill>
                <a:latin typeface="Corbel" pitchFamily="34" charset="0"/>
              </a:rPr>
              <a:t>sufficient time for writing tasks</a:t>
            </a:r>
            <a:r>
              <a:rPr lang="en-US" sz="2000" dirty="0" smtClean="0">
                <a:solidFill>
                  <a:srgbClr val="002060"/>
                </a:solidFill>
                <a:latin typeface="Corbel" pitchFamily="34" charset="0"/>
              </a:rPr>
              <a:t>.</a:t>
            </a:r>
          </a:p>
          <a:p>
            <a:pPr lvl="1"/>
            <a:r>
              <a:rPr lang="en-US" sz="2000" dirty="0" smtClean="0">
                <a:solidFill>
                  <a:srgbClr val="C00000"/>
                </a:solidFill>
              </a:rPr>
              <a:t>Use of Writing Resources, Tools and Technology : </a:t>
            </a:r>
            <a:r>
              <a:rPr lang="en-US" sz="2000" dirty="0" smtClean="0">
                <a:solidFill>
                  <a:srgbClr val="002060"/>
                </a:solidFill>
              </a:rPr>
              <a:t>Writing resources, such as style guides, grammar handbooks, and online writing tutorials enhance writing skills and address specific areas of weakness. </a:t>
            </a:r>
          </a:p>
          <a:p>
            <a:pPr lvl="1"/>
            <a:r>
              <a:rPr lang="en-US" sz="2000" dirty="0" smtClean="0">
                <a:solidFill>
                  <a:srgbClr val="C00000"/>
                </a:solidFill>
              </a:rPr>
              <a:t>Collaboration: </a:t>
            </a:r>
            <a:r>
              <a:rPr lang="en-US" sz="2000" dirty="0" smtClean="0">
                <a:solidFill>
                  <a:srgbClr val="002060"/>
                </a:solidFill>
              </a:rPr>
              <a:t>Collaboration fosters creativity, generates new perspectives, and provides valuable support and encouragement.</a:t>
            </a:r>
          </a:p>
          <a:p>
            <a:pPr lvl="1"/>
            <a:r>
              <a:rPr lang="en-US" sz="2000" dirty="0" smtClean="0">
                <a:solidFill>
                  <a:srgbClr val="C00000"/>
                </a:solidFill>
              </a:rPr>
              <a:t>Adapting Writing Style to Audience: </a:t>
            </a:r>
            <a:r>
              <a:rPr lang="en-US" sz="2000" dirty="0" smtClean="0">
                <a:solidFill>
                  <a:srgbClr val="002060"/>
                </a:solidFill>
              </a:rPr>
              <a:t>Tailor your writing style and language to the audience's level of technical expertise, familiarity with the subject matter, and communication preferences when crafting technical documents.</a:t>
            </a:r>
          </a:p>
        </p:txBody>
      </p:sp>
    </p:spTree>
    <p:extLst>
      <p:ext uri="{BB962C8B-B14F-4D97-AF65-F5344CB8AC3E}">
        <p14:creationId xmlns:p14="http://schemas.microsoft.com/office/powerpoint/2010/main" val="1493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746650"/>
          </a:xfrm>
        </p:spPr>
        <p:txBody>
          <a:bodyPr/>
          <a:lstStyle/>
          <a:p>
            <a:r>
              <a:rPr lang="en-US" dirty="0" smtClean="0"/>
              <a:t>Thank you!</a:t>
            </a:r>
            <a:endParaRPr lang="en-IN" dirty="0"/>
          </a:p>
        </p:txBody>
      </p:sp>
    </p:spTree>
    <p:extLst>
      <p:ext uri="{BB962C8B-B14F-4D97-AF65-F5344CB8AC3E}">
        <p14:creationId xmlns:p14="http://schemas.microsoft.com/office/powerpoint/2010/main" val="254556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Corbel" pitchFamily="34" charset="0"/>
              </a:rPr>
              <a:t>Content</a:t>
            </a:r>
            <a:endParaRPr lang="en-IN" sz="3200" b="1" dirty="0">
              <a:solidFill>
                <a:srgbClr val="002060"/>
              </a:solidFill>
              <a:latin typeface="Corbel" pitchFamily="34" charset="0"/>
            </a:endParaRPr>
          </a:p>
        </p:txBody>
      </p:sp>
      <p:sp>
        <p:nvSpPr>
          <p:cNvPr id="3" name="Content Placeholder 2"/>
          <p:cNvSpPr>
            <a:spLocks noGrp="1"/>
          </p:cNvSpPr>
          <p:nvPr>
            <p:ph idx="1"/>
          </p:nvPr>
        </p:nvSpPr>
        <p:spPr/>
        <p:txBody>
          <a:bodyPr>
            <a:normAutofit/>
          </a:bodyPr>
          <a:lstStyle/>
          <a:p>
            <a:r>
              <a:rPr lang="en-US" sz="2400" dirty="0" smtClean="0">
                <a:latin typeface="Corbel" pitchFamily="34" charset="0"/>
              </a:rPr>
              <a:t>Introduction to Language and Its Significance</a:t>
            </a:r>
          </a:p>
          <a:p>
            <a:r>
              <a:rPr lang="en-US" sz="2400" dirty="0" smtClean="0">
                <a:latin typeface="Corbel" pitchFamily="34" charset="0"/>
              </a:rPr>
              <a:t>Introduction to Communication </a:t>
            </a:r>
            <a:r>
              <a:rPr lang="en-US" sz="2400" dirty="0" smtClean="0">
                <a:latin typeface="Corbel" pitchFamily="34" charset="0"/>
              </a:rPr>
              <a:t>and Its Significance</a:t>
            </a:r>
            <a:endParaRPr lang="en-US" sz="2400" dirty="0" smtClean="0">
              <a:latin typeface="Corbel" pitchFamily="34" charset="0"/>
            </a:endParaRPr>
          </a:p>
          <a:p>
            <a:r>
              <a:rPr lang="en-US" sz="2400" dirty="0" smtClean="0">
                <a:latin typeface="Corbel" pitchFamily="34" charset="0"/>
              </a:rPr>
              <a:t>Introduction to 4 Basic Skills of Language Learning (LSRW )</a:t>
            </a:r>
          </a:p>
          <a:p>
            <a:r>
              <a:rPr lang="en-US" sz="2400" dirty="0" smtClean="0">
                <a:latin typeface="Corbel" pitchFamily="34" charset="0"/>
              </a:rPr>
              <a:t>Significance of Writing Skill</a:t>
            </a:r>
          </a:p>
          <a:p>
            <a:r>
              <a:rPr lang="en-US" sz="2400" dirty="0" smtClean="0">
                <a:latin typeface="Corbel" pitchFamily="34" charset="0"/>
              </a:rPr>
              <a:t>Types of Writing </a:t>
            </a:r>
          </a:p>
          <a:p>
            <a:r>
              <a:rPr lang="en-US" sz="2400" dirty="0" smtClean="0">
                <a:latin typeface="Corbel" pitchFamily="34" charset="0"/>
              </a:rPr>
              <a:t>General Writing Vs. Technical Writing</a:t>
            </a:r>
          </a:p>
          <a:p>
            <a:r>
              <a:rPr lang="en-US" sz="2400" dirty="0" smtClean="0">
                <a:latin typeface="Corbel" pitchFamily="34" charset="0"/>
              </a:rPr>
              <a:t>Introduction to Technical Writing</a:t>
            </a:r>
          </a:p>
          <a:p>
            <a:r>
              <a:rPr lang="en-US" sz="2400" dirty="0" smtClean="0">
                <a:latin typeface="Corbel" pitchFamily="34" charset="0"/>
              </a:rPr>
              <a:t>Need of Technical Writing for Engineers </a:t>
            </a:r>
          </a:p>
          <a:p>
            <a:r>
              <a:rPr lang="en-US" sz="2400" dirty="0" smtClean="0">
                <a:latin typeface="Corbel" pitchFamily="34" charset="0"/>
              </a:rPr>
              <a:t>Barriers to Technical Writing </a:t>
            </a:r>
          </a:p>
          <a:p>
            <a:r>
              <a:rPr lang="en-US" sz="2400" dirty="0" smtClean="0">
                <a:latin typeface="Corbel" pitchFamily="34" charset="0"/>
              </a:rPr>
              <a:t>Ways to Overcome </a:t>
            </a:r>
            <a:r>
              <a:rPr lang="en-US" sz="2400" dirty="0" smtClean="0">
                <a:latin typeface="Corbel" pitchFamily="34" charset="0"/>
              </a:rPr>
              <a:t>Barriers to Technical Writing</a:t>
            </a:r>
            <a:endParaRPr lang="en-IN" sz="2400" dirty="0">
              <a:latin typeface="Corbel" pitchFamily="34" charset="0"/>
            </a:endParaRPr>
          </a:p>
        </p:txBody>
      </p:sp>
    </p:spTree>
    <p:extLst>
      <p:ext uri="{BB962C8B-B14F-4D97-AF65-F5344CB8AC3E}">
        <p14:creationId xmlns:p14="http://schemas.microsoft.com/office/powerpoint/2010/main" val="100106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Corbel" pitchFamily="34" charset="0"/>
              </a:rPr>
              <a:t>Introduction to Language and Its Significance</a:t>
            </a:r>
            <a:endParaRPr lang="en-IN" sz="3200" b="1" dirty="0">
              <a:solidFill>
                <a:srgbClr val="002060"/>
              </a:solidFill>
            </a:endParaRPr>
          </a:p>
        </p:txBody>
      </p:sp>
      <p:sp>
        <p:nvSpPr>
          <p:cNvPr id="3" name="Content Placeholder 2"/>
          <p:cNvSpPr>
            <a:spLocks noGrp="1"/>
          </p:cNvSpPr>
          <p:nvPr>
            <p:ph idx="1"/>
          </p:nvPr>
        </p:nvSpPr>
        <p:spPr/>
        <p:txBody>
          <a:bodyPr/>
          <a:lstStyle/>
          <a:p>
            <a:r>
              <a:rPr lang="en-US" sz="2400" dirty="0">
                <a:solidFill>
                  <a:srgbClr val="002060"/>
                </a:solidFill>
              </a:rPr>
              <a:t>Language is the fundamental tool of human communication.</a:t>
            </a:r>
          </a:p>
          <a:p>
            <a:r>
              <a:rPr lang="en-US" sz="2400" dirty="0">
                <a:solidFill>
                  <a:srgbClr val="002060"/>
                </a:solidFill>
              </a:rPr>
              <a:t>It enables us to express thoughts, ideas, and emotions</a:t>
            </a:r>
            <a:r>
              <a:rPr lang="en-US" sz="2400" dirty="0" smtClean="0">
                <a:solidFill>
                  <a:srgbClr val="002060"/>
                </a:solidFill>
              </a:rPr>
              <a:t>.</a:t>
            </a:r>
          </a:p>
          <a:p>
            <a:endParaRPr lang="en-US" sz="2400" dirty="0">
              <a:solidFill>
                <a:srgbClr val="002060"/>
              </a:solidFill>
            </a:endParaRPr>
          </a:p>
          <a:p>
            <a:r>
              <a:rPr lang="en-US" sz="2400" dirty="0">
                <a:solidFill>
                  <a:srgbClr val="002060"/>
                </a:solidFill>
              </a:rPr>
              <a:t>Significance:</a:t>
            </a:r>
          </a:p>
          <a:p>
            <a:pPr lvl="1"/>
            <a:r>
              <a:rPr lang="en-US" sz="2400" dirty="0">
                <a:solidFill>
                  <a:srgbClr val="002060"/>
                </a:solidFill>
              </a:rPr>
              <a:t>Facilitates exchange of </a:t>
            </a:r>
            <a:r>
              <a:rPr lang="en-US" sz="2400" dirty="0" smtClean="0">
                <a:solidFill>
                  <a:srgbClr val="002060"/>
                </a:solidFill>
              </a:rPr>
              <a:t>information</a:t>
            </a:r>
            <a:endParaRPr lang="en-US" sz="2400" dirty="0">
              <a:solidFill>
                <a:srgbClr val="002060"/>
              </a:solidFill>
            </a:endParaRPr>
          </a:p>
          <a:p>
            <a:pPr lvl="1"/>
            <a:r>
              <a:rPr lang="en-US" sz="2400" dirty="0">
                <a:solidFill>
                  <a:srgbClr val="002060"/>
                </a:solidFill>
              </a:rPr>
              <a:t>Forms the basis of culture and </a:t>
            </a:r>
            <a:r>
              <a:rPr lang="en-US" sz="2400" dirty="0" smtClean="0">
                <a:solidFill>
                  <a:srgbClr val="002060"/>
                </a:solidFill>
              </a:rPr>
              <a:t>identity</a:t>
            </a:r>
            <a:endParaRPr lang="en-US" sz="2400" dirty="0">
              <a:solidFill>
                <a:srgbClr val="002060"/>
              </a:solidFill>
            </a:endParaRPr>
          </a:p>
          <a:p>
            <a:pPr lvl="1"/>
            <a:r>
              <a:rPr lang="en-US" sz="2400" dirty="0">
                <a:solidFill>
                  <a:srgbClr val="002060"/>
                </a:solidFill>
              </a:rPr>
              <a:t>Enhances interpersonal </a:t>
            </a:r>
            <a:r>
              <a:rPr lang="en-US" sz="2400" dirty="0" smtClean="0">
                <a:solidFill>
                  <a:srgbClr val="002060"/>
                </a:solidFill>
              </a:rPr>
              <a:t>relationships</a:t>
            </a:r>
            <a:endParaRPr lang="en-US" sz="2400" dirty="0">
              <a:solidFill>
                <a:srgbClr val="002060"/>
              </a:solidFill>
            </a:endParaRPr>
          </a:p>
          <a:p>
            <a:endParaRPr lang="en-IN" dirty="0"/>
          </a:p>
        </p:txBody>
      </p:sp>
    </p:spTree>
    <p:extLst>
      <p:ext uri="{BB962C8B-B14F-4D97-AF65-F5344CB8AC3E}">
        <p14:creationId xmlns:p14="http://schemas.microsoft.com/office/powerpoint/2010/main" val="70859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274638"/>
            <a:ext cx="9108504" cy="1143000"/>
          </a:xfrm>
        </p:spPr>
        <p:txBody>
          <a:bodyPr>
            <a:normAutofit/>
          </a:bodyPr>
          <a:lstStyle/>
          <a:p>
            <a:r>
              <a:rPr lang="en-US" sz="3200" b="1" dirty="0" smtClean="0">
                <a:latin typeface="Corbel" pitchFamily="34" charset="0"/>
              </a:rPr>
              <a:t>Introduction to Communication and Its Significance</a:t>
            </a:r>
            <a:endParaRPr lang="en-IN" sz="3200" b="1" dirty="0"/>
          </a:p>
        </p:txBody>
      </p:sp>
      <p:sp>
        <p:nvSpPr>
          <p:cNvPr id="3" name="Content Placeholder 2"/>
          <p:cNvSpPr>
            <a:spLocks noGrp="1"/>
          </p:cNvSpPr>
          <p:nvPr>
            <p:ph idx="1"/>
          </p:nvPr>
        </p:nvSpPr>
        <p:spPr/>
        <p:txBody>
          <a:bodyPr>
            <a:normAutofit/>
          </a:bodyPr>
          <a:lstStyle/>
          <a:p>
            <a:r>
              <a:rPr lang="en-US" sz="2400" dirty="0">
                <a:latin typeface="Corbel" pitchFamily="34" charset="0"/>
              </a:rPr>
              <a:t>Communication is the process of sharing information, thoughts, and feelings.</a:t>
            </a:r>
          </a:p>
          <a:p>
            <a:endParaRPr lang="en-US" sz="2400" dirty="0" smtClean="0">
              <a:latin typeface="Corbel" pitchFamily="34" charset="0"/>
            </a:endParaRPr>
          </a:p>
          <a:p>
            <a:r>
              <a:rPr lang="en-US" sz="2400" dirty="0" smtClean="0">
                <a:latin typeface="Corbel" pitchFamily="34" charset="0"/>
              </a:rPr>
              <a:t>Significance</a:t>
            </a:r>
            <a:r>
              <a:rPr lang="en-US" sz="2400" dirty="0">
                <a:latin typeface="Corbel" pitchFamily="34" charset="0"/>
              </a:rPr>
              <a:t>:</a:t>
            </a:r>
          </a:p>
          <a:p>
            <a:pPr lvl="1"/>
            <a:r>
              <a:rPr lang="en-US" sz="2400" dirty="0">
                <a:latin typeface="Corbel" pitchFamily="34" charset="0"/>
              </a:rPr>
              <a:t>Essential for conveying ideas and </a:t>
            </a:r>
            <a:r>
              <a:rPr lang="en-US" sz="2400" dirty="0" smtClean="0">
                <a:latin typeface="Corbel" pitchFamily="34" charset="0"/>
              </a:rPr>
              <a:t>instructions</a:t>
            </a:r>
            <a:endParaRPr lang="en-US" sz="2400" dirty="0">
              <a:latin typeface="Corbel" pitchFamily="34" charset="0"/>
            </a:endParaRPr>
          </a:p>
          <a:p>
            <a:pPr lvl="1"/>
            <a:r>
              <a:rPr lang="en-US" sz="2400" dirty="0">
                <a:latin typeface="Corbel" pitchFamily="34" charset="0"/>
              </a:rPr>
              <a:t>Vital for teamwork and </a:t>
            </a:r>
            <a:r>
              <a:rPr lang="en-US" sz="2400" dirty="0" smtClean="0">
                <a:latin typeface="Corbel" pitchFamily="34" charset="0"/>
              </a:rPr>
              <a:t>collaboration</a:t>
            </a:r>
            <a:endParaRPr lang="en-US" sz="2400" dirty="0">
              <a:latin typeface="Corbel" pitchFamily="34" charset="0"/>
            </a:endParaRPr>
          </a:p>
          <a:p>
            <a:pPr lvl="1"/>
            <a:r>
              <a:rPr lang="en-US" sz="2400" dirty="0">
                <a:latin typeface="Corbel" pitchFamily="34" charset="0"/>
              </a:rPr>
              <a:t>Improves understanding and reduces </a:t>
            </a:r>
            <a:r>
              <a:rPr lang="en-US" sz="2400" dirty="0" smtClean="0">
                <a:latin typeface="Corbel" pitchFamily="34" charset="0"/>
              </a:rPr>
              <a:t>conflicts</a:t>
            </a:r>
            <a:endParaRPr lang="en-US" sz="2400" dirty="0">
              <a:latin typeface="Corbel" pitchFamily="34" charset="0"/>
            </a:endParaRPr>
          </a:p>
          <a:p>
            <a:pPr marL="0" indent="0">
              <a:buNone/>
            </a:pPr>
            <a:endParaRPr lang="en-IN" sz="2400" dirty="0">
              <a:latin typeface="Corbel" pitchFamily="34" charset="0"/>
            </a:endParaRPr>
          </a:p>
        </p:txBody>
      </p:sp>
    </p:spTree>
    <p:extLst>
      <p:ext uri="{BB962C8B-B14F-4D97-AF65-F5344CB8AC3E}">
        <p14:creationId xmlns:p14="http://schemas.microsoft.com/office/powerpoint/2010/main" val="1785717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Introduction to 4 Basic Skills of Language Learning (LSRW )</a:t>
            </a:r>
            <a:endParaRPr lang="en-IN" sz="3200" b="1" dirty="0"/>
          </a:p>
        </p:txBody>
      </p:sp>
      <p:sp>
        <p:nvSpPr>
          <p:cNvPr id="3" name="Content Placeholder 2"/>
          <p:cNvSpPr>
            <a:spLocks noGrp="1"/>
          </p:cNvSpPr>
          <p:nvPr>
            <p:ph idx="1"/>
          </p:nvPr>
        </p:nvSpPr>
        <p:spPr/>
        <p:txBody>
          <a:bodyPr>
            <a:normAutofit/>
          </a:bodyPr>
          <a:lstStyle/>
          <a:p>
            <a:endParaRPr lang="en-US" sz="2400" dirty="0" smtClean="0">
              <a:solidFill>
                <a:srgbClr val="002060"/>
              </a:solidFill>
              <a:latin typeface="Corbel" pitchFamily="34" charset="0"/>
            </a:endParaRPr>
          </a:p>
          <a:p>
            <a:r>
              <a:rPr lang="en-US" sz="2400" dirty="0" smtClean="0">
                <a:solidFill>
                  <a:srgbClr val="002060"/>
                </a:solidFill>
                <a:latin typeface="Corbel" pitchFamily="34" charset="0"/>
              </a:rPr>
              <a:t>Listening</a:t>
            </a:r>
            <a:r>
              <a:rPr lang="en-US" sz="2400" dirty="0">
                <a:solidFill>
                  <a:srgbClr val="002060"/>
                </a:solidFill>
                <a:latin typeface="Corbel" pitchFamily="34" charset="0"/>
              </a:rPr>
              <a:t>, Speaking, Reading, and Writing (LSRW) are the four basic language skills</a:t>
            </a:r>
            <a:r>
              <a:rPr lang="en-US" sz="2400" dirty="0" smtClean="0">
                <a:solidFill>
                  <a:srgbClr val="002060"/>
                </a:solidFill>
                <a:latin typeface="Corbel" pitchFamily="34" charset="0"/>
              </a:rPr>
              <a:t>.</a:t>
            </a:r>
          </a:p>
          <a:p>
            <a:pPr marL="0" indent="0">
              <a:buNone/>
            </a:pPr>
            <a:endParaRPr lang="en-US" sz="2400" dirty="0">
              <a:solidFill>
                <a:srgbClr val="002060"/>
              </a:solidFill>
              <a:latin typeface="Corbel" pitchFamily="34" charset="0"/>
            </a:endParaRPr>
          </a:p>
          <a:p>
            <a:pPr lvl="1"/>
            <a:r>
              <a:rPr lang="en-US" sz="2000" dirty="0">
                <a:solidFill>
                  <a:srgbClr val="002060"/>
                </a:solidFill>
                <a:latin typeface="Corbel" pitchFamily="34" charset="0"/>
              </a:rPr>
              <a:t>Listening: </a:t>
            </a:r>
            <a:r>
              <a:rPr lang="en-US" sz="2000" dirty="0" smtClean="0">
                <a:solidFill>
                  <a:srgbClr val="002060"/>
                </a:solidFill>
                <a:latin typeface="Corbel" pitchFamily="34" charset="0"/>
              </a:rPr>
              <a:t>	Receiving </a:t>
            </a:r>
            <a:r>
              <a:rPr lang="en-US" sz="2000" dirty="0">
                <a:solidFill>
                  <a:srgbClr val="002060"/>
                </a:solidFill>
                <a:latin typeface="Corbel" pitchFamily="34" charset="0"/>
              </a:rPr>
              <a:t>and interpreting spoken </a:t>
            </a:r>
            <a:r>
              <a:rPr lang="en-US" sz="2000" dirty="0" smtClean="0">
                <a:solidFill>
                  <a:srgbClr val="002060"/>
                </a:solidFill>
                <a:latin typeface="Corbel" pitchFamily="34" charset="0"/>
              </a:rPr>
              <a:t>language</a:t>
            </a:r>
            <a:endParaRPr lang="en-US" sz="2000" dirty="0">
              <a:solidFill>
                <a:srgbClr val="002060"/>
              </a:solidFill>
              <a:latin typeface="Corbel" pitchFamily="34" charset="0"/>
            </a:endParaRPr>
          </a:p>
          <a:p>
            <a:pPr lvl="1"/>
            <a:r>
              <a:rPr lang="en-US" sz="2000" dirty="0">
                <a:solidFill>
                  <a:srgbClr val="002060"/>
                </a:solidFill>
                <a:latin typeface="Corbel" pitchFamily="34" charset="0"/>
              </a:rPr>
              <a:t>Speaking: </a:t>
            </a:r>
            <a:r>
              <a:rPr lang="en-US" sz="2000" dirty="0" smtClean="0">
                <a:solidFill>
                  <a:srgbClr val="002060"/>
                </a:solidFill>
                <a:latin typeface="Corbel" pitchFamily="34" charset="0"/>
              </a:rPr>
              <a:t>	Expressing </a:t>
            </a:r>
            <a:r>
              <a:rPr lang="en-US" sz="2000" dirty="0">
                <a:solidFill>
                  <a:srgbClr val="002060"/>
                </a:solidFill>
                <a:latin typeface="Corbel" pitchFamily="34" charset="0"/>
              </a:rPr>
              <a:t>thoughts and ideas </a:t>
            </a:r>
            <a:r>
              <a:rPr lang="en-US" sz="2000" dirty="0" smtClean="0">
                <a:solidFill>
                  <a:srgbClr val="002060"/>
                </a:solidFill>
                <a:latin typeface="Corbel" pitchFamily="34" charset="0"/>
              </a:rPr>
              <a:t>verbally</a:t>
            </a:r>
            <a:endParaRPr lang="en-US" sz="2000" dirty="0">
              <a:solidFill>
                <a:srgbClr val="002060"/>
              </a:solidFill>
              <a:latin typeface="Corbel" pitchFamily="34" charset="0"/>
            </a:endParaRPr>
          </a:p>
          <a:p>
            <a:pPr lvl="1"/>
            <a:r>
              <a:rPr lang="en-US" sz="2000" dirty="0">
                <a:solidFill>
                  <a:srgbClr val="002060"/>
                </a:solidFill>
                <a:latin typeface="Corbel" pitchFamily="34" charset="0"/>
              </a:rPr>
              <a:t>Reading: </a:t>
            </a:r>
            <a:r>
              <a:rPr lang="en-US" sz="2000" dirty="0" smtClean="0">
                <a:solidFill>
                  <a:srgbClr val="002060"/>
                </a:solidFill>
                <a:latin typeface="Corbel" pitchFamily="34" charset="0"/>
              </a:rPr>
              <a:t>		Understanding </a:t>
            </a:r>
            <a:r>
              <a:rPr lang="en-US" sz="2000" dirty="0">
                <a:solidFill>
                  <a:srgbClr val="002060"/>
                </a:solidFill>
                <a:latin typeface="Corbel" pitchFamily="34" charset="0"/>
              </a:rPr>
              <a:t>written </a:t>
            </a:r>
            <a:r>
              <a:rPr lang="en-US" sz="2000" dirty="0" smtClean="0">
                <a:solidFill>
                  <a:srgbClr val="002060"/>
                </a:solidFill>
                <a:latin typeface="Corbel" pitchFamily="34" charset="0"/>
              </a:rPr>
              <a:t>text</a:t>
            </a:r>
            <a:endParaRPr lang="en-US" sz="2000" dirty="0">
              <a:solidFill>
                <a:srgbClr val="002060"/>
              </a:solidFill>
              <a:latin typeface="Corbel" pitchFamily="34" charset="0"/>
            </a:endParaRPr>
          </a:p>
          <a:p>
            <a:pPr lvl="1"/>
            <a:r>
              <a:rPr lang="en-US" sz="2000" dirty="0">
                <a:solidFill>
                  <a:srgbClr val="002060"/>
                </a:solidFill>
                <a:latin typeface="Corbel" pitchFamily="34" charset="0"/>
              </a:rPr>
              <a:t>Writing: </a:t>
            </a:r>
            <a:r>
              <a:rPr lang="en-US" sz="2000" dirty="0" smtClean="0">
                <a:solidFill>
                  <a:srgbClr val="002060"/>
                </a:solidFill>
                <a:latin typeface="Corbel" pitchFamily="34" charset="0"/>
              </a:rPr>
              <a:t>		Communicating </a:t>
            </a:r>
            <a:r>
              <a:rPr lang="en-US" sz="2000" dirty="0">
                <a:solidFill>
                  <a:srgbClr val="002060"/>
                </a:solidFill>
                <a:latin typeface="Corbel" pitchFamily="34" charset="0"/>
              </a:rPr>
              <a:t>through written </a:t>
            </a:r>
            <a:r>
              <a:rPr lang="en-US" sz="2000" dirty="0" smtClean="0">
                <a:solidFill>
                  <a:srgbClr val="002060"/>
                </a:solidFill>
                <a:latin typeface="Corbel" pitchFamily="34" charset="0"/>
              </a:rPr>
              <a:t>language</a:t>
            </a:r>
            <a:endParaRPr lang="en-US" sz="2000" dirty="0">
              <a:solidFill>
                <a:srgbClr val="002060"/>
              </a:solidFill>
              <a:latin typeface="Corbel" pitchFamily="34" charset="0"/>
            </a:endParaRPr>
          </a:p>
        </p:txBody>
      </p:sp>
    </p:spTree>
    <p:extLst>
      <p:ext uri="{BB962C8B-B14F-4D97-AF65-F5344CB8AC3E}">
        <p14:creationId xmlns:p14="http://schemas.microsoft.com/office/powerpoint/2010/main" val="43769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Corbel" pitchFamily="34" charset="0"/>
              </a:rPr>
              <a:t>Significance of Writing Skill</a:t>
            </a:r>
            <a:endParaRPr lang="en-IN" sz="3200" b="1" dirty="0">
              <a:solidFill>
                <a:srgbClr val="002060"/>
              </a:solidFill>
            </a:endParaRPr>
          </a:p>
        </p:txBody>
      </p:sp>
      <p:sp>
        <p:nvSpPr>
          <p:cNvPr id="3" name="Content Placeholder 2"/>
          <p:cNvSpPr>
            <a:spLocks noGrp="1"/>
          </p:cNvSpPr>
          <p:nvPr>
            <p:ph idx="1"/>
          </p:nvPr>
        </p:nvSpPr>
        <p:spPr/>
        <p:txBody>
          <a:bodyPr>
            <a:normAutofit/>
          </a:bodyPr>
          <a:lstStyle/>
          <a:p>
            <a:endParaRPr lang="en-US" sz="2400" dirty="0" smtClean="0">
              <a:solidFill>
                <a:srgbClr val="002060"/>
              </a:solidFill>
              <a:latin typeface="Corbel" pitchFamily="34" charset="0"/>
            </a:endParaRPr>
          </a:p>
          <a:p>
            <a:r>
              <a:rPr lang="en-US" sz="2400" dirty="0" smtClean="0">
                <a:solidFill>
                  <a:srgbClr val="002060"/>
                </a:solidFill>
                <a:latin typeface="Corbel" pitchFamily="34" charset="0"/>
              </a:rPr>
              <a:t>Writing </a:t>
            </a:r>
            <a:r>
              <a:rPr lang="en-US" sz="2400" dirty="0">
                <a:solidFill>
                  <a:srgbClr val="002060"/>
                </a:solidFill>
                <a:latin typeface="Corbel" pitchFamily="34" charset="0"/>
              </a:rPr>
              <a:t>is a crucial aspect of </a:t>
            </a:r>
            <a:r>
              <a:rPr lang="en-US" sz="2400" dirty="0" smtClean="0">
                <a:solidFill>
                  <a:srgbClr val="002060"/>
                </a:solidFill>
                <a:latin typeface="Corbel" pitchFamily="34" charset="0"/>
              </a:rPr>
              <a:t>communication. It</a:t>
            </a:r>
          </a:p>
          <a:p>
            <a:pPr marL="0" indent="0">
              <a:buNone/>
            </a:pPr>
            <a:endParaRPr lang="en-US" sz="2400" dirty="0">
              <a:solidFill>
                <a:srgbClr val="002060"/>
              </a:solidFill>
              <a:latin typeface="Corbel" pitchFamily="34" charset="0"/>
            </a:endParaRPr>
          </a:p>
          <a:p>
            <a:pPr lvl="1"/>
            <a:r>
              <a:rPr lang="en-US" sz="2400" dirty="0">
                <a:solidFill>
                  <a:srgbClr val="002060"/>
                </a:solidFill>
                <a:latin typeface="Corbel" pitchFamily="34" charset="0"/>
              </a:rPr>
              <a:t>Provides a permanent record of information.</a:t>
            </a:r>
          </a:p>
          <a:p>
            <a:pPr lvl="1"/>
            <a:r>
              <a:rPr lang="en-US" sz="2400" dirty="0">
                <a:solidFill>
                  <a:srgbClr val="002060"/>
                </a:solidFill>
                <a:latin typeface="Corbel" pitchFamily="34" charset="0"/>
              </a:rPr>
              <a:t>Enables clear and precise expression of ideas.</a:t>
            </a:r>
          </a:p>
          <a:p>
            <a:pPr lvl="1"/>
            <a:r>
              <a:rPr lang="en-US" sz="2400" dirty="0">
                <a:solidFill>
                  <a:srgbClr val="002060"/>
                </a:solidFill>
                <a:latin typeface="Corbel" pitchFamily="34" charset="0"/>
              </a:rPr>
              <a:t>Essential for documentation and reporting</a:t>
            </a:r>
            <a:r>
              <a:rPr lang="en-US" sz="2400" dirty="0" smtClean="0">
                <a:solidFill>
                  <a:srgbClr val="002060"/>
                </a:solidFill>
                <a:latin typeface="Corbel" pitchFamily="34" charset="0"/>
              </a:rPr>
              <a:t>.</a:t>
            </a:r>
            <a:endParaRPr lang="en-US" sz="2400" dirty="0">
              <a:solidFill>
                <a:srgbClr val="002060"/>
              </a:solidFill>
              <a:latin typeface="Corbel" pitchFamily="34" charset="0"/>
            </a:endParaRPr>
          </a:p>
        </p:txBody>
      </p:sp>
    </p:spTree>
    <p:extLst>
      <p:ext uri="{BB962C8B-B14F-4D97-AF65-F5344CB8AC3E}">
        <p14:creationId xmlns:p14="http://schemas.microsoft.com/office/powerpoint/2010/main" val="2334085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3200" b="1" dirty="0" smtClean="0">
                <a:solidFill>
                  <a:srgbClr val="002060"/>
                </a:solidFill>
              </a:rPr>
              <a:t>Types of Writing</a:t>
            </a:r>
            <a:endParaRPr lang="en-IN" sz="3200" b="1" dirty="0">
              <a:solidFill>
                <a:srgbClr val="00206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1661816"/>
              </p:ext>
            </p:extLst>
          </p:nvPr>
        </p:nvGraphicFramePr>
        <p:xfrm>
          <a:off x="457200" y="1052513"/>
          <a:ext cx="8229600" cy="5400040"/>
        </p:xfrm>
        <a:graphic>
          <a:graphicData uri="http://schemas.openxmlformats.org/drawingml/2006/table">
            <a:tbl>
              <a:tblPr firstRow="1" bandRow="1">
                <a:tableStyleId>{5C22544A-7EE6-4342-B048-85BDC9FD1C3A}</a:tableStyleId>
              </a:tblPr>
              <a:tblGrid>
                <a:gridCol w="2026568"/>
                <a:gridCol w="6203032"/>
              </a:tblGrid>
              <a:tr h="370840">
                <a:tc>
                  <a:txBody>
                    <a:bodyPr/>
                    <a:lstStyle/>
                    <a:p>
                      <a:pPr algn="ctr"/>
                      <a:r>
                        <a:rPr lang="en-US" dirty="0" smtClean="0"/>
                        <a:t>Types</a:t>
                      </a:r>
                      <a:endParaRPr lang="en-IN" dirty="0"/>
                    </a:p>
                  </a:txBody>
                  <a:tcPr/>
                </a:tc>
                <a:tc>
                  <a:txBody>
                    <a:bodyPr/>
                    <a:lstStyle/>
                    <a:p>
                      <a:pPr algn="ctr"/>
                      <a:r>
                        <a:rPr lang="en-US" dirty="0" smtClean="0"/>
                        <a:t>What it is and what it</a:t>
                      </a:r>
                      <a:r>
                        <a:rPr lang="en-US" baseline="0" dirty="0" smtClean="0"/>
                        <a:t> does</a:t>
                      </a:r>
                      <a:endParaRPr lang="en-IN" dirty="0"/>
                    </a:p>
                  </a:txBody>
                  <a:tcPr/>
                </a:tc>
              </a:tr>
              <a:tr h="370840">
                <a:tc>
                  <a:txBody>
                    <a:bodyPr/>
                    <a:lstStyle/>
                    <a:p>
                      <a:r>
                        <a:rPr lang="en-IN" sz="1800" b="0" i="0" kern="1200" dirty="0" smtClean="0">
                          <a:solidFill>
                            <a:srgbClr val="C00000"/>
                          </a:solidFill>
                          <a:effectLst/>
                          <a:latin typeface="+mn-lt"/>
                          <a:ea typeface="+mn-ea"/>
                          <a:cs typeface="+mn-cs"/>
                        </a:rPr>
                        <a:t>Narrative Writing</a:t>
                      </a:r>
                      <a:endParaRPr lang="en-IN" b="0" dirty="0">
                        <a:solidFill>
                          <a:srgbClr val="C00000"/>
                        </a:solidFill>
                      </a:endParaRPr>
                    </a:p>
                  </a:txBody>
                  <a:tcPr/>
                </a:tc>
                <a:tc>
                  <a:txBody>
                    <a:bodyPr/>
                    <a:lstStyle/>
                    <a:p>
                      <a:r>
                        <a:rPr lang="en-US" sz="1800" b="0" i="0" kern="1200" dirty="0" smtClean="0">
                          <a:solidFill>
                            <a:schemeClr val="dk1"/>
                          </a:solidFill>
                          <a:effectLst/>
                          <a:latin typeface="+mn-lt"/>
                          <a:ea typeface="+mn-ea"/>
                          <a:cs typeface="+mn-cs"/>
                        </a:rPr>
                        <a:t>Involves telling a story or recounting a series of events - novels, short stories, memoirs, autobiographies, and fictional narratives. It often includes characters, settings, plot development, and themes.</a:t>
                      </a:r>
                      <a:endParaRPr lang="en-IN" dirty="0"/>
                    </a:p>
                  </a:txBody>
                  <a:tcPr/>
                </a:tc>
              </a:tr>
              <a:tr h="370840">
                <a:tc>
                  <a:txBody>
                    <a:bodyPr/>
                    <a:lstStyle/>
                    <a:p>
                      <a:r>
                        <a:rPr lang="en-IN" sz="1800" b="0" i="0" kern="1200" dirty="0" smtClean="0">
                          <a:solidFill>
                            <a:srgbClr val="C00000"/>
                          </a:solidFill>
                          <a:effectLst/>
                          <a:latin typeface="+mn-lt"/>
                          <a:ea typeface="+mn-ea"/>
                          <a:cs typeface="+mn-cs"/>
                        </a:rPr>
                        <a:t>Descriptive Writing</a:t>
                      </a:r>
                      <a:endParaRPr lang="en-IN" b="0" dirty="0">
                        <a:solidFill>
                          <a:srgbClr val="C00000"/>
                        </a:solidFill>
                      </a:endParaRPr>
                    </a:p>
                  </a:txBody>
                  <a:tcPr/>
                </a:tc>
                <a:tc>
                  <a:txBody>
                    <a:bodyPr/>
                    <a:lstStyle/>
                    <a:p>
                      <a:r>
                        <a:rPr lang="en-US" sz="1800" b="0" i="0" kern="1200" dirty="0" smtClean="0">
                          <a:solidFill>
                            <a:schemeClr val="dk1"/>
                          </a:solidFill>
                          <a:effectLst/>
                          <a:latin typeface="+mn-lt"/>
                          <a:ea typeface="+mn-ea"/>
                          <a:cs typeface="+mn-cs"/>
                        </a:rPr>
                        <a:t>Focuses on creating vivid descriptions of people, places, objects, or experiences appealing to the senses, using imagery, figurative language, and sensory details to evoke emotions and convey atmosphere as in poetry, travel writing, and descriptive essays.</a:t>
                      </a:r>
                      <a:endParaRPr lang="en-IN" dirty="0"/>
                    </a:p>
                  </a:txBody>
                  <a:tcPr/>
                </a:tc>
              </a:tr>
              <a:tr h="370840">
                <a:tc>
                  <a:txBody>
                    <a:bodyPr/>
                    <a:lstStyle/>
                    <a:p>
                      <a:r>
                        <a:rPr lang="en-IN" sz="1800" b="0" i="0" kern="1200" dirty="0" smtClean="0">
                          <a:solidFill>
                            <a:srgbClr val="C00000"/>
                          </a:solidFill>
                          <a:effectLst/>
                          <a:latin typeface="+mn-lt"/>
                          <a:ea typeface="+mn-ea"/>
                          <a:cs typeface="+mn-cs"/>
                        </a:rPr>
                        <a:t>Expository Writing</a:t>
                      </a:r>
                      <a:endParaRPr lang="en-IN" b="0" dirty="0">
                        <a:solidFill>
                          <a:srgbClr val="C00000"/>
                        </a:solidFill>
                      </a:endParaRPr>
                    </a:p>
                  </a:txBody>
                  <a:tcPr/>
                </a:tc>
                <a:tc>
                  <a:txBody>
                    <a:bodyPr/>
                    <a:lstStyle/>
                    <a:p>
                      <a:r>
                        <a:rPr lang="en-US" sz="1800" b="0" i="0" kern="1200" dirty="0" smtClean="0">
                          <a:solidFill>
                            <a:schemeClr val="dk1"/>
                          </a:solidFill>
                          <a:effectLst/>
                          <a:latin typeface="+mn-lt"/>
                          <a:ea typeface="+mn-ea"/>
                          <a:cs typeface="+mn-cs"/>
                        </a:rPr>
                        <a:t>With an aim to inform, explain, or describe a topic in a clear and concise manner, it writing presents facts, evidence, and explanations to educate readers about a subject such as essays, articles, textbooks, manuals, and informational reports.</a:t>
                      </a:r>
                      <a:endParaRPr lang="en-IN" dirty="0"/>
                    </a:p>
                  </a:txBody>
                  <a:tcPr/>
                </a:tc>
              </a:tr>
              <a:tr h="370840">
                <a:tc>
                  <a:txBody>
                    <a:bodyPr/>
                    <a:lstStyle/>
                    <a:p>
                      <a:r>
                        <a:rPr lang="en-IN" sz="1800" b="0" i="0" kern="1200" dirty="0" smtClean="0">
                          <a:solidFill>
                            <a:srgbClr val="C00000"/>
                          </a:solidFill>
                          <a:effectLst/>
                          <a:latin typeface="+mn-lt"/>
                          <a:ea typeface="+mn-ea"/>
                          <a:cs typeface="+mn-cs"/>
                        </a:rPr>
                        <a:t>Persuasive Writing</a:t>
                      </a:r>
                      <a:endParaRPr lang="en-IN" b="0" dirty="0">
                        <a:solidFill>
                          <a:srgbClr val="C00000"/>
                        </a:solidFill>
                      </a:endParaRPr>
                    </a:p>
                  </a:txBody>
                  <a:tcPr/>
                </a:tc>
                <a:tc>
                  <a:txBody>
                    <a:bodyPr/>
                    <a:lstStyle/>
                    <a:p>
                      <a:r>
                        <a:rPr lang="en-US" sz="1800" b="0" i="0" kern="1200" dirty="0" smtClean="0">
                          <a:solidFill>
                            <a:schemeClr val="dk1"/>
                          </a:solidFill>
                          <a:effectLst/>
                          <a:latin typeface="+mn-lt"/>
                          <a:ea typeface="+mn-ea"/>
                          <a:cs typeface="+mn-cs"/>
                        </a:rPr>
                        <a:t>Seeks to convince the reader to adopt a particular viewpoint, take a specific action, or support a certain cause. It uses logical reasoning, evidence, and persuasive techniques to influence the audience's opinions or behavior. It can be found in advertising, editorials, speeches, opinion essays, and argumentative writing.</a:t>
                      </a:r>
                      <a:endParaRPr lang="en-IN" dirty="0"/>
                    </a:p>
                  </a:txBody>
                  <a:tcPr/>
                </a:tc>
              </a:tr>
            </a:tbl>
          </a:graphicData>
        </a:graphic>
      </p:graphicFrame>
    </p:spTree>
    <p:extLst>
      <p:ext uri="{BB962C8B-B14F-4D97-AF65-F5344CB8AC3E}">
        <p14:creationId xmlns:p14="http://schemas.microsoft.com/office/powerpoint/2010/main" val="318415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3200" b="1" dirty="0" smtClean="0">
                <a:latin typeface="Corbel" pitchFamily="34" charset="0"/>
              </a:rPr>
              <a:t>Types of Writing</a:t>
            </a:r>
            <a:endParaRPr lang="en-IN" sz="3200" b="1" dirty="0">
              <a:latin typeface="Corbe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1611208"/>
              </p:ext>
            </p:extLst>
          </p:nvPr>
        </p:nvGraphicFramePr>
        <p:xfrm>
          <a:off x="467544" y="980728"/>
          <a:ext cx="8229600" cy="5674360"/>
        </p:xfrm>
        <a:graphic>
          <a:graphicData uri="http://schemas.openxmlformats.org/drawingml/2006/table">
            <a:tbl>
              <a:tblPr firstRow="1" bandRow="1">
                <a:tableStyleId>{5C22544A-7EE6-4342-B048-85BDC9FD1C3A}</a:tableStyleId>
              </a:tblPr>
              <a:tblGrid>
                <a:gridCol w="1440160"/>
                <a:gridCol w="6789440"/>
              </a:tblGrid>
              <a:tr h="370840">
                <a:tc>
                  <a:txBody>
                    <a:bodyPr/>
                    <a:lstStyle/>
                    <a:p>
                      <a:pPr algn="ctr"/>
                      <a:r>
                        <a:rPr lang="en-US" dirty="0" smtClean="0">
                          <a:latin typeface="Corbel" pitchFamily="34" charset="0"/>
                        </a:rPr>
                        <a:t>Types</a:t>
                      </a:r>
                      <a:endParaRPr lang="en-IN" dirty="0">
                        <a:latin typeface="Corbel" pitchFamily="34" charset="0"/>
                      </a:endParaRPr>
                    </a:p>
                  </a:txBody>
                  <a:tcPr/>
                </a:tc>
                <a:tc>
                  <a:txBody>
                    <a:bodyPr/>
                    <a:lstStyle/>
                    <a:p>
                      <a:pPr algn="ctr"/>
                      <a:r>
                        <a:rPr lang="en-US" dirty="0" smtClean="0">
                          <a:latin typeface="Corbel" pitchFamily="34" charset="0"/>
                        </a:rPr>
                        <a:t>What it is and what it</a:t>
                      </a:r>
                      <a:r>
                        <a:rPr lang="en-US" baseline="0" dirty="0" smtClean="0">
                          <a:latin typeface="Corbel" pitchFamily="34" charset="0"/>
                        </a:rPr>
                        <a:t> does</a:t>
                      </a:r>
                      <a:endParaRPr lang="en-IN" dirty="0">
                        <a:latin typeface="Corbel" pitchFamily="34" charset="0"/>
                      </a:endParaRPr>
                    </a:p>
                  </a:txBody>
                  <a:tcPr/>
                </a:tc>
              </a:tr>
              <a:tr h="370840">
                <a:tc>
                  <a:txBody>
                    <a:bodyPr/>
                    <a:lstStyle/>
                    <a:p>
                      <a:r>
                        <a:rPr lang="en-IN" sz="1800" b="0" i="0" kern="1200" dirty="0" smtClean="0">
                          <a:solidFill>
                            <a:srgbClr val="C00000"/>
                          </a:solidFill>
                          <a:effectLst/>
                          <a:latin typeface="Corbel" pitchFamily="34" charset="0"/>
                          <a:ea typeface="+mn-ea"/>
                          <a:cs typeface="+mn-cs"/>
                        </a:rPr>
                        <a:t>Technical Writing</a:t>
                      </a:r>
                      <a:endParaRPr lang="en-IN" b="0" dirty="0">
                        <a:solidFill>
                          <a:srgbClr val="C00000"/>
                        </a:solidFill>
                        <a:latin typeface="Corbel" pitchFamily="34" charset="0"/>
                      </a:endParaRPr>
                    </a:p>
                  </a:txBody>
                  <a:tcPr/>
                </a:tc>
                <a:tc>
                  <a:txBody>
                    <a:bodyPr/>
                    <a:lstStyle/>
                    <a:p>
                      <a:r>
                        <a:rPr lang="en-US" sz="1800" b="0" i="0" kern="1200" dirty="0" smtClean="0">
                          <a:solidFill>
                            <a:schemeClr val="dk1"/>
                          </a:solidFill>
                          <a:effectLst/>
                          <a:latin typeface="Corbel" pitchFamily="34" charset="0"/>
                          <a:ea typeface="+mn-ea"/>
                          <a:cs typeface="+mn-cs"/>
                        </a:rPr>
                        <a:t>Conveys </a:t>
                      </a:r>
                      <a:r>
                        <a:rPr lang="en-US" sz="1800" b="0" i="0" kern="1200" dirty="0" smtClean="0">
                          <a:solidFill>
                            <a:schemeClr val="dk1"/>
                          </a:solidFill>
                          <a:effectLst/>
                          <a:latin typeface="Corbel" pitchFamily="34" charset="0"/>
                          <a:ea typeface="+mn-ea"/>
                          <a:cs typeface="+mn-cs"/>
                        </a:rPr>
                        <a:t>complex information in a clear, concise, and accessible </a:t>
                      </a:r>
                      <a:r>
                        <a:rPr lang="en-US" sz="1800" b="0" i="0" kern="1200" dirty="0" smtClean="0">
                          <a:solidFill>
                            <a:schemeClr val="dk1"/>
                          </a:solidFill>
                          <a:effectLst/>
                          <a:latin typeface="Corbel" pitchFamily="34" charset="0"/>
                          <a:ea typeface="+mn-ea"/>
                          <a:cs typeface="+mn-cs"/>
                        </a:rPr>
                        <a:t>manner </a:t>
                      </a:r>
                      <a:r>
                        <a:rPr lang="en-US" sz="1800" b="0" i="0" kern="1200" dirty="0" smtClean="0">
                          <a:solidFill>
                            <a:schemeClr val="dk1"/>
                          </a:solidFill>
                          <a:effectLst/>
                          <a:latin typeface="Corbel" pitchFamily="34" charset="0"/>
                          <a:ea typeface="+mn-ea"/>
                          <a:cs typeface="+mn-cs"/>
                        </a:rPr>
                        <a:t>in </a:t>
                      </a:r>
                      <a:r>
                        <a:rPr lang="en-US" sz="1800" b="0" i="0" kern="1200" dirty="0" smtClean="0">
                          <a:solidFill>
                            <a:schemeClr val="dk1"/>
                          </a:solidFill>
                          <a:effectLst/>
                          <a:latin typeface="Corbel" pitchFamily="34" charset="0"/>
                          <a:ea typeface="+mn-ea"/>
                          <a:cs typeface="+mn-cs"/>
                        </a:rPr>
                        <a:t>fields</a:t>
                      </a:r>
                      <a:r>
                        <a:rPr lang="en-US" sz="1800" b="0" i="0" kern="1200" dirty="0" smtClean="0">
                          <a:solidFill>
                            <a:schemeClr val="dk1"/>
                          </a:solidFill>
                          <a:effectLst/>
                          <a:latin typeface="Corbel" pitchFamily="34" charset="0"/>
                          <a:ea typeface="+mn-ea"/>
                          <a:cs typeface="+mn-cs"/>
                        </a:rPr>
                        <a:t>, such as engineering, science, technology, medicine, and business, to document processes, procedures, instructions, specifications, and research findings. </a:t>
                      </a:r>
                      <a:r>
                        <a:rPr lang="en-US" sz="1800" b="0" i="0" kern="1200" dirty="0" smtClean="0">
                          <a:solidFill>
                            <a:schemeClr val="dk1"/>
                          </a:solidFill>
                          <a:effectLst/>
                          <a:latin typeface="Corbel" pitchFamily="34" charset="0"/>
                          <a:ea typeface="+mn-ea"/>
                          <a:cs typeface="+mn-cs"/>
                        </a:rPr>
                        <a:t>Examples:</a:t>
                      </a:r>
                      <a:r>
                        <a:rPr lang="en-US" sz="1800" b="0" i="0" kern="1200" baseline="0" dirty="0" smtClean="0">
                          <a:solidFill>
                            <a:schemeClr val="dk1"/>
                          </a:solidFill>
                          <a:effectLst/>
                          <a:latin typeface="Corbel" pitchFamily="34" charset="0"/>
                          <a:ea typeface="+mn-ea"/>
                          <a:cs typeface="+mn-cs"/>
                        </a:rPr>
                        <a:t> </a:t>
                      </a:r>
                      <a:r>
                        <a:rPr lang="en-US" sz="1800" b="0" i="0" kern="1200" dirty="0" smtClean="0">
                          <a:solidFill>
                            <a:schemeClr val="dk1"/>
                          </a:solidFill>
                          <a:effectLst/>
                          <a:latin typeface="Corbel" pitchFamily="34" charset="0"/>
                          <a:ea typeface="+mn-ea"/>
                          <a:cs typeface="+mn-cs"/>
                        </a:rPr>
                        <a:t>instruction </a:t>
                      </a:r>
                      <a:r>
                        <a:rPr lang="en-US" sz="1800" b="0" i="0" kern="1200" dirty="0" smtClean="0">
                          <a:solidFill>
                            <a:schemeClr val="dk1"/>
                          </a:solidFill>
                          <a:effectLst/>
                          <a:latin typeface="Corbel" pitchFamily="34" charset="0"/>
                          <a:ea typeface="+mn-ea"/>
                          <a:cs typeface="+mn-cs"/>
                        </a:rPr>
                        <a:t>manuals, user guides, technical reports, and scientific </a:t>
                      </a:r>
                      <a:r>
                        <a:rPr lang="en-US" sz="1800" b="0" i="0" kern="1200" dirty="0" smtClean="0">
                          <a:solidFill>
                            <a:schemeClr val="dk1"/>
                          </a:solidFill>
                          <a:effectLst/>
                          <a:latin typeface="Corbel" pitchFamily="34" charset="0"/>
                          <a:ea typeface="+mn-ea"/>
                          <a:cs typeface="+mn-cs"/>
                        </a:rPr>
                        <a:t>papers, etc.</a:t>
                      </a:r>
                      <a:endParaRPr lang="en-IN" dirty="0">
                        <a:latin typeface="Corbel" pitchFamily="34" charset="0"/>
                      </a:endParaRPr>
                    </a:p>
                  </a:txBody>
                  <a:tcPr/>
                </a:tc>
              </a:tr>
              <a:tr h="370840">
                <a:tc>
                  <a:txBody>
                    <a:bodyPr/>
                    <a:lstStyle/>
                    <a:p>
                      <a:r>
                        <a:rPr lang="en-IN" sz="1800" b="0" i="0" kern="1200" dirty="0" smtClean="0">
                          <a:solidFill>
                            <a:srgbClr val="C00000"/>
                          </a:solidFill>
                          <a:effectLst/>
                          <a:latin typeface="Corbel" pitchFamily="34" charset="0"/>
                          <a:ea typeface="+mn-ea"/>
                          <a:cs typeface="+mn-cs"/>
                        </a:rPr>
                        <a:t>Journalistic Writing</a:t>
                      </a:r>
                      <a:endParaRPr lang="en-IN" b="0" dirty="0">
                        <a:solidFill>
                          <a:srgbClr val="C00000"/>
                        </a:solidFill>
                        <a:latin typeface="Corbel" pitchFamily="34" charset="0"/>
                      </a:endParaRPr>
                    </a:p>
                  </a:txBody>
                  <a:tcPr/>
                </a:tc>
                <a:tc>
                  <a:txBody>
                    <a:bodyPr/>
                    <a:lstStyle/>
                    <a:p>
                      <a:r>
                        <a:rPr lang="en-US" sz="1800" b="0" i="0" kern="1200" dirty="0" smtClean="0">
                          <a:solidFill>
                            <a:schemeClr val="dk1"/>
                          </a:solidFill>
                          <a:effectLst/>
                          <a:latin typeface="Corbel" pitchFamily="34" charset="0"/>
                          <a:ea typeface="+mn-ea"/>
                          <a:cs typeface="+mn-cs"/>
                        </a:rPr>
                        <a:t>Reports </a:t>
                      </a:r>
                      <a:r>
                        <a:rPr lang="en-US" sz="1800" b="0" i="0" kern="1200" dirty="0" smtClean="0">
                          <a:solidFill>
                            <a:schemeClr val="dk1"/>
                          </a:solidFill>
                          <a:effectLst/>
                          <a:latin typeface="Corbel" pitchFamily="34" charset="0"/>
                          <a:ea typeface="+mn-ea"/>
                          <a:cs typeface="+mn-cs"/>
                        </a:rPr>
                        <a:t>news, events, or information to the public through newspapers, magazines, websites, and other media outlets. </a:t>
                      </a:r>
                      <a:r>
                        <a:rPr lang="en-US" sz="1800" b="0" i="0" kern="1200" dirty="0" smtClean="0">
                          <a:solidFill>
                            <a:schemeClr val="dk1"/>
                          </a:solidFill>
                          <a:effectLst/>
                          <a:latin typeface="Corbel" pitchFamily="34" charset="0"/>
                          <a:ea typeface="+mn-ea"/>
                          <a:cs typeface="+mn-cs"/>
                        </a:rPr>
                        <a:t>It adheres </a:t>
                      </a:r>
                      <a:r>
                        <a:rPr lang="en-US" sz="1800" b="0" i="0" kern="1200" dirty="0" smtClean="0">
                          <a:solidFill>
                            <a:schemeClr val="dk1"/>
                          </a:solidFill>
                          <a:effectLst/>
                          <a:latin typeface="Corbel" pitchFamily="34" charset="0"/>
                          <a:ea typeface="+mn-ea"/>
                          <a:cs typeface="+mn-cs"/>
                        </a:rPr>
                        <a:t>to principles of accuracy, objectivity, and timeliness, presenting factual information in a clear and engaging manner. </a:t>
                      </a:r>
                      <a:r>
                        <a:rPr lang="en-US" sz="1800" b="0" i="0" kern="1200" dirty="0" smtClean="0">
                          <a:solidFill>
                            <a:schemeClr val="dk1"/>
                          </a:solidFill>
                          <a:effectLst/>
                          <a:latin typeface="Corbel" pitchFamily="34" charset="0"/>
                          <a:ea typeface="+mn-ea"/>
                          <a:cs typeface="+mn-cs"/>
                        </a:rPr>
                        <a:t>Examples: news </a:t>
                      </a:r>
                      <a:r>
                        <a:rPr lang="en-US" sz="1800" b="0" i="0" kern="1200" dirty="0" smtClean="0">
                          <a:solidFill>
                            <a:schemeClr val="dk1"/>
                          </a:solidFill>
                          <a:effectLst/>
                          <a:latin typeface="Corbel" pitchFamily="34" charset="0"/>
                          <a:ea typeface="+mn-ea"/>
                          <a:cs typeface="+mn-cs"/>
                        </a:rPr>
                        <a:t>articles, feature stories, investigative reports, and </a:t>
                      </a:r>
                      <a:r>
                        <a:rPr lang="en-US" sz="1800" b="0" i="0" kern="1200" dirty="0" smtClean="0">
                          <a:solidFill>
                            <a:schemeClr val="dk1"/>
                          </a:solidFill>
                          <a:effectLst/>
                          <a:latin typeface="Corbel" pitchFamily="34" charset="0"/>
                          <a:ea typeface="+mn-ea"/>
                          <a:cs typeface="+mn-cs"/>
                        </a:rPr>
                        <a:t>interviews, etc.</a:t>
                      </a:r>
                      <a:endParaRPr lang="en-IN" dirty="0">
                        <a:latin typeface="Corbel" pitchFamily="34" charset="0"/>
                      </a:endParaRPr>
                    </a:p>
                  </a:txBody>
                  <a:tcPr/>
                </a:tc>
              </a:tr>
              <a:tr h="370840">
                <a:tc>
                  <a:txBody>
                    <a:bodyPr/>
                    <a:lstStyle/>
                    <a:p>
                      <a:r>
                        <a:rPr lang="en-IN" sz="1800" b="0" i="0" kern="1200" dirty="0" smtClean="0">
                          <a:solidFill>
                            <a:srgbClr val="C00000"/>
                          </a:solidFill>
                          <a:effectLst/>
                          <a:latin typeface="Corbel" pitchFamily="34" charset="0"/>
                          <a:ea typeface="+mn-ea"/>
                          <a:cs typeface="+mn-cs"/>
                        </a:rPr>
                        <a:t>Creative Writing</a:t>
                      </a:r>
                      <a:endParaRPr lang="en-IN" b="0" dirty="0">
                        <a:solidFill>
                          <a:srgbClr val="C00000"/>
                        </a:solidFill>
                        <a:latin typeface="Corbel" pitchFamily="34" charset="0"/>
                      </a:endParaRPr>
                    </a:p>
                  </a:txBody>
                  <a:tcPr/>
                </a:tc>
                <a:tc>
                  <a:txBody>
                    <a:bodyPr/>
                    <a:lstStyle/>
                    <a:p>
                      <a:r>
                        <a:rPr lang="en-US" sz="1800" b="0" i="0" kern="1200" dirty="0" smtClean="0">
                          <a:solidFill>
                            <a:schemeClr val="dk1"/>
                          </a:solidFill>
                          <a:effectLst/>
                          <a:latin typeface="Corbel" pitchFamily="34" charset="0"/>
                          <a:ea typeface="+mn-ea"/>
                          <a:cs typeface="+mn-cs"/>
                        </a:rPr>
                        <a:t>Focuses on imaginative expression, artistic exploration, and literary </a:t>
                      </a:r>
                      <a:r>
                        <a:rPr lang="en-US" sz="1800" b="0" i="0" kern="1200" dirty="0" smtClean="0">
                          <a:solidFill>
                            <a:schemeClr val="dk1"/>
                          </a:solidFill>
                          <a:effectLst/>
                          <a:latin typeface="Corbel" pitchFamily="34" charset="0"/>
                          <a:ea typeface="+mn-ea"/>
                          <a:cs typeface="+mn-cs"/>
                        </a:rPr>
                        <a:t>creativity in genres</a:t>
                      </a:r>
                      <a:r>
                        <a:rPr lang="en-US" sz="1800" b="0" i="0" kern="1200" baseline="0" dirty="0" smtClean="0">
                          <a:solidFill>
                            <a:schemeClr val="dk1"/>
                          </a:solidFill>
                          <a:effectLst/>
                          <a:latin typeface="Corbel" pitchFamily="34" charset="0"/>
                          <a:ea typeface="+mn-ea"/>
                          <a:cs typeface="+mn-cs"/>
                        </a:rPr>
                        <a:t> such as</a:t>
                      </a:r>
                      <a:r>
                        <a:rPr lang="en-US" sz="1800" b="0" i="0" kern="1200" dirty="0" smtClean="0">
                          <a:solidFill>
                            <a:schemeClr val="dk1"/>
                          </a:solidFill>
                          <a:effectLst/>
                          <a:latin typeface="Corbel" pitchFamily="34" charset="0"/>
                          <a:ea typeface="+mn-ea"/>
                          <a:cs typeface="+mn-cs"/>
                        </a:rPr>
                        <a:t> </a:t>
                      </a:r>
                      <a:r>
                        <a:rPr lang="en-US" sz="1800" b="0" i="0" kern="1200" dirty="0" smtClean="0">
                          <a:solidFill>
                            <a:schemeClr val="dk1"/>
                          </a:solidFill>
                          <a:effectLst/>
                          <a:latin typeface="Corbel" pitchFamily="34" charset="0"/>
                          <a:ea typeface="+mn-ea"/>
                          <a:cs typeface="+mn-cs"/>
                        </a:rPr>
                        <a:t>poetry, fiction, drama, creative nonfiction, and screenwriting. It allows writers to experiment with language, form, and genre to create original works of literature.</a:t>
                      </a:r>
                      <a:endParaRPr lang="en-IN" dirty="0">
                        <a:latin typeface="Corbel" pitchFamily="34" charset="0"/>
                      </a:endParaRPr>
                    </a:p>
                  </a:txBody>
                  <a:tcPr/>
                </a:tc>
              </a:tr>
              <a:tr h="370840">
                <a:tc>
                  <a:txBody>
                    <a:bodyPr/>
                    <a:lstStyle/>
                    <a:p>
                      <a:r>
                        <a:rPr lang="en-IN" sz="1800" b="0" i="0" kern="1200" dirty="0" smtClean="0">
                          <a:solidFill>
                            <a:srgbClr val="C00000"/>
                          </a:solidFill>
                          <a:effectLst/>
                          <a:latin typeface="Corbel" pitchFamily="34" charset="0"/>
                          <a:ea typeface="+mn-ea"/>
                          <a:cs typeface="+mn-cs"/>
                        </a:rPr>
                        <a:t>Academic Writing</a:t>
                      </a:r>
                      <a:endParaRPr lang="en-IN" b="0" dirty="0">
                        <a:solidFill>
                          <a:srgbClr val="C00000"/>
                        </a:solidFill>
                        <a:latin typeface="Corbel" pitchFamily="34" charset="0"/>
                      </a:endParaRPr>
                    </a:p>
                  </a:txBody>
                  <a:tcPr/>
                </a:tc>
                <a:tc>
                  <a:txBody>
                    <a:bodyPr/>
                    <a:lstStyle/>
                    <a:p>
                      <a:r>
                        <a:rPr lang="en-US" sz="1800" b="0" i="0" kern="1200" dirty="0" smtClean="0">
                          <a:solidFill>
                            <a:schemeClr val="dk1"/>
                          </a:solidFill>
                          <a:effectLst/>
                          <a:latin typeface="Corbel" pitchFamily="34" charset="0"/>
                          <a:ea typeface="+mn-ea"/>
                          <a:cs typeface="+mn-cs"/>
                        </a:rPr>
                        <a:t>Follows </a:t>
                      </a:r>
                      <a:r>
                        <a:rPr lang="en-US" sz="1800" b="0" i="0" kern="1200" dirty="0" smtClean="0">
                          <a:solidFill>
                            <a:schemeClr val="dk1"/>
                          </a:solidFill>
                          <a:effectLst/>
                          <a:latin typeface="Corbel" pitchFamily="34" charset="0"/>
                          <a:ea typeface="+mn-ea"/>
                          <a:cs typeface="+mn-cs"/>
                        </a:rPr>
                        <a:t>conventions of citation, formatting, and academic integrity, presenting arguments, theories, and findings within a scholarly framework. It includes genres such as research papers, essays, theses, dissertations, and academic articles.</a:t>
                      </a:r>
                      <a:endParaRPr lang="en-IN" dirty="0">
                        <a:latin typeface="Corbel" pitchFamily="34" charset="0"/>
                      </a:endParaRPr>
                    </a:p>
                  </a:txBody>
                  <a:tcPr/>
                </a:tc>
              </a:tr>
            </a:tbl>
          </a:graphicData>
        </a:graphic>
      </p:graphicFrame>
    </p:spTree>
    <p:extLst>
      <p:ext uri="{BB962C8B-B14F-4D97-AF65-F5344CB8AC3E}">
        <p14:creationId xmlns:p14="http://schemas.microsoft.com/office/powerpoint/2010/main" val="3589966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3200" b="1" dirty="0" smtClean="0">
                <a:solidFill>
                  <a:srgbClr val="002060"/>
                </a:solidFill>
                <a:latin typeface="Corbel" pitchFamily="34" charset="0"/>
              </a:rPr>
              <a:t>Technical Writing Vs. General Writing</a:t>
            </a:r>
            <a:endParaRPr lang="en-IN" sz="3200" b="1" dirty="0">
              <a:solidFill>
                <a:srgbClr val="00206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0203511"/>
              </p:ext>
            </p:extLst>
          </p:nvPr>
        </p:nvGraphicFramePr>
        <p:xfrm>
          <a:off x="457200" y="1600200"/>
          <a:ext cx="8229600" cy="4759960"/>
        </p:xfrm>
        <a:graphic>
          <a:graphicData uri="http://schemas.openxmlformats.org/drawingml/2006/table">
            <a:tbl>
              <a:tblPr firstRow="1" bandRow="1">
                <a:tableStyleId>{5C22544A-7EE6-4342-B048-85BDC9FD1C3A}</a:tableStyleId>
              </a:tblPr>
              <a:tblGrid>
                <a:gridCol w="1810544"/>
                <a:gridCol w="3384376"/>
                <a:gridCol w="3034680"/>
              </a:tblGrid>
              <a:tr h="370840">
                <a:tc>
                  <a:txBody>
                    <a:bodyPr/>
                    <a:lstStyle/>
                    <a:p>
                      <a:pPr algn="ctr"/>
                      <a:r>
                        <a:rPr lang="en-US" b="1" dirty="0" smtClean="0"/>
                        <a:t>Characteristics</a:t>
                      </a:r>
                      <a:endParaRPr lang="en-IN" b="1" dirty="0"/>
                    </a:p>
                  </a:txBody>
                  <a:tcPr/>
                </a:tc>
                <a:tc>
                  <a:txBody>
                    <a:bodyPr/>
                    <a:lstStyle/>
                    <a:p>
                      <a:pPr algn="ctr"/>
                      <a:r>
                        <a:rPr lang="en-IN" sz="1800" b="1" i="0" kern="1200" dirty="0" smtClean="0">
                          <a:solidFill>
                            <a:schemeClr val="lt1"/>
                          </a:solidFill>
                          <a:effectLst/>
                          <a:latin typeface="+mn-lt"/>
                          <a:ea typeface="+mn-ea"/>
                          <a:cs typeface="+mn-cs"/>
                        </a:rPr>
                        <a:t>Technical Writing</a:t>
                      </a:r>
                      <a:endParaRPr lang="en-IN" b="1" dirty="0"/>
                    </a:p>
                  </a:txBody>
                  <a:tcPr/>
                </a:tc>
                <a:tc>
                  <a:txBody>
                    <a:bodyPr/>
                    <a:lstStyle/>
                    <a:p>
                      <a:pPr algn="ctr"/>
                      <a:r>
                        <a:rPr lang="en-IN" sz="1800" b="1" i="0" kern="1200" dirty="0" smtClean="0">
                          <a:solidFill>
                            <a:schemeClr val="lt1"/>
                          </a:solidFill>
                          <a:effectLst/>
                          <a:latin typeface="+mn-lt"/>
                          <a:ea typeface="+mn-ea"/>
                          <a:cs typeface="+mn-cs"/>
                        </a:rPr>
                        <a:t>General Writing</a:t>
                      </a:r>
                      <a:endParaRPr lang="en-IN" b="1" dirty="0"/>
                    </a:p>
                  </a:txBody>
                  <a:tcPr/>
                </a:tc>
              </a:tr>
              <a:tr h="370840">
                <a:tc>
                  <a:txBody>
                    <a:bodyPr/>
                    <a:lstStyle/>
                    <a:p>
                      <a:r>
                        <a:rPr lang="en-IN" sz="1800" b="0" i="0" kern="1200" dirty="0" smtClean="0">
                          <a:solidFill>
                            <a:srgbClr val="C00000"/>
                          </a:solidFill>
                          <a:effectLst/>
                          <a:latin typeface="Corbel" pitchFamily="34" charset="0"/>
                          <a:ea typeface="+mn-ea"/>
                          <a:cs typeface="+mn-cs"/>
                        </a:rPr>
                        <a:t>Clarity and Precision</a:t>
                      </a:r>
                      <a:endParaRPr lang="en-IN" b="0" dirty="0">
                        <a:solidFill>
                          <a:srgbClr val="C00000"/>
                        </a:solidFill>
                        <a:latin typeface="Corbel" pitchFamily="34" charset="0"/>
                      </a:endParaRPr>
                    </a:p>
                  </a:txBody>
                  <a:tcPr/>
                </a:tc>
                <a:tc>
                  <a:txBody>
                    <a:bodyPr/>
                    <a:lstStyle/>
                    <a:p>
                      <a:r>
                        <a:rPr lang="en-US" sz="1800" b="0" i="0" kern="1200" dirty="0" smtClean="0">
                          <a:solidFill>
                            <a:schemeClr val="dk1"/>
                          </a:solidFill>
                          <a:effectLst/>
                          <a:latin typeface="+mn-lt"/>
                          <a:ea typeface="+mn-ea"/>
                          <a:cs typeface="+mn-cs"/>
                        </a:rPr>
                        <a:t>Prioritizes clarity and precision in conveying information</a:t>
                      </a:r>
                      <a:r>
                        <a:rPr lang="en-US" sz="1800" b="0" i="0" kern="1200" baseline="0" dirty="0" smtClean="0">
                          <a:solidFill>
                            <a:schemeClr val="dk1"/>
                          </a:solidFill>
                          <a:effectLst/>
                          <a:latin typeface="+mn-lt"/>
                          <a:ea typeface="+mn-ea"/>
                          <a:cs typeface="+mn-cs"/>
                        </a:rPr>
                        <a:t> a</a:t>
                      </a:r>
                      <a:r>
                        <a:rPr lang="en-US" sz="1800" b="0" i="0" kern="1200" dirty="0" smtClean="0">
                          <a:solidFill>
                            <a:schemeClr val="dk1"/>
                          </a:solidFill>
                          <a:effectLst/>
                          <a:latin typeface="+mn-lt"/>
                          <a:ea typeface="+mn-ea"/>
                          <a:cs typeface="+mn-cs"/>
                        </a:rPr>
                        <a:t>voiding ambiguity and unnecessary complexity. </a:t>
                      </a:r>
                      <a:endParaRPr lang="en-IN" dirty="0"/>
                    </a:p>
                  </a:txBody>
                  <a:tcPr/>
                </a:tc>
                <a:tc>
                  <a:txBody>
                    <a:bodyPr/>
                    <a:lstStyle/>
                    <a:p>
                      <a:r>
                        <a:rPr lang="en-US" sz="1800" b="0" i="0" kern="1200" dirty="0" smtClean="0">
                          <a:solidFill>
                            <a:schemeClr val="dk1"/>
                          </a:solidFill>
                          <a:effectLst/>
                          <a:latin typeface="+mn-lt"/>
                          <a:ea typeface="+mn-ea"/>
                          <a:cs typeface="+mn-cs"/>
                        </a:rPr>
                        <a:t>May focus more on artistic expression and storytelling, allowing for a greater degree of creativity and subjective interpretation.</a:t>
                      </a:r>
                      <a:endParaRPr lang="en-IN" dirty="0"/>
                    </a:p>
                  </a:txBody>
                  <a:tcPr/>
                </a:tc>
              </a:tr>
              <a:tr h="370840">
                <a:tc>
                  <a:txBody>
                    <a:bodyPr/>
                    <a:lstStyle/>
                    <a:p>
                      <a:r>
                        <a:rPr lang="en-IN" sz="1800" b="0" i="0" kern="1200" dirty="0" smtClean="0">
                          <a:solidFill>
                            <a:srgbClr val="C00000"/>
                          </a:solidFill>
                          <a:effectLst/>
                          <a:latin typeface="Corbel" pitchFamily="34" charset="0"/>
                          <a:ea typeface="+mn-ea"/>
                          <a:cs typeface="+mn-cs"/>
                        </a:rPr>
                        <a:t>Audience Awareness</a:t>
                      </a:r>
                      <a:endParaRPr lang="en-IN" b="0" dirty="0">
                        <a:solidFill>
                          <a:srgbClr val="C00000"/>
                        </a:solidFill>
                        <a:latin typeface="Corbel" pitchFamily="34" charset="0"/>
                      </a:endParaRPr>
                    </a:p>
                  </a:txBody>
                  <a:tcPr/>
                </a:tc>
                <a:tc>
                  <a:txBody>
                    <a:bodyPr/>
                    <a:lstStyle/>
                    <a:p>
                      <a:r>
                        <a:rPr lang="en-US" sz="1800" b="0" i="0" kern="1200" dirty="0" smtClean="0">
                          <a:solidFill>
                            <a:schemeClr val="dk1"/>
                          </a:solidFill>
                          <a:effectLst/>
                          <a:latin typeface="+mn-lt"/>
                          <a:ea typeface="+mn-ea"/>
                          <a:cs typeface="+mn-cs"/>
                        </a:rPr>
                        <a:t>Tailored to </a:t>
                      </a:r>
                      <a:r>
                        <a:rPr lang="en-US" sz="1800" b="0" i="0" kern="1200" dirty="0" smtClean="0">
                          <a:solidFill>
                            <a:schemeClr val="dk1"/>
                          </a:solidFill>
                          <a:effectLst/>
                          <a:latin typeface="+mn-lt"/>
                          <a:ea typeface="+mn-ea"/>
                          <a:cs typeface="+mn-cs"/>
                        </a:rPr>
                        <a:t>background knowledge, skills, and informational needs of </a:t>
                      </a:r>
                      <a:r>
                        <a:rPr lang="en-US" sz="1800" b="0" i="0" kern="1200" dirty="0" smtClean="0">
                          <a:solidFill>
                            <a:schemeClr val="dk1"/>
                          </a:solidFill>
                          <a:effectLst/>
                          <a:latin typeface="+mn-lt"/>
                          <a:ea typeface="+mn-ea"/>
                          <a:cs typeface="+mn-cs"/>
                        </a:rPr>
                        <a:t>specific audiences, often comprising professionals or individuals with expertise in a particular field.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May target a broader audience with varying levels of familiarity with the subject matter.</a:t>
                      </a:r>
                      <a:endParaRPr lang="en-IN" dirty="0" smtClean="0"/>
                    </a:p>
                  </a:txBody>
                  <a:tcPr/>
                </a:tc>
              </a:tr>
              <a:tr h="370840">
                <a:tc>
                  <a:txBody>
                    <a:bodyPr/>
                    <a:lstStyle/>
                    <a:p>
                      <a:r>
                        <a:rPr lang="en-IN" sz="1800" b="0" i="0" kern="1200" dirty="0" smtClean="0">
                          <a:solidFill>
                            <a:srgbClr val="C00000"/>
                          </a:solidFill>
                          <a:effectLst/>
                          <a:latin typeface="Corbel" pitchFamily="34" charset="0"/>
                          <a:ea typeface="+mn-ea"/>
                          <a:cs typeface="+mn-cs"/>
                        </a:rPr>
                        <a:t>Purpose-driven Communication</a:t>
                      </a:r>
                      <a:endParaRPr lang="en-IN" b="0" dirty="0">
                        <a:solidFill>
                          <a:srgbClr val="C00000"/>
                        </a:solidFill>
                        <a:latin typeface="Corbel" pitchFamily="34" charset="0"/>
                      </a:endParaRPr>
                    </a:p>
                  </a:txBody>
                  <a:tcPr/>
                </a:tc>
                <a:tc>
                  <a:txBody>
                    <a:bodyPr/>
                    <a:lstStyle/>
                    <a:p>
                      <a:r>
                        <a:rPr lang="en-US" sz="1800" b="0" i="0" kern="1200" dirty="0" smtClean="0">
                          <a:solidFill>
                            <a:schemeClr val="dk1"/>
                          </a:solidFill>
                          <a:effectLst/>
                          <a:latin typeface="+mn-lt"/>
                          <a:ea typeface="+mn-ea"/>
                          <a:cs typeface="+mn-cs"/>
                        </a:rPr>
                        <a:t>Serves practical purposes - to inform, instruct, persuade, or document.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May encompass a wider range of objectives, including entertainment, expression, or exploration of ideas.</a:t>
                      </a:r>
                      <a:endParaRPr lang="en-IN" dirty="0" smtClean="0"/>
                    </a:p>
                  </a:txBody>
                  <a:tcPr/>
                </a:tc>
              </a:tr>
            </a:tbl>
          </a:graphicData>
        </a:graphic>
      </p:graphicFrame>
    </p:spTree>
    <p:extLst>
      <p:ext uri="{BB962C8B-B14F-4D97-AF65-F5344CB8AC3E}">
        <p14:creationId xmlns:p14="http://schemas.microsoft.com/office/powerpoint/2010/main" val="3723732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1582</Words>
  <Application>Microsoft Office PowerPoint</Application>
  <PresentationFormat>On-screen Show (4:3)</PresentationFormat>
  <Paragraphs>153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Introduction to Technical Writing</vt:lpstr>
      <vt:lpstr>Content</vt:lpstr>
      <vt:lpstr>Introduction to Language and Its Significance</vt:lpstr>
      <vt:lpstr>Introduction to Communication and Its Significance</vt:lpstr>
      <vt:lpstr>Introduction to 4 Basic Skills of Language Learning (LSRW )</vt:lpstr>
      <vt:lpstr>Significance of Writing Skill</vt:lpstr>
      <vt:lpstr>Types of Writing</vt:lpstr>
      <vt:lpstr>Types of Writing</vt:lpstr>
      <vt:lpstr>Technical Writing Vs. General Writing</vt:lpstr>
      <vt:lpstr>Technical Writing Vs. General Writing</vt:lpstr>
      <vt:lpstr>Technical Writing Vs. General Writing</vt:lpstr>
      <vt:lpstr>Introduction to Technical Writing</vt:lpstr>
      <vt:lpstr>Types of Technical Writing</vt:lpstr>
      <vt:lpstr>Need of Technical Writing for Engineers </vt:lpstr>
      <vt:lpstr>Barriers to Technical Writing </vt:lpstr>
      <vt:lpstr>Ways to Overcome Barriers to Technical Writing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Technical Writing</dc:title>
  <dc:creator>ITER</dc:creator>
  <cp:lastModifiedBy>ITER</cp:lastModifiedBy>
  <cp:revision>20</cp:revision>
  <dcterms:created xsi:type="dcterms:W3CDTF">2024-02-26T08:30:43Z</dcterms:created>
  <dcterms:modified xsi:type="dcterms:W3CDTF">2024-02-26T12:42:22Z</dcterms:modified>
</cp:coreProperties>
</file>