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07" autoAdjust="0"/>
  </p:normalViewPr>
  <p:slideViewPr>
    <p:cSldViewPr>
      <p:cViewPr varScale="1">
        <p:scale>
          <a:sx n="81" d="100"/>
          <a:sy n="81" d="100"/>
        </p:scale>
        <p:origin x="15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11/24/2020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a:t>                  READING</a:t>
            </a:r>
            <a:endParaRPr lang="en-IN"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a:t>Types of Reading</a:t>
            </a:r>
          </a:p>
          <a:p>
            <a:pPr>
              <a:buNone/>
            </a:pPr>
            <a:r>
              <a:rPr lang="en-US" b="1" dirty="0"/>
              <a:t>Skimming, Scanning, Inferential Reading</a:t>
            </a:r>
          </a:p>
          <a:p>
            <a:pPr>
              <a:buNone/>
            </a:pPr>
            <a:endParaRPr lang="en-US" dirty="0"/>
          </a:p>
          <a:p>
            <a:r>
              <a:rPr lang="en-IN" b="1" dirty="0"/>
              <a:t>Skimming</a:t>
            </a:r>
          </a:p>
          <a:p>
            <a:pPr>
              <a:buNone/>
            </a:pPr>
            <a:r>
              <a:rPr lang="en-IN" dirty="0"/>
              <a:t>Skimming often refers to the way in which one reads at a faster rate to gain the general idea about the text without paying heed to the intentional and detailed meaning of the text.</a:t>
            </a:r>
          </a:p>
          <a:p>
            <a:pPr>
              <a:buNone/>
            </a:pPr>
            <a:r>
              <a:rPr lang="en-IN" b="1" dirty="0"/>
              <a:t>For Example - </a:t>
            </a:r>
            <a:r>
              <a:rPr lang="en-IN" dirty="0"/>
              <a:t>When one reads the text only in order to understand the thesis statement, in one or two lines.</a:t>
            </a:r>
          </a:p>
          <a:p>
            <a:pPr>
              <a:buNone/>
            </a:pPr>
            <a:r>
              <a:rPr lang="en-IN" dirty="0"/>
              <a:t>Skimming is achieved by reading that text only which is considered to be relevant.</a:t>
            </a:r>
          </a:p>
          <a:p>
            <a:pPr>
              <a:buNone/>
            </a:pPr>
            <a:r>
              <a:rPr lang="en-IN" dirty="0"/>
              <a:t>Skimming requires a lower understanding of word recognition than compared to scanning.</a:t>
            </a:r>
          </a:p>
          <a:p>
            <a:pPr>
              <a:buNone/>
            </a:pPr>
            <a:r>
              <a:rPr lang="en-IN" b="1" dirty="0"/>
              <a:t>Procedure - </a:t>
            </a:r>
            <a:r>
              <a:rPr lang="en-IN" dirty="0"/>
              <a:t>Read the introductory paragraph and the conclusion paragraph very carefully. You should search for headings and subheadings to get a good grasp of the idea.</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11162"/>
          </a:xfrm>
        </p:spPr>
        <p:txBody>
          <a:bodyPr>
            <a:normAutofit fontScale="90000"/>
          </a:bodyPr>
          <a:lstStyle/>
          <a:p>
            <a:endParaRPr lang="en-IN" dirty="0"/>
          </a:p>
        </p:txBody>
      </p:sp>
      <p:sp>
        <p:nvSpPr>
          <p:cNvPr id="3" name="Content Placeholder 2"/>
          <p:cNvSpPr>
            <a:spLocks noGrp="1"/>
          </p:cNvSpPr>
          <p:nvPr>
            <p:ph sz="quarter" idx="1"/>
          </p:nvPr>
        </p:nvSpPr>
        <p:spPr>
          <a:xfrm>
            <a:off x="914400" y="1219200"/>
            <a:ext cx="7772400" cy="4800600"/>
          </a:xfrm>
        </p:spPr>
        <p:txBody>
          <a:bodyPr>
            <a:normAutofit fontScale="77500" lnSpcReduction="20000"/>
          </a:bodyPr>
          <a:lstStyle/>
          <a:p>
            <a:pPr>
              <a:buNone/>
            </a:pPr>
            <a:r>
              <a:rPr lang="en-IN" b="1" dirty="0"/>
              <a:t>Scanning</a:t>
            </a:r>
          </a:p>
          <a:p>
            <a:pPr>
              <a:buNone/>
            </a:pPr>
            <a:endParaRPr lang="en-IN" b="1" dirty="0"/>
          </a:p>
          <a:p>
            <a:pPr>
              <a:buNone/>
            </a:pPr>
            <a:r>
              <a:rPr lang="en-IN" dirty="0"/>
              <a:t>Scanning refers to the technique when one looks into the document or the text provided for searching some specific text such as some keywords.</a:t>
            </a:r>
          </a:p>
          <a:p>
            <a:pPr>
              <a:buNone/>
            </a:pPr>
            <a:r>
              <a:rPr lang="en-IN" b="1" dirty="0"/>
              <a:t>Example - </a:t>
            </a:r>
            <a:r>
              <a:rPr lang="en-IN" dirty="0"/>
              <a:t>Now it may be applied to the real-life example of a dictionary, wherein one looks for a specific word meaning or a directory wherein one searches for the phone number of someone.</a:t>
            </a:r>
          </a:p>
          <a:p>
            <a:pPr>
              <a:buNone/>
            </a:pPr>
            <a:r>
              <a:rPr lang="en-IN" dirty="0"/>
              <a:t>Scanning requires one to have a look at the whole document quickly at least once.</a:t>
            </a:r>
          </a:p>
          <a:p>
            <a:pPr>
              <a:buNone/>
            </a:pPr>
            <a:r>
              <a:rPr lang="en-IN" dirty="0"/>
              <a:t>Scanning requires a higher understanding of word recognition compared to skimming.</a:t>
            </a:r>
          </a:p>
          <a:p>
            <a:pPr>
              <a:buNone/>
            </a:pPr>
            <a:r>
              <a:rPr lang="en-IN" b="1" dirty="0"/>
              <a:t>Procedure -</a:t>
            </a:r>
            <a:r>
              <a:rPr lang="en-IN" dirty="0"/>
              <a:t> You should search for headings and subheadings to get a good grasp of the idea, as to where your required detail will be found.</a:t>
            </a:r>
          </a:p>
          <a:p>
            <a:pPr>
              <a:buNone/>
            </a:pPr>
            <a:r>
              <a:rPr lang="en-IN" dirty="0"/>
              <a:t>Skimming and scanning, therefore, are two very different strategies for speed reading. They are used for different purposes, and they require different reading skills, but they are very significant to go about reading comprehension.</a:t>
            </a:r>
          </a:p>
          <a:p>
            <a:pPr>
              <a:buNone/>
            </a:pPr>
            <a:endParaRPr lang="en-IN" b="1"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buNone/>
            </a:pPr>
            <a:r>
              <a:rPr lang="en-IN" b="1" dirty="0"/>
              <a:t>Inferential</a:t>
            </a:r>
            <a:r>
              <a:rPr lang="en-IN" dirty="0"/>
              <a:t> Reading-</a:t>
            </a:r>
          </a:p>
          <a:p>
            <a:pPr>
              <a:buNone/>
            </a:pPr>
            <a:r>
              <a:rPr lang="en-IN" dirty="0"/>
              <a:t>It is the way to read to read and process written information and understand the underlying meaning of the text. This information is then used to infer or determine deeper meaning that is not explicitly stated. </a:t>
            </a:r>
            <a:r>
              <a:rPr lang="en-IN" b="1" dirty="0"/>
              <a:t>Inferential</a:t>
            </a:r>
            <a:r>
              <a:rPr lang="en-IN" dirty="0"/>
              <a:t> comprehension requires </a:t>
            </a:r>
            <a:r>
              <a:rPr lang="en-IN" b="1" dirty="0"/>
              <a:t>readers</a:t>
            </a:r>
            <a:r>
              <a:rPr lang="en-IN" dirty="0"/>
              <a:t> to: combine ideas and draw conclusions.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Stages of Reading</a:t>
            </a:r>
            <a:br>
              <a:rPr lang="en-IN" b="1" dirty="0"/>
            </a:br>
            <a:endParaRPr lang="en-IN" dirty="0"/>
          </a:p>
        </p:txBody>
      </p:sp>
      <p:sp>
        <p:nvSpPr>
          <p:cNvPr id="3" name="Content Placeholder 2"/>
          <p:cNvSpPr>
            <a:spLocks noGrp="1"/>
          </p:cNvSpPr>
          <p:nvPr>
            <p:ph sz="quarter" idx="1"/>
          </p:nvPr>
        </p:nvSpPr>
        <p:spPr>
          <a:xfrm>
            <a:off x="914400" y="914400"/>
            <a:ext cx="7772400" cy="5105400"/>
          </a:xfrm>
        </p:spPr>
        <p:txBody>
          <a:bodyPr>
            <a:normAutofit fontScale="55000" lnSpcReduction="20000"/>
          </a:bodyPr>
          <a:lstStyle/>
          <a:p>
            <a:pPr>
              <a:buNone/>
            </a:pPr>
            <a:r>
              <a:rPr lang="en-IN" dirty="0"/>
              <a:t>Reading influences how much an individual remember and understand the text. The three stages of reading are </a:t>
            </a:r>
          </a:p>
          <a:p>
            <a:pPr>
              <a:buNone/>
            </a:pPr>
            <a:r>
              <a:rPr lang="en-IN" dirty="0"/>
              <a:t>    </a:t>
            </a:r>
            <a:r>
              <a:rPr lang="en-IN" b="1" dirty="0"/>
              <a:t>Pre-reading, Through reading and Post-reading.</a:t>
            </a:r>
          </a:p>
          <a:p>
            <a:pPr>
              <a:buNone/>
            </a:pPr>
            <a:endParaRPr lang="en-IN" dirty="0"/>
          </a:p>
          <a:p>
            <a:pPr>
              <a:buNone/>
            </a:pPr>
            <a:r>
              <a:rPr lang="en-IN" b="1" dirty="0"/>
              <a:t> Pre-Reading</a:t>
            </a:r>
          </a:p>
          <a:p>
            <a:r>
              <a:rPr lang="en-IN" dirty="0"/>
              <a:t>In the pre-reading stage, a person prepares herself or himself for the things that they are going to read. In addition, according to research previewing the text can increase the reader’s involvement with the text. These are:</a:t>
            </a:r>
          </a:p>
          <a:p>
            <a:r>
              <a:rPr lang="en-IN" b="1" dirty="0"/>
              <a:t>Setup a purpose-</a:t>
            </a:r>
            <a:r>
              <a:rPr lang="en-IN" dirty="0"/>
              <a:t> Decide a written or mental goal for your reading. Moreover, this purpose will help you to locate the specific information or idea that you need to summarize the text.</a:t>
            </a:r>
          </a:p>
          <a:p>
            <a:r>
              <a:rPr lang="en-IN" b="1" dirty="0"/>
              <a:t>Make Predictions-</a:t>
            </a:r>
            <a:r>
              <a:rPr lang="en-IN" dirty="0"/>
              <a:t> Use the title or sub-heading to generate an idea about the book or text. Also, try to figure out how the writer will try to communicate the topic. Besides, prediction makes you curious about what the topic is.</a:t>
            </a:r>
          </a:p>
          <a:p>
            <a:r>
              <a:rPr lang="en-IN" b="1" dirty="0"/>
              <a:t>Questions-</a:t>
            </a:r>
            <a:r>
              <a:rPr lang="en-IN" dirty="0"/>
              <a:t> Ask some questions before you start reading, which according to you the text will answer.</a:t>
            </a:r>
          </a:p>
          <a:p>
            <a:r>
              <a:rPr lang="en-IN" b="1" dirty="0"/>
              <a:t>Build Knowledge-</a:t>
            </a:r>
            <a:r>
              <a:rPr lang="en-IN" dirty="0"/>
              <a:t> In this first of all think about the topic and then acquaint you with the content. Also, make yourself familiar with the language, format, topic, issue, and ideas that it will cover. In addition, in what way the language and organization of the text are used for specific purposes. Besides, the purpose of writing can be describing, informing, persuading, interacting, finding out, entertaining, recording, and regulating.</a:t>
            </a:r>
          </a:p>
          <a:p>
            <a:r>
              <a:rPr lang="en-IN" b="1" dirty="0"/>
              <a:t>Scan the Vocabulary-</a:t>
            </a:r>
            <a:r>
              <a:rPr lang="en-IN" dirty="0"/>
              <a:t> Quickly look over the text for new words and then try to find their meaning from the context.</a:t>
            </a:r>
          </a:p>
          <a:p>
            <a:r>
              <a:rPr lang="en-IN" b="1" dirty="0"/>
              <a:t>Skimming-</a:t>
            </a:r>
            <a:r>
              <a:rPr lang="en-IN" dirty="0"/>
              <a:t> It is a process in which a person just do a surface level reading and pay attention to the visuals, sub-headings, and format to govern if the text gives the information it needs or not.</a:t>
            </a:r>
          </a:p>
          <a:p>
            <a:r>
              <a:rPr lang="en-IN" b="1" dirty="0"/>
              <a:t>Scanning-</a:t>
            </a:r>
            <a:r>
              <a:rPr lang="en-IN" dirty="0"/>
              <a:t> It simply means that do a quick reading o the text and look for keywords, ideas, phrases, visuals, subheadings, and format.</a:t>
            </a:r>
          </a:p>
          <a:p>
            <a:endParaRPr lang="en-IN" dirty="0"/>
          </a:p>
        </p:txBody>
      </p:sp>
    </p:spTree>
    <p:extLst>
      <p:ext uri="{BB962C8B-B14F-4D97-AF65-F5344CB8AC3E}">
        <p14:creationId xmlns:p14="http://schemas.microsoft.com/office/powerpoint/2010/main" val="109860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endParaRPr lang="en-IN" dirty="0"/>
          </a:p>
        </p:txBody>
      </p:sp>
      <p:sp>
        <p:nvSpPr>
          <p:cNvPr id="3" name="Content Placeholder 2"/>
          <p:cNvSpPr>
            <a:spLocks noGrp="1"/>
          </p:cNvSpPr>
          <p:nvPr>
            <p:ph sz="quarter" idx="1"/>
          </p:nvPr>
        </p:nvSpPr>
        <p:spPr>
          <a:xfrm>
            <a:off x="914400" y="1066800"/>
            <a:ext cx="7772400" cy="4953000"/>
          </a:xfrm>
        </p:spPr>
        <p:txBody>
          <a:bodyPr>
            <a:normAutofit fontScale="55000" lnSpcReduction="20000"/>
          </a:bodyPr>
          <a:lstStyle/>
          <a:p>
            <a:r>
              <a:rPr lang="en-IN" b="1" dirty="0"/>
              <a:t>Through Reading</a:t>
            </a:r>
          </a:p>
          <a:p>
            <a:pPr>
              <a:buNone/>
            </a:pPr>
            <a:r>
              <a:rPr lang="en-IN" dirty="0"/>
              <a:t>It means to look for clues in the text to obtain the author’s meaning and purpose for strengthening the skills of the reader.</a:t>
            </a:r>
          </a:p>
          <a:p>
            <a:pPr>
              <a:buNone/>
            </a:pPr>
            <a:r>
              <a:rPr lang="en-IN" b="1" dirty="0"/>
              <a:t>The order of reading-</a:t>
            </a:r>
            <a:r>
              <a:rPr lang="en-IN" dirty="0"/>
              <a:t> The order of the text should be according to the order that we mention below. Also, it helps you to get the universal meaning before you go through the whole text in details. Besides, sometimes it happens that people after going through this order does not feel to read the whole text. Moreover, the order is:</a:t>
            </a:r>
          </a:p>
          <a:p>
            <a:r>
              <a:rPr lang="en-IN" dirty="0"/>
              <a:t>Heading or title</a:t>
            </a:r>
          </a:p>
          <a:p>
            <a:r>
              <a:rPr lang="en-IN" dirty="0"/>
              <a:t>Sub-headings</a:t>
            </a:r>
          </a:p>
          <a:p>
            <a:r>
              <a:rPr lang="en-IN" dirty="0"/>
              <a:t>Head Paragraph</a:t>
            </a:r>
          </a:p>
          <a:p>
            <a:r>
              <a:rPr lang="en-IN" dirty="0"/>
              <a:t>Final Paragraph</a:t>
            </a:r>
          </a:p>
          <a:p>
            <a:r>
              <a:rPr lang="en-IN" dirty="0"/>
              <a:t>The first sentence of every paragraph</a:t>
            </a:r>
          </a:p>
          <a:p>
            <a:r>
              <a:rPr lang="en-IN" dirty="0"/>
              <a:t>Entire text</a:t>
            </a:r>
          </a:p>
          <a:p>
            <a:r>
              <a:rPr lang="en-IN" b="1" dirty="0"/>
              <a:t>Joining different elements of the text-</a:t>
            </a:r>
            <a:r>
              <a:rPr lang="en-IN" dirty="0"/>
              <a:t> Pay attention to what the writer/author is saying and how she/he expresses it. Also, what is the clear and secret meaning in the text? Try to figure out the sense of the author in relation to the topic.</a:t>
            </a:r>
          </a:p>
          <a:p>
            <a:r>
              <a:rPr lang="en-IN" b="1" dirty="0"/>
              <a:t>Guess-</a:t>
            </a:r>
            <a:r>
              <a:rPr lang="en-IN" dirty="0"/>
              <a:t> When you get stuck on a word then try to read the whole text and guess its meaning accordingly. This will help you to learn new ways to use a word.</a:t>
            </a:r>
          </a:p>
          <a:p>
            <a:r>
              <a:rPr lang="en-IN" b="1" dirty="0"/>
              <a:t>Silent reading-</a:t>
            </a:r>
            <a:r>
              <a:rPr lang="en-IN" dirty="0"/>
              <a:t> It is the quality of good readers that they read silently. Besides, reading aloud slows you down. Also, it forces you to listen to the sounds of words rather than their meaning.</a:t>
            </a:r>
          </a:p>
          <a:p>
            <a:r>
              <a:rPr lang="en-IN" b="1" dirty="0"/>
              <a:t>Getting answers-</a:t>
            </a:r>
            <a:r>
              <a:rPr lang="en-IN" dirty="0"/>
              <a:t> Look for the answer to the question that you asked in the pre-reading stage. Moreover, it helps you to determine to predict the text.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buNone/>
            </a:pPr>
            <a:r>
              <a:rPr lang="en-IN" sz="1600" b="1" dirty="0">
                <a:latin typeface="Times New Roman" pitchFamily="18" charset="0"/>
                <a:cs typeface="Times New Roman" pitchFamily="18" charset="0"/>
              </a:rPr>
              <a:t>Post Reading</a:t>
            </a:r>
          </a:p>
          <a:p>
            <a:pPr>
              <a:buNone/>
            </a:pPr>
            <a:r>
              <a:rPr lang="en-IN" sz="1600" dirty="0">
                <a:latin typeface="Times New Roman" pitchFamily="18" charset="0"/>
                <a:cs typeface="Times New Roman" pitchFamily="18" charset="0"/>
              </a:rPr>
              <a:t>In this simply go to the pre-reading stages and try to fill the gaps that you make according to your assumption. In addition, prepare a detailed sketch of what you have learned and compare it with prediction.</a:t>
            </a:r>
          </a:p>
          <a:p>
            <a:r>
              <a:rPr lang="en-IN" sz="1600" b="1" dirty="0">
                <a:latin typeface="Times New Roman" pitchFamily="18" charset="0"/>
                <a:cs typeface="Times New Roman" pitchFamily="18" charset="0"/>
              </a:rPr>
              <a:t>Evaluate-</a:t>
            </a:r>
            <a:r>
              <a:rPr lang="en-IN" sz="1600" dirty="0">
                <a:latin typeface="Times New Roman" pitchFamily="18" charset="0"/>
                <a:cs typeface="Times New Roman" pitchFamily="18" charset="0"/>
              </a:rPr>
              <a:t> This help in carrying out how effective the writing as if the writer was successful at its an accomplishment or not.</a:t>
            </a:r>
          </a:p>
          <a:p>
            <a:r>
              <a:rPr lang="en-IN" sz="1600" b="1" dirty="0">
                <a:latin typeface="Times New Roman" pitchFamily="18" charset="0"/>
                <a:cs typeface="Times New Roman" pitchFamily="18" charset="0"/>
              </a:rPr>
              <a:t>Map-</a:t>
            </a:r>
            <a:r>
              <a:rPr lang="en-IN" sz="1600" dirty="0">
                <a:latin typeface="Times New Roman" pitchFamily="18" charset="0"/>
                <a:cs typeface="Times New Roman" pitchFamily="18" charset="0"/>
              </a:rPr>
              <a:t> Create a visual presentation of the text and the different ideas in it with the main idea in the centre.</a:t>
            </a:r>
          </a:p>
          <a:p>
            <a:r>
              <a:rPr lang="en-IN" sz="1600" b="1" dirty="0">
                <a:latin typeface="Times New Roman" pitchFamily="18" charset="0"/>
                <a:cs typeface="Times New Roman" pitchFamily="18" charset="0"/>
              </a:rPr>
              <a:t>Discuss-</a:t>
            </a:r>
            <a:r>
              <a:rPr lang="en-IN" sz="1600" dirty="0">
                <a:latin typeface="Times New Roman" pitchFamily="18" charset="0"/>
                <a:cs typeface="Times New Roman" pitchFamily="18" charset="0"/>
              </a:rPr>
              <a:t> Analyze the language, content, and pattern of the text.</a:t>
            </a:r>
          </a:p>
          <a:p>
            <a:r>
              <a:rPr lang="en-IN" sz="1600" b="1" dirty="0">
                <a:latin typeface="Times New Roman" pitchFamily="18" charset="0"/>
                <a:cs typeface="Times New Roman" pitchFamily="18" charset="0"/>
              </a:rPr>
              <a:t>Initial prediction-</a:t>
            </a:r>
            <a:r>
              <a:rPr lang="en-IN" sz="1600" dirty="0">
                <a:latin typeface="Times New Roman" pitchFamily="18" charset="0"/>
                <a:cs typeface="Times New Roman" pitchFamily="18" charset="0"/>
              </a:rPr>
              <a:t> Check whether your initial prediction was right or not.</a:t>
            </a:r>
          </a:p>
          <a:p>
            <a:r>
              <a:rPr lang="en-IN" sz="1600" b="1" dirty="0">
                <a:latin typeface="Times New Roman" pitchFamily="18" charset="0"/>
                <a:cs typeface="Times New Roman" pitchFamily="18" charset="0"/>
              </a:rPr>
              <a:t>Pre-reading question-</a:t>
            </a:r>
            <a:r>
              <a:rPr lang="en-IN" sz="1600" dirty="0">
                <a:latin typeface="Times New Roman" pitchFamily="18" charset="0"/>
                <a:cs typeface="Times New Roman" pitchFamily="18" charset="0"/>
              </a:rPr>
              <a:t> Try to answer your entire pre-reading question.</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30046</TotalTime>
  <Words>1069</Words>
  <Application>Microsoft Office PowerPoint</Application>
  <PresentationFormat>On-screen Show (4:3)</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Franklin Gothic Book</vt:lpstr>
      <vt:lpstr>Perpetua</vt:lpstr>
      <vt:lpstr>Times New Roman</vt:lpstr>
      <vt:lpstr>Wingdings 2</vt:lpstr>
      <vt:lpstr>Equity</vt:lpstr>
      <vt:lpstr>                  READING</vt:lpstr>
      <vt:lpstr>PowerPoint Presentation</vt:lpstr>
      <vt:lpstr>PowerPoint Presentation</vt:lpstr>
      <vt:lpstr>Stages of Reading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LISTENING</dc:title>
  <dc:creator>block1</dc:creator>
  <cp:lastModifiedBy>mousumi dash</cp:lastModifiedBy>
  <cp:revision>54</cp:revision>
  <dcterms:created xsi:type="dcterms:W3CDTF">2006-08-16T00:00:00Z</dcterms:created>
  <dcterms:modified xsi:type="dcterms:W3CDTF">2020-11-24T09:37:54Z</dcterms:modified>
</cp:coreProperties>
</file>