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59" r:id="rId4"/>
    <p:sldId id="262" r:id="rId5"/>
    <p:sldId id="263" r:id="rId6"/>
    <p:sldId id="264" r:id="rId7"/>
    <p:sldId id="265" r:id="rId8"/>
    <p:sldId id="266" r:id="rId9"/>
    <p:sldId id="270"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killsyouneed.com/ips/effective-speaking.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04088"/>
            <a:ext cx="4114800" cy="667512"/>
          </a:xfrm>
        </p:spPr>
        <p:txBody>
          <a:bodyPr>
            <a:normAutofit fontScale="90000"/>
          </a:bodyPr>
          <a:lstStyle/>
          <a:p>
            <a:r>
              <a:rPr lang="en-US" dirty="0" smtClean="0"/>
              <a:t>SPEAKING</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Speaking effectively is defined as speaking in such a way that your message is clearly heard and, if possible, acted upon. There are two main elements to speaking effectively: what you say, and how you say it</a:t>
            </a:r>
            <a:r>
              <a:rPr lang="en-IN" dirty="0" smtClean="0"/>
              <a:t>.</a:t>
            </a:r>
          </a:p>
          <a:p>
            <a:r>
              <a:rPr lang="en-IN" dirty="0" smtClean="0"/>
              <a:t/>
            </a:r>
            <a:br>
              <a:rPr lang="en-IN" dirty="0" smtClean="0"/>
            </a:br>
            <a:r>
              <a:rPr lang="en-IN" dirty="0" smtClean="0"/>
              <a:t>What you say means your choice of words. The words you might use when chatting to a friend are likely to be quite different from those used in a formal presentation or interview.</a:t>
            </a:r>
          </a:p>
          <a:p>
            <a:r>
              <a:rPr lang="en-IN" dirty="0" smtClean="0"/>
              <a:t>Similarly, the way that you speak will also vary in different situations. However, there are also likely to be some common factors: for example, whether you naturally talk quietly or loudly, and how you use body language.</a:t>
            </a:r>
          </a:p>
          <a:p>
            <a:endParaRPr lang="en-IN" dirty="0" smtClean="0"/>
          </a:p>
          <a:p>
            <a:pPr>
              <a:buNone/>
            </a:pPr>
            <a:r>
              <a:rPr lang="en-IN" dirty="0" smtClean="0"/>
              <a:t/>
            </a:r>
            <a:br>
              <a:rPr lang="en-IN" dirty="0" smtClean="0"/>
            </a:br>
            <a:endParaRPr lang="en-IN"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b="1" dirty="0" smtClean="0"/>
              <a:t>Body Language</a:t>
            </a:r>
          </a:p>
          <a:p>
            <a:r>
              <a:rPr lang="en-IN" dirty="0" smtClean="0"/>
              <a:t>A considerably amount of communication—some estimates suggest over 50%—is non-verbal. Tone of voice, pace and emphasis are all part of non-verbal communication.</a:t>
            </a:r>
          </a:p>
          <a:p>
            <a:r>
              <a:rPr lang="en-IN" dirty="0" smtClean="0"/>
              <a:t>However, your body language is also important. This includes how you stand, your facial expressions, the way you use your hands to emphasise your speech, and even whether and with whom you make eye contact.</a:t>
            </a:r>
          </a:p>
          <a:p>
            <a:r>
              <a:rPr lang="en-IN" b="1" dirty="0" smtClean="0"/>
              <a:t>The </a:t>
            </a:r>
            <a:r>
              <a:rPr lang="en-IN" b="1" dirty="0" smtClean="0"/>
              <a:t>importance of congruence</a:t>
            </a:r>
          </a:p>
          <a:p>
            <a:r>
              <a:rPr lang="en-IN" dirty="0" smtClean="0"/>
              <a:t>Perhaps the most important aspect of effective communication is </a:t>
            </a:r>
            <a:r>
              <a:rPr lang="en-IN" i="1" dirty="0" smtClean="0"/>
              <a:t>congruence</a:t>
            </a:r>
            <a:r>
              <a:rPr lang="en-IN" dirty="0" smtClean="0"/>
              <a:t>.</a:t>
            </a:r>
          </a:p>
          <a:p>
            <a:r>
              <a:rPr lang="en-IN" dirty="0" smtClean="0"/>
              <a:t>For communication to be effective, your non-verbal communication needs to </a:t>
            </a:r>
            <a:r>
              <a:rPr lang="en-IN" b="1" dirty="0" smtClean="0"/>
              <a:t>reinforce</a:t>
            </a:r>
            <a:r>
              <a:rPr lang="en-IN" dirty="0" smtClean="0"/>
              <a:t> your words: the two must say the same thing. Non-verbal communication is much harder to disguise than verbal—if you see that someone’s body language is giving a different message from their words, it pays to listen to the non-verbal communication first as it is more likely to reflect their real views</a:t>
            </a:r>
          </a:p>
          <a:p>
            <a:r>
              <a:rPr lang="en-IN" dirty="0" smtClean="0"/>
              <a:t/>
            </a:r>
            <a:br>
              <a:rPr lang="en-IN" dirty="0" smtClean="0"/>
            </a:b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sz="5400" dirty="0" smtClean="0"/>
              <a:t>Types of Speech</a:t>
            </a:r>
            <a:endParaRPr lang="en-IN" dirty="0"/>
          </a:p>
        </p:txBody>
      </p:sp>
      <p:sp>
        <p:nvSpPr>
          <p:cNvPr id="3" name="Content Placeholder 2"/>
          <p:cNvSpPr>
            <a:spLocks noGrp="1"/>
          </p:cNvSpPr>
          <p:nvPr>
            <p:ph idx="1"/>
          </p:nvPr>
        </p:nvSpPr>
        <p:spPr/>
        <p:txBody>
          <a:bodyPr>
            <a:normAutofit fontScale="85000" lnSpcReduction="20000"/>
          </a:bodyPr>
          <a:lstStyle/>
          <a:p>
            <a:r>
              <a:rPr lang="en-US" sz="2800" b="1" dirty="0" smtClean="0">
                <a:latin typeface="Times New Roman" pitchFamily="18" charset="0"/>
                <a:cs typeface="Times New Roman" pitchFamily="18" charset="0"/>
              </a:rPr>
              <a:t>Reading from the manuscript:</a:t>
            </a:r>
          </a:p>
          <a:p>
            <a:pPr>
              <a:buNone/>
            </a:pPr>
            <a:r>
              <a:rPr lang="en-IN" sz="2800" dirty="0" smtClean="0">
                <a:latin typeface="Times New Roman" pitchFamily="18" charset="0"/>
                <a:cs typeface="Times New Roman" pitchFamily="18" charset="0"/>
              </a:rPr>
              <a:t>When you read from a manuscript, you have all the words right in front of you, ready to be presented to the audience. This type of delivery is only used in certain situations. You may need to use the manuscript that is provided without adding your own thoughts or comments. However, there are other situations where you will need to prepare your own manuscript— perhaps for publication in a newsletter or to make sure you include exact wording.</a:t>
            </a:r>
          </a:p>
          <a:p>
            <a:r>
              <a:rPr lang="en-IN" sz="2800" b="1" dirty="0" smtClean="0">
                <a:latin typeface="Times New Roman" pitchFamily="18" charset="0"/>
                <a:cs typeface="Times New Roman" pitchFamily="18" charset="0"/>
              </a:rPr>
              <a:t>Reciting from Memory</a:t>
            </a:r>
            <a:r>
              <a:rPr lang="en-IN" sz="2800" dirty="0" smtClean="0">
                <a:latin typeface="Times New Roman" pitchFamily="18" charset="0"/>
                <a:cs typeface="Times New Roman" pitchFamily="18" charset="0"/>
              </a:rPr>
              <a:t>: The key is to remember vividly and connect with the audience while speaking. You may need to memorize a brief speech, scripture, or perhaps a poem as your part in a presentation, rather than being given a manuscript to read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IN" dirty="0"/>
          </a:p>
        </p:txBody>
      </p:sp>
      <p:sp>
        <p:nvSpPr>
          <p:cNvPr id="3" name="Content Placeholder 2"/>
          <p:cNvSpPr>
            <a:spLocks noGrp="1"/>
          </p:cNvSpPr>
          <p:nvPr>
            <p:ph idx="1"/>
          </p:nvPr>
        </p:nvSpPr>
        <p:spPr>
          <a:xfrm>
            <a:off x="457200" y="304800"/>
            <a:ext cx="8229600" cy="6096000"/>
          </a:xfrm>
        </p:spPr>
        <p:txBody>
          <a:bodyPr>
            <a:normAutofit/>
          </a:bodyPr>
          <a:lstStyle/>
          <a:p>
            <a:pPr fontAlgn="base"/>
            <a:r>
              <a:rPr lang="en-US" sz="2400" b="1" dirty="0" smtClean="0">
                <a:latin typeface="Times New Roman" pitchFamily="18" charset="0"/>
                <a:cs typeface="Times New Roman" pitchFamily="18" charset="0"/>
              </a:rPr>
              <a:t>Speaking </a:t>
            </a:r>
            <a:r>
              <a:rPr lang="en-IN" sz="2400" b="1" dirty="0" smtClean="0">
                <a:latin typeface="Times New Roman" pitchFamily="18" charset="0"/>
                <a:cs typeface="Times New Roman" pitchFamily="18" charset="0"/>
              </a:rPr>
              <a:t>Impromptu:</a:t>
            </a:r>
          </a:p>
          <a:p>
            <a:pPr fontAlgn="base">
              <a:buNone/>
            </a:pPr>
            <a:r>
              <a:rPr lang="en-IN" sz="2400" dirty="0" smtClean="0">
                <a:latin typeface="Times New Roman" pitchFamily="18" charset="0"/>
                <a:cs typeface="Times New Roman" pitchFamily="18" charset="0"/>
              </a:rPr>
              <a:t>On many different occasions you may be called upon to speak with </a:t>
            </a:r>
            <a:r>
              <a:rPr lang="en-IN" sz="2400" dirty="0" smtClean="0">
                <a:solidFill>
                  <a:srgbClr val="FF0000"/>
                </a:solidFill>
                <a:latin typeface="Times New Roman" pitchFamily="18" charset="0"/>
                <a:cs typeface="Times New Roman" pitchFamily="18" charset="0"/>
              </a:rPr>
              <a:t>little or no notice before hand. </a:t>
            </a:r>
            <a:r>
              <a:rPr lang="en-IN" sz="2400" dirty="0" smtClean="0">
                <a:latin typeface="Times New Roman" pitchFamily="18" charset="0"/>
                <a:cs typeface="Times New Roman" pitchFamily="18" charset="0"/>
              </a:rPr>
              <a:t>For an impromptu speech, you may have a minute or two to prepare in your mind before you speak. Additionally, </a:t>
            </a:r>
            <a:r>
              <a:rPr lang="en-IN" sz="2400" dirty="0" smtClean="0">
                <a:solidFill>
                  <a:srgbClr val="FF0000"/>
                </a:solidFill>
                <a:latin typeface="Times New Roman" pitchFamily="18" charset="0"/>
                <a:cs typeface="Times New Roman" pitchFamily="18" charset="0"/>
              </a:rPr>
              <a:t>you may be called on to read a letter, scripture, or article to a group without preparation</a:t>
            </a:r>
            <a:r>
              <a:rPr lang="en-IN" sz="2400" dirty="0" smtClean="0">
                <a:latin typeface="Times New Roman" pitchFamily="18" charset="0"/>
                <a:cs typeface="Times New Roman" pitchFamily="18" charset="0"/>
              </a:rPr>
              <a:t>. These speeches require organizing what you’re going to say instead of just jumping into it head first.</a:t>
            </a:r>
          </a:p>
          <a:p>
            <a:r>
              <a:rPr lang="en-IN" sz="2400" b="1" dirty="0" smtClean="0">
                <a:latin typeface="Times New Roman" pitchFamily="18" charset="0"/>
                <a:cs typeface="Times New Roman" pitchFamily="18" charset="0"/>
              </a:rPr>
              <a:t>Speaking Extemporaneously:</a:t>
            </a:r>
          </a:p>
          <a:p>
            <a:pPr>
              <a:buNone/>
            </a:pPr>
            <a:r>
              <a:rPr lang="en-IN" sz="2400" dirty="0" smtClean="0">
                <a:latin typeface="Times New Roman" pitchFamily="18" charset="0"/>
                <a:cs typeface="Times New Roman" pitchFamily="18" charset="0"/>
              </a:rPr>
              <a:t>Extemporaneous is the most natural of all methods of </a:t>
            </a:r>
            <a:r>
              <a:rPr lang="en-IN" sz="2400" dirty="0" smtClean="0">
                <a:solidFill>
                  <a:srgbClr val="FF0000"/>
                </a:solidFill>
                <a:latin typeface="Times New Roman" pitchFamily="18" charset="0"/>
                <a:cs typeface="Times New Roman" pitchFamily="18" charset="0"/>
              </a:rPr>
              <a:t>prepared delivery where you can successfully achieve a more natural conversation with the audience</a:t>
            </a:r>
            <a:r>
              <a:rPr lang="en-IN" sz="2400" dirty="0" smtClean="0">
                <a:latin typeface="Times New Roman" pitchFamily="18" charset="0"/>
                <a:cs typeface="Times New Roman" pitchFamily="18" charset="0"/>
              </a:rPr>
              <a:t>. Here you can prepare and practice the speech, but you don’t have to go directly from the paper. You can improvise a little and have a better connection with the audience.</a:t>
            </a:r>
            <a:endParaRPr lang="en-IN"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14400"/>
            <a:ext cx="6019800" cy="762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r>
              <a:rPr lang="en-IN" dirty="0" smtClean="0"/>
              <a:t>       </a:t>
            </a:r>
            <a:br>
              <a:rPr lang="en-IN" dirty="0" smtClean="0"/>
            </a:br>
            <a:r>
              <a:rPr lang="en-IN" dirty="0" smtClean="0"/>
              <a:t/>
            </a:r>
            <a:br>
              <a:rPr lang="en-IN" dirty="0" smtClean="0"/>
            </a:b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buNone/>
            </a:pPr>
            <a:r>
              <a:rPr lang="en-IN" dirty="0" smtClean="0"/>
              <a:t>There </a:t>
            </a:r>
            <a:r>
              <a:rPr lang="en-IN" dirty="0" smtClean="0"/>
              <a:t>are three main elements of effective speaking</a:t>
            </a:r>
          </a:p>
          <a:p>
            <a:r>
              <a:rPr lang="en-IN" dirty="0" smtClean="0"/>
              <a:t>The words you use.</a:t>
            </a:r>
          </a:p>
          <a:p>
            <a:r>
              <a:rPr lang="en-IN" dirty="0" smtClean="0"/>
              <a:t>Your voice.</a:t>
            </a:r>
          </a:p>
          <a:p>
            <a:r>
              <a:rPr lang="en-IN" dirty="0" smtClean="0"/>
              <a:t>Your other non-verbal communication, particularly body language.</a:t>
            </a:r>
          </a:p>
          <a:p>
            <a:endParaRPr lang="en-IN" dirty="0"/>
          </a:p>
        </p:txBody>
      </p:sp>
      <p:sp>
        <p:nvSpPr>
          <p:cNvPr id="4" name="Rectangle 3"/>
          <p:cNvSpPr/>
          <p:nvPr/>
        </p:nvSpPr>
        <p:spPr>
          <a:xfrm>
            <a:off x="1219200" y="1132399"/>
            <a:ext cx="4819650" cy="507831"/>
          </a:xfrm>
          <a:prstGeom prst="rect">
            <a:avLst/>
          </a:prstGeom>
        </p:spPr>
        <p:txBody>
          <a:bodyPr wrap="square">
            <a:spAutoFit/>
          </a:bodyPr>
          <a:lstStyle/>
          <a:p>
            <a:r>
              <a:rPr lang="en-IN" sz="2700" b="1" dirty="0" smtClean="0">
                <a:solidFill>
                  <a:srgbClr val="04617B"/>
                </a:solidFill>
                <a:latin typeface="Times New Roman" pitchFamily="18" charset="0"/>
                <a:ea typeface="+mj-ea"/>
                <a:cs typeface="Times New Roman" pitchFamily="18" charset="0"/>
              </a:rPr>
              <a:t>Aspects of Effective Speaking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endParaRPr lang="en-IN" dirty="0"/>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r>
              <a:rPr lang="en-IN" b="1" dirty="0" smtClean="0"/>
              <a:t>Choosing Your Words</a:t>
            </a:r>
          </a:p>
          <a:p>
            <a:r>
              <a:rPr lang="en-IN" i="1" dirty="0" smtClean="0"/>
              <a:t>What</a:t>
            </a:r>
            <a:r>
              <a:rPr lang="en-IN" dirty="0" smtClean="0"/>
              <a:t> you say—the words you choose—matters.</a:t>
            </a:r>
          </a:p>
          <a:p>
            <a:r>
              <a:rPr lang="en-IN" dirty="0" smtClean="0"/>
              <a:t>If in doubt about your meaning, your audience will come back to the words that you used and double-check what you might have meant. It is therefore important to choose carefully, especially when you are saying something important. Things to consider include:</a:t>
            </a:r>
          </a:p>
          <a:p>
            <a:r>
              <a:rPr lang="en-IN" b="1" dirty="0" smtClean="0"/>
              <a:t>Your audience</a:t>
            </a:r>
            <a:r>
              <a:rPr lang="en-IN" dirty="0" smtClean="0"/>
              <a:t>. The words you choose will be different if you are talking to 200 people at a conference, a trusted colleague, your boss, or your children. You need to think about your audience’s overall level of understanding of the subject, and also the type of language that you use.</a:t>
            </a:r>
          </a:p>
          <a:p>
            <a:r>
              <a:rPr lang="en-IN" b="1" dirty="0" smtClean="0"/>
              <a:t>Shorter sentences are easier to process and understand.</a:t>
            </a:r>
            <a:r>
              <a:rPr lang="en-IN" dirty="0" smtClean="0"/>
              <a:t> Using shorter sentences also creates urgency.</a:t>
            </a:r>
          </a:p>
          <a:p>
            <a:r>
              <a:rPr lang="en-IN" b="1" dirty="0" smtClean="0"/>
              <a:t>Simpler words are also easier to understand.</a:t>
            </a:r>
            <a:r>
              <a:rPr lang="en-IN" dirty="0" smtClean="0"/>
              <a:t> If you cannot explain something in simple terms, you have probably not understood it yourself. This is particularly important if your audience are not all native speakers of the language.</a:t>
            </a:r>
          </a:p>
          <a:p>
            <a:r>
              <a:rPr lang="en-IN" dirty="0" smtClean="0"/>
              <a:t/>
            </a:r>
            <a:br>
              <a:rPr lang="en-IN" dirty="0" smtClean="0"/>
            </a:br>
            <a:r>
              <a:rPr lang="en-IN" dirty="0" smtClean="0"/>
              <a:t/>
            </a:r>
            <a:br>
              <a:rPr lang="en-IN" dirty="0" smtClean="0"/>
            </a:br>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b="1" dirty="0" smtClean="0"/>
              <a:t>Your Voice</a:t>
            </a:r>
          </a:p>
          <a:p>
            <a:r>
              <a:rPr lang="en-IN" dirty="0" smtClean="0"/>
              <a:t>Your voice can reveal as much about your personal history as your appearance. The sound of a voice and the content of speech can provide clues to an individual's emotional state.</a:t>
            </a:r>
          </a:p>
          <a:p>
            <a:r>
              <a:rPr lang="en-IN" b="1" dirty="0" smtClean="0"/>
              <a:t>For instance, if self-esteem is low, it may be reflected by hesitancy in the voice. A shy person may speak quietly, but someone who is confident in themselves will be more likely to have command of their voice and clarity of speech.</a:t>
            </a:r>
            <a:endParaRPr lang="en-IN" dirty="0" smtClean="0"/>
          </a:p>
          <a:p>
            <a:r>
              <a:rPr lang="en-IN" dirty="0" smtClean="0"/>
              <a:t>It is worth taking time to improve your command over your voice, especially if you find it hard to speak in public. It can even help to boost your confidence!</a:t>
            </a:r>
          </a:p>
          <a:p>
            <a:r>
              <a:rPr lang="en-IN" dirty="0" smtClean="0"/>
              <a:t>It is important to get used to the sound of your own voice. Most people are more relaxed in a private situation, particularly at home, where there are no pressures to conform to any other social rules and expectations. This is not the case in public situations when there are all sorts of influences exerted upon the way people speak.</a:t>
            </a:r>
          </a:p>
          <a:p>
            <a:r>
              <a:rPr lang="en-IN" dirty="0" smtClean="0"/>
              <a:t/>
            </a:r>
            <a:br>
              <a:rPr lang="en-IN" dirty="0" smtClean="0"/>
            </a:br>
            <a:r>
              <a:rPr lang="en-IN" dirty="0" smtClean="0"/>
              <a:t/>
            </a:r>
            <a:br>
              <a:rPr lang="en-IN" dirty="0" smtClean="0"/>
            </a:b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endParaRPr lang="en-IN" dirty="0"/>
          </a:p>
        </p:txBody>
      </p:sp>
      <p:sp>
        <p:nvSpPr>
          <p:cNvPr id="3" name="Content Placeholder 2"/>
          <p:cNvSpPr>
            <a:spLocks noGrp="1"/>
          </p:cNvSpPr>
          <p:nvPr>
            <p:ph idx="1"/>
          </p:nvPr>
        </p:nvSpPr>
        <p:spPr>
          <a:xfrm>
            <a:off x="457200" y="1676400"/>
            <a:ext cx="8229600" cy="4648200"/>
          </a:xfrm>
        </p:spPr>
        <p:txBody>
          <a:bodyPr>
            <a:normAutofit fontScale="55000" lnSpcReduction="20000"/>
          </a:bodyPr>
          <a:lstStyle/>
          <a:p>
            <a:r>
              <a:rPr lang="en-IN" b="1" dirty="0" smtClean="0"/>
              <a:t>The </a:t>
            </a:r>
            <a:r>
              <a:rPr lang="en-IN" b="1" dirty="0" smtClean="0"/>
              <a:t>Effect of Breath on Voice and Speech</a:t>
            </a:r>
          </a:p>
          <a:p>
            <a:pPr>
              <a:buNone/>
            </a:pPr>
            <a:r>
              <a:rPr lang="en-IN" dirty="0" smtClean="0"/>
              <a:t>       The </a:t>
            </a:r>
            <a:r>
              <a:rPr lang="en-IN" dirty="0" smtClean="0"/>
              <a:t>voice is responsive to emotions and sometimes gets '</a:t>
            </a:r>
            <a:r>
              <a:rPr lang="en-IN" i="1" dirty="0" smtClean="0"/>
              <a:t>blocked</a:t>
            </a:r>
            <a:r>
              <a:rPr lang="en-IN" dirty="0" smtClean="0"/>
              <a:t>', which can prevent or hinder the expression of a range of </a:t>
            </a:r>
            <a:r>
              <a:rPr lang="en-IN" dirty="0" err="1" smtClean="0"/>
              <a:t>feelings.When</a:t>
            </a:r>
            <a:r>
              <a:rPr lang="en-IN" dirty="0" smtClean="0"/>
              <a:t> </a:t>
            </a:r>
            <a:r>
              <a:rPr lang="en-IN" dirty="0" smtClean="0"/>
              <a:t>under stress an individual's breathing pattern will change. When your muscles are tense you cannot use your lungs to their full capacity. When someone is frightened or nervous, a common symptom is tension in the neck and shoulders. This occurs because, when under pressure, we tend to breath faster. This means we inhale plenty of air, but there is not enough time to exhale fully and relax, so we do not get the full benefit</a:t>
            </a:r>
            <a:r>
              <a:rPr lang="en-IN" dirty="0" smtClean="0"/>
              <a:t>.</a:t>
            </a:r>
          </a:p>
          <a:p>
            <a:pPr>
              <a:buNone/>
            </a:pPr>
            <a:endParaRPr lang="en-IN" dirty="0" smtClean="0"/>
          </a:p>
          <a:p>
            <a:pPr>
              <a:buNone/>
            </a:pPr>
            <a:r>
              <a:rPr lang="en-IN" b="1" smtClean="0"/>
              <a:t>             Good </a:t>
            </a:r>
            <a:r>
              <a:rPr lang="en-IN" b="1" dirty="0" smtClean="0"/>
              <a:t>breathing is essential for two reasons:</a:t>
            </a:r>
            <a:r>
              <a:rPr lang="en-IN" dirty="0" smtClean="0"/>
              <a:t> </a:t>
            </a:r>
          </a:p>
          <a:p>
            <a:r>
              <a:rPr lang="en-IN" b="1" dirty="0" smtClean="0"/>
              <a:t>By using full lung capacity the breath will support the voice and the voice will become richer, fuller and stronger.</a:t>
            </a:r>
            <a:endParaRPr lang="en-IN" dirty="0" smtClean="0"/>
          </a:p>
          <a:p>
            <a:pPr>
              <a:buNone/>
            </a:pPr>
            <a:r>
              <a:rPr lang="en-IN" dirty="0" smtClean="0"/>
              <a:t>     This </a:t>
            </a:r>
            <a:r>
              <a:rPr lang="en-IN" dirty="0" smtClean="0"/>
              <a:t>will benefit individuals who have a small voice and who worry that they cannot be heard when speaking to a group of people. Volume is controlled in the abdomen not in the throat, so breathing to full strength will allow for greater control of the voice.</a:t>
            </a:r>
          </a:p>
          <a:p>
            <a:r>
              <a:rPr lang="en-IN" b="1" dirty="0" smtClean="0"/>
              <a:t>Breathing deeply and rhythmically has a calming and therapeutic effect as it releases tension and promotes relaxation. People who are relaxed are more balanced, receptive and confident.</a:t>
            </a:r>
            <a:endParaRPr lang="en-IN" dirty="0" smtClean="0"/>
          </a:p>
          <a:p>
            <a:pPr>
              <a:buNone/>
            </a:pPr>
            <a:r>
              <a:rPr lang="en-IN" dirty="0" smtClean="0"/>
              <a:t>      It </a:t>
            </a:r>
            <a:r>
              <a:rPr lang="en-IN" dirty="0" smtClean="0"/>
              <a:t>is no coincidence that many religions use rhythmic breathing techniques such as meditation, yoga and silent contemplation, and vocal release in the form of chants, mantras or hymn singing as aids to their devotions. By easing physical tension, mental stress decreases and the mind is effectively freed to follow creative pursuits.</a:t>
            </a:r>
          </a:p>
          <a:p>
            <a:pPr>
              <a:buNone/>
            </a:pPr>
            <a:r>
              <a:rPr lang="en-IN" dirty="0" smtClean="0"/>
              <a:t/>
            </a:r>
            <a:br>
              <a:rPr lang="en-IN" dirty="0" smtClean="0"/>
            </a:br>
            <a:r>
              <a:rPr lang="en-IN" dirty="0" smtClean="0"/>
              <a:t/>
            </a:r>
            <a:br>
              <a:rPr lang="en-IN" dirty="0" smtClean="0"/>
            </a:b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endParaRPr lang="en-IN" dirty="0"/>
          </a:p>
        </p:txBody>
      </p:sp>
      <p:sp>
        <p:nvSpPr>
          <p:cNvPr id="3" name="Content Placeholder 2"/>
          <p:cNvSpPr>
            <a:spLocks noGrp="1"/>
          </p:cNvSpPr>
          <p:nvPr>
            <p:ph idx="1"/>
          </p:nvPr>
        </p:nvSpPr>
        <p:spPr>
          <a:xfrm>
            <a:off x="457200" y="1524000"/>
            <a:ext cx="8229600" cy="4800600"/>
          </a:xfrm>
        </p:spPr>
        <p:txBody>
          <a:bodyPr>
            <a:normAutofit fontScale="47500" lnSpcReduction="20000"/>
          </a:bodyPr>
          <a:lstStyle/>
          <a:p>
            <a:r>
              <a:rPr lang="en-IN" b="1" dirty="0" smtClean="0"/>
              <a:t>Vocal Production</a:t>
            </a:r>
          </a:p>
          <a:p>
            <a:pPr>
              <a:buNone/>
            </a:pPr>
            <a:r>
              <a:rPr lang="en-IN" dirty="0" smtClean="0"/>
              <a:t>The following three core elements of vocal production need to be understood for anyone wishing to become an effective speaker:</a:t>
            </a:r>
          </a:p>
          <a:p>
            <a:pPr>
              <a:buNone/>
            </a:pPr>
            <a:r>
              <a:rPr lang="en-IN" b="1" dirty="0" smtClean="0"/>
              <a:t>Volume</a:t>
            </a:r>
            <a:r>
              <a:rPr lang="en-IN" dirty="0" smtClean="0"/>
              <a:t>  -  to be heard.</a:t>
            </a:r>
          </a:p>
          <a:p>
            <a:pPr>
              <a:buNone/>
            </a:pPr>
            <a:r>
              <a:rPr lang="en-IN" b="1" dirty="0" smtClean="0"/>
              <a:t>Clarity</a:t>
            </a:r>
            <a:r>
              <a:rPr lang="en-IN" dirty="0" smtClean="0"/>
              <a:t>  -  to be understood.</a:t>
            </a:r>
          </a:p>
          <a:p>
            <a:pPr>
              <a:buNone/>
            </a:pPr>
            <a:r>
              <a:rPr lang="en-IN" b="1" dirty="0" smtClean="0"/>
              <a:t>Variety</a:t>
            </a:r>
            <a:r>
              <a:rPr lang="en-IN" dirty="0" smtClean="0"/>
              <a:t> </a:t>
            </a:r>
            <a:r>
              <a:rPr lang="en-IN" dirty="0" smtClean="0"/>
              <a:t> ( Pace, Pitch, Pause) </a:t>
            </a:r>
            <a:r>
              <a:rPr lang="en-IN" dirty="0" smtClean="0"/>
              <a:t>-  to add interest.</a:t>
            </a:r>
          </a:p>
          <a:p>
            <a:endParaRPr lang="en-IN" b="1" dirty="0" smtClean="0"/>
          </a:p>
          <a:p>
            <a:endParaRPr lang="en-IN" b="1" dirty="0" smtClean="0"/>
          </a:p>
          <a:p>
            <a:r>
              <a:rPr lang="en-IN" b="1" dirty="0" smtClean="0"/>
              <a:t>Volume</a:t>
            </a:r>
            <a:endParaRPr lang="en-IN" b="1" dirty="0" smtClean="0"/>
          </a:p>
          <a:p>
            <a:pPr>
              <a:buNone/>
            </a:pPr>
            <a:r>
              <a:rPr lang="en-IN" dirty="0" smtClean="0"/>
              <a:t>This is not a question of treating the voice like the volume control on the TV remote. Some people have naturally soft voices and physically cannot bellow. Additionally, if the voice </a:t>
            </a:r>
            <a:r>
              <a:rPr lang="en-IN" dirty="0" smtClean="0"/>
              <a:t>is raised </a:t>
            </a:r>
            <a:r>
              <a:rPr lang="en-IN" dirty="0" smtClean="0"/>
              <a:t>too much, tonal quality is lost. Instead of raising the voice, it should be '</a:t>
            </a:r>
            <a:r>
              <a:rPr lang="en-IN" i="1" dirty="0" smtClean="0"/>
              <a:t>projected out</a:t>
            </a:r>
            <a:r>
              <a:rPr lang="en-IN" dirty="0" smtClean="0"/>
              <a:t>'. Support the voice with lots of breath - the further you want to project the voice out, the more breath you need. It also needs to come from the diaphragm, not the </a:t>
            </a:r>
            <a:r>
              <a:rPr lang="en-IN" dirty="0" smtClean="0"/>
              <a:t>throat. When </a:t>
            </a:r>
            <a:r>
              <a:rPr lang="en-IN" dirty="0" smtClean="0"/>
              <a:t>talking to a group or meeting, it is important not to aim your talk to the front row or just to the people nearest you. Instead, you need to consciously project what you have to say to those furthest away. By developing a </a:t>
            </a:r>
            <a:r>
              <a:rPr lang="en-IN" i="1" dirty="0" smtClean="0"/>
              <a:t>strong voice, </a:t>
            </a:r>
            <a:r>
              <a:rPr lang="en-IN" dirty="0" smtClean="0"/>
              <a:t>as opposed to a loud voice, you will be seen as someone positive</a:t>
            </a:r>
            <a:r>
              <a:rPr lang="en-IN" dirty="0" smtClean="0"/>
              <a:t>.</a:t>
            </a:r>
          </a:p>
          <a:p>
            <a:pPr>
              <a:buNone/>
            </a:pPr>
            <a:endParaRPr lang="en-US" dirty="0" smtClean="0"/>
          </a:p>
          <a:p>
            <a:pPr>
              <a:buNone/>
            </a:pPr>
            <a:endParaRPr lang="en-IN" dirty="0" smtClean="0"/>
          </a:p>
          <a:p>
            <a:r>
              <a:rPr lang="en-IN" b="1" dirty="0" smtClean="0"/>
              <a:t>Clarity</a:t>
            </a:r>
          </a:p>
          <a:p>
            <a:pPr>
              <a:buNone/>
            </a:pPr>
            <a:r>
              <a:rPr lang="en-IN" dirty="0" smtClean="0"/>
              <a:t>Some people tend to speak through clenched teeth and with little movement of their lips. It is this inability to open mouths and failure to make speech sounds with precision that is the root cause of inaudibility. The sound is locked into the mouth and not let out. </a:t>
            </a:r>
          </a:p>
          <a:p>
            <a:pPr>
              <a:buNone/>
            </a:pPr>
            <a:r>
              <a:rPr lang="en-IN" dirty="0" smtClean="0"/>
              <a:t>To have good articulation it is important to unclench the jaw, open the mouth and give full benefit to each sound you make, paying particular attention to the ends of words. This will also help your audience as a certain amount of lip-reading will be possible.</a:t>
            </a:r>
          </a:p>
          <a:p>
            <a:endParaRPr lang="en-IN" b="1" dirty="0" smtClean="0"/>
          </a:p>
          <a:p>
            <a:pPr>
              <a:buNone/>
            </a:pPr>
            <a:r>
              <a:rPr lang="en-IN" dirty="0" smtClean="0"/>
              <a:t/>
            </a:r>
            <a:br>
              <a:rPr lang="en-IN" dirty="0" smtClean="0"/>
            </a:br>
            <a:r>
              <a:rPr lang="en-IN" dirty="0" smtClean="0">
                <a:hlinkClick r:id="rId2"/>
              </a:rPr>
              <a:t>l</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buNone/>
            </a:pPr>
            <a:r>
              <a:rPr lang="en-IN" b="1" dirty="0" smtClean="0"/>
              <a:t>                                                   Variety</a:t>
            </a:r>
          </a:p>
          <a:p>
            <a:pPr>
              <a:buNone/>
            </a:pPr>
            <a:endParaRPr lang="en-IN" b="1" dirty="0" smtClean="0"/>
          </a:p>
          <a:p>
            <a:pPr>
              <a:buNone/>
            </a:pPr>
            <a:r>
              <a:rPr lang="en-IN" dirty="0" smtClean="0"/>
              <a:t>To make speech effective and interesting, certain techniques can be applied. However, it is important not to sound false or as if you are giving a performance. Words convey meaning, but the </a:t>
            </a:r>
            <a:r>
              <a:rPr lang="en-IN" i="1" dirty="0" smtClean="0"/>
              <a:t>way</a:t>
            </a:r>
            <a:r>
              <a:rPr lang="en-IN" dirty="0" smtClean="0"/>
              <a:t> that they are said reflects feelings and emotions. Vocal variety can be achieved by variations in:</a:t>
            </a:r>
          </a:p>
          <a:p>
            <a:r>
              <a:rPr lang="en-IN" b="1" dirty="0" smtClean="0"/>
              <a:t>Pace: </a:t>
            </a:r>
            <a:r>
              <a:rPr lang="en-IN" dirty="0" smtClean="0"/>
              <a:t>This is the speed at which you talk. If speech is too fast, then listeners will not have time to assimilate what is being said. It is also a good idea to vary the pace - quickening up at times and then slowing down – because this will help to maintain interest.</a:t>
            </a:r>
          </a:p>
          <a:p>
            <a:r>
              <a:rPr lang="en-IN" b="1" dirty="0" smtClean="0"/>
              <a:t>Pitch - Inflection - Emphasis:  </a:t>
            </a:r>
            <a:r>
              <a:rPr lang="en-IN" dirty="0" smtClean="0"/>
              <a:t>When speaking in public, try to convey the information with as much vocal energy and enthusiasm as possible. This does not mean your voice has to swoop and dive all over the place in an uncontrolled manner. Try to make the talk interesting. Remember that when you are nervous or excited, your vocal chords tense and shorten, causing the voice to get higher. Emphasise certain words and phrases within the talk to convey their importance and help to add variety.</a:t>
            </a:r>
          </a:p>
          <a:p>
            <a:r>
              <a:rPr lang="en-IN" b="1" dirty="0" smtClean="0"/>
              <a:t>Pause: </a:t>
            </a:r>
            <a:r>
              <a:rPr lang="en-IN" dirty="0" smtClean="0"/>
              <a:t>Pauses are powerful. They can be used for effect to highlight the preceding statement or to gain attention before an important message. Pauses mean silence for a few seconds. Listeners interpret meaning during pauses so have the courage to stay silent for up to five seconds – dramatic pauses like this convey authority and confidence.</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TotalTime>
  <Words>970</Words>
  <Application>Microsoft Office PowerPoint</Application>
  <PresentationFormat>On-screen Show (4:3)</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SPEAKING</vt:lpstr>
      <vt:lpstr>Types of Speech</vt:lpstr>
      <vt:lpstr>Slide 3</vt:lpstr>
      <vt:lpstr>                                                            </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Various Types of Speech  </dc:title>
  <dc:creator>block1</dc:creator>
  <cp:lastModifiedBy>user</cp:lastModifiedBy>
  <cp:revision>30</cp:revision>
  <dcterms:created xsi:type="dcterms:W3CDTF">2006-08-16T00:00:00Z</dcterms:created>
  <dcterms:modified xsi:type="dcterms:W3CDTF">2020-11-08T06:22:52Z</dcterms:modified>
</cp:coreProperties>
</file>