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80" r:id="rId21"/>
    <p:sldId id="296" r:id="rId22"/>
    <p:sldId id="298" r:id="rId23"/>
    <p:sldId id="279" r:id="rId24"/>
    <p:sldId id="274" r:id="rId25"/>
    <p:sldId id="297" r:id="rId26"/>
    <p:sldId id="276" r:id="rId27"/>
    <p:sldId id="295" r:id="rId28"/>
    <p:sldId id="291" r:id="rId29"/>
    <p:sldId id="292" r:id="rId30"/>
    <p:sldId id="294" r:id="rId31"/>
    <p:sldId id="293" r:id="rId32"/>
    <p:sldId id="277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>
        <p:scale>
          <a:sx n="78" d="100"/>
          <a:sy n="78" d="100"/>
        </p:scale>
        <p:origin x="-11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viewProps" Target="viewProps.xml" /><Relationship Id="rId8" Type="http://schemas.openxmlformats.org/officeDocument/2006/relationships/slide" Target="slides/slide7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D77568B-B9EC-4C1E-A26D-B239C9E7D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A8351BC-98F7-4311-9766-ADE9C8652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96EBA-70B6-44DF-AFB0-BC49C09A89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56ACC-54CD-4D36-ACCD-7EDE293B68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2BC8E-00D9-4EFC-B719-E06BFA096A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C4889-EBB9-4397-952C-5509405842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7B783-2107-448A-B597-D95BC104D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3EBF7-111C-4B10-9495-249FC95E1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7C8DD-19E9-498F-BCE6-124A0F24BD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96526-F087-41F9-9E1E-2FB75191F2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FA83D-E36B-4978-BA21-B6CE33805C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AEE6F-8C69-4A85-A865-7157DA2A3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B509D1E-2E3D-4C35-8DC9-C0B7A711FE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7012759-8E12-4729-BED1-DBCBBA2E2E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Writing Process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79" y="654012"/>
            <a:ext cx="5842080" cy="88740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Determine Tense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99979" y="1895454"/>
            <a:ext cx="8229600" cy="255239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Tense is the voice you use to designate the time of the action or state of being.</a:t>
            </a:r>
          </a:p>
          <a:p>
            <a:pPr lvl="1" eaLnBrk="1" hangingPunct="1">
              <a:defRPr/>
            </a:pPr>
            <a:r>
              <a:rPr lang="en-US" dirty="0"/>
              <a:t>Present tense</a:t>
            </a:r>
          </a:p>
          <a:p>
            <a:pPr lvl="1" eaLnBrk="1" hangingPunct="1">
              <a:defRPr/>
            </a:pPr>
            <a:r>
              <a:rPr lang="en-US" dirty="0"/>
              <a:t>Past tense</a:t>
            </a:r>
          </a:p>
          <a:p>
            <a:pPr lvl="1" eaLnBrk="1" hangingPunct="1">
              <a:defRPr/>
            </a:pPr>
            <a:r>
              <a:rPr lang="en-US" dirty="0"/>
              <a:t>Future tense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4473"/>
            <a:ext cx="6378606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Explore Your Topic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47674" y="2187558"/>
            <a:ext cx="4589469" cy="43891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Pre-writing Techniques: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Brainstorming/Listing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Free writing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Clustering/Mapping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Questioning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Discussing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Outlining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79" y="727038"/>
            <a:ext cx="5137164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Make a Plan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74648" y="2041506"/>
            <a:ext cx="6400800" cy="40195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Before you begin drafting your essay, you should make a plan (a roadmap).</a:t>
            </a:r>
          </a:p>
          <a:p>
            <a:pPr lvl="1" eaLnBrk="1" hangingPunct="1">
              <a:defRPr/>
            </a:pPr>
            <a:r>
              <a:rPr lang="en-US" dirty="0"/>
              <a:t>Review, evaluate, and organize ideas written in your pre-writing; then make a plan for your essay’s</a:t>
            </a:r>
          </a:p>
          <a:p>
            <a:pPr lvl="2" eaLnBrk="1" hangingPunct="1">
              <a:defRPr/>
            </a:pPr>
            <a:r>
              <a:rPr lang="en-US" dirty="0"/>
              <a:t>Thesis statement</a:t>
            </a:r>
          </a:p>
          <a:p>
            <a:pPr lvl="2" eaLnBrk="1" hangingPunct="1">
              <a:defRPr/>
            </a:pPr>
            <a:r>
              <a:rPr lang="en-US" dirty="0"/>
              <a:t>Support</a:t>
            </a:r>
          </a:p>
          <a:p>
            <a:pPr lvl="2" eaLnBrk="1" hangingPunct="1">
              <a:defRPr/>
            </a:pPr>
            <a:r>
              <a:rPr lang="en-US" dirty="0"/>
              <a:t>Order</a:t>
            </a:r>
          </a:p>
          <a:p>
            <a:pPr lvl="2" eaLnBrk="1" hangingPunct="1">
              <a:defRPr/>
            </a:pPr>
            <a:r>
              <a:rPr lang="en-US" dirty="0"/>
              <a:t>Structure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0525"/>
            <a:ext cx="6597684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Thesis Statement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103265" y="2078019"/>
            <a:ext cx="6400800" cy="2482884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thesis statement expresses the MAIN IDEA of your essay, the central point that your essay develops/supports.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57213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Thesis continued. . 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74648" y="2041506"/>
            <a:ext cx="6400800" cy="387037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Your thesis SHOULD: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Accurately predict your essay’s direction, emphasis, and scope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Make no promises that the essay will not fulfill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Be direct and straightforward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NOT be an announcement, statement of opinion, or statement of fact.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74648" y="690525"/>
            <a:ext cx="3103606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Support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285830" y="2333610"/>
            <a:ext cx="6400800" cy="397991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/>
              <a:t>Be sure to evaluate the information in your prewriting carefully in order to choose the best support for your topic.</a:t>
            </a:r>
          </a:p>
          <a:p>
            <a:pPr lvl="1" eaLnBrk="1" hangingPunct="1">
              <a:defRPr/>
            </a:pPr>
            <a:r>
              <a:rPr lang="en-US" sz="2800" dirty="0"/>
              <a:t>Primary Support—major ideas or examples that back up your main points</a:t>
            </a:r>
          </a:p>
          <a:p>
            <a:pPr lvl="1" eaLnBrk="1" hangingPunct="1">
              <a:defRPr/>
            </a:pPr>
            <a:r>
              <a:rPr lang="en-US" sz="2800" dirty="0"/>
              <a:t>Secondary Support—details which further explain your primary support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Support continued. . .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76291" y="2370123"/>
            <a:ext cx="6400800" cy="281150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/>
              <a:t>Basics of good support</a:t>
            </a:r>
          </a:p>
          <a:p>
            <a:pPr lvl="1" eaLnBrk="1" hangingPunct="1">
              <a:defRPr/>
            </a:pPr>
            <a:r>
              <a:rPr lang="en-US" sz="2800" dirty="0"/>
              <a:t>Relates to main point</a:t>
            </a:r>
          </a:p>
          <a:p>
            <a:pPr lvl="1" eaLnBrk="1" hangingPunct="1">
              <a:defRPr/>
            </a:pPr>
            <a:r>
              <a:rPr lang="en-US" sz="2800" dirty="0"/>
              <a:t>Considers readers, i.e. provides enough information</a:t>
            </a:r>
          </a:p>
          <a:p>
            <a:pPr lvl="1" eaLnBrk="1" hangingPunct="1">
              <a:defRPr/>
            </a:pPr>
            <a:r>
              <a:rPr lang="en-US" sz="2800" dirty="0"/>
              <a:t>Is detailed and specific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083" y="617499"/>
            <a:ext cx="2373346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Order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Order is the sequence in which you present your ideas.</a:t>
            </a:r>
          </a:p>
          <a:p>
            <a:pPr eaLnBrk="1" hangingPunct="1">
              <a:defRPr/>
            </a:pPr>
            <a:r>
              <a:rPr lang="en-US" dirty="0"/>
              <a:t>There are 3 types of order:</a:t>
            </a:r>
          </a:p>
          <a:p>
            <a:pPr lvl="1" eaLnBrk="1" hangingPunct="1">
              <a:defRPr/>
            </a:pPr>
            <a:r>
              <a:rPr lang="en-US" dirty="0"/>
              <a:t>Time (chronological) order</a:t>
            </a:r>
          </a:p>
          <a:p>
            <a:pPr lvl="1" eaLnBrk="1" hangingPunct="1">
              <a:defRPr/>
            </a:pPr>
            <a:r>
              <a:rPr lang="en-US" dirty="0"/>
              <a:t>Space order</a:t>
            </a:r>
          </a:p>
          <a:p>
            <a:pPr lvl="1" eaLnBrk="1" hangingPunct="1">
              <a:defRPr/>
            </a:pPr>
            <a:r>
              <a:rPr lang="en-US" dirty="0"/>
              <a:t>Emphatic order (order of importance: least-to-most, most-to-least)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22" y="690525"/>
            <a:ext cx="6342093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Structure/Organization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212804" y="2297096"/>
            <a:ext cx="6400800" cy="4016431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/>
              <a:t>Consider how your essay will be organized; then create an outline</a:t>
            </a:r>
            <a:r>
              <a:rPr lang="en-US" u="sng" dirty="0"/>
              <a:t>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/>
              <a:t>Sample Outline of standard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      5-paragraph essay: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AutoNum type="alphaUcPeriod"/>
              <a:defRPr/>
            </a:pPr>
            <a:r>
              <a:rPr lang="en-US" dirty="0"/>
              <a:t>Introduction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AutoNum type="alphaUcPeriod"/>
              <a:defRPr/>
            </a:pPr>
            <a:r>
              <a:rPr lang="en-US" dirty="0"/>
              <a:t>Body Paragraph 1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AutoNum type="alphaUcPeriod"/>
              <a:defRPr/>
            </a:pPr>
            <a:r>
              <a:rPr lang="en-US" dirty="0"/>
              <a:t>Body Paragraph 2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AutoNum type="alphaUcPeriod"/>
              <a:defRPr/>
            </a:pPr>
            <a:r>
              <a:rPr lang="en-US" dirty="0"/>
              <a:t>Body Paragraph 3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AutoNum type="alphaUcPeriod"/>
              <a:defRPr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II. Writing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82544" y="2771766"/>
            <a:ext cx="8229600" cy="306357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During the Writing Stage, you should</a:t>
            </a:r>
          </a:p>
          <a:p>
            <a:pPr lvl="1" eaLnBrk="1" hangingPunct="1">
              <a:defRPr/>
            </a:pPr>
            <a:r>
              <a:rPr lang="en-US" dirty="0"/>
              <a:t>Create your essay’s Title</a:t>
            </a:r>
          </a:p>
          <a:p>
            <a:pPr lvl="1" eaLnBrk="1" hangingPunct="1">
              <a:defRPr/>
            </a:pPr>
            <a:r>
              <a:rPr lang="en-US" dirty="0"/>
              <a:t>Compose a draft</a:t>
            </a:r>
          </a:p>
          <a:p>
            <a:pPr lvl="2" eaLnBrk="1" hangingPunct="1">
              <a:defRPr/>
            </a:pPr>
            <a:r>
              <a:rPr lang="en-US" dirty="0"/>
              <a:t>A Draft is the first whole version of all your ideas put together; it’s a “dress rehearsal.”</a:t>
            </a:r>
          </a:p>
          <a:p>
            <a:pPr lvl="2" eaLnBrk="1" hangingPunct="1">
              <a:defRPr/>
            </a:pPr>
            <a:r>
              <a:rPr lang="en-US" dirty="0"/>
              <a:t>You should plan to revise your Draft several times throughout the writing process.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18" y="398421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Stages of the Writing Process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There are several stages to the Writing Process.  </a:t>
            </a:r>
          </a:p>
          <a:p>
            <a:pPr eaLnBrk="1" hangingPunct="1">
              <a:buNone/>
              <a:defRPr/>
            </a:pP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Prewriting</a:t>
            </a:r>
          </a:p>
          <a:p>
            <a:pPr lvl="1" eaLnBrk="1" hangingPunct="1">
              <a:defRPr/>
            </a:pPr>
            <a:r>
              <a:rPr lang="en-US" dirty="0"/>
              <a:t>Writing (Drafting)</a:t>
            </a:r>
          </a:p>
          <a:p>
            <a:pPr lvl="1" eaLnBrk="1" hangingPunct="1">
              <a:defRPr/>
            </a:pPr>
            <a:r>
              <a:rPr lang="en-US" dirty="0"/>
              <a:t>Revising</a:t>
            </a:r>
          </a:p>
          <a:p>
            <a:pPr lvl="1" eaLnBrk="1" hangingPunct="1">
              <a:defRPr/>
            </a:pPr>
            <a:r>
              <a:rPr lang="en-US" dirty="0"/>
              <a:t>Editing</a:t>
            </a:r>
          </a:p>
          <a:p>
            <a:pPr lvl="1" eaLnBrk="1" hangingPunct="1">
              <a:defRPr/>
            </a:pPr>
            <a:r>
              <a:rPr lang="en-US" dirty="0"/>
              <a:t>Publishing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17" y="544473"/>
            <a:ext cx="5976963" cy="66833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Creating Your Title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993726" y="1311246"/>
            <a:ext cx="6400800" cy="507523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Your essay’s title should:</a:t>
            </a:r>
          </a:p>
          <a:p>
            <a:pPr lvl="1" eaLnBrk="1" hangingPunct="1">
              <a:defRPr/>
            </a:pPr>
            <a:r>
              <a:rPr lang="en-US" sz="2400" dirty="0"/>
              <a:t>Be original</a:t>
            </a:r>
          </a:p>
          <a:p>
            <a:pPr lvl="1" eaLnBrk="1" hangingPunct="1">
              <a:defRPr/>
            </a:pPr>
            <a:r>
              <a:rPr lang="en-US" sz="2400" dirty="0"/>
              <a:t>Be a reasonable length</a:t>
            </a:r>
          </a:p>
          <a:p>
            <a:pPr lvl="1" eaLnBrk="1" hangingPunct="1">
              <a:defRPr/>
            </a:pPr>
            <a:r>
              <a:rPr lang="en-US" sz="2400" dirty="0"/>
              <a:t>Reflect your topic</a:t>
            </a:r>
          </a:p>
          <a:p>
            <a:pPr lvl="1" eaLnBrk="1" hangingPunct="1">
              <a:defRPr/>
            </a:pPr>
            <a:r>
              <a:rPr lang="en-US" sz="2400" dirty="0"/>
              <a:t>Be lively and attention-getting</a:t>
            </a:r>
          </a:p>
          <a:p>
            <a:pPr eaLnBrk="1" hangingPunct="1">
              <a:defRPr/>
            </a:pPr>
            <a:r>
              <a:rPr lang="en-US" sz="2800" dirty="0"/>
              <a:t>Your title should NOT:</a:t>
            </a:r>
          </a:p>
          <a:p>
            <a:pPr lvl="1" eaLnBrk="1" hangingPunct="1">
              <a:defRPr/>
            </a:pPr>
            <a:r>
              <a:rPr lang="en-US" sz="2400" dirty="0"/>
              <a:t>Be generic/repeat the assignment</a:t>
            </a:r>
          </a:p>
          <a:p>
            <a:pPr lvl="1" eaLnBrk="1" hangingPunct="1">
              <a:defRPr/>
            </a:pPr>
            <a:r>
              <a:rPr lang="en-US" sz="2400" dirty="0"/>
              <a:t>Be in ALL CAPS</a:t>
            </a:r>
          </a:p>
          <a:p>
            <a:pPr lvl="1" eaLnBrk="1" hangingPunct="1">
              <a:defRPr/>
            </a:pPr>
            <a:r>
              <a:rPr lang="en-US" sz="2400" dirty="0"/>
              <a:t>Be in </a:t>
            </a:r>
            <a:r>
              <a:rPr lang="en-US" sz="2400" b="1" dirty="0"/>
              <a:t>boldface</a:t>
            </a:r>
            <a:r>
              <a:rPr lang="en-US" sz="2400" dirty="0"/>
              <a:t>, “quotation marks,” </a:t>
            </a:r>
            <a:r>
              <a:rPr lang="en-US" sz="2400" u="sng" dirty="0"/>
              <a:t>underlined</a:t>
            </a:r>
            <a:r>
              <a:rPr lang="en-US" sz="2400" dirty="0"/>
              <a:t>, or </a:t>
            </a:r>
            <a:r>
              <a:rPr lang="en-US" sz="2400" i="1" dirty="0"/>
              <a:t>italicized</a:t>
            </a:r>
          </a:p>
          <a:p>
            <a:pPr lvl="1" eaLnBrk="1" hangingPunct="1">
              <a:defRPr/>
            </a:pPr>
            <a:r>
              <a:rPr lang="en-US" sz="2400" dirty="0"/>
              <a:t>Be followed by a period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Titles continued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482544" y="2552688"/>
            <a:ext cx="8229600" cy="3720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Capitalization Rules for Titles: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Always capitalize the first letter of the first word and the last word.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Capitalize the first letter of each “important” word in between the first and last words.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Do not capitalize articles (a, an, the)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Do not capitalize coordinating conjunctions (and, but, or, etc.)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Do not capitalize prepositions (on, at, in, off, etc.)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Effective vs. Ineffective Titles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46031" y="2187558"/>
            <a:ext cx="8229600" cy="43891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Topic:  Cheating in College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Effective Titles: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Cheaters Never Win!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Cheating in Higher Education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Why Do Students Cheat?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Ineffective Titles: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Don’t Do It!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Cheating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Students Cheat for Many Different Reasons.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1161" y="800064"/>
            <a:ext cx="4454586" cy="718407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Writing a Draft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249317" y="1895454"/>
            <a:ext cx="6400800" cy="317978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Basics of a good draft: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Has a fully developed introduction and conclusion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Has fully developed body paragraphs, each containing a topic sentence, at least two examples, and detailed support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Follows standard structure and uses complete sentences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18" y="909603"/>
            <a:ext cx="7108866" cy="75492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Write Your Introduction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176291" y="2370123"/>
            <a:ext cx="6499225" cy="362110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Your introductory paragraph should do the following: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Be a minimum of 5-6 sentences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Tell the audience what to expect from your discussion (thesis)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Move from general to specific, with the thesis as the last sentence in the intro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Get the reader’s attention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Set the tone for the rest of the essay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40" y="580986"/>
            <a:ext cx="7218405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Introduction continued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592083" y="2771766"/>
            <a:ext cx="8229600" cy="306357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Strategies for developing an Introduction include</a:t>
            </a:r>
          </a:p>
          <a:p>
            <a:pPr lvl="1" eaLnBrk="1" hangingPunct="1">
              <a:defRPr/>
            </a:pPr>
            <a:r>
              <a:rPr lang="en-US" dirty="0"/>
              <a:t>Providing background information</a:t>
            </a:r>
          </a:p>
          <a:p>
            <a:pPr lvl="1" eaLnBrk="1" hangingPunct="1">
              <a:defRPr/>
            </a:pPr>
            <a:r>
              <a:rPr lang="en-US" dirty="0"/>
              <a:t>Telling a personal anecdote</a:t>
            </a:r>
          </a:p>
          <a:p>
            <a:pPr lvl="1" eaLnBrk="1" hangingPunct="1">
              <a:defRPr/>
            </a:pPr>
            <a:r>
              <a:rPr lang="en-US" dirty="0"/>
              <a:t>Beginning with a quotation</a:t>
            </a:r>
          </a:p>
          <a:p>
            <a:pPr lvl="1" eaLnBrk="1" hangingPunct="1">
              <a:defRPr/>
            </a:pPr>
            <a:r>
              <a:rPr lang="en-US" dirty="0"/>
              <a:t>Using an opposite</a:t>
            </a:r>
          </a:p>
          <a:p>
            <a:pPr lvl="1" eaLnBrk="1" hangingPunct="1">
              <a:defRPr/>
            </a:pPr>
            <a:r>
              <a:rPr lang="en-US" dirty="0"/>
              <a:t>Asking a question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570" y="946116"/>
            <a:ext cx="7656561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Write Your Body Paragraphs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358856" y="2698740"/>
            <a:ext cx="6526213" cy="340044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Each body paragraph should develop one of the specific points mentioned in the thesis.</a:t>
            </a:r>
          </a:p>
          <a:p>
            <a:pPr eaLnBrk="1" hangingPunct="1">
              <a:defRPr/>
            </a:pPr>
            <a:r>
              <a:rPr lang="en-US" dirty="0"/>
              <a:t>Each BP should contain:</a:t>
            </a:r>
          </a:p>
          <a:p>
            <a:pPr lvl="1" eaLnBrk="1" hangingPunct="1">
              <a:defRPr/>
            </a:pPr>
            <a:r>
              <a:rPr lang="en-US" dirty="0"/>
              <a:t>Topic Sentence—main idea of BP</a:t>
            </a:r>
          </a:p>
          <a:p>
            <a:pPr lvl="1" eaLnBrk="1" hangingPunct="1">
              <a:defRPr/>
            </a:pPr>
            <a:r>
              <a:rPr lang="en-US" dirty="0"/>
              <a:t>Primary Support—examples </a:t>
            </a:r>
          </a:p>
          <a:p>
            <a:pPr lvl="1" eaLnBrk="1" hangingPunct="1">
              <a:defRPr/>
            </a:pPr>
            <a:r>
              <a:rPr lang="en-US" dirty="0"/>
              <a:t>Secondary Support—details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057" y="873090"/>
            <a:ext cx="8229600" cy="57235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/>
              <a:t>Body Paragraphs: Topic Sentence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 </a:t>
            </a:r>
            <a:r>
              <a:rPr lang="en-US" sz="2800" b="1" dirty="0"/>
              <a:t>Topic Sentence</a:t>
            </a:r>
            <a:r>
              <a:rPr lang="en-US" sz="2800" dirty="0"/>
              <a:t> expresses the main idea of the body paragraph.</a:t>
            </a:r>
          </a:p>
          <a:p>
            <a:pPr eaLnBrk="1" hangingPunct="1">
              <a:defRPr/>
            </a:pPr>
            <a:r>
              <a:rPr lang="en-US" sz="2800" dirty="0"/>
              <a:t>Begin each body paragraph with a Topic Sentence that</a:t>
            </a:r>
          </a:p>
          <a:p>
            <a:pPr lvl="1" eaLnBrk="1" hangingPunct="1">
              <a:defRPr/>
            </a:pPr>
            <a:r>
              <a:rPr lang="en-US" sz="2400" dirty="0"/>
              <a:t>Narrows the focus of the paragraph</a:t>
            </a:r>
          </a:p>
          <a:p>
            <a:pPr lvl="1" eaLnBrk="1" hangingPunct="1">
              <a:defRPr/>
            </a:pPr>
            <a:r>
              <a:rPr lang="en-US" sz="2400" dirty="0"/>
              <a:t>Accurately predicts the direction of the paragraph</a:t>
            </a:r>
          </a:p>
          <a:p>
            <a:pPr lvl="1" eaLnBrk="1" hangingPunct="1">
              <a:defRPr/>
            </a:pPr>
            <a:r>
              <a:rPr lang="en-US" sz="2400" dirty="0"/>
              <a:t>Refers back to the Thesis statement</a:t>
            </a:r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466" y="982629"/>
            <a:ext cx="7802613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Body Paragraphs continued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09518" y="2735253"/>
            <a:ext cx="8229600" cy="244285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Body paragraphs must have</a:t>
            </a:r>
          </a:p>
          <a:p>
            <a:pPr lvl="1" eaLnBrk="1" hangingPunct="1">
              <a:defRPr/>
            </a:pPr>
            <a:r>
              <a:rPr lang="en-US" b="1" dirty="0"/>
              <a:t>Unity</a:t>
            </a:r>
            <a:r>
              <a:rPr lang="en-US" dirty="0"/>
              <a:t>—everything refers back to main point</a:t>
            </a:r>
          </a:p>
          <a:p>
            <a:pPr lvl="1" eaLnBrk="1" hangingPunct="1">
              <a:defRPr/>
            </a:pPr>
            <a:r>
              <a:rPr lang="en-US" b="1" dirty="0"/>
              <a:t>Support</a:t>
            </a:r>
            <a:r>
              <a:rPr lang="en-US" dirty="0"/>
              <a:t>—examples and details</a:t>
            </a:r>
          </a:p>
          <a:p>
            <a:pPr lvl="1" eaLnBrk="1" hangingPunct="1">
              <a:defRPr/>
            </a:pPr>
            <a:r>
              <a:rPr lang="en-US" b="1" dirty="0"/>
              <a:t>Coherence</a:t>
            </a:r>
            <a:r>
              <a:rPr lang="en-US" dirty="0"/>
              <a:t>—all points connect to form a whole; one point leads to another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492" y="1055655"/>
            <a:ext cx="5969088" cy="79143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Body Paragraphs: Unity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09518" y="2808279"/>
            <a:ext cx="8229600" cy="262542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Unity</a:t>
            </a:r>
            <a:r>
              <a:rPr lang="en-US" dirty="0"/>
              <a:t> is achieved when everything refers back to the main point</a:t>
            </a:r>
          </a:p>
          <a:p>
            <a:pPr lvl="1">
              <a:defRPr/>
            </a:pPr>
            <a:r>
              <a:rPr lang="en-US" dirty="0"/>
              <a:t>All sentences should relate back to topic sentence &amp; thesis</a:t>
            </a:r>
          </a:p>
          <a:p>
            <a:pPr lvl="1" eaLnBrk="1" hangingPunct="1">
              <a:defRPr/>
            </a:pPr>
            <a:r>
              <a:rPr lang="en-US" dirty="0"/>
              <a:t>Do not include any ideas that are irrelevant or off-topic.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I. Prewriting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446031" y="2406636"/>
            <a:ext cx="8229600" cy="43891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Choose/narrow your topic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Determine your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Audience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Purpose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Tone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Point-of-view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Tense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Explore your topic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Make a plan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492" y="434934"/>
            <a:ext cx="572137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Body Paragraphs: Support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09518" y="2443149"/>
            <a:ext cx="8229600" cy="3574761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/>
              <a:t>Support</a:t>
            </a:r>
            <a:r>
              <a:rPr lang="en-US" sz="2800" dirty="0"/>
              <a:t> is achieved through adequate examples and details.</a:t>
            </a:r>
          </a:p>
          <a:p>
            <a:pPr eaLnBrk="1" hangingPunct="1">
              <a:defRPr/>
            </a:pPr>
            <a:r>
              <a:rPr lang="en-US" sz="2800" dirty="0"/>
              <a:t>Each body paragraph should include at least two examples to support the main idea of the paragraph.</a:t>
            </a:r>
          </a:p>
          <a:p>
            <a:pPr eaLnBrk="1" hangingPunct="1">
              <a:defRPr/>
            </a:pPr>
            <a:r>
              <a:rPr lang="en-US" sz="2800" dirty="0"/>
              <a:t>Each example should include at least one specific detail that further illustrates the point.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9142"/>
            <a:ext cx="8229600" cy="97399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Body Paragraphs: Coherence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82544" y="2881305"/>
            <a:ext cx="8229600" cy="291752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Coherence </a:t>
            </a:r>
            <a:r>
              <a:rPr lang="en-US" dirty="0"/>
              <a:t>is achieved when all points connect to form a whole; one point leads to another.</a:t>
            </a:r>
          </a:p>
          <a:p>
            <a:pPr eaLnBrk="1" hangingPunct="1">
              <a:defRPr/>
            </a:pPr>
            <a:r>
              <a:rPr lang="en-US" dirty="0"/>
              <a:t>Coherence is mainly achieved through the use of transitions.</a:t>
            </a:r>
          </a:p>
          <a:p>
            <a:pPr lvl="1" eaLnBrk="1" hangingPunct="1">
              <a:defRPr/>
            </a:pPr>
            <a:r>
              <a:rPr lang="en-US" b="1" dirty="0"/>
              <a:t>Transitions</a:t>
            </a:r>
            <a:r>
              <a:rPr lang="en-US" dirty="0"/>
              <a:t>—words &amp; phrases which connect your sentences so that your writing flows smoothly.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6116"/>
            <a:ext cx="6816762" cy="90097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Write Your Conclusion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11161" y="2443149"/>
            <a:ext cx="6400800" cy="30765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concluding paragraph should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Contain a minimum of 5 sentences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Refer back to the main point, but not simply </a:t>
            </a:r>
            <a:r>
              <a:rPr lang="en-US" i="1" dirty="0"/>
              <a:t>repeat</a:t>
            </a:r>
            <a:r>
              <a:rPr lang="en-US" dirty="0"/>
              <a:t> the thesis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Make an observation on what is written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NOT introduce any new ideas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Create a sense of closure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778" y="544473"/>
            <a:ext cx="3822696" cy="93748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III. Revising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066752" y="1895454"/>
            <a:ext cx="6346825" cy="339570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Revising is finding &amp; correcting problems with </a:t>
            </a:r>
            <a:r>
              <a:rPr lang="en-US" sz="2800" i="1" dirty="0"/>
              <a:t>content</a:t>
            </a:r>
            <a:r>
              <a:rPr lang="en-US" sz="2800" dirty="0"/>
              <a:t>; changing the ideas in your writing to make them clearer, stronger, and more convincing.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Revising looks at the “Big Picture”—the Idea level.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05" y="325395"/>
            <a:ext cx="5648346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Revision Strategies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Look for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Unity 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Does everything refer back to main point?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Does each topic sentence refer to the thesis?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Does each sentence in each BP refer back to the topic sentence?</a:t>
            </a: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Detail and support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Does each BP contain at least two examples?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Is each example followed by at least one supporting detail?</a:t>
            </a: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Coherence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Are all points connect to form a whole?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Are transitions used to move from one idea to the next?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856" y="727038"/>
            <a:ext cx="4005261" cy="90097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Revision Tips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249317" y="2151045"/>
            <a:ext cx="6400800" cy="394655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Take a break from your draft before attempting to revise.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Read your draft out loud and listen to your words.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Imagine yourself as your reader.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Look for consistent problem areas.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Get feedback from peers.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Get help from a tutor!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6551" y="763551"/>
            <a:ext cx="4005261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IV. Editing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139778" y="2552688"/>
            <a:ext cx="6024645" cy="2701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Editing is finding and correcting problems with grammar, style, word choice &amp; usage, and punctuation.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Editing focuses on the “Little Picture”—Word level.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13" y="580986"/>
            <a:ext cx="630558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Editing Strategies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358856" y="2552688"/>
            <a:ext cx="6426288" cy="310360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Keep an Error Log to help you identify your problem areas and improve your writing.</a:t>
            </a:r>
          </a:p>
          <a:p>
            <a:pPr eaLnBrk="1" hangingPunct="1">
              <a:defRPr/>
            </a:pPr>
            <a:r>
              <a:rPr lang="en-US" dirty="0"/>
              <a:t>When editing, review your paper for one type of error at a time; don’t try to read through looking for everything at once.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26" y="727038"/>
            <a:ext cx="4735521" cy="82794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Editing Tips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504908" y="2114532"/>
            <a:ext cx="6400800" cy="35052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Work with a clean printed copy, double-spaced to allow room to mark corrections.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Read your essay backwards.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Be cautious of spell-check and grammar-check.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Read your essay out loud.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Get feedback from peers.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Work with a tutor!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5570" y="580986"/>
            <a:ext cx="5064138" cy="93748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Self-Review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212804" y="1749402"/>
            <a:ext cx="6400800" cy="434819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You should never move to peer review without first completing a self-review (revising &amp; editing); you want your peer to look for mistakes that you were unable to catch yourself!</a:t>
            </a:r>
          </a:p>
          <a:p>
            <a:pPr eaLnBrk="1" hangingPunct="1">
              <a:defRPr/>
            </a:pPr>
            <a:r>
              <a:rPr lang="en-US" sz="2800" dirty="0"/>
              <a:t>After you have reviewed your own work, make the necessary corrections and print a clean, revised copy before moving on to peer review.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Choose/Narrow Your Topic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/>
              <a:t>Your topic should pass the 3-question test: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/>
              <a:t>Does it interest me?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/>
              <a:t>Do I have something to say about it?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/>
              <a:t>Is it specific?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Peer-Review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46031" y="2468880"/>
            <a:ext cx="8229600" cy="347951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It is important to make the peer review process useful.</a:t>
            </a:r>
          </a:p>
          <a:p>
            <a:pPr eaLnBrk="1" hangingPunct="1">
              <a:defRPr/>
            </a:pPr>
            <a:r>
              <a:rPr lang="en-US" sz="2800" dirty="0"/>
              <a:t>Basics of useful feedback:</a:t>
            </a:r>
          </a:p>
          <a:p>
            <a:pPr lvl="1" eaLnBrk="1" hangingPunct="1">
              <a:defRPr/>
            </a:pPr>
            <a:r>
              <a:rPr lang="en-US" sz="2400" dirty="0"/>
              <a:t>It is given in a positive way</a:t>
            </a:r>
          </a:p>
          <a:p>
            <a:pPr lvl="1" eaLnBrk="1" hangingPunct="1">
              <a:defRPr/>
            </a:pPr>
            <a:r>
              <a:rPr lang="en-US" sz="2400" dirty="0"/>
              <a:t>It is specific</a:t>
            </a:r>
          </a:p>
          <a:p>
            <a:pPr lvl="1" eaLnBrk="1" hangingPunct="1">
              <a:defRPr/>
            </a:pPr>
            <a:r>
              <a:rPr lang="en-US" sz="2400" dirty="0"/>
              <a:t>It offers suggestions</a:t>
            </a:r>
          </a:p>
          <a:p>
            <a:pPr lvl="1" eaLnBrk="1" hangingPunct="1">
              <a:defRPr/>
            </a:pPr>
            <a:r>
              <a:rPr lang="en-US" sz="2400" dirty="0"/>
              <a:t>It is given both verbally and in writing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Publishing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541421" y="2443149"/>
            <a:ext cx="6535827" cy="3369978"/>
          </a:xfrm>
        </p:spPr>
        <p:txBody>
          <a:bodyPr/>
          <a:lstStyle/>
          <a:p>
            <a:r>
              <a:rPr lang="en-US" altLang="en-US" dirty="0">
                <a:effectLst/>
              </a:rPr>
              <a:t>Writing is communication—if you have written something, you must have intended for someone to read it, even if that person is only yourself.  </a:t>
            </a:r>
          </a:p>
          <a:p>
            <a:r>
              <a:rPr lang="en-US" altLang="en-US" dirty="0">
                <a:effectLst/>
              </a:rPr>
              <a:t>When you publish a document, you are releasing it to the public for others to read.  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13" y="873090"/>
            <a:ext cx="4297365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Publishing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08" y="2771766"/>
            <a:ext cx="6962814" cy="291752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ffectLst/>
              </a:rPr>
              <a:t>Not all of your writing will be taken through the publishing stage, but even turning a paper in to your teacher constitutes “publishing.”</a:t>
            </a:r>
            <a:endParaRPr lang="en-US" dirty="0"/>
          </a:p>
          <a:p>
            <a:pPr>
              <a:defRPr/>
            </a:pPr>
            <a:r>
              <a:rPr lang="en-US" dirty="0"/>
              <a:t>So what do you do after you get your paper back?</a:t>
            </a:r>
          </a:p>
          <a:p>
            <a:pPr lvl="1">
              <a:defRPr/>
            </a:pPr>
            <a:r>
              <a:rPr lang="en-US" dirty="0"/>
              <a:t>This is an extra step in the writing process known as reflecting.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24" y="2625714"/>
            <a:ext cx="3676644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373005" y="617499"/>
            <a:ext cx="8229600" cy="79143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/>
              <a:t>Determine Your Audience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>
          <a:xfrm>
            <a:off x="1285830" y="2187558"/>
            <a:ext cx="6400800" cy="394340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Your audience is composed of those who will read your writing.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Ask yourself: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Who are my readers?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What do my readers know about my topic?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What do my readers need to know about my topic?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How do my readers feel about my topic?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957213" y="215856"/>
            <a:ext cx="5611833" cy="92714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Audience continued. . .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idx="1"/>
          </p:nvPr>
        </p:nvSpPr>
        <p:spPr>
          <a:xfrm>
            <a:off x="847674" y="1311246"/>
            <a:ext cx="7302600" cy="4673664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r>
              <a:rPr lang="en-US" sz="2800" dirty="0"/>
              <a:t>What do my readers expect?</a:t>
            </a:r>
          </a:p>
          <a:p>
            <a:pPr lvl="2" eaLnBrk="1" hangingPunct="1">
              <a:defRPr/>
            </a:pPr>
            <a:r>
              <a:rPr lang="en-US" sz="2400" dirty="0"/>
              <a:t>Standard Written English</a:t>
            </a:r>
          </a:p>
          <a:p>
            <a:pPr lvl="2" eaLnBrk="1" hangingPunct="1">
              <a:defRPr/>
            </a:pPr>
            <a:r>
              <a:rPr lang="en-US" sz="2400" dirty="0"/>
              <a:t>Correct grammar and spelling</a:t>
            </a:r>
          </a:p>
          <a:p>
            <a:pPr lvl="2" eaLnBrk="1" hangingPunct="1">
              <a:defRPr/>
            </a:pPr>
            <a:r>
              <a:rPr lang="en-US" sz="2400" dirty="0"/>
              <a:t>Accurate information</a:t>
            </a:r>
          </a:p>
          <a:p>
            <a:pPr lvl="2" eaLnBrk="1" hangingPunct="1">
              <a:defRPr/>
            </a:pPr>
            <a:r>
              <a:rPr lang="en-US" sz="2400" dirty="0"/>
              <a:t>Logical presentation of ideas</a:t>
            </a:r>
          </a:p>
          <a:p>
            <a:pPr lvl="2" eaLnBrk="1" hangingPunct="1">
              <a:defRPr/>
            </a:pPr>
            <a:r>
              <a:rPr lang="en-US" sz="2400" dirty="0"/>
              <a:t>Followed directions of the assignment!!!</a:t>
            </a:r>
          </a:p>
          <a:p>
            <a:pPr lvl="3" eaLnBrk="1" hangingPunct="1">
              <a:defRPr/>
            </a:pPr>
            <a:r>
              <a:rPr lang="en-US" sz="2400" dirty="0"/>
              <a:t>What are my length requirements?</a:t>
            </a:r>
          </a:p>
          <a:p>
            <a:pPr lvl="3" eaLnBrk="1" hangingPunct="1">
              <a:defRPr/>
            </a:pPr>
            <a:r>
              <a:rPr lang="en-US" sz="2400" dirty="0"/>
              <a:t>What is my time limit?</a:t>
            </a:r>
          </a:p>
          <a:p>
            <a:pPr lvl="3" eaLnBrk="1" hangingPunct="1">
              <a:defRPr/>
            </a:pPr>
            <a:r>
              <a:rPr lang="en-US" sz="2400" dirty="0"/>
              <a:t>What does the assignment consist of?</a:t>
            </a:r>
          </a:p>
          <a:p>
            <a:pPr lvl="3" eaLnBrk="1" hangingPunct="1">
              <a:defRPr/>
            </a:pPr>
            <a:r>
              <a:rPr lang="en-US" sz="2400" dirty="0"/>
              <a:t>Is research required?</a:t>
            </a:r>
          </a:p>
          <a:p>
            <a:pPr lvl="3" eaLnBrk="1" hangingPunct="1">
              <a:defRPr/>
            </a:pPr>
            <a:r>
              <a:rPr lang="en-US" sz="2400" dirty="0"/>
              <a:t>What format should be used?</a:t>
            </a:r>
          </a:p>
          <a:p>
            <a:pPr lvl="3"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847674" y="252369"/>
            <a:ext cx="7120035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Determine Your Purpose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idx="1"/>
          </p:nvPr>
        </p:nvSpPr>
        <p:spPr>
          <a:xfrm>
            <a:off x="1431882" y="1603350"/>
            <a:ext cx="6400800" cy="47450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Purpose is the reason you are writing.</a:t>
            </a:r>
          </a:p>
          <a:p>
            <a:pPr eaLnBrk="1" hangingPunct="1">
              <a:defRPr/>
            </a:pPr>
            <a:r>
              <a:rPr lang="en-US" sz="2800" dirty="0"/>
              <a:t>Whenever you write, you always have a purpose.  Most writing fit into one of 3 categories:</a:t>
            </a:r>
          </a:p>
          <a:p>
            <a:pPr lvl="1" eaLnBrk="1" hangingPunct="1">
              <a:defRPr/>
            </a:pPr>
            <a:r>
              <a:rPr lang="en-US" sz="2400" dirty="0"/>
              <a:t>Expressive Writing</a:t>
            </a:r>
          </a:p>
          <a:p>
            <a:pPr lvl="1" eaLnBrk="1" hangingPunct="1">
              <a:defRPr/>
            </a:pPr>
            <a:r>
              <a:rPr lang="en-US" sz="2400" dirty="0"/>
              <a:t>Informative Writing</a:t>
            </a:r>
          </a:p>
          <a:p>
            <a:pPr lvl="1" eaLnBrk="1" hangingPunct="1">
              <a:defRPr/>
            </a:pPr>
            <a:r>
              <a:rPr lang="en-US" sz="2400" dirty="0"/>
              <a:t>Persuasive Writing</a:t>
            </a:r>
          </a:p>
          <a:p>
            <a:pPr eaLnBrk="1" hangingPunct="1">
              <a:defRPr/>
            </a:pPr>
            <a:r>
              <a:rPr lang="en-US" sz="2800" dirty="0"/>
              <a:t>More than one of these may be used, but one will be primary.</a:t>
            </a:r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519057" y="727038"/>
            <a:ext cx="5440437" cy="93748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Determine Tone 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3173118"/>
          </a:xfrm>
        </p:spPr>
        <p:txBody>
          <a:bodyPr/>
          <a:lstStyle/>
          <a:p>
            <a:pPr lvl="1">
              <a:buNone/>
              <a:defRPr/>
            </a:pPr>
            <a:r>
              <a:rPr lang="en-US" dirty="0"/>
              <a:t>Tone is the mood or attitude you adopt as you write.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Serious or frivolous/humorous?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Intimate or detached?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Determine Point-of-View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431882" y="2297097"/>
            <a:ext cx="6400800" cy="397991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Point-of-view is the perspective from which you write an essay.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are 3 points-of-view: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First person—”I, we”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Second person—”you”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Third person—”he, she, they”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One of the most common errors in writing occurs when the writer shifts point-of-view unnecessarily!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339</TotalTime>
  <Words>1693</Words>
  <Application>Microsoft Office PowerPoint</Application>
  <PresentationFormat>On-screen Show (4:3)</PresentationFormat>
  <Paragraphs>263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The Writing Process</vt:lpstr>
      <vt:lpstr>Stages of the Writing Process</vt:lpstr>
      <vt:lpstr>I. Prewriting</vt:lpstr>
      <vt:lpstr>Choose/Narrow Your Topic</vt:lpstr>
      <vt:lpstr>Determine Your Audience</vt:lpstr>
      <vt:lpstr>Audience continued. . .</vt:lpstr>
      <vt:lpstr>Determine Your Purpose</vt:lpstr>
      <vt:lpstr>Determine Tone </vt:lpstr>
      <vt:lpstr>Determine Point-of-View</vt:lpstr>
      <vt:lpstr>Determine Tense</vt:lpstr>
      <vt:lpstr>Explore Your Topic</vt:lpstr>
      <vt:lpstr>Make a Plan</vt:lpstr>
      <vt:lpstr>Thesis Statement</vt:lpstr>
      <vt:lpstr>Thesis continued. . .</vt:lpstr>
      <vt:lpstr>Support</vt:lpstr>
      <vt:lpstr>Support continued. . .</vt:lpstr>
      <vt:lpstr>Order</vt:lpstr>
      <vt:lpstr>Structure/Organization</vt:lpstr>
      <vt:lpstr>II. Writing</vt:lpstr>
      <vt:lpstr>Creating Your Title </vt:lpstr>
      <vt:lpstr>Titles continued</vt:lpstr>
      <vt:lpstr>Effective vs. Ineffective Titles</vt:lpstr>
      <vt:lpstr>Writing a Draft</vt:lpstr>
      <vt:lpstr>Write Your Introduction</vt:lpstr>
      <vt:lpstr>Introduction continued</vt:lpstr>
      <vt:lpstr>Write Your Body Paragraphs</vt:lpstr>
      <vt:lpstr>Body Paragraphs: Topic Sentence</vt:lpstr>
      <vt:lpstr>Body Paragraphs continued</vt:lpstr>
      <vt:lpstr>Body Paragraphs: Unity</vt:lpstr>
      <vt:lpstr>Body Paragraphs: Support</vt:lpstr>
      <vt:lpstr>Body Paragraphs: Coherence</vt:lpstr>
      <vt:lpstr>Write Your Conclusion</vt:lpstr>
      <vt:lpstr>III. Revising</vt:lpstr>
      <vt:lpstr>Revision Strategies</vt:lpstr>
      <vt:lpstr>Revision Tips</vt:lpstr>
      <vt:lpstr>IV. Editing</vt:lpstr>
      <vt:lpstr>Editing Strategies</vt:lpstr>
      <vt:lpstr>Editing Tips</vt:lpstr>
      <vt:lpstr>Self-Review</vt:lpstr>
      <vt:lpstr>Peer-Review</vt:lpstr>
      <vt:lpstr>Publishing</vt:lpstr>
      <vt:lpstr>Publishing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Writing Process</dc:title>
  <cp:lastModifiedBy>SECTION 2041008</cp:lastModifiedBy>
  <cp:revision>1</cp:revision>
  <cp:lastPrinted>1601-01-01T00:00:00Z</cp:lastPrinted>
  <dcterms:created xsi:type="dcterms:W3CDTF">1601-01-01T00:00:00Z</dcterms:created>
  <dcterms:modified xsi:type="dcterms:W3CDTF">2024-02-27T03:15:47Z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