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360" r:id="rId12"/>
    <p:sldId id="359" r:id="rId13"/>
    <p:sldId id="361" r:id="rId14"/>
    <p:sldId id="363" r:id="rId15"/>
    <p:sldId id="362"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599"/>
  </p:normalViewPr>
  <p:slideViewPr>
    <p:cSldViewPr snapToGrid="0">
      <p:cViewPr varScale="1">
        <p:scale>
          <a:sx n="48" d="100"/>
          <a:sy n="48" d="100"/>
        </p:scale>
        <p:origin x="99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usumi dash" userId="6f81840e5e6148ff" providerId="LiveId" clId="{4A979F2C-F6A2-4782-91FE-C01D3CAE1303}"/>
    <pc:docChg chg="modSld">
      <pc:chgData name="mousumi dash" userId="6f81840e5e6148ff" providerId="LiveId" clId="{4A979F2C-F6A2-4782-91FE-C01D3CAE1303}" dt="2024-04-05T03:43:48.848" v="3" actId="20577"/>
      <pc:docMkLst>
        <pc:docMk/>
      </pc:docMkLst>
      <pc:sldChg chg="modSp mod">
        <pc:chgData name="mousumi dash" userId="6f81840e5e6148ff" providerId="LiveId" clId="{4A979F2C-F6A2-4782-91FE-C01D3CAE1303}" dt="2024-04-05T03:43:48.848" v="3" actId="20577"/>
        <pc:sldMkLst>
          <pc:docMk/>
          <pc:sldMk cId="214789011" sldId="264"/>
        </pc:sldMkLst>
        <pc:spChg chg="mod">
          <ac:chgData name="mousumi dash" userId="6f81840e5e6148ff" providerId="LiveId" clId="{4A979F2C-F6A2-4782-91FE-C01D3CAE1303}" dt="2024-04-05T03:43:48.848" v="3" actId="20577"/>
          <ac:spMkLst>
            <pc:docMk/>
            <pc:sldMk cId="214789011" sldId="264"/>
            <ac:spMk id="3" creationId="{9D953BF4-BAD6-CD2F-1ACA-BE762C997E3A}"/>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78DB03-D13D-F54D-922D-A1F354617B78}" type="doc">
      <dgm:prSet loTypeId="urn:microsoft.com/office/officeart/2008/layout/SquareAccentList" loCatId="" qsTypeId="urn:microsoft.com/office/officeart/2005/8/quickstyle/simple1" qsCatId="simple" csTypeId="urn:microsoft.com/office/officeart/2005/8/colors/accent1_2" csCatId="accent1" phldr="1"/>
      <dgm:spPr/>
      <dgm:t>
        <a:bodyPr/>
        <a:lstStyle/>
        <a:p>
          <a:endParaRPr lang="en-GB"/>
        </a:p>
      </dgm:t>
    </dgm:pt>
    <dgm:pt modelId="{1C5A93F5-4BDD-EA42-B298-B1FDFF6E5FDC}">
      <dgm:prSet phldrT="[Text]"/>
      <dgm:spPr/>
      <dgm:t>
        <a:bodyPr/>
        <a:lstStyle/>
        <a:p>
          <a:r>
            <a:rPr lang="en-GB" dirty="0"/>
            <a:t>Don’t Use</a:t>
          </a:r>
        </a:p>
      </dgm:t>
    </dgm:pt>
    <dgm:pt modelId="{ECA38B44-C7D3-6449-A382-3D22CD906523}" type="parTrans" cxnId="{DD57C844-D7F9-1846-BFD5-8A9FE4DAB68F}">
      <dgm:prSet/>
      <dgm:spPr/>
      <dgm:t>
        <a:bodyPr/>
        <a:lstStyle/>
        <a:p>
          <a:endParaRPr lang="en-GB"/>
        </a:p>
      </dgm:t>
    </dgm:pt>
    <dgm:pt modelId="{D4A43427-3D60-C143-A64F-0D1211B7E795}" type="sibTrans" cxnId="{DD57C844-D7F9-1846-BFD5-8A9FE4DAB68F}">
      <dgm:prSet/>
      <dgm:spPr/>
      <dgm:t>
        <a:bodyPr/>
        <a:lstStyle/>
        <a:p>
          <a:endParaRPr lang="en-GB"/>
        </a:p>
      </dgm:t>
    </dgm:pt>
    <dgm:pt modelId="{C3B29CF5-427E-CD4B-A1AD-A4E780CB6B34}">
      <dgm:prSet phldrT="[Text]"/>
      <dgm:spPr/>
      <dgm:t>
        <a:bodyPr/>
        <a:lstStyle/>
        <a:p>
          <a:r>
            <a:rPr lang="en-GB" dirty="0"/>
            <a:t>Contractions</a:t>
          </a:r>
        </a:p>
      </dgm:t>
    </dgm:pt>
    <dgm:pt modelId="{A34B7342-63B3-B04B-849F-646C8BEBAF75}" type="parTrans" cxnId="{C3D19170-1195-7D42-889C-3896582286D7}">
      <dgm:prSet/>
      <dgm:spPr/>
      <dgm:t>
        <a:bodyPr/>
        <a:lstStyle/>
        <a:p>
          <a:endParaRPr lang="en-GB"/>
        </a:p>
      </dgm:t>
    </dgm:pt>
    <dgm:pt modelId="{55E8CB61-916F-BB4F-A3B8-1F2927DA85AD}" type="sibTrans" cxnId="{C3D19170-1195-7D42-889C-3896582286D7}">
      <dgm:prSet/>
      <dgm:spPr/>
      <dgm:t>
        <a:bodyPr/>
        <a:lstStyle/>
        <a:p>
          <a:endParaRPr lang="en-GB"/>
        </a:p>
      </dgm:t>
    </dgm:pt>
    <dgm:pt modelId="{07964238-CAFA-8B4B-A767-35CCF53DADE1}">
      <dgm:prSet phldrT="[Text]"/>
      <dgm:spPr/>
      <dgm:t>
        <a:bodyPr/>
        <a:lstStyle/>
        <a:p>
          <a:r>
            <a:rPr lang="en-GB" dirty="0"/>
            <a:t>Personal or emotional commentary</a:t>
          </a:r>
        </a:p>
      </dgm:t>
    </dgm:pt>
    <dgm:pt modelId="{827AC961-AA5A-E64E-BA88-992B2D6EA5A0}" type="parTrans" cxnId="{F5F29AAB-798D-8242-9D29-E77D5D7C6BD5}">
      <dgm:prSet/>
      <dgm:spPr/>
      <dgm:t>
        <a:bodyPr/>
        <a:lstStyle/>
        <a:p>
          <a:endParaRPr lang="en-GB"/>
        </a:p>
      </dgm:t>
    </dgm:pt>
    <dgm:pt modelId="{7A6CEDDC-3CBE-6A48-8A5E-88363A1DDBD6}" type="sibTrans" cxnId="{F5F29AAB-798D-8242-9D29-E77D5D7C6BD5}">
      <dgm:prSet/>
      <dgm:spPr/>
      <dgm:t>
        <a:bodyPr/>
        <a:lstStyle/>
        <a:p>
          <a:endParaRPr lang="en-GB"/>
        </a:p>
      </dgm:t>
    </dgm:pt>
    <dgm:pt modelId="{C27E5CE7-70EA-4247-9D1D-F06B5D3677AC}">
      <dgm:prSet phldrT="[Text]"/>
      <dgm:spPr/>
      <dgm:t>
        <a:bodyPr/>
        <a:lstStyle/>
        <a:p>
          <a:r>
            <a:rPr lang="en-GB" dirty="0"/>
            <a:t>Abbreviations</a:t>
          </a:r>
        </a:p>
      </dgm:t>
    </dgm:pt>
    <dgm:pt modelId="{00382E3C-01F8-A844-885E-2566642BC986}" type="parTrans" cxnId="{892CEFDC-6224-364E-B27A-84D99C3D53AF}">
      <dgm:prSet/>
      <dgm:spPr/>
      <dgm:t>
        <a:bodyPr/>
        <a:lstStyle/>
        <a:p>
          <a:endParaRPr lang="en-GB"/>
        </a:p>
      </dgm:t>
    </dgm:pt>
    <dgm:pt modelId="{078BCF76-AEDF-054B-9345-8CB340F2E918}" type="sibTrans" cxnId="{892CEFDC-6224-364E-B27A-84D99C3D53AF}">
      <dgm:prSet/>
      <dgm:spPr/>
      <dgm:t>
        <a:bodyPr/>
        <a:lstStyle/>
        <a:p>
          <a:endParaRPr lang="en-GB"/>
        </a:p>
      </dgm:t>
    </dgm:pt>
    <dgm:pt modelId="{82EE8DA4-8049-C743-BFBD-0C4D1831831D}">
      <dgm:prSet phldrT="[Text]"/>
      <dgm:spPr/>
      <dgm:t>
        <a:bodyPr/>
        <a:lstStyle/>
        <a:p>
          <a:endParaRPr lang="en-GB" dirty="0"/>
        </a:p>
      </dgm:t>
    </dgm:pt>
    <dgm:pt modelId="{E4126EE7-EBBD-AA40-ABA5-F146A51AFF61}" type="parTrans" cxnId="{87E75B72-8B59-EB40-A347-1B89648C829B}">
      <dgm:prSet/>
      <dgm:spPr/>
      <dgm:t>
        <a:bodyPr/>
        <a:lstStyle/>
        <a:p>
          <a:endParaRPr lang="en-GB"/>
        </a:p>
      </dgm:t>
    </dgm:pt>
    <dgm:pt modelId="{BE6C6223-9C70-BE47-93E1-AB9696AC65AF}" type="sibTrans" cxnId="{87E75B72-8B59-EB40-A347-1B89648C829B}">
      <dgm:prSet/>
      <dgm:spPr/>
      <dgm:t>
        <a:bodyPr/>
        <a:lstStyle/>
        <a:p>
          <a:endParaRPr lang="en-GB"/>
        </a:p>
      </dgm:t>
    </dgm:pt>
    <dgm:pt modelId="{0173D00B-60EF-6B46-A02F-5C01D9DA2AD6}">
      <dgm:prSet phldrT="[Text]"/>
      <dgm:spPr/>
      <dgm:t>
        <a:bodyPr/>
        <a:lstStyle/>
        <a:p>
          <a:r>
            <a:rPr lang="en-GB" dirty="0"/>
            <a:t>Cliches</a:t>
          </a:r>
        </a:p>
      </dgm:t>
    </dgm:pt>
    <dgm:pt modelId="{F50190E3-453F-2549-B7C2-CDBA6EE8FF94}" type="parTrans" cxnId="{041033D8-FEB5-7548-90A8-5F49A4CA6D42}">
      <dgm:prSet/>
      <dgm:spPr/>
      <dgm:t>
        <a:bodyPr/>
        <a:lstStyle/>
        <a:p>
          <a:endParaRPr lang="en-GB"/>
        </a:p>
      </dgm:t>
    </dgm:pt>
    <dgm:pt modelId="{20933D8A-062F-8D4E-AC87-BD55E94B9475}" type="sibTrans" cxnId="{041033D8-FEB5-7548-90A8-5F49A4CA6D42}">
      <dgm:prSet/>
      <dgm:spPr/>
      <dgm:t>
        <a:bodyPr/>
        <a:lstStyle/>
        <a:p>
          <a:endParaRPr lang="en-GB"/>
        </a:p>
      </dgm:t>
    </dgm:pt>
    <dgm:pt modelId="{CA98DB67-4AFF-8241-B3BA-FA1C9D1DB612}">
      <dgm:prSet phldrT="[Text]"/>
      <dgm:spPr/>
      <dgm:t>
        <a:bodyPr/>
        <a:lstStyle/>
        <a:p>
          <a:r>
            <a:rPr lang="en-GB" dirty="0"/>
            <a:t>Conversational speech</a:t>
          </a:r>
        </a:p>
      </dgm:t>
    </dgm:pt>
    <dgm:pt modelId="{03F92AAA-D084-0B4B-865E-763E34774947}" type="parTrans" cxnId="{6A088768-DCEE-AA4B-83E9-3DF750C556D5}">
      <dgm:prSet/>
      <dgm:spPr/>
      <dgm:t>
        <a:bodyPr/>
        <a:lstStyle/>
        <a:p>
          <a:endParaRPr lang="en-GB"/>
        </a:p>
      </dgm:t>
    </dgm:pt>
    <dgm:pt modelId="{975DADCE-A2D9-8745-AC58-7DCAC3443E8A}" type="sibTrans" cxnId="{6A088768-DCEE-AA4B-83E9-3DF750C556D5}">
      <dgm:prSet/>
      <dgm:spPr/>
      <dgm:t>
        <a:bodyPr/>
        <a:lstStyle/>
        <a:p>
          <a:endParaRPr lang="en-GB"/>
        </a:p>
      </dgm:t>
    </dgm:pt>
    <dgm:pt modelId="{1BC00570-EA6A-DE48-B45F-400994F67082}">
      <dgm:prSet phldrT="[Text]"/>
      <dgm:spPr/>
      <dgm:t>
        <a:bodyPr/>
        <a:lstStyle/>
        <a:p>
          <a:r>
            <a:rPr lang="en-GB" dirty="0"/>
            <a:t>Informal structures</a:t>
          </a:r>
        </a:p>
      </dgm:t>
    </dgm:pt>
    <dgm:pt modelId="{C1067C8B-315A-1E48-A46A-83CB12E25ED0}" type="parTrans" cxnId="{D6E6C31F-B494-6C48-8DD5-D91F748BFA9F}">
      <dgm:prSet/>
      <dgm:spPr/>
      <dgm:t>
        <a:bodyPr/>
        <a:lstStyle/>
        <a:p>
          <a:endParaRPr lang="en-GB"/>
        </a:p>
      </dgm:t>
    </dgm:pt>
    <dgm:pt modelId="{04E764B9-33A9-324E-9FAB-374166F65992}" type="sibTrans" cxnId="{D6E6C31F-B494-6C48-8DD5-D91F748BFA9F}">
      <dgm:prSet/>
      <dgm:spPr/>
      <dgm:t>
        <a:bodyPr/>
        <a:lstStyle/>
        <a:p>
          <a:endParaRPr lang="en-GB"/>
        </a:p>
      </dgm:t>
    </dgm:pt>
    <dgm:pt modelId="{6A069B1B-5709-834A-93AB-DD448E328E28}" type="pres">
      <dgm:prSet presAssocID="{6F78DB03-D13D-F54D-922D-A1F354617B78}" presName="layout" presStyleCnt="0">
        <dgm:presLayoutVars>
          <dgm:chMax/>
          <dgm:chPref/>
          <dgm:dir/>
          <dgm:resizeHandles/>
        </dgm:presLayoutVars>
      </dgm:prSet>
      <dgm:spPr/>
    </dgm:pt>
    <dgm:pt modelId="{E51811D7-3447-FC44-898C-7180C1293C14}" type="pres">
      <dgm:prSet presAssocID="{1C5A93F5-4BDD-EA42-B298-B1FDFF6E5FDC}" presName="root" presStyleCnt="0">
        <dgm:presLayoutVars>
          <dgm:chMax/>
          <dgm:chPref/>
        </dgm:presLayoutVars>
      </dgm:prSet>
      <dgm:spPr/>
    </dgm:pt>
    <dgm:pt modelId="{4C682F94-4AB5-F648-A3C7-099CC83BF74C}" type="pres">
      <dgm:prSet presAssocID="{1C5A93F5-4BDD-EA42-B298-B1FDFF6E5FDC}" presName="rootComposite" presStyleCnt="0">
        <dgm:presLayoutVars/>
      </dgm:prSet>
      <dgm:spPr/>
    </dgm:pt>
    <dgm:pt modelId="{5258B53C-99B5-0B4F-AC94-EB7DE84D6395}" type="pres">
      <dgm:prSet presAssocID="{1C5A93F5-4BDD-EA42-B298-B1FDFF6E5FDC}" presName="ParentAccent" presStyleLbl="alignNode1" presStyleIdx="0" presStyleCnt="2"/>
      <dgm:spPr/>
    </dgm:pt>
    <dgm:pt modelId="{1CF23A9B-7319-1D4F-8654-D3855B9D8A27}" type="pres">
      <dgm:prSet presAssocID="{1C5A93F5-4BDD-EA42-B298-B1FDFF6E5FDC}" presName="ParentSmallAccent" presStyleLbl="fgAcc1" presStyleIdx="0" presStyleCnt="2"/>
      <dgm:spPr/>
    </dgm:pt>
    <dgm:pt modelId="{4D773DB6-4C67-8F46-B0D5-E5DAA2B1B432}" type="pres">
      <dgm:prSet presAssocID="{1C5A93F5-4BDD-EA42-B298-B1FDFF6E5FDC}" presName="Parent" presStyleLbl="revTx" presStyleIdx="0" presStyleCnt="8">
        <dgm:presLayoutVars>
          <dgm:chMax/>
          <dgm:chPref val="4"/>
          <dgm:bulletEnabled val="1"/>
        </dgm:presLayoutVars>
      </dgm:prSet>
      <dgm:spPr/>
    </dgm:pt>
    <dgm:pt modelId="{31CF1C86-DE58-E046-AAA5-317A53C8FB8D}" type="pres">
      <dgm:prSet presAssocID="{1C5A93F5-4BDD-EA42-B298-B1FDFF6E5FDC}" presName="childShape" presStyleCnt="0">
        <dgm:presLayoutVars>
          <dgm:chMax val="0"/>
          <dgm:chPref val="0"/>
        </dgm:presLayoutVars>
      </dgm:prSet>
      <dgm:spPr/>
    </dgm:pt>
    <dgm:pt modelId="{1A4B916E-414E-EC41-AADC-8ABD8BCA9D17}" type="pres">
      <dgm:prSet presAssocID="{C3B29CF5-427E-CD4B-A1AD-A4E780CB6B34}" presName="childComposite" presStyleCnt="0">
        <dgm:presLayoutVars>
          <dgm:chMax val="0"/>
          <dgm:chPref val="0"/>
        </dgm:presLayoutVars>
      </dgm:prSet>
      <dgm:spPr/>
    </dgm:pt>
    <dgm:pt modelId="{C41162BB-640D-8345-9A7D-EA8D29059CCF}" type="pres">
      <dgm:prSet presAssocID="{C3B29CF5-427E-CD4B-A1AD-A4E780CB6B34}" presName="ChildAccent" presStyleLbl="solidFgAcc1" presStyleIdx="0" presStyleCnt="6"/>
      <dgm:spPr/>
    </dgm:pt>
    <dgm:pt modelId="{004F23EA-9B7B-A143-8500-4312CC85F4AC}" type="pres">
      <dgm:prSet presAssocID="{C3B29CF5-427E-CD4B-A1AD-A4E780CB6B34}" presName="Child" presStyleLbl="revTx" presStyleIdx="1" presStyleCnt="8">
        <dgm:presLayoutVars>
          <dgm:chMax val="0"/>
          <dgm:chPref val="0"/>
          <dgm:bulletEnabled val="1"/>
        </dgm:presLayoutVars>
      </dgm:prSet>
      <dgm:spPr/>
    </dgm:pt>
    <dgm:pt modelId="{598F8373-1119-0F4C-89D5-15B2639417E3}" type="pres">
      <dgm:prSet presAssocID="{07964238-CAFA-8B4B-A767-35CCF53DADE1}" presName="childComposite" presStyleCnt="0">
        <dgm:presLayoutVars>
          <dgm:chMax val="0"/>
          <dgm:chPref val="0"/>
        </dgm:presLayoutVars>
      </dgm:prSet>
      <dgm:spPr/>
    </dgm:pt>
    <dgm:pt modelId="{73DEAD87-86D0-F545-86D6-0FCF5EAC17DF}" type="pres">
      <dgm:prSet presAssocID="{07964238-CAFA-8B4B-A767-35CCF53DADE1}" presName="ChildAccent" presStyleLbl="solidFgAcc1" presStyleIdx="1" presStyleCnt="6"/>
      <dgm:spPr/>
    </dgm:pt>
    <dgm:pt modelId="{79346941-294F-6540-82FE-380702D20D97}" type="pres">
      <dgm:prSet presAssocID="{07964238-CAFA-8B4B-A767-35CCF53DADE1}" presName="Child" presStyleLbl="revTx" presStyleIdx="2" presStyleCnt="8">
        <dgm:presLayoutVars>
          <dgm:chMax val="0"/>
          <dgm:chPref val="0"/>
          <dgm:bulletEnabled val="1"/>
        </dgm:presLayoutVars>
      </dgm:prSet>
      <dgm:spPr/>
    </dgm:pt>
    <dgm:pt modelId="{623F2994-4FED-4243-95AC-EDBC2A24FD94}" type="pres">
      <dgm:prSet presAssocID="{C27E5CE7-70EA-4247-9D1D-F06B5D3677AC}" presName="childComposite" presStyleCnt="0">
        <dgm:presLayoutVars>
          <dgm:chMax val="0"/>
          <dgm:chPref val="0"/>
        </dgm:presLayoutVars>
      </dgm:prSet>
      <dgm:spPr/>
    </dgm:pt>
    <dgm:pt modelId="{44394858-673A-8B45-90F9-46200A05F29A}" type="pres">
      <dgm:prSet presAssocID="{C27E5CE7-70EA-4247-9D1D-F06B5D3677AC}" presName="ChildAccent" presStyleLbl="solidFgAcc1" presStyleIdx="2" presStyleCnt="6"/>
      <dgm:spPr/>
    </dgm:pt>
    <dgm:pt modelId="{7FC7A07D-55D3-6747-AED4-48AF2189783B}" type="pres">
      <dgm:prSet presAssocID="{C27E5CE7-70EA-4247-9D1D-F06B5D3677AC}" presName="Child" presStyleLbl="revTx" presStyleIdx="3" presStyleCnt="8">
        <dgm:presLayoutVars>
          <dgm:chMax val="0"/>
          <dgm:chPref val="0"/>
          <dgm:bulletEnabled val="1"/>
        </dgm:presLayoutVars>
      </dgm:prSet>
      <dgm:spPr/>
    </dgm:pt>
    <dgm:pt modelId="{CAAC91C3-4CB1-B346-BA8C-E1E2652E57A5}" type="pres">
      <dgm:prSet presAssocID="{82EE8DA4-8049-C743-BFBD-0C4D1831831D}" presName="root" presStyleCnt="0">
        <dgm:presLayoutVars>
          <dgm:chMax/>
          <dgm:chPref/>
        </dgm:presLayoutVars>
      </dgm:prSet>
      <dgm:spPr/>
    </dgm:pt>
    <dgm:pt modelId="{570A886E-9EE3-6342-9275-DA9DCF0E6965}" type="pres">
      <dgm:prSet presAssocID="{82EE8DA4-8049-C743-BFBD-0C4D1831831D}" presName="rootComposite" presStyleCnt="0">
        <dgm:presLayoutVars/>
      </dgm:prSet>
      <dgm:spPr/>
    </dgm:pt>
    <dgm:pt modelId="{3182A8E9-B294-7949-BB04-E2228E93DAD4}" type="pres">
      <dgm:prSet presAssocID="{82EE8DA4-8049-C743-BFBD-0C4D1831831D}" presName="ParentAccent" presStyleLbl="alignNode1" presStyleIdx="1" presStyleCnt="2"/>
      <dgm:spPr/>
    </dgm:pt>
    <dgm:pt modelId="{92A9AC4E-27EF-0044-B549-B642CA189657}" type="pres">
      <dgm:prSet presAssocID="{82EE8DA4-8049-C743-BFBD-0C4D1831831D}" presName="ParentSmallAccent" presStyleLbl="fgAcc1" presStyleIdx="1" presStyleCnt="2"/>
      <dgm:spPr/>
    </dgm:pt>
    <dgm:pt modelId="{D5D563E1-5489-CF44-B3A7-73D5C5E2C585}" type="pres">
      <dgm:prSet presAssocID="{82EE8DA4-8049-C743-BFBD-0C4D1831831D}" presName="Parent" presStyleLbl="revTx" presStyleIdx="4" presStyleCnt="8">
        <dgm:presLayoutVars>
          <dgm:chMax/>
          <dgm:chPref val="4"/>
          <dgm:bulletEnabled val="1"/>
        </dgm:presLayoutVars>
      </dgm:prSet>
      <dgm:spPr/>
    </dgm:pt>
    <dgm:pt modelId="{BA92C459-18B7-B548-9971-E416565A6DBA}" type="pres">
      <dgm:prSet presAssocID="{82EE8DA4-8049-C743-BFBD-0C4D1831831D}" presName="childShape" presStyleCnt="0">
        <dgm:presLayoutVars>
          <dgm:chMax val="0"/>
          <dgm:chPref val="0"/>
        </dgm:presLayoutVars>
      </dgm:prSet>
      <dgm:spPr/>
    </dgm:pt>
    <dgm:pt modelId="{586AA0BA-6AF5-FF45-9AA3-02F2B74EF4BC}" type="pres">
      <dgm:prSet presAssocID="{0173D00B-60EF-6B46-A02F-5C01D9DA2AD6}" presName="childComposite" presStyleCnt="0">
        <dgm:presLayoutVars>
          <dgm:chMax val="0"/>
          <dgm:chPref val="0"/>
        </dgm:presLayoutVars>
      </dgm:prSet>
      <dgm:spPr/>
    </dgm:pt>
    <dgm:pt modelId="{187BEE53-EC4A-4847-A8EE-FB03AAA9D0A7}" type="pres">
      <dgm:prSet presAssocID="{0173D00B-60EF-6B46-A02F-5C01D9DA2AD6}" presName="ChildAccent" presStyleLbl="solidFgAcc1" presStyleIdx="3" presStyleCnt="6"/>
      <dgm:spPr/>
    </dgm:pt>
    <dgm:pt modelId="{A83BB26A-5396-DC4C-BF19-D8D08911105E}" type="pres">
      <dgm:prSet presAssocID="{0173D00B-60EF-6B46-A02F-5C01D9DA2AD6}" presName="Child" presStyleLbl="revTx" presStyleIdx="5" presStyleCnt="8">
        <dgm:presLayoutVars>
          <dgm:chMax val="0"/>
          <dgm:chPref val="0"/>
          <dgm:bulletEnabled val="1"/>
        </dgm:presLayoutVars>
      </dgm:prSet>
      <dgm:spPr/>
    </dgm:pt>
    <dgm:pt modelId="{81FC146B-CBA2-4845-973C-9DC121782AD7}" type="pres">
      <dgm:prSet presAssocID="{CA98DB67-4AFF-8241-B3BA-FA1C9D1DB612}" presName="childComposite" presStyleCnt="0">
        <dgm:presLayoutVars>
          <dgm:chMax val="0"/>
          <dgm:chPref val="0"/>
        </dgm:presLayoutVars>
      </dgm:prSet>
      <dgm:spPr/>
    </dgm:pt>
    <dgm:pt modelId="{6A4E2C59-4B1F-B744-B0D1-02DC0ABBB124}" type="pres">
      <dgm:prSet presAssocID="{CA98DB67-4AFF-8241-B3BA-FA1C9D1DB612}" presName="ChildAccent" presStyleLbl="solidFgAcc1" presStyleIdx="4" presStyleCnt="6"/>
      <dgm:spPr/>
    </dgm:pt>
    <dgm:pt modelId="{8B45C31D-3839-3844-A0AB-3804DD2E1D7C}" type="pres">
      <dgm:prSet presAssocID="{CA98DB67-4AFF-8241-B3BA-FA1C9D1DB612}" presName="Child" presStyleLbl="revTx" presStyleIdx="6" presStyleCnt="8">
        <dgm:presLayoutVars>
          <dgm:chMax val="0"/>
          <dgm:chPref val="0"/>
          <dgm:bulletEnabled val="1"/>
        </dgm:presLayoutVars>
      </dgm:prSet>
      <dgm:spPr/>
    </dgm:pt>
    <dgm:pt modelId="{27D2D5B8-66BE-C644-8CF1-D6FFDE704151}" type="pres">
      <dgm:prSet presAssocID="{1BC00570-EA6A-DE48-B45F-400994F67082}" presName="childComposite" presStyleCnt="0">
        <dgm:presLayoutVars>
          <dgm:chMax val="0"/>
          <dgm:chPref val="0"/>
        </dgm:presLayoutVars>
      </dgm:prSet>
      <dgm:spPr/>
    </dgm:pt>
    <dgm:pt modelId="{B1716FE3-31C9-3641-B04F-E74D25A5D437}" type="pres">
      <dgm:prSet presAssocID="{1BC00570-EA6A-DE48-B45F-400994F67082}" presName="ChildAccent" presStyleLbl="solidFgAcc1" presStyleIdx="5" presStyleCnt="6"/>
      <dgm:spPr/>
    </dgm:pt>
    <dgm:pt modelId="{503D8C91-A376-8046-A80A-55DBB0448A05}" type="pres">
      <dgm:prSet presAssocID="{1BC00570-EA6A-DE48-B45F-400994F67082}" presName="Child" presStyleLbl="revTx" presStyleIdx="7" presStyleCnt="8">
        <dgm:presLayoutVars>
          <dgm:chMax val="0"/>
          <dgm:chPref val="0"/>
          <dgm:bulletEnabled val="1"/>
        </dgm:presLayoutVars>
      </dgm:prSet>
      <dgm:spPr/>
    </dgm:pt>
  </dgm:ptLst>
  <dgm:cxnLst>
    <dgm:cxn modelId="{D6E6C31F-B494-6C48-8DD5-D91F748BFA9F}" srcId="{82EE8DA4-8049-C743-BFBD-0C4D1831831D}" destId="{1BC00570-EA6A-DE48-B45F-400994F67082}" srcOrd="2" destOrd="0" parTransId="{C1067C8B-315A-1E48-A46A-83CB12E25ED0}" sibTransId="{04E764B9-33A9-324E-9FAB-374166F65992}"/>
    <dgm:cxn modelId="{13AC2124-DC1C-5F4E-93B3-B3241C74373D}" type="presOf" srcId="{CA98DB67-4AFF-8241-B3BA-FA1C9D1DB612}" destId="{8B45C31D-3839-3844-A0AB-3804DD2E1D7C}" srcOrd="0" destOrd="0" presId="urn:microsoft.com/office/officeart/2008/layout/SquareAccentList"/>
    <dgm:cxn modelId="{0DDAE23B-F30D-574A-B934-E27702951053}" type="presOf" srcId="{0173D00B-60EF-6B46-A02F-5C01D9DA2AD6}" destId="{A83BB26A-5396-DC4C-BF19-D8D08911105E}" srcOrd="0" destOrd="0" presId="urn:microsoft.com/office/officeart/2008/layout/SquareAccentList"/>
    <dgm:cxn modelId="{6069343C-0577-A442-931F-6460B0516128}" type="presOf" srcId="{82EE8DA4-8049-C743-BFBD-0C4D1831831D}" destId="{D5D563E1-5489-CF44-B3A7-73D5C5E2C585}" srcOrd="0" destOrd="0" presId="urn:microsoft.com/office/officeart/2008/layout/SquareAccentList"/>
    <dgm:cxn modelId="{DD57C844-D7F9-1846-BFD5-8A9FE4DAB68F}" srcId="{6F78DB03-D13D-F54D-922D-A1F354617B78}" destId="{1C5A93F5-4BDD-EA42-B298-B1FDFF6E5FDC}" srcOrd="0" destOrd="0" parTransId="{ECA38B44-C7D3-6449-A382-3D22CD906523}" sibTransId="{D4A43427-3D60-C143-A64F-0D1211B7E795}"/>
    <dgm:cxn modelId="{6A088768-DCEE-AA4B-83E9-3DF750C556D5}" srcId="{82EE8DA4-8049-C743-BFBD-0C4D1831831D}" destId="{CA98DB67-4AFF-8241-B3BA-FA1C9D1DB612}" srcOrd="1" destOrd="0" parTransId="{03F92AAA-D084-0B4B-865E-763E34774947}" sibTransId="{975DADCE-A2D9-8745-AC58-7DCAC3443E8A}"/>
    <dgm:cxn modelId="{C3D19170-1195-7D42-889C-3896582286D7}" srcId="{1C5A93F5-4BDD-EA42-B298-B1FDFF6E5FDC}" destId="{C3B29CF5-427E-CD4B-A1AD-A4E780CB6B34}" srcOrd="0" destOrd="0" parTransId="{A34B7342-63B3-B04B-849F-646C8BEBAF75}" sibTransId="{55E8CB61-916F-BB4F-A3B8-1F2927DA85AD}"/>
    <dgm:cxn modelId="{87E75B72-8B59-EB40-A347-1B89648C829B}" srcId="{6F78DB03-D13D-F54D-922D-A1F354617B78}" destId="{82EE8DA4-8049-C743-BFBD-0C4D1831831D}" srcOrd="1" destOrd="0" parTransId="{E4126EE7-EBBD-AA40-ABA5-F146A51AFF61}" sibTransId="{BE6C6223-9C70-BE47-93E1-AB9696AC65AF}"/>
    <dgm:cxn modelId="{F5864054-366A-F341-8B39-0A89DCBA8AE6}" type="presOf" srcId="{C27E5CE7-70EA-4247-9D1D-F06B5D3677AC}" destId="{7FC7A07D-55D3-6747-AED4-48AF2189783B}" srcOrd="0" destOrd="0" presId="urn:microsoft.com/office/officeart/2008/layout/SquareAccentList"/>
    <dgm:cxn modelId="{8A38AC81-59E7-6E4A-9711-E016DC6AB969}" type="presOf" srcId="{1C5A93F5-4BDD-EA42-B298-B1FDFF6E5FDC}" destId="{4D773DB6-4C67-8F46-B0D5-E5DAA2B1B432}" srcOrd="0" destOrd="0" presId="urn:microsoft.com/office/officeart/2008/layout/SquareAccentList"/>
    <dgm:cxn modelId="{A22570A9-B826-0946-AA94-62F953AB8AFB}" type="presOf" srcId="{6F78DB03-D13D-F54D-922D-A1F354617B78}" destId="{6A069B1B-5709-834A-93AB-DD448E328E28}" srcOrd="0" destOrd="0" presId="urn:microsoft.com/office/officeart/2008/layout/SquareAccentList"/>
    <dgm:cxn modelId="{F5F29AAB-798D-8242-9D29-E77D5D7C6BD5}" srcId="{1C5A93F5-4BDD-EA42-B298-B1FDFF6E5FDC}" destId="{07964238-CAFA-8B4B-A767-35CCF53DADE1}" srcOrd="1" destOrd="0" parTransId="{827AC961-AA5A-E64E-BA88-992B2D6EA5A0}" sibTransId="{7A6CEDDC-3CBE-6A48-8A5E-88363A1DDBD6}"/>
    <dgm:cxn modelId="{A9CD43AC-63F0-494E-94AB-F1F449CC70DA}" type="presOf" srcId="{07964238-CAFA-8B4B-A767-35CCF53DADE1}" destId="{79346941-294F-6540-82FE-380702D20D97}" srcOrd="0" destOrd="0" presId="urn:microsoft.com/office/officeart/2008/layout/SquareAccentList"/>
    <dgm:cxn modelId="{DBD882AF-C8C1-7D43-8E0B-28630B2A06D8}" type="presOf" srcId="{1BC00570-EA6A-DE48-B45F-400994F67082}" destId="{503D8C91-A376-8046-A80A-55DBB0448A05}" srcOrd="0" destOrd="0" presId="urn:microsoft.com/office/officeart/2008/layout/SquareAccentList"/>
    <dgm:cxn modelId="{C3513FCC-D54C-7446-9744-ECA914262BFF}" type="presOf" srcId="{C3B29CF5-427E-CD4B-A1AD-A4E780CB6B34}" destId="{004F23EA-9B7B-A143-8500-4312CC85F4AC}" srcOrd="0" destOrd="0" presId="urn:microsoft.com/office/officeart/2008/layout/SquareAccentList"/>
    <dgm:cxn modelId="{041033D8-FEB5-7548-90A8-5F49A4CA6D42}" srcId="{82EE8DA4-8049-C743-BFBD-0C4D1831831D}" destId="{0173D00B-60EF-6B46-A02F-5C01D9DA2AD6}" srcOrd="0" destOrd="0" parTransId="{F50190E3-453F-2549-B7C2-CDBA6EE8FF94}" sibTransId="{20933D8A-062F-8D4E-AC87-BD55E94B9475}"/>
    <dgm:cxn modelId="{892CEFDC-6224-364E-B27A-84D99C3D53AF}" srcId="{1C5A93F5-4BDD-EA42-B298-B1FDFF6E5FDC}" destId="{C27E5CE7-70EA-4247-9D1D-F06B5D3677AC}" srcOrd="2" destOrd="0" parTransId="{00382E3C-01F8-A844-885E-2566642BC986}" sibTransId="{078BCF76-AEDF-054B-9345-8CB340F2E918}"/>
    <dgm:cxn modelId="{951B5582-818B-F446-A7CC-82836FD684A4}" type="presParOf" srcId="{6A069B1B-5709-834A-93AB-DD448E328E28}" destId="{E51811D7-3447-FC44-898C-7180C1293C14}" srcOrd="0" destOrd="0" presId="urn:microsoft.com/office/officeart/2008/layout/SquareAccentList"/>
    <dgm:cxn modelId="{666D5FA9-F0FC-5547-B32E-0822FCE99461}" type="presParOf" srcId="{E51811D7-3447-FC44-898C-7180C1293C14}" destId="{4C682F94-4AB5-F648-A3C7-099CC83BF74C}" srcOrd="0" destOrd="0" presId="urn:microsoft.com/office/officeart/2008/layout/SquareAccentList"/>
    <dgm:cxn modelId="{EDD359F7-EB5C-D940-B8AA-F4974273DA31}" type="presParOf" srcId="{4C682F94-4AB5-F648-A3C7-099CC83BF74C}" destId="{5258B53C-99B5-0B4F-AC94-EB7DE84D6395}" srcOrd="0" destOrd="0" presId="urn:microsoft.com/office/officeart/2008/layout/SquareAccentList"/>
    <dgm:cxn modelId="{29C08E5B-2271-1146-AD1B-ED3A28408757}" type="presParOf" srcId="{4C682F94-4AB5-F648-A3C7-099CC83BF74C}" destId="{1CF23A9B-7319-1D4F-8654-D3855B9D8A27}" srcOrd="1" destOrd="0" presId="urn:microsoft.com/office/officeart/2008/layout/SquareAccentList"/>
    <dgm:cxn modelId="{541ACA6F-4296-4945-973F-F7BFA593B68B}" type="presParOf" srcId="{4C682F94-4AB5-F648-A3C7-099CC83BF74C}" destId="{4D773DB6-4C67-8F46-B0D5-E5DAA2B1B432}" srcOrd="2" destOrd="0" presId="urn:microsoft.com/office/officeart/2008/layout/SquareAccentList"/>
    <dgm:cxn modelId="{1395B4F1-967A-B54D-853B-3B1131FB0345}" type="presParOf" srcId="{E51811D7-3447-FC44-898C-7180C1293C14}" destId="{31CF1C86-DE58-E046-AAA5-317A53C8FB8D}" srcOrd="1" destOrd="0" presId="urn:microsoft.com/office/officeart/2008/layout/SquareAccentList"/>
    <dgm:cxn modelId="{B1132237-A5BD-D848-A6C4-2158225D3D2C}" type="presParOf" srcId="{31CF1C86-DE58-E046-AAA5-317A53C8FB8D}" destId="{1A4B916E-414E-EC41-AADC-8ABD8BCA9D17}" srcOrd="0" destOrd="0" presId="urn:microsoft.com/office/officeart/2008/layout/SquareAccentList"/>
    <dgm:cxn modelId="{69B19C82-BD5E-7F4E-A1D9-E47EB6BF82B2}" type="presParOf" srcId="{1A4B916E-414E-EC41-AADC-8ABD8BCA9D17}" destId="{C41162BB-640D-8345-9A7D-EA8D29059CCF}" srcOrd="0" destOrd="0" presId="urn:microsoft.com/office/officeart/2008/layout/SquareAccentList"/>
    <dgm:cxn modelId="{387B1543-5F17-A249-8599-4740A0BACD45}" type="presParOf" srcId="{1A4B916E-414E-EC41-AADC-8ABD8BCA9D17}" destId="{004F23EA-9B7B-A143-8500-4312CC85F4AC}" srcOrd="1" destOrd="0" presId="urn:microsoft.com/office/officeart/2008/layout/SquareAccentList"/>
    <dgm:cxn modelId="{35C834DD-A84E-7B47-AFB8-20E7EF7CA4FF}" type="presParOf" srcId="{31CF1C86-DE58-E046-AAA5-317A53C8FB8D}" destId="{598F8373-1119-0F4C-89D5-15B2639417E3}" srcOrd="1" destOrd="0" presId="urn:microsoft.com/office/officeart/2008/layout/SquareAccentList"/>
    <dgm:cxn modelId="{9F0BE8D9-3626-854C-97E2-056CCA0B91B2}" type="presParOf" srcId="{598F8373-1119-0F4C-89D5-15B2639417E3}" destId="{73DEAD87-86D0-F545-86D6-0FCF5EAC17DF}" srcOrd="0" destOrd="0" presId="urn:microsoft.com/office/officeart/2008/layout/SquareAccentList"/>
    <dgm:cxn modelId="{87FA2623-83AD-6349-92D8-8F564CB741F4}" type="presParOf" srcId="{598F8373-1119-0F4C-89D5-15B2639417E3}" destId="{79346941-294F-6540-82FE-380702D20D97}" srcOrd="1" destOrd="0" presId="urn:microsoft.com/office/officeart/2008/layout/SquareAccentList"/>
    <dgm:cxn modelId="{B64EB9C5-A971-544E-B980-1ED77E886176}" type="presParOf" srcId="{31CF1C86-DE58-E046-AAA5-317A53C8FB8D}" destId="{623F2994-4FED-4243-95AC-EDBC2A24FD94}" srcOrd="2" destOrd="0" presId="urn:microsoft.com/office/officeart/2008/layout/SquareAccentList"/>
    <dgm:cxn modelId="{80B74855-F170-F64A-A822-F9E20365C2DB}" type="presParOf" srcId="{623F2994-4FED-4243-95AC-EDBC2A24FD94}" destId="{44394858-673A-8B45-90F9-46200A05F29A}" srcOrd="0" destOrd="0" presId="urn:microsoft.com/office/officeart/2008/layout/SquareAccentList"/>
    <dgm:cxn modelId="{0D719B30-E802-F24A-8A4A-8C31C23C425C}" type="presParOf" srcId="{623F2994-4FED-4243-95AC-EDBC2A24FD94}" destId="{7FC7A07D-55D3-6747-AED4-48AF2189783B}" srcOrd="1" destOrd="0" presId="urn:microsoft.com/office/officeart/2008/layout/SquareAccentList"/>
    <dgm:cxn modelId="{3FD121B0-56CE-B240-983C-D251E5CDF4F5}" type="presParOf" srcId="{6A069B1B-5709-834A-93AB-DD448E328E28}" destId="{CAAC91C3-4CB1-B346-BA8C-E1E2652E57A5}" srcOrd="1" destOrd="0" presId="urn:microsoft.com/office/officeart/2008/layout/SquareAccentList"/>
    <dgm:cxn modelId="{F1BCF935-FDD8-A54B-AD5E-76982D76280B}" type="presParOf" srcId="{CAAC91C3-4CB1-B346-BA8C-E1E2652E57A5}" destId="{570A886E-9EE3-6342-9275-DA9DCF0E6965}" srcOrd="0" destOrd="0" presId="urn:microsoft.com/office/officeart/2008/layout/SquareAccentList"/>
    <dgm:cxn modelId="{FBC36D2D-144E-7C4F-9B98-BAD24842BCD2}" type="presParOf" srcId="{570A886E-9EE3-6342-9275-DA9DCF0E6965}" destId="{3182A8E9-B294-7949-BB04-E2228E93DAD4}" srcOrd="0" destOrd="0" presId="urn:microsoft.com/office/officeart/2008/layout/SquareAccentList"/>
    <dgm:cxn modelId="{B98E6C0F-5D6A-FE42-8B6E-261B9236ACCB}" type="presParOf" srcId="{570A886E-9EE3-6342-9275-DA9DCF0E6965}" destId="{92A9AC4E-27EF-0044-B549-B642CA189657}" srcOrd="1" destOrd="0" presId="urn:microsoft.com/office/officeart/2008/layout/SquareAccentList"/>
    <dgm:cxn modelId="{DB97FD87-9637-6A49-9E87-F6EB9A55378A}" type="presParOf" srcId="{570A886E-9EE3-6342-9275-DA9DCF0E6965}" destId="{D5D563E1-5489-CF44-B3A7-73D5C5E2C585}" srcOrd="2" destOrd="0" presId="urn:microsoft.com/office/officeart/2008/layout/SquareAccentList"/>
    <dgm:cxn modelId="{FBA7EE6A-AC11-2449-8118-D0564F2861B3}" type="presParOf" srcId="{CAAC91C3-4CB1-B346-BA8C-E1E2652E57A5}" destId="{BA92C459-18B7-B548-9971-E416565A6DBA}" srcOrd="1" destOrd="0" presId="urn:microsoft.com/office/officeart/2008/layout/SquareAccentList"/>
    <dgm:cxn modelId="{6AF2965F-7590-A648-ADA3-1456D434F6D6}" type="presParOf" srcId="{BA92C459-18B7-B548-9971-E416565A6DBA}" destId="{586AA0BA-6AF5-FF45-9AA3-02F2B74EF4BC}" srcOrd="0" destOrd="0" presId="urn:microsoft.com/office/officeart/2008/layout/SquareAccentList"/>
    <dgm:cxn modelId="{A91200E4-9D5B-EC45-B22A-7257F3F29D9D}" type="presParOf" srcId="{586AA0BA-6AF5-FF45-9AA3-02F2B74EF4BC}" destId="{187BEE53-EC4A-4847-A8EE-FB03AAA9D0A7}" srcOrd="0" destOrd="0" presId="urn:microsoft.com/office/officeart/2008/layout/SquareAccentList"/>
    <dgm:cxn modelId="{9F5C5940-C90E-C642-903A-52112D5AEDFA}" type="presParOf" srcId="{586AA0BA-6AF5-FF45-9AA3-02F2B74EF4BC}" destId="{A83BB26A-5396-DC4C-BF19-D8D08911105E}" srcOrd="1" destOrd="0" presId="urn:microsoft.com/office/officeart/2008/layout/SquareAccentList"/>
    <dgm:cxn modelId="{E00EEB70-7842-0549-A12B-16B6A742650F}" type="presParOf" srcId="{BA92C459-18B7-B548-9971-E416565A6DBA}" destId="{81FC146B-CBA2-4845-973C-9DC121782AD7}" srcOrd="1" destOrd="0" presId="urn:microsoft.com/office/officeart/2008/layout/SquareAccentList"/>
    <dgm:cxn modelId="{352724E9-C886-3E4E-9D40-C35A29D0CB20}" type="presParOf" srcId="{81FC146B-CBA2-4845-973C-9DC121782AD7}" destId="{6A4E2C59-4B1F-B744-B0D1-02DC0ABBB124}" srcOrd="0" destOrd="0" presId="urn:microsoft.com/office/officeart/2008/layout/SquareAccentList"/>
    <dgm:cxn modelId="{892A8BC2-4471-1843-A58E-593F14571FF0}" type="presParOf" srcId="{81FC146B-CBA2-4845-973C-9DC121782AD7}" destId="{8B45C31D-3839-3844-A0AB-3804DD2E1D7C}" srcOrd="1" destOrd="0" presId="urn:microsoft.com/office/officeart/2008/layout/SquareAccentList"/>
    <dgm:cxn modelId="{3B6A3F91-B36A-684D-9541-9AB3488156D9}" type="presParOf" srcId="{BA92C459-18B7-B548-9971-E416565A6DBA}" destId="{27D2D5B8-66BE-C644-8CF1-D6FFDE704151}" srcOrd="2" destOrd="0" presId="urn:microsoft.com/office/officeart/2008/layout/SquareAccentList"/>
    <dgm:cxn modelId="{4FF7BD30-8876-D542-BDD0-565D58FF6CE0}" type="presParOf" srcId="{27D2D5B8-66BE-C644-8CF1-D6FFDE704151}" destId="{B1716FE3-31C9-3641-B04F-E74D25A5D437}" srcOrd="0" destOrd="0" presId="urn:microsoft.com/office/officeart/2008/layout/SquareAccentList"/>
    <dgm:cxn modelId="{F93B22F1-6E6B-9046-8C22-6F8730E2681B}" type="presParOf" srcId="{27D2D5B8-66BE-C644-8CF1-D6FFDE704151}" destId="{503D8C91-A376-8046-A80A-55DBB0448A05}" srcOrd="1" destOrd="0" presId="urn:microsoft.com/office/officeart/2008/layout/Squa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58B53C-99B5-0B4F-AC94-EB7DE84D6395}">
      <dsp:nvSpPr>
        <dsp:cNvPr id="0" name=""/>
        <dsp:cNvSpPr/>
      </dsp:nvSpPr>
      <dsp:spPr>
        <a:xfrm>
          <a:off x="259985" y="1030493"/>
          <a:ext cx="4875916" cy="57363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F23A9B-7319-1D4F-8654-D3855B9D8A27}">
      <dsp:nvSpPr>
        <dsp:cNvPr id="0" name=""/>
        <dsp:cNvSpPr/>
      </dsp:nvSpPr>
      <dsp:spPr>
        <a:xfrm>
          <a:off x="259985" y="1245928"/>
          <a:ext cx="358202" cy="358202"/>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D773DB6-4C67-8F46-B0D5-E5DAA2B1B432}">
      <dsp:nvSpPr>
        <dsp:cNvPr id="0" name=""/>
        <dsp:cNvSpPr/>
      </dsp:nvSpPr>
      <dsp:spPr>
        <a:xfrm>
          <a:off x="259985" y="0"/>
          <a:ext cx="4875916" cy="10304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78740" rIns="118110" bIns="78740" numCol="1" spcCol="1270" anchor="ctr" anchorCtr="0">
          <a:noAutofit/>
        </a:bodyPr>
        <a:lstStyle/>
        <a:p>
          <a:pPr marL="0" lvl="0" indent="0" algn="l" defTabSz="2755900">
            <a:lnSpc>
              <a:spcPct val="90000"/>
            </a:lnSpc>
            <a:spcBef>
              <a:spcPct val="0"/>
            </a:spcBef>
            <a:spcAft>
              <a:spcPct val="35000"/>
            </a:spcAft>
            <a:buNone/>
          </a:pPr>
          <a:r>
            <a:rPr lang="en-GB" sz="6200" kern="1200" dirty="0"/>
            <a:t>Don’t Use</a:t>
          </a:r>
        </a:p>
      </dsp:txBody>
      <dsp:txXfrm>
        <a:off x="259985" y="0"/>
        <a:ext cx="4875916" cy="1030493"/>
      </dsp:txXfrm>
    </dsp:sp>
    <dsp:sp modelId="{C41162BB-640D-8345-9A7D-EA8D29059CCF}">
      <dsp:nvSpPr>
        <dsp:cNvPr id="0" name=""/>
        <dsp:cNvSpPr/>
      </dsp:nvSpPr>
      <dsp:spPr>
        <a:xfrm>
          <a:off x="259985" y="2080887"/>
          <a:ext cx="358193" cy="358193"/>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04F23EA-9B7B-A143-8500-4312CC85F4AC}">
      <dsp:nvSpPr>
        <dsp:cNvPr id="0" name=""/>
        <dsp:cNvSpPr/>
      </dsp:nvSpPr>
      <dsp:spPr>
        <a:xfrm>
          <a:off x="601299" y="1842509"/>
          <a:ext cx="4534602" cy="834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576" tIns="163576" rIns="163576" bIns="163576" numCol="1" spcCol="1270" anchor="ctr" anchorCtr="0">
          <a:noAutofit/>
        </a:bodyPr>
        <a:lstStyle/>
        <a:p>
          <a:pPr marL="0" lvl="0" indent="0" algn="l" defTabSz="1022350">
            <a:lnSpc>
              <a:spcPct val="90000"/>
            </a:lnSpc>
            <a:spcBef>
              <a:spcPct val="0"/>
            </a:spcBef>
            <a:spcAft>
              <a:spcPct val="35000"/>
            </a:spcAft>
            <a:buNone/>
          </a:pPr>
          <a:r>
            <a:rPr lang="en-GB" sz="2300" kern="1200" dirty="0"/>
            <a:t>Contractions</a:t>
          </a:r>
        </a:p>
      </dsp:txBody>
      <dsp:txXfrm>
        <a:off x="601299" y="1842509"/>
        <a:ext cx="4534602" cy="834950"/>
      </dsp:txXfrm>
    </dsp:sp>
    <dsp:sp modelId="{73DEAD87-86D0-F545-86D6-0FCF5EAC17DF}">
      <dsp:nvSpPr>
        <dsp:cNvPr id="0" name=""/>
        <dsp:cNvSpPr/>
      </dsp:nvSpPr>
      <dsp:spPr>
        <a:xfrm>
          <a:off x="259985" y="2915837"/>
          <a:ext cx="358193" cy="358193"/>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9346941-294F-6540-82FE-380702D20D97}">
      <dsp:nvSpPr>
        <dsp:cNvPr id="0" name=""/>
        <dsp:cNvSpPr/>
      </dsp:nvSpPr>
      <dsp:spPr>
        <a:xfrm>
          <a:off x="601299" y="2677459"/>
          <a:ext cx="4534602" cy="834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576" tIns="163576" rIns="163576" bIns="163576" numCol="1" spcCol="1270" anchor="ctr" anchorCtr="0">
          <a:noAutofit/>
        </a:bodyPr>
        <a:lstStyle/>
        <a:p>
          <a:pPr marL="0" lvl="0" indent="0" algn="l" defTabSz="1022350">
            <a:lnSpc>
              <a:spcPct val="90000"/>
            </a:lnSpc>
            <a:spcBef>
              <a:spcPct val="0"/>
            </a:spcBef>
            <a:spcAft>
              <a:spcPct val="35000"/>
            </a:spcAft>
            <a:buNone/>
          </a:pPr>
          <a:r>
            <a:rPr lang="en-GB" sz="2300" kern="1200" dirty="0"/>
            <a:t>Personal or emotional commentary</a:t>
          </a:r>
        </a:p>
      </dsp:txBody>
      <dsp:txXfrm>
        <a:off x="601299" y="2677459"/>
        <a:ext cx="4534602" cy="834950"/>
      </dsp:txXfrm>
    </dsp:sp>
    <dsp:sp modelId="{44394858-673A-8B45-90F9-46200A05F29A}">
      <dsp:nvSpPr>
        <dsp:cNvPr id="0" name=""/>
        <dsp:cNvSpPr/>
      </dsp:nvSpPr>
      <dsp:spPr>
        <a:xfrm>
          <a:off x="259985" y="3750787"/>
          <a:ext cx="358193" cy="358193"/>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FC7A07D-55D3-6747-AED4-48AF2189783B}">
      <dsp:nvSpPr>
        <dsp:cNvPr id="0" name=""/>
        <dsp:cNvSpPr/>
      </dsp:nvSpPr>
      <dsp:spPr>
        <a:xfrm>
          <a:off x="601299" y="3512409"/>
          <a:ext cx="4534602" cy="834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576" tIns="163576" rIns="163576" bIns="163576" numCol="1" spcCol="1270" anchor="ctr" anchorCtr="0">
          <a:noAutofit/>
        </a:bodyPr>
        <a:lstStyle/>
        <a:p>
          <a:pPr marL="0" lvl="0" indent="0" algn="l" defTabSz="1022350">
            <a:lnSpc>
              <a:spcPct val="90000"/>
            </a:lnSpc>
            <a:spcBef>
              <a:spcPct val="0"/>
            </a:spcBef>
            <a:spcAft>
              <a:spcPct val="35000"/>
            </a:spcAft>
            <a:buNone/>
          </a:pPr>
          <a:r>
            <a:rPr lang="en-GB" sz="2300" kern="1200" dirty="0"/>
            <a:t>Abbreviations</a:t>
          </a:r>
        </a:p>
      </dsp:txBody>
      <dsp:txXfrm>
        <a:off x="601299" y="3512409"/>
        <a:ext cx="4534602" cy="834950"/>
      </dsp:txXfrm>
    </dsp:sp>
    <dsp:sp modelId="{3182A8E9-B294-7949-BB04-E2228E93DAD4}">
      <dsp:nvSpPr>
        <dsp:cNvPr id="0" name=""/>
        <dsp:cNvSpPr/>
      </dsp:nvSpPr>
      <dsp:spPr>
        <a:xfrm>
          <a:off x="5379697" y="1030493"/>
          <a:ext cx="4875916" cy="57363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A9AC4E-27EF-0044-B549-B642CA189657}">
      <dsp:nvSpPr>
        <dsp:cNvPr id="0" name=""/>
        <dsp:cNvSpPr/>
      </dsp:nvSpPr>
      <dsp:spPr>
        <a:xfrm>
          <a:off x="5379697" y="1245928"/>
          <a:ext cx="358202" cy="358202"/>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5D563E1-5489-CF44-B3A7-73D5C5E2C585}">
      <dsp:nvSpPr>
        <dsp:cNvPr id="0" name=""/>
        <dsp:cNvSpPr/>
      </dsp:nvSpPr>
      <dsp:spPr>
        <a:xfrm>
          <a:off x="5379697" y="0"/>
          <a:ext cx="4875916" cy="10304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78740" rIns="118110" bIns="78740" numCol="1" spcCol="1270" anchor="ctr" anchorCtr="0">
          <a:noAutofit/>
        </a:bodyPr>
        <a:lstStyle/>
        <a:p>
          <a:pPr marL="0" lvl="0" indent="0" algn="l" defTabSz="2755900">
            <a:lnSpc>
              <a:spcPct val="90000"/>
            </a:lnSpc>
            <a:spcBef>
              <a:spcPct val="0"/>
            </a:spcBef>
            <a:spcAft>
              <a:spcPct val="35000"/>
            </a:spcAft>
            <a:buNone/>
          </a:pPr>
          <a:endParaRPr lang="en-GB" sz="6200" kern="1200" dirty="0"/>
        </a:p>
      </dsp:txBody>
      <dsp:txXfrm>
        <a:off x="5379697" y="0"/>
        <a:ext cx="4875916" cy="1030493"/>
      </dsp:txXfrm>
    </dsp:sp>
    <dsp:sp modelId="{187BEE53-EC4A-4847-A8EE-FB03AAA9D0A7}">
      <dsp:nvSpPr>
        <dsp:cNvPr id="0" name=""/>
        <dsp:cNvSpPr/>
      </dsp:nvSpPr>
      <dsp:spPr>
        <a:xfrm>
          <a:off x="5379697" y="2080887"/>
          <a:ext cx="358193" cy="358193"/>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83BB26A-5396-DC4C-BF19-D8D08911105E}">
      <dsp:nvSpPr>
        <dsp:cNvPr id="0" name=""/>
        <dsp:cNvSpPr/>
      </dsp:nvSpPr>
      <dsp:spPr>
        <a:xfrm>
          <a:off x="5721012" y="1842509"/>
          <a:ext cx="4534602" cy="834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576" tIns="163576" rIns="163576" bIns="163576" numCol="1" spcCol="1270" anchor="ctr" anchorCtr="0">
          <a:noAutofit/>
        </a:bodyPr>
        <a:lstStyle/>
        <a:p>
          <a:pPr marL="0" lvl="0" indent="0" algn="l" defTabSz="1022350">
            <a:lnSpc>
              <a:spcPct val="90000"/>
            </a:lnSpc>
            <a:spcBef>
              <a:spcPct val="0"/>
            </a:spcBef>
            <a:spcAft>
              <a:spcPct val="35000"/>
            </a:spcAft>
            <a:buNone/>
          </a:pPr>
          <a:r>
            <a:rPr lang="en-GB" sz="2300" kern="1200" dirty="0"/>
            <a:t>Cliches</a:t>
          </a:r>
        </a:p>
      </dsp:txBody>
      <dsp:txXfrm>
        <a:off x="5721012" y="1842509"/>
        <a:ext cx="4534602" cy="834950"/>
      </dsp:txXfrm>
    </dsp:sp>
    <dsp:sp modelId="{6A4E2C59-4B1F-B744-B0D1-02DC0ABBB124}">
      <dsp:nvSpPr>
        <dsp:cNvPr id="0" name=""/>
        <dsp:cNvSpPr/>
      </dsp:nvSpPr>
      <dsp:spPr>
        <a:xfrm>
          <a:off x="5379697" y="2915837"/>
          <a:ext cx="358193" cy="358193"/>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B45C31D-3839-3844-A0AB-3804DD2E1D7C}">
      <dsp:nvSpPr>
        <dsp:cNvPr id="0" name=""/>
        <dsp:cNvSpPr/>
      </dsp:nvSpPr>
      <dsp:spPr>
        <a:xfrm>
          <a:off x="5721012" y="2677459"/>
          <a:ext cx="4534602" cy="834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576" tIns="163576" rIns="163576" bIns="163576" numCol="1" spcCol="1270" anchor="ctr" anchorCtr="0">
          <a:noAutofit/>
        </a:bodyPr>
        <a:lstStyle/>
        <a:p>
          <a:pPr marL="0" lvl="0" indent="0" algn="l" defTabSz="1022350">
            <a:lnSpc>
              <a:spcPct val="90000"/>
            </a:lnSpc>
            <a:spcBef>
              <a:spcPct val="0"/>
            </a:spcBef>
            <a:spcAft>
              <a:spcPct val="35000"/>
            </a:spcAft>
            <a:buNone/>
          </a:pPr>
          <a:r>
            <a:rPr lang="en-GB" sz="2300" kern="1200" dirty="0"/>
            <a:t>Conversational speech</a:t>
          </a:r>
        </a:p>
      </dsp:txBody>
      <dsp:txXfrm>
        <a:off x="5721012" y="2677459"/>
        <a:ext cx="4534602" cy="834950"/>
      </dsp:txXfrm>
    </dsp:sp>
    <dsp:sp modelId="{B1716FE3-31C9-3641-B04F-E74D25A5D437}">
      <dsp:nvSpPr>
        <dsp:cNvPr id="0" name=""/>
        <dsp:cNvSpPr/>
      </dsp:nvSpPr>
      <dsp:spPr>
        <a:xfrm>
          <a:off x="5379697" y="3750787"/>
          <a:ext cx="358193" cy="358193"/>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03D8C91-A376-8046-A80A-55DBB0448A05}">
      <dsp:nvSpPr>
        <dsp:cNvPr id="0" name=""/>
        <dsp:cNvSpPr/>
      </dsp:nvSpPr>
      <dsp:spPr>
        <a:xfrm>
          <a:off x="5721012" y="3512409"/>
          <a:ext cx="4534602" cy="834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576" tIns="163576" rIns="163576" bIns="163576" numCol="1" spcCol="1270" anchor="ctr" anchorCtr="0">
          <a:noAutofit/>
        </a:bodyPr>
        <a:lstStyle/>
        <a:p>
          <a:pPr marL="0" lvl="0" indent="0" algn="l" defTabSz="1022350">
            <a:lnSpc>
              <a:spcPct val="90000"/>
            </a:lnSpc>
            <a:spcBef>
              <a:spcPct val="0"/>
            </a:spcBef>
            <a:spcAft>
              <a:spcPct val="35000"/>
            </a:spcAft>
            <a:buNone/>
          </a:pPr>
          <a:r>
            <a:rPr lang="en-GB" sz="2300" kern="1200" dirty="0"/>
            <a:t>Informal structures</a:t>
          </a:r>
        </a:p>
      </dsp:txBody>
      <dsp:txXfrm>
        <a:off x="5721012" y="3512409"/>
        <a:ext cx="4534602" cy="834950"/>
      </dsp:txXfrm>
    </dsp:sp>
  </dsp:spTree>
</dsp:drawing>
</file>

<file path=ppt/diagrams/layout1.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4CF77-3594-485C-BBF2-80561751C18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4514C35B-1B1C-3B94-42AE-66EE3079AB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A28014D4-12F1-047A-A58A-AD92C48AB229}"/>
              </a:ext>
            </a:extLst>
          </p:cNvPr>
          <p:cNvSpPr>
            <a:spLocks noGrp="1"/>
          </p:cNvSpPr>
          <p:nvPr>
            <p:ph type="dt" sz="half" idx="10"/>
          </p:nvPr>
        </p:nvSpPr>
        <p:spPr/>
        <p:txBody>
          <a:bodyPr/>
          <a:lstStyle/>
          <a:p>
            <a:fld id="{EBB65157-5392-2645-B34C-60763CCBC6E9}" type="datetimeFigureOut">
              <a:rPr lang="en-US" smtClean="0"/>
              <a:t>4/5/2024</a:t>
            </a:fld>
            <a:endParaRPr lang="en-US"/>
          </a:p>
        </p:txBody>
      </p:sp>
      <p:sp>
        <p:nvSpPr>
          <p:cNvPr id="5" name="Footer Placeholder 4">
            <a:extLst>
              <a:ext uri="{FF2B5EF4-FFF2-40B4-BE49-F238E27FC236}">
                <a16:creationId xmlns:a16="http://schemas.microsoft.com/office/drawing/2014/main" id="{C944DABB-1C96-3E13-9AAE-58A1B6AC8B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C4D2BB-8875-8B7F-0766-17D1AAB7AC9C}"/>
              </a:ext>
            </a:extLst>
          </p:cNvPr>
          <p:cNvSpPr>
            <a:spLocks noGrp="1"/>
          </p:cNvSpPr>
          <p:nvPr>
            <p:ph type="sldNum" sz="quarter" idx="12"/>
          </p:nvPr>
        </p:nvSpPr>
        <p:spPr/>
        <p:txBody>
          <a:bodyPr/>
          <a:lstStyle/>
          <a:p>
            <a:fld id="{21EF330C-347B-9C4D-9A90-684F9413F0A7}" type="slidenum">
              <a:rPr lang="en-US" smtClean="0"/>
              <a:t>‹#›</a:t>
            </a:fld>
            <a:endParaRPr lang="en-US"/>
          </a:p>
        </p:txBody>
      </p:sp>
    </p:spTree>
    <p:extLst>
      <p:ext uri="{BB962C8B-B14F-4D97-AF65-F5344CB8AC3E}">
        <p14:creationId xmlns:p14="http://schemas.microsoft.com/office/powerpoint/2010/main" val="3476238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258E7-9B06-5651-1F8D-9AE630B2F26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EDE53D9-B79E-73E9-39ED-F8CB50FD8AD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6C27A27-DCCD-4CDF-BA5F-EE5E322E8E89}"/>
              </a:ext>
            </a:extLst>
          </p:cNvPr>
          <p:cNvSpPr>
            <a:spLocks noGrp="1"/>
          </p:cNvSpPr>
          <p:nvPr>
            <p:ph type="dt" sz="half" idx="10"/>
          </p:nvPr>
        </p:nvSpPr>
        <p:spPr/>
        <p:txBody>
          <a:bodyPr/>
          <a:lstStyle/>
          <a:p>
            <a:fld id="{EBB65157-5392-2645-B34C-60763CCBC6E9}" type="datetimeFigureOut">
              <a:rPr lang="en-US" smtClean="0"/>
              <a:t>4/5/2024</a:t>
            </a:fld>
            <a:endParaRPr lang="en-US"/>
          </a:p>
        </p:txBody>
      </p:sp>
      <p:sp>
        <p:nvSpPr>
          <p:cNvPr id="5" name="Footer Placeholder 4">
            <a:extLst>
              <a:ext uri="{FF2B5EF4-FFF2-40B4-BE49-F238E27FC236}">
                <a16:creationId xmlns:a16="http://schemas.microsoft.com/office/drawing/2014/main" id="{2EE15083-CFE7-1153-705B-13E92C86CE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EF3CB8-414C-CC1A-6F00-A5B9A155954D}"/>
              </a:ext>
            </a:extLst>
          </p:cNvPr>
          <p:cNvSpPr>
            <a:spLocks noGrp="1"/>
          </p:cNvSpPr>
          <p:nvPr>
            <p:ph type="sldNum" sz="quarter" idx="12"/>
          </p:nvPr>
        </p:nvSpPr>
        <p:spPr/>
        <p:txBody>
          <a:bodyPr/>
          <a:lstStyle/>
          <a:p>
            <a:fld id="{21EF330C-347B-9C4D-9A90-684F9413F0A7}" type="slidenum">
              <a:rPr lang="en-US" smtClean="0"/>
              <a:t>‹#›</a:t>
            </a:fld>
            <a:endParaRPr lang="en-US"/>
          </a:p>
        </p:txBody>
      </p:sp>
    </p:spTree>
    <p:extLst>
      <p:ext uri="{BB962C8B-B14F-4D97-AF65-F5344CB8AC3E}">
        <p14:creationId xmlns:p14="http://schemas.microsoft.com/office/powerpoint/2010/main" val="863738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25CC4F-E13B-8F30-60B4-ACD75163F38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F4BB898-E79B-D67C-A81B-2DD4422F2C2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5D9183A-F254-3B96-E1BB-9253FFA68ADA}"/>
              </a:ext>
            </a:extLst>
          </p:cNvPr>
          <p:cNvSpPr>
            <a:spLocks noGrp="1"/>
          </p:cNvSpPr>
          <p:nvPr>
            <p:ph type="dt" sz="half" idx="10"/>
          </p:nvPr>
        </p:nvSpPr>
        <p:spPr/>
        <p:txBody>
          <a:bodyPr/>
          <a:lstStyle/>
          <a:p>
            <a:fld id="{EBB65157-5392-2645-B34C-60763CCBC6E9}" type="datetimeFigureOut">
              <a:rPr lang="en-US" smtClean="0"/>
              <a:t>4/5/2024</a:t>
            </a:fld>
            <a:endParaRPr lang="en-US"/>
          </a:p>
        </p:txBody>
      </p:sp>
      <p:sp>
        <p:nvSpPr>
          <p:cNvPr id="5" name="Footer Placeholder 4">
            <a:extLst>
              <a:ext uri="{FF2B5EF4-FFF2-40B4-BE49-F238E27FC236}">
                <a16:creationId xmlns:a16="http://schemas.microsoft.com/office/drawing/2014/main" id="{1DBD8CC0-A51F-9934-D63F-B28707DD7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643D9E-BCFC-2B79-CD45-5B831D301BC4}"/>
              </a:ext>
            </a:extLst>
          </p:cNvPr>
          <p:cNvSpPr>
            <a:spLocks noGrp="1"/>
          </p:cNvSpPr>
          <p:nvPr>
            <p:ph type="sldNum" sz="quarter" idx="12"/>
          </p:nvPr>
        </p:nvSpPr>
        <p:spPr/>
        <p:txBody>
          <a:bodyPr/>
          <a:lstStyle/>
          <a:p>
            <a:fld id="{21EF330C-347B-9C4D-9A90-684F9413F0A7}" type="slidenum">
              <a:rPr lang="en-US" smtClean="0"/>
              <a:t>‹#›</a:t>
            </a:fld>
            <a:endParaRPr lang="en-US"/>
          </a:p>
        </p:txBody>
      </p:sp>
    </p:spTree>
    <p:extLst>
      <p:ext uri="{BB962C8B-B14F-4D97-AF65-F5344CB8AC3E}">
        <p14:creationId xmlns:p14="http://schemas.microsoft.com/office/powerpoint/2010/main" val="3718403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6A605-692D-72F5-F185-69FE0B93EDC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D727295-725D-1E59-27D5-E1CAFD9F424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4D42ED1-2F34-954F-D27B-6F2624133139}"/>
              </a:ext>
            </a:extLst>
          </p:cNvPr>
          <p:cNvSpPr>
            <a:spLocks noGrp="1"/>
          </p:cNvSpPr>
          <p:nvPr>
            <p:ph type="dt" sz="half" idx="10"/>
          </p:nvPr>
        </p:nvSpPr>
        <p:spPr/>
        <p:txBody>
          <a:bodyPr/>
          <a:lstStyle/>
          <a:p>
            <a:fld id="{EBB65157-5392-2645-B34C-60763CCBC6E9}" type="datetimeFigureOut">
              <a:rPr lang="en-US" smtClean="0"/>
              <a:t>4/5/2024</a:t>
            </a:fld>
            <a:endParaRPr lang="en-US"/>
          </a:p>
        </p:txBody>
      </p:sp>
      <p:sp>
        <p:nvSpPr>
          <p:cNvPr id="5" name="Footer Placeholder 4">
            <a:extLst>
              <a:ext uri="{FF2B5EF4-FFF2-40B4-BE49-F238E27FC236}">
                <a16:creationId xmlns:a16="http://schemas.microsoft.com/office/drawing/2014/main" id="{B9EDE428-5E47-3A6E-EB9A-4CA4BF6762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9DF17D-1260-0B83-7EBA-730C023913FB}"/>
              </a:ext>
            </a:extLst>
          </p:cNvPr>
          <p:cNvSpPr>
            <a:spLocks noGrp="1"/>
          </p:cNvSpPr>
          <p:nvPr>
            <p:ph type="sldNum" sz="quarter" idx="12"/>
          </p:nvPr>
        </p:nvSpPr>
        <p:spPr/>
        <p:txBody>
          <a:bodyPr/>
          <a:lstStyle/>
          <a:p>
            <a:fld id="{21EF330C-347B-9C4D-9A90-684F9413F0A7}" type="slidenum">
              <a:rPr lang="en-US" smtClean="0"/>
              <a:t>‹#›</a:t>
            </a:fld>
            <a:endParaRPr lang="en-US"/>
          </a:p>
        </p:txBody>
      </p:sp>
    </p:spTree>
    <p:extLst>
      <p:ext uri="{BB962C8B-B14F-4D97-AF65-F5344CB8AC3E}">
        <p14:creationId xmlns:p14="http://schemas.microsoft.com/office/powerpoint/2010/main" val="209655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EAEA7-75C4-EC79-A62E-D5432DC62FD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6246C663-F06D-15A7-3759-3627C24CD4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0B3BD1C-DEB4-E7C1-214E-896545301358}"/>
              </a:ext>
            </a:extLst>
          </p:cNvPr>
          <p:cNvSpPr>
            <a:spLocks noGrp="1"/>
          </p:cNvSpPr>
          <p:nvPr>
            <p:ph type="dt" sz="half" idx="10"/>
          </p:nvPr>
        </p:nvSpPr>
        <p:spPr/>
        <p:txBody>
          <a:bodyPr/>
          <a:lstStyle/>
          <a:p>
            <a:fld id="{EBB65157-5392-2645-B34C-60763CCBC6E9}" type="datetimeFigureOut">
              <a:rPr lang="en-US" smtClean="0"/>
              <a:t>4/5/2024</a:t>
            </a:fld>
            <a:endParaRPr lang="en-US"/>
          </a:p>
        </p:txBody>
      </p:sp>
      <p:sp>
        <p:nvSpPr>
          <p:cNvPr id="5" name="Footer Placeholder 4">
            <a:extLst>
              <a:ext uri="{FF2B5EF4-FFF2-40B4-BE49-F238E27FC236}">
                <a16:creationId xmlns:a16="http://schemas.microsoft.com/office/drawing/2014/main" id="{E01907CF-AD39-25DB-E8A4-E97397C3B6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C5F250-C050-5CF5-9C14-0DF4F9EF86FB}"/>
              </a:ext>
            </a:extLst>
          </p:cNvPr>
          <p:cNvSpPr>
            <a:spLocks noGrp="1"/>
          </p:cNvSpPr>
          <p:nvPr>
            <p:ph type="sldNum" sz="quarter" idx="12"/>
          </p:nvPr>
        </p:nvSpPr>
        <p:spPr/>
        <p:txBody>
          <a:bodyPr/>
          <a:lstStyle/>
          <a:p>
            <a:fld id="{21EF330C-347B-9C4D-9A90-684F9413F0A7}" type="slidenum">
              <a:rPr lang="en-US" smtClean="0"/>
              <a:t>‹#›</a:t>
            </a:fld>
            <a:endParaRPr lang="en-US"/>
          </a:p>
        </p:txBody>
      </p:sp>
    </p:spTree>
    <p:extLst>
      <p:ext uri="{BB962C8B-B14F-4D97-AF65-F5344CB8AC3E}">
        <p14:creationId xmlns:p14="http://schemas.microsoft.com/office/powerpoint/2010/main" val="2728658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7F5A9-B364-3D9B-7419-B406F4EFB2E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D1D4095-D0C5-C22C-DFD1-B5364DE8DF2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8563DD68-4C2B-1F58-383D-E3E7C718F81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D552049-F8F4-4008-BA45-261C785EE92F}"/>
              </a:ext>
            </a:extLst>
          </p:cNvPr>
          <p:cNvSpPr>
            <a:spLocks noGrp="1"/>
          </p:cNvSpPr>
          <p:nvPr>
            <p:ph type="dt" sz="half" idx="10"/>
          </p:nvPr>
        </p:nvSpPr>
        <p:spPr/>
        <p:txBody>
          <a:bodyPr/>
          <a:lstStyle/>
          <a:p>
            <a:fld id="{EBB65157-5392-2645-B34C-60763CCBC6E9}" type="datetimeFigureOut">
              <a:rPr lang="en-US" smtClean="0"/>
              <a:t>4/5/2024</a:t>
            </a:fld>
            <a:endParaRPr lang="en-US"/>
          </a:p>
        </p:txBody>
      </p:sp>
      <p:sp>
        <p:nvSpPr>
          <p:cNvPr id="6" name="Footer Placeholder 5">
            <a:extLst>
              <a:ext uri="{FF2B5EF4-FFF2-40B4-BE49-F238E27FC236}">
                <a16:creationId xmlns:a16="http://schemas.microsoft.com/office/drawing/2014/main" id="{A3C348EE-C6E7-C07A-9911-2014D19195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A49DCC-34D3-B975-3126-DBE0CA013632}"/>
              </a:ext>
            </a:extLst>
          </p:cNvPr>
          <p:cNvSpPr>
            <a:spLocks noGrp="1"/>
          </p:cNvSpPr>
          <p:nvPr>
            <p:ph type="sldNum" sz="quarter" idx="12"/>
          </p:nvPr>
        </p:nvSpPr>
        <p:spPr/>
        <p:txBody>
          <a:bodyPr/>
          <a:lstStyle/>
          <a:p>
            <a:fld id="{21EF330C-347B-9C4D-9A90-684F9413F0A7}" type="slidenum">
              <a:rPr lang="en-US" smtClean="0"/>
              <a:t>‹#›</a:t>
            </a:fld>
            <a:endParaRPr lang="en-US"/>
          </a:p>
        </p:txBody>
      </p:sp>
    </p:spTree>
    <p:extLst>
      <p:ext uri="{BB962C8B-B14F-4D97-AF65-F5344CB8AC3E}">
        <p14:creationId xmlns:p14="http://schemas.microsoft.com/office/powerpoint/2010/main" val="4143377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91D23-E56A-F53A-8295-9B2FE041BA4B}"/>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3519148-42A9-700A-90B9-9B3D7C13ED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0780C2D-C4E7-BDA8-1D1F-AC894EFBBA7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2AF2289F-C594-C666-151F-5BFEDF7F15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539637F-29B7-3778-A396-EB6470562C0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82E0DE20-8801-B682-3C3C-525B36961540}"/>
              </a:ext>
            </a:extLst>
          </p:cNvPr>
          <p:cNvSpPr>
            <a:spLocks noGrp="1"/>
          </p:cNvSpPr>
          <p:nvPr>
            <p:ph type="dt" sz="half" idx="10"/>
          </p:nvPr>
        </p:nvSpPr>
        <p:spPr/>
        <p:txBody>
          <a:bodyPr/>
          <a:lstStyle/>
          <a:p>
            <a:fld id="{EBB65157-5392-2645-B34C-60763CCBC6E9}" type="datetimeFigureOut">
              <a:rPr lang="en-US" smtClean="0"/>
              <a:t>4/5/2024</a:t>
            </a:fld>
            <a:endParaRPr lang="en-US"/>
          </a:p>
        </p:txBody>
      </p:sp>
      <p:sp>
        <p:nvSpPr>
          <p:cNvPr id="8" name="Footer Placeholder 7">
            <a:extLst>
              <a:ext uri="{FF2B5EF4-FFF2-40B4-BE49-F238E27FC236}">
                <a16:creationId xmlns:a16="http://schemas.microsoft.com/office/drawing/2014/main" id="{F985B8BB-720F-FD46-02F6-BF1BD92869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C45297-7D90-CD73-D80A-707C8403F2EA}"/>
              </a:ext>
            </a:extLst>
          </p:cNvPr>
          <p:cNvSpPr>
            <a:spLocks noGrp="1"/>
          </p:cNvSpPr>
          <p:nvPr>
            <p:ph type="sldNum" sz="quarter" idx="12"/>
          </p:nvPr>
        </p:nvSpPr>
        <p:spPr/>
        <p:txBody>
          <a:bodyPr/>
          <a:lstStyle/>
          <a:p>
            <a:fld id="{21EF330C-347B-9C4D-9A90-684F9413F0A7}" type="slidenum">
              <a:rPr lang="en-US" smtClean="0"/>
              <a:t>‹#›</a:t>
            </a:fld>
            <a:endParaRPr lang="en-US"/>
          </a:p>
        </p:txBody>
      </p:sp>
    </p:spTree>
    <p:extLst>
      <p:ext uri="{BB962C8B-B14F-4D97-AF65-F5344CB8AC3E}">
        <p14:creationId xmlns:p14="http://schemas.microsoft.com/office/powerpoint/2010/main" val="456952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B8768-6D08-91B3-4937-A084F00655BB}"/>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DD1C91D-BA58-B0F3-3EC8-F3B7B89E2EAB}"/>
              </a:ext>
            </a:extLst>
          </p:cNvPr>
          <p:cNvSpPr>
            <a:spLocks noGrp="1"/>
          </p:cNvSpPr>
          <p:nvPr>
            <p:ph type="dt" sz="half" idx="10"/>
          </p:nvPr>
        </p:nvSpPr>
        <p:spPr/>
        <p:txBody>
          <a:bodyPr/>
          <a:lstStyle/>
          <a:p>
            <a:fld id="{EBB65157-5392-2645-B34C-60763CCBC6E9}" type="datetimeFigureOut">
              <a:rPr lang="en-US" smtClean="0"/>
              <a:t>4/5/2024</a:t>
            </a:fld>
            <a:endParaRPr lang="en-US"/>
          </a:p>
        </p:txBody>
      </p:sp>
      <p:sp>
        <p:nvSpPr>
          <p:cNvPr id="4" name="Footer Placeholder 3">
            <a:extLst>
              <a:ext uri="{FF2B5EF4-FFF2-40B4-BE49-F238E27FC236}">
                <a16:creationId xmlns:a16="http://schemas.microsoft.com/office/drawing/2014/main" id="{EAEEC273-AE08-9944-EEB7-8C80957A37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7E6A1E-9E1A-DAD7-CDBF-7CF18D618967}"/>
              </a:ext>
            </a:extLst>
          </p:cNvPr>
          <p:cNvSpPr>
            <a:spLocks noGrp="1"/>
          </p:cNvSpPr>
          <p:nvPr>
            <p:ph type="sldNum" sz="quarter" idx="12"/>
          </p:nvPr>
        </p:nvSpPr>
        <p:spPr/>
        <p:txBody>
          <a:bodyPr/>
          <a:lstStyle/>
          <a:p>
            <a:fld id="{21EF330C-347B-9C4D-9A90-684F9413F0A7}" type="slidenum">
              <a:rPr lang="en-US" smtClean="0"/>
              <a:t>‹#›</a:t>
            </a:fld>
            <a:endParaRPr lang="en-US"/>
          </a:p>
        </p:txBody>
      </p:sp>
    </p:spTree>
    <p:extLst>
      <p:ext uri="{BB962C8B-B14F-4D97-AF65-F5344CB8AC3E}">
        <p14:creationId xmlns:p14="http://schemas.microsoft.com/office/powerpoint/2010/main" val="3882302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95ED16-543F-C09A-5141-468FBB232160}"/>
              </a:ext>
            </a:extLst>
          </p:cNvPr>
          <p:cNvSpPr>
            <a:spLocks noGrp="1"/>
          </p:cNvSpPr>
          <p:nvPr>
            <p:ph type="dt" sz="half" idx="10"/>
          </p:nvPr>
        </p:nvSpPr>
        <p:spPr/>
        <p:txBody>
          <a:bodyPr/>
          <a:lstStyle/>
          <a:p>
            <a:fld id="{EBB65157-5392-2645-B34C-60763CCBC6E9}" type="datetimeFigureOut">
              <a:rPr lang="en-US" smtClean="0"/>
              <a:t>4/5/2024</a:t>
            </a:fld>
            <a:endParaRPr lang="en-US"/>
          </a:p>
        </p:txBody>
      </p:sp>
      <p:sp>
        <p:nvSpPr>
          <p:cNvPr id="3" name="Footer Placeholder 2">
            <a:extLst>
              <a:ext uri="{FF2B5EF4-FFF2-40B4-BE49-F238E27FC236}">
                <a16:creationId xmlns:a16="http://schemas.microsoft.com/office/drawing/2014/main" id="{07985C62-C937-FEDF-8958-D5EFEA0AA9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68DD7D3-F07E-0E3C-7445-AB24BDDB3B04}"/>
              </a:ext>
            </a:extLst>
          </p:cNvPr>
          <p:cNvSpPr>
            <a:spLocks noGrp="1"/>
          </p:cNvSpPr>
          <p:nvPr>
            <p:ph type="sldNum" sz="quarter" idx="12"/>
          </p:nvPr>
        </p:nvSpPr>
        <p:spPr/>
        <p:txBody>
          <a:bodyPr/>
          <a:lstStyle/>
          <a:p>
            <a:fld id="{21EF330C-347B-9C4D-9A90-684F9413F0A7}" type="slidenum">
              <a:rPr lang="en-US" smtClean="0"/>
              <a:t>‹#›</a:t>
            </a:fld>
            <a:endParaRPr lang="en-US"/>
          </a:p>
        </p:txBody>
      </p:sp>
    </p:spTree>
    <p:extLst>
      <p:ext uri="{BB962C8B-B14F-4D97-AF65-F5344CB8AC3E}">
        <p14:creationId xmlns:p14="http://schemas.microsoft.com/office/powerpoint/2010/main" val="2808164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FACDC-844D-E109-F736-3DF4A775565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288CB81-B870-2B29-59BC-5653A29419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B478683C-D805-8123-7AFB-47B28CCB38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F2F5D9D-6762-33D5-379D-706201464A81}"/>
              </a:ext>
            </a:extLst>
          </p:cNvPr>
          <p:cNvSpPr>
            <a:spLocks noGrp="1"/>
          </p:cNvSpPr>
          <p:nvPr>
            <p:ph type="dt" sz="half" idx="10"/>
          </p:nvPr>
        </p:nvSpPr>
        <p:spPr/>
        <p:txBody>
          <a:bodyPr/>
          <a:lstStyle/>
          <a:p>
            <a:fld id="{EBB65157-5392-2645-B34C-60763CCBC6E9}" type="datetimeFigureOut">
              <a:rPr lang="en-US" smtClean="0"/>
              <a:t>4/5/2024</a:t>
            </a:fld>
            <a:endParaRPr lang="en-US"/>
          </a:p>
        </p:txBody>
      </p:sp>
      <p:sp>
        <p:nvSpPr>
          <p:cNvPr id="6" name="Footer Placeholder 5">
            <a:extLst>
              <a:ext uri="{FF2B5EF4-FFF2-40B4-BE49-F238E27FC236}">
                <a16:creationId xmlns:a16="http://schemas.microsoft.com/office/drawing/2014/main" id="{DB6515F1-0E8E-0A4A-736B-E44029950E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DA03D0-851F-6573-D17B-0707B50C1F87}"/>
              </a:ext>
            </a:extLst>
          </p:cNvPr>
          <p:cNvSpPr>
            <a:spLocks noGrp="1"/>
          </p:cNvSpPr>
          <p:nvPr>
            <p:ph type="sldNum" sz="quarter" idx="12"/>
          </p:nvPr>
        </p:nvSpPr>
        <p:spPr/>
        <p:txBody>
          <a:bodyPr/>
          <a:lstStyle/>
          <a:p>
            <a:fld id="{21EF330C-347B-9C4D-9A90-684F9413F0A7}" type="slidenum">
              <a:rPr lang="en-US" smtClean="0"/>
              <a:t>‹#›</a:t>
            </a:fld>
            <a:endParaRPr lang="en-US"/>
          </a:p>
        </p:txBody>
      </p:sp>
    </p:spTree>
    <p:extLst>
      <p:ext uri="{BB962C8B-B14F-4D97-AF65-F5344CB8AC3E}">
        <p14:creationId xmlns:p14="http://schemas.microsoft.com/office/powerpoint/2010/main" val="1820454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259FF-9817-5032-D87F-201B72A68B3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5E7F05DE-B165-5F5C-C78E-0D7FC5732B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0C14D5C-26E3-1EAD-0329-C93AE1E46B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29F53EC-32B6-59BE-9F1C-DB0D1E2E2C96}"/>
              </a:ext>
            </a:extLst>
          </p:cNvPr>
          <p:cNvSpPr>
            <a:spLocks noGrp="1"/>
          </p:cNvSpPr>
          <p:nvPr>
            <p:ph type="dt" sz="half" idx="10"/>
          </p:nvPr>
        </p:nvSpPr>
        <p:spPr/>
        <p:txBody>
          <a:bodyPr/>
          <a:lstStyle/>
          <a:p>
            <a:fld id="{EBB65157-5392-2645-B34C-60763CCBC6E9}" type="datetimeFigureOut">
              <a:rPr lang="en-US" smtClean="0"/>
              <a:t>4/5/2024</a:t>
            </a:fld>
            <a:endParaRPr lang="en-US"/>
          </a:p>
        </p:txBody>
      </p:sp>
      <p:sp>
        <p:nvSpPr>
          <p:cNvPr id="6" name="Footer Placeholder 5">
            <a:extLst>
              <a:ext uri="{FF2B5EF4-FFF2-40B4-BE49-F238E27FC236}">
                <a16:creationId xmlns:a16="http://schemas.microsoft.com/office/drawing/2014/main" id="{DA65ACDA-29A4-BE23-5D55-BED190F708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762DCF-BE17-B19A-B720-2FFDEB19949A}"/>
              </a:ext>
            </a:extLst>
          </p:cNvPr>
          <p:cNvSpPr>
            <a:spLocks noGrp="1"/>
          </p:cNvSpPr>
          <p:nvPr>
            <p:ph type="sldNum" sz="quarter" idx="12"/>
          </p:nvPr>
        </p:nvSpPr>
        <p:spPr/>
        <p:txBody>
          <a:bodyPr/>
          <a:lstStyle/>
          <a:p>
            <a:fld id="{21EF330C-347B-9C4D-9A90-684F9413F0A7}" type="slidenum">
              <a:rPr lang="en-US" smtClean="0"/>
              <a:t>‹#›</a:t>
            </a:fld>
            <a:endParaRPr lang="en-US"/>
          </a:p>
        </p:txBody>
      </p:sp>
    </p:spTree>
    <p:extLst>
      <p:ext uri="{BB962C8B-B14F-4D97-AF65-F5344CB8AC3E}">
        <p14:creationId xmlns:p14="http://schemas.microsoft.com/office/powerpoint/2010/main" val="3276946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181782-C82E-987B-7168-2C601AEABE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CFF4A79-5B39-4AD9-FCFC-35DEB14960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7B5AED7-0E61-03B9-A001-3F9362C5F2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B65157-5392-2645-B34C-60763CCBC6E9}" type="datetimeFigureOut">
              <a:rPr lang="en-US" smtClean="0"/>
              <a:t>4/5/2024</a:t>
            </a:fld>
            <a:endParaRPr lang="en-US"/>
          </a:p>
        </p:txBody>
      </p:sp>
      <p:sp>
        <p:nvSpPr>
          <p:cNvPr id="5" name="Footer Placeholder 4">
            <a:extLst>
              <a:ext uri="{FF2B5EF4-FFF2-40B4-BE49-F238E27FC236}">
                <a16:creationId xmlns:a16="http://schemas.microsoft.com/office/drawing/2014/main" id="{D6C42519-5092-F0D7-4341-669B5C0B3B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A984500-8700-7792-F86C-BDAE7DC1FF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EF330C-347B-9C4D-9A90-684F9413F0A7}" type="slidenum">
              <a:rPr lang="en-US" smtClean="0"/>
              <a:t>‹#›</a:t>
            </a:fld>
            <a:endParaRPr lang="en-US"/>
          </a:p>
        </p:txBody>
      </p:sp>
    </p:spTree>
    <p:extLst>
      <p:ext uri="{BB962C8B-B14F-4D97-AF65-F5344CB8AC3E}">
        <p14:creationId xmlns:p14="http://schemas.microsoft.com/office/powerpoint/2010/main" val="11285895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CF12A-5D48-E7D9-D4BB-7D8453109459}"/>
              </a:ext>
            </a:extLst>
          </p:cNvPr>
          <p:cNvSpPr>
            <a:spLocks noGrp="1"/>
          </p:cNvSpPr>
          <p:nvPr>
            <p:ph type="ctrTitle"/>
          </p:nvPr>
        </p:nvSpPr>
        <p:spPr>
          <a:xfrm>
            <a:off x="1524000" y="1122363"/>
            <a:ext cx="9144000" cy="3979026"/>
          </a:xfrm>
        </p:spPr>
        <p:txBody>
          <a:bodyPr>
            <a:normAutofit/>
          </a:bodyPr>
          <a:lstStyle/>
          <a:p>
            <a:r>
              <a:rPr lang="en-US" sz="8000" b="1" dirty="0">
                <a:latin typeface="Angsana New" panose="02020603050405020304" pitchFamily="18" charset="-34"/>
                <a:cs typeface="Angsana New" panose="02020603050405020304" pitchFamily="18" charset="-34"/>
              </a:rPr>
              <a:t>Emails</a:t>
            </a:r>
            <a:br>
              <a:rPr lang="en-US" sz="8000" b="1" dirty="0">
                <a:latin typeface="Angsana New" panose="02020603050405020304" pitchFamily="18" charset="-34"/>
                <a:cs typeface="Angsana New" panose="02020603050405020304" pitchFamily="18" charset="-34"/>
              </a:rPr>
            </a:br>
            <a:r>
              <a:rPr lang="en-US" sz="8000" b="1" dirty="0">
                <a:latin typeface="Angsana New" panose="02020603050405020304" pitchFamily="18" charset="-34"/>
                <a:cs typeface="Angsana New" panose="02020603050405020304" pitchFamily="18" charset="-34"/>
              </a:rPr>
              <a:t>Letters</a:t>
            </a:r>
            <a:br>
              <a:rPr lang="en-US" sz="8000" b="1" dirty="0">
                <a:latin typeface="Angsana New" panose="02020603050405020304" pitchFamily="18" charset="-34"/>
                <a:cs typeface="Angsana New" panose="02020603050405020304" pitchFamily="18" charset="-34"/>
              </a:rPr>
            </a:br>
            <a:r>
              <a:rPr lang="en-US" sz="8000" b="1" dirty="0">
                <a:latin typeface="Angsana New" panose="02020603050405020304" pitchFamily="18" charset="-34"/>
                <a:cs typeface="Angsana New" panose="02020603050405020304" pitchFamily="18" charset="-34"/>
              </a:rPr>
              <a:t>Memos</a:t>
            </a:r>
          </a:p>
        </p:txBody>
      </p:sp>
      <p:sp>
        <p:nvSpPr>
          <p:cNvPr id="3" name="Subtitle 2">
            <a:extLst>
              <a:ext uri="{FF2B5EF4-FFF2-40B4-BE49-F238E27FC236}">
                <a16:creationId xmlns:a16="http://schemas.microsoft.com/office/drawing/2014/main" id="{295FB25F-A05E-C2AF-ED4D-76EFC3C14A17}"/>
              </a:ext>
            </a:extLst>
          </p:cNvPr>
          <p:cNvSpPr>
            <a:spLocks noGrp="1"/>
          </p:cNvSpPr>
          <p:nvPr>
            <p:ph type="subTitle" idx="1"/>
          </p:nvPr>
        </p:nvSpPr>
        <p:spPr/>
        <p:txBody>
          <a:bodyPr/>
          <a:lstStyle/>
          <a:p>
            <a:endParaRPr lang="en-US" dirty="0"/>
          </a:p>
          <a:p>
            <a:endParaRPr lang="en-US" dirty="0"/>
          </a:p>
        </p:txBody>
      </p:sp>
    </p:spTree>
    <p:extLst>
      <p:ext uri="{BB962C8B-B14F-4D97-AF65-F5344CB8AC3E}">
        <p14:creationId xmlns:p14="http://schemas.microsoft.com/office/powerpoint/2010/main" val="2630157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B054C-BFB4-2922-6993-8842C8F458CC}"/>
              </a:ext>
            </a:extLst>
          </p:cNvPr>
          <p:cNvSpPr>
            <a:spLocks noGrp="1"/>
          </p:cNvSpPr>
          <p:nvPr>
            <p:ph type="title"/>
          </p:nvPr>
        </p:nvSpPr>
        <p:spPr>
          <a:xfrm>
            <a:off x="838200" y="365125"/>
            <a:ext cx="10515600" cy="838033"/>
          </a:xfrm>
        </p:spPr>
        <p:txBody>
          <a:bodyPr>
            <a:noAutofit/>
          </a:bodyPr>
          <a:lstStyle/>
          <a:p>
            <a:r>
              <a:rPr lang="en-IN" sz="3600" dirty="0"/>
              <a:t>Memo Using the Good News Strategy (Direct Approach)</a:t>
            </a:r>
            <a:endParaRPr lang="en-US" sz="3600" dirty="0"/>
          </a:p>
        </p:txBody>
      </p:sp>
      <p:sp>
        <p:nvSpPr>
          <p:cNvPr id="3" name="Content Placeholder 2">
            <a:extLst>
              <a:ext uri="{FF2B5EF4-FFF2-40B4-BE49-F238E27FC236}">
                <a16:creationId xmlns:a16="http://schemas.microsoft.com/office/drawing/2014/main" id="{63B1B156-77F4-548D-2C5A-A42C10A0D46B}"/>
              </a:ext>
            </a:extLst>
          </p:cNvPr>
          <p:cNvSpPr>
            <a:spLocks noGrp="1"/>
          </p:cNvSpPr>
          <p:nvPr>
            <p:ph idx="1"/>
          </p:nvPr>
        </p:nvSpPr>
        <p:spPr>
          <a:xfrm>
            <a:off x="838200" y="1455821"/>
            <a:ext cx="10515600" cy="4721142"/>
          </a:xfrm>
          <a:ln w="3175">
            <a:solidFill>
              <a:schemeClr val="tx1"/>
            </a:solidFill>
          </a:ln>
        </p:spPr>
        <p:txBody>
          <a:bodyPr>
            <a:normAutofit fontScale="70000" lnSpcReduction="20000"/>
          </a:bodyPr>
          <a:lstStyle/>
          <a:p>
            <a:r>
              <a:rPr lang="en-IN" dirty="0"/>
              <a:t>TO: All Lab Employees </a:t>
            </a:r>
          </a:p>
          <a:p>
            <a:r>
              <a:rPr lang="en-IN" dirty="0"/>
              <a:t>FROM: Jamir </a:t>
            </a:r>
            <a:r>
              <a:rPr lang="en-IN" dirty="0" err="1"/>
              <a:t>Paen</a:t>
            </a:r>
            <a:r>
              <a:rPr lang="en-IN" dirty="0"/>
              <a:t>, </a:t>
            </a:r>
            <a:r>
              <a:rPr lang="en-IN" dirty="0" err="1"/>
              <a:t>Producon</a:t>
            </a:r>
            <a:r>
              <a:rPr lang="en-IN" dirty="0"/>
              <a:t> Manager Jamir Patten </a:t>
            </a:r>
          </a:p>
          <a:p>
            <a:r>
              <a:rPr lang="en-IN" dirty="0"/>
              <a:t>DATE: November 15, 20— </a:t>
            </a:r>
          </a:p>
          <a:p>
            <a:r>
              <a:rPr lang="en-IN" dirty="0"/>
              <a:t>SUBJECT: Deadline to Turn In Leased Chemical Lab Garments </a:t>
            </a:r>
          </a:p>
          <a:p>
            <a:pPr marL="0" indent="0">
              <a:buNone/>
            </a:pPr>
            <a:r>
              <a:rPr lang="en-IN" dirty="0"/>
              <a:t>By December 7, 20—, please submit all leased chemical lab garments checked out to you. Return lab coats to Room D48, placing them on hangers. Return all other leased garments to the ADH blue laundry bins located in each department. </a:t>
            </a:r>
          </a:p>
          <a:p>
            <a:pPr marL="0" indent="0">
              <a:buNone/>
            </a:pPr>
            <a:endParaRPr lang="en-IN" dirty="0"/>
          </a:p>
          <a:p>
            <a:pPr marL="0" indent="0">
              <a:buNone/>
            </a:pPr>
            <a:r>
              <a:rPr lang="en-IN" dirty="0"/>
              <a:t>We signed a contract and will receive service from a new cleaning company, D &amp; W Garment Care </a:t>
            </a:r>
            <a:r>
              <a:rPr lang="en-IN" dirty="0" err="1"/>
              <a:t>Center</a:t>
            </a:r>
            <a:r>
              <a:rPr lang="en-IN" dirty="0"/>
              <a:t>, effective December 8, 20—. Benefits of the change you should notice are as follows: </a:t>
            </a:r>
          </a:p>
          <a:p>
            <a:pPr marL="0" indent="0">
              <a:buNone/>
            </a:pPr>
            <a:r>
              <a:rPr lang="en-IN" dirty="0"/>
              <a:t>Fragrance- and starch-free garments </a:t>
            </a:r>
          </a:p>
          <a:p>
            <a:pPr marL="0" indent="0">
              <a:buNone/>
            </a:pPr>
            <a:r>
              <a:rPr lang="en-IN" dirty="0"/>
              <a:t>An </a:t>
            </a:r>
            <a:r>
              <a:rPr lang="en-IN" dirty="0" err="1"/>
              <a:t>addional</a:t>
            </a:r>
            <a:r>
              <a:rPr lang="en-IN" dirty="0"/>
              <a:t> coat each week </a:t>
            </a:r>
          </a:p>
          <a:p>
            <a:pPr marL="0" indent="0">
              <a:buNone/>
            </a:pPr>
            <a:r>
              <a:rPr lang="en-IN" dirty="0"/>
              <a:t>Immediate replacement of worn or damaged garments </a:t>
            </a:r>
          </a:p>
          <a:p>
            <a:pPr marL="0" indent="0">
              <a:buNone/>
            </a:pPr>
            <a:r>
              <a:rPr lang="en-IN" dirty="0"/>
              <a:t>Inform your department head if you need to report lost or damaged garments.</a:t>
            </a:r>
            <a:endParaRPr lang="en-US" dirty="0"/>
          </a:p>
        </p:txBody>
      </p:sp>
      <p:sp>
        <p:nvSpPr>
          <p:cNvPr id="6" name="TextBox 5">
            <a:extLst>
              <a:ext uri="{FF2B5EF4-FFF2-40B4-BE49-F238E27FC236}">
                <a16:creationId xmlns:a16="http://schemas.microsoft.com/office/drawing/2014/main" id="{3292ECBF-1E6B-72B3-7E1D-43731FEA738D}"/>
              </a:ext>
            </a:extLst>
          </p:cNvPr>
          <p:cNvSpPr txBox="1"/>
          <p:nvPr/>
        </p:nvSpPr>
        <p:spPr>
          <a:xfrm>
            <a:off x="8109285" y="1768642"/>
            <a:ext cx="3633536" cy="646331"/>
          </a:xfrm>
          <a:prstGeom prst="rect">
            <a:avLst/>
          </a:prstGeom>
          <a:gradFill>
            <a:gsLst>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r>
              <a:rPr lang="en-IN" dirty="0">
                <a:solidFill>
                  <a:srgbClr val="FF0000"/>
                </a:solidFill>
              </a:rPr>
              <a:t>Main idea—what the writer wants the reader to do</a:t>
            </a:r>
            <a:endParaRPr lang="en-US" dirty="0">
              <a:solidFill>
                <a:srgbClr val="FF0000"/>
              </a:solidFill>
            </a:endParaRPr>
          </a:p>
        </p:txBody>
      </p:sp>
      <p:sp>
        <p:nvSpPr>
          <p:cNvPr id="8" name="TextBox 7">
            <a:extLst>
              <a:ext uri="{FF2B5EF4-FFF2-40B4-BE49-F238E27FC236}">
                <a16:creationId xmlns:a16="http://schemas.microsoft.com/office/drawing/2014/main" id="{D904BC81-7767-2D3B-7ED0-02CFF6307635}"/>
              </a:ext>
            </a:extLst>
          </p:cNvPr>
          <p:cNvSpPr txBox="1"/>
          <p:nvPr/>
        </p:nvSpPr>
        <p:spPr>
          <a:xfrm>
            <a:off x="7640053" y="4547937"/>
            <a:ext cx="4102767" cy="923330"/>
          </a:xfrm>
          <a:prstGeom prst="rect">
            <a:avLst/>
          </a:prstGeom>
          <a:gradFill>
            <a:gsLst>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r>
              <a:rPr lang="en-IN" dirty="0">
                <a:solidFill>
                  <a:srgbClr val="FF0000"/>
                </a:solidFill>
              </a:rPr>
              <a:t>Explanation and supplementary ideas—why the writer is requesting this action and what effect it will have on the reader</a:t>
            </a:r>
            <a:endParaRPr lang="en-US" dirty="0">
              <a:solidFill>
                <a:srgbClr val="FF0000"/>
              </a:solidFill>
            </a:endParaRPr>
          </a:p>
        </p:txBody>
      </p:sp>
    </p:spTree>
    <p:extLst>
      <p:ext uri="{BB962C8B-B14F-4D97-AF65-F5344CB8AC3E}">
        <p14:creationId xmlns:p14="http://schemas.microsoft.com/office/powerpoint/2010/main" val="2368540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Letters</a:t>
            </a:r>
          </a:p>
        </p:txBody>
      </p:sp>
      <p:sp>
        <p:nvSpPr>
          <p:cNvPr id="3" name="Content Placeholder 2"/>
          <p:cNvSpPr>
            <a:spLocks noGrp="1"/>
          </p:cNvSpPr>
          <p:nvPr>
            <p:ph idx="1"/>
          </p:nvPr>
        </p:nvSpPr>
        <p:spPr>
          <a:xfrm>
            <a:off x="1981200" y="1600200"/>
            <a:ext cx="8229600" cy="4779682"/>
          </a:xfrm>
        </p:spPr>
        <p:txBody>
          <a:bodyPr>
            <a:normAutofit/>
          </a:bodyPr>
          <a:lstStyle/>
          <a:p>
            <a:pPr algn="just"/>
            <a:r>
              <a:rPr lang="en-US" sz="2400" dirty="0"/>
              <a:t>Business letters or ‘snail mail’ were a formal means of business communication sent by post or courier. They have either been replaced by informal social media interaction or by e-mail all mainly for speed. Letters are still written for:</a:t>
            </a:r>
          </a:p>
          <a:p>
            <a:pPr algn="just"/>
            <a:r>
              <a:rPr lang="en-US" sz="2400" dirty="0"/>
              <a:t>Legal</a:t>
            </a:r>
          </a:p>
          <a:p>
            <a:pPr algn="just"/>
            <a:r>
              <a:rPr lang="en-US" sz="2400" dirty="0"/>
              <a:t>Financial</a:t>
            </a:r>
          </a:p>
          <a:p>
            <a:pPr algn="just"/>
            <a:r>
              <a:rPr lang="en-US" sz="2400" dirty="0"/>
              <a:t>orders</a:t>
            </a:r>
          </a:p>
          <a:p>
            <a:pPr algn="just"/>
            <a:r>
              <a:rPr lang="en-US" sz="2400" dirty="0"/>
              <a:t>Apologies </a:t>
            </a:r>
          </a:p>
          <a:p>
            <a:pPr algn="just"/>
            <a:r>
              <a:rPr lang="en-US" sz="2400" dirty="0"/>
              <a:t>invitation</a:t>
            </a:r>
          </a:p>
        </p:txBody>
      </p:sp>
    </p:spTree>
    <p:extLst>
      <p:ext uri="{BB962C8B-B14F-4D97-AF65-F5344CB8AC3E}">
        <p14:creationId xmlns:p14="http://schemas.microsoft.com/office/powerpoint/2010/main" val="429625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Format of a Letter</a:t>
            </a:r>
          </a:p>
        </p:txBody>
      </p:sp>
      <p:sp>
        <p:nvSpPr>
          <p:cNvPr id="3" name="Content Placeholder 2"/>
          <p:cNvSpPr>
            <a:spLocks noGrp="1"/>
          </p:cNvSpPr>
          <p:nvPr>
            <p:ph idx="1"/>
          </p:nvPr>
        </p:nvSpPr>
        <p:spPr>
          <a:xfrm>
            <a:off x="838200" y="1485900"/>
            <a:ext cx="10515600" cy="4900613"/>
          </a:xfrm>
        </p:spPr>
        <p:txBody>
          <a:bodyPr>
            <a:normAutofit lnSpcReduction="10000"/>
          </a:bodyPr>
          <a:lstStyle/>
          <a:p>
            <a:pPr algn="just"/>
            <a:r>
              <a:rPr lang="en-US" dirty="0"/>
              <a:t>Date</a:t>
            </a:r>
          </a:p>
          <a:p>
            <a:pPr algn="just"/>
            <a:r>
              <a:rPr lang="en-US" dirty="0"/>
              <a:t>Reference number</a:t>
            </a:r>
          </a:p>
          <a:p>
            <a:pPr algn="just"/>
            <a:r>
              <a:rPr lang="en-US" dirty="0"/>
              <a:t>Opening salutation</a:t>
            </a:r>
          </a:p>
          <a:p>
            <a:pPr algn="just"/>
            <a:r>
              <a:rPr lang="en-US" dirty="0"/>
              <a:t>Heading</a:t>
            </a:r>
          </a:p>
          <a:p>
            <a:pPr algn="just"/>
            <a:r>
              <a:rPr lang="en-US" dirty="0"/>
              <a:t>Main body of text</a:t>
            </a:r>
          </a:p>
          <a:p>
            <a:pPr algn="just"/>
            <a:r>
              <a:rPr lang="en-US" dirty="0"/>
              <a:t>Closing salutation </a:t>
            </a:r>
          </a:p>
          <a:p>
            <a:pPr algn="just"/>
            <a:r>
              <a:rPr lang="en-US" dirty="0"/>
              <a:t>Name of writer</a:t>
            </a:r>
          </a:p>
          <a:p>
            <a:pPr algn="just"/>
            <a:r>
              <a:rPr lang="en-US" dirty="0"/>
              <a:t>Position in organization</a:t>
            </a:r>
          </a:p>
          <a:p>
            <a:pPr algn="just"/>
            <a:r>
              <a:rPr lang="en-US" dirty="0"/>
              <a:t>Enc. (refers to enclosures, if there are any)</a:t>
            </a:r>
          </a:p>
          <a:p>
            <a:pPr algn="just"/>
            <a:r>
              <a:rPr lang="en-US" dirty="0"/>
              <a:t>‘Sincerely’ or ‘Best regards’ or ‘Yours truly’ (US convention)</a:t>
            </a:r>
          </a:p>
          <a:p>
            <a:pPr algn="just"/>
            <a:endParaRPr lang="en-US" dirty="0"/>
          </a:p>
        </p:txBody>
      </p:sp>
    </p:spTree>
    <p:extLst>
      <p:ext uri="{BB962C8B-B14F-4D97-AF65-F5344CB8AC3E}">
        <p14:creationId xmlns:p14="http://schemas.microsoft.com/office/powerpoint/2010/main" val="2183949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53A4F-1979-CD51-175B-96FE4BBFC329}"/>
              </a:ext>
            </a:extLst>
          </p:cNvPr>
          <p:cNvSpPr>
            <a:spLocks noGrp="1"/>
          </p:cNvSpPr>
          <p:nvPr>
            <p:ph type="title"/>
          </p:nvPr>
        </p:nvSpPr>
        <p:spPr/>
        <p:txBody>
          <a:bodyPr/>
          <a:lstStyle/>
          <a:p>
            <a:pPr algn="ctr"/>
            <a:r>
              <a:rPr lang="en-US" dirty="0"/>
              <a:t>Format of a Letter</a:t>
            </a:r>
          </a:p>
        </p:txBody>
      </p:sp>
      <p:sp>
        <p:nvSpPr>
          <p:cNvPr id="3" name="Content Placeholder 2">
            <a:extLst>
              <a:ext uri="{FF2B5EF4-FFF2-40B4-BE49-F238E27FC236}">
                <a16:creationId xmlns:a16="http://schemas.microsoft.com/office/drawing/2014/main" id="{26A395CA-2327-14DF-D4F7-105BBBEFF521}"/>
              </a:ext>
            </a:extLst>
          </p:cNvPr>
          <p:cNvSpPr>
            <a:spLocks noGrp="1"/>
          </p:cNvSpPr>
          <p:nvPr>
            <p:ph idx="1"/>
          </p:nvPr>
        </p:nvSpPr>
        <p:spPr/>
        <p:txBody>
          <a:bodyPr>
            <a:normAutofit fontScale="85000" lnSpcReduction="20000"/>
          </a:bodyPr>
          <a:lstStyle/>
          <a:p>
            <a:pPr marL="0" indent="0">
              <a:buNone/>
            </a:pPr>
            <a:r>
              <a:rPr lang="en-IN" dirty="0"/>
              <a:t>INSIDE ADDRESS: Complete address of the sender as a return address (personal business letter). </a:t>
            </a:r>
          </a:p>
          <a:p>
            <a:pPr marL="0" indent="0">
              <a:buNone/>
            </a:pPr>
            <a:r>
              <a:rPr lang="en-IN" dirty="0"/>
              <a:t>A letterhead (company/ organization letter) includes the company name, logo, address, and other optional information such and telephone and fax numbers. </a:t>
            </a:r>
          </a:p>
          <a:p>
            <a:pPr marL="0" indent="0">
              <a:buNone/>
            </a:pPr>
            <a:r>
              <a:rPr lang="en-IN" dirty="0"/>
              <a:t>DATELINE: Date the letter was written. </a:t>
            </a:r>
          </a:p>
          <a:p>
            <a:pPr marL="0" indent="0">
              <a:buNone/>
            </a:pPr>
            <a:r>
              <a:rPr lang="en-IN" dirty="0"/>
              <a:t>LETTER ADDRESS: Professional (for example, </a:t>
            </a:r>
            <a:r>
              <a:rPr lang="en-IN" dirty="0" err="1"/>
              <a:t>Dr.</a:t>
            </a:r>
            <a:r>
              <a:rPr lang="en-IN" dirty="0"/>
              <a:t>, Rev., Capt.) or courtesy title (Mr., Miss, Ms., or Mrs.), correct name (first name/first initial and last name), title, and address of the person to whom you are writing (no abbreviations). Name here should match the name used in the salutation. </a:t>
            </a:r>
          </a:p>
          <a:p>
            <a:pPr marL="0" indent="0">
              <a:buNone/>
            </a:pPr>
            <a:r>
              <a:rPr lang="en-IN" dirty="0"/>
              <a:t>SALUTATION: Name of the person you want to read your letter. Typically uses professional (for example, Rev., Capt., Chief) or courtesy title (Mr., Miss, Ms., or Mrs.) and last name. </a:t>
            </a:r>
          </a:p>
          <a:p>
            <a:pPr marL="0" indent="0">
              <a:buNone/>
            </a:pPr>
            <a:r>
              <a:rPr lang="en-IN" dirty="0"/>
              <a:t>SUBJECT LINE (optional): Focuses on the topic of the letter. </a:t>
            </a:r>
            <a:endParaRPr lang="en-US" dirty="0"/>
          </a:p>
        </p:txBody>
      </p:sp>
    </p:spTree>
    <p:extLst>
      <p:ext uri="{BB962C8B-B14F-4D97-AF65-F5344CB8AC3E}">
        <p14:creationId xmlns:p14="http://schemas.microsoft.com/office/powerpoint/2010/main" val="703029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53A4F-1979-CD51-175B-96FE4BBFC329}"/>
              </a:ext>
            </a:extLst>
          </p:cNvPr>
          <p:cNvSpPr>
            <a:spLocks noGrp="1"/>
          </p:cNvSpPr>
          <p:nvPr>
            <p:ph type="title"/>
          </p:nvPr>
        </p:nvSpPr>
        <p:spPr/>
        <p:txBody>
          <a:bodyPr/>
          <a:lstStyle/>
          <a:p>
            <a:pPr algn="ctr"/>
            <a:r>
              <a:rPr lang="en-US" dirty="0"/>
              <a:t>Format of a Letter</a:t>
            </a:r>
          </a:p>
        </p:txBody>
      </p:sp>
      <p:sp>
        <p:nvSpPr>
          <p:cNvPr id="3" name="Content Placeholder 2">
            <a:extLst>
              <a:ext uri="{FF2B5EF4-FFF2-40B4-BE49-F238E27FC236}">
                <a16:creationId xmlns:a16="http://schemas.microsoft.com/office/drawing/2014/main" id="{26A395CA-2327-14DF-D4F7-105BBBEFF521}"/>
              </a:ext>
            </a:extLst>
          </p:cNvPr>
          <p:cNvSpPr>
            <a:spLocks noGrp="1"/>
          </p:cNvSpPr>
          <p:nvPr>
            <p:ph idx="1"/>
          </p:nvPr>
        </p:nvSpPr>
        <p:spPr/>
        <p:txBody>
          <a:bodyPr>
            <a:normAutofit/>
          </a:bodyPr>
          <a:lstStyle/>
          <a:p>
            <a:r>
              <a:rPr lang="en-IN" dirty="0"/>
              <a:t>BODY: Usually two to five paragraphs long but can be several pages and may use headings similar to reports. The letter should look balanced on the page. The body of most letters is single-spaced with a double space (one blank line) between paragraphs. Organization depends on the type of letter you are writing. In block letter style, all lines begin at the left margin. In modified block letter style, all lines generally begin at the left margin except the date and the closing lines, which begin at the centre of the page. </a:t>
            </a:r>
          </a:p>
          <a:p>
            <a:r>
              <a:rPr lang="en-IN" dirty="0"/>
              <a:t>CLOSING: Friendly but business-like ending. Common closings include Sincerely, Yours truly, and Cordially (never Thank you). </a:t>
            </a:r>
            <a:endParaRPr lang="en-US" dirty="0"/>
          </a:p>
        </p:txBody>
      </p:sp>
    </p:spTree>
    <p:extLst>
      <p:ext uri="{BB962C8B-B14F-4D97-AF65-F5344CB8AC3E}">
        <p14:creationId xmlns:p14="http://schemas.microsoft.com/office/powerpoint/2010/main" val="1557771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53A4F-1979-CD51-175B-96FE4BBFC329}"/>
              </a:ext>
            </a:extLst>
          </p:cNvPr>
          <p:cNvSpPr>
            <a:spLocks noGrp="1"/>
          </p:cNvSpPr>
          <p:nvPr>
            <p:ph type="title"/>
          </p:nvPr>
        </p:nvSpPr>
        <p:spPr/>
        <p:txBody>
          <a:bodyPr/>
          <a:lstStyle/>
          <a:p>
            <a:pPr algn="ctr"/>
            <a:r>
              <a:rPr lang="en-US" dirty="0"/>
              <a:t>Format of a Letter</a:t>
            </a:r>
          </a:p>
        </p:txBody>
      </p:sp>
      <p:sp>
        <p:nvSpPr>
          <p:cNvPr id="3" name="Content Placeholder 2">
            <a:extLst>
              <a:ext uri="{FF2B5EF4-FFF2-40B4-BE49-F238E27FC236}">
                <a16:creationId xmlns:a16="http://schemas.microsoft.com/office/drawing/2014/main" id="{26A395CA-2327-14DF-D4F7-105BBBEFF521}"/>
              </a:ext>
            </a:extLst>
          </p:cNvPr>
          <p:cNvSpPr>
            <a:spLocks noGrp="1"/>
          </p:cNvSpPr>
          <p:nvPr>
            <p:ph idx="1"/>
          </p:nvPr>
        </p:nvSpPr>
        <p:spPr/>
        <p:txBody>
          <a:bodyPr>
            <a:normAutofit lnSpcReduction="10000"/>
          </a:bodyPr>
          <a:lstStyle/>
          <a:p>
            <a:r>
              <a:rPr lang="en-IN" dirty="0"/>
              <a:t>SIGNATURE LINE: Keyed name and title with space for handwritten signature above. </a:t>
            </a:r>
          </a:p>
          <a:p>
            <a:r>
              <a:rPr lang="en-IN" dirty="0"/>
              <a:t>REFERENCE INITIALS: Initials (in uppercase) of the person who dictated the letter followed by the initials (in lowercase) of the person who keyed the letter. The two sets of initials may be separated with a slash or a colon. Sometimes only the lowercase initials are used.</a:t>
            </a:r>
          </a:p>
          <a:p>
            <a:r>
              <a:rPr lang="en-IN" dirty="0"/>
              <a:t>ENCLOSURE NOTATION: Indicates additional documents in the envelope. Often the word Enclosure is followed by a colon and the titles of the enclosed documents are listed. </a:t>
            </a:r>
          </a:p>
          <a:p>
            <a:r>
              <a:rPr lang="en-IN" dirty="0"/>
              <a:t>COPY NOTATION: Indicates that a copy has been sent to another person or to other people.</a:t>
            </a:r>
            <a:endParaRPr lang="en-US" dirty="0"/>
          </a:p>
        </p:txBody>
      </p:sp>
    </p:spTree>
    <p:extLst>
      <p:ext uri="{BB962C8B-B14F-4D97-AF65-F5344CB8AC3E}">
        <p14:creationId xmlns:p14="http://schemas.microsoft.com/office/powerpoint/2010/main" val="1626400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EE566-E13C-5A27-5379-7B81E4963F88}"/>
              </a:ext>
            </a:extLst>
          </p:cNvPr>
          <p:cNvSpPr>
            <a:spLocks noGrp="1"/>
          </p:cNvSpPr>
          <p:nvPr>
            <p:ph type="title"/>
          </p:nvPr>
        </p:nvSpPr>
        <p:spPr/>
        <p:txBody>
          <a:bodyPr/>
          <a:lstStyle/>
          <a:p>
            <a:pPr algn="ctr"/>
            <a:r>
              <a:rPr lang="en-US" dirty="0"/>
              <a:t>Summary</a:t>
            </a:r>
          </a:p>
        </p:txBody>
      </p:sp>
      <p:sp>
        <p:nvSpPr>
          <p:cNvPr id="3" name="Content Placeholder 2">
            <a:extLst>
              <a:ext uri="{FF2B5EF4-FFF2-40B4-BE49-F238E27FC236}">
                <a16:creationId xmlns:a16="http://schemas.microsoft.com/office/drawing/2014/main" id="{482CFEB0-46FD-FC1E-E920-B2B9EA8D28D4}"/>
              </a:ext>
            </a:extLst>
          </p:cNvPr>
          <p:cNvSpPr>
            <a:spLocks noGrp="1"/>
          </p:cNvSpPr>
          <p:nvPr>
            <p:ph idx="1"/>
          </p:nvPr>
        </p:nvSpPr>
        <p:spPr/>
        <p:txBody>
          <a:bodyPr>
            <a:normAutofit fontScale="85000" lnSpcReduction="10000"/>
          </a:bodyPr>
          <a:lstStyle/>
          <a:p>
            <a:pPr marL="0" indent="0" algn="just">
              <a:buNone/>
            </a:pPr>
            <a:r>
              <a:rPr lang="en-IN" dirty="0"/>
              <a:t>1.Four types of brief correspondence—text messages, e-mails, memos, and letters—are essential tools in the business world. </a:t>
            </a:r>
          </a:p>
          <a:p>
            <a:pPr marL="0" indent="0" algn="just">
              <a:buNone/>
            </a:pPr>
            <a:r>
              <a:rPr lang="en-IN" dirty="0"/>
              <a:t>2. Writers must analyse and appropriately address the audience in all brief correspondence by maintaining goodwill, following principles of effective communication, using a suitable tone, and using humour effectively </a:t>
            </a:r>
          </a:p>
          <a:p>
            <a:pPr marL="0" indent="0" algn="just">
              <a:buNone/>
            </a:pPr>
            <a:r>
              <a:rPr lang="en-IN" dirty="0"/>
              <a:t>3. Considering audience needs and expectations, determining goals, thinking about technology and the situation, and freewriting are prewriting steps that ensure successful writing of brief correspondence. </a:t>
            </a:r>
          </a:p>
          <a:p>
            <a:pPr marL="0" indent="0" algn="just">
              <a:buNone/>
            </a:pPr>
            <a:r>
              <a:rPr lang="en-IN" dirty="0"/>
              <a:t>4. Each type of brief correspondence uses specific formatting that distinguishes it from other correspondence. 5. To organize the body, writers must consider the type of message and the reader’s needs. Writers use a direct approach in good news messages, an indirect approach to buffer unpleasant news in bad news messages, and a “hook, convince, motivate” strategy for persuasive messages.</a:t>
            </a:r>
            <a:endParaRPr lang="en-US" dirty="0"/>
          </a:p>
        </p:txBody>
      </p:sp>
    </p:spTree>
    <p:extLst>
      <p:ext uri="{BB962C8B-B14F-4D97-AF65-F5344CB8AC3E}">
        <p14:creationId xmlns:p14="http://schemas.microsoft.com/office/powerpoint/2010/main" val="2437017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15F7D-3F1F-E193-797C-5024197414D1}"/>
              </a:ext>
            </a:extLst>
          </p:cNvPr>
          <p:cNvSpPr>
            <a:spLocks noGrp="1"/>
          </p:cNvSpPr>
          <p:nvPr>
            <p:ph type="title"/>
          </p:nvPr>
        </p:nvSpPr>
        <p:spPr/>
        <p:txBody>
          <a:bodyPr/>
          <a:lstStyle/>
          <a:p>
            <a:pPr algn="ctr"/>
            <a:r>
              <a:rPr lang="en-US" dirty="0"/>
              <a:t>Email, Letters, Memos</a:t>
            </a:r>
          </a:p>
        </p:txBody>
      </p:sp>
      <p:graphicFrame>
        <p:nvGraphicFramePr>
          <p:cNvPr id="5" name="Table 5">
            <a:extLst>
              <a:ext uri="{FF2B5EF4-FFF2-40B4-BE49-F238E27FC236}">
                <a16:creationId xmlns:a16="http://schemas.microsoft.com/office/drawing/2014/main" id="{FAA3852C-6EBC-0B5E-9EE5-BF2011FC9E53}"/>
              </a:ext>
            </a:extLst>
          </p:cNvPr>
          <p:cNvGraphicFramePr>
            <a:graphicFrameLocks noGrp="1"/>
          </p:cNvGraphicFramePr>
          <p:nvPr>
            <p:ph idx="1"/>
            <p:extLst>
              <p:ext uri="{D42A27DB-BD31-4B8C-83A1-F6EECF244321}">
                <p14:modId xmlns:p14="http://schemas.microsoft.com/office/powerpoint/2010/main" val="2603230980"/>
              </p:ext>
            </p:extLst>
          </p:nvPr>
        </p:nvGraphicFramePr>
        <p:xfrm>
          <a:off x="838200" y="1825625"/>
          <a:ext cx="10515600" cy="2573504"/>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734116022"/>
                    </a:ext>
                  </a:extLst>
                </a:gridCol>
                <a:gridCol w="5257800">
                  <a:extLst>
                    <a:ext uri="{9D8B030D-6E8A-4147-A177-3AD203B41FA5}">
                      <a16:colId xmlns:a16="http://schemas.microsoft.com/office/drawing/2014/main" val="3957468360"/>
                    </a:ext>
                  </a:extLst>
                </a:gridCol>
              </a:tblGrid>
              <a:tr h="761164">
                <a:tc>
                  <a:txBody>
                    <a:bodyPr/>
                    <a:lstStyle/>
                    <a:p>
                      <a:pPr algn="ctr"/>
                      <a:r>
                        <a:rPr lang="en-IN" sz="2400" b="1" dirty="0"/>
                        <a:t>TYPICAL READER</a:t>
                      </a:r>
                      <a:endParaRPr lang="en-US" sz="2400" b="1" dirty="0"/>
                    </a:p>
                  </a:txBody>
                  <a:tcPr/>
                </a:tc>
                <a:tc>
                  <a:txBody>
                    <a:bodyPr/>
                    <a:lstStyle/>
                    <a:p>
                      <a:pPr algn="ctr"/>
                      <a:r>
                        <a:rPr lang="en-IN" sz="2400" dirty="0"/>
                        <a:t>WRITER’S FOCUS</a:t>
                      </a:r>
                      <a:endParaRPr lang="en-US" sz="2400" dirty="0"/>
                    </a:p>
                  </a:txBody>
                  <a:tcPr/>
                </a:tc>
                <a:extLst>
                  <a:ext uri="{0D108BD9-81ED-4DB2-BD59-A6C34878D82A}">
                    <a16:rowId xmlns:a16="http://schemas.microsoft.com/office/drawing/2014/main" val="3770800127"/>
                  </a:ext>
                </a:extLst>
              </a:tr>
              <a:tr h="1812340">
                <a:tc>
                  <a:txBody>
                    <a:bodyPr/>
                    <a:lstStyle/>
                    <a:p>
                      <a:r>
                        <a:rPr lang="en-IN" dirty="0"/>
                        <a:t>A busy employee needing accurate, complete information delivered quickly in an easy-to-read document so that he or she can perform a job and contribute to the organization.</a:t>
                      </a:r>
                      <a:endParaRPr lang="en-US" dirty="0"/>
                    </a:p>
                  </a:txBody>
                  <a:tcPr/>
                </a:tc>
                <a:tc>
                  <a:txBody>
                    <a:bodyPr/>
                    <a:lstStyle/>
                    <a:p>
                      <a:r>
                        <a:rPr lang="en-IN" dirty="0"/>
                        <a:t>Responding quickly to convey pertinent and accurate information that adds to the work </a:t>
                      </a:r>
                      <a:r>
                        <a:rPr lang="en-IN" dirty="0" err="1"/>
                        <a:t>fl</a:t>
                      </a:r>
                      <a:r>
                        <a:rPr lang="en-IN" dirty="0"/>
                        <a:t> ow and builds goodwill.</a:t>
                      </a:r>
                      <a:endParaRPr lang="en-US" dirty="0"/>
                    </a:p>
                  </a:txBody>
                  <a:tcPr/>
                </a:tc>
                <a:extLst>
                  <a:ext uri="{0D108BD9-81ED-4DB2-BD59-A6C34878D82A}">
                    <a16:rowId xmlns:a16="http://schemas.microsoft.com/office/drawing/2014/main" val="347415879"/>
                  </a:ext>
                </a:extLst>
              </a:tr>
            </a:tbl>
          </a:graphicData>
        </a:graphic>
      </p:graphicFrame>
    </p:spTree>
    <p:extLst>
      <p:ext uri="{BB962C8B-B14F-4D97-AF65-F5344CB8AC3E}">
        <p14:creationId xmlns:p14="http://schemas.microsoft.com/office/powerpoint/2010/main" val="3251270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7E643-0C05-AE9D-E88F-3450EF82C9A5}"/>
              </a:ext>
            </a:extLst>
          </p:cNvPr>
          <p:cNvSpPr>
            <a:spLocks noGrp="1"/>
          </p:cNvSpPr>
          <p:nvPr>
            <p:ph type="title"/>
          </p:nvPr>
        </p:nvSpPr>
        <p:spPr/>
        <p:txBody>
          <a:bodyPr/>
          <a:lstStyle/>
          <a:p>
            <a:pPr algn="ctr"/>
            <a:r>
              <a:rPr lang="en-US" dirty="0"/>
              <a:t>Fostering Goodwill</a:t>
            </a:r>
          </a:p>
        </p:txBody>
      </p:sp>
      <p:sp>
        <p:nvSpPr>
          <p:cNvPr id="3" name="Content Placeholder 2">
            <a:extLst>
              <a:ext uri="{FF2B5EF4-FFF2-40B4-BE49-F238E27FC236}">
                <a16:creationId xmlns:a16="http://schemas.microsoft.com/office/drawing/2014/main" id="{A3587114-5102-B61F-8897-25D1C25764E6}"/>
              </a:ext>
            </a:extLst>
          </p:cNvPr>
          <p:cNvSpPr>
            <a:spLocks noGrp="1"/>
          </p:cNvSpPr>
          <p:nvPr>
            <p:ph idx="1"/>
          </p:nvPr>
        </p:nvSpPr>
        <p:spPr>
          <a:xfrm>
            <a:off x="838200" y="1825625"/>
            <a:ext cx="10515600" cy="4667250"/>
          </a:xfrm>
        </p:spPr>
        <p:txBody>
          <a:bodyPr>
            <a:normAutofit fontScale="92500"/>
          </a:bodyPr>
          <a:lstStyle/>
          <a:p>
            <a:r>
              <a:rPr lang="en-IN" dirty="0"/>
              <a:t>All brief correspondence seeks the goodwill of readers. </a:t>
            </a:r>
          </a:p>
          <a:p>
            <a:r>
              <a:rPr lang="en-IN" dirty="0"/>
              <a:t>Goodwill is the value of doing things that create mutual admiration and respect. It is the feeling of friendship. </a:t>
            </a:r>
          </a:p>
          <a:p>
            <a:r>
              <a:rPr lang="en-IN" dirty="0"/>
              <a:t>Goodwill is the act of making and keeping a friend. </a:t>
            </a:r>
          </a:p>
          <a:p>
            <a:r>
              <a:rPr lang="en-IN" dirty="0"/>
              <a:t>Goodwill is a feeling of good intentions. </a:t>
            </a:r>
          </a:p>
          <a:p>
            <a:r>
              <a:rPr lang="en-IN" dirty="0"/>
              <a:t>Effective business correspondence fosters goodwill through its word choice and message. </a:t>
            </a:r>
          </a:p>
          <a:p>
            <a:r>
              <a:rPr lang="en-IN" dirty="0"/>
              <a:t>Goodwill, like friendship, is created by being </a:t>
            </a:r>
            <a:r>
              <a:rPr lang="en-IN" b="1" dirty="0"/>
              <a:t>honest</a:t>
            </a:r>
            <a:r>
              <a:rPr lang="en-IN" dirty="0"/>
              <a:t> and </a:t>
            </a:r>
            <a:r>
              <a:rPr lang="en-IN" b="1" dirty="0"/>
              <a:t>polite</a:t>
            </a:r>
            <a:r>
              <a:rPr lang="en-IN" dirty="0"/>
              <a:t>. </a:t>
            </a:r>
          </a:p>
          <a:p>
            <a:r>
              <a:rPr lang="en-IN" dirty="0"/>
              <a:t>It is fostered by doing what you say you will do when you say you will do it.</a:t>
            </a:r>
          </a:p>
          <a:p>
            <a:r>
              <a:rPr lang="en-IN" dirty="0"/>
              <a:t>Business friendships grow in an atmosphere of mutual respect and trust. </a:t>
            </a:r>
          </a:p>
        </p:txBody>
      </p:sp>
    </p:spTree>
    <p:extLst>
      <p:ext uri="{BB962C8B-B14F-4D97-AF65-F5344CB8AC3E}">
        <p14:creationId xmlns:p14="http://schemas.microsoft.com/office/powerpoint/2010/main" val="542395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46238-4950-20D1-6CDB-FBB066EFEBF7}"/>
              </a:ext>
            </a:extLst>
          </p:cNvPr>
          <p:cNvSpPr>
            <a:spLocks noGrp="1"/>
          </p:cNvSpPr>
          <p:nvPr>
            <p:ph type="title"/>
          </p:nvPr>
        </p:nvSpPr>
        <p:spPr/>
        <p:txBody>
          <a:bodyPr/>
          <a:lstStyle/>
          <a:p>
            <a:pPr algn="ctr"/>
            <a:r>
              <a:rPr lang="en-IN" dirty="0"/>
              <a:t>Principles of Effective Communication</a:t>
            </a:r>
            <a:endParaRPr lang="en-US" dirty="0"/>
          </a:p>
        </p:txBody>
      </p:sp>
      <p:graphicFrame>
        <p:nvGraphicFramePr>
          <p:cNvPr id="7" name="Table 7">
            <a:extLst>
              <a:ext uri="{FF2B5EF4-FFF2-40B4-BE49-F238E27FC236}">
                <a16:creationId xmlns:a16="http://schemas.microsoft.com/office/drawing/2014/main" id="{E718C0F9-F03B-2B57-715C-D38FB4ED6F0F}"/>
              </a:ext>
            </a:extLst>
          </p:cNvPr>
          <p:cNvGraphicFramePr>
            <a:graphicFrameLocks noGrp="1"/>
          </p:cNvGraphicFramePr>
          <p:nvPr>
            <p:ph idx="1"/>
            <p:extLst>
              <p:ext uri="{D42A27DB-BD31-4B8C-83A1-F6EECF244321}">
                <p14:modId xmlns:p14="http://schemas.microsoft.com/office/powerpoint/2010/main" val="2943956042"/>
              </p:ext>
            </p:extLst>
          </p:nvPr>
        </p:nvGraphicFramePr>
        <p:xfrm>
          <a:off x="838199" y="1488741"/>
          <a:ext cx="10676020" cy="4723474"/>
        </p:xfrm>
        <a:graphic>
          <a:graphicData uri="http://schemas.openxmlformats.org/drawingml/2006/table">
            <a:tbl>
              <a:tblPr firstRow="1" bandRow="1">
                <a:tableStyleId>{5C22544A-7EE6-4342-B048-85BDC9FD1C3A}</a:tableStyleId>
              </a:tblPr>
              <a:tblGrid>
                <a:gridCol w="3156285">
                  <a:extLst>
                    <a:ext uri="{9D8B030D-6E8A-4147-A177-3AD203B41FA5}">
                      <a16:colId xmlns:a16="http://schemas.microsoft.com/office/drawing/2014/main" val="2170889150"/>
                    </a:ext>
                  </a:extLst>
                </a:gridCol>
                <a:gridCol w="7519735">
                  <a:extLst>
                    <a:ext uri="{9D8B030D-6E8A-4147-A177-3AD203B41FA5}">
                      <a16:colId xmlns:a16="http://schemas.microsoft.com/office/drawing/2014/main" val="2596433718"/>
                    </a:ext>
                  </a:extLst>
                </a:gridCol>
              </a:tblGrid>
              <a:tr h="624377">
                <a:tc>
                  <a:txBody>
                    <a:bodyPr/>
                    <a:lstStyle/>
                    <a:p>
                      <a:r>
                        <a:rPr lang="en-IN" dirty="0"/>
                        <a:t>COMMUNICATE EFFECTIVELY AND DEVELOP GOODWILL WITH . . .</a:t>
                      </a:r>
                      <a:endParaRPr lang="en-US" dirty="0"/>
                    </a:p>
                  </a:txBody>
                  <a:tcPr/>
                </a:tc>
                <a:tc>
                  <a:txBody>
                    <a:bodyPr/>
                    <a:lstStyle/>
                    <a:p>
                      <a:r>
                        <a:rPr lang="en-IN" dirty="0"/>
                        <a:t>HINDER GOODWILL AND COMMUNICATE INEFFECTIVELY WITH . . .</a:t>
                      </a:r>
                      <a:endParaRPr lang="en-US" dirty="0"/>
                    </a:p>
                  </a:txBody>
                  <a:tcPr/>
                </a:tc>
                <a:extLst>
                  <a:ext uri="{0D108BD9-81ED-4DB2-BD59-A6C34878D82A}">
                    <a16:rowId xmlns:a16="http://schemas.microsoft.com/office/drawing/2014/main" val="2006598779"/>
                  </a:ext>
                </a:extLst>
              </a:tr>
              <a:tr h="624377">
                <a:tc>
                  <a:txBody>
                    <a:bodyPr/>
                    <a:lstStyle/>
                    <a:p>
                      <a:r>
                        <a:rPr lang="en-IN" dirty="0"/>
                        <a:t>Concise language</a:t>
                      </a:r>
                      <a:endParaRPr lang="en-US" dirty="0"/>
                    </a:p>
                  </a:txBody>
                  <a:tcPr/>
                </a:tc>
                <a:tc>
                  <a:txBody>
                    <a:bodyPr/>
                    <a:lstStyle/>
                    <a:p>
                      <a:r>
                        <a:rPr lang="en-IN" dirty="0"/>
                        <a:t>Fuzzy, unnecessary words that take up readers’ time with details they do not need</a:t>
                      </a:r>
                      <a:endParaRPr lang="en-US" dirty="0"/>
                    </a:p>
                  </a:txBody>
                  <a:tcPr/>
                </a:tc>
                <a:extLst>
                  <a:ext uri="{0D108BD9-81ED-4DB2-BD59-A6C34878D82A}">
                    <a16:rowId xmlns:a16="http://schemas.microsoft.com/office/drawing/2014/main" val="4132079297"/>
                  </a:ext>
                </a:extLst>
              </a:tr>
              <a:tr h="624377">
                <a:tc>
                  <a:txBody>
                    <a:bodyPr/>
                    <a:lstStyle/>
                    <a:p>
                      <a:r>
                        <a:rPr lang="en-IN" dirty="0"/>
                        <a:t>Accuracy and completeness </a:t>
                      </a:r>
                      <a:endParaRPr lang="en-US" dirty="0"/>
                    </a:p>
                  </a:txBody>
                  <a:tcPr/>
                </a:tc>
                <a:tc>
                  <a:txBody>
                    <a:bodyPr/>
                    <a:lstStyle/>
                    <a:p>
                      <a:r>
                        <a:rPr lang="en-IN" dirty="0"/>
                        <a:t>Inaccurate, incomplete information, creating misunderstandings and problems to be solved later</a:t>
                      </a:r>
                      <a:endParaRPr lang="en-US" dirty="0"/>
                    </a:p>
                  </a:txBody>
                  <a:tcPr/>
                </a:tc>
                <a:extLst>
                  <a:ext uri="{0D108BD9-81ED-4DB2-BD59-A6C34878D82A}">
                    <a16:rowId xmlns:a16="http://schemas.microsoft.com/office/drawing/2014/main" val="397370306"/>
                  </a:ext>
                </a:extLst>
              </a:tr>
              <a:tr h="624377">
                <a:tc>
                  <a:txBody>
                    <a:bodyPr/>
                    <a:lstStyle/>
                    <a:p>
                      <a:r>
                        <a:rPr lang="en-IN" dirty="0"/>
                        <a:t>Professional appearance</a:t>
                      </a:r>
                      <a:endParaRPr lang="en-US" dirty="0"/>
                    </a:p>
                  </a:txBody>
                  <a:tcPr/>
                </a:tc>
                <a:tc>
                  <a:txBody>
                    <a:bodyPr/>
                    <a:lstStyle/>
                    <a:p>
                      <a:r>
                        <a:rPr lang="en-IN" dirty="0"/>
                        <a:t>Sloppy appearance, making you and your organization appear incompetent and careless</a:t>
                      </a:r>
                      <a:endParaRPr lang="en-US" dirty="0"/>
                    </a:p>
                  </a:txBody>
                  <a:tcPr/>
                </a:tc>
                <a:extLst>
                  <a:ext uri="{0D108BD9-81ED-4DB2-BD59-A6C34878D82A}">
                    <a16:rowId xmlns:a16="http://schemas.microsoft.com/office/drawing/2014/main" val="1365175505"/>
                  </a:ext>
                </a:extLst>
              </a:tr>
              <a:tr h="624377">
                <a:tc>
                  <a:txBody>
                    <a:bodyPr/>
                    <a:lstStyle/>
                    <a:p>
                      <a:r>
                        <a:rPr lang="en-IN" dirty="0"/>
                        <a:t>Conventional format</a:t>
                      </a:r>
                      <a:endParaRPr lang="en-US" dirty="0"/>
                    </a:p>
                  </a:txBody>
                  <a:tcPr/>
                </a:tc>
                <a:tc>
                  <a:txBody>
                    <a:bodyPr/>
                    <a:lstStyle/>
                    <a:p>
                      <a:r>
                        <a:rPr lang="en-IN" dirty="0"/>
                        <a:t>Unfamiliar format that confuses the reader and makes your intent unclear</a:t>
                      </a:r>
                      <a:endParaRPr lang="en-US" dirty="0"/>
                    </a:p>
                  </a:txBody>
                  <a:tcPr/>
                </a:tc>
                <a:extLst>
                  <a:ext uri="{0D108BD9-81ED-4DB2-BD59-A6C34878D82A}">
                    <a16:rowId xmlns:a16="http://schemas.microsoft.com/office/drawing/2014/main" val="2481283440"/>
                  </a:ext>
                </a:extLst>
              </a:tr>
              <a:tr h="624377">
                <a:tc>
                  <a:txBody>
                    <a:bodyPr/>
                    <a:lstStyle/>
                    <a:p>
                      <a:r>
                        <a:rPr lang="en-IN" dirty="0"/>
                        <a:t>Logical organization</a:t>
                      </a:r>
                      <a:endParaRPr lang="en-US" dirty="0"/>
                    </a:p>
                  </a:txBody>
                  <a:tcPr/>
                </a:tc>
                <a:tc>
                  <a:txBody>
                    <a:bodyPr/>
                    <a:lstStyle/>
                    <a:p>
                      <a:r>
                        <a:rPr lang="en-IN" dirty="0"/>
                        <a:t>Illogical organization, frustrating readers’ efforts to follow your thinking</a:t>
                      </a:r>
                      <a:endParaRPr lang="en-US" dirty="0"/>
                    </a:p>
                  </a:txBody>
                  <a:tcPr/>
                </a:tc>
                <a:extLst>
                  <a:ext uri="{0D108BD9-81ED-4DB2-BD59-A6C34878D82A}">
                    <a16:rowId xmlns:a16="http://schemas.microsoft.com/office/drawing/2014/main" val="1058254"/>
                  </a:ext>
                </a:extLst>
              </a:tr>
              <a:tr h="624377">
                <a:tc>
                  <a:txBody>
                    <a:bodyPr/>
                    <a:lstStyle/>
                    <a:p>
                      <a:r>
                        <a:rPr lang="en-IN" dirty="0"/>
                        <a:t>Standard English usage</a:t>
                      </a:r>
                      <a:endParaRPr lang="en-US" dirty="0"/>
                    </a:p>
                  </a:txBody>
                  <a:tcPr/>
                </a:tc>
                <a:tc>
                  <a:txBody>
                    <a:bodyPr/>
                    <a:lstStyle/>
                    <a:p>
                      <a:r>
                        <a:rPr lang="en-IN" dirty="0"/>
                        <a:t>Grammatical and punctuation errors and misspelled words, causing you and your organization to appear uneducated and/or careless</a:t>
                      </a:r>
                      <a:endParaRPr lang="en-US" dirty="0"/>
                    </a:p>
                  </a:txBody>
                  <a:tcPr/>
                </a:tc>
                <a:extLst>
                  <a:ext uri="{0D108BD9-81ED-4DB2-BD59-A6C34878D82A}">
                    <a16:rowId xmlns:a16="http://schemas.microsoft.com/office/drawing/2014/main" val="4095697907"/>
                  </a:ext>
                </a:extLst>
              </a:tr>
            </a:tbl>
          </a:graphicData>
        </a:graphic>
      </p:graphicFrame>
    </p:spTree>
    <p:extLst>
      <p:ext uri="{BB962C8B-B14F-4D97-AF65-F5344CB8AC3E}">
        <p14:creationId xmlns:p14="http://schemas.microsoft.com/office/powerpoint/2010/main" val="4278406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3B98D-4CF8-DE6E-9E3E-A4BDF705AE97}"/>
              </a:ext>
            </a:extLst>
          </p:cNvPr>
          <p:cNvSpPr>
            <a:spLocks noGrp="1"/>
          </p:cNvSpPr>
          <p:nvPr>
            <p:ph type="title"/>
          </p:nvPr>
        </p:nvSpPr>
        <p:spPr/>
        <p:txBody>
          <a:bodyPr/>
          <a:lstStyle/>
          <a:p>
            <a:pPr algn="ctr"/>
            <a:r>
              <a:rPr lang="en-IN" sz="4400" dirty="0"/>
              <a:t>Audience</a:t>
            </a:r>
            <a:endParaRPr lang="en-US" dirty="0"/>
          </a:p>
        </p:txBody>
      </p:sp>
      <p:graphicFrame>
        <p:nvGraphicFramePr>
          <p:cNvPr id="4" name="Table 4">
            <a:extLst>
              <a:ext uri="{FF2B5EF4-FFF2-40B4-BE49-F238E27FC236}">
                <a16:creationId xmlns:a16="http://schemas.microsoft.com/office/drawing/2014/main" id="{82D5052B-220D-399F-272F-34957429BB2B}"/>
              </a:ext>
            </a:extLst>
          </p:cNvPr>
          <p:cNvGraphicFramePr>
            <a:graphicFrameLocks noGrp="1"/>
          </p:cNvGraphicFramePr>
          <p:nvPr>
            <p:ph idx="1"/>
            <p:extLst>
              <p:ext uri="{D42A27DB-BD31-4B8C-83A1-F6EECF244321}">
                <p14:modId xmlns:p14="http://schemas.microsoft.com/office/powerpoint/2010/main" val="2927706162"/>
              </p:ext>
            </p:extLst>
          </p:nvPr>
        </p:nvGraphicFramePr>
        <p:xfrm>
          <a:off x="838200" y="1825626"/>
          <a:ext cx="10515600" cy="3111563"/>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509323528"/>
                    </a:ext>
                  </a:extLst>
                </a:gridCol>
                <a:gridCol w="5257800">
                  <a:extLst>
                    <a:ext uri="{9D8B030D-6E8A-4147-A177-3AD203B41FA5}">
                      <a16:colId xmlns:a16="http://schemas.microsoft.com/office/drawing/2014/main" val="1726678857"/>
                    </a:ext>
                  </a:extLst>
                </a:gridCol>
              </a:tblGrid>
              <a:tr h="669190">
                <a:tc>
                  <a:txBody>
                    <a:bodyPr/>
                    <a:lstStyle/>
                    <a:p>
                      <a:pPr algn="ctr"/>
                      <a:r>
                        <a:rPr lang="en-US" sz="2800" dirty="0"/>
                        <a:t>Correspondence</a:t>
                      </a:r>
                      <a:endParaRPr lang="en-US" dirty="0"/>
                    </a:p>
                  </a:txBody>
                  <a:tcPr/>
                </a:tc>
                <a:tc>
                  <a:txBody>
                    <a:bodyPr/>
                    <a:lstStyle/>
                    <a:p>
                      <a:pPr algn="ctr"/>
                      <a:r>
                        <a:rPr lang="en-IN" sz="2800" dirty="0"/>
                        <a:t>Audience</a:t>
                      </a:r>
                      <a:endParaRPr lang="en-US" dirty="0"/>
                    </a:p>
                  </a:txBody>
                  <a:tcPr/>
                </a:tc>
                <a:extLst>
                  <a:ext uri="{0D108BD9-81ED-4DB2-BD59-A6C34878D82A}">
                    <a16:rowId xmlns:a16="http://schemas.microsoft.com/office/drawing/2014/main" val="3593099477"/>
                  </a:ext>
                </a:extLst>
              </a:tr>
              <a:tr h="661737">
                <a:tc>
                  <a:txBody>
                    <a:bodyPr/>
                    <a:lstStyle/>
                    <a:p>
                      <a:r>
                        <a:rPr lang="en-US" dirty="0"/>
                        <a:t>Email</a:t>
                      </a:r>
                    </a:p>
                  </a:txBody>
                  <a:tcPr/>
                </a:tc>
                <a:tc>
                  <a:txBody>
                    <a:bodyPr/>
                    <a:lstStyle/>
                    <a:p>
                      <a:r>
                        <a:rPr lang="en-US" dirty="0"/>
                        <a:t>Internal and External</a:t>
                      </a:r>
                    </a:p>
                  </a:txBody>
                  <a:tcPr/>
                </a:tc>
                <a:extLst>
                  <a:ext uri="{0D108BD9-81ED-4DB2-BD59-A6C34878D82A}">
                    <a16:rowId xmlns:a16="http://schemas.microsoft.com/office/drawing/2014/main" val="4159805772"/>
                  </a:ext>
                </a:extLst>
              </a:tr>
              <a:tr h="866273">
                <a:tc>
                  <a:txBody>
                    <a:bodyPr/>
                    <a:lstStyle/>
                    <a:p>
                      <a:r>
                        <a:rPr lang="en-US" dirty="0"/>
                        <a:t>Memos</a:t>
                      </a:r>
                    </a:p>
                  </a:txBody>
                  <a:tcPr/>
                </a:tc>
                <a:tc>
                  <a:txBody>
                    <a:bodyPr/>
                    <a:lstStyle/>
                    <a:p>
                      <a:r>
                        <a:rPr lang="en-US" dirty="0"/>
                        <a:t>Internal</a:t>
                      </a:r>
                    </a:p>
                  </a:txBody>
                  <a:tcPr/>
                </a:tc>
                <a:extLst>
                  <a:ext uri="{0D108BD9-81ED-4DB2-BD59-A6C34878D82A}">
                    <a16:rowId xmlns:a16="http://schemas.microsoft.com/office/drawing/2014/main" val="2466204693"/>
                  </a:ext>
                </a:extLst>
              </a:tr>
              <a:tr h="914363">
                <a:tc>
                  <a:txBody>
                    <a:bodyPr/>
                    <a:lstStyle/>
                    <a:p>
                      <a:r>
                        <a:rPr lang="en-US" dirty="0"/>
                        <a:t>Letter</a:t>
                      </a:r>
                    </a:p>
                  </a:txBody>
                  <a:tcPr/>
                </a:tc>
                <a:tc>
                  <a:txBody>
                    <a:bodyPr/>
                    <a:lstStyle/>
                    <a:p>
                      <a:r>
                        <a:rPr lang="en-US" dirty="0"/>
                        <a:t>Internal and External</a:t>
                      </a:r>
                    </a:p>
                  </a:txBody>
                  <a:tcPr/>
                </a:tc>
                <a:extLst>
                  <a:ext uri="{0D108BD9-81ED-4DB2-BD59-A6C34878D82A}">
                    <a16:rowId xmlns:a16="http://schemas.microsoft.com/office/drawing/2014/main" val="2401638796"/>
                  </a:ext>
                </a:extLst>
              </a:tr>
            </a:tbl>
          </a:graphicData>
        </a:graphic>
      </p:graphicFrame>
    </p:spTree>
    <p:extLst>
      <p:ext uri="{BB962C8B-B14F-4D97-AF65-F5344CB8AC3E}">
        <p14:creationId xmlns:p14="http://schemas.microsoft.com/office/powerpoint/2010/main" val="3711273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EAA48-9DD4-5645-576B-4B9F0F65B251}"/>
              </a:ext>
            </a:extLst>
          </p:cNvPr>
          <p:cNvSpPr>
            <a:spLocks noGrp="1"/>
          </p:cNvSpPr>
          <p:nvPr>
            <p:ph type="title"/>
          </p:nvPr>
        </p:nvSpPr>
        <p:spPr/>
        <p:txBody>
          <a:bodyPr/>
          <a:lstStyle/>
          <a:p>
            <a:pPr algn="ctr"/>
            <a:r>
              <a:rPr lang="en-US" dirty="0"/>
              <a:t>Prewriting</a:t>
            </a:r>
          </a:p>
        </p:txBody>
      </p:sp>
      <p:sp>
        <p:nvSpPr>
          <p:cNvPr id="3" name="Content Placeholder 2">
            <a:extLst>
              <a:ext uri="{FF2B5EF4-FFF2-40B4-BE49-F238E27FC236}">
                <a16:creationId xmlns:a16="http://schemas.microsoft.com/office/drawing/2014/main" id="{CAB948CA-D996-F5F0-3C78-CF72EB2BF610}"/>
              </a:ext>
            </a:extLst>
          </p:cNvPr>
          <p:cNvSpPr>
            <a:spLocks noGrp="1"/>
          </p:cNvSpPr>
          <p:nvPr>
            <p:ph idx="1"/>
          </p:nvPr>
        </p:nvSpPr>
        <p:spPr/>
        <p:txBody>
          <a:bodyPr>
            <a:normAutofit fontScale="92500" lnSpcReduction="10000"/>
          </a:bodyPr>
          <a:lstStyle/>
          <a:p>
            <a:r>
              <a:rPr lang="en-IN" dirty="0"/>
              <a:t>What do I want the receiver to do or think after he or she reads this correspondence? </a:t>
            </a:r>
          </a:p>
          <a:p>
            <a:r>
              <a:rPr lang="en-IN" dirty="0"/>
              <a:t>What do I want to accomplish with this message?</a:t>
            </a:r>
          </a:p>
          <a:p>
            <a:r>
              <a:rPr lang="en-IN" dirty="0"/>
              <a:t>What is the main point?</a:t>
            </a:r>
          </a:p>
          <a:p>
            <a:r>
              <a:rPr lang="en-IN" dirty="0"/>
              <a:t>Does my reader need background information? If so, how much?</a:t>
            </a:r>
          </a:p>
          <a:p>
            <a:r>
              <a:rPr lang="en-IN" dirty="0"/>
              <a:t> Do I need to make the message simpler for this audience? </a:t>
            </a:r>
          </a:p>
          <a:p>
            <a:r>
              <a:rPr lang="en-IN" dirty="0"/>
              <a:t>What definitions or explanations will the audience need?</a:t>
            </a:r>
          </a:p>
          <a:p>
            <a:r>
              <a:rPr lang="en-IN" dirty="0"/>
              <a:t>Is this reader familiar with the subject matter? </a:t>
            </a:r>
          </a:p>
          <a:p>
            <a:r>
              <a:rPr lang="en-IN" dirty="0"/>
              <a:t>Does the reader have previous experience with this idea?</a:t>
            </a:r>
          </a:p>
          <a:p>
            <a:r>
              <a:rPr lang="en-IN" dirty="0"/>
              <a:t>What questions should my correspondence answer?</a:t>
            </a:r>
            <a:endParaRPr lang="en-US" dirty="0"/>
          </a:p>
        </p:txBody>
      </p:sp>
    </p:spTree>
    <p:extLst>
      <p:ext uri="{BB962C8B-B14F-4D97-AF65-F5344CB8AC3E}">
        <p14:creationId xmlns:p14="http://schemas.microsoft.com/office/powerpoint/2010/main" val="2236247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BBAE1-F3BD-2268-8E41-6A9C863150C5}"/>
              </a:ext>
            </a:extLst>
          </p:cNvPr>
          <p:cNvSpPr>
            <a:spLocks noGrp="1"/>
          </p:cNvSpPr>
          <p:nvPr>
            <p:ph type="title"/>
          </p:nvPr>
        </p:nvSpPr>
        <p:spPr>
          <a:xfrm>
            <a:off x="838200" y="365126"/>
            <a:ext cx="10515600" cy="477086"/>
          </a:xfrm>
        </p:spPr>
        <p:txBody>
          <a:bodyPr>
            <a:normAutofit fontScale="90000"/>
          </a:bodyPr>
          <a:lstStyle/>
          <a:p>
            <a:pPr algn="ctr"/>
            <a:r>
              <a:rPr lang="en-IN" dirty="0"/>
              <a:t>Netiquette</a:t>
            </a:r>
            <a:endParaRPr lang="en-US" dirty="0"/>
          </a:p>
        </p:txBody>
      </p:sp>
      <p:graphicFrame>
        <p:nvGraphicFramePr>
          <p:cNvPr id="4" name="Table 4">
            <a:extLst>
              <a:ext uri="{FF2B5EF4-FFF2-40B4-BE49-F238E27FC236}">
                <a16:creationId xmlns:a16="http://schemas.microsoft.com/office/drawing/2014/main" id="{422C9840-68A0-AEE5-D90D-E52643147BDF}"/>
              </a:ext>
            </a:extLst>
          </p:cNvPr>
          <p:cNvGraphicFramePr>
            <a:graphicFrameLocks noGrp="1"/>
          </p:cNvGraphicFramePr>
          <p:nvPr>
            <p:ph idx="1"/>
            <p:extLst>
              <p:ext uri="{D42A27DB-BD31-4B8C-83A1-F6EECF244321}">
                <p14:modId xmlns:p14="http://schemas.microsoft.com/office/powerpoint/2010/main" val="1449858740"/>
              </p:ext>
            </p:extLst>
          </p:nvPr>
        </p:nvGraphicFramePr>
        <p:xfrm>
          <a:off x="745958" y="842212"/>
          <a:ext cx="10499558" cy="6459941"/>
        </p:xfrm>
        <a:graphic>
          <a:graphicData uri="http://schemas.openxmlformats.org/drawingml/2006/table">
            <a:tbl>
              <a:tblPr firstRow="1" bandRow="1">
                <a:tableStyleId>{5C22544A-7EE6-4342-B048-85BDC9FD1C3A}</a:tableStyleId>
              </a:tblPr>
              <a:tblGrid>
                <a:gridCol w="5241758">
                  <a:extLst>
                    <a:ext uri="{9D8B030D-6E8A-4147-A177-3AD203B41FA5}">
                      <a16:colId xmlns:a16="http://schemas.microsoft.com/office/drawing/2014/main" val="3598953709"/>
                    </a:ext>
                  </a:extLst>
                </a:gridCol>
                <a:gridCol w="5257800">
                  <a:extLst>
                    <a:ext uri="{9D8B030D-6E8A-4147-A177-3AD203B41FA5}">
                      <a16:colId xmlns:a16="http://schemas.microsoft.com/office/drawing/2014/main" val="1972887044"/>
                    </a:ext>
                  </a:extLst>
                </a:gridCol>
              </a:tblGrid>
              <a:tr h="445167">
                <a:tc>
                  <a:txBody>
                    <a:bodyPr/>
                    <a:lstStyle/>
                    <a:p>
                      <a:pPr algn="ctr"/>
                      <a:r>
                        <a:rPr lang="en-US" dirty="0"/>
                        <a:t>Do</a:t>
                      </a:r>
                    </a:p>
                  </a:txBody>
                  <a:tcPr/>
                </a:tc>
                <a:tc>
                  <a:txBody>
                    <a:bodyPr/>
                    <a:lstStyle/>
                    <a:p>
                      <a:pPr algn="ctr"/>
                      <a:r>
                        <a:rPr lang="en-US" dirty="0"/>
                        <a:t>Don’t</a:t>
                      </a:r>
                    </a:p>
                  </a:txBody>
                  <a:tcPr/>
                </a:tc>
                <a:extLst>
                  <a:ext uri="{0D108BD9-81ED-4DB2-BD59-A6C34878D82A}">
                    <a16:rowId xmlns:a16="http://schemas.microsoft.com/office/drawing/2014/main" val="401974611"/>
                  </a:ext>
                </a:extLst>
              </a:tr>
              <a:tr h="794590">
                <a:tc>
                  <a:txBody>
                    <a:bodyPr/>
                    <a:lstStyle/>
                    <a:p>
                      <a:r>
                        <a:rPr lang="en-IN" dirty="0"/>
                        <a:t>Read and respond to e-mail promptly. If you need time to reply, respond to say that you received the message and tell when you will reply. </a:t>
                      </a:r>
                      <a:endParaRPr lang="en-US" dirty="0"/>
                    </a:p>
                  </a:txBody>
                  <a:tcPr/>
                </a:tc>
                <a:tc>
                  <a:txBody>
                    <a:bodyPr/>
                    <a:lstStyle/>
                    <a:p>
                      <a:r>
                        <a:rPr lang="en-IN" dirty="0"/>
                        <a:t>Write long, complex messages; readers expect e-mail to be brief.</a:t>
                      </a:r>
                      <a:endParaRPr lang="en-US" dirty="0"/>
                    </a:p>
                  </a:txBody>
                  <a:tcPr/>
                </a:tc>
                <a:extLst>
                  <a:ext uri="{0D108BD9-81ED-4DB2-BD59-A6C34878D82A}">
                    <a16:rowId xmlns:a16="http://schemas.microsoft.com/office/drawing/2014/main" val="1244651503"/>
                  </a:ext>
                </a:extLst>
              </a:tr>
              <a:tr h="417756">
                <a:tc>
                  <a:txBody>
                    <a:bodyPr/>
                    <a:lstStyle/>
                    <a:p>
                      <a:r>
                        <a:rPr lang="en-IN" dirty="0"/>
                        <a:t>Represent yourself and others well and fairly..</a:t>
                      </a:r>
                      <a:endParaRPr lang="en-US" dirty="0"/>
                    </a:p>
                  </a:txBody>
                  <a:tcPr/>
                </a:tc>
                <a:tc>
                  <a:txBody>
                    <a:bodyPr/>
                    <a:lstStyle/>
                    <a:p>
                      <a:r>
                        <a:rPr lang="en-IN" dirty="0"/>
                        <a:t>Write anything that you would not say in front of any person, including those people discussed in the e-mail</a:t>
                      </a:r>
                      <a:endParaRPr lang="en-US" dirty="0"/>
                    </a:p>
                  </a:txBody>
                  <a:tcPr/>
                </a:tc>
                <a:extLst>
                  <a:ext uri="{0D108BD9-81ED-4DB2-BD59-A6C34878D82A}">
                    <a16:rowId xmlns:a16="http://schemas.microsoft.com/office/drawing/2014/main" val="2452620022"/>
                  </a:ext>
                </a:extLst>
              </a:tr>
              <a:tr h="960626">
                <a:tc>
                  <a:txBody>
                    <a:bodyPr/>
                    <a:lstStyle/>
                    <a:p>
                      <a:r>
                        <a:rPr lang="en-IN" dirty="0"/>
                        <a:t>Communicate as clearly and rationally as possible. Remember that readers will not have your tone of voice or body language to help them interpret your meaning. </a:t>
                      </a:r>
                      <a:endParaRPr lang="en-US" dirty="0"/>
                    </a:p>
                  </a:txBody>
                  <a:tcPr/>
                </a:tc>
                <a:tc>
                  <a:txBody>
                    <a:bodyPr/>
                    <a:lstStyle/>
                    <a:p>
                      <a:r>
                        <a:rPr lang="en-IN" dirty="0"/>
                        <a:t>Include offensive, obscene, or illegal content.</a:t>
                      </a:r>
                      <a:endParaRPr lang="en-US" dirty="0"/>
                    </a:p>
                  </a:txBody>
                  <a:tcPr/>
                </a:tc>
                <a:extLst>
                  <a:ext uri="{0D108BD9-81ED-4DB2-BD59-A6C34878D82A}">
                    <a16:rowId xmlns:a16="http://schemas.microsoft.com/office/drawing/2014/main" val="1881159684"/>
                  </a:ext>
                </a:extLst>
              </a:tr>
              <a:tr h="721387">
                <a:tc>
                  <a:txBody>
                    <a:bodyPr/>
                    <a:lstStyle/>
                    <a:p>
                      <a:r>
                        <a:rPr lang="en-IN" dirty="0"/>
                        <a:t>Keep the correspondence thread when replying so that readers will be able to follow the line of discussion. </a:t>
                      </a:r>
                      <a:endParaRPr lang="en-US" dirty="0"/>
                    </a:p>
                  </a:txBody>
                  <a:tcPr/>
                </a:tc>
                <a:tc>
                  <a:txBody>
                    <a:bodyPr/>
                    <a:lstStyle/>
                    <a:p>
                      <a:r>
                        <a:rPr lang="en-IN" dirty="0"/>
                        <a:t>Quote large blocks of irrelevant text.</a:t>
                      </a:r>
                      <a:endParaRPr lang="en-US" dirty="0"/>
                    </a:p>
                  </a:txBody>
                  <a:tcPr/>
                </a:tc>
                <a:extLst>
                  <a:ext uri="{0D108BD9-81ED-4DB2-BD59-A6C34878D82A}">
                    <a16:rowId xmlns:a16="http://schemas.microsoft.com/office/drawing/2014/main" val="3365791885"/>
                  </a:ext>
                </a:extLst>
              </a:tr>
              <a:tr h="480755">
                <a:tc>
                  <a:txBody>
                    <a:bodyPr/>
                    <a:lstStyle/>
                    <a:p>
                      <a:r>
                        <a:rPr lang="en-IN" dirty="0"/>
                        <a:t>Develop a descriptive, precise subject line so that readers can predict the message, file the correspondence, and find it later. </a:t>
                      </a:r>
                      <a:endParaRPr lang="en-US" dirty="0"/>
                    </a:p>
                  </a:txBody>
                  <a:tcPr/>
                </a:tc>
                <a:tc>
                  <a:txBody>
                    <a:bodyPr/>
                    <a:lstStyle/>
                    <a:p>
                      <a:r>
                        <a:rPr lang="en-IN" dirty="0"/>
                        <a:t>Key in all capital letters (seen as shouting) or in all lowercase letters (perceived as lazy).</a:t>
                      </a:r>
                      <a:endParaRPr lang="en-US" dirty="0"/>
                    </a:p>
                  </a:txBody>
                  <a:tcPr/>
                </a:tc>
                <a:extLst>
                  <a:ext uri="{0D108BD9-81ED-4DB2-BD59-A6C34878D82A}">
                    <a16:rowId xmlns:a16="http://schemas.microsoft.com/office/drawing/2014/main" val="4024886835"/>
                  </a:ext>
                </a:extLst>
              </a:tr>
              <a:tr h="721387">
                <a:tc>
                  <a:txBody>
                    <a:bodyPr/>
                    <a:lstStyle/>
                    <a:p>
                      <a:r>
                        <a:rPr lang="en-IN" dirty="0"/>
                        <a:t>Keep your virus protection current so you do not to forward problems to others. </a:t>
                      </a:r>
                      <a:endParaRPr lang="en-US" dirty="0"/>
                    </a:p>
                  </a:txBody>
                  <a:tcPr/>
                </a:tc>
                <a:tc>
                  <a:txBody>
                    <a:bodyPr/>
                    <a:lstStyle/>
                    <a:p>
                      <a:r>
                        <a:rPr lang="en-IN" dirty="0"/>
                        <a:t>Believe or forward every urban legend and </a:t>
                      </a:r>
                      <a:r>
                        <a:rPr lang="en-IN" dirty="0" err="1"/>
                        <a:t>cybermyth</a:t>
                      </a:r>
                      <a:r>
                        <a:rPr lang="en-IN" dirty="0"/>
                        <a:t> that comes your way</a:t>
                      </a:r>
                      <a:endParaRPr lang="en-US" dirty="0"/>
                    </a:p>
                  </a:txBody>
                  <a:tcPr/>
                </a:tc>
                <a:extLst>
                  <a:ext uri="{0D108BD9-81ED-4DB2-BD59-A6C34878D82A}">
                    <a16:rowId xmlns:a16="http://schemas.microsoft.com/office/drawing/2014/main" val="2063491146"/>
                  </a:ext>
                </a:extLst>
              </a:tr>
              <a:tr h="721387">
                <a:tc>
                  <a:txBody>
                    <a:bodyPr/>
                    <a:lstStyle/>
                    <a:p>
                      <a:endParaRPr lang="en-US"/>
                    </a:p>
                  </a:txBody>
                  <a:tcPr/>
                </a:tc>
                <a:tc>
                  <a:txBody>
                    <a:bodyPr/>
                    <a:lstStyle/>
                    <a:p>
                      <a:endParaRPr lang="en-US" dirty="0"/>
                    </a:p>
                  </a:txBody>
                  <a:tcPr/>
                </a:tc>
                <a:extLst>
                  <a:ext uri="{0D108BD9-81ED-4DB2-BD59-A6C34878D82A}">
                    <a16:rowId xmlns:a16="http://schemas.microsoft.com/office/drawing/2014/main" val="133934679"/>
                  </a:ext>
                </a:extLst>
              </a:tr>
            </a:tbl>
          </a:graphicData>
        </a:graphic>
      </p:graphicFrame>
    </p:spTree>
    <p:extLst>
      <p:ext uri="{BB962C8B-B14F-4D97-AF65-F5344CB8AC3E}">
        <p14:creationId xmlns:p14="http://schemas.microsoft.com/office/powerpoint/2010/main" val="6785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D148D-8940-2BE4-6EF9-F22DA56D72C8}"/>
              </a:ext>
            </a:extLst>
          </p:cNvPr>
          <p:cNvSpPr>
            <a:spLocks noGrp="1"/>
          </p:cNvSpPr>
          <p:nvPr>
            <p:ph type="title"/>
          </p:nvPr>
        </p:nvSpPr>
        <p:spPr/>
        <p:txBody>
          <a:bodyPr/>
          <a:lstStyle/>
          <a:p>
            <a:r>
              <a:rPr lang="en-IN" dirty="0"/>
              <a:t>Formal documents do not use the following:</a:t>
            </a:r>
            <a:endParaRPr lang="en-US" dirty="0"/>
          </a:p>
        </p:txBody>
      </p:sp>
      <p:graphicFrame>
        <p:nvGraphicFramePr>
          <p:cNvPr id="4" name="Content Placeholder 3">
            <a:extLst>
              <a:ext uri="{FF2B5EF4-FFF2-40B4-BE49-F238E27FC236}">
                <a16:creationId xmlns:a16="http://schemas.microsoft.com/office/drawing/2014/main" id="{D50994AA-53DC-6FD8-F762-3DC6CD339837}"/>
              </a:ext>
            </a:extLst>
          </p:cNvPr>
          <p:cNvGraphicFramePr>
            <a:graphicFrameLocks noGrp="1"/>
          </p:cNvGraphicFramePr>
          <p:nvPr>
            <p:ph idx="1"/>
            <p:extLst>
              <p:ext uri="{D42A27DB-BD31-4B8C-83A1-F6EECF244321}">
                <p14:modId xmlns:p14="http://schemas.microsoft.com/office/powerpoint/2010/main" val="86341558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418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A2F74-4EEB-74F2-E5D8-4C750AB1F27D}"/>
              </a:ext>
            </a:extLst>
          </p:cNvPr>
          <p:cNvSpPr>
            <a:spLocks noGrp="1"/>
          </p:cNvSpPr>
          <p:nvPr>
            <p:ph type="title"/>
          </p:nvPr>
        </p:nvSpPr>
        <p:spPr/>
        <p:txBody>
          <a:bodyPr>
            <a:normAutofit/>
          </a:bodyPr>
          <a:lstStyle/>
          <a:p>
            <a:r>
              <a:rPr lang="en-US" sz="4000" dirty="0"/>
              <a:t>Sample Memo: Ineffective memo with two main ideas</a:t>
            </a:r>
          </a:p>
        </p:txBody>
      </p:sp>
      <p:sp>
        <p:nvSpPr>
          <p:cNvPr id="3" name="Content Placeholder 2">
            <a:extLst>
              <a:ext uri="{FF2B5EF4-FFF2-40B4-BE49-F238E27FC236}">
                <a16:creationId xmlns:a16="http://schemas.microsoft.com/office/drawing/2014/main" id="{9D953BF4-BAD6-CD2F-1ACA-BE762C997E3A}"/>
              </a:ext>
            </a:extLst>
          </p:cNvPr>
          <p:cNvSpPr>
            <a:spLocks noGrp="1"/>
          </p:cNvSpPr>
          <p:nvPr>
            <p:ph idx="1"/>
          </p:nvPr>
        </p:nvSpPr>
        <p:spPr>
          <a:xfrm>
            <a:off x="838199" y="1528764"/>
            <a:ext cx="10977563" cy="5157786"/>
          </a:xfrm>
        </p:spPr>
        <p:style>
          <a:lnRef idx="1">
            <a:schemeClr val="accent1"/>
          </a:lnRef>
          <a:fillRef idx="2">
            <a:schemeClr val="accent1"/>
          </a:fillRef>
          <a:effectRef idx="1">
            <a:schemeClr val="accent1"/>
          </a:effectRef>
          <a:fontRef idx="minor">
            <a:schemeClr val="dk1"/>
          </a:fontRef>
        </p:style>
        <p:txBody>
          <a:bodyPr>
            <a:normAutofit fontScale="70000" lnSpcReduction="20000"/>
          </a:bodyPr>
          <a:lstStyle/>
          <a:p>
            <a:r>
              <a:rPr lang="en-IN" sz="3200" b="1" dirty="0"/>
              <a:t>TO: X-ray </a:t>
            </a:r>
            <a:r>
              <a:rPr lang="en-IN" sz="3200" b="1"/>
              <a:t>Department </a:t>
            </a:r>
          </a:p>
          <a:p>
            <a:r>
              <a:rPr lang="en-IN" sz="3200" b="1"/>
              <a:t>FROM</a:t>
            </a:r>
            <a:r>
              <a:rPr lang="en-IN" sz="3200" b="1" dirty="0"/>
              <a:t>: Hannah Smith, Personnel Officer </a:t>
            </a:r>
          </a:p>
          <a:p>
            <a:r>
              <a:rPr lang="en-IN" sz="3200" b="1" dirty="0"/>
              <a:t>DATE: June 10, 20— </a:t>
            </a:r>
          </a:p>
          <a:p>
            <a:r>
              <a:rPr lang="en-IN" sz="3200" b="1" dirty="0"/>
              <a:t>SUBJECT: 1. </a:t>
            </a:r>
            <a:r>
              <a:rPr lang="en-IN" sz="3200" b="1" dirty="0" err="1"/>
              <a:t>Vacaon</a:t>
            </a:r>
            <a:r>
              <a:rPr lang="en-IN" sz="3200" b="1" dirty="0"/>
              <a:t> and Sick Leave Slips </a:t>
            </a:r>
          </a:p>
          <a:p>
            <a:pPr marL="0" indent="0">
              <a:buNone/>
            </a:pPr>
            <a:r>
              <a:rPr lang="en-IN" sz="3200" b="1" dirty="0"/>
              <a:t>                    2. Death of Mr. </a:t>
            </a:r>
            <a:r>
              <a:rPr lang="en-IN" sz="3200" b="1" dirty="0" err="1"/>
              <a:t>Marn’s</a:t>
            </a:r>
            <a:r>
              <a:rPr lang="en-IN" sz="3200" b="1" dirty="0"/>
              <a:t> Mother-in-law </a:t>
            </a:r>
          </a:p>
          <a:p>
            <a:pPr marL="514350" indent="-514350">
              <a:buAutoNum type="arabicPeriod"/>
            </a:pPr>
            <a:r>
              <a:rPr lang="en-IN" sz="3200" b="1" dirty="0"/>
              <a:t>Please ensure that all </a:t>
            </a:r>
            <a:r>
              <a:rPr lang="en-IN" sz="3200" b="1" dirty="0" err="1"/>
              <a:t>vacaon</a:t>
            </a:r>
            <a:r>
              <a:rPr lang="en-IN" sz="3200" b="1" dirty="0"/>
              <a:t> and sick leave slips for this fiscal year (July 1, 20— through June 30, 20—) are turned in to Tammy by June 27, 20—. </a:t>
            </a:r>
          </a:p>
          <a:p>
            <a:pPr marL="514350" indent="-514350">
              <a:buAutoNum type="arabicPeriod"/>
            </a:pPr>
            <a:r>
              <a:rPr lang="en-IN" sz="3200" b="1" dirty="0"/>
              <a:t>2. Dan </a:t>
            </a:r>
            <a:r>
              <a:rPr lang="en-IN" sz="3200" b="1" dirty="0" err="1"/>
              <a:t>Marn’s</a:t>
            </a:r>
            <a:r>
              <a:rPr lang="en-IN" sz="3200" b="1" dirty="0"/>
              <a:t> mother-in-law and Selma Hale’s grandmother, Mrs. Sadie Harper, passed away on Sunday, June 9, 20—. </a:t>
            </a:r>
          </a:p>
          <a:p>
            <a:pPr marL="514350" indent="-514350">
              <a:buAutoNum type="arabicPeriod"/>
            </a:pPr>
            <a:r>
              <a:rPr lang="en-IN" sz="3200" b="1" dirty="0"/>
              <a:t>Funeral arrangements are being handled by Belvedere’s Funeral Home at 2 p.m. on Tuesday, June 11. </a:t>
            </a:r>
          </a:p>
          <a:p>
            <a:pPr marL="514350" indent="-514350">
              <a:buAutoNum type="arabicPeriod"/>
            </a:pPr>
            <a:r>
              <a:rPr lang="en-IN" sz="3200" b="1" dirty="0"/>
              <a:t>You may send expressions of sympathy to </a:t>
            </a:r>
          </a:p>
          <a:p>
            <a:pPr marL="0" indent="0">
              <a:buNone/>
            </a:pPr>
            <a:r>
              <a:rPr lang="en-IN" sz="3200" b="1" dirty="0"/>
              <a:t>Dan at: 811 E. Cooper Street                             Selma at: Route 1, Box 32 Aberdeen, SD 57401 </a:t>
            </a:r>
          </a:p>
          <a:p>
            <a:pPr marL="0" indent="0">
              <a:buNone/>
            </a:pPr>
            <a:r>
              <a:rPr lang="en-IN" sz="3200" b="1" dirty="0"/>
              <a:t> </a:t>
            </a:r>
            <a:r>
              <a:rPr lang="en-IN" sz="3200" b="1" dirty="0" err="1"/>
              <a:t>js</a:t>
            </a:r>
            <a:r>
              <a:rPr lang="en-IN" sz="3200" b="1" dirty="0"/>
              <a:t> </a:t>
            </a:r>
            <a:r>
              <a:rPr lang="en-IN" sz="3200" b="1" dirty="0" err="1"/>
              <a:t>Distribuon</a:t>
            </a:r>
            <a:r>
              <a:rPr lang="en-IN" sz="3200" b="1" dirty="0"/>
              <a:t> List: </a:t>
            </a:r>
          </a:p>
          <a:p>
            <a:pPr marL="0" indent="0">
              <a:buNone/>
            </a:pPr>
            <a:r>
              <a:rPr lang="en-IN" sz="3200" b="1" dirty="0" err="1"/>
              <a:t>Dr.</a:t>
            </a:r>
            <a:r>
              <a:rPr lang="en-IN" sz="3200" b="1" dirty="0"/>
              <a:t> Mendoza          </a:t>
            </a:r>
            <a:r>
              <a:rPr lang="en-IN" sz="3200" b="1" dirty="0" err="1"/>
              <a:t>Dr.</a:t>
            </a:r>
            <a:r>
              <a:rPr lang="en-IN" sz="3200" b="1" dirty="0"/>
              <a:t> Joyner                   Mr. </a:t>
            </a:r>
            <a:r>
              <a:rPr lang="en-IN" sz="3200" b="1" dirty="0" err="1"/>
              <a:t>Umezaki</a:t>
            </a:r>
            <a:r>
              <a:rPr lang="en-IN" sz="3200" b="1" dirty="0"/>
              <a:t>                                     Ms. </a:t>
            </a:r>
            <a:r>
              <a:rPr lang="en-IN" sz="3200" b="1" dirty="0" err="1"/>
              <a:t>Shankowski</a:t>
            </a:r>
            <a:endParaRPr lang="en-US" b="1" dirty="0"/>
          </a:p>
        </p:txBody>
      </p:sp>
    </p:spTree>
    <p:extLst>
      <p:ext uri="{BB962C8B-B14F-4D97-AF65-F5344CB8AC3E}">
        <p14:creationId xmlns:p14="http://schemas.microsoft.com/office/powerpoint/2010/main" val="2147890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53309</TotalTime>
  <Words>1675</Words>
  <Application>Microsoft Office PowerPoint</Application>
  <PresentationFormat>Widescreen</PresentationFormat>
  <Paragraphs>137</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Angsana New</vt:lpstr>
      <vt:lpstr>Arial</vt:lpstr>
      <vt:lpstr>Calibri</vt:lpstr>
      <vt:lpstr>Calibri Light</vt:lpstr>
      <vt:lpstr>Office Theme</vt:lpstr>
      <vt:lpstr>Emails Letters Memos</vt:lpstr>
      <vt:lpstr>Email, Letters, Memos</vt:lpstr>
      <vt:lpstr>Fostering Goodwill</vt:lpstr>
      <vt:lpstr>Principles of Effective Communication</vt:lpstr>
      <vt:lpstr>Audience</vt:lpstr>
      <vt:lpstr>Prewriting</vt:lpstr>
      <vt:lpstr>Netiquette</vt:lpstr>
      <vt:lpstr>Formal documents do not use the following:</vt:lpstr>
      <vt:lpstr>Sample Memo: Ineffective memo with two main ideas</vt:lpstr>
      <vt:lpstr>Memo Using the Good News Strategy (Direct Approach)</vt:lpstr>
      <vt:lpstr>Letters</vt:lpstr>
      <vt:lpstr>Format of a Letter</vt:lpstr>
      <vt:lpstr>Format of a Letter</vt:lpstr>
      <vt:lpstr>Format of a Letter</vt:lpstr>
      <vt:lpstr>Format of a Letter</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Emails Letters Memos</dc:title>
  <dc:creator>prajna311@gmail.com</dc:creator>
  <cp:lastModifiedBy>mousumi dash</cp:lastModifiedBy>
  <cp:revision>4</cp:revision>
  <dcterms:created xsi:type="dcterms:W3CDTF">2024-02-27T10:13:17Z</dcterms:created>
  <dcterms:modified xsi:type="dcterms:W3CDTF">2024-04-05T03:43:52Z</dcterms:modified>
</cp:coreProperties>
</file>