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4B323-E620-4E78-8E43-CBC3D2A96DB9}"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45667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4B323-E620-4E78-8E43-CBC3D2A96DB9}"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99099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4B323-E620-4E78-8E43-CBC3D2A96DB9}"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74830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4B323-E620-4E78-8E43-CBC3D2A96DB9}"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314490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4B323-E620-4E78-8E43-CBC3D2A96DB9}"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188093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AB4B323-E620-4E78-8E43-CBC3D2A96DB9}" type="datetimeFigureOut">
              <a:rPr lang="en-IN" smtClean="0"/>
              <a:t>07-12-2023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372505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AB4B323-E620-4E78-8E43-CBC3D2A96DB9}" type="datetimeFigureOut">
              <a:rPr lang="en-IN" smtClean="0"/>
              <a:t>07-12-2023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277738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AB4B323-E620-4E78-8E43-CBC3D2A96DB9}" type="datetimeFigureOut">
              <a:rPr lang="en-IN" smtClean="0"/>
              <a:t>07-12-2023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232988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AB4B323-E620-4E78-8E43-CBC3D2A96DB9}"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380876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AB4B323-E620-4E78-8E43-CBC3D2A96DB9}" type="datetimeFigureOut">
              <a:rPr lang="en-IN" smtClean="0"/>
              <a:t>07-12-2023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413254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AB4B323-E620-4E78-8E43-CBC3D2A96DB9}" type="datetimeFigureOut">
              <a:rPr lang="en-IN" smtClean="0"/>
              <a:t>07-12-2023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4869C505-C9F8-4E1C-9700-62C91A08AFC0}" type="slidenum">
              <a:rPr lang="en-IN" smtClean="0"/>
              <a:t>‹#›</a:t>
            </a:fld>
            <a:endParaRPr lang="en-IN"/>
          </a:p>
        </p:txBody>
      </p:sp>
    </p:spTree>
    <p:extLst>
      <p:ext uri="{BB962C8B-B14F-4D97-AF65-F5344CB8AC3E}">
        <p14:creationId xmlns:p14="http://schemas.microsoft.com/office/powerpoint/2010/main" val="107900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AB4B323-E620-4E78-8E43-CBC3D2A96DB9}" type="datetimeFigureOut">
              <a:rPr lang="en-IN" smtClean="0"/>
              <a:t>07-12-2023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869C505-C9F8-4E1C-9700-62C91A08AFC0}" type="slidenum">
              <a:rPr lang="en-IN" smtClean="0"/>
              <a:t>‹#›</a:t>
            </a:fld>
            <a:endParaRPr lang="en-IN"/>
          </a:p>
        </p:txBody>
      </p:sp>
    </p:spTree>
    <p:extLst>
      <p:ext uri="{BB962C8B-B14F-4D97-AF65-F5344CB8AC3E}">
        <p14:creationId xmlns:p14="http://schemas.microsoft.com/office/powerpoint/2010/main" val="517797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641D-7825-F7D8-3E5E-9E3BB7883381}"/>
              </a:ext>
            </a:extLst>
          </p:cNvPr>
          <p:cNvSpPr>
            <a:spLocks noGrp="1"/>
          </p:cNvSpPr>
          <p:nvPr>
            <p:ph type="ctrTitle"/>
          </p:nvPr>
        </p:nvSpPr>
        <p:spPr>
          <a:xfrm>
            <a:off x="1069848" y="2934586"/>
            <a:ext cx="7315200" cy="1619126"/>
          </a:xfrm>
        </p:spPr>
        <p:txBody>
          <a:bodyPr/>
          <a:lstStyle/>
          <a:p>
            <a:r>
              <a:rPr lang="en-US" b="1" dirty="0">
                <a:latin typeface="Times New Roman" panose="02020603050405020304" pitchFamily="18" charset="0"/>
                <a:cs typeface="Times New Roman" panose="02020603050405020304" pitchFamily="18" charset="0"/>
              </a:rPr>
              <a:t>        Cover Letter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4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5011-0F46-20B3-877A-725E3794142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4</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Body Paragraphs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6E8911-EF3F-4859-47D8-96D14E0BD632}"/>
              </a:ext>
            </a:extLst>
          </p:cNvPr>
          <p:cNvSpPr>
            <a:spLocks noGrp="1"/>
          </p:cNvSpPr>
          <p:nvPr>
            <p:ph idx="1"/>
          </p:nvPr>
        </p:nvSpPr>
        <p:spPr/>
        <p:txBody>
          <a:bodyPr/>
          <a:lstStyle/>
          <a:p>
            <a:pPr algn="l">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Your cover letter’s body can consist of one or two paragraphs where you offer more context to your career accomplishments.</a:t>
            </a:r>
          </a:p>
          <a:p>
            <a:pPr algn="l">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You should not repeat everything you mentioned in your resume verbatim.</a:t>
            </a:r>
          </a:p>
          <a:p>
            <a:endParaRPr lang="en-IN" dirty="0"/>
          </a:p>
        </p:txBody>
      </p:sp>
    </p:spTree>
    <p:extLst>
      <p:ext uri="{BB962C8B-B14F-4D97-AF65-F5344CB8AC3E}">
        <p14:creationId xmlns:p14="http://schemas.microsoft.com/office/powerpoint/2010/main" val="112057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AE86-BE4C-BD97-84F7-E39F37B7C7B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4</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Sample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59A512-43EC-6821-E0FF-FDD4467328D7}"/>
              </a:ext>
            </a:extLst>
          </p:cNvPr>
          <p:cNvSpPr>
            <a:spLocks noGrp="1"/>
          </p:cNvSpPr>
          <p:nvPr>
            <p:ph idx="1"/>
          </p:nvPr>
        </p:nvSpPr>
        <p:spPr/>
        <p:txBody>
          <a:bodyPr/>
          <a:lstStyle/>
          <a:p>
            <a:pPr marL="0" indent="0" algn="just">
              <a:lnSpc>
                <a:spcPct val="150000"/>
              </a:lnSpc>
              <a:buNone/>
            </a:pPr>
            <a:r>
              <a:rPr lang="en-US" b="1" i="0" dirty="0">
                <a:solidFill>
                  <a:srgbClr val="000000"/>
                </a:solidFill>
                <a:effectLst/>
                <a:latin typeface="Times New Roman" panose="02020603050405020304" pitchFamily="18" charset="0"/>
                <a:cs typeface="Times New Roman" panose="02020603050405020304" pitchFamily="18" charset="0"/>
              </a:rPr>
              <a:t>Body paragraph example focused on career accomplishments</a:t>
            </a:r>
          </a:p>
          <a:p>
            <a:pPr marL="0" indent="0" algn="just">
              <a:lnSpc>
                <a:spcPct val="150000"/>
              </a:lnSpc>
              <a:buNone/>
            </a:pPr>
            <a:r>
              <a:rPr lang="en-US" b="0" i="0" dirty="0">
                <a:solidFill>
                  <a:srgbClr val="000000"/>
                </a:solidFill>
                <a:effectLst/>
                <a:latin typeface="Times New Roman" panose="02020603050405020304" pitchFamily="18" charset="0"/>
                <a:cs typeface="Times New Roman" panose="02020603050405020304" pitchFamily="18" charset="0"/>
              </a:rPr>
              <a:t>“In my previous teaching role, I carved out 10-minute slots in my senior class to do SAT prep testing, resulting in having the district’s highest SAT score average in English. My dedication to my student’s needs has always been my priority, and students responded with increased participation in the portion of the class allotted for the syllabus topics. After being named Teacher of the Year, I organized a continuing education and mentorship program for newly graduated teachers in the school district.”</a:t>
            </a:r>
          </a:p>
          <a:p>
            <a:endParaRPr lang="en-IN" dirty="0"/>
          </a:p>
        </p:txBody>
      </p:sp>
    </p:spTree>
    <p:extLst>
      <p:ext uri="{BB962C8B-B14F-4D97-AF65-F5344CB8AC3E}">
        <p14:creationId xmlns:p14="http://schemas.microsoft.com/office/powerpoint/2010/main" val="215937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6F067-A782-5272-D680-43A2C2EC62D6}"/>
              </a:ext>
            </a:extLst>
          </p:cNvPr>
          <p:cNvSpPr>
            <a:spLocks noGrp="1"/>
          </p:cNvSpPr>
          <p:nvPr>
            <p:ph idx="1"/>
          </p:nvPr>
        </p:nvSpPr>
        <p:spPr/>
        <p:txBody>
          <a:bodyPr>
            <a:normAutofit fontScale="92500" lnSpcReduction="10000"/>
          </a:bodyPr>
          <a:lstStyle/>
          <a:p>
            <a:pPr marL="0" indent="0" algn="ctr">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Body paragraph example focused on skill set</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“Throughout my career as an accountant, I have acquired skills in various areas of accounting and finance. In my first years, I worked in the public sector, developing budgets between $50,000 and $2 million and ensuring accounting records complied with federal and state regulations. Eventually, I moved to work in private equity firms. I gained firsthand experience in financial analysis in tech investments and monitoring funds’ investments, preparing all financial statements and presenting to investors and stakeholders.”</a:t>
            </a:r>
          </a:p>
          <a:p>
            <a:endParaRPr lang="en-IN" dirty="0"/>
          </a:p>
        </p:txBody>
      </p:sp>
    </p:spTree>
    <p:extLst>
      <p:ext uri="{BB962C8B-B14F-4D97-AF65-F5344CB8AC3E}">
        <p14:creationId xmlns:p14="http://schemas.microsoft.com/office/powerpoint/2010/main" val="34692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71F7E-3FEC-3956-43F2-3F730BEB8F5C}"/>
              </a:ext>
            </a:extLst>
          </p:cNvPr>
          <p:cNvSpPr>
            <a:spLocks noGrp="1"/>
          </p:cNvSpPr>
          <p:nvPr>
            <p:ph idx="1"/>
          </p:nvPr>
        </p:nvSpPr>
        <p:spPr/>
        <p:txBody>
          <a:bodyPr>
            <a:normAutofit fontScale="92500" lnSpcReduction="20000"/>
          </a:bodyPr>
          <a:lstStyle/>
          <a:p>
            <a:pPr marL="0" indent="0" algn="ctr">
              <a:lnSpc>
                <a:spcPct val="150000"/>
              </a:lnSpc>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ctr">
              <a:lnSpc>
                <a:spcPct val="150000"/>
              </a:lnSpc>
              <a:buNone/>
            </a:pPr>
            <a:r>
              <a:rPr lang="en-US" sz="2600" b="1" i="0" dirty="0">
                <a:solidFill>
                  <a:srgbClr val="000000"/>
                </a:solidFill>
                <a:effectLst/>
                <a:latin typeface="Times New Roman" panose="02020603050405020304" pitchFamily="18" charset="0"/>
                <a:cs typeface="Times New Roman" panose="02020603050405020304" pitchFamily="18" charset="0"/>
              </a:rPr>
              <a:t>Body paragraph example focused on career goals</a:t>
            </a:r>
          </a:p>
          <a:p>
            <a:pPr marL="0" indent="0" algn="just">
              <a:lnSpc>
                <a:spcPct val="150000"/>
              </a:lnSpc>
              <a:buNone/>
            </a:pPr>
            <a:r>
              <a:rPr lang="en-US" sz="2600" b="0" i="0" dirty="0">
                <a:solidFill>
                  <a:srgbClr val="000000"/>
                </a:solidFill>
                <a:effectLst/>
                <a:latin typeface="Times New Roman" panose="02020603050405020304" pitchFamily="18" charset="0"/>
                <a:cs typeface="Times New Roman" panose="02020603050405020304" pitchFamily="18" charset="0"/>
              </a:rPr>
              <a:t>“After graduating from Columbia School of Social Work and working as a volunteer in various non-profit organizations focused on at-risk youth and women’s shelters, I’m eager to put my skills to work as a counselor in the court system. My understanding of vulnerable children’s needs and challenges has inspired me to continue my career supporting children through their caregivers’ or their court proceedings.”</a:t>
            </a:r>
          </a:p>
          <a:p>
            <a:endParaRPr lang="en-IN" dirty="0"/>
          </a:p>
        </p:txBody>
      </p:sp>
    </p:spTree>
    <p:extLst>
      <p:ext uri="{BB962C8B-B14F-4D97-AF65-F5344CB8AC3E}">
        <p14:creationId xmlns:p14="http://schemas.microsoft.com/office/powerpoint/2010/main" val="75126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37CB-5A39-E468-7715-A7DEE0E09F40}"/>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Step 5</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Closing Paragraph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C75C40-C4EE-B8B6-0D20-7F9513D1DDDF}"/>
              </a:ext>
            </a:extLst>
          </p:cNvPr>
          <p:cNvSpPr>
            <a:spLocks noGrp="1"/>
          </p:cNvSpPr>
          <p:nvPr>
            <p:ph idx="1"/>
          </p:nvPr>
        </p:nvSpPr>
        <p:spPr/>
        <p:txBody>
          <a:bodyPr/>
          <a:lstStyle/>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Your closing statement should be concise and direct, leaving the reader excited to learn more about you.</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Make sure your closer is:</a:t>
            </a:r>
          </a:p>
          <a:p>
            <a:pPr marL="0" indent="0" algn="l">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1. One or two sentences long</a:t>
            </a:r>
          </a:p>
          <a:p>
            <a:pPr marL="0" indent="0" algn="l">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2. Direct about your eagerness to fill the role</a:t>
            </a:r>
          </a:p>
          <a:p>
            <a:pPr marL="0" indent="0" algn="l">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3. Encouraging the reader to set up an interview</a:t>
            </a:r>
          </a:p>
          <a:p>
            <a:endParaRPr lang="en-IN" dirty="0"/>
          </a:p>
        </p:txBody>
      </p:sp>
    </p:spTree>
    <p:extLst>
      <p:ext uri="{BB962C8B-B14F-4D97-AF65-F5344CB8AC3E}">
        <p14:creationId xmlns:p14="http://schemas.microsoft.com/office/powerpoint/2010/main" val="143358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FB61-65C3-311B-5FC8-43D32F0F236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5</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Sample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74CDA2-7F35-E748-50E3-33EFAF1E4032}"/>
              </a:ext>
            </a:extLst>
          </p:cNvPr>
          <p:cNvSpPr>
            <a:spLocks noGrp="1"/>
          </p:cNvSpPr>
          <p:nvPr>
            <p:ph idx="1"/>
          </p:nvPr>
        </p:nvSpPr>
        <p:spPr/>
        <p:txBody>
          <a:bodyPr/>
          <a:lstStyle/>
          <a:p>
            <a:pPr marL="0" indent="0" algn="ctr">
              <a:buNone/>
            </a:pPr>
            <a:r>
              <a:rPr lang="en-US" sz="2400" b="1" i="0" dirty="0">
                <a:solidFill>
                  <a:srgbClr val="000000"/>
                </a:solidFill>
                <a:effectLst/>
                <a:latin typeface="Times New Roman" panose="02020603050405020304" pitchFamily="18" charset="0"/>
                <a:cs typeface="Times New Roman" panose="02020603050405020304" pitchFamily="18" charset="0"/>
              </a:rPr>
              <a:t>Good example of a cover letter closer</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“I am eager to discuss how I can contribute to XYZ Company’s mission to impact women professionals in their search for investment opportunities and financial education resources they can trust as Head of Marketing operations. I am available for a call or meeting at your convenience.””</a:t>
            </a:r>
          </a:p>
          <a:p>
            <a:pPr marL="0" indent="0" algn="ctr">
              <a:buNone/>
            </a:pPr>
            <a:r>
              <a:rPr lang="en-US" sz="2400" b="1" i="0" dirty="0">
                <a:solidFill>
                  <a:srgbClr val="000000"/>
                </a:solidFill>
                <a:effectLst/>
                <a:latin typeface="Times New Roman" panose="02020603050405020304" pitchFamily="18" charset="0"/>
                <a:cs typeface="Times New Roman" panose="02020603050405020304" pitchFamily="18" charset="0"/>
              </a:rPr>
              <a:t>Why this works: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This is a phenomenal closer showing the candidate has researched the company and is passionate about the role. Let yourself stand out without bragging.</a:t>
            </a:r>
          </a:p>
          <a:p>
            <a:endParaRPr lang="en-IN" dirty="0"/>
          </a:p>
        </p:txBody>
      </p:sp>
    </p:spTree>
    <p:extLst>
      <p:ext uri="{BB962C8B-B14F-4D97-AF65-F5344CB8AC3E}">
        <p14:creationId xmlns:p14="http://schemas.microsoft.com/office/powerpoint/2010/main" val="304468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B019-0FCF-F3F7-C40D-648B14FBE75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6</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Signing off</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FB02E7-F678-AFBF-FE07-26739DF74D17}"/>
              </a:ext>
            </a:extLst>
          </p:cNvPr>
          <p:cNvSpPr>
            <a:spLocks noGrp="1"/>
          </p:cNvSpPr>
          <p:nvPr>
            <p:ph idx="1"/>
          </p:nvPr>
        </p:nvSpPr>
        <p:spPr/>
        <p:txBody>
          <a:bodyPr/>
          <a:lstStyle/>
          <a:p>
            <a:pPr marL="0" indent="0" algn="l">
              <a:buNone/>
            </a:pPr>
            <a:r>
              <a:rPr lang="en-US" b="1" i="0" dirty="0">
                <a:solidFill>
                  <a:srgbClr val="000000"/>
                </a:solidFill>
                <a:effectLst/>
                <a:latin typeface="Roboto" panose="02000000000000000000" pitchFamily="2" charset="0"/>
              </a:rPr>
              <a:t>Good cover letter sign-offs</a:t>
            </a:r>
            <a:endParaRPr lang="en-US" b="0" i="0" dirty="0">
              <a:solidFill>
                <a:srgbClr val="000000"/>
              </a:solidFill>
              <a:effectLst/>
              <a:latin typeface="Roboto" panose="02000000000000000000" pitchFamily="2" charset="0"/>
            </a:endParaRPr>
          </a:p>
          <a:p>
            <a:pPr algn="l"/>
            <a:r>
              <a:rPr lang="en-US" b="0" i="0" dirty="0">
                <a:solidFill>
                  <a:srgbClr val="000000"/>
                </a:solidFill>
                <a:effectLst/>
                <a:latin typeface="Roboto" panose="02000000000000000000" pitchFamily="2" charset="0"/>
              </a:rPr>
              <a:t>Keep it formal and professional with these signature lines:</a:t>
            </a:r>
          </a:p>
          <a:p>
            <a:pPr algn="l">
              <a:buFont typeface="Arial" panose="020B0604020202020204" pitchFamily="34" charset="0"/>
              <a:buChar char="•"/>
            </a:pPr>
            <a:r>
              <a:rPr lang="en-US" b="0" i="0" dirty="0">
                <a:solidFill>
                  <a:srgbClr val="000000"/>
                </a:solidFill>
                <a:effectLst/>
                <a:latin typeface="Roboto" panose="02000000000000000000" pitchFamily="2" charset="0"/>
              </a:rPr>
              <a:t>Sincerely,</a:t>
            </a:r>
          </a:p>
          <a:p>
            <a:pPr algn="l">
              <a:buFont typeface="Arial" panose="020B0604020202020204" pitchFamily="34" charset="0"/>
              <a:buChar char="•"/>
            </a:pPr>
            <a:r>
              <a:rPr lang="en-US" b="0" i="0" dirty="0">
                <a:solidFill>
                  <a:srgbClr val="000000"/>
                </a:solidFill>
                <a:effectLst/>
                <a:latin typeface="Roboto" panose="02000000000000000000" pitchFamily="2" charset="0"/>
              </a:rPr>
              <a:t>Most sincerely,</a:t>
            </a:r>
          </a:p>
          <a:p>
            <a:pPr algn="l">
              <a:buFont typeface="Arial" panose="020B0604020202020204" pitchFamily="34" charset="0"/>
              <a:buChar char="•"/>
            </a:pPr>
            <a:r>
              <a:rPr lang="en-US" b="0" i="0" dirty="0">
                <a:solidFill>
                  <a:srgbClr val="000000"/>
                </a:solidFill>
                <a:effectLst/>
                <a:latin typeface="Roboto" panose="02000000000000000000" pitchFamily="2" charset="0"/>
              </a:rPr>
              <a:t>Regards,</a:t>
            </a:r>
          </a:p>
          <a:p>
            <a:pPr algn="l">
              <a:buFont typeface="Arial" panose="020B0604020202020204" pitchFamily="34" charset="0"/>
              <a:buChar char="•"/>
            </a:pPr>
            <a:r>
              <a:rPr lang="en-US" b="0" i="0" dirty="0">
                <a:solidFill>
                  <a:srgbClr val="000000"/>
                </a:solidFill>
                <a:effectLst/>
                <a:latin typeface="Roboto" panose="02000000000000000000" pitchFamily="2" charset="0"/>
              </a:rPr>
              <a:t>Best regards,</a:t>
            </a:r>
          </a:p>
          <a:p>
            <a:pPr algn="l">
              <a:buFont typeface="Arial" panose="020B0604020202020204" pitchFamily="34" charset="0"/>
              <a:buChar char="•"/>
            </a:pPr>
            <a:r>
              <a:rPr lang="en-US" b="0" i="0" dirty="0">
                <a:solidFill>
                  <a:srgbClr val="000000"/>
                </a:solidFill>
                <a:effectLst/>
                <a:latin typeface="Roboto" panose="02000000000000000000" pitchFamily="2" charset="0"/>
              </a:rPr>
              <a:t>Kind regards,</a:t>
            </a:r>
          </a:p>
          <a:p>
            <a:pPr algn="l">
              <a:buFont typeface="Arial" panose="020B0604020202020204" pitchFamily="34" charset="0"/>
              <a:buChar char="•"/>
            </a:pPr>
            <a:r>
              <a:rPr lang="en-US" b="0" i="0" dirty="0">
                <a:solidFill>
                  <a:srgbClr val="000000"/>
                </a:solidFill>
                <a:effectLst/>
                <a:latin typeface="Roboto" panose="02000000000000000000" pitchFamily="2" charset="0"/>
              </a:rPr>
              <a:t>Thank you,</a:t>
            </a:r>
          </a:p>
          <a:p>
            <a:pPr algn="l">
              <a:buFont typeface="Arial" panose="020B0604020202020204" pitchFamily="34" charset="0"/>
              <a:buChar char="•"/>
            </a:pPr>
            <a:r>
              <a:rPr lang="en-US" b="0" i="0" dirty="0">
                <a:solidFill>
                  <a:srgbClr val="000000"/>
                </a:solidFill>
                <a:effectLst/>
                <a:latin typeface="Roboto" panose="02000000000000000000" pitchFamily="2" charset="0"/>
              </a:rPr>
              <a:t>Thank you for your consideration,</a:t>
            </a:r>
          </a:p>
          <a:p>
            <a:pPr algn="l">
              <a:buFont typeface="Arial" panose="020B0604020202020204" pitchFamily="34" charset="0"/>
              <a:buChar char="•"/>
            </a:pPr>
            <a:r>
              <a:rPr lang="en-US" b="0" i="0" dirty="0">
                <a:solidFill>
                  <a:srgbClr val="000000"/>
                </a:solidFill>
                <a:effectLst/>
                <a:latin typeface="Roboto" panose="02000000000000000000" pitchFamily="2" charset="0"/>
              </a:rPr>
              <a:t>Respectfully,</a:t>
            </a:r>
          </a:p>
          <a:p>
            <a:endParaRPr lang="en-IN" dirty="0"/>
          </a:p>
        </p:txBody>
      </p:sp>
    </p:spTree>
    <p:extLst>
      <p:ext uri="{BB962C8B-B14F-4D97-AF65-F5344CB8AC3E}">
        <p14:creationId xmlns:p14="http://schemas.microsoft.com/office/powerpoint/2010/main" val="281513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10E8-C6DC-721D-D54C-11C44BECAD0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What is a Cover Letter?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C5DE29-73D2-C0DB-BCDA-074E858BA1BE}"/>
              </a:ext>
            </a:extLst>
          </p:cNvPr>
          <p:cNvSpPr>
            <a:spLocks noGrp="1"/>
          </p:cNvSpPr>
          <p:nvPr>
            <p:ph idx="1"/>
          </p:nvPr>
        </p:nvSpPr>
        <p:spPr/>
        <p:txBody>
          <a:bodyPr/>
          <a:lstStyle/>
          <a:p>
            <a:pPr marL="0" indent="0">
              <a:lnSpc>
                <a:spcPct val="150000"/>
              </a:lnSpc>
              <a:buNone/>
            </a:pPr>
            <a:r>
              <a:rPr lang="en-US" b="0" i="0" dirty="0">
                <a:solidFill>
                  <a:srgbClr val="000000"/>
                </a:solidFill>
                <a:effectLst/>
                <a:latin typeface="Times New Roman" panose="02020603050405020304" pitchFamily="18" charset="0"/>
                <a:cs typeface="Times New Roman" panose="02020603050405020304" pitchFamily="18" charset="0"/>
              </a:rPr>
              <a:t>1</a:t>
            </a:r>
            <a:r>
              <a:rPr lang="en-US" sz="2400" b="0" i="0" dirty="0">
                <a:solidFill>
                  <a:srgbClr val="000000"/>
                </a:solidFill>
                <a:effectLst/>
                <a:latin typeface="Times New Roman" panose="02020603050405020304" pitchFamily="18" charset="0"/>
                <a:cs typeface="Times New Roman" panose="02020603050405020304" pitchFamily="18" charset="0"/>
              </a:rPr>
              <a:t>. A cover letter is a job application document where you address-</a:t>
            </a:r>
          </a:p>
          <a:p>
            <a:pPr>
              <a:lnSpc>
                <a:spcPct val="150000"/>
              </a:lnSpc>
            </a:pPr>
            <a:r>
              <a:rPr lang="en-US" sz="2400" b="0" i="0" dirty="0">
                <a:solidFill>
                  <a:srgbClr val="C00000"/>
                </a:solidFill>
                <a:effectLst/>
                <a:latin typeface="Times New Roman" panose="02020603050405020304" pitchFamily="18" charset="0"/>
                <a:cs typeface="Times New Roman" panose="02020603050405020304" pitchFamily="18" charset="0"/>
              </a:rPr>
              <a:t>a potential employer and </a:t>
            </a:r>
          </a:p>
          <a:p>
            <a:pPr>
              <a:lnSpc>
                <a:spcPct val="150000"/>
              </a:lnSpc>
            </a:pPr>
            <a:r>
              <a:rPr lang="en-US" sz="2400" b="0" i="0" dirty="0">
                <a:solidFill>
                  <a:srgbClr val="C00000"/>
                </a:solidFill>
                <a:effectLst/>
                <a:latin typeface="Times New Roman" panose="02020603050405020304" pitchFamily="18" charset="0"/>
                <a:cs typeface="Times New Roman" panose="02020603050405020304" pitchFamily="18" charset="0"/>
              </a:rPr>
              <a:t>build your case </a:t>
            </a:r>
          </a:p>
          <a:p>
            <a:pPr marL="0" indent="0">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for why you are the best candidate for the job.</a:t>
            </a:r>
          </a:p>
          <a:p>
            <a:pPr marL="0" indent="0" algn="l">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2. Although many applicants dismiss cover letters as a waste of time, 83% of recruiters said</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cover</a:t>
            </a:r>
            <a:r>
              <a:rPr lang="en-US" sz="2400" b="1" dirty="0">
                <a:solidFill>
                  <a:schemeClr val="tx1"/>
                </a:solidFill>
                <a:latin typeface="Times New Roman" panose="02020603050405020304" pitchFamily="18" charset="0"/>
                <a:cs typeface="Times New Roman" panose="02020603050405020304" pitchFamily="18" charset="0"/>
              </a:rPr>
              <a:t> letters are important </a:t>
            </a:r>
            <a:r>
              <a:rPr lang="en-US" sz="2400" b="0" i="0" dirty="0">
                <a:solidFill>
                  <a:srgbClr val="000000"/>
                </a:solidFill>
                <a:effectLst/>
                <a:latin typeface="Times New Roman" panose="02020603050405020304" pitchFamily="18" charset="0"/>
                <a:cs typeface="Times New Roman" panose="02020603050405020304" pitchFamily="18" charset="0"/>
              </a:rPr>
              <a:t>when applying for a job.</a:t>
            </a:r>
          </a:p>
          <a:p>
            <a:endParaRPr lang="en-IN" dirty="0"/>
          </a:p>
        </p:txBody>
      </p:sp>
    </p:spTree>
    <p:extLst>
      <p:ext uri="{BB962C8B-B14F-4D97-AF65-F5344CB8AC3E}">
        <p14:creationId xmlns:p14="http://schemas.microsoft.com/office/powerpoint/2010/main" val="58086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ECB2-3865-18C5-0F53-4F878A4C990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Points to Remember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77AFAE-2525-E3C2-4D70-E1848421D439}"/>
              </a:ext>
            </a:extLst>
          </p:cNvPr>
          <p:cNvSpPr>
            <a:spLocks noGrp="1"/>
          </p:cNvSpPr>
          <p:nvPr>
            <p:ph idx="1"/>
          </p:nvPr>
        </p:nvSpPr>
        <p:spPr>
          <a:xfrm>
            <a:off x="3838353" y="691116"/>
            <a:ext cx="7346115" cy="5293632"/>
          </a:xfrm>
        </p:spPr>
        <p:txBody>
          <a:bodyPr>
            <a:normAutofit/>
          </a:bodyPr>
          <a:lstStyle/>
          <a:p>
            <a:pPr>
              <a:lnSpc>
                <a:spcPct val="110000"/>
              </a:lnSpc>
            </a:pPr>
            <a:r>
              <a:rPr lang="en-US" sz="2600" dirty="0">
                <a:solidFill>
                  <a:schemeClr val="tx1"/>
                </a:solidFill>
                <a:latin typeface="Times New Roman" panose="02020603050405020304" pitchFamily="18" charset="0"/>
                <a:cs typeface="Times New Roman" panose="02020603050405020304" pitchFamily="18" charset="0"/>
              </a:rPr>
              <a:t>Cover letter creates a compelling story of your career.</a:t>
            </a:r>
          </a:p>
          <a:p>
            <a:pPr>
              <a:lnSpc>
                <a:spcPct val="110000"/>
              </a:lnSpc>
            </a:pPr>
            <a:r>
              <a:rPr lang="en-US" sz="2600" b="0" i="0" dirty="0">
                <a:solidFill>
                  <a:schemeClr val="tx1"/>
                </a:solidFill>
                <a:effectLst/>
                <a:latin typeface="Times New Roman" panose="02020603050405020304" pitchFamily="18" charset="0"/>
                <a:cs typeface="Times New Roman" panose="02020603050405020304" pitchFamily="18" charset="0"/>
              </a:rPr>
              <a:t>A well-written cover letter can make you an unforgettable applicant.</a:t>
            </a:r>
          </a:p>
          <a:p>
            <a:pPr>
              <a:lnSpc>
                <a:spcPct val="110000"/>
              </a:lnSpc>
            </a:pPr>
            <a:r>
              <a:rPr lang="en-US" sz="2600" b="0" i="0" dirty="0">
                <a:solidFill>
                  <a:srgbClr val="000000"/>
                </a:solidFill>
                <a:effectLst/>
                <a:latin typeface="Times New Roman" panose="02020603050405020304" pitchFamily="18" charset="0"/>
                <a:cs typeface="Times New Roman" panose="02020603050405020304" pitchFamily="18" charset="0"/>
              </a:rPr>
              <a:t>The cover letter should mention-</a:t>
            </a:r>
          </a:p>
          <a:p>
            <a:pPr>
              <a:lnSpc>
                <a:spcPct val="110000"/>
              </a:lnSpc>
            </a:pPr>
            <a:r>
              <a:rPr lang="en-US" sz="2600" b="0" i="0" dirty="0">
                <a:solidFill>
                  <a:srgbClr val="C00000"/>
                </a:solidFill>
                <a:effectLst/>
                <a:latin typeface="Times New Roman" panose="02020603050405020304" pitchFamily="18" charset="0"/>
                <a:cs typeface="Times New Roman" panose="02020603050405020304" pitchFamily="18" charset="0"/>
              </a:rPr>
              <a:t>why you are interested in the position </a:t>
            </a:r>
            <a:r>
              <a:rPr lang="en-US" sz="2600" b="0" i="0" dirty="0">
                <a:solidFill>
                  <a:srgbClr val="000000"/>
                </a:solidFill>
                <a:effectLst/>
                <a:latin typeface="Times New Roman" panose="02020603050405020304" pitchFamily="18" charset="0"/>
                <a:cs typeface="Times New Roman" panose="02020603050405020304" pitchFamily="18" charset="0"/>
              </a:rPr>
              <a:t>and </a:t>
            </a:r>
          </a:p>
          <a:p>
            <a:pPr>
              <a:lnSpc>
                <a:spcPct val="110000"/>
              </a:lnSpc>
            </a:pPr>
            <a:r>
              <a:rPr lang="en-US" sz="2600" b="0" i="0" dirty="0">
                <a:solidFill>
                  <a:srgbClr val="C00000"/>
                </a:solidFill>
                <a:effectLst/>
                <a:latin typeface="Times New Roman" panose="02020603050405020304" pitchFamily="18" charset="0"/>
                <a:cs typeface="Times New Roman" panose="02020603050405020304" pitchFamily="18" charset="0"/>
              </a:rPr>
              <a:t>feature accomplishments demonstrating your qualifications.</a:t>
            </a:r>
            <a:endParaRPr lang="en-US" sz="26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348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EEF-9B9B-40BE-1526-9F8F0CA38C3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Anatomy of a Cover Letter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95C0FB-1C45-E1DE-D9F9-B433369B083E}"/>
              </a:ext>
            </a:extLst>
          </p:cNvPr>
          <p:cNvSpPr>
            <a:spLocks noGrp="1"/>
          </p:cNvSpPr>
          <p:nvPr>
            <p:ph idx="1"/>
          </p:nvPr>
        </p:nvSpPr>
        <p:spPr/>
        <p:txBody>
          <a:bodyPr/>
          <a:lstStyle/>
          <a:p>
            <a:pP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Header</a:t>
            </a:r>
          </a:p>
          <a:p>
            <a:pP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Greeting</a:t>
            </a:r>
          </a:p>
          <a:p>
            <a:pP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Opening Paragraph</a:t>
            </a:r>
          </a:p>
          <a:p>
            <a:pP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Body Paragraphs</a:t>
            </a:r>
          </a:p>
          <a:p>
            <a:pP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Closing Paragraph</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418558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CAFE-26D4-D5EC-62B9-6A340A91271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1</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Structure your Header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B74092-15E7-347A-919C-63D22A621C86}"/>
              </a:ext>
            </a:extLst>
          </p:cNvPr>
          <p:cNvSpPr>
            <a:spLocks noGrp="1"/>
          </p:cNvSpPr>
          <p:nvPr>
            <p:ph idx="1"/>
          </p:nvPr>
        </p:nvSpPr>
        <p:spPr/>
        <p:txBody>
          <a:bodyPr>
            <a:normAutofit fontScale="92500" lnSpcReduction="10000"/>
          </a:bodyPr>
          <a:lstStyle/>
          <a:p>
            <a:pPr marL="0" indent="0" algn="l">
              <a:buNone/>
            </a:pPr>
            <a:r>
              <a:rPr lang="en-US" sz="1900" b="1" i="0" dirty="0">
                <a:solidFill>
                  <a:srgbClr val="000000"/>
                </a:solidFill>
                <a:effectLst/>
                <a:latin typeface="Times New Roman" panose="02020603050405020304" pitchFamily="18" charset="0"/>
                <a:cs typeface="Times New Roman" panose="02020603050405020304" pitchFamily="18" charset="0"/>
              </a:rPr>
              <a:t>Your cover letter’s header should include:</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Your name</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Location (city and state)</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Phone number</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Email</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The date of when you plan to send the letter</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Name and job title of the hiring manager</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Name and address of the company you are applying to</a:t>
            </a:r>
          </a:p>
          <a:p>
            <a:pPr marL="0" indent="0" algn="l">
              <a:buNone/>
            </a:pPr>
            <a:r>
              <a:rPr lang="en-US" sz="1900" b="1" dirty="0">
                <a:solidFill>
                  <a:srgbClr val="000000"/>
                </a:solidFill>
                <a:latin typeface="Times New Roman" panose="02020603050405020304" pitchFamily="18" charset="0"/>
                <a:cs typeface="Times New Roman" panose="02020603050405020304" pitchFamily="18" charset="0"/>
              </a:rPr>
              <a:t>S</a:t>
            </a:r>
            <a:r>
              <a:rPr lang="en-US" sz="1900" b="1" i="0" dirty="0">
                <a:solidFill>
                  <a:srgbClr val="000000"/>
                </a:solidFill>
                <a:effectLst/>
                <a:latin typeface="Times New Roman" panose="02020603050405020304" pitchFamily="18" charset="0"/>
                <a:cs typeface="Times New Roman" panose="02020603050405020304" pitchFamily="18" charset="0"/>
              </a:rPr>
              <a:t>ome optional information you can include in your cover letter’s header is:</a:t>
            </a:r>
            <a:br>
              <a:rPr lang="en-US" sz="1900" b="1" i="0" dirty="0">
                <a:solidFill>
                  <a:srgbClr val="000000"/>
                </a:solidFill>
                <a:effectLst/>
                <a:latin typeface="Times New Roman" panose="02020603050405020304" pitchFamily="18" charset="0"/>
                <a:cs typeface="Times New Roman" panose="02020603050405020304" pitchFamily="18" charset="0"/>
              </a:rPr>
            </a:br>
            <a:endParaRPr lang="en-US" sz="19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Your current job title</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Your LinkedIn page</a:t>
            </a:r>
          </a:p>
          <a:p>
            <a:pPr algn="l">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Links to your professional social media accounts</a:t>
            </a:r>
          </a:p>
          <a:p>
            <a:endParaRPr lang="en-IN" dirty="0"/>
          </a:p>
        </p:txBody>
      </p:sp>
    </p:spTree>
    <p:extLst>
      <p:ext uri="{BB962C8B-B14F-4D97-AF65-F5344CB8AC3E}">
        <p14:creationId xmlns:p14="http://schemas.microsoft.com/office/powerpoint/2010/main" val="17161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A940-7E5D-860A-61F2-E601AA2ADE2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1</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Sample</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272DE88-F2BF-B805-F911-B776DC0FA8E5}"/>
              </a:ext>
            </a:extLst>
          </p:cNvPr>
          <p:cNvPicPr>
            <a:picLocks noGrp="1" noChangeAspect="1"/>
          </p:cNvPicPr>
          <p:nvPr>
            <p:ph idx="1"/>
          </p:nvPr>
        </p:nvPicPr>
        <p:blipFill>
          <a:blip r:embed="rId2"/>
          <a:stretch>
            <a:fillRect/>
          </a:stretch>
        </p:blipFill>
        <p:spPr>
          <a:xfrm>
            <a:off x="3954463" y="1286540"/>
            <a:ext cx="7143750" cy="4438480"/>
          </a:xfrm>
          <a:prstGeom prst="rect">
            <a:avLst/>
          </a:prstGeom>
        </p:spPr>
      </p:pic>
    </p:spTree>
    <p:extLst>
      <p:ext uri="{BB962C8B-B14F-4D97-AF65-F5344CB8AC3E}">
        <p14:creationId xmlns:p14="http://schemas.microsoft.com/office/powerpoint/2010/main" val="212161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DF15-68E3-59EC-567C-7292F90A35F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2</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Address your Recruiter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3A2E5E-6BE1-E740-852D-391DA7A70200}"/>
              </a:ext>
            </a:extLst>
          </p:cNvPr>
          <p:cNvSpPr>
            <a:spLocks noGrp="1"/>
          </p:cNvSpPr>
          <p:nvPr>
            <p:ph idx="1"/>
          </p:nvPr>
        </p:nvSpPr>
        <p:spPr/>
        <p:txBody>
          <a:bodyPr/>
          <a:lstStyle/>
          <a:p>
            <a:pPr algn="l">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Addressing the hiring manager by name is a great way to show your professionalism and attention to detail.</a:t>
            </a:r>
          </a:p>
          <a:p>
            <a:pPr algn="l">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A big no-no in cover letter writing is addressing the recipient with “Dear Sir or Madam.”</a:t>
            </a:r>
          </a:p>
          <a:p>
            <a:pPr marL="0" indent="0" algn="l">
              <a:lnSpc>
                <a:spcPct val="150000"/>
              </a:lnSpc>
              <a:buNone/>
            </a:pPr>
            <a:r>
              <a:rPr lang="en-US" b="1" i="0" dirty="0">
                <a:solidFill>
                  <a:schemeClr val="tx1"/>
                </a:solidFill>
                <a:effectLst/>
                <a:latin typeface="Times New Roman" panose="02020603050405020304" pitchFamily="18" charset="0"/>
                <a:cs typeface="Times New Roman" panose="02020603050405020304" pitchFamily="18" charset="0"/>
              </a:rPr>
              <a:t>Good cover letter greetings examples</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Dear hiring manager,</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Dear [XYZ Company] team,</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Dear Customer Acquisition Hiring Manager,</a:t>
            </a:r>
          </a:p>
          <a:p>
            <a:endParaRPr lang="en-IN" dirty="0"/>
          </a:p>
        </p:txBody>
      </p:sp>
    </p:spTree>
    <p:extLst>
      <p:ext uri="{BB962C8B-B14F-4D97-AF65-F5344CB8AC3E}">
        <p14:creationId xmlns:p14="http://schemas.microsoft.com/office/powerpoint/2010/main" val="368891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5865-74F5-1F4B-64DB-B816F7145DA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3</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Opening Paragraph</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D87F73-B4A5-87A1-AD73-E8D9111B981C}"/>
              </a:ext>
            </a:extLst>
          </p:cNvPr>
          <p:cNvSpPr>
            <a:spLocks noGrp="1"/>
          </p:cNvSpPr>
          <p:nvPr>
            <p:ph idx="1"/>
          </p:nvPr>
        </p:nvSpPr>
        <p:spPr/>
        <p:txBody>
          <a:bodyPr/>
          <a:lstStyle/>
          <a:p>
            <a:pPr marL="0" indent="0" algn="l">
              <a:lnSpc>
                <a:spcPct val="15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A few key elements that should appear in your opening paragraph are:</a:t>
            </a:r>
          </a:p>
          <a:p>
            <a:pPr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Your profession/current job title</a:t>
            </a:r>
          </a:p>
          <a:p>
            <a:pPr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Your desired position</a:t>
            </a:r>
          </a:p>
          <a:p>
            <a:pPr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Your motivation for applying</a:t>
            </a:r>
          </a:p>
          <a:p>
            <a:endParaRPr lang="en-IN" dirty="0"/>
          </a:p>
        </p:txBody>
      </p:sp>
    </p:spTree>
    <p:extLst>
      <p:ext uri="{BB962C8B-B14F-4D97-AF65-F5344CB8AC3E}">
        <p14:creationId xmlns:p14="http://schemas.microsoft.com/office/powerpoint/2010/main" val="76881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B6A6-30E6-1E66-56A9-2B96B37CD02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 3</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Sample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E95302-816B-E454-C03D-EECF0A7F69AF}"/>
              </a:ext>
            </a:extLst>
          </p:cNvPr>
          <p:cNvSpPr>
            <a:spLocks noGrp="1"/>
          </p:cNvSpPr>
          <p:nvPr>
            <p:ph idx="1"/>
          </p:nvPr>
        </p:nvSpPr>
        <p:spPr/>
        <p:txBody>
          <a:bodyPr/>
          <a:lstStyle/>
          <a:p>
            <a:pPr marL="0" indent="0" algn="ctr">
              <a:buNone/>
            </a:pPr>
            <a:r>
              <a:rPr lang="en-US" sz="2400" b="1" i="0" dirty="0">
                <a:solidFill>
                  <a:srgbClr val="000000"/>
                </a:solidFill>
                <a:effectLst/>
                <a:latin typeface="Times New Roman" panose="02020603050405020304" pitchFamily="18" charset="0"/>
                <a:cs typeface="Times New Roman" panose="02020603050405020304" pitchFamily="18" charset="0"/>
              </a:rPr>
              <a:t>Good example of cover letter opening paragraph</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“After seven years working in marketing as brand manager in multinational companies like P&amp;G and Unilever, I want to use my negotiation and extensive knowledge of retail operations to explore your company’s sales area as sales representative.”</a:t>
            </a:r>
          </a:p>
          <a:p>
            <a:pPr marL="0" indent="0" algn="ctr">
              <a:buNone/>
            </a:pPr>
            <a:r>
              <a:rPr lang="en-US" sz="2400" b="1" i="0" dirty="0">
                <a:solidFill>
                  <a:srgbClr val="000000"/>
                </a:solidFill>
                <a:effectLst/>
                <a:latin typeface="Times New Roman" panose="02020603050405020304" pitchFamily="18" charset="0"/>
                <a:cs typeface="Times New Roman" panose="02020603050405020304" pitchFamily="18" charset="0"/>
              </a:rPr>
              <a:t>Why this works: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In just one sentence, this applicant informs a potential employer of their years of experience, area of expertise, the role they wish to pursue and the skills to back up their career aspirations.</a:t>
            </a:r>
          </a:p>
          <a:p>
            <a:pPr marL="0" indent="0">
              <a:buNone/>
            </a:pPr>
            <a:endParaRPr lang="en-IN" dirty="0"/>
          </a:p>
        </p:txBody>
      </p:sp>
    </p:spTree>
    <p:extLst>
      <p:ext uri="{BB962C8B-B14F-4D97-AF65-F5344CB8AC3E}">
        <p14:creationId xmlns:p14="http://schemas.microsoft.com/office/powerpoint/2010/main" val="2248817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38</TotalTime>
  <Words>909</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Roboto</vt:lpstr>
      <vt:lpstr>Times New Roman</vt:lpstr>
      <vt:lpstr>Wingdings 2</vt:lpstr>
      <vt:lpstr>Frame</vt:lpstr>
      <vt:lpstr>        Cover Letter</vt:lpstr>
      <vt:lpstr>What is a Cover Letter?</vt:lpstr>
      <vt:lpstr>Points to Remember</vt:lpstr>
      <vt:lpstr>Anatomy of a Cover Letter</vt:lpstr>
      <vt:lpstr>Step 1  Structure your Header</vt:lpstr>
      <vt:lpstr>Step 1  Sample</vt:lpstr>
      <vt:lpstr>Step 2  Address your Recruiter</vt:lpstr>
      <vt:lpstr>Step 3  Opening Paragraph</vt:lpstr>
      <vt:lpstr>Step 3  Sample</vt:lpstr>
      <vt:lpstr>Step 4  Body Paragraphs</vt:lpstr>
      <vt:lpstr>Step 4  Sample</vt:lpstr>
      <vt:lpstr>PowerPoint Presentation</vt:lpstr>
      <vt:lpstr>PowerPoint Presentation</vt:lpstr>
      <vt:lpstr>Step 5  Closing Paragraph</vt:lpstr>
      <vt:lpstr>Step 5  Sample</vt:lpstr>
      <vt:lpstr>Step 6  Signing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Cover Letter</dc:title>
  <dc:creator>Ramya Devi</dc:creator>
  <cp:lastModifiedBy>Ramya Devi</cp:lastModifiedBy>
  <cp:revision>4</cp:revision>
  <dcterms:created xsi:type="dcterms:W3CDTF">2023-12-07T05:03:58Z</dcterms:created>
  <dcterms:modified xsi:type="dcterms:W3CDTF">2023-12-07T05:42:41Z</dcterms:modified>
</cp:coreProperties>
</file>