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81FAD-3105-4E2B-851A-AE6CE624B555}" type="datetimeFigureOut">
              <a:rPr lang="en-US" smtClean="0"/>
              <a:pPr/>
              <a:t>2/26/2024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7F542-4F7D-4C2A-BFC0-21504CCB54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7F542-4F7D-4C2A-BFC0-21504CCB54C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219199"/>
          </a:xfrm>
        </p:spPr>
        <p:txBody>
          <a:bodyPr/>
          <a:lstStyle/>
          <a:p>
            <a:pPr algn="l"/>
            <a:r>
              <a:rPr lang="en-US" b="1" dirty="0" smtClean="0">
                <a:latin typeface="Lucida Calligraphy" pitchFamily="66" charset="0"/>
              </a:rPr>
              <a:t>Module 5</a:t>
            </a:r>
            <a:endParaRPr lang="en-US" b="1" dirty="0">
              <a:latin typeface="Lucida Calligraphy" pitchFamily="66" charset="0"/>
            </a:endParaRPr>
          </a:p>
        </p:txBody>
      </p:sp>
      <p:sp>
        <p:nvSpPr>
          <p:cNvPr id="3" name="Subtitle 2"/>
          <p:cNvSpPr>
            <a:spLocks noGrp="1"/>
          </p:cNvSpPr>
          <p:nvPr>
            <p:ph type="subTitle" idx="1"/>
          </p:nvPr>
        </p:nvSpPr>
        <p:spPr/>
        <p:txBody>
          <a:bodyPr>
            <a:normAutofit/>
          </a:bodyPr>
          <a:lstStyle/>
          <a:p>
            <a:r>
              <a:rPr lang="en-US" sz="3600" b="1" dirty="0" smtClean="0">
                <a:solidFill>
                  <a:schemeClr val="tx1"/>
                </a:solidFill>
                <a:latin typeface="Lucida Calligraphy" pitchFamily="66" charset="0"/>
              </a:rPr>
              <a:t>Cover Letter &amp; CV</a:t>
            </a:r>
            <a:endParaRPr lang="en-US" sz="3600" b="1" dirty="0">
              <a:solidFill>
                <a:schemeClr val="tx1"/>
              </a:solidFill>
              <a:latin typeface="Lucida Calligraphy"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b="1" dirty="0" smtClean="0">
                <a:latin typeface="Times New Roman" pitchFamily="18" charset="0"/>
                <a:cs typeface="Times New Roman" pitchFamily="18" charset="0"/>
              </a:rPr>
              <a:t>The Functional CV</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algn="just">
              <a:lnSpc>
                <a:spcPct val="120000"/>
              </a:lnSpc>
              <a:buNone/>
            </a:pPr>
            <a:r>
              <a:rPr lang="en-US" sz="6200" dirty="0" smtClean="0">
                <a:latin typeface="Times New Roman" pitchFamily="18" charset="0"/>
                <a:cs typeface="Times New Roman" pitchFamily="18" charset="0"/>
              </a:rPr>
              <a:t>Unlike a chronological CV, a functional CV places the emphasis on your skills and expertise rather than the chronology of your employment to date. Although not generally the preferred choice by most recruiters, some senior executive positions would require that a functional CV accompany a chronological one so that their key skills and achievements can be clearly identified</a:t>
            </a:r>
            <a:r>
              <a:rPr lang="en-US" sz="7400" dirty="0" smtClean="0">
                <a:latin typeface="Times New Roman" pitchFamily="18" charset="0"/>
                <a:cs typeface="Times New Roman" pitchFamily="18" charset="0"/>
              </a:rPr>
              <a:t>.</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Times New Roman" pitchFamily="18" charset="0"/>
                <a:cs typeface="Times New Roman" pitchFamily="18" charset="0"/>
              </a:rPr>
              <a:t>How to structure a functional CV</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endParaRPr lang="en-US" dirty="0" smtClean="0"/>
          </a:p>
          <a:p>
            <a:pPr algn="just"/>
            <a:r>
              <a:rPr lang="en-US" sz="2800" dirty="0" smtClean="0">
                <a:latin typeface="Times New Roman" pitchFamily="18" charset="0"/>
                <a:cs typeface="Times New Roman" pitchFamily="18" charset="0"/>
              </a:rPr>
              <a:t>A functional CV typically starts with a personal profile which highlights the achievements, skills and personal qualities that you possess. </a:t>
            </a:r>
          </a:p>
          <a:p>
            <a:pPr algn="just">
              <a:buNone/>
            </a:pPr>
            <a:r>
              <a:rPr lang="en-US" sz="2800" dirty="0" smtClean="0">
                <a:latin typeface="Times New Roman" pitchFamily="18" charset="0"/>
                <a:cs typeface="Times New Roman" pitchFamily="18" charset="0"/>
              </a:rPr>
              <a:t>    This is then followed by a succession of sections, each relating to a different skill or ability. These should be ordered in decreasing order of importance. Instead of focusing on any particular job, you should describe your experience in its entirety. </a:t>
            </a:r>
          </a:p>
          <a:p>
            <a:pPr algn="just">
              <a:buNone/>
            </a:pPr>
            <a:r>
              <a:rPr lang="en-US" sz="2800" dirty="0" smtClean="0">
                <a:latin typeface="Times New Roman" pitchFamily="18" charset="0"/>
                <a:cs typeface="Times New Roman" pitchFamily="18" charset="0"/>
              </a:rPr>
              <a:t>    Since you are not detailing any specific role, this means you can include any skills or experience gained in voluntary or unpaid work.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Advantages of Functional CV</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If you have changed jobs frequently, or your experience is a combination of seemingly unrelated posts or if you have several career gaps, a functional CV will help place the emphasis on what you have to offer as a whole rather than your career progression.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you are changing industry, a functional CV will help the recruiter focus on your transferable skills.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you are a more mature applicant, a functional CV will take the spotlight away from your age.</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dirty="0" smtClean="0"/>
              <a:t/>
            </a:r>
            <a:br>
              <a:rPr lang="en-US" dirty="0" smtClean="0"/>
            </a:br>
            <a:r>
              <a:rPr lang="en-US" sz="4000" b="1" dirty="0" smtClean="0">
                <a:latin typeface="Times New Roman" pitchFamily="18" charset="0"/>
                <a:cs typeface="Times New Roman" pitchFamily="18" charset="0"/>
              </a:rPr>
              <a:t>Disadvantages of Functional CV</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486400"/>
          </a:xfrm>
        </p:spPr>
        <p:txBody>
          <a:bodyPr>
            <a:normAutofit fontScale="47500" lnSpcReduction="20000"/>
          </a:bodyPr>
          <a:lstStyle/>
          <a:p>
            <a:endParaRPr lang="en-US" dirty="0" smtClean="0"/>
          </a:p>
          <a:p>
            <a:pPr algn="just"/>
            <a:r>
              <a:rPr lang="en-US" sz="5100" dirty="0" smtClean="0">
                <a:latin typeface="Times New Roman" pitchFamily="18" charset="0"/>
                <a:cs typeface="Times New Roman" pitchFamily="18" charset="0"/>
              </a:rPr>
              <a:t>If you do not have much work experience, you may struggle to highlight achievements in a separate section.</a:t>
            </a:r>
          </a:p>
          <a:p>
            <a:pPr algn="just"/>
            <a:endParaRPr lang="en-US" sz="5100" dirty="0" smtClean="0">
              <a:latin typeface="Times New Roman" pitchFamily="18" charset="0"/>
              <a:cs typeface="Times New Roman" pitchFamily="18" charset="0"/>
            </a:endParaRPr>
          </a:p>
          <a:p>
            <a:pPr algn="just"/>
            <a:r>
              <a:rPr lang="en-US" sz="5100" dirty="0" smtClean="0">
                <a:latin typeface="Times New Roman" pitchFamily="18" charset="0"/>
                <a:cs typeface="Times New Roman" pitchFamily="18" charset="0"/>
              </a:rPr>
              <a:t>Most employers do not like this type of CV as they prefer to clearly see what the candidate has done and it also raise questions around whether the candidate is trying to hide something.</a:t>
            </a:r>
          </a:p>
          <a:p>
            <a:pPr algn="just"/>
            <a:endParaRPr lang="en-US" sz="5100" dirty="0" smtClean="0">
              <a:latin typeface="Times New Roman" pitchFamily="18" charset="0"/>
              <a:cs typeface="Times New Roman" pitchFamily="18" charset="0"/>
            </a:endParaRPr>
          </a:p>
          <a:p>
            <a:pPr algn="just"/>
            <a:r>
              <a:rPr lang="en-US" sz="5100" dirty="0" smtClean="0">
                <a:latin typeface="Times New Roman" pitchFamily="18" charset="0"/>
                <a:cs typeface="Times New Roman" pitchFamily="18" charset="0"/>
              </a:rPr>
              <a:t>A functional CV will not enable you to highlight consistent career progression. If you wish to convey career progression, you should adopt a chronological format.</a:t>
            </a:r>
          </a:p>
          <a:p>
            <a:pPr algn="just"/>
            <a:endParaRPr lang="en-US" sz="5100" dirty="0" smtClean="0">
              <a:latin typeface="Times New Roman" pitchFamily="18" charset="0"/>
              <a:cs typeface="Times New Roman" pitchFamily="18" charset="0"/>
            </a:endParaRPr>
          </a:p>
          <a:p>
            <a:pPr algn="just"/>
            <a:r>
              <a:rPr lang="en-US" sz="5100" dirty="0" smtClean="0">
                <a:latin typeface="Times New Roman" pitchFamily="18" charset="0"/>
                <a:cs typeface="Times New Roman" pitchFamily="18" charset="0"/>
              </a:rPr>
              <a:t>To conclude the CV, you should list your employers with the employment dates, as well as a section on your qualifications. The final section should focus on any other relevant information and hobbies/interests.</a:t>
            </a:r>
            <a:endParaRPr lang="en-US" sz="51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The Combined CV</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334000"/>
          </a:xfrm>
        </p:spPr>
        <p:txBody>
          <a:bodyPr>
            <a:normAutofit/>
          </a:bodyPr>
          <a:lstStyle/>
          <a:p>
            <a:pPr algn="just">
              <a:buNone/>
            </a:pPr>
            <a:r>
              <a:rPr lang="en-US" sz="2600" dirty="0" smtClean="0">
                <a:latin typeface="Times New Roman" pitchFamily="18" charset="0"/>
                <a:cs typeface="Times New Roman" pitchFamily="18" charset="0"/>
              </a:rPr>
              <a:t>A combined CV follows both the chronological and functional format, which makes the CV slightly longer than normal. However, it does offer the best of both types of CV and is becoming a more popular structure to use.</a:t>
            </a:r>
          </a:p>
          <a:p>
            <a:pPr algn="just">
              <a:buNone/>
            </a:pPr>
            <a:endParaRPr lang="en-US" sz="26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Advantages of Combined CV</a:t>
            </a:r>
          </a:p>
          <a:p>
            <a:pPr>
              <a:buNone/>
            </a:pPr>
            <a:endParaRPr lang="en-US" sz="3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Perfect format if you have a strong career progression with many achievements.</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Enables you to sell your strengths as well as your experience.</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1371600"/>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Disadvantages of Combined CV</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00200"/>
            <a:ext cx="8077200" cy="4525963"/>
          </a:xfrm>
        </p:spPr>
        <p:txBody>
          <a:bodyPr>
            <a:normAutofit/>
          </a:bodyPr>
          <a:lstStyle/>
          <a:p>
            <a:pPr>
              <a:buNone/>
            </a:pPr>
            <a:endParaRPr lang="en-US" sz="3600" b="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Lengthier than a functional or chronological CV so may put off some employers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Not suitable for those with little experience or achievements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Not suitable for those with employment gaps</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b="1" dirty="0" smtClean="0">
                <a:latin typeface="Times New Roman" pitchFamily="18" charset="0"/>
                <a:cs typeface="Times New Roman" pitchFamily="18" charset="0"/>
              </a:rPr>
              <a:t>What to Include in a CV</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638800"/>
          </a:xfrm>
        </p:spPr>
        <p:txBody>
          <a:bodyPr>
            <a:noAutofit/>
          </a:bodyPr>
          <a:lstStyle/>
          <a:p>
            <a:pPr>
              <a:buNone/>
            </a:pPr>
            <a:r>
              <a:rPr lang="en-US" sz="2400" b="1" dirty="0" smtClean="0">
                <a:latin typeface="Times New Roman" pitchFamily="18" charset="0"/>
                <a:cs typeface="Times New Roman" pitchFamily="18" charset="0"/>
              </a:rPr>
              <a:t>1.Name and Contact Information:</a:t>
            </a:r>
          </a:p>
          <a:p>
            <a:pPr>
              <a:buNone/>
            </a:pPr>
            <a:r>
              <a:rPr lang="en-US" sz="2400" dirty="0" smtClean="0">
                <a:latin typeface="Times New Roman" pitchFamily="18" charset="0"/>
                <a:cs typeface="Times New Roman" pitchFamily="18" charset="0"/>
              </a:rPr>
              <a:t>Name, Current and Permanent address</a:t>
            </a:r>
          </a:p>
          <a:p>
            <a:pPr>
              <a:buNone/>
            </a:pPr>
            <a:r>
              <a:rPr lang="en-US" sz="2400" dirty="0" smtClean="0">
                <a:latin typeface="Times New Roman" pitchFamily="18" charset="0"/>
                <a:cs typeface="Times New Roman" pitchFamily="18" charset="0"/>
              </a:rPr>
              <a:t>Telephone number</a:t>
            </a:r>
          </a:p>
          <a:p>
            <a:pPr>
              <a:buNone/>
            </a:pPr>
            <a:r>
              <a:rPr lang="en-US" sz="2400" dirty="0" smtClean="0">
                <a:latin typeface="Times New Roman" pitchFamily="18" charset="0"/>
                <a:cs typeface="Times New Roman" pitchFamily="18" charset="0"/>
              </a:rPr>
              <a:t>E-mail address</a:t>
            </a:r>
          </a:p>
          <a:p>
            <a:pPr>
              <a:buNone/>
            </a:pP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Objective:</a:t>
            </a:r>
          </a:p>
          <a:p>
            <a:pPr algn="just">
              <a:buNone/>
            </a:pPr>
            <a:r>
              <a:rPr lang="en-US" sz="2400" dirty="0" smtClean="0">
                <a:latin typeface="Times New Roman" pitchFamily="18" charset="0"/>
                <a:cs typeface="Times New Roman" pitchFamily="18" charset="0"/>
              </a:rPr>
              <a:t>In one short sentence summarize your goal for your job search.</a:t>
            </a:r>
          </a:p>
          <a:p>
            <a:pPr algn="just">
              <a:buNone/>
            </a:pPr>
            <a:r>
              <a:rPr lang="en-US" sz="2400" dirty="0" smtClean="0">
                <a:latin typeface="Times New Roman" pitchFamily="18" charset="0"/>
                <a:cs typeface="Times New Roman" pitchFamily="18" charset="0"/>
              </a:rPr>
              <a:t>The goal statement should be related to the specific position for which you are applying. Today’s CV objective statement not only states the applicant’s intention but aims to “sell” the hiring manager on the job seeker by highlighting their skills and career goals. It should be short, to-the-point, and customized for each CV</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53200" cy="228600"/>
          </a:xfrm>
        </p:spPr>
        <p:txBody>
          <a:bodyPr>
            <a:noAutofit/>
          </a:bodyPr>
          <a:lstStyle/>
          <a:p>
            <a:pPr algn="l"/>
            <a:r>
              <a:rPr lang="en-US" sz="1100" dirty="0" smtClean="0">
                <a:latin typeface="Times New Roman" pitchFamily="18" charset="0"/>
                <a:cs typeface="Times New Roman" pitchFamily="18" charset="0"/>
              </a:rPr>
              <a:t>continued</a:t>
            </a:r>
            <a:endParaRPr lang="en-US" sz="11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6324600"/>
          </a:xfrm>
        </p:spPr>
        <p:txBody>
          <a:bodyPr>
            <a:normAutofit/>
          </a:bodyPr>
          <a:lstStyle/>
          <a:p>
            <a:pPr>
              <a:buNone/>
            </a:pPr>
            <a:r>
              <a:rPr lang="en-US" sz="2400" b="1" dirty="0" smtClean="0">
                <a:latin typeface="Times New Roman" pitchFamily="18" charset="0"/>
                <a:cs typeface="Times New Roman" pitchFamily="18" charset="0"/>
              </a:rPr>
              <a:t>3. Education</a:t>
            </a:r>
          </a:p>
          <a:p>
            <a:pPr>
              <a:buNone/>
            </a:pPr>
            <a:r>
              <a:rPr lang="en-US" sz="2400" dirty="0" smtClean="0">
                <a:latin typeface="Times New Roman" pitchFamily="18" charset="0"/>
                <a:cs typeface="Times New Roman" pitchFamily="18" charset="0"/>
              </a:rPr>
              <a:t>A list of your degrees or certifications together with the names of educational institutions or programs and awarded years.</a:t>
            </a:r>
          </a:p>
          <a:p>
            <a:pPr>
              <a:buNone/>
            </a:pPr>
            <a:r>
              <a:rPr lang="en-US" sz="2400" b="1" dirty="0" smtClean="0">
                <a:latin typeface="Times New Roman" pitchFamily="18" charset="0"/>
                <a:cs typeface="Times New Roman" pitchFamily="18" charset="0"/>
              </a:rPr>
              <a:t>4. Work Experience</a:t>
            </a:r>
          </a:p>
          <a:p>
            <a:pPr algn="just">
              <a:buNone/>
            </a:pPr>
            <a:r>
              <a:rPr lang="en-US" sz="2400" dirty="0" smtClean="0">
                <a:latin typeface="Times New Roman" pitchFamily="18" charset="0"/>
                <a:cs typeface="Times New Roman" pitchFamily="18" charset="0"/>
              </a:rPr>
              <a:t>     A list of names of the companies or organizations that you have worked for, the location of each company, the dates worked, your job title, and duties performed in reverse chronological order.</a:t>
            </a:r>
          </a:p>
          <a:p>
            <a:pPr>
              <a:buNone/>
            </a:pPr>
            <a:r>
              <a:rPr lang="en-US" sz="2400" dirty="0" smtClean="0">
                <a:latin typeface="Times New Roman" pitchFamily="18" charset="0"/>
                <a:cs typeface="Times New Roman" pitchFamily="18" charset="0"/>
              </a:rPr>
              <a:t>(Summer jobs, Internships, Volunteer work may also be included)</a:t>
            </a:r>
          </a:p>
          <a:p>
            <a:pPr>
              <a:buNone/>
            </a:pPr>
            <a:r>
              <a:rPr lang="en-US" sz="2400" b="1" dirty="0" smtClean="0">
                <a:latin typeface="Times New Roman" pitchFamily="18" charset="0"/>
                <a:cs typeface="Times New Roman" pitchFamily="18" charset="0"/>
              </a:rPr>
              <a:t>5. Awards and Honors</a:t>
            </a:r>
          </a:p>
          <a:p>
            <a:pPr>
              <a:buNone/>
            </a:pPr>
            <a:r>
              <a:rPr lang="en-US" sz="2400" dirty="0" smtClean="0">
                <a:latin typeface="Times New Roman" pitchFamily="18" charset="0"/>
                <a:cs typeface="Times New Roman" pitchFamily="18" charset="0"/>
              </a:rPr>
              <a:t>     Academic, musical, athletic and or other recognition. (Include name of the award/honor, who awarded it, and when it was awarded.)</a:t>
            </a:r>
          </a:p>
          <a:p>
            <a:pPr>
              <a:buNone/>
            </a:pPr>
            <a:r>
              <a:rPr lang="en-US" sz="2400" b="1" dirty="0" smtClean="0">
                <a:latin typeface="Times New Roman" pitchFamily="18" charset="0"/>
                <a:cs typeface="Times New Roman" pitchFamily="18" charset="0"/>
              </a:rPr>
              <a:t>6. Activities/Hobbies</a:t>
            </a:r>
          </a:p>
          <a:p>
            <a:pPr>
              <a:buNone/>
            </a:pPr>
            <a:r>
              <a:rPr lang="en-US" sz="2400" dirty="0" smtClean="0">
                <a:latin typeface="Times New Roman" pitchFamily="18" charset="0"/>
                <a:cs typeface="Times New Roman" pitchFamily="18" charset="0"/>
              </a:rPr>
              <a:t>Include your role in the position, the organization and dates.</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a:bodyPr>
          <a:lstStyle/>
          <a:p>
            <a:pPr algn="l"/>
            <a:r>
              <a:rPr lang="en-US" sz="1100" dirty="0" smtClean="0">
                <a:latin typeface="Times New Roman" pitchFamily="18" charset="0"/>
                <a:cs typeface="Times New Roman" pitchFamily="18" charset="0"/>
              </a:rPr>
              <a:t>Continued</a:t>
            </a:r>
            <a:endParaRPr lang="en-US" sz="11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6019800"/>
          </a:xfrm>
        </p:spPr>
        <p:txBody>
          <a:bodyPr>
            <a:normAutofit fontScale="77500" lnSpcReduction="20000"/>
          </a:bodyPr>
          <a:lstStyle/>
          <a:p>
            <a:pPr>
              <a:buNone/>
            </a:pPr>
            <a:endParaRPr lang="en-US" sz="3800" b="1" dirty="0" smtClean="0">
              <a:latin typeface="Times New Roman" pitchFamily="18" charset="0"/>
              <a:cs typeface="Times New Roman" pitchFamily="18" charset="0"/>
            </a:endParaRPr>
          </a:p>
          <a:p>
            <a:pPr>
              <a:buNone/>
            </a:pPr>
            <a:r>
              <a:rPr lang="en-US" sz="3800" b="1" dirty="0" smtClean="0">
                <a:latin typeface="Times New Roman" pitchFamily="18" charset="0"/>
                <a:cs typeface="Times New Roman" pitchFamily="18" charset="0"/>
              </a:rPr>
              <a:t>7. Relevant Skills:</a:t>
            </a:r>
          </a:p>
          <a:p>
            <a:pPr>
              <a:buNone/>
            </a:pPr>
            <a:r>
              <a:rPr lang="en-US" dirty="0" smtClean="0">
                <a:latin typeface="Times New Roman" pitchFamily="18" charset="0"/>
                <a:cs typeface="Times New Roman" pitchFamily="18" charset="0"/>
              </a:rPr>
              <a:t>A list of skills related to a job that you are looking for.</a:t>
            </a:r>
          </a:p>
          <a:p>
            <a:pPr>
              <a:buNone/>
            </a:pPr>
            <a:r>
              <a:rPr lang="en-US" dirty="0" smtClean="0">
                <a:latin typeface="Times New Roman" pitchFamily="18" charset="0"/>
                <a:cs typeface="Times New Roman" pitchFamily="18" charset="0"/>
              </a:rPr>
              <a:t>This may be combined with the qualifications listed above.</a:t>
            </a:r>
          </a:p>
          <a:p>
            <a:r>
              <a:rPr lang="en-US" dirty="0" smtClean="0">
                <a:latin typeface="Times New Roman" pitchFamily="18" charset="0"/>
                <a:cs typeface="Times New Roman" pitchFamily="18" charset="0"/>
              </a:rPr>
              <a:t>{Soft skills: (being responsible, loyal, hardworking, energetic, outgoing.)</a:t>
            </a:r>
          </a:p>
          <a:p>
            <a:r>
              <a:rPr lang="en-US" dirty="0" smtClean="0">
                <a:latin typeface="Times New Roman" pitchFamily="18" charset="0"/>
                <a:cs typeface="Times New Roman" pitchFamily="18" charset="0"/>
              </a:rPr>
              <a:t>Hard skills: (research and writing, Microsoft word 98, Microsoft Publisher 2000, Public speaking.)}</a:t>
            </a:r>
          </a:p>
          <a:p>
            <a:endParaRPr lang="en-US" dirty="0" smtClean="0">
              <a:latin typeface="Times New Roman" pitchFamily="18" charset="0"/>
              <a:cs typeface="Times New Roman" pitchFamily="18" charset="0"/>
            </a:endParaRPr>
          </a:p>
          <a:p>
            <a:pPr>
              <a:buNone/>
            </a:pPr>
            <a:r>
              <a:rPr lang="en-US" sz="3400" b="1" dirty="0" smtClean="0">
                <a:latin typeface="Times New Roman" pitchFamily="18" charset="0"/>
                <a:cs typeface="Times New Roman" pitchFamily="18" charset="0"/>
              </a:rPr>
              <a:t>8. References:</a:t>
            </a:r>
          </a:p>
          <a:p>
            <a:pPr>
              <a:buNone/>
            </a:pPr>
            <a:r>
              <a:rPr lang="en-US" dirty="0" smtClean="0">
                <a:latin typeface="Times New Roman" pitchFamily="18" charset="0"/>
                <a:cs typeface="Times New Roman" pitchFamily="18" charset="0"/>
              </a:rPr>
              <a:t>    A list of references, someone who knows you well (Teacher/ Professor, Work supervisor (current or past)that a prospective employer may contact or request a letter of recommendation about you.</a:t>
            </a:r>
          </a:p>
          <a:p>
            <a:pPr>
              <a:buNone/>
            </a:pPr>
            <a:r>
              <a:rPr lang="en-US" dirty="0" smtClean="0">
                <a:latin typeface="Times New Roman" pitchFamily="18" charset="0"/>
                <a:cs typeface="Times New Roman" pitchFamily="18" charset="0"/>
              </a:rPr>
              <a:t>     Include the name, relationship to you, organization, contact phone numbers.</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pitchFamily="18" charset="0"/>
                <a:cs typeface="Times New Roman" pitchFamily="18" charset="0"/>
              </a:rPr>
              <a:t>The Do’s and Don’ts of CV Writing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buNone/>
            </a:pPr>
            <a:r>
              <a:rPr lang="en-US" b="1" dirty="0" smtClean="0"/>
              <a:t>Dos:</a:t>
            </a:r>
          </a:p>
          <a:p>
            <a:pPr>
              <a:buNone/>
            </a:pPr>
            <a:r>
              <a:rPr lang="en-US" sz="2400" dirty="0" smtClean="0">
                <a:latin typeface="Times New Roman" pitchFamily="18" charset="0"/>
                <a:cs typeface="Times New Roman" pitchFamily="18" charset="0"/>
              </a:rPr>
              <a:t>1.Keep it to 2 Pages</a:t>
            </a:r>
          </a:p>
          <a:p>
            <a:pPr>
              <a:buNone/>
            </a:pPr>
            <a:r>
              <a:rPr lang="en-US" sz="2400" dirty="0" smtClean="0">
                <a:latin typeface="Times New Roman" pitchFamily="18" charset="0"/>
                <a:cs typeface="Times New Roman" pitchFamily="18" charset="0"/>
              </a:rPr>
              <a:t>2. Tailor your CV to the Job</a:t>
            </a:r>
          </a:p>
          <a:p>
            <a:pPr>
              <a:buNone/>
            </a:pPr>
            <a:r>
              <a:rPr lang="en-US" sz="2400" dirty="0" smtClean="0">
                <a:latin typeface="Times New Roman" pitchFamily="18" charset="0"/>
                <a:cs typeface="Times New Roman" pitchFamily="18" charset="0"/>
              </a:rPr>
              <a:t>3. Choose the Right CV Type</a:t>
            </a:r>
          </a:p>
          <a:p>
            <a:pPr>
              <a:buNone/>
            </a:pPr>
            <a:r>
              <a:rPr lang="en-US" sz="2400" dirty="0" smtClean="0">
                <a:latin typeface="Times New Roman" pitchFamily="18" charset="0"/>
                <a:cs typeface="Times New Roman" pitchFamily="18" charset="0"/>
              </a:rPr>
              <a:t>4. Follow the Correct CV Format</a:t>
            </a:r>
          </a:p>
          <a:p>
            <a:pPr>
              <a:buNone/>
            </a:pPr>
            <a:r>
              <a:rPr lang="en-US" sz="2400" dirty="0" smtClean="0">
                <a:latin typeface="Times New Roman" pitchFamily="18" charset="0"/>
                <a:cs typeface="Times New Roman" pitchFamily="18" charset="0"/>
              </a:rPr>
              <a:t>5. Choose the Right Font</a:t>
            </a:r>
          </a:p>
          <a:p>
            <a:pPr>
              <a:buNone/>
            </a:pPr>
            <a:r>
              <a:rPr lang="en-US" sz="2400" dirty="0" smtClean="0">
                <a:latin typeface="Times New Roman" pitchFamily="18" charset="0"/>
                <a:cs typeface="Times New Roman" pitchFamily="18" charset="0"/>
              </a:rPr>
              <a:t>6. Keep it Neat and Tidy</a:t>
            </a:r>
          </a:p>
          <a:p>
            <a:pPr>
              <a:buNone/>
            </a:pPr>
            <a:r>
              <a:rPr lang="en-US" sz="2400" dirty="0" smtClean="0">
                <a:latin typeface="Times New Roman" pitchFamily="18" charset="0"/>
                <a:cs typeface="Times New Roman" pitchFamily="18" charset="0"/>
              </a:rPr>
              <a:t>7. Support Claims with Specifics</a:t>
            </a:r>
          </a:p>
          <a:p>
            <a:pPr>
              <a:buNone/>
            </a:pPr>
            <a:r>
              <a:rPr lang="en-US" sz="2400" dirty="0" smtClean="0">
                <a:latin typeface="Times New Roman" pitchFamily="18" charset="0"/>
                <a:cs typeface="Times New Roman" pitchFamily="18" charset="0"/>
              </a:rPr>
              <a:t>8. Include ‘Power’ Words</a:t>
            </a:r>
          </a:p>
          <a:p>
            <a:pPr>
              <a:buNone/>
            </a:pPr>
            <a:r>
              <a:rPr lang="en-US" sz="2400" dirty="0" smtClean="0">
                <a:latin typeface="Times New Roman" pitchFamily="18" charset="0"/>
                <a:cs typeface="Times New Roman" pitchFamily="18" charset="0"/>
              </a:rPr>
              <a:t>9. Add Details of Professional Qualifications</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799"/>
          </a:xfrm>
        </p:spPr>
        <p:txBody>
          <a:bodyPr>
            <a:normAutofit fontScale="90000"/>
          </a:bodyPr>
          <a:lstStyle/>
          <a:p>
            <a:pPr algn="l"/>
            <a:r>
              <a:rPr lang="en-US" dirty="0" smtClean="0">
                <a:latin typeface="Cooper Black" pitchFamily="18" charset="0"/>
              </a:rPr>
              <a:t>Cover </a:t>
            </a:r>
            <a:r>
              <a:rPr lang="en-US" dirty="0" smtClean="0">
                <a:latin typeface="Cooper Black" pitchFamily="18" charset="0"/>
              </a:rPr>
              <a:t>Letter</a:t>
            </a:r>
            <a:r>
              <a:rPr lang="en-US" dirty="0" smtClean="0">
                <a:latin typeface="Cooper Black" pitchFamily="18" charset="0"/>
              </a:rPr>
              <a:t> and</a:t>
            </a:r>
            <a:r>
              <a:rPr lang="en-US" dirty="0" smtClean="0">
                <a:latin typeface="Cooper Black" pitchFamily="18" charset="0"/>
              </a:rPr>
              <a:t> CV</a:t>
            </a:r>
            <a:endParaRPr lang="en-US" dirty="0">
              <a:latin typeface="Cooper Black" pitchFamily="18" charset="0"/>
            </a:endParaRPr>
          </a:p>
        </p:txBody>
      </p:sp>
      <p:sp>
        <p:nvSpPr>
          <p:cNvPr id="3" name="Subtitle 2"/>
          <p:cNvSpPr>
            <a:spLocks noGrp="1"/>
          </p:cNvSpPr>
          <p:nvPr>
            <p:ph type="subTitle" idx="1"/>
          </p:nvPr>
        </p:nvSpPr>
        <p:spPr>
          <a:xfrm>
            <a:off x="457200" y="1219200"/>
            <a:ext cx="8001000" cy="5181600"/>
          </a:xfrm>
        </p:spPr>
        <p:txBody>
          <a:bodyPr>
            <a:noAutofit/>
          </a:bodyPr>
          <a:lstStyle/>
          <a:p>
            <a:pPr algn="just"/>
            <a:r>
              <a:rPr lang="en-US" sz="2800" dirty="0" smtClean="0">
                <a:solidFill>
                  <a:schemeClr val="tx1"/>
                </a:solidFill>
                <a:latin typeface="Times New Roman" pitchFamily="18" charset="0"/>
                <a:cs typeface="Times New Roman" pitchFamily="18" charset="0"/>
              </a:rPr>
              <a:t>What is a Cover Letter ?</a:t>
            </a:r>
          </a:p>
          <a:p>
            <a:pPr algn="just"/>
            <a:endParaRPr lang="en-US" sz="2800" dirty="0" smtClean="0">
              <a:solidFill>
                <a:schemeClr val="tx1"/>
              </a:solidFill>
              <a:latin typeface="Times New Roman" pitchFamily="18" charset="0"/>
              <a:cs typeface="Times New Roman" pitchFamily="18" charset="0"/>
            </a:endParaRP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A letter of application, also known as a cover letter, is a document sent with your CV to provide additional information about your skills and experience to an employer.</a:t>
            </a:r>
          </a:p>
          <a:p>
            <a:pPr algn="just">
              <a:buFont typeface="Wingdings" pitchFamily="2" charset="2"/>
              <a:buChar char="§"/>
            </a:pPr>
            <a:endParaRPr lang="en-US" sz="2800" dirty="0" smtClean="0">
              <a:solidFill>
                <a:schemeClr val="tx1"/>
              </a:solidFill>
              <a:latin typeface="Times New Roman" pitchFamily="18" charset="0"/>
              <a:cs typeface="Times New Roman" pitchFamily="18" charset="0"/>
            </a:endParaRPr>
          </a:p>
          <a:p>
            <a:pPr algn="just">
              <a:buFont typeface="Wingdings" pitchFamily="2" charset="2"/>
              <a:buChar char="§"/>
            </a:pPr>
            <a:r>
              <a:rPr lang="en-US" sz="2800" dirty="0" smtClean="0">
                <a:solidFill>
                  <a:schemeClr val="tx1"/>
                </a:solidFill>
                <a:latin typeface="Times New Roman" pitchFamily="18" charset="0"/>
                <a:cs typeface="Times New Roman" pitchFamily="18" charset="0"/>
              </a:rPr>
              <a:t>The letter of application is intended to provide detailed information on why you are a qualified candidate for the job.</a:t>
            </a:r>
          </a:p>
          <a:p>
            <a:endParaRPr lang="en-US" sz="2800" dirty="0" smtClean="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Don’ts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715000"/>
          </a:xfrm>
        </p:spPr>
        <p:txBody>
          <a:bodyPr>
            <a:norm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Tell a Lie</a:t>
            </a:r>
          </a:p>
          <a:p>
            <a:r>
              <a:rPr lang="en-US" sz="2400" dirty="0" smtClean="0">
                <a:latin typeface="Times New Roman" pitchFamily="18" charset="0"/>
                <a:cs typeface="Times New Roman" pitchFamily="18" charset="0"/>
              </a:rPr>
              <a:t>Including Irrelevant Personal Information</a:t>
            </a:r>
          </a:p>
          <a:p>
            <a:r>
              <a:rPr lang="en-US" sz="2400" dirty="0" smtClean="0">
                <a:latin typeface="Times New Roman" pitchFamily="18" charset="0"/>
                <a:cs typeface="Times New Roman" pitchFamily="18" charset="0"/>
              </a:rPr>
              <a:t>Forget to Include a Cover Letter</a:t>
            </a:r>
          </a:p>
          <a:p>
            <a:r>
              <a:rPr lang="en-US" sz="2400" dirty="0" smtClean="0">
                <a:latin typeface="Times New Roman" pitchFamily="18" charset="0"/>
                <a:cs typeface="Times New Roman" pitchFamily="18" charset="0"/>
              </a:rPr>
              <a:t>Include Unnecessary References</a:t>
            </a:r>
          </a:p>
          <a:p>
            <a:r>
              <a:rPr lang="en-US" sz="2400" dirty="0" smtClean="0">
                <a:latin typeface="Times New Roman" pitchFamily="18" charset="0"/>
                <a:cs typeface="Times New Roman" pitchFamily="18" charset="0"/>
              </a:rPr>
              <a:t>Type or Handwrite Your CV </a:t>
            </a:r>
          </a:p>
          <a:p>
            <a:r>
              <a:rPr lang="en-US" sz="2400" dirty="0" smtClean="0">
                <a:latin typeface="Times New Roman" pitchFamily="18" charset="0"/>
                <a:cs typeface="Times New Roman" pitchFamily="18" charset="0"/>
              </a:rPr>
              <a:t> Add Fluff</a:t>
            </a:r>
          </a:p>
          <a:p>
            <a:r>
              <a:rPr lang="en-US" sz="2400" dirty="0" smtClean="0">
                <a:latin typeface="Times New Roman" pitchFamily="18" charset="0"/>
                <a:cs typeface="Times New Roman" pitchFamily="18" charset="0"/>
              </a:rPr>
              <a:t>Explain Gaps in Work History</a:t>
            </a:r>
          </a:p>
          <a:p>
            <a:r>
              <a:rPr lang="en-US" sz="2400" dirty="0" smtClean="0">
                <a:latin typeface="Times New Roman" pitchFamily="18" charset="0"/>
                <a:cs typeface="Times New Roman" pitchFamily="18" charset="0"/>
              </a:rPr>
              <a:t>Add Negative Information </a:t>
            </a:r>
          </a:p>
          <a:p>
            <a:r>
              <a:rPr lang="en-US" sz="2400" dirty="0" smtClean="0">
                <a:latin typeface="Times New Roman" pitchFamily="18" charset="0"/>
                <a:cs typeface="Times New Roman" pitchFamily="18" charset="0"/>
              </a:rPr>
              <a:t>Include Jargon Unless Necessary</a:t>
            </a:r>
          </a:p>
          <a:p>
            <a:r>
              <a:rPr lang="en-US" sz="2400" dirty="0" smtClean="0">
                <a:latin typeface="Times New Roman" pitchFamily="18" charset="0"/>
                <a:cs typeface="Times New Roman" pitchFamily="18" charset="0"/>
              </a:rPr>
              <a:t>Mention Money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6000" smtClean="0">
                <a:latin typeface="Algerian" pitchFamily="82" charset="0"/>
              </a:rPr>
              <a:t> </a:t>
            </a:r>
          </a:p>
          <a:p>
            <a:pPr algn="ctr">
              <a:buNone/>
            </a:pPr>
            <a:r>
              <a:rPr lang="en-US" sz="6000" smtClean="0">
                <a:latin typeface="Britannic Bold" pitchFamily="34" charset="0"/>
              </a:rPr>
              <a:t>Thank</a:t>
            </a:r>
            <a:endParaRPr lang="en-US" sz="6000" dirty="0" smtClean="0">
              <a:latin typeface="Britannic Bold" pitchFamily="34" charset="0"/>
            </a:endParaRPr>
          </a:p>
          <a:p>
            <a:pPr algn="ctr">
              <a:buNone/>
            </a:pPr>
            <a:r>
              <a:rPr lang="en-US" sz="6000" dirty="0" smtClean="0">
                <a:latin typeface="Britannic Bold" pitchFamily="34" charset="0"/>
              </a:rPr>
              <a:t>         you</a:t>
            </a:r>
            <a:endParaRPr lang="en-US" sz="6000" dirty="0">
              <a:latin typeface="Britannic 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Why include a cover letter?</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914400"/>
            <a:ext cx="8229600" cy="5211763"/>
          </a:xfrm>
        </p:spPr>
        <p:txBody>
          <a:bodyPr/>
          <a:lstStyle/>
          <a:p>
            <a:pPr algn="just">
              <a:buNone/>
            </a:pPr>
            <a:r>
              <a:rPr lang="en-US" dirty="0" smtClean="0"/>
              <a:t> </a:t>
            </a:r>
            <a:r>
              <a:rPr lang="en-US" sz="2400" dirty="0" smtClean="0">
                <a:latin typeface="Times New Roman" pitchFamily="18" charset="0"/>
                <a:cs typeface="Times New Roman" pitchFamily="18" charset="0"/>
              </a:rPr>
              <a:t>Many people include a cover letter when they submit a CV during their job search, or when they are inquiring about potential openings because:</a:t>
            </a:r>
          </a:p>
          <a:p>
            <a:pPr algn="just">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Introduction</a:t>
            </a:r>
            <a:r>
              <a:rPr lang="en-US" sz="2400" dirty="0" smtClean="0">
                <a:latin typeface="Times New Roman" pitchFamily="18" charset="0"/>
                <a:cs typeface="Times New Roman" pitchFamily="18" charset="0"/>
              </a:rPr>
              <a:t>: A cover letter allows you to introduce yourself and your job candidacy to a company, whether through the document itself or via a contact in your network—as with a networking cover letter.</a:t>
            </a:r>
          </a:p>
          <a:p>
            <a:pPr>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Demonstration of qualities and skills</a:t>
            </a:r>
            <a:r>
              <a:rPr lang="en-US" sz="2400" dirty="0" smtClean="0">
                <a:latin typeface="Times New Roman" pitchFamily="18" charset="0"/>
                <a:cs typeface="Times New Roman" pitchFamily="18" charset="0"/>
              </a:rPr>
              <a:t>: It provides you a chance to display your personality while showing key skills and knowledge of the company or person you’re sending it to.</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77000"/>
          </a:xfrm>
        </p:spPr>
        <p:txBody>
          <a:bodyPr/>
          <a:lstStyle/>
          <a:p>
            <a:endParaRPr lang="en-US"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Provide context:</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strong cover letter provides context for the skills and experiences present on your resume, rather than repeating them. It tells a story about your career objectives and aspirations.</a:t>
            </a:r>
          </a:p>
          <a:p>
            <a:pPr>
              <a:buNone/>
            </a:pPr>
            <a:endParaRPr lang="en-US" sz="24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What Is a CV (Curriculum Vitae) ?</a:t>
            </a:r>
          </a:p>
          <a:p>
            <a:endParaRPr lang="en-US" sz="2400" dirty="0" smtClean="0"/>
          </a:p>
          <a:p>
            <a:r>
              <a:rPr lang="en-US" sz="2400" dirty="0" smtClean="0">
                <a:latin typeface="Times New Roman" pitchFamily="18" charset="0"/>
                <a:cs typeface="Times New Roman" pitchFamily="18" charset="0"/>
              </a:rPr>
              <a:t>A CV (short for the Latin phrase curriculum vitae, which means “course of life”) is a detailed document highlighting your professional and academic history.</a:t>
            </a:r>
          </a:p>
          <a:p>
            <a:r>
              <a:rPr lang="en-US" sz="2400" dirty="0" smtClean="0">
                <a:latin typeface="Times New Roman" pitchFamily="18" charset="0"/>
                <a:cs typeface="Times New Roman" pitchFamily="18" charset="0"/>
              </a:rPr>
              <a:t>CVs typically include information like work experience, achievements and awards, scholarships or grants you’ve earned, coursework, research projects and publications of your work. </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The three types of CV</a:t>
            </a:r>
          </a:p>
        </p:txBody>
      </p:sp>
      <p:sp>
        <p:nvSpPr>
          <p:cNvPr id="3" name="Content Placeholder 2"/>
          <p:cNvSpPr>
            <a:spLocks noGrp="1"/>
          </p:cNvSpPr>
          <p:nvPr>
            <p:ph idx="1"/>
          </p:nvPr>
        </p:nvSpPr>
        <p:spPr/>
        <p:txBody>
          <a:bodyPr/>
          <a:lstStyle/>
          <a:p>
            <a:pPr>
              <a:buNone/>
            </a:pPr>
            <a:endParaRPr lang="en-US" dirty="0" smtClean="0"/>
          </a:p>
          <a:p>
            <a:r>
              <a:rPr lang="en-US" sz="2800" dirty="0" smtClean="0">
                <a:latin typeface="Times New Roman" pitchFamily="18" charset="0"/>
                <a:cs typeface="Times New Roman" pitchFamily="18" charset="0"/>
              </a:rPr>
              <a:t>The Chronological CV</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Functional CV</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Combined CV</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The Chronological CV</a:t>
            </a:r>
          </a:p>
        </p:txBody>
      </p:sp>
      <p:sp>
        <p:nvSpPr>
          <p:cNvPr id="3" name="Content Placeholder 2"/>
          <p:cNvSpPr>
            <a:spLocks noGrp="1"/>
          </p:cNvSpPr>
          <p:nvPr>
            <p:ph idx="1"/>
          </p:nvPr>
        </p:nvSpPr>
        <p:spPr/>
        <p:txBody>
          <a:bodyPr>
            <a:normAutofit lnSpcReduction="10000"/>
          </a:bodyPr>
          <a:lstStyle/>
          <a:p>
            <a:pPr>
              <a:buNone/>
            </a:pPr>
            <a:endParaRPr lang="en-US" dirty="0" smtClean="0"/>
          </a:p>
          <a:p>
            <a:pPr algn="just"/>
            <a:r>
              <a:rPr lang="en-US" sz="2800" dirty="0" smtClean="0">
                <a:latin typeface="Times New Roman" pitchFamily="18" charset="0"/>
                <a:cs typeface="Times New Roman" pitchFamily="18" charset="0"/>
              </a:rPr>
              <a:t>A chronological CV focuses on presenting the candidate's experience on an employer-by-employer basis, with the posts being listed in reverse chronological order. </a:t>
            </a: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Chronological CVs should also contain a brief personal statement at the front which sets out the key skills and strengths of the candidate. This is the most common type of CV.</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How to structure a chronological CV</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pPr>
              <a:buNone/>
            </a:pPr>
            <a:r>
              <a:rPr lang="en-US" sz="9600" b="1" dirty="0" smtClean="0">
                <a:latin typeface="Times New Roman" pitchFamily="18" charset="0"/>
                <a:cs typeface="Times New Roman" pitchFamily="18" charset="0"/>
              </a:rPr>
              <a:t>A chronological CV typically uses the following structure:</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Personal Details (i.e. name and contact details)</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Personal Profile</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Career History in reverse chronological order unless you are a graduate or you have very little </a:t>
            </a:r>
          </a:p>
          <a:p>
            <a:r>
              <a:rPr lang="en-US" sz="8000" dirty="0" smtClean="0">
                <a:latin typeface="Times New Roman" pitchFamily="18" charset="0"/>
                <a:cs typeface="Times New Roman" pitchFamily="18" charset="0"/>
              </a:rPr>
              <a:t>work experience, in which case, it may be best to start with your Education and Qualifications</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Education and Qualifications</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Professional Memberships</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Other Information</a:t>
            </a:r>
          </a:p>
          <a:p>
            <a:endParaRPr lang="en-US" sz="8000"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 Interests</a:t>
            </a:r>
          </a:p>
          <a:p>
            <a:pPr>
              <a:buNone/>
            </a:pPr>
            <a:endParaRPr lang="en-US" sz="50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Advantages of Chronological CV</a:t>
            </a:r>
          </a:p>
        </p:txBody>
      </p:sp>
      <p:sp>
        <p:nvSpPr>
          <p:cNvPr id="3" name="Content Placeholder 2"/>
          <p:cNvSpPr>
            <a:spLocks noGrp="1"/>
          </p:cNvSpPr>
          <p:nvPr>
            <p:ph idx="1"/>
          </p:nvPr>
        </p:nvSpPr>
        <p:spPr/>
        <p:txBody>
          <a:bodyPr>
            <a:normAutofit fontScale="77500" lnSpcReduction="20000"/>
          </a:bodyPr>
          <a:lstStyle/>
          <a:p>
            <a:endParaRPr lang="en-US" dirty="0" smtClean="0"/>
          </a:p>
          <a:p>
            <a:pPr algn="just"/>
            <a:r>
              <a:rPr lang="en-US" sz="3100" dirty="0" smtClean="0">
                <a:latin typeface="Times New Roman" pitchFamily="18" charset="0"/>
                <a:cs typeface="Times New Roman" pitchFamily="18" charset="0"/>
              </a:rPr>
              <a:t>Particularly useful for those applying within the same industry as it will demonstrate your career progression.</a:t>
            </a:r>
          </a:p>
          <a:p>
            <a:pPr algn="just"/>
            <a:endParaRPr lang="en-US" sz="3100" dirty="0" smtClean="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It is the favorite format for most employers, who simply want to easily identify the roles and responsibilities in each job.</a:t>
            </a:r>
          </a:p>
          <a:p>
            <a:pPr algn="just"/>
            <a:endParaRPr lang="en-US" sz="3100" dirty="0" smtClean="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If you do not have many achievements or significant highlights across your career, taking a job-by-job approach can detail your main responsibilities and take the emphasis away from key achievements which is more expected in a functional CV.</a:t>
            </a:r>
            <a:endParaRPr lang="en-US" sz="31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pitchFamily="18" charset="0"/>
                <a:cs typeface="Times New Roman" pitchFamily="18" charset="0"/>
              </a:rPr>
              <a:t>Disadvantages of Chronological CV</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US" dirty="0" smtClean="0"/>
          </a:p>
          <a:p>
            <a:pPr algn="just"/>
            <a:r>
              <a:rPr lang="en-US" sz="2600" dirty="0" smtClean="0">
                <a:latin typeface="Times New Roman" pitchFamily="18" charset="0"/>
                <a:cs typeface="Times New Roman" pitchFamily="18" charset="0"/>
              </a:rPr>
              <a:t>If you have gaps in your employment which you would rather not highlight, a chronological CV will make them more obvious.</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If you are changing career direction, a chronological CV may not be so relevant to a recruiter who will be more concerned about the transferable skills that you are bringing rather than the detail of your experience in an unrelated sector.</a:t>
            </a:r>
            <a:endParaRPr lang="en-US"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1501</Words>
  <Application>Microsoft Office PowerPoint</Application>
  <PresentationFormat>On-screen Show (4:3)</PresentationFormat>
  <Paragraphs>159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Module 5</vt:lpstr>
      <vt:lpstr>Cover Letter and CV</vt:lpstr>
      <vt:lpstr>Why include a cover letter? </vt:lpstr>
      <vt:lpstr>Slide 4</vt:lpstr>
      <vt:lpstr>The three types of CV</vt:lpstr>
      <vt:lpstr>The Chronological CV</vt:lpstr>
      <vt:lpstr>How to structure a chronological CV</vt:lpstr>
      <vt:lpstr>Advantages of Chronological CV</vt:lpstr>
      <vt:lpstr>Disadvantages of Chronological CV </vt:lpstr>
      <vt:lpstr>The Functional CV </vt:lpstr>
      <vt:lpstr>How to structure a functional CV </vt:lpstr>
      <vt:lpstr>Advantages of Functional CV</vt:lpstr>
      <vt:lpstr> Disadvantages of Functional CV </vt:lpstr>
      <vt:lpstr> The Combined CV </vt:lpstr>
      <vt:lpstr>  Disadvantages of Combined CV </vt:lpstr>
      <vt:lpstr>What to Include in a CV</vt:lpstr>
      <vt:lpstr>continued</vt:lpstr>
      <vt:lpstr>Continued</vt:lpstr>
      <vt:lpstr>The Do’s and Don’ts of CV Writing</vt:lpstr>
      <vt:lpstr> Don’ts</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and Cover Letter</dc:title>
  <dc:creator>DELL</dc:creator>
  <cp:lastModifiedBy>DELL</cp:lastModifiedBy>
  <cp:revision>12</cp:revision>
  <dcterms:created xsi:type="dcterms:W3CDTF">2006-08-16T00:00:00Z</dcterms:created>
  <dcterms:modified xsi:type="dcterms:W3CDTF">2024-02-26T10:18:45Z</dcterms:modified>
</cp:coreProperties>
</file>