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E5E2AB-A284-42E9-8904-0A6A27C49EFD}" type="datetimeFigureOut">
              <a:rPr lang="en-US" smtClean="0"/>
              <a:pPr/>
              <a:t>2/26/2024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BBB7BA-492C-4351-927A-D68593E2A0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BBB7BA-492C-4351-927A-D68593E2A08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076450"/>
          </a:xfrm>
        </p:spPr>
        <p:txBody>
          <a:bodyPr>
            <a:normAutofit/>
          </a:bodyPr>
          <a:lstStyle/>
          <a:p>
            <a:pPr algn="l"/>
            <a:r>
              <a:rPr lang="en-US" sz="5400" b="1" dirty="0" smtClean="0">
                <a:latin typeface="Algerian" pitchFamily="82" charset="0"/>
              </a:rPr>
              <a:t>Module</a:t>
            </a:r>
            <a:r>
              <a:rPr lang="en-US" sz="5400" dirty="0" smtClean="0">
                <a:latin typeface="Algerian" pitchFamily="82" charset="0"/>
              </a:rPr>
              <a:t> 5</a:t>
            </a:r>
            <a:endParaRPr lang="en-US" sz="5400" dirty="0">
              <a:latin typeface="Algerian" pitchFamily="82" charset="0"/>
            </a:endParaRPr>
          </a:p>
        </p:txBody>
      </p:sp>
      <p:sp>
        <p:nvSpPr>
          <p:cNvPr id="3" name="Subtitle 2"/>
          <p:cNvSpPr>
            <a:spLocks noGrp="1"/>
          </p:cNvSpPr>
          <p:nvPr>
            <p:ph type="subTitle" idx="1"/>
          </p:nvPr>
        </p:nvSpPr>
        <p:spPr>
          <a:xfrm>
            <a:off x="1447800" y="3581400"/>
            <a:ext cx="6400800" cy="1447800"/>
          </a:xfrm>
        </p:spPr>
        <p:txBody>
          <a:bodyPr>
            <a:normAutofit/>
          </a:bodyPr>
          <a:lstStyle/>
          <a:p>
            <a:r>
              <a:rPr lang="en-US" sz="4800" b="1" dirty="0" smtClean="0">
                <a:solidFill>
                  <a:schemeClr val="tx1"/>
                </a:solidFill>
                <a:latin typeface="Times New Roman" pitchFamily="18" charset="0"/>
                <a:cs typeface="Times New Roman" pitchFamily="18" charset="0"/>
              </a:rPr>
              <a:t>        Presentation Skills</a:t>
            </a:r>
            <a:endParaRPr lang="en-US" sz="48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8. Use your Body Too</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sz="3400" dirty="0" smtClean="0">
                <a:latin typeface="Times New Roman" pitchFamily="18" charset="0"/>
                <a:cs typeface="Times New Roman" pitchFamily="18" charset="0"/>
              </a:rPr>
              <a:t>It has been estimated that more than three quarters of communication is non-verbal.</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That means that as well as your tone of voice, your body language is crucial to getting your message across. Make sure that you are giving the right messages: body language to avoid includes crossed arms, hands held behind your back or in your pockets and pacing the stage.</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Make your gestures open and confident, and move naturally around the stage, and among the audience too, if possible.</a:t>
            </a:r>
            <a:endParaRPr lang="en-US" sz="3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sz="3600" b="1" dirty="0" smtClean="0">
                <a:latin typeface="Times New Roman" pitchFamily="18" charset="0"/>
                <a:cs typeface="Times New Roman" pitchFamily="18" charset="0"/>
              </a:rPr>
              <a:t>9. Relax, Breathe and Enjoy</a:t>
            </a:r>
            <a:r>
              <a:rPr lang="en-US" dirty="0" smtClean="0"/>
              <a:t/>
            </a:r>
            <a:br>
              <a:rPr lang="en-US" dirty="0" smtClean="0"/>
            </a:br>
            <a:endParaRPr lang="en-US" dirty="0"/>
          </a:p>
        </p:txBody>
      </p:sp>
      <p:sp>
        <p:nvSpPr>
          <p:cNvPr id="3" name="Content Placeholder 2"/>
          <p:cNvSpPr>
            <a:spLocks noGrp="1"/>
          </p:cNvSpPr>
          <p:nvPr>
            <p:ph idx="1"/>
          </p:nvPr>
        </p:nvSpPr>
        <p:spPr>
          <a:xfrm>
            <a:off x="609600" y="1676400"/>
            <a:ext cx="8229600" cy="4525963"/>
          </a:xfrm>
        </p:spPr>
        <p:txBody>
          <a:bodyPr>
            <a:normAutofit fontScale="55000" lnSpcReduction="20000"/>
          </a:bodyPr>
          <a:lstStyle/>
          <a:p>
            <a:pPr>
              <a:buNone/>
            </a:pPr>
            <a:endParaRPr lang="en-US" dirty="0" smtClean="0"/>
          </a:p>
          <a:p>
            <a:pPr algn="just"/>
            <a:r>
              <a:rPr lang="en-US" sz="4400" dirty="0" smtClean="0">
                <a:latin typeface="Times New Roman" pitchFamily="18" charset="0"/>
                <a:cs typeface="Times New Roman" pitchFamily="18" charset="0"/>
              </a:rPr>
              <a:t>If you find presenting difficult, it can be hard to be calm and relaxed about doing it.</a:t>
            </a:r>
          </a:p>
          <a:p>
            <a:pPr algn="just"/>
            <a:endParaRPr lang="en-US" sz="4400" dirty="0" smtClean="0">
              <a:latin typeface="Times New Roman" pitchFamily="18" charset="0"/>
              <a:cs typeface="Times New Roman" pitchFamily="18" charset="0"/>
            </a:endParaRPr>
          </a:p>
          <a:p>
            <a:pPr algn="just"/>
            <a:r>
              <a:rPr lang="en-US" sz="4400" dirty="0" smtClean="0">
                <a:latin typeface="Times New Roman" pitchFamily="18" charset="0"/>
                <a:cs typeface="Times New Roman" pitchFamily="18" charset="0"/>
              </a:rPr>
              <a:t>One option is to start by concentrating on your breathing. Slow it down, and make sure that you’re breathing fully. Make sure that you continue to pause for breath occasionally during your presentation too.</a:t>
            </a:r>
          </a:p>
          <a:p>
            <a:pPr algn="just"/>
            <a:endParaRPr lang="en-US" sz="4400" dirty="0" smtClean="0">
              <a:latin typeface="Times New Roman" pitchFamily="18" charset="0"/>
              <a:cs typeface="Times New Roman" pitchFamily="18" charset="0"/>
            </a:endParaRPr>
          </a:p>
          <a:p>
            <a:pPr algn="just"/>
            <a:r>
              <a:rPr lang="en-US" sz="4400" dirty="0" smtClean="0">
                <a:latin typeface="Times New Roman" pitchFamily="18" charset="0"/>
                <a:cs typeface="Times New Roman" pitchFamily="18" charset="0"/>
              </a:rPr>
              <a:t>If you can bring yourself to relax, you will almost certainly present better. If you can actually start to enjoy yourself, your audience will respond to that, and engage better. Your presentations will improve exponentially, and so will your confidence. It’s well worth a try.</a:t>
            </a:r>
            <a:endParaRPr lang="en-US" sz="4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smtClean="0">
                <a:latin typeface="Times New Roman" pitchFamily="18" charset="0"/>
                <a:cs typeface="Times New Roman" pitchFamily="18" charset="0"/>
              </a:rPr>
              <a:t>Format of a Presentation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rmAutofit/>
          </a:bodyPr>
          <a:lstStyle/>
          <a:p>
            <a:pPr>
              <a:buNone/>
            </a:pPr>
            <a:r>
              <a:rPr lang="en-US" b="1" dirty="0" smtClean="0">
                <a:latin typeface="Times New Roman" pitchFamily="18" charset="0"/>
                <a:cs typeface="Times New Roman" pitchFamily="18" charset="0"/>
              </a:rPr>
              <a:t>1. Greet the audience and introduce yourself:</a:t>
            </a:r>
          </a:p>
          <a:p>
            <a:endParaRPr lang="en-US" dirty="0" smtClean="0"/>
          </a:p>
          <a:p>
            <a:pPr algn="just"/>
            <a:r>
              <a:rPr lang="en-US" sz="2600" dirty="0" smtClean="0">
                <a:latin typeface="Times New Roman" pitchFamily="18" charset="0"/>
                <a:cs typeface="Times New Roman" pitchFamily="18" charset="0"/>
              </a:rPr>
              <a:t>Before you start delivering your talk, introduce yourself to the audience and clarify who you are and your relevant expertise. This does not need to be long or incredibly detailed, but will help build an immediate relationship between you and the audience. It gives you the chance to briefly clarify your expertise and why you are worth listening to. This will help establish your ethos so the audience will trust you more and think you're credible.</a:t>
            </a:r>
            <a:endParaRPr lang="en-US" sz="2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b="1" dirty="0" smtClean="0">
                <a:latin typeface="Times New Roman" pitchFamily="18" charset="0"/>
                <a:cs typeface="Times New Roman" pitchFamily="18" charset="0"/>
              </a:rPr>
              <a:t>2. 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Autofit/>
          </a:bodyPr>
          <a:lstStyle/>
          <a:p>
            <a:pPr algn="just"/>
            <a:r>
              <a:rPr lang="en-US" sz="2400" dirty="0" smtClean="0">
                <a:latin typeface="Times New Roman" pitchFamily="18" charset="0"/>
                <a:cs typeface="Times New Roman" pitchFamily="18" charset="0"/>
              </a:rPr>
              <a:t>Here, you need to explain the subject and purpose of your presentation whilst gaining the audience's interest and confidence. It's sometimes helpful to think of your introduction as funnel-shaped to help filter down your topic:</a:t>
            </a:r>
          </a:p>
          <a:p>
            <a:pPr algn="just"/>
            <a:r>
              <a:rPr lang="en-US" sz="2400" dirty="0" smtClean="0">
                <a:latin typeface="Times New Roman" pitchFamily="18" charset="0"/>
                <a:cs typeface="Times New Roman" pitchFamily="18" charset="0"/>
              </a:rPr>
              <a:t>Introduce your general topic</a:t>
            </a:r>
          </a:p>
          <a:p>
            <a:pPr algn="just"/>
            <a:r>
              <a:rPr lang="en-US" sz="2400" dirty="0" smtClean="0">
                <a:latin typeface="Times New Roman" pitchFamily="18" charset="0"/>
                <a:cs typeface="Times New Roman" pitchFamily="18" charset="0"/>
              </a:rPr>
              <a:t>Explain your topic area</a:t>
            </a:r>
          </a:p>
          <a:p>
            <a:pPr algn="just"/>
            <a:r>
              <a:rPr lang="en-US" sz="2400" dirty="0" smtClean="0">
                <a:latin typeface="Times New Roman" pitchFamily="18" charset="0"/>
                <a:cs typeface="Times New Roman" pitchFamily="18" charset="0"/>
              </a:rPr>
              <a:t> State the issues/challenges in this area you will be exploring</a:t>
            </a:r>
          </a:p>
          <a:p>
            <a:pPr algn="just"/>
            <a:r>
              <a:rPr lang="en-US" sz="2400" dirty="0" smtClean="0">
                <a:latin typeface="Times New Roman" pitchFamily="18" charset="0"/>
                <a:cs typeface="Times New Roman" pitchFamily="18" charset="0"/>
              </a:rPr>
              <a:t>State your presentation's purpose - this is the basis of your presentation so ensure that you provide a statement explaining how the topic will be treated, for example,</a:t>
            </a:r>
          </a:p>
          <a:p>
            <a:pPr algn="just"/>
            <a:r>
              <a:rPr lang="en-US" sz="2400" dirty="0" smtClean="0">
                <a:latin typeface="Times New Roman" pitchFamily="18" charset="0"/>
                <a:cs typeface="Times New Roman" pitchFamily="18" charset="0"/>
              </a:rPr>
              <a:t> "I will argue that…" or maybe you will "compare", "</a:t>
            </a:r>
            <a:r>
              <a:rPr lang="en-US" sz="2400" dirty="0" err="1" smtClean="0">
                <a:latin typeface="Times New Roman" pitchFamily="18" charset="0"/>
                <a:cs typeface="Times New Roman" pitchFamily="18" charset="0"/>
              </a:rPr>
              <a:t>analyse</a:t>
            </a:r>
            <a:r>
              <a:rPr lang="en-US" sz="2400" dirty="0" smtClean="0">
                <a:latin typeface="Times New Roman" pitchFamily="18" charset="0"/>
                <a:cs typeface="Times New Roman" pitchFamily="18" charset="0"/>
              </a:rPr>
              <a:t>", "evaluate", "describe" etc.</a:t>
            </a: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15962"/>
          </a:xfrm>
        </p:spPr>
        <p:txBody>
          <a:bodyPr>
            <a:normAutofit/>
          </a:bodyPr>
          <a:lstStyle/>
          <a:p>
            <a:pPr algn="l"/>
            <a:r>
              <a:rPr lang="en-US" sz="1400" dirty="0" smtClean="0">
                <a:latin typeface="Times New Roman" pitchFamily="18" charset="0"/>
                <a:cs typeface="Times New Roman" pitchFamily="18" charset="0"/>
              </a:rPr>
              <a:t>continued</a:t>
            </a:r>
            <a:endParaRPr lang="en-US" sz="14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562600"/>
          </a:xfrm>
        </p:spPr>
        <p:txBody>
          <a:bodyPr>
            <a:noAutofit/>
          </a:bodyPr>
          <a:lstStyle/>
          <a:p>
            <a:r>
              <a:rPr lang="en-US" sz="2400" dirty="0" smtClean="0">
                <a:latin typeface="Times New Roman" pitchFamily="18" charset="0"/>
                <a:cs typeface="Times New Roman" pitchFamily="18" charset="0"/>
              </a:rPr>
              <a:t> Provide a statement of what you're hoping the outcome of the presentation will be, for example, "I'm hoping this will be provide you with...</a:t>
            </a:r>
          </a:p>
          <a:p>
            <a:r>
              <a:rPr lang="en-US" sz="2400" dirty="0" smtClean="0">
                <a:latin typeface="Times New Roman" pitchFamily="18" charset="0"/>
                <a:cs typeface="Times New Roman" pitchFamily="18" charset="0"/>
              </a:rPr>
              <a:t> Show a preview of the </a:t>
            </a:r>
            <a:r>
              <a:rPr lang="en-US" sz="2400" dirty="0" err="1" smtClean="0">
                <a:latin typeface="Times New Roman" pitchFamily="18" charset="0"/>
                <a:cs typeface="Times New Roman" pitchFamily="18" charset="0"/>
              </a:rPr>
              <a:t>organisation</a:t>
            </a:r>
            <a:r>
              <a:rPr lang="en-US" sz="2400" dirty="0" smtClean="0">
                <a:latin typeface="Times New Roman" pitchFamily="18" charset="0"/>
                <a:cs typeface="Times New Roman" pitchFamily="18" charset="0"/>
              </a:rPr>
              <a:t> of your presentation.</a:t>
            </a:r>
          </a:p>
          <a:p>
            <a:r>
              <a:rPr lang="en-US" sz="2400" dirty="0" smtClean="0">
                <a:latin typeface="Times New Roman" pitchFamily="18" charset="0"/>
                <a:cs typeface="Times New Roman" pitchFamily="18" charset="0"/>
              </a:rPr>
              <a:t> In this section also explain:</a:t>
            </a:r>
          </a:p>
          <a:p>
            <a:pPr>
              <a:buFont typeface="Wingdings" pitchFamily="2" charset="2"/>
              <a:buChar char="q"/>
            </a:pPr>
            <a:r>
              <a:rPr lang="en-US" sz="2400" dirty="0" smtClean="0">
                <a:latin typeface="Times New Roman" pitchFamily="18" charset="0"/>
                <a:cs typeface="Times New Roman" pitchFamily="18" charset="0"/>
              </a:rPr>
              <a:t>The length of the talk.</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Signal whether you want audience interaction - some presenters prefer the audience to ask questions throughout whereas others allocate a specific section for this.</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If it applies, inform the audience whether to take notes or whether you will be providing handouts.</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pPr algn="l"/>
            <a:r>
              <a:rPr lang="en-US" sz="2800" b="1" dirty="0" smtClean="0">
                <a:latin typeface="Times New Roman" pitchFamily="18" charset="0"/>
                <a:cs typeface="Times New Roman" pitchFamily="18" charset="0"/>
              </a:rPr>
              <a:t>3. The Main Body of Your Talk</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534400" cy="5867400"/>
          </a:xfrm>
        </p:spPr>
        <p:txBody>
          <a:bodyPr>
            <a:normAutofit fontScale="62500" lnSpcReduction="20000"/>
          </a:bodyPr>
          <a:lstStyle/>
          <a:p>
            <a:pPr algn="just"/>
            <a:r>
              <a:rPr lang="en-US" dirty="0" smtClean="0">
                <a:latin typeface="Times New Roman" pitchFamily="18" charset="0"/>
                <a:cs typeface="Times New Roman" pitchFamily="18" charset="0"/>
              </a:rPr>
              <a:t>The main body of your talk needs to meet the promises you made in the introduction. Depending on the nature of your presentation, clearly segment the different topics you will be discussing, and then work your way through them one at a time - it's important for everything to be </a:t>
            </a:r>
            <a:r>
              <a:rPr lang="en-US" dirty="0" err="1" smtClean="0">
                <a:latin typeface="Times New Roman" pitchFamily="18" charset="0"/>
                <a:cs typeface="Times New Roman" pitchFamily="18" charset="0"/>
              </a:rPr>
              <a:t>organised</a:t>
            </a:r>
            <a:r>
              <a:rPr lang="en-US" dirty="0" smtClean="0">
                <a:latin typeface="Times New Roman" pitchFamily="18" charset="0"/>
                <a:cs typeface="Times New Roman" pitchFamily="18" charset="0"/>
              </a:rPr>
              <a:t> logically for the audience to fully understand. There are many different ways to </a:t>
            </a:r>
            <a:r>
              <a:rPr lang="en-US"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your main points, such as, by priority, theme, chronologically etc.</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Main points should be addressed one by one with supporting evidence and examples. Before moving on to the next point you should provide a mini-summary.</a:t>
            </a:r>
          </a:p>
          <a:p>
            <a:pPr algn="just">
              <a:buNone/>
            </a:pPr>
            <a:r>
              <a:rPr lang="en-US" dirty="0" smtClean="0">
                <a:latin typeface="Times New Roman" pitchFamily="18" charset="0"/>
                <a:cs typeface="Times New Roman" pitchFamily="18" charset="0"/>
              </a:rPr>
              <a:t>       Links should be clearly stated between ideas and you must make it clear when you're moving onto the next point.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Allow time for people to take relevant notes and stick to the topics you have prepared beforehand rather than straying too far off topic.</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planning your presentation write a list of main points you want to make and ask yourself "What I am telling the audience? What should they understand from this?" refining your answers this way will help you produce clear messages.</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4. Conclusion</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534400" cy="6019800"/>
          </a:xfrm>
        </p:spPr>
        <p:txBody>
          <a:bodyPr>
            <a:normAutofit fontScale="70000" lnSpcReduction="20000"/>
          </a:bodyPr>
          <a:lstStyle/>
          <a:p>
            <a:endParaRPr lang="en-US" dirty="0" smtClean="0"/>
          </a:p>
          <a:p>
            <a:pPr algn="just">
              <a:lnSpc>
                <a:spcPct val="170000"/>
              </a:lnSpc>
            </a:pPr>
            <a:r>
              <a:rPr lang="en-US" dirty="0" smtClean="0">
                <a:latin typeface="Times New Roman" pitchFamily="18" charset="0"/>
                <a:cs typeface="Times New Roman" pitchFamily="18" charset="0"/>
              </a:rPr>
              <a:t>In presentations the conclusion is frequently underdeveloped and lacks purpose which is a shame as it's the best place to reinforce your messages. Typically, your presentation has a specific goal - that could be to convert a number of the audience members into customers, lead to a certain number of enquiries to make people knowledgeable on specific key points, or to motivate them towards a shared goal.</a:t>
            </a:r>
          </a:p>
          <a:p>
            <a:pPr algn="just">
              <a:lnSpc>
                <a:spcPct val="170000"/>
              </a:lnSpc>
            </a:pP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Regardless of what that goal is, be sure to </a:t>
            </a:r>
            <a:r>
              <a:rPr lang="en-US" dirty="0" err="1" smtClean="0">
                <a:latin typeface="Times New Roman" pitchFamily="18" charset="0"/>
                <a:cs typeface="Times New Roman" pitchFamily="18" charset="0"/>
              </a:rPr>
              <a:t>summarise</a:t>
            </a:r>
            <a:r>
              <a:rPr lang="en-US" dirty="0" smtClean="0">
                <a:latin typeface="Times New Roman" pitchFamily="18" charset="0"/>
                <a:cs typeface="Times New Roman" pitchFamily="18" charset="0"/>
              </a:rPr>
              <a:t> your main points and their implications. This clarifies the overall purpose of your talk and reinforces your reason for being there.</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Follow these steps: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dirty="0" smtClean="0"/>
          </a:p>
          <a:p>
            <a:r>
              <a:rPr lang="en-US" sz="3400" dirty="0" smtClean="0">
                <a:latin typeface="Times New Roman" pitchFamily="18" charset="0"/>
                <a:cs typeface="Times New Roman" pitchFamily="18" charset="0"/>
              </a:rPr>
              <a:t>Signal that it’s nearly the end of your presentation, for example, "As we wrap up/as we wind down the talk…"</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Restate the topic and purpose of your presentation - "In this speech I wanted to compare…"</a:t>
            </a:r>
          </a:p>
          <a:p>
            <a:endParaRPr lang="en-US" sz="3400" dirty="0" smtClean="0">
              <a:latin typeface="Times New Roman" pitchFamily="18" charset="0"/>
              <a:cs typeface="Times New Roman" pitchFamily="18" charset="0"/>
            </a:endParaRPr>
          </a:p>
          <a:p>
            <a:r>
              <a:rPr lang="en-US" sz="3400" dirty="0" err="1" smtClean="0">
                <a:latin typeface="Times New Roman" pitchFamily="18" charset="0"/>
                <a:cs typeface="Times New Roman" pitchFamily="18" charset="0"/>
              </a:rPr>
              <a:t>Summarise</a:t>
            </a:r>
            <a:r>
              <a:rPr lang="en-US" sz="3400" dirty="0" smtClean="0">
                <a:latin typeface="Times New Roman" pitchFamily="18" charset="0"/>
                <a:cs typeface="Times New Roman" pitchFamily="18" charset="0"/>
              </a:rPr>
              <a:t> the main points, including their implications and conclusions</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Indicate what is next/a call to action/a thought-provoking takeaway</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Move on to the last section</a:t>
            </a:r>
            <a:endParaRPr lang="en-US" sz="3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algn="l"/>
            <a:r>
              <a:rPr lang="en-US" sz="4000" b="1" dirty="0" smtClean="0"/>
              <a:t/>
            </a:r>
            <a:br>
              <a:rPr lang="en-US" sz="4000" b="1" dirty="0" smtClean="0"/>
            </a:br>
            <a:r>
              <a:rPr lang="en-US" sz="4000" b="1" dirty="0" smtClean="0"/>
              <a:t>5. </a:t>
            </a:r>
            <a:r>
              <a:rPr lang="en-US" sz="3600" b="1" dirty="0" smtClean="0"/>
              <a:t>Thank the audience and invite questions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pPr algn="just"/>
            <a:r>
              <a:rPr lang="en-US" dirty="0" smtClean="0">
                <a:latin typeface="Times New Roman" pitchFamily="18" charset="0"/>
                <a:cs typeface="Times New Roman" pitchFamily="18" charset="0"/>
              </a:rPr>
              <a:t>Conclude your talk by thanking the audience for their time and invite them to ask any questions they may have. As mentioned earlier, personal circumstances will affect the structure of your presentation.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Many presenters prefer to make the Q&amp;A session the key part of their talk and try to speed through the main body of </a:t>
            </a:r>
            <a:r>
              <a:rPr lang="en-US" dirty="0" err="1" smtClean="0">
                <a:latin typeface="Times New Roman" pitchFamily="18" charset="0"/>
                <a:cs typeface="Times New Roman" pitchFamily="18" charset="0"/>
              </a:rPr>
              <a:t>thepresentation</a:t>
            </a:r>
            <a:r>
              <a:rPr lang="en-US" dirty="0" smtClean="0">
                <a:latin typeface="Times New Roman" pitchFamily="18" charset="0"/>
                <a:cs typeface="Times New Roman" pitchFamily="18" charset="0"/>
              </a:rPr>
              <a:t>. This is totally fine, but it is still best to focus on delivering some sort of initial presentation to set the tone and topics for discussion in the Q&amp;A.</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pPr algn="l"/>
            <a:r>
              <a:rPr lang="en-US" sz="3200" b="1" dirty="0" smtClean="0">
                <a:latin typeface="Times New Roman" pitchFamily="18" charset="0"/>
                <a:cs typeface="Times New Roman" pitchFamily="18" charset="0"/>
              </a:rPr>
              <a:t>Do’s and Don’t of PPT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763000" cy="5562600"/>
          </a:xfrm>
        </p:spPr>
        <p:txBody>
          <a:bodyPr/>
          <a:lstStyle/>
          <a:p>
            <a:pPr marL="457200" indent="-457200">
              <a:buAutoNum type="arabicPeriod"/>
            </a:pPr>
            <a:r>
              <a:rPr lang="en-US" sz="2400" b="1" dirty="0" smtClean="0">
                <a:latin typeface="Times New Roman" pitchFamily="18" charset="0"/>
                <a:cs typeface="Times New Roman" pitchFamily="18" charset="0"/>
              </a:rPr>
              <a:t>DO: Stay Concise:</a:t>
            </a:r>
          </a:p>
          <a:p>
            <a:pPr marL="457200" indent="-457200"/>
            <a:r>
              <a:rPr lang="en-US" sz="2400" dirty="0" smtClean="0">
                <a:latin typeface="Times New Roman" pitchFamily="18" charset="0"/>
                <a:cs typeface="Times New Roman" pitchFamily="18" charset="0"/>
              </a:rPr>
              <a:t>      The biggest rookie PowerPoint mistake is to copy and paste all your information verbatim into the slides.</a:t>
            </a:r>
          </a:p>
          <a:p>
            <a:pPr marL="457200" indent="-457200"/>
            <a:endParaRPr lang="en-US" sz="2400" dirty="0" smtClean="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      Not only is this incredibly boring, but no one is going to have the time or inclination to read a wall of text. Don’t turn a presentation into a book.</a:t>
            </a:r>
          </a:p>
          <a:p>
            <a:pPr marL="457200" indent="-457200"/>
            <a:endParaRPr lang="en-US" sz="2400" dirty="0" smtClean="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     There’s no hard rule, but a good general principle is to limit yourself to five words per line and five lines per slide.</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639762"/>
          </a:xfrm>
        </p:spPr>
        <p:txBody>
          <a:bodyPr>
            <a:noAutofit/>
          </a:bodyPr>
          <a:lstStyle/>
          <a:p>
            <a:pPr algn="l"/>
            <a:r>
              <a:rPr lang="en-US" sz="3600" b="1" dirty="0" smtClean="0">
                <a:latin typeface="Times New Roman" pitchFamily="18" charset="0"/>
                <a:cs typeface="Times New Roman" pitchFamily="18" charset="0"/>
              </a:rPr>
              <a:t>What is a Presentation?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534400" cy="5791200"/>
          </a:xfrm>
        </p:spPr>
        <p:txBody>
          <a:bodyPr>
            <a:noAutofit/>
          </a:bodyPr>
          <a:lstStyle/>
          <a:p>
            <a:r>
              <a:rPr lang="en-US" sz="2400" dirty="0" smtClean="0">
                <a:latin typeface="Times New Roman" pitchFamily="18" charset="0"/>
                <a:cs typeface="Times New Roman" pitchFamily="18" charset="0"/>
              </a:rPr>
              <a:t>A means of communication that can be adapted to various speaking situations, such as talking to a group, addressing a meeting or briefing a team.</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also be used as a broad term that encompasses other ‘speaking engagements’ such as making a speech at a wedding, or getting a point across in a video conference.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be effective, step-by-step preparation and the method and means of presenting the information should be carefully considered.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requires you to get a message across to the listeners and will often contain a 'persuasive' element.</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2. DON’T: Overdo the Special Effects</a:t>
            </a:r>
            <a:r>
              <a:rPr lang="en-US" dirty="0" smtClean="0"/>
              <a:t/>
            </a:r>
            <a:br>
              <a:rPr lang="en-US" dirty="0" smtClean="0"/>
            </a:br>
            <a:endParaRPr lang="en-US" dirty="0"/>
          </a:p>
        </p:txBody>
      </p:sp>
      <p:sp>
        <p:nvSpPr>
          <p:cNvPr id="3" name="Content Placeholder 2"/>
          <p:cNvSpPr>
            <a:spLocks noGrp="1"/>
          </p:cNvSpPr>
          <p:nvPr>
            <p:ph idx="1"/>
          </p:nvPr>
        </p:nvSpPr>
        <p:spPr>
          <a:xfrm>
            <a:off x="228600" y="1066800"/>
            <a:ext cx="8686800" cy="4983163"/>
          </a:xfrm>
        </p:spPr>
        <p:txBody>
          <a:bodyPr>
            <a:normAutofit/>
          </a:bodyPr>
          <a:lstStyle/>
          <a:p>
            <a:pPr>
              <a:buNone/>
            </a:pPr>
            <a:endParaRPr lang="en-US"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After years of updates, PowerPoint is extremely full featured at this point.</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But, while it can be fun to play with all the bells and whistles, too often they just end up being distractions,</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Avoid overusing animations, flashy transitions, jarring sound effects, busy backgrounds, unnecessary drop shadows, ornate fonts, or any other effect that doesn’t make your information clearer.</a:t>
            </a:r>
            <a:endParaRPr lang="en-US" sz="26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smtClean="0">
                <a:latin typeface="Times New Roman" pitchFamily="18" charset="0"/>
                <a:cs typeface="Times New Roman" pitchFamily="18" charset="0"/>
              </a:rPr>
              <a:t>3. DO: Use Humor</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839200" cy="5867400"/>
          </a:xfrm>
        </p:spPr>
        <p:txBody>
          <a:bodyPr>
            <a:normAutofit/>
          </a:bodyPr>
          <a:lstStyle/>
          <a:p>
            <a:pPr algn="just"/>
            <a:r>
              <a:rPr lang="en-US" sz="2000" dirty="0" smtClean="0">
                <a:latin typeface="Times New Roman" pitchFamily="18" charset="0"/>
                <a:cs typeface="Times New Roman" pitchFamily="18" charset="0"/>
              </a:rPr>
              <a:t>Because the format is so well established and we’ve all seen thousands of them, even the best </a:t>
            </a:r>
            <a:r>
              <a:rPr lang="en-US" sz="2000" dirty="0" err="1" smtClean="0">
                <a:latin typeface="Times New Roman" pitchFamily="18" charset="0"/>
                <a:cs typeface="Times New Roman" pitchFamily="18" charset="0"/>
              </a:rPr>
              <a:t>powerpoint</a:t>
            </a:r>
            <a:r>
              <a:rPr lang="en-US" sz="2000" dirty="0" smtClean="0">
                <a:latin typeface="Times New Roman" pitchFamily="18" charset="0"/>
                <a:cs typeface="Times New Roman" pitchFamily="18" charset="0"/>
              </a:rPr>
              <a:t> presentations can struggle to engage audiences.</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Don’t treat a presentation like an open comic night at the comedy club, but the occasional comic, snappy pun, or amusing anecdote will liven things up, make your arguments more memorable, and prevent monotony from setting in.</a:t>
            </a:r>
          </a:p>
          <a:p>
            <a:pPr algn="just">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4. DON’T: Just Read the Slides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Your audience, presumably, can already read. They don’t want to have the words on the screen read back to them word for word. Your slides should support an oral presentation, not just reiterate it.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Know the material well enough that your bullet points will jog your memory of the finer details that need to be addressed.</a:t>
            </a:r>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pPr algn="l"/>
            <a:r>
              <a:rPr lang="en-US" dirty="0" smtClean="0"/>
              <a:t/>
            </a:r>
            <a:br>
              <a:rPr lang="en-US" dirty="0" smtClean="0"/>
            </a:br>
            <a:r>
              <a:rPr lang="en-US" sz="3600" b="1" dirty="0" smtClean="0">
                <a:latin typeface="Times New Roman" pitchFamily="18" charset="0"/>
                <a:cs typeface="Times New Roman" pitchFamily="18" charset="0"/>
              </a:rPr>
              <a:t>5. DO: Look Up</a:t>
            </a:r>
            <a:r>
              <a:rPr lang="en-US" sz="4000" b="1" dirty="0" smtClean="0">
                <a:latin typeface="Times New Roman" pitchFamily="18" charset="0"/>
                <a:cs typeface="Times New Roman" pitchFamily="18" charset="0"/>
              </a:rPr>
              <a:t>!</a:t>
            </a:r>
            <a:r>
              <a:rPr lang="en-US" dirty="0" smtClean="0"/>
              <a:t/>
            </a:r>
            <a:br>
              <a:rPr lang="en-US" dirty="0" smtClean="0"/>
            </a:br>
            <a:endParaRPr lang="en-US" dirty="0"/>
          </a:p>
        </p:txBody>
      </p:sp>
      <p:sp>
        <p:nvSpPr>
          <p:cNvPr id="3" name="Content Placeholder 2"/>
          <p:cNvSpPr>
            <a:spLocks noGrp="1"/>
          </p:cNvSpPr>
          <p:nvPr>
            <p:ph idx="1"/>
          </p:nvPr>
        </p:nvSpPr>
        <p:spPr>
          <a:xfrm>
            <a:off x="152400" y="914400"/>
            <a:ext cx="8686800" cy="5943600"/>
          </a:xfrm>
        </p:spPr>
        <p:txBody>
          <a:bodyPr>
            <a:normAutofit fontScale="55000" lnSpcReduction="20000"/>
          </a:bodyPr>
          <a:lstStyle/>
          <a:p>
            <a:pPr>
              <a:buNone/>
            </a:pPr>
            <a:endParaRPr lang="en-US" dirty="0" smtClean="0"/>
          </a:p>
          <a:p>
            <a:r>
              <a:rPr lang="en-US" sz="3800" dirty="0" smtClean="0">
                <a:latin typeface="Times New Roman" pitchFamily="18" charset="0"/>
                <a:cs typeface="Times New Roman" pitchFamily="18" charset="0"/>
              </a:rPr>
              <a:t>Even if you aren’t just reading from the slides and are just referring to them, you should still look up now and then to maintain eye contact with the</a:t>
            </a:r>
          </a:p>
          <a:p>
            <a:pPr>
              <a:buNone/>
            </a:pPr>
            <a:r>
              <a:rPr lang="en-US" sz="3800" dirty="0" smtClean="0">
                <a:latin typeface="Times New Roman" pitchFamily="18" charset="0"/>
                <a:cs typeface="Times New Roman" pitchFamily="18" charset="0"/>
              </a:rPr>
              <a:t>        audience– how else will you know if they are still awake?</a:t>
            </a:r>
          </a:p>
          <a:p>
            <a:endParaRPr lang="en-US" sz="3800" dirty="0" smtClean="0">
              <a:latin typeface="Times New Roman" pitchFamily="18" charset="0"/>
              <a:cs typeface="Times New Roman" pitchFamily="18" charset="0"/>
            </a:endParaRPr>
          </a:p>
          <a:p>
            <a:pPr>
              <a:buNone/>
            </a:pPr>
            <a:r>
              <a:rPr lang="en-US" sz="4400" b="1" dirty="0" smtClean="0">
                <a:latin typeface="Times New Roman" pitchFamily="18" charset="0"/>
                <a:cs typeface="Times New Roman" pitchFamily="18" charset="0"/>
              </a:rPr>
              <a:t>    6. DON’T: Rush</a:t>
            </a:r>
          </a:p>
          <a:p>
            <a:endParaRPr lang="en-US" sz="3800" dirty="0" smtClean="0">
              <a:latin typeface="Times New Roman" pitchFamily="18" charset="0"/>
              <a:cs typeface="Times New Roman" pitchFamily="18" charset="0"/>
            </a:endParaRPr>
          </a:p>
          <a:p>
            <a:pPr algn="just"/>
            <a:r>
              <a:rPr lang="en-US" sz="3800" dirty="0" smtClean="0">
                <a:latin typeface="Times New Roman" pitchFamily="18" charset="0"/>
                <a:cs typeface="Times New Roman" pitchFamily="18" charset="0"/>
              </a:rPr>
              <a:t>Give you audience ample time to read each slide, but don’t delay so long as to lose their attention.</a:t>
            </a:r>
          </a:p>
          <a:p>
            <a:pPr algn="just"/>
            <a:endParaRPr lang="en-US" sz="3800" dirty="0" smtClean="0">
              <a:latin typeface="Times New Roman" pitchFamily="18" charset="0"/>
              <a:cs typeface="Times New Roman" pitchFamily="18" charset="0"/>
            </a:endParaRPr>
          </a:p>
          <a:p>
            <a:pPr algn="just"/>
            <a:r>
              <a:rPr lang="en-US" sz="3800" dirty="0" smtClean="0">
                <a:latin typeface="Times New Roman" pitchFamily="18" charset="0"/>
                <a:cs typeface="Times New Roman" pitchFamily="18" charset="0"/>
              </a:rPr>
              <a:t>Also, don’t start speaking as soon as the next slide loads. Give the audience a few moments to scan the slide and get ready to hear what you have to</a:t>
            </a:r>
          </a:p>
          <a:p>
            <a:pPr algn="just">
              <a:buNone/>
            </a:pPr>
            <a:r>
              <a:rPr lang="en-US" sz="3800" dirty="0" smtClean="0">
                <a:latin typeface="Times New Roman" pitchFamily="18" charset="0"/>
                <a:cs typeface="Times New Roman" pitchFamily="18" charset="0"/>
              </a:rPr>
              <a:t>      say about it.</a:t>
            </a:r>
          </a:p>
          <a:p>
            <a:pPr algn="just"/>
            <a:endParaRPr lang="en-US" sz="3800" dirty="0" smtClean="0">
              <a:latin typeface="Times New Roman" pitchFamily="18" charset="0"/>
              <a:cs typeface="Times New Roman" pitchFamily="18" charset="0"/>
            </a:endParaRPr>
          </a:p>
          <a:p>
            <a:pPr algn="just"/>
            <a:r>
              <a:rPr lang="en-US" sz="3800" dirty="0" smtClean="0">
                <a:latin typeface="Times New Roman" pitchFamily="18" charset="0"/>
                <a:cs typeface="Times New Roman" pitchFamily="18" charset="0"/>
              </a:rPr>
              <a:t>Likewise, don’t hit the next slide as soon as you finish discussing the current one. Give readers time to digest the information, and check out the</a:t>
            </a:r>
          </a:p>
          <a:p>
            <a:pPr algn="just">
              <a:buNone/>
            </a:pPr>
            <a:r>
              <a:rPr lang="en-US" sz="3800" dirty="0" smtClean="0">
                <a:latin typeface="Times New Roman" pitchFamily="18" charset="0"/>
                <a:cs typeface="Times New Roman" pitchFamily="18" charset="0"/>
              </a:rPr>
              <a:t>       room to see if they look ready to move on.</a:t>
            </a:r>
            <a:endParaRPr lang="en-US" sz="3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a:bodyPr>
          <a:lstStyle/>
          <a:p>
            <a:pPr algn="l"/>
            <a:r>
              <a:rPr lang="en-US" sz="3200" b="1" dirty="0" smtClean="0">
                <a:latin typeface="Times New Roman" pitchFamily="18" charset="0"/>
                <a:cs typeface="Times New Roman" pitchFamily="18" charset="0"/>
              </a:rPr>
              <a:t>7. DO: Be Bold and Direct</a:t>
            </a:r>
          </a:p>
        </p:txBody>
      </p:sp>
      <p:sp>
        <p:nvSpPr>
          <p:cNvPr id="3" name="Content Placeholder 2"/>
          <p:cNvSpPr>
            <a:spLocks noGrp="1"/>
          </p:cNvSpPr>
          <p:nvPr>
            <p:ph idx="1"/>
          </p:nvPr>
        </p:nvSpPr>
        <p:spPr>
          <a:xfrm>
            <a:off x="457200" y="914400"/>
            <a:ext cx="8534400" cy="5791200"/>
          </a:xfrm>
        </p:spPr>
        <p:txBody>
          <a:bodyPr>
            <a:normAutofit fontScale="55000" lnSpcReduction="20000"/>
          </a:bodyPr>
          <a:lstStyle/>
          <a:p>
            <a:endParaRPr lang="en-US" dirty="0" smtClean="0"/>
          </a:p>
          <a:p>
            <a:r>
              <a:rPr lang="en-US" sz="3600" dirty="0" smtClean="0">
                <a:latin typeface="Times New Roman" pitchFamily="18" charset="0"/>
                <a:cs typeface="Times New Roman" pitchFamily="18" charset="0"/>
              </a:rPr>
              <a:t>Use bold colors and sharp contrasts, not only because it will enhance legibility but because it imparts emotion and energy into your presentation.</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Similarly, when it comes to fonts for presentations, bigger is almost always better. A point size of 18 is just about the bare minimum. Shoot for something closer to the mid to upper 20s. Also, bear in mind, sans serif fonts are considered more legible at big sizes.</a:t>
            </a:r>
          </a:p>
          <a:p>
            <a:endParaRPr lang="en-US" sz="3600" dirty="0" smtClean="0"/>
          </a:p>
          <a:p>
            <a:pPr>
              <a:buNone/>
            </a:pPr>
            <a:r>
              <a:rPr lang="en-US" sz="4400" b="1" dirty="0" smtClean="0">
                <a:latin typeface="Times New Roman" pitchFamily="18" charset="0"/>
                <a:cs typeface="Times New Roman" pitchFamily="18" charset="0"/>
              </a:rPr>
              <a:t> 8. DO: Save Handouts for the End</a:t>
            </a:r>
          </a:p>
          <a:p>
            <a:endParaRPr lang="en-US" dirty="0" smtClean="0"/>
          </a:p>
          <a:p>
            <a:r>
              <a:rPr lang="en-US" sz="3600" dirty="0" smtClean="0">
                <a:latin typeface="Times New Roman" pitchFamily="18" charset="0"/>
                <a:cs typeface="Times New Roman" pitchFamily="18" charset="0"/>
              </a:rPr>
              <a:t>There’s some debate about this one. Some authorities believe following a handout will improve audience recall, but many believe it just pulls awareness away from the presenter.</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Attendees already have the constant threat of smart phones to distract them. Don’t give them anything else that might overshadow the main event.</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Be the center of attention at all times. Make your case and make it well, and then provide supplementary materials for people to look over at their leisure.</a:t>
            </a:r>
            <a:endParaRPr lang="en-US" sz="36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l"/>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9. DON’T: Overuse Statistics</a:t>
            </a:r>
            <a:r>
              <a:rPr lang="en-US" dirty="0" smtClean="0"/>
              <a:t/>
            </a:r>
            <a:br>
              <a:rPr lang="en-US" dirty="0" smtClean="0"/>
            </a:br>
            <a:endParaRPr lang="en-US" dirty="0"/>
          </a:p>
        </p:txBody>
      </p:sp>
      <p:sp>
        <p:nvSpPr>
          <p:cNvPr id="3" name="Content Placeholder 2"/>
          <p:cNvSpPr>
            <a:spLocks noGrp="1"/>
          </p:cNvSpPr>
          <p:nvPr>
            <p:ph idx="1"/>
          </p:nvPr>
        </p:nvSpPr>
        <p:spPr>
          <a:xfrm>
            <a:off x="457200" y="533400"/>
            <a:ext cx="8458200" cy="6324600"/>
          </a:xfrm>
        </p:spPr>
        <p:txBody>
          <a:bodyPr>
            <a:normAutofit fontScale="25000" lnSpcReduction="20000"/>
          </a:bodyPr>
          <a:lstStyle/>
          <a:p>
            <a:endParaRPr lang="en-US" dirty="0" smtClean="0"/>
          </a:p>
          <a:p>
            <a:r>
              <a:rPr lang="en-US" sz="8000" dirty="0" smtClean="0">
                <a:latin typeface="Times New Roman" pitchFamily="18" charset="0"/>
                <a:cs typeface="Times New Roman" pitchFamily="18" charset="0"/>
              </a:rPr>
              <a:t>No one needs to see all the raw data that went into your presentation. They want you to synthesize that information for them.</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Slides overloaded with too many facts and figures will be tuned out. Besides anyone who needs all the granular details will  ideally be able to get them on your website or handout materials.</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If you have a stat you think is vital to the story you are telling, try to at least format it in a visually interesting way like a simple chart or graph.</a:t>
            </a:r>
          </a:p>
          <a:p>
            <a:pPr>
              <a:buNone/>
            </a:pPr>
            <a:endParaRPr lang="en-US" sz="8000" b="1" dirty="0" smtClean="0">
              <a:latin typeface="Times New Roman" pitchFamily="18" charset="0"/>
              <a:cs typeface="Times New Roman" pitchFamily="18" charset="0"/>
            </a:endParaRPr>
          </a:p>
          <a:p>
            <a:pPr>
              <a:buNone/>
            </a:pPr>
            <a:r>
              <a:rPr lang="en-US" sz="8000" b="1" dirty="0" smtClean="0">
                <a:latin typeface="Times New Roman" pitchFamily="18" charset="0"/>
                <a:cs typeface="Times New Roman" pitchFamily="18" charset="0"/>
              </a:rPr>
              <a:t> 10. DO: Use Bullets and Numbered Lists</a:t>
            </a:r>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Humans process information better when it’s organized in discrete chunks. Take out information and break it down into major sections, and then break those down into subsections.</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Information should flow in an orderly fashion and be extremely easy to understand and digest.</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Progressively released bullet points (that pop up one at a time) can also be useful for helping the audience keep track of where  you are in the presentation.</a:t>
            </a:r>
            <a:endParaRPr lang="en-US" sz="8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DON’T: Be Afraid to Take a Pause</a:t>
            </a:r>
            <a:r>
              <a:rPr lang="en-US" dirty="0" smtClean="0"/>
              <a:t/>
            </a:r>
            <a:br>
              <a:rPr lang="en-US" dirty="0" smtClean="0"/>
            </a:br>
            <a:endParaRPr lang="en-US" dirty="0"/>
          </a:p>
        </p:txBody>
      </p:sp>
      <p:sp>
        <p:nvSpPr>
          <p:cNvPr id="3" name="Content Placeholder 2"/>
          <p:cNvSpPr>
            <a:spLocks noGrp="1"/>
          </p:cNvSpPr>
          <p:nvPr>
            <p:ph idx="1"/>
          </p:nvPr>
        </p:nvSpPr>
        <p:spPr>
          <a:xfrm>
            <a:off x="0" y="609600"/>
            <a:ext cx="8991600" cy="6248400"/>
          </a:xfrm>
        </p:spPr>
        <p:txBody>
          <a:bodyPr>
            <a:normAutofit/>
          </a:bodyPr>
          <a:lstStyle/>
          <a:p>
            <a:pPr algn="just"/>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You don’t have to run through your slides unceasingly. Some presenters prefer to leave questions to the end, but others allow questions at any time.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But, if a question arises that causes a digression, consider hitting the letter “B” on the keyboard. This will pause the presentation and clear the screen,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 you leave the current slide up many eyes will stay fixated on it even as you are discussing something totally different.</a:t>
            </a: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u="sng" dirty="0" smtClean="0">
                <a:latin typeface="Times New Roman" pitchFamily="18" charset="0"/>
                <a:cs typeface="Times New Roman" pitchFamily="18" charset="0"/>
              </a:rPr>
              <a:t>Advantages Of  Visual Aids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534400" cy="5486400"/>
          </a:xfrm>
        </p:spPr>
        <p:txBody>
          <a:bodyPr>
            <a:normAutofit/>
          </a:bodyPr>
          <a:lstStyle/>
          <a:p>
            <a:pPr marL="548640" indent="-411480">
              <a:buClr>
                <a:schemeClr val="tx1">
                  <a:shade val="95000"/>
                </a:schemeClr>
              </a:buClr>
              <a:defRPr/>
            </a:pPr>
            <a:r>
              <a:rPr lang="en-US" sz="2800" dirty="0" smtClean="0">
                <a:latin typeface="Times New Roman" pitchFamily="18" charset="0"/>
                <a:cs typeface="Times New Roman" pitchFamily="18" charset="0"/>
              </a:rPr>
              <a:t>The speakers message becomes more interesting and easy to understand when explained both verbally and visually.</a:t>
            </a:r>
          </a:p>
          <a:p>
            <a:pPr marL="548640" indent="-411480">
              <a:buClr>
                <a:schemeClr val="tx1">
                  <a:shade val="95000"/>
                </a:schemeClr>
              </a:buClr>
              <a:defRPr/>
            </a:pPr>
            <a:r>
              <a:rPr lang="en-US" sz="2800" dirty="0" smtClean="0">
                <a:latin typeface="Times New Roman" pitchFamily="18" charset="0"/>
                <a:cs typeface="Times New Roman" pitchFamily="18" charset="0"/>
              </a:rPr>
              <a:t>Visual aids can increase the persuasiveness of a speech.</a:t>
            </a:r>
          </a:p>
          <a:p>
            <a:pPr marL="548640" indent="-411480">
              <a:buClr>
                <a:schemeClr val="tx1">
                  <a:shade val="95000"/>
                </a:schemeClr>
              </a:buClr>
              <a:defRPr/>
            </a:pPr>
            <a:r>
              <a:rPr lang="en-US" sz="2800" dirty="0" smtClean="0">
                <a:latin typeface="Times New Roman" pitchFamily="18" charset="0"/>
                <a:cs typeface="Times New Roman" pitchFamily="18" charset="0"/>
              </a:rPr>
              <a:t>Visual aids increase the preparedness and credibility of an average speaker.</a:t>
            </a:r>
          </a:p>
          <a:p>
            <a:pPr marL="548640" indent="-411480">
              <a:buClr>
                <a:schemeClr val="tx1">
                  <a:shade val="95000"/>
                </a:schemeClr>
              </a:buClr>
              <a:defRPr/>
            </a:pPr>
            <a:r>
              <a:rPr lang="en-US" sz="2800" dirty="0" smtClean="0">
                <a:latin typeface="Times New Roman" pitchFamily="18" charset="0"/>
                <a:cs typeface="Times New Roman" pitchFamily="18" charset="0"/>
              </a:rPr>
              <a:t>Visual aids help combat stage fright.</a:t>
            </a:r>
          </a:p>
          <a:p>
            <a:pPr marL="548640" indent="-411480">
              <a:buClr>
                <a:schemeClr val="tx1">
                  <a:shade val="95000"/>
                </a:schemeClr>
              </a:buClr>
              <a:defRPr/>
            </a:pPr>
            <a:r>
              <a:rPr lang="en-US" sz="2800" dirty="0" smtClean="0">
                <a:latin typeface="Times New Roman" pitchFamily="18" charset="0"/>
                <a:cs typeface="Times New Roman" pitchFamily="18" charset="0"/>
              </a:rPr>
              <a:t>Visual aids heighten audience interest and shift attention from the speaker giving them greater confidence in presentation as a whole.</a:t>
            </a:r>
            <a:endParaRPr lang="en-IN"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smtClean="0">
                <a:latin typeface="Times New Roman" pitchFamily="18" charset="0"/>
                <a:cs typeface="Times New Roman" pitchFamily="18" charset="0"/>
              </a:rPr>
              <a:t>Types of Visual Aids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686800" cy="5867400"/>
          </a:xfrm>
        </p:spPr>
        <p:txBody>
          <a:bodyPr/>
          <a:lstStyle/>
          <a:p>
            <a:pPr marL="548640" indent="-411480">
              <a:buClr>
                <a:schemeClr val="tx1">
                  <a:shade val="95000"/>
                </a:schemeClr>
              </a:buClr>
              <a:buFont typeface="Wingdings 2"/>
              <a:buChar char=""/>
              <a:defRPr/>
            </a:pPr>
            <a:r>
              <a:rPr lang="en-US" dirty="0" smtClean="0"/>
              <a:t>Objects</a:t>
            </a:r>
          </a:p>
          <a:p>
            <a:pPr marL="548640" indent="-411480">
              <a:buClr>
                <a:schemeClr val="tx1">
                  <a:shade val="95000"/>
                </a:schemeClr>
              </a:buClr>
              <a:buFont typeface="Wingdings 2"/>
              <a:buChar char=""/>
              <a:defRPr/>
            </a:pPr>
            <a:r>
              <a:rPr lang="en-US" dirty="0" smtClean="0"/>
              <a:t>Models</a:t>
            </a:r>
          </a:p>
          <a:p>
            <a:pPr marL="548640" indent="-411480">
              <a:buClr>
                <a:schemeClr val="tx1">
                  <a:shade val="95000"/>
                </a:schemeClr>
              </a:buClr>
              <a:buFont typeface="Wingdings 2"/>
              <a:buChar char=""/>
              <a:defRPr/>
            </a:pPr>
            <a:r>
              <a:rPr lang="en-US" dirty="0" smtClean="0"/>
              <a:t>Photographs</a:t>
            </a:r>
          </a:p>
          <a:p>
            <a:pPr marL="548640" indent="-411480">
              <a:buClr>
                <a:schemeClr val="tx1">
                  <a:shade val="95000"/>
                </a:schemeClr>
              </a:buClr>
              <a:buFont typeface="Wingdings 2"/>
              <a:buChar char=""/>
              <a:defRPr/>
            </a:pPr>
            <a:r>
              <a:rPr lang="en-US" dirty="0" smtClean="0"/>
              <a:t>Drawings</a:t>
            </a:r>
          </a:p>
          <a:p>
            <a:pPr marL="548640" indent="-411480">
              <a:buClr>
                <a:schemeClr val="tx1">
                  <a:shade val="95000"/>
                </a:schemeClr>
              </a:buClr>
              <a:buFont typeface="Wingdings 2"/>
              <a:buChar char=""/>
              <a:defRPr/>
            </a:pPr>
            <a:r>
              <a:rPr lang="en-US" dirty="0" smtClean="0"/>
              <a:t>Graphs</a:t>
            </a:r>
          </a:p>
          <a:p>
            <a:pPr marL="548640" indent="-411480">
              <a:buClr>
                <a:schemeClr val="tx1">
                  <a:shade val="95000"/>
                </a:schemeClr>
              </a:buClr>
              <a:buFont typeface="Wingdings 2"/>
              <a:buChar char=""/>
              <a:defRPr/>
            </a:pPr>
            <a:r>
              <a:rPr lang="en-US" dirty="0" smtClean="0"/>
              <a:t>Charts</a:t>
            </a:r>
          </a:p>
          <a:p>
            <a:pPr marL="548640" indent="-411480">
              <a:buClr>
                <a:schemeClr val="tx1">
                  <a:shade val="95000"/>
                </a:schemeClr>
              </a:buClr>
              <a:buFont typeface="Wingdings 2"/>
              <a:buChar char=""/>
              <a:defRPr/>
            </a:pPr>
            <a:r>
              <a:rPr lang="en-US" dirty="0" smtClean="0"/>
              <a:t>Transparencies</a:t>
            </a:r>
          </a:p>
          <a:p>
            <a:pPr marL="548640" indent="-411480">
              <a:buClr>
                <a:schemeClr val="tx1">
                  <a:shade val="95000"/>
                </a:schemeClr>
              </a:buClr>
              <a:buFont typeface="Wingdings 2"/>
              <a:buChar char=""/>
              <a:defRPr/>
            </a:pPr>
            <a:r>
              <a:rPr lang="en-US" dirty="0" smtClean="0"/>
              <a:t>Videos</a:t>
            </a:r>
          </a:p>
          <a:p>
            <a:pPr marL="548640" indent="-411480">
              <a:buClr>
                <a:schemeClr val="tx1">
                  <a:shade val="95000"/>
                </a:schemeClr>
              </a:buClr>
              <a:buFont typeface="Wingdings 2"/>
              <a:buChar char=""/>
              <a:defRPr/>
            </a:pPr>
            <a:r>
              <a:rPr lang="en-US" dirty="0" smtClean="0"/>
              <a:t>Multimedia presentations</a:t>
            </a:r>
          </a:p>
          <a:p>
            <a:pPr marL="548640" indent="-411480">
              <a:buClr>
                <a:schemeClr val="tx1">
                  <a:shade val="95000"/>
                </a:schemeClr>
              </a:buClr>
              <a:buFont typeface="Wingdings 2"/>
              <a:buChar char=""/>
              <a:defRPr/>
            </a:pPr>
            <a:r>
              <a:rPr lang="en-US" dirty="0" smtClean="0"/>
              <a:t>Speaker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l"/>
            <a:r>
              <a:rPr lang="en-US" sz="2800" b="1" dirty="0" smtClean="0">
                <a:latin typeface="Times New Roman" pitchFamily="18" charset="0"/>
                <a:cs typeface="Times New Roman" pitchFamily="18" charset="0"/>
              </a:rPr>
              <a:t>GUIDELINES FOR PREPARING VISUAL AIDS</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458200" cy="5105400"/>
          </a:xfrm>
        </p:spPr>
        <p:txBody>
          <a:bodyPr>
            <a:normAutofit/>
          </a:bodyPr>
          <a:lstStyle/>
          <a:p>
            <a:pPr>
              <a:lnSpc>
                <a:spcPct val="150000"/>
              </a:lnSpc>
            </a:pPr>
            <a:r>
              <a:rPr lang="en-US" altLang="zh-TW" sz="2800" dirty="0" smtClean="0">
                <a:latin typeface="Times New Roman" pitchFamily="18" charset="0"/>
                <a:cs typeface="Times New Roman" pitchFamily="18" charset="0"/>
              </a:rPr>
              <a:t>Prepare visual aids in advance.</a:t>
            </a:r>
          </a:p>
          <a:p>
            <a:pPr>
              <a:lnSpc>
                <a:spcPct val="150000"/>
              </a:lnSpc>
            </a:pPr>
            <a:r>
              <a:rPr lang="en-US" altLang="zh-TW" sz="2800" dirty="0" smtClean="0">
                <a:latin typeface="Times New Roman" pitchFamily="18" charset="0"/>
                <a:cs typeface="Times New Roman" pitchFamily="18" charset="0"/>
              </a:rPr>
              <a:t>Keep visual aids simple.</a:t>
            </a:r>
          </a:p>
          <a:p>
            <a:pPr>
              <a:lnSpc>
                <a:spcPct val="150000"/>
              </a:lnSpc>
            </a:pPr>
            <a:r>
              <a:rPr lang="en-US" altLang="zh-TW" sz="2800" dirty="0" smtClean="0">
                <a:latin typeface="Times New Roman" pitchFamily="18" charset="0"/>
                <a:cs typeface="Times New Roman" pitchFamily="18" charset="0"/>
              </a:rPr>
              <a:t>Make sure visual aids are large enough.</a:t>
            </a:r>
          </a:p>
          <a:p>
            <a:pPr>
              <a:lnSpc>
                <a:spcPct val="150000"/>
              </a:lnSpc>
            </a:pPr>
            <a:r>
              <a:rPr lang="en-US" altLang="zh-TW" sz="2800" dirty="0" smtClean="0">
                <a:latin typeface="Times New Roman" pitchFamily="18" charset="0"/>
                <a:cs typeface="Times New Roman" pitchFamily="18" charset="0"/>
              </a:rPr>
              <a:t>Use fonts that are easy to read (or as per specification, if any).</a:t>
            </a:r>
          </a:p>
          <a:p>
            <a:pPr>
              <a:lnSpc>
                <a:spcPct val="150000"/>
              </a:lnSpc>
            </a:pPr>
            <a:r>
              <a:rPr lang="en-US" altLang="zh-TW" sz="2800" dirty="0" smtClean="0">
                <a:latin typeface="Times New Roman" pitchFamily="18" charset="0"/>
                <a:cs typeface="Times New Roman" pitchFamily="18" charset="0"/>
              </a:rPr>
              <a:t>Use a limited number of fonts.</a:t>
            </a:r>
          </a:p>
          <a:p>
            <a:pPr>
              <a:lnSpc>
                <a:spcPct val="150000"/>
              </a:lnSpc>
            </a:pPr>
            <a:r>
              <a:rPr lang="en-US" altLang="zh-TW" sz="2800" dirty="0" smtClean="0">
                <a:latin typeface="Times New Roman" pitchFamily="18" charset="0"/>
                <a:cs typeface="Times New Roman" pitchFamily="18" charset="0"/>
              </a:rPr>
              <a:t>Use </a:t>
            </a:r>
            <a:r>
              <a:rPr lang="en-US" altLang="zh-TW" sz="2800" dirty="0" err="1" smtClean="0">
                <a:latin typeface="Times New Roman" pitchFamily="18" charset="0"/>
                <a:cs typeface="Times New Roman" pitchFamily="18" charset="0"/>
              </a:rPr>
              <a:t>colour</a:t>
            </a:r>
            <a:r>
              <a:rPr lang="en-US" altLang="zh-TW" sz="2800" dirty="0" smtClean="0">
                <a:latin typeface="Times New Roman" pitchFamily="18" charset="0"/>
                <a:cs typeface="Times New Roman" pitchFamily="18" charset="0"/>
              </a:rPr>
              <a:t> effectively.</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rmAutofit fontScale="90000"/>
          </a:bodyPr>
          <a:lstStyle/>
          <a:p>
            <a:pPr algn="l"/>
            <a:r>
              <a:rPr lang="en-US" altLang="zh-TW" sz="4000" b="1" dirty="0" smtClean="0">
                <a:latin typeface="Times New Roman" pitchFamily="18" charset="0"/>
                <a:cs typeface="Times New Roman" pitchFamily="18" charset="0"/>
              </a:rPr>
              <a:t/>
            </a:r>
            <a:br>
              <a:rPr lang="en-US" altLang="zh-TW" sz="4000" b="1" dirty="0" smtClean="0">
                <a:latin typeface="Times New Roman" pitchFamily="18" charset="0"/>
                <a:cs typeface="Times New Roman" pitchFamily="18" charset="0"/>
              </a:rPr>
            </a:br>
            <a:r>
              <a:rPr lang="en-US" altLang="zh-TW" sz="4000" b="1" dirty="0" smtClean="0">
                <a:latin typeface="Times New Roman" pitchFamily="18" charset="0"/>
                <a:cs typeface="Times New Roman" pitchFamily="18" charset="0"/>
              </a:rPr>
              <a:t>Guidelines for Presenting Visual Aids</a:t>
            </a:r>
            <a:r>
              <a:rPr lang="en-US" dirty="0" smtClean="0"/>
              <a:t/>
            </a:r>
            <a:br>
              <a:rPr lang="en-US" dirty="0" smtClean="0"/>
            </a:br>
            <a:endParaRPr lang="en-US" dirty="0"/>
          </a:p>
        </p:txBody>
      </p:sp>
      <p:sp>
        <p:nvSpPr>
          <p:cNvPr id="3" name="Content Placeholder 2"/>
          <p:cNvSpPr>
            <a:spLocks noGrp="1"/>
          </p:cNvSpPr>
          <p:nvPr>
            <p:ph idx="1"/>
          </p:nvPr>
        </p:nvSpPr>
        <p:spPr>
          <a:xfrm>
            <a:off x="228600" y="1905000"/>
            <a:ext cx="8686800" cy="3352800"/>
          </a:xfrm>
        </p:spPr>
        <p:txBody>
          <a:bodyPr/>
          <a:lstStyle/>
          <a:p>
            <a:pPr>
              <a:lnSpc>
                <a:spcPct val="150000"/>
              </a:lnSpc>
            </a:pPr>
            <a:r>
              <a:rPr lang="en-US" altLang="zh-TW" dirty="0" smtClean="0">
                <a:latin typeface="Times New Roman" pitchFamily="18" charset="0"/>
                <a:cs typeface="Times New Roman" pitchFamily="18" charset="0"/>
              </a:rPr>
              <a:t>Avoid using the chalkboard for visual aids.</a:t>
            </a:r>
          </a:p>
          <a:p>
            <a:pPr>
              <a:lnSpc>
                <a:spcPct val="150000"/>
              </a:lnSpc>
            </a:pPr>
            <a:r>
              <a:rPr lang="en-US" altLang="zh-TW" dirty="0" smtClean="0">
                <a:latin typeface="Times New Roman" pitchFamily="18" charset="0"/>
                <a:cs typeface="Times New Roman" pitchFamily="18" charset="0"/>
              </a:rPr>
              <a:t>Display visual aids where listeners can see them. </a:t>
            </a:r>
          </a:p>
          <a:p>
            <a:pPr>
              <a:lnSpc>
                <a:spcPct val="150000"/>
              </a:lnSpc>
            </a:pPr>
            <a:r>
              <a:rPr lang="en-US" altLang="zh-TW" dirty="0" smtClean="0">
                <a:latin typeface="Times New Roman" pitchFamily="18" charset="0"/>
                <a:cs typeface="Times New Roman" pitchFamily="18" charset="0"/>
              </a:rPr>
              <a:t>Avoid passing visual aids among the audience.</a:t>
            </a:r>
          </a:p>
          <a:p>
            <a:pPr>
              <a:lnSpc>
                <a:spcPct val="15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600" b="1" dirty="0" smtClean="0"/>
              <a:t>Ele</a:t>
            </a:r>
            <a:r>
              <a:rPr lang="en-US" sz="3600" b="1" dirty="0" smtClean="0">
                <a:latin typeface="Times New Roman" pitchFamily="18" charset="0"/>
                <a:cs typeface="Times New Roman" pitchFamily="18" charset="0"/>
              </a:rPr>
              <a:t>ments of Presentation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257800"/>
          </a:xfrm>
        </p:spPr>
        <p:txBody>
          <a:bodyPr>
            <a:normAutofit/>
          </a:bodyPr>
          <a:lstStyle/>
          <a:p>
            <a:r>
              <a:rPr lang="en-US" sz="2400" dirty="0" smtClean="0">
                <a:latin typeface="Times New Roman" pitchFamily="18" charset="0"/>
                <a:cs typeface="Times New Roman" pitchFamily="18" charset="0"/>
              </a:rPr>
              <a:t>Context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Presenter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Audience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Message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Reaction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Method</a:t>
            </a:r>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Body Language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Following affect the way listeners respond to</a:t>
            </a:r>
          </a:p>
          <a:p>
            <a:pPr>
              <a:buNone/>
            </a:pPr>
            <a:r>
              <a:rPr lang="en-US" dirty="0" smtClean="0">
                <a:latin typeface="Times New Roman" pitchFamily="18" charset="0"/>
                <a:cs typeface="Times New Roman" pitchFamily="18" charset="0"/>
              </a:rPr>
              <a:t>the speaker :</a:t>
            </a:r>
          </a:p>
          <a:p>
            <a:r>
              <a:rPr lang="en-US" dirty="0" smtClean="0">
                <a:latin typeface="Times New Roman" pitchFamily="18" charset="0"/>
                <a:cs typeface="Times New Roman" pitchFamily="18" charset="0"/>
              </a:rPr>
              <a:t>Personal appearance</a:t>
            </a:r>
          </a:p>
          <a:p>
            <a:r>
              <a:rPr lang="en-US" dirty="0" smtClean="0">
                <a:latin typeface="Times New Roman" pitchFamily="18" charset="0"/>
                <a:cs typeface="Times New Roman" pitchFamily="18" charset="0"/>
              </a:rPr>
              <a:t>Movement</a:t>
            </a:r>
          </a:p>
          <a:p>
            <a:r>
              <a:rPr lang="en-US" dirty="0" smtClean="0">
                <a:latin typeface="Times New Roman" pitchFamily="18" charset="0"/>
                <a:cs typeface="Times New Roman" pitchFamily="18" charset="0"/>
              </a:rPr>
              <a:t>Gestures</a:t>
            </a:r>
          </a:p>
          <a:p>
            <a:r>
              <a:rPr lang="en-US" dirty="0" smtClean="0">
                <a:latin typeface="Times New Roman" pitchFamily="18" charset="0"/>
                <a:cs typeface="Times New Roman" pitchFamily="18" charset="0"/>
              </a:rPr>
              <a:t>Eye contact</a:t>
            </a:r>
            <a:endParaRPr lang="en-US" dirty="0">
              <a:latin typeface="Times New Roman" pitchFamily="18" charset="0"/>
              <a:cs typeface="Times New Roman" pitchFamily="18" charset="0"/>
            </a:endParaRPr>
          </a:p>
        </p:txBody>
      </p:sp>
      <p:pic>
        <p:nvPicPr>
          <p:cNvPr id="4" name="Picture 2" descr="C:\Users\block1\Desktop\Body-Language-presentation-300x222.gif"/>
          <p:cNvPicPr>
            <a:picLocks noChangeAspect="1" noChangeArrowheads="1"/>
          </p:cNvPicPr>
          <p:nvPr/>
        </p:nvPicPr>
        <p:blipFill>
          <a:blip r:embed="rId2"/>
          <a:srcRect/>
          <a:stretch>
            <a:fillRect/>
          </a:stretch>
        </p:blipFill>
        <p:spPr bwMode="auto">
          <a:xfrm>
            <a:off x="4343400" y="2590800"/>
            <a:ext cx="4572000" cy="3886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pPr algn="l"/>
            <a:r>
              <a:rPr lang="en-US" sz="1600" b="1" dirty="0" smtClean="0">
                <a:latin typeface="Times New Roman" pitchFamily="18" charset="0"/>
                <a:cs typeface="Times New Roman" pitchFamily="18" charset="0"/>
              </a:rPr>
              <a:t>continued</a:t>
            </a:r>
            <a:endParaRPr lang="en-US" sz="16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533400"/>
            <a:ext cx="8763000" cy="6172200"/>
          </a:xfrm>
        </p:spPr>
        <p:txBody>
          <a:bodyPr>
            <a:normAutofit fontScale="70000" lnSpcReduction="20000"/>
          </a:bodyPr>
          <a:lstStyle/>
          <a:p>
            <a:pPr marL="548640" indent="-411480">
              <a:buClr>
                <a:schemeClr val="tx1">
                  <a:shade val="95000"/>
                </a:schemeClr>
              </a:buClr>
              <a:buFont typeface="Wingdings 2"/>
              <a:buChar char=""/>
              <a:defRPr/>
            </a:pPr>
            <a:endParaRPr lang="en-US" u="sng" dirty="0" smtClean="0">
              <a:latin typeface="Times New Roman" pitchFamily="18" charset="0"/>
              <a:cs typeface="Times New Roman" pitchFamily="18" charset="0"/>
            </a:endParaRPr>
          </a:p>
          <a:p>
            <a:pPr marL="548640" indent="-411480">
              <a:buClr>
                <a:schemeClr val="tx1">
                  <a:shade val="95000"/>
                </a:schemeClr>
              </a:buClr>
              <a:buNone/>
              <a:defRPr/>
            </a:pPr>
            <a:r>
              <a:rPr lang="en-US" sz="3400" b="1" u="sng" dirty="0" smtClean="0">
                <a:latin typeface="Times New Roman" pitchFamily="18" charset="0"/>
                <a:cs typeface="Times New Roman" pitchFamily="18" charset="0"/>
              </a:rPr>
              <a:t>Personal Appearance: </a:t>
            </a:r>
          </a:p>
          <a:p>
            <a:pPr marL="548640" indent="-411480">
              <a:buClr>
                <a:schemeClr val="tx1">
                  <a:shade val="95000"/>
                </a:schemeClr>
              </a:buClr>
              <a:buNone/>
              <a:defRPr/>
            </a:pPr>
            <a:r>
              <a:rPr lang="en-US" dirty="0" smtClean="0">
                <a:latin typeface="Times New Roman" pitchFamily="18" charset="0"/>
                <a:cs typeface="Times New Roman" pitchFamily="18" charset="0"/>
              </a:rPr>
              <a:t>Listeners always see you before they hear you, so a speaker should dress and groom appropriately to evoke a favorable lasting impression</a:t>
            </a:r>
          </a:p>
          <a:p>
            <a:pPr marL="548640" indent="-411480">
              <a:buClr>
                <a:schemeClr val="tx1">
                  <a:shade val="95000"/>
                </a:schemeClr>
              </a:buClr>
              <a:buFont typeface="Wingdings 2"/>
              <a:buChar char=""/>
              <a:defRPr/>
            </a:pPr>
            <a:endParaRPr lang="en-US" b="1" dirty="0" smtClean="0"/>
          </a:p>
          <a:p>
            <a:pPr marL="548640" indent="-411480" algn="just">
              <a:buClr>
                <a:schemeClr val="tx1">
                  <a:shade val="95000"/>
                </a:schemeClr>
              </a:buClr>
              <a:buNone/>
              <a:defRPr/>
            </a:pPr>
            <a:r>
              <a:rPr lang="en-US" sz="3400" b="1" u="sng" dirty="0" smtClean="0">
                <a:latin typeface="Times New Roman" pitchFamily="18" charset="0"/>
                <a:cs typeface="Times New Roman" pitchFamily="18" charset="0"/>
              </a:rPr>
              <a:t>Movement: </a:t>
            </a:r>
          </a:p>
          <a:p>
            <a:pPr marL="548640" indent="-411480" algn="just">
              <a:buClr>
                <a:schemeClr val="tx1">
                  <a:shade val="95000"/>
                </a:schemeClr>
              </a:buClr>
              <a:buNone/>
              <a:defRPr/>
            </a:pPr>
            <a:r>
              <a:rPr lang="en-IN" dirty="0" smtClean="0">
                <a:latin typeface="Times New Roman" pitchFamily="18" charset="0"/>
                <a:cs typeface="Times New Roman" pitchFamily="18" charset="0"/>
              </a:rPr>
              <a:t>      A speaker’s posture gives the audience a good idea of his state of mind. Slouching and slumping makes you seem weak and ineffectual, and will cause the audience to lose interest in what you have to say. When facing an audience, remember to stand with your back straight and your chest out. The easy way to do this is to pull your stomach in. This will automatically push your chest out and pull your shoulder back.</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pPr marL="548640" indent="-411480" algn="just">
              <a:buClr>
                <a:schemeClr val="tx1">
                  <a:shade val="95000"/>
                </a:schemeClr>
              </a:buClr>
              <a:buNone/>
              <a:defRPr/>
            </a:pPr>
            <a:r>
              <a:rPr lang="en-IN" dirty="0" smtClean="0">
                <a:latin typeface="Times New Roman" pitchFamily="18" charset="0"/>
                <a:cs typeface="Times New Roman" pitchFamily="18" charset="0"/>
              </a:rPr>
              <a:t>    Your stance is also an important part of posture. The key is to stay balanced and relaxed at all times. Ideally you should stand with your feet apart, at about the length of your shoulders. For added balance, you may also stand with one foot slightly forward. Do not stand with your feet too wide apart or too close together. This will weaken your balance and make you thoroughly uncomfortable.</a:t>
            </a:r>
          </a:p>
          <a:p>
            <a:pPr algn="just"/>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1600" b="1" dirty="0" smtClean="0">
                <a:latin typeface="Times New Roman" pitchFamily="18" charset="0"/>
                <a:cs typeface="Times New Roman" pitchFamily="18" charset="0"/>
              </a:rPr>
              <a:t>continued</a:t>
            </a:r>
            <a:endParaRPr lang="en-US" sz="1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685800"/>
            <a:ext cx="8763000" cy="6019800"/>
          </a:xfrm>
        </p:spPr>
        <p:txBody>
          <a:bodyPr>
            <a:normAutofit fontScale="77500" lnSpcReduction="20000"/>
          </a:bodyPr>
          <a:lstStyle/>
          <a:p>
            <a:r>
              <a:rPr lang="en-US" sz="2800" b="1" dirty="0" smtClean="0">
                <a:latin typeface="Times New Roman" pitchFamily="18" charset="0"/>
                <a:cs typeface="Times New Roman" pitchFamily="18" charset="0"/>
              </a:rPr>
              <a:t>Eye Contact</a:t>
            </a:r>
          </a:p>
          <a:p>
            <a:pPr algn="just">
              <a:buNone/>
            </a:pPr>
            <a:r>
              <a:rPr lang="en-IN" sz="2800" dirty="0" smtClean="0">
                <a:latin typeface="Times New Roman" pitchFamily="18" charset="0"/>
                <a:cs typeface="Times New Roman" pitchFamily="18" charset="0"/>
              </a:rPr>
              <a:t>     Looking your audience in the eye is essential for making effective presentations. Eye contact helps bring about a connection to your audience and makes it difficult for them to focus on anything else but you. Eye contact connotes confidence, sincerity and openness, while the lack of it connotes fear, guilt, and dishonesty.</a:t>
            </a:r>
          </a:p>
          <a:p>
            <a:pPr>
              <a:buNone/>
            </a:pPr>
            <a:r>
              <a:rPr lang="en-IN" sz="2800" b="1" u="sng" dirty="0" smtClean="0">
                <a:latin typeface="Times New Roman" pitchFamily="18" charset="0"/>
                <a:cs typeface="Times New Roman" pitchFamily="18" charset="0"/>
              </a:rPr>
              <a:t>Hand Gestures</a:t>
            </a:r>
          </a:p>
          <a:p>
            <a:pPr algn="just">
              <a:buNone/>
            </a:pPr>
            <a:r>
              <a:rPr lang="en-IN" sz="2800" b="1" dirty="0" smtClean="0"/>
              <a:t/>
            </a:r>
            <a:br>
              <a:rPr lang="en-IN" sz="2800" b="1" dirty="0" smtClean="0"/>
            </a:br>
            <a:r>
              <a:rPr lang="en-IN" sz="2800" dirty="0" smtClean="0">
                <a:latin typeface="Times New Roman" pitchFamily="18" charset="0"/>
                <a:cs typeface="Times New Roman" pitchFamily="18" charset="0"/>
              </a:rPr>
              <a:t>Gesturing with your hands can be a useful emphatic tool, provided it’s done right. You can occasionally gesture with your hands in order to underscore a point or direct your audience’s attention towards something interesting. The operative word here is occasionally. You are not conducting an orchestra. Gesturing too much can distract the audience from what you’re trying to say, and may even make you look nervous.</a:t>
            </a:r>
          </a:p>
          <a:p>
            <a:pPr algn="just">
              <a:buNone/>
            </a:pPr>
            <a:r>
              <a:rPr lang="en-IN" sz="2800" b="1" dirty="0" smtClean="0"/>
              <a:t/>
            </a:r>
            <a:br>
              <a:rPr lang="en-IN" sz="2800" b="1" dirty="0" smtClean="0"/>
            </a:br>
            <a:r>
              <a:rPr lang="en-IN" sz="2900" dirty="0" smtClean="0">
                <a:latin typeface="Times New Roman" pitchFamily="18" charset="0"/>
                <a:cs typeface="Times New Roman" pitchFamily="18" charset="0"/>
              </a:rPr>
              <a:t>If you are not sure what to do with your hands, it’s perfectly alright not to gesture at all. You may keep your hands at your sides, on the podium, or holding a microphone. Instead of gesturing, you can underscore your points by effective pauses, facial expressions, or a change in speaking tone or inflection.</a:t>
            </a:r>
          </a:p>
          <a:p>
            <a:endParaRPr lang="en-IN" sz="2800" dirty="0" smtClean="0"/>
          </a:p>
          <a:p>
            <a:endParaRPr lang="en-US" sz="2800" b="1"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4" name="Picture 4" descr="C:\Users\block1\Desktop\185002046.jpg"/>
          <p:cNvPicPr>
            <a:picLocks noGrp="1" noChangeAspect="1" noChangeArrowheads="1"/>
          </p:cNvPicPr>
          <p:nvPr>
            <p:ph idx="1"/>
          </p:nvPr>
        </p:nvPicPr>
        <p:blipFill>
          <a:blip r:embed="rId2"/>
          <a:srcRect/>
          <a:stretch>
            <a:fillRect/>
          </a:stretch>
        </p:blipFill>
        <p:spPr bwMode="auto">
          <a:xfrm>
            <a:off x="2133600" y="2209800"/>
            <a:ext cx="5791200" cy="398859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Prerequisites of effective presentation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pPr>
              <a:buNone/>
            </a:pPr>
            <a:r>
              <a:rPr lang="en-US"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Show your Passion and Connect with your Audience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It’s hard to be relaxed and be yourself when you’re nervous.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But time and again, the great presenters say that the most important thing is to connect with your audience, and the best way to do that is to let your passion for the subject shine through.</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Be honest with the audience about what is important to you and why it matters.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Be enthusiastic and honest, and the audience will respond.</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2. Focus on your Audience’s Needs</a:t>
            </a: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endParaRPr lang="en-US" dirty="0" smtClean="0"/>
          </a:p>
          <a:p>
            <a:r>
              <a:rPr lang="en-US" sz="3400" dirty="0" smtClean="0">
                <a:latin typeface="Times New Roman" pitchFamily="18" charset="0"/>
                <a:cs typeface="Times New Roman" pitchFamily="18" charset="0"/>
              </a:rPr>
              <a:t>Your presentation needs to be built around what your audience is going to get out of the presentation.</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As you prepare the presentation, you always need to bear in mind what the audience needs and wants to know, not what you can tell them.</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While you’re giving the presentation, you also need to remain focused on your audience’s response, and react to that.</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You need to make it easy for your audience to understand and respond.</a:t>
            </a:r>
            <a:endParaRPr lang="en-US" sz="3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Autofit/>
          </a:bodyPr>
          <a:lstStyle/>
          <a:p>
            <a:pPr algn="l"/>
            <a:r>
              <a:rPr lang="en-US" sz="2400" b="1" dirty="0" smtClean="0">
                <a:latin typeface="Times New Roman" pitchFamily="18" charset="0"/>
                <a:cs typeface="Times New Roman" pitchFamily="18" charset="0"/>
              </a:rPr>
              <a:t>3. Keep it Simple: Concentrate on your Core Message</a:t>
            </a:r>
            <a:br>
              <a:rPr lang="en-US" sz="2400" b="1" dirty="0"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534400" cy="5410200"/>
          </a:xfrm>
        </p:spPr>
        <p:txBody>
          <a:bodyPr>
            <a:normAutofit/>
          </a:bodyPr>
          <a:lstStyle/>
          <a:p>
            <a:r>
              <a:rPr lang="en-US" sz="2400" dirty="0" smtClean="0">
                <a:latin typeface="Times New Roman" pitchFamily="18" charset="0"/>
                <a:cs typeface="Times New Roman" pitchFamily="18" charset="0"/>
              </a:rPr>
              <a:t>When planning your presentation, you should always keep in mind the question: What is the key message (or three key points) for my audience to take away? You should be able to communicate that key message very briefly.</a:t>
            </a:r>
          </a:p>
          <a:p>
            <a:r>
              <a:rPr lang="en-US" sz="2400" dirty="0" smtClean="0">
                <a:latin typeface="Times New Roman" pitchFamily="18" charset="0"/>
                <a:cs typeface="Times New Roman" pitchFamily="18" charset="0"/>
              </a:rPr>
              <a:t>Some experts recommend a 30-second ‘elevator summary’, others that you can write it on the back of a business card, or say it in no more than 15 words. Whichever rule you choose, the important thing is to keep your core message focused and brief.</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And if what you are planning to say doesn’t contribute to that core message, don’t say it.</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4. Smile and Make Eye Contact with your Audience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lnSpcReduction="10000"/>
          </a:bodyPr>
          <a:lstStyle/>
          <a:p>
            <a:endParaRPr lang="en-US" dirty="0" smtClean="0"/>
          </a:p>
          <a:p>
            <a:r>
              <a:rPr lang="en-US" sz="2600" dirty="0" smtClean="0">
                <a:latin typeface="Times New Roman" pitchFamily="18" charset="0"/>
                <a:cs typeface="Times New Roman" pitchFamily="18" charset="0"/>
              </a:rPr>
              <a:t>This sounds very easy, but a surprisingly large number of presenters fail to do it.</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If you smile and make eye contact, you are building rapport, which helps the audience to connect with you and your subject. It also helps you to feel less nervous, because you are talking to individuals, not to a great mass of unknown people.</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To help you with this, make sure that you don’t turn down all the lights so that only the slide screen is visible. Your audience needs to see you as well as your slides.</a:t>
            </a:r>
            <a:endParaRPr lang="en-US" sz="2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563562"/>
          </a:xfrm>
        </p:spPr>
        <p:txBody>
          <a:bodyPr>
            <a:normAutofit fontScale="90000"/>
          </a:bodyPr>
          <a:lstStyle/>
          <a:p>
            <a:pPr algn="l"/>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5. Start Strongly</a:t>
            </a:r>
            <a:r>
              <a:rPr lang="en-US" dirty="0" smtClean="0"/>
              <a:t/>
            </a:r>
            <a:br>
              <a:rPr lang="en-US" dirty="0" smtClean="0"/>
            </a:br>
            <a:endParaRPr lang="en-US" dirty="0"/>
          </a:p>
        </p:txBody>
      </p:sp>
      <p:sp>
        <p:nvSpPr>
          <p:cNvPr id="3" name="Content Placeholder 2"/>
          <p:cNvSpPr>
            <a:spLocks noGrp="1"/>
          </p:cNvSpPr>
          <p:nvPr>
            <p:ph idx="1"/>
          </p:nvPr>
        </p:nvSpPr>
        <p:spPr>
          <a:xfrm>
            <a:off x="228600" y="609600"/>
            <a:ext cx="8763000" cy="6096000"/>
          </a:xfrm>
        </p:spPr>
        <p:txBody>
          <a:bodyPr>
            <a:normAutofit/>
          </a:bodyPr>
          <a:lstStyle/>
          <a:p>
            <a:pPr algn="just"/>
            <a:r>
              <a:rPr lang="en-US" sz="2200" dirty="0" smtClean="0">
                <a:latin typeface="Times New Roman" pitchFamily="18" charset="0"/>
                <a:cs typeface="Times New Roman" pitchFamily="18" charset="0"/>
              </a:rPr>
              <a:t>The beginning of your presentation is crucial. You need to grab your audience’s attention and hold it.</a:t>
            </a:r>
          </a:p>
          <a:p>
            <a:pPr algn="just"/>
            <a:r>
              <a:rPr lang="en-US" sz="2200" dirty="0" smtClean="0">
                <a:latin typeface="Times New Roman" pitchFamily="18" charset="0"/>
                <a:cs typeface="Times New Roman" pitchFamily="18" charset="0"/>
              </a:rPr>
              <a:t>They will give you a few minutes’ grace in which to entertain them, before they start to switch off if you’re dull. So don’t waste that on explaining who you are. </a:t>
            </a:r>
          </a:p>
          <a:p>
            <a:pPr algn="just"/>
            <a:r>
              <a:rPr lang="en-US" sz="2200" dirty="0" smtClean="0">
                <a:latin typeface="Times New Roman" pitchFamily="18" charset="0"/>
                <a:cs typeface="Times New Roman" pitchFamily="18" charset="0"/>
              </a:rPr>
              <a:t>Start by entertaining them.</a:t>
            </a:r>
          </a:p>
          <a:p>
            <a:pPr algn="just"/>
            <a:endParaRPr lang="en-US" sz="2200" dirty="0" smtClean="0">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6. Tell  a Story</a:t>
            </a:r>
          </a:p>
          <a:p>
            <a:r>
              <a:rPr lang="en-US" sz="2400" dirty="0" smtClean="0">
                <a:latin typeface="Times New Roman" pitchFamily="18" charset="0"/>
                <a:cs typeface="Times New Roman" pitchFamily="18" charset="0"/>
              </a:rPr>
              <a:t> Human beings are programmed to respond to stories.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Stories help us to pay attention, and also to remember things. If you can use stories in your presentation, your audience is more likely to engage and to remember your points afterwards. It is a good idea to start with a story, but there is a wider point too: you need your presentation to act like a story.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fontScale="90000"/>
          </a:bodyPr>
          <a:lstStyle/>
          <a:p>
            <a:pPr algn="l"/>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7. Use your Voice Effectively</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endParaRPr lang="en-US" sz="24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8229600" cy="4754563"/>
          </a:xfrm>
        </p:spPr>
        <p:txBody>
          <a:bodyPr>
            <a:normAutofit/>
          </a:bodyPr>
          <a:lstStyle/>
          <a:p>
            <a:pPr>
              <a:buNone/>
            </a:pPr>
            <a:endParaRPr lang="en-US" dirty="0" smtClean="0"/>
          </a:p>
          <a:p>
            <a:r>
              <a:rPr lang="en-US" sz="2400" dirty="0" smtClean="0">
                <a:latin typeface="Times New Roman" pitchFamily="18" charset="0"/>
                <a:cs typeface="Times New Roman" pitchFamily="18" charset="0"/>
              </a:rPr>
              <a:t>The spoken word is actually a pretty inefficient means of communication, because it uses only one of your audience’s five senses. That’s why presenters tend to use visual aids, too. But you can help to make the spoken word better by using your voice effectively.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Varying the speed at which you talk, and emphasizing changes in pitch and tone all help to make your voice more interesting and hold your audience’s attention.</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2932</Words>
  <Application>Microsoft Office PowerPoint</Application>
  <PresentationFormat>On-screen Show (4:3)</PresentationFormat>
  <Paragraphs>255</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Module 5</vt:lpstr>
      <vt:lpstr>What is a Presentation?</vt:lpstr>
      <vt:lpstr>Elements of Presentation</vt:lpstr>
      <vt:lpstr>Prerequisites of effective presentation</vt:lpstr>
      <vt:lpstr>2. Focus on your Audience’s Needs</vt:lpstr>
      <vt:lpstr>3. Keep it Simple: Concentrate on your Core Message </vt:lpstr>
      <vt:lpstr>4. Smile and Make Eye Contact with your Audience</vt:lpstr>
      <vt:lpstr>    5. Start Strongly </vt:lpstr>
      <vt:lpstr> 7. Use your Voice Effectively  </vt:lpstr>
      <vt:lpstr>  8. Use your Body Too </vt:lpstr>
      <vt:lpstr> 9. Relax, Breathe and Enjoy </vt:lpstr>
      <vt:lpstr>Format of a Presentation</vt:lpstr>
      <vt:lpstr>2. Introduction</vt:lpstr>
      <vt:lpstr>continued</vt:lpstr>
      <vt:lpstr>3. The Main Body of Your Talk</vt:lpstr>
      <vt:lpstr> 4. Conclusion </vt:lpstr>
      <vt:lpstr>  Follow these steps: </vt:lpstr>
      <vt:lpstr> 5. Thank the audience and invite questions </vt:lpstr>
      <vt:lpstr>Do’s and Don’t of PPT</vt:lpstr>
      <vt:lpstr> 2. DON’T: Overdo the Special Effects </vt:lpstr>
      <vt:lpstr>3. DO: Use Humor</vt:lpstr>
      <vt:lpstr> 5. DO: Look Up! </vt:lpstr>
      <vt:lpstr>7. DO: Be Bold and Direct</vt:lpstr>
      <vt:lpstr> 9. DON’T: Overuse Statistics </vt:lpstr>
      <vt:lpstr> DON’T: Be Afraid to Take a Pause </vt:lpstr>
      <vt:lpstr>Advantages Of  Visual Aids</vt:lpstr>
      <vt:lpstr>Types of Visual Aids</vt:lpstr>
      <vt:lpstr>GUIDELINES FOR PREPARING VISUAL AIDS </vt:lpstr>
      <vt:lpstr> Guidelines for Presenting Visual Aids </vt:lpstr>
      <vt:lpstr>Body Language</vt:lpstr>
      <vt:lpstr>continued</vt:lpstr>
      <vt:lpstr>continued</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DELL</dc:creator>
  <cp:lastModifiedBy>DELL</cp:lastModifiedBy>
  <cp:revision>28</cp:revision>
  <dcterms:created xsi:type="dcterms:W3CDTF">2006-08-16T00:00:00Z</dcterms:created>
  <dcterms:modified xsi:type="dcterms:W3CDTF">2024-02-26T17:43:31Z</dcterms:modified>
</cp:coreProperties>
</file>