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65311D-3284-471F-A7C8-66B1599184B9}" type="doc">
      <dgm:prSet loTypeId="urn:microsoft.com/office/officeart/2005/8/layout/venn1" loCatId="relationship" qsTypeId="urn:microsoft.com/office/officeart/2005/8/quickstyle/simple1" qsCatId="simple" csTypeId="urn:microsoft.com/office/officeart/2005/8/colors/accent1_2" csCatId="accent1" phldr="1"/>
      <dgm:spPr/>
    </dgm:pt>
    <dgm:pt modelId="{3146A55E-BC7B-430A-967E-29F424E24695}">
      <dgm:prSet phldrT="[Text]" custT="1"/>
      <dgm:spPr>
        <a:solidFill>
          <a:schemeClr val="tx2">
            <a:lumMod val="25000"/>
            <a:lumOff val="75000"/>
            <a:alpha val="50000"/>
          </a:schemeClr>
        </a:solidFill>
      </dgm:spPr>
      <dgm:t>
        <a:bodyPr/>
        <a:lstStyle/>
        <a:p>
          <a:r>
            <a:rPr lang="en-US" sz="1600" dirty="0" smtClean="0"/>
            <a:t>Computer </a:t>
          </a:r>
        </a:p>
        <a:p>
          <a:r>
            <a:rPr lang="en-US" sz="1600" dirty="0" smtClean="0"/>
            <a:t>Science</a:t>
          </a:r>
          <a:endParaRPr lang="en-US" sz="1600" dirty="0"/>
        </a:p>
      </dgm:t>
    </dgm:pt>
    <dgm:pt modelId="{12231F42-F7A8-4308-B783-2050E23CC316}" type="parTrans" cxnId="{13F6F36B-8795-4BB1-A103-FF5CD69B2F44}">
      <dgm:prSet/>
      <dgm:spPr/>
      <dgm:t>
        <a:bodyPr/>
        <a:lstStyle/>
        <a:p>
          <a:endParaRPr lang="en-US"/>
        </a:p>
      </dgm:t>
    </dgm:pt>
    <dgm:pt modelId="{BF16C58C-40D5-4A01-A26A-E20E33E75BA1}" type="sibTrans" cxnId="{13F6F36B-8795-4BB1-A103-FF5CD69B2F44}">
      <dgm:prSet/>
      <dgm:spPr/>
      <dgm:t>
        <a:bodyPr/>
        <a:lstStyle/>
        <a:p>
          <a:endParaRPr lang="en-US"/>
        </a:p>
      </dgm:t>
    </dgm:pt>
    <dgm:pt modelId="{E0A023E1-52D9-4A10-B61B-B47F922BC416}">
      <dgm:prSet phldrT="[Text]" custT="1"/>
      <dgm:spPr>
        <a:solidFill>
          <a:schemeClr val="accent5">
            <a:lumMod val="60000"/>
            <a:lumOff val="40000"/>
            <a:alpha val="50000"/>
          </a:schemeClr>
        </a:solidFill>
      </dgm:spPr>
      <dgm:t>
        <a:bodyPr/>
        <a:lstStyle/>
        <a:p>
          <a:r>
            <a:rPr lang="en-US" sz="1600" dirty="0" smtClean="0"/>
            <a:t>            Statistics</a:t>
          </a:r>
          <a:endParaRPr lang="en-US" sz="1600" dirty="0"/>
        </a:p>
      </dgm:t>
    </dgm:pt>
    <dgm:pt modelId="{C1166AB4-E5C9-40E0-8F9F-FD56CE446681}" type="parTrans" cxnId="{6870A1E1-31AD-459D-B31A-766273BB03AA}">
      <dgm:prSet/>
      <dgm:spPr/>
      <dgm:t>
        <a:bodyPr/>
        <a:lstStyle/>
        <a:p>
          <a:endParaRPr lang="en-US"/>
        </a:p>
      </dgm:t>
    </dgm:pt>
    <dgm:pt modelId="{5592C6C7-BC41-4111-866F-A01D6BED7BE6}" type="sibTrans" cxnId="{6870A1E1-31AD-459D-B31A-766273BB03AA}">
      <dgm:prSet/>
      <dgm:spPr/>
      <dgm:t>
        <a:bodyPr/>
        <a:lstStyle/>
        <a:p>
          <a:endParaRPr lang="en-US"/>
        </a:p>
      </dgm:t>
    </dgm:pt>
    <dgm:pt modelId="{EB58F6BC-6188-4E75-9165-EFC5E8448CF1}">
      <dgm:prSet phldrT="[Text]" custT="1"/>
      <dgm:spPr>
        <a:solidFill>
          <a:schemeClr val="accent6">
            <a:lumMod val="40000"/>
            <a:lumOff val="60000"/>
            <a:alpha val="50000"/>
          </a:schemeClr>
        </a:solidFill>
      </dgm:spPr>
      <dgm:t>
        <a:bodyPr/>
        <a:lstStyle/>
        <a:p>
          <a:r>
            <a:rPr lang="en-US" sz="1600" dirty="0" smtClean="0"/>
            <a:t>Domain </a:t>
          </a:r>
        </a:p>
        <a:p>
          <a:r>
            <a:rPr lang="en-US" sz="1600" dirty="0" smtClean="0"/>
            <a:t>Expertise</a:t>
          </a:r>
          <a:endParaRPr lang="en-US" sz="1600" dirty="0"/>
        </a:p>
      </dgm:t>
    </dgm:pt>
    <dgm:pt modelId="{D41852F9-7076-477B-9170-2ACF40092E28}" type="parTrans" cxnId="{764999BC-782C-40F6-8FB0-F44BC84B1D09}">
      <dgm:prSet/>
      <dgm:spPr/>
      <dgm:t>
        <a:bodyPr/>
        <a:lstStyle/>
        <a:p>
          <a:endParaRPr lang="en-US"/>
        </a:p>
      </dgm:t>
    </dgm:pt>
    <dgm:pt modelId="{E2E975B9-DDF0-4457-BA71-588EC8339B5C}" type="sibTrans" cxnId="{764999BC-782C-40F6-8FB0-F44BC84B1D09}">
      <dgm:prSet/>
      <dgm:spPr/>
      <dgm:t>
        <a:bodyPr/>
        <a:lstStyle/>
        <a:p>
          <a:endParaRPr lang="en-US"/>
        </a:p>
      </dgm:t>
    </dgm:pt>
    <dgm:pt modelId="{8FBB1E4D-8250-4B4B-BF7A-2EE339F4DEA1}" type="pres">
      <dgm:prSet presAssocID="{8965311D-3284-471F-A7C8-66B1599184B9}" presName="compositeShape" presStyleCnt="0">
        <dgm:presLayoutVars>
          <dgm:chMax val="7"/>
          <dgm:dir/>
          <dgm:resizeHandles val="exact"/>
        </dgm:presLayoutVars>
      </dgm:prSet>
      <dgm:spPr/>
    </dgm:pt>
    <dgm:pt modelId="{4C22AFC7-22CC-417F-BCF5-D285CCEB36A0}" type="pres">
      <dgm:prSet presAssocID="{3146A55E-BC7B-430A-967E-29F424E24695}" presName="circ1" presStyleLbl="vennNode1" presStyleIdx="0" presStyleCnt="3"/>
      <dgm:spPr/>
      <dgm:t>
        <a:bodyPr/>
        <a:lstStyle/>
        <a:p>
          <a:endParaRPr lang="en-US"/>
        </a:p>
      </dgm:t>
    </dgm:pt>
    <dgm:pt modelId="{E94707BB-4B29-4AD9-A752-573D354F1D79}" type="pres">
      <dgm:prSet presAssocID="{3146A55E-BC7B-430A-967E-29F424E24695}" presName="circ1Tx" presStyleLbl="revTx" presStyleIdx="0" presStyleCnt="0">
        <dgm:presLayoutVars>
          <dgm:chMax val="0"/>
          <dgm:chPref val="0"/>
          <dgm:bulletEnabled val="1"/>
        </dgm:presLayoutVars>
      </dgm:prSet>
      <dgm:spPr/>
      <dgm:t>
        <a:bodyPr/>
        <a:lstStyle/>
        <a:p>
          <a:endParaRPr lang="en-US"/>
        </a:p>
      </dgm:t>
    </dgm:pt>
    <dgm:pt modelId="{B07AAD9C-FE0D-404E-82A3-C56B0E081836}" type="pres">
      <dgm:prSet presAssocID="{E0A023E1-52D9-4A10-B61B-B47F922BC416}" presName="circ2" presStyleLbl="vennNode1" presStyleIdx="1" presStyleCnt="3" custLinFactNeighborX="-4802" custLinFactNeighborY="-10131"/>
      <dgm:spPr/>
      <dgm:t>
        <a:bodyPr/>
        <a:lstStyle/>
        <a:p>
          <a:endParaRPr lang="en-US"/>
        </a:p>
      </dgm:t>
    </dgm:pt>
    <dgm:pt modelId="{BB528382-7D72-4772-AA0D-9B6FFA26BB91}" type="pres">
      <dgm:prSet presAssocID="{E0A023E1-52D9-4A10-B61B-B47F922BC416}" presName="circ2Tx" presStyleLbl="revTx" presStyleIdx="0" presStyleCnt="0">
        <dgm:presLayoutVars>
          <dgm:chMax val="0"/>
          <dgm:chPref val="0"/>
          <dgm:bulletEnabled val="1"/>
        </dgm:presLayoutVars>
      </dgm:prSet>
      <dgm:spPr/>
      <dgm:t>
        <a:bodyPr/>
        <a:lstStyle/>
        <a:p>
          <a:endParaRPr lang="en-US"/>
        </a:p>
      </dgm:t>
    </dgm:pt>
    <dgm:pt modelId="{B352193A-763B-4E14-8CEE-E437D48DDFF6}" type="pres">
      <dgm:prSet presAssocID="{EB58F6BC-6188-4E75-9165-EFC5E8448CF1}" presName="circ3" presStyleLbl="vennNode1" presStyleIdx="2" presStyleCnt="3" custLinFactNeighborX="5746" custLinFactNeighborY="-9883"/>
      <dgm:spPr/>
      <dgm:t>
        <a:bodyPr/>
        <a:lstStyle/>
        <a:p>
          <a:endParaRPr lang="en-US"/>
        </a:p>
      </dgm:t>
    </dgm:pt>
    <dgm:pt modelId="{B6DB1D9D-44D2-4DEE-80B9-4220A7FA96F8}" type="pres">
      <dgm:prSet presAssocID="{EB58F6BC-6188-4E75-9165-EFC5E8448CF1}" presName="circ3Tx" presStyleLbl="revTx" presStyleIdx="0" presStyleCnt="0">
        <dgm:presLayoutVars>
          <dgm:chMax val="0"/>
          <dgm:chPref val="0"/>
          <dgm:bulletEnabled val="1"/>
        </dgm:presLayoutVars>
      </dgm:prSet>
      <dgm:spPr/>
      <dgm:t>
        <a:bodyPr/>
        <a:lstStyle/>
        <a:p>
          <a:endParaRPr lang="en-US"/>
        </a:p>
      </dgm:t>
    </dgm:pt>
  </dgm:ptLst>
  <dgm:cxnLst>
    <dgm:cxn modelId="{894179F3-0987-4C7C-A7FF-0BF845F2E827}" type="presOf" srcId="{3146A55E-BC7B-430A-967E-29F424E24695}" destId="{4C22AFC7-22CC-417F-BCF5-D285CCEB36A0}" srcOrd="0" destOrd="0" presId="urn:microsoft.com/office/officeart/2005/8/layout/venn1"/>
    <dgm:cxn modelId="{6870A1E1-31AD-459D-B31A-766273BB03AA}" srcId="{8965311D-3284-471F-A7C8-66B1599184B9}" destId="{E0A023E1-52D9-4A10-B61B-B47F922BC416}" srcOrd="1" destOrd="0" parTransId="{C1166AB4-E5C9-40E0-8F9F-FD56CE446681}" sibTransId="{5592C6C7-BC41-4111-866F-A01D6BED7BE6}"/>
    <dgm:cxn modelId="{CCE35E3E-78FC-477B-8821-B9B1F4B5FD06}" type="presOf" srcId="{E0A023E1-52D9-4A10-B61B-B47F922BC416}" destId="{B07AAD9C-FE0D-404E-82A3-C56B0E081836}" srcOrd="0" destOrd="0" presId="urn:microsoft.com/office/officeart/2005/8/layout/venn1"/>
    <dgm:cxn modelId="{390362B8-8141-4775-BF0A-85DD68F8D3CF}" type="presOf" srcId="{3146A55E-BC7B-430A-967E-29F424E24695}" destId="{E94707BB-4B29-4AD9-A752-573D354F1D79}" srcOrd="1" destOrd="0" presId="urn:microsoft.com/office/officeart/2005/8/layout/venn1"/>
    <dgm:cxn modelId="{68AF7077-1EC1-4ED6-8921-29BD718B9145}" type="presOf" srcId="{EB58F6BC-6188-4E75-9165-EFC5E8448CF1}" destId="{B352193A-763B-4E14-8CEE-E437D48DDFF6}" srcOrd="0" destOrd="0" presId="urn:microsoft.com/office/officeart/2005/8/layout/venn1"/>
    <dgm:cxn modelId="{764999BC-782C-40F6-8FB0-F44BC84B1D09}" srcId="{8965311D-3284-471F-A7C8-66B1599184B9}" destId="{EB58F6BC-6188-4E75-9165-EFC5E8448CF1}" srcOrd="2" destOrd="0" parTransId="{D41852F9-7076-477B-9170-2ACF40092E28}" sibTransId="{E2E975B9-DDF0-4457-BA71-588EC8339B5C}"/>
    <dgm:cxn modelId="{F442781B-8B8A-43CD-8719-C3ECA75A178A}" type="presOf" srcId="{8965311D-3284-471F-A7C8-66B1599184B9}" destId="{8FBB1E4D-8250-4B4B-BF7A-2EE339F4DEA1}" srcOrd="0" destOrd="0" presId="urn:microsoft.com/office/officeart/2005/8/layout/venn1"/>
    <dgm:cxn modelId="{D2B2EE41-5784-43DC-BDF0-D7F92A794716}" type="presOf" srcId="{EB58F6BC-6188-4E75-9165-EFC5E8448CF1}" destId="{B6DB1D9D-44D2-4DEE-80B9-4220A7FA96F8}" srcOrd="1" destOrd="0" presId="urn:microsoft.com/office/officeart/2005/8/layout/venn1"/>
    <dgm:cxn modelId="{9B5E0EEF-6EDF-40ED-B1BC-F975EA036CCD}" type="presOf" srcId="{E0A023E1-52D9-4A10-B61B-B47F922BC416}" destId="{BB528382-7D72-4772-AA0D-9B6FFA26BB91}" srcOrd="1" destOrd="0" presId="urn:microsoft.com/office/officeart/2005/8/layout/venn1"/>
    <dgm:cxn modelId="{13F6F36B-8795-4BB1-A103-FF5CD69B2F44}" srcId="{8965311D-3284-471F-A7C8-66B1599184B9}" destId="{3146A55E-BC7B-430A-967E-29F424E24695}" srcOrd="0" destOrd="0" parTransId="{12231F42-F7A8-4308-B783-2050E23CC316}" sibTransId="{BF16C58C-40D5-4A01-A26A-E20E33E75BA1}"/>
    <dgm:cxn modelId="{3A4EBA12-D0DD-4CD3-8468-F73E2B4E536E}" type="presParOf" srcId="{8FBB1E4D-8250-4B4B-BF7A-2EE339F4DEA1}" destId="{4C22AFC7-22CC-417F-BCF5-D285CCEB36A0}" srcOrd="0" destOrd="0" presId="urn:microsoft.com/office/officeart/2005/8/layout/venn1"/>
    <dgm:cxn modelId="{846B1E1E-D319-437C-842C-CC32530C15CD}" type="presParOf" srcId="{8FBB1E4D-8250-4B4B-BF7A-2EE339F4DEA1}" destId="{E94707BB-4B29-4AD9-A752-573D354F1D79}" srcOrd="1" destOrd="0" presId="urn:microsoft.com/office/officeart/2005/8/layout/venn1"/>
    <dgm:cxn modelId="{A0EDE56B-0940-4EFE-BE94-D78F9CBD39FD}" type="presParOf" srcId="{8FBB1E4D-8250-4B4B-BF7A-2EE339F4DEA1}" destId="{B07AAD9C-FE0D-404E-82A3-C56B0E081836}" srcOrd="2" destOrd="0" presId="urn:microsoft.com/office/officeart/2005/8/layout/venn1"/>
    <dgm:cxn modelId="{4EF56728-3B33-474E-81C8-DB7828D69742}" type="presParOf" srcId="{8FBB1E4D-8250-4B4B-BF7A-2EE339F4DEA1}" destId="{BB528382-7D72-4772-AA0D-9B6FFA26BB91}" srcOrd="3" destOrd="0" presId="urn:microsoft.com/office/officeart/2005/8/layout/venn1"/>
    <dgm:cxn modelId="{3CA8644F-974D-4B39-A403-8979A731EC08}" type="presParOf" srcId="{8FBB1E4D-8250-4B4B-BF7A-2EE339F4DEA1}" destId="{B352193A-763B-4E14-8CEE-E437D48DDFF6}" srcOrd="4" destOrd="0" presId="urn:microsoft.com/office/officeart/2005/8/layout/venn1"/>
    <dgm:cxn modelId="{4BCC3A69-01F7-413E-B464-0CCD3D93F2CB}" type="presParOf" srcId="{8FBB1E4D-8250-4B4B-BF7A-2EE339F4DEA1}" destId="{B6DB1D9D-44D2-4DEE-80B9-4220A7FA96F8}"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097EBD-E9A7-4329-A9A3-2447A5EAA51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55784CB-430A-4039-979C-410AEA1D43D0}">
      <dgm:prSet phldrT="[Text]"/>
      <dgm:spPr/>
      <dgm:t>
        <a:bodyPr/>
        <a:lstStyle/>
        <a:p>
          <a:r>
            <a:rPr lang="en-US" dirty="0" smtClean="0"/>
            <a:t>Data Science</a:t>
          </a:r>
          <a:endParaRPr lang="en-US" dirty="0"/>
        </a:p>
      </dgm:t>
    </dgm:pt>
    <dgm:pt modelId="{85478F18-014F-4941-A588-E797B31660EC}" type="parTrans" cxnId="{36362F64-0CD7-466B-909E-9AC52E39455D}">
      <dgm:prSet/>
      <dgm:spPr/>
      <dgm:t>
        <a:bodyPr/>
        <a:lstStyle/>
        <a:p>
          <a:endParaRPr lang="en-US"/>
        </a:p>
      </dgm:t>
    </dgm:pt>
    <dgm:pt modelId="{4284CD08-DE0F-4B11-B3A8-210CF088D615}" type="sibTrans" cxnId="{36362F64-0CD7-466B-909E-9AC52E39455D}">
      <dgm:prSet/>
      <dgm:spPr/>
      <dgm:t>
        <a:bodyPr/>
        <a:lstStyle/>
        <a:p>
          <a:endParaRPr lang="en-US"/>
        </a:p>
      </dgm:t>
    </dgm:pt>
    <dgm:pt modelId="{34835D15-06B6-44D9-83FC-2987B837F437}">
      <dgm:prSet phldrT="[Text]"/>
      <dgm:spPr/>
      <dgm:t>
        <a:bodyPr/>
        <a:lstStyle/>
        <a:p>
          <a:r>
            <a:rPr lang="en-US" dirty="0" smtClean="0"/>
            <a:t>Supervised Learning</a:t>
          </a:r>
          <a:endParaRPr lang="en-US" dirty="0"/>
        </a:p>
      </dgm:t>
    </dgm:pt>
    <dgm:pt modelId="{20D03B71-E555-42B4-99DA-D400D3BE81AF}" type="parTrans" cxnId="{38B32819-6802-4EC5-8AE7-98F897FD817F}">
      <dgm:prSet/>
      <dgm:spPr/>
      <dgm:t>
        <a:bodyPr/>
        <a:lstStyle/>
        <a:p>
          <a:endParaRPr lang="en-US"/>
        </a:p>
      </dgm:t>
    </dgm:pt>
    <dgm:pt modelId="{F96BCBFF-C68D-4603-93F4-10C3747012CC}" type="sibTrans" cxnId="{38B32819-6802-4EC5-8AE7-98F897FD817F}">
      <dgm:prSet/>
      <dgm:spPr/>
      <dgm:t>
        <a:bodyPr/>
        <a:lstStyle/>
        <a:p>
          <a:endParaRPr lang="en-US"/>
        </a:p>
      </dgm:t>
    </dgm:pt>
    <dgm:pt modelId="{D6346033-F958-4068-A7CF-3C3E348EB8BD}">
      <dgm:prSet phldrT="[Text]"/>
      <dgm:spPr/>
      <dgm:t>
        <a:bodyPr/>
        <a:lstStyle/>
        <a:p>
          <a:r>
            <a:rPr lang="en-US" dirty="0" smtClean="0"/>
            <a:t>Regression</a:t>
          </a:r>
          <a:endParaRPr lang="en-US" dirty="0"/>
        </a:p>
      </dgm:t>
    </dgm:pt>
    <dgm:pt modelId="{C507A757-FE21-4740-A8E2-747EA404D9DA}" type="parTrans" cxnId="{47DF2619-C40A-4ACD-BC5B-B324922B705E}">
      <dgm:prSet/>
      <dgm:spPr/>
      <dgm:t>
        <a:bodyPr/>
        <a:lstStyle/>
        <a:p>
          <a:endParaRPr lang="en-US"/>
        </a:p>
      </dgm:t>
    </dgm:pt>
    <dgm:pt modelId="{5228BDEC-C9ED-416D-9B29-AF2DA24C7EE7}" type="sibTrans" cxnId="{47DF2619-C40A-4ACD-BC5B-B324922B705E}">
      <dgm:prSet/>
      <dgm:spPr/>
      <dgm:t>
        <a:bodyPr/>
        <a:lstStyle/>
        <a:p>
          <a:endParaRPr lang="en-US"/>
        </a:p>
      </dgm:t>
    </dgm:pt>
    <dgm:pt modelId="{2CC8A39C-9CAB-4E56-92D3-8F386FA210E8}">
      <dgm:prSet phldrT="[Text]"/>
      <dgm:spPr/>
      <dgm:t>
        <a:bodyPr/>
        <a:lstStyle/>
        <a:p>
          <a:r>
            <a:rPr lang="en-US" dirty="0" smtClean="0"/>
            <a:t>Classification</a:t>
          </a:r>
          <a:endParaRPr lang="en-US" dirty="0"/>
        </a:p>
      </dgm:t>
    </dgm:pt>
    <dgm:pt modelId="{6504F341-344C-468B-A8D6-57F7BAC553C1}" type="parTrans" cxnId="{B0EFD057-C106-4264-AD36-2870ABC8B62C}">
      <dgm:prSet/>
      <dgm:spPr/>
      <dgm:t>
        <a:bodyPr/>
        <a:lstStyle/>
        <a:p>
          <a:endParaRPr lang="en-US"/>
        </a:p>
      </dgm:t>
    </dgm:pt>
    <dgm:pt modelId="{D50A744B-64AA-40F2-863F-5D542EA03CB2}" type="sibTrans" cxnId="{B0EFD057-C106-4264-AD36-2870ABC8B62C}">
      <dgm:prSet/>
      <dgm:spPr/>
      <dgm:t>
        <a:bodyPr/>
        <a:lstStyle/>
        <a:p>
          <a:endParaRPr lang="en-US"/>
        </a:p>
      </dgm:t>
    </dgm:pt>
    <dgm:pt modelId="{46C33EC0-ECCF-47BC-8A25-36E2036402EA}">
      <dgm:prSet phldrT="[Text]"/>
      <dgm:spPr/>
      <dgm:t>
        <a:bodyPr/>
        <a:lstStyle/>
        <a:p>
          <a:r>
            <a:rPr lang="en-US" dirty="0" smtClean="0"/>
            <a:t>Unsupervised Learning</a:t>
          </a:r>
          <a:endParaRPr lang="en-US" dirty="0"/>
        </a:p>
      </dgm:t>
    </dgm:pt>
    <dgm:pt modelId="{F753ECE6-998F-4840-9927-8DD7CF66642E}" type="parTrans" cxnId="{A0499331-AA33-463F-84A0-BD5CD4B6526E}">
      <dgm:prSet/>
      <dgm:spPr/>
      <dgm:t>
        <a:bodyPr/>
        <a:lstStyle/>
        <a:p>
          <a:endParaRPr lang="en-US"/>
        </a:p>
      </dgm:t>
    </dgm:pt>
    <dgm:pt modelId="{4AD87F20-4640-49E4-B4F1-D797DB90CD76}" type="sibTrans" cxnId="{A0499331-AA33-463F-84A0-BD5CD4B6526E}">
      <dgm:prSet/>
      <dgm:spPr/>
      <dgm:t>
        <a:bodyPr/>
        <a:lstStyle/>
        <a:p>
          <a:endParaRPr lang="en-US"/>
        </a:p>
      </dgm:t>
    </dgm:pt>
    <dgm:pt modelId="{70503E6D-9015-49B5-AE6B-B8F490CAACF2}">
      <dgm:prSet phldrT="[Text]"/>
      <dgm:spPr/>
      <dgm:t>
        <a:bodyPr/>
        <a:lstStyle/>
        <a:p>
          <a:r>
            <a:rPr lang="en-US" dirty="0" smtClean="0"/>
            <a:t>Clustering</a:t>
          </a:r>
          <a:endParaRPr lang="en-US" dirty="0"/>
        </a:p>
      </dgm:t>
    </dgm:pt>
    <dgm:pt modelId="{3E090FCF-9CB8-494A-9EC1-27C532876EE3}" type="parTrans" cxnId="{AA8A4E1A-373B-4B4E-9893-EF657CF442E5}">
      <dgm:prSet/>
      <dgm:spPr/>
      <dgm:t>
        <a:bodyPr/>
        <a:lstStyle/>
        <a:p>
          <a:endParaRPr lang="en-US"/>
        </a:p>
      </dgm:t>
    </dgm:pt>
    <dgm:pt modelId="{EB8C88E3-7C19-4B62-8961-48BE366BAAFF}" type="sibTrans" cxnId="{AA8A4E1A-373B-4B4E-9893-EF657CF442E5}">
      <dgm:prSet/>
      <dgm:spPr/>
      <dgm:t>
        <a:bodyPr/>
        <a:lstStyle/>
        <a:p>
          <a:endParaRPr lang="en-US"/>
        </a:p>
      </dgm:t>
    </dgm:pt>
    <dgm:pt modelId="{BE81FE77-22FD-4FF3-8892-32619CE633A8}">
      <dgm:prSet/>
      <dgm:spPr/>
      <dgm:t>
        <a:bodyPr/>
        <a:lstStyle/>
        <a:p>
          <a:r>
            <a:rPr lang="en-US" dirty="0" smtClean="0"/>
            <a:t>Reinforcement Learning</a:t>
          </a:r>
          <a:endParaRPr lang="en-US" dirty="0"/>
        </a:p>
      </dgm:t>
    </dgm:pt>
    <dgm:pt modelId="{E03637FA-11A2-45F0-896E-1027DB4243B2}" type="parTrans" cxnId="{EBDF12EF-8D2E-4DBA-9327-7CEBD4C26E6C}">
      <dgm:prSet/>
      <dgm:spPr/>
      <dgm:t>
        <a:bodyPr/>
        <a:lstStyle/>
        <a:p>
          <a:endParaRPr lang="en-US"/>
        </a:p>
      </dgm:t>
    </dgm:pt>
    <dgm:pt modelId="{12C744E5-4932-4F1B-BF44-CA8CD02559FA}" type="sibTrans" cxnId="{EBDF12EF-8D2E-4DBA-9327-7CEBD4C26E6C}">
      <dgm:prSet/>
      <dgm:spPr/>
      <dgm:t>
        <a:bodyPr/>
        <a:lstStyle/>
        <a:p>
          <a:endParaRPr lang="en-US"/>
        </a:p>
      </dgm:t>
    </dgm:pt>
    <dgm:pt modelId="{AA4A2A95-2D0D-4E3A-84B4-B39CEDBBBEBA}" type="pres">
      <dgm:prSet presAssocID="{BC097EBD-E9A7-4329-A9A3-2447A5EAA510}" presName="hierChild1" presStyleCnt="0">
        <dgm:presLayoutVars>
          <dgm:chPref val="1"/>
          <dgm:dir/>
          <dgm:animOne val="branch"/>
          <dgm:animLvl val="lvl"/>
          <dgm:resizeHandles/>
        </dgm:presLayoutVars>
      </dgm:prSet>
      <dgm:spPr/>
      <dgm:t>
        <a:bodyPr/>
        <a:lstStyle/>
        <a:p>
          <a:endParaRPr lang="en-US"/>
        </a:p>
      </dgm:t>
    </dgm:pt>
    <dgm:pt modelId="{07C0E6D7-CEB9-44E3-AC4C-E821CB890B26}" type="pres">
      <dgm:prSet presAssocID="{B55784CB-430A-4039-979C-410AEA1D43D0}" presName="hierRoot1" presStyleCnt="0"/>
      <dgm:spPr/>
    </dgm:pt>
    <dgm:pt modelId="{BC5F1519-B4B4-46EE-9E29-9DCCF9BFDEFB}" type="pres">
      <dgm:prSet presAssocID="{B55784CB-430A-4039-979C-410AEA1D43D0}" presName="composite" presStyleCnt="0"/>
      <dgm:spPr/>
    </dgm:pt>
    <dgm:pt modelId="{796A373E-34DA-4607-B18D-60B06C6B03C7}" type="pres">
      <dgm:prSet presAssocID="{B55784CB-430A-4039-979C-410AEA1D43D0}" presName="background" presStyleLbl="node0" presStyleIdx="0" presStyleCnt="1"/>
      <dgm:spPr/>
    </dgm:pt>
    <dgm:pt modelId="{7C05F879-58CB-43B6-AAA1-CB25C193F1FE}" type="pres">
      <dgm:prSet presAssocID="{B55784CB-430A-4039-979C-410AEA1D43D0}" presName="text" presStyleLbl="fgAcc0" presStyleIdx="0" presStyleCnt="1">
        <dgm:presLayoutVars>
          <dgm:chPref val="3"/>
        </dgm:presLayoutVars>
      </dgm:prSet>
      <dgm:spPr/>
      <dgm:t>
        <a:bodyPr/>
        <a:lstStyle/>
        <a:p>
          <a:endParaRPr lang="en-US"/>
        </a:p>
      </dgm:t>
    </dgm:pt>
    <dgm:pt modelId="{3412C34E-EE27-4704-A444-7DC4C59F267E}" type="pres">
      <dgm:prSet presAssocID="{B55784CB-430A-4039-979C-410AEA1D43D0}" presName="hierChild2" presStyleCnt="0"/>
      <dgm:spPr/>
    </dgm:pt>
    <dgm:pt modelId="{02A02600-5029-4158-BC98-D545FCA6BB0A}" type="pres">
      <dgm:prSet presAssocID="{20D03B71-E555-42B4-99DA-D400D3BE81AF}" presName="Name10" presStyleLbl="parChTrans1D2" presStyleIdx="0" presStyleCnt="3"/>
      <dgm:spPr/>
      <dgm:t>
        <a:bodyPr/>
        <a:lstStyle/>
        <a:p>
          <a:endParaRPr lang="en-US"/>
        </a:p>
      </dgm:t>
    </dgm:pt>
    <dgm:pt modelId="{BE956CE9-2AA9-48E8-92E7-09D74D685DC7}" type="pres">
      <dgm:prSet presAssocID="{34835D15-06B6-44D9-83FC-2987B837F437}" presName="hierRoot2" presStyleCnt="0"/>
      <dgm:spPr/>
    </dgm:pt>
    <dgm:pt modelId="{4ABDC0E7-05E9-4002-A34E-27373FB3243C}" type="pres">
      <dgm:prSet presAssocID="{34835D15-06B6-44D9-83FC-2987B837F437}" presName="composite2" presStyleCnt="0"/>
      <dgm:spPr/>
    </dgm:pt>
    <dgm:pt modelId="{9FD94899-FA89-42C8-870B-EF6A0DB3C869}" type="pres">
      <dgm:prSet presAssocID="{34835D15-06B6-44D9-83FC-2987B837F437}" presName="background2" presStyleLbl="node2" presStyleIdx="0" presStyleCnt="3"/>
      <dgm:spPr/>
    </dgm:pt>
    <dgm:pt modelId="{E863BF22-DF50-4A00-896C-761C2031E194}" type="pres">
      <dgm:prSet presAssocID="{34835D15-06B6-44D9-83FC-2987B837F437}" presName="text2" presStyleLbl="fgAcc2" presStyleIdx="0" presStyleCnt="3">
        <dgm:presLayoutVars>
          <dgm:chPref val="3"/>
        </dgm:presLayoutVars>
      </dgm:prSet>
      <dgm:spPr/>
      <dgm:t>
        <a:bodyPr/>
        <a:lstStyle/>
        <a:p>
          <a:endParaRPr lang="en-US"/>
        </a:p>
      </dgm:t>
    </dgm:pt>
    <dgm:pt modelId="{5B205D95-A2D2-4785-B21D-2CA797FB5F83}" type="pres">
      <dgm:prSet presAssocID="{34835D15-06B6-44D9-83FC-2987B837F437}" presName="hierChild3" presStyleCnt="0"/>
      <dgm:spPr/>
    </dgm:pt>
    <dgm:pt modelId="{D5DDE01F-B7AD-4CC0-812F-FFD323598F79}" type="pres">
      <dgm:prSet presAssocID="{C507A757-FE21-4740-A8E2-747EA404D9DA}" presName="Name17" presStyleLbl="parChTrans1D3" presStyleIdx="0" presStyleCnt="3"/>
      <dgm:spPr/>
      <dgm:t>
        <a:bodyPr/>
        <a:lstStyle/>
        <a:p>
          <a:endParaRPr lang="en-US"/>
        </a:p>
      </dgm:t>
    </dgm:pt>
    <dgm:pt modelId="{188B937D-F43B-43F9-8138-0A3EE6C7942F}" type="pres">
      <dgm:prSet presAssocID="{D6346033-F958-4068-A7CF-3C3E348EB8BD}" presName="hierRoot3" presStyleCnt="0"/>
      <dgm:spPr/>
    </dgm:pt>
    <dgm:pt modelId="{DF16D1E9-A83D-45CF-B6F7-E82881C8F0C6}" type="pres">
      <dgm:prSet presAssocID="{D6346033-F958-4068-A7CF-3C3E348EB8BD}" presName="composite3" presStyleCnt="0"/>
      <dgm:spPr/>
    </dgm:pt>
    <dgm:pt modelId="{96DAB696-CEE8-4AE1-AE15-159C1CD9CF4B}" type="pres">
      <dgm:prSet presAssocID="{D6346033-F958-4068-A7CF-3C3E348EB8BD}" presName="background3" presStyleLbl="node3" presStyleIdx="0" presStyleCnt="3"/>
      <dgm:spPr/>
    </dgm:pt>
    <dgm:pt modelId="{67AE2F32-582F-4BD3-9187-027282D90BB8}" type="pres">
      <dgm:prSet presAssocID="{D6346033-F958-4068-A7CF-3C3E348EB8BD}" presName="text3" presStyleLbl="fgAcc3" presStyleIdx="0" presStyleCnt="3">
        <dgm:presLayoutVars>
          <dgm:chPref val="3"/>
        </dgm:presLayoutVars>
      </dgm:prSet>
      <dgm:spPr/>
      <dgm:t>
        <a:bodyPr/>
        <a:lstStyle/>
        <a:p>
          <a:endParaRPr lang="en-US"/>
        </a:p>
      </dgm:t>
    </dgm:pt>
    <dgm:pt modelId="{07EE0E99-F0A2-44F1-8F8E-3B9EBC2608B0}" type="pres">
      <dgm:prSet presAssocID="{D6346033-F958-4068-A7CF-3C3E348EB8BD}" presName="hierChild4" presStyleCnt="0"/>
      <dgm:spPr/>
    </dgm:pt>
    <dgm:pt modelId="{A7CD7AF6-2C11-4CD9-87E7-D96677796D7D}" type="pres">
      <dgm:prSet presAssocID="{6504F341-344C-468B-A8D6-57F7BAC553C1}" presName="Name17" presStyleLbl="parChTrans1D3" presStyleIdx="1" presStyleCnt="3"/>
      <dgm:spPr/>
      <dgm:t>
        <a:bodyPr/>
        <a:lstStyle/>
        <a:p>
          <a:endParaRPr lang="en-US"/>
        </a:p>
      </dgm:t>
    </dgm:pt>
    <dgm:pt modelId="{244AC9F8-579C-4523-8BEA-AB3AC41CB054}" type="pres">
      <dgm:prSet presAssocID="{2CC8A39C-9CAB-4E56-92D3-8F386FA210E8}" presName="hierRoot3" presStyleCnt="0"/>
      <dgm:spPr/>
    </dgm:pt>
    <dgm:pt modelId="{F3B48513-4CD1-4FFA-B502-A1FFA82D8991}" type="pres">
      <dgm:prSet presAssocID="{2CC8A39C-9CAB-4E56-92D3-8F386FA210E8}" presName="composite3" presStyleCnt="0"/>
      <dgm:spPr/>
    </dgm:pt>
    <dgm:pt modelId="{181BC46B-858C-49C9-A4B5-838697E0B734}" type="pres">
      <dgm:prSet presAssocID="{2CC8A39C-9CAB-4E56-92D3-8F386FA210E8}" presName="background3" presStyleLbl="node3" presStyleIdx="1" presStyleCnt="3"/>
      <dgm:spPr/>
    </dgm:pt>
    <dgm:pt modelId="{4309D1B4-200A-4BFD-9D73-7FF474553E9A}" type="pres">
      <dgm:prSet presAssocID="{2CC8A39C-9CAB-4E56-92D3-8F386FA210E8}" presName="text3" presStyleLbl="fgAcc3" presStyleIdx="1" presStyleCnt="3">
        <dgm:presLayoutVars>
          <dgm:chPref val="3"/>
        </dgm:presLayoutVars>
      </dgm:prSet>
      <dgm:spPr/>
      <dgm:t>
        <a:bodyPr/>
        <a:lstStyle/>
        <a:p>
          <a:endParaRPr lang="en-US"/>
        </a:p>
      </dgm:t>
    </dgm:pt>
    <dgm:pt modelId="{37A93F3E-5BF9-4784-BCC9-C48C202F8A53}" type="pres">
      <dgm:prSet presAssocID="{2CC8A39C-9CAB-4E56-92D3-8F386FA210E8}" presName="hierChild4" presStyleCnt="0"/>
      <dgm:spPr/>
    </dgm:pt>
    <dgm:pt modelId="{A80B87D3-1683-4968-992F-EA4A163F97B1}" type="pres">
      <dgm:prSet presAssocID="{F753ECE6-998F-4840-9927-8DD7CF66642E}" presName="Name10" presStyleLbl="parChTrans1D2" presStyleIdx="1" presStyleCnt="3"/>
      <dgm:spPr/>
      <dgm:t>
        <a:bodyPr/>
        <a:lstStyle/>
        <a:p>
          <a:endParaRPr lang="en-US"/>
        </a:p>
      </dgm:t>
    </dgm:pt>
    <dgm:pt modelId="{260077D7-B651-46B0-909F-46B36C398C12}" type="pres">
      <dgm:prSet presAssocID="{46C33EC0-ECCF-47BC-8A25-36E2036402EA}" presName="hierRoot2" presStyleCnt="0"/>
      <dgm:spPr/>
    </dgm:pt>
    <dgm:pt modelId="{D53476D5-0464-4E38-AB3E-532290ED55BC}" type="pres">
      <dgm:prSet presAssocID="{46C33EC0-ECCF-47BC-8A25-36E2036402EA}" presName="composite2" presStyleCnt="0"/>
      <dgm:spPr/>
    </dgm:pt>
    <dgm:pt modelId="{E6DA5953-AB48-4D85-B357-220EE1D49F1E}" type="pres">
      <dgm:prSet presAssocID="{46C33EC0-ECCF-47BC-8A25-36E2036402EA}" presName="background2" presStyleLbl="node2" presStyleIdx="1" presStyleCnt="3"/>
      <dgm:spPr/>
    </dgm:pt>
    <dgm:pt modelId="{DB4E697A-BF41-4593-AF27-252E4691ADFE}" type="pres">
      <dgm:prSet presAssocID="{46C33EC0-ECCF-47BC-8A25-36E2036402EA}" presName="text2" presStyleLbl="fgAcc2" presStyleIdx="1" presStyleCnt="3">
        <dgm:presLayoutVars>
          <dgm:chPref val="3"/>
        </dgm:presLayoutVars>
      </dgm:prSet>
      <dgm:spPr/>
      <dgm:t>
        <a:bodyPr/>
        <a:lstStyle/>
        <a:p>
          <a:endParaRPr lang="en-US"/>
        </a:p>
      </dgm:t>
    </dgm:pt>
    <dgm:pt modelId="{54211162-D567-46C0-84FA-2E61499F7A8C}" type="pres">
      <dgm:prSet presAssocID="{46C33EC0-ECCF-47BC-8A25-36E2036402EA}" presName="hierChild3" presStyleCnt="0"/>
      <dgm:spPr/>
    </dgm:pt>
    <dgm:pt modelId="{E6A5FC35-20AC-4856-87FE-12FC3C4326CE}" type="pres">
      <dgm:prSet presAssocID="{3E090FCF-9CB8-494A-9EC1-27C532876EE3}" presName="Name17" presStyleLbl="parChTrans1D3" presStyleIdx="2" presStyleCnt="3"/>
      <dgm:spPr/>
      <dgm:t>
        <a:bodyPr/>
        <a:lstStyle/>
        <a:p>
          <a:endParaRPr lang="en-US"/>
        </a:p>
      </dgm:t>
    </dgm:pt>
    <dgm:pt modelId="{A95CCBF9-9E24-4E2F-9608-1E11F4584813}" type="pres">
      <dgm:prSet presAssocID="{70503E6D-9015-49B5-AE6B-B8F490CAACF2}" presName="hierRoot3" presStyleCnt="0"/>
      <dgm:spPr/>
    </dgm:pt>
    <dgm:pt modelId="{FF8997C9-5DA3-45B4-9B0F-CDD0D2AFAC01}" type="pres">
      <dgm:prSet presAssocID="{70503E6D-9015-49B5-AE6B-B8F490CAACF2}" presName="composite3" presStyleCnt="0"/>
      <dgm:spPr/>
    </dgm:pt>
    <dgm:pt modelId="{768CB96F-191D-49A2-AA48-AD6A39394202}" type="pres">
      <dgm:prSet presAssocID="{70503E6D-9015-49B5-AE6B-B8F490CAACF2}" presName="background3" presStyleLbl="node3" presStyleIdx="2" presStyleCnt="3"/>
      <dgm:spPr/>
    </dgm:pt>
    <dgm:pt modelId="{317889CC-9FA2-4384-B366-C97D3DC05BA3}" type="pres">
      <dgm:prSet presAssocID="{70503E6D-9015-49B5-AE6B-B8F490CAACF2}" presName="text3" presStyleLbl="fgAcc3" presStyleIdx="2" presStyleCnt="3">
        <dgm:presLayoutVars>
          <dgm:chPref val="3"/>
        </dgm:presLayoutVars>
      </dgm:prSet>
      <dgm:spPr/>
      <dgm:t>
        <a:bodyPr/>
        <a:lstStyle/>
        <a:p>
          <a:endParaRPr lang="en-US"/>
        </a:p>
      </dgm:t>
    </dgm:pt>
    <dgm:pt modelId="{9019EFE4-C6C4-4657-8796-601672D25183}" type="pres">
      <dgm:prSet presAssocID="{70503E6D-9015-49B5-AE6B-B8F490CAACF2}" presName="hierChild4" presStyleCnt="0"/>
      <dgm:spPr/>
    </dgm:pt>
    <dgm:pt modelId="{E09D8112-311A-43DF-9B2C-51D7037ABBC1}" type="pres">
      <dgm:prSet presAssocID="{E03637FA-11A2-45F0-896E-1027DB4243B2}" presName="Name10" presStyleLbl="parChTrans1D2" presStyleIdx="2" presStyleCnt="3"/>
      <dgm:spPr/>
      <dgm:t>
        <a:bodyPr/>
        <a:lstStyle/>
        <a:p>
          <a:endParaRPr lang="en-US"/>
        </a:p>
      </dgm:t>
    </dgm:pt>
    <dgm:pt modelId="{37217684-B15D-48C7-8D88-C888D5C191B0}" type="pres">
      <dgm:prSet presAssocID="{BE81FE77-22FD-4FF3-8892-32619CE633A8}" presName="hierRoot2" presStyleCnt="0"/>
      <dgm:spPr/>
    </dgm:pt>
    <dgm:pt modelId="{2349D80F-0C4F-4F9D-BFFD-F0DA86672213}" type="pres">
      <dgm:prSet presAssocID="{BE81FE77-22FD-4FF3-8892-32619CE633A8}" presName="composite2" presStyleCnt="0"/>
      <dgm:spPr/>
    </dgm:pt>
    <dgm:pt modelId="{8C7C5A0A-D987-4FBB-9968-6A8390A3FD5C}" type="pres">
      <dgm:prSet presAssocID="{BE81FE77-22FD-4FF3-8892-32619CE633A8}" presName="background2" presStyleLbl="node2" presStyleIdx="2" presStyleCnt="3"/>
      <dgm:spPr/>
    </dgm:pt>
    <dgm:pt modelId="{31126A21-F12F-447C-875D-5B71DFDCAA5F}" type="pres">
      <dgm:prSet presAssocID="{BE81FE77-22FD-4FF3-8892-32619CE633A8}" presName="text2" presStyleLbl="fgAcc2" presStyleIdx="2" presStyleCnt="3">
        <dgm:presLayoutVars>
          <dgm:chPref val="3"/>
        </dgm:presLayoutVars>
      </dgm:prSet>
      <dgm:spPr/>
      <dgm:t>
        <a:bodyPr/>
        <a:lstStyle/>
        <a:p>
          <a:endParaRPr lang="en-US"/>
        </a:p>
      </dgm:t>
    </dgm:pt>
    <dgm:pt modelId="{3C305BAA-21CE-4EBB-A246-28BA9357DA20}" type="pres">
      <dgm:prSet presAssocID="{BE81FE77-22FD-4FF3-8892-32619CE633A8}" presName="hierChild3" presStyleCnt="0"/>
      <dgm:spPr/>
    </dgm:pt>
  </dgm:ptLst>
  <dgm:cxnLst>
    <dgm:cxn modelId="{43F8B81C-8616-497B-A31E-0388FB443E81}" type="presOf" srcId="{34835D15-06B6-44D9-83FC-2987B837F437}" destId="{E863BF22-DF50-4A00-896C-761C2031E194}" srcOrd="0" destOrd="0" presId="urn:microsoft.com/office/officeart/2005/8/layout/hierarchy1"/>
    <dgm:cxn modelId="{B0EFD057-C106-4264-AD36-2870ABC8B62C}" srcId="{34835D15-06B6-44D9-83FC-2987B837F437}" destId="{2CC8A39C-9CAB-4E56-92D3-8F386FA210E8}" srcOrd="1" destOrd="0" parTransId="{6504F341-344C-468B-A8D6-57F7BAC553C1}" sibTransId="{D50A744B-64AA-40F2-863F-5D542EA03CB2}"/>
    <dgm:cxn modelId="{C1A67527-16E1-4FEC-ACE6-8B99EB3AE4E7}" type="presOf" srcId="{B55784CB-430A-4039-979C-410AEA1D43D0}" destId="{7C05F879-58CB-43B6-AAA1-CB25C193F1FE}" srcOrd="0" destOrd="0" presId="urn:microsoft.com/office/officeart/2005/8/layout/hierarchy1"/>
    <dgm:cxn modelId="{0B44C08B-DB6E-4040-A22D-98BAE4525291}" type="presOf" srcId="{D6346033-F958-4068-A7CF-3C3E348EB8BD}" destId="{67AE2F32-582F-4BD3-9187-027282D90BB8}" srcOrd="0" destOrd="0" presId="urn:microsoft.com/office/officeart/2005/8/layout/hierarchy1"/>
    <dgm:cxn modelId="{F44B7EEE-9523-4394-B881-5E7AAD33D757}" type="presOf" srcId="{BC097EBD-E9A7-4329-A9A3-2447A5EAA510}" destId="{AA4A2A95-2D0D-4E3A-84B4-B39CEDBBBEBA}" srcOrd="0" destOrd="0" presId="urn:microsoft.com/office/officeart/2005/8/layout/hierarchy1"/>
    <dgm:cxn modelId="{9775EC8A-1E51-41F4-ADCA-AD6979047A9F}" type="presOf" srcId="{20D03B71-E555-42B4-99DA-D400D3BE81AF}" destId="{02A02600-5029-4158-BC98-D545FCA6BB0A}" srcOrd="0" destOrd="0" presId="urn:microsoft.com/office/officeart/2005/8/layout/hierarchy1"/>
    <dgm:cxn modelId="{5EC098A0-8616-48CB-9551-4768007F9E1A}" type="presOf" srcId="{70503E6D-9015-49B5-AE6B-B8F490CAACF2}" destId="{317889CC-9FA2-4384-B366-C97D3DC05BA3}" srcOrd="0" destOrd="0" presId="urn:microsoft.com/office/officeart/2005/8/layout/hierarchy1"/>
    <dgm:cxn modelId="{36362F64-0CD7-466B-909E-9AC52E39455D}" srcId="{BC097EBD-E9A7-4329-A9A3-2447A5EAA510}" destId="{B55784CB-430A-4039-979C-410AEA1D43D0}" srcOrd="0" destOrd="0" parTransId="{85478F18-014F-4941-A588-E797B31660EC}" sibTransId="{4284CD08-DE0F-4B11-B3A8-210CF088D615}"/>
    <dgm:cxn modelId="{9EC094B0-8AAA-4B93-9821-DC8786440E61}" type="presOf" srcId="{2CC8A39C-9CAB-4E56-92D3-8F386FA210E8}" destId="{4309D1B4-200A-4BFD-9D73-7FF474553E9A}" srcOrd="0" destOrd="0" presId="urn:microsoft.com/office/officeart/2005/8/layout/hierarchy1"/>
    <dgm:cxn modelId="{AA8A4E1A-373B-4B4E-9893-EF657CF442E5}" srcId="{46C33EC0-ECCF-47BC-8A25-36E2036402EA}" destId="{70503E6D-9015-49B5-AE6B-B8F490CAACF2}" srcOrd="0" destOrd="0" parTransId="{3E090FCF-9CB8-494A-9EC1-27C532876EE3}" sibTransId="{EB8C88E3-7C19-4B62-8961-48BE366BAAFF}"/>
    <dgm:cxn modelId="{C8054BA7-D6EE-498D-B906-C79B9A0C34A5}" type="presOf" srcId="{E03637FA-11A2-45F0-896E-1027DB4243B2}" destId="{E09D8112-311A-43DF-9B2C-51D7037ABBC1}" srcOrd="0" destOrd="0" presId="urn:microsoft.com/office/officeart/2005/8/layout/hierarchy1"/>
    <dgm:cxn modelId="{A0499331-AA33-463F-84A0-BD5CD4B6526E}" srcId="{B55784CB-430A-4039-979C-410AEA1D43D0}" destId="{46C33EC0-ECCF-47BC-8A25-36E2036402EA}" srcOrd="1" destOrd="0" parTransId="{F753ECE6-998F-4840-9927-8DD7CF66642E}" sibTransId="{4AD87F20-4640-49E4-B4F1-D797DB90CD76}"/>
    <dgm:cxn modelId="{B9DE8405-5CA0-4713-BB81-17E51BF578D8}" type="presOf" srcId="{BE81FE77-22FD-4FF3-8892-32619CE633A8}" destId="{31126A21-F12F-447C-875D-5B71DFDCAA5F}" srcOrd="0" destOrd="0" presId="urn:microsoft.com/office/officeart/2005/8/layout/hierarchy1"/>
    <dgm:cxn modelId="{01BDEFD5-9620-4A63-8024-7DC198901094}" type="presOf" srcId="{6504F341-344C-468B-A8D6-57F7BAC553C1}" destId="{A7CD7AF6-2C11-4CD9-87E7-D96677796D7D}" srcOrd="0" destOrd="0" presId="urn:microsoft.com/office/officeart/2005/8/layout/hierarchy1"/>
    <dgm:cxn modelId="{5968E0C9-EFC9-47FE-A4D5-88263AAFAF8D}" type="presOf" srcId="{F753ECE6-998F-4840-9927-8DD7CF66642E}" destId="{A80B87D3-1683-4968-992F-EA4A163F97B1}" srcOrd="0" destOrd="0" presId="urn:microsoft.com/office/officeart/2005/8/layout/hierarchy1"/>
    <dgm:cxn modelId="{EBDF12EF-8D2E-4DBA-9327-7CEBD4C26E6C}" srcId="{B55784CB-430A-4039-979C-410AEA1D43D0}" destId="{BE81FE77-22FD-4FF3-8892-32619CE633A8}" srcOrd="2" destOrd="0" parTransId="{E03637FA-11A2-45F0-896E-1027DB4243B2}" sibTransId="{12C744E5-4932-4F1B-BF44-CA8CD02559FA}"/>
    <dgm:cxn modelId="{BCA54D6D-C1A1-4608-B9E1-5A64B7446280}" type="presOf" srcId="{3E090FCF-9CB8-494A-9EC1-27C532876EE3}" destId="{E6A5FC35-20AC-4856-87FE-12FC3C4326CE}" srcOrd="0" destOrd="0" presId="urn:microsoft.com/office/officeart/2005/8/layout/hierarchy1"/>
    <dgm:cxn modelId="{47DF2619-C40A-4ACD-BC5B-B324922B705E}" srcId="{34835D15-06B6-44D9-83FC-2987B837F437}" destId="{D6346033-F958-4068-A7CF-3C3E348EB8BD}" srcOrd="0" destOrd="0" parTransId="{C507A757-FE21-4740-A8E2-747EA404D9DA}" sibTransId="{5228BDEC-C9ED-416D-9B29-AF2DA24C7EE7}"/>
    <dgm:cxn modelId="{3D4410F4-80E5-45B0-AC68-F267F10562F1}" type="presOf" srcId="{46C33EC0-ECCF-47BC-8A25-36E2036402EA}" destId="{DB4E697A-BF41-4593-AF27-252E4691ADFE}" srcOrd="0" destOrd="0" presId="urn:microsoft.com/office/officeart/2005/8/layout/hierarchy1"/>
    <dgm:cxn modelId="{38B32819-6802-4EC5-8AE7-98F897FD817F}" srcId="{B55784CB-430A-4039-979C-410AEA1D43D0}" destId="{34835D15-06B6-44D9-83FC-2987B837F437}" srcOrd="0" destOrd="0" parTransId="{20D03B71-E555-42B4-99DA-D400D3BE81AF}" sibTransId="{F96BCBFF-C68D-4603-93F4-10C3747012CC}"/>
    <dgm:cxn modelId="{2CB60DAE-45D7-4CA3-8C50-4FBA0998031D}" type="presOf" srcId="{C507A757-FE21-4740-A8E2-747EA404D9DA}" destId="{D5DDE01F-B7AD-4CC0-812F-FFD323598F79}" srcOrd="0" destOrd="0" presId="urn:microsoft.com/office/officeart/2005/8/layout/hierarchy1"/>
    <dgm:cxn modelId="{179C32D1-03A6-4B23-959D-1C271D1735BE}" type="presParOf" srcId="{AA4A2A95-2D0D-4E3A-84B4-B39CEDBBBEBA}" destId="{07C0E6D7-CEB9-44E3-AC4C-E821CB890B26}" srcOrd="0" destOrd="0" presId="urn:microsoft.com/office/officeart/2005/8/layout/hierarchy1"/>
    <dgm:cxn modelId="{CBB2A547-7CF1-4C6D-AC9D-4C72D87AA052}" type="presParOf" srcId="{07C0E6D7-CEB9-44E3-AC4C-E821CB890B26}" destId="{BC5F1519-B4B4-46EE-9E29-9DCCF9BFDEFB}" srcOrd="0" destOrd="0" presId="urn:microsoft.com/office/officeart/2005/8/layout/hierarchy1"/>
    <dgm:cxn modelId="{D51E16F5-D035-4766-959A-0CBBFDA186C6}" type="presParOf" srcId="{BC5F1519-B4B4-46EE-9E29-9DCCF9BFDEFB}" destId="{796A373E-34DA-4607-B18D-60B06C6B03C7}" srcOrd="0" destOrd="0" presId="urn:microsoft.com/office/officeart/2005/8/layout/hierarchy1"/>
    <dgm:cxn modelId="{94767DF3-4620-491C-B439-8D3837B4D635}" type="presParOf" srcId="{BC5F1519-B4B4-46EE-9E29-9DCCF9BFDEFB}" destId="{7C05F879-58CB-43B6-AAA1-CB25C193F1FE}" srcOrd="1" destOrd="0" presId="urn:microsoft.com/office/officeart/2005/8/layout/hierarchy1"/>
    <dgm:cxn modelId="{3C6520A9-FA4F-45E4-A551-B62352CD12F9}" type="presParOf" srcId="{07C0E6D7-CEB9-44E3-AC4C-E821CB890B26}" destId="{3412C34E-EE27-4704-A444-7DC4C59F267E}" srcOrd="1" destOrd="0" presId="urn:microsoft.com/office/officeart/2005/8/layout/hierarchy1"/>
    <dgm:cxn modelId="{0147D8EB-67FD-421C-B2A6-93E8855260E5}" type="presParOf" srcId="{3412C34E-EE27-4704-A444-7DC4C59F267E}" destId="{02A02600-5029-4158-BC98-D545FCA6BB0A}" srcOrd="0" destOrd="0" presId="urn:microsoft.com/office/officeart/2005/8/layout/hierarchy1"/>
    <dgm:cxn modelId="{758408AA-0899-485F-BE70-7DA2ECD52050}" type="presParOf" srcId="{3412C34E-EE27-4704-A444-7DC4C59F267E}" destId="{BE956CE9-2AA9-48E8-92E7-09D74D685DC7}" srcOrd="1" destOrd="0" presId="urn:microsoft.com/office/officeart/2005/8/layout/hierarchy1"/>
    <dgm:cxn modelId="{97E2B34D-C199-4C1F-B9AE-C656A721CC78}" type="presParOf" srcId="{BE956CE9-2AA9-48E8-92E7-09D74D685DC7}" destId="{4ABDC0E7-05E9-4002-A34E-27373FB3243C}" srcOrd="0" destOrd="0" presId="urn:microsoft.com/office/officeart/2005/8/layout/hierarchy1"/>
    <dgm:cxn modelId="{E86CD554-501A-4592-BA67-291096F0BA9E}" type="presParOf" srcId="{4ABDC0E7-05E9-4002-A34E-27373FB3243C}" destId="{9FD94899-FA89-42C8-870B-EF6A0DB3C869}" srcOrd="0" destOrd="0" presId="urn:microsoft.com/office/officeart/2005/8/layout/hierarchy1"/>
    <dgm:cxn modelId="{0620BE98-9A25-4F43-A32D-93E6EB73D308}" type="presParOf" srcId="{4ABDC0E7-05E9-4002-A34E-27373FB3243C}" destId="{E863BF22-DF50-4A00-896C-761C2031E194}" srcOrd="1" destOrd="0" presId="urn:microsoft.com/office/officeart/2005/8/layout/hierarchy1"/>
    <dgm:cxn modelId="{14C10C40-3FCE-410F-9147-A09F3E828A41}" type="presParOf" srcId="{BE956CE9-2AA9-48E8-92E7-09D74D685DC7}" destId="{5B205D95-A2D2-4785-B21D-2CA797FB5F83}" srcOrd="1" destOrd="0" presId="urn:microsoft.com/office/officeart/2005/8/layout/hierarchy1"/>
    <dgm:cxn modelId="{2549EFC5-75E4-4416-A4F5-98082CAF2143}" type="presParOf" srcId="{5B205D95-A2D2-4785-B21D-2CA797FB5F83}" destId="{D5DDE01F-B7AD-4CC0-812F-FFD323598F79}" srcOrd="0" destOrd="0" presId="urn:microsoft.com/office/officeart/2005/8/layout/hierarchy1"/>
    <dgm:cxn modelId="{6E9B6EB9-FBD0-40FE-8567-4E3475996F67}" type="presParOf" srcId="{5B205D95-A2D2-4785-B21D-2CA797FB5F83}" destId="{188B937D-F43B-43F9-8138-0A3EE6C7942F}" srcOrd="1" destOrd="0" presId="urn:microsoft.com/office/officeart/2005/8/layout/hierarchy1"/>
    <dgm:cxn modelId="{1FBDDE85-FC66-49C8-8BD1-7E85C0FD9EB8}" type="presParOf" srcId="{188B937D-F43B-43F9-8138-0A3EE6C7942F}" destId="{DF16D1E9-A83D-45CF-B6F7-E82881C8F0C6}" srcOrd="0" destOrd="0" presId="urn:microsoft.com/office/officeart/2005/8/layout/hierarchy1"/>
    <dgm:cxn modelId="{52E2282A-D91E-48A5-BBD5-0254F5CE0D11}" type="presParOf" srcId="{DF16D1E9-A83D-45CF-B6F7-E82881C8F0C6}" destId="{96DAB696-CEE8-4AE1-AE15-159C1CD9CF4B}" srcOrd="0" destOrd="0" presId="urn:microsoft.com/office/officeart/2005/8/layout/hierarchy1"/>
    <dgm:cxn modelId="{7F5DD8DF-63C6-4969-B19E-5EEE5B35F71F}" type="presParOf" srcId="{DF16D1E9-A83D-45CF-B6F7-E82881C8F0C6}" destId="{67AE2F32-582F-4BD3-9187-027282D90BB8}" srcOrd="1" destOrd="0" presId="urn:microsoft.com/office/officeart/2005/8/layout/hierarchy1"/>
    <dgm:cxn modelId="{D5618885-C38B-4771-AEB8-0EFAB8B02982}" type="presParOf" srcId="{188B937D-F43B-43F9-8138-0A3EE6C7942F}" destId="{07EE0E99-F0A2-44F1-8F8E-3B9EBC2608B0}" srcOrd="1" destOrd="0" presId="urn:microsoft.com/office/officeart/2005/8/layout/hierarchy1"/>
    <dgm:cxn modelId="{37E71923-4A81-4B8C-B56C-6CB431DC7A15}" type="presParOf" srcId="{5B205D95-A2D2-4785-B21D-2CA797FB5F83}" destId="{A7CD7AF6-2C11-4CD9-87E7-D96677796D7D}" srcOrd="2" destOrd="0" presId="urn:microsoft.com/office/officeart/2005/8/layout/hierarchy1"/>
    <dgm:cxn modelId="{8110EAB6-C113-4C95-9563-9F51EE4059F3}" type="presParOf" srcId="{5B205D95-A2D2-4785-B21D-2CA797FB5F83}" destId="{244AC9F8-579C-4523-8BEA-AB3AC41CB054}" srcOrd="3" destOrd="0" presId="urn:microsoft.com/office/officeart/2005/8/layout/hierarchy1"/>
    <dgm:cxn modelId="{CC0C3CEE-D068-41BA-9FC1-21E3DAAB9048}" type="presParOf" srcId="{244AC9F8-579C-4523-8BEA-AB3AC41CB054}" destId="{F3B48513-4CD1-4FFA-B502-A1FFA82D8991}" srcOrd="0" destOrd="0" presId="urn:microsoft.com/office/officeart/2005/8/layout/hierarchy1"/>
    <dgm:cxn modelId="{ED983D86-9E91-419F-87CE-369E5CFA9344}" type="presParOf" srcId="{F3B48513-4CD1-4FFA-B502-A1FFA82D8991}" destId="{181BC46B-858C-49C9-A4B5-838697E0B734}" srcOrd="0" destOrd="0" presId="urn:microsoft.com/office/officeart/2005/8/layout/hierarchy1"/>
    <dgm:cxn modelId="{5AC7E41F-5615-4D27-A4D3-409C5313A58D}" type="presParOf" srcId="{F3B48513-4CD1-4FFA-B502-A1FFA82D8991}" destId="{4309D1B4-200A-4BFD-9D73-7FF474553E9A}" srcOrd="1" destOrd="0" presId="urn:microsoft.com/office/officeart/2005/8/layout/hierarchy1"/>
    <dgm:cxn modelId="{DEC2160A-5BC1-4EE1-AC5F-C208FF2D591E}" type="presParOf" srcId="{244AC9F8-579C-4523-8BEA-AB3AC41CB054}" destId="{37A93F3E-5BF9-4784-BCC9-C48C202F8A53}" srcOrd="1" destOrd="0" presId="urn:microsoft.com/office/officeart/2005/8/layout/hierarchy1"/>
    <dgm:cxn modelId="{1C85E4D0-23D3-402E-A98B-4BA595FAF3F5}" type="presParOf" srcId="{3412C34E-EE27-4704-A444-7DC4C59F267E}" destId="{A80B87D3-1683-4968-992F-EA4A163F97B1}" srcOrd="2" destOrd="0" presId="urn:microsoft.com/office/officeart/2005/8/layout/hierarchy1"/>
    <dgm:cxn modelId="{06718446-21A6-4566-A4CA-696C0ACEC9C7}" type="presParOf" srcId="{3412C34E-EE27-4704-A444-7DC4C59F267E}" destId="{260077D7-B651-46B0-909F-46B36C398C12}" srcOrd="3" destOrd="0" presId="urn:microsoft.com/office/officeart/2005/8/layout/hierarchy1"/>
    <dgm:cxn modelId="{4218EAFA-426A-438E-9175-04C2E06E55DF}" type="presParOf" srcId="{260077D7-B651-46B0-909F-46B36C398C12}" destId="{D53476D5-0464-4E38-AB3E-532290ED55BC}" srcOrd="0" destOrd="0" presId="urn:microsoft.com/office/officeart/2005/8/layout/hierarchy1"/>
    <dgm:cxn modelId="{5CC7E522-A46D-4383-9066-0C7FA6234051}" type="presParOf" srcId="{D53476D5-0464-4E38-AB3E-532290ED55BC}" destId="{E6DA5953-AB48-4D85-B357-220EE1D49F1E}" srcOrd="0" destOrd="0" presId="urn:microsoft.com/office/officeart/2005/8/layout/hierarchy1"/>
    <dgm:cxn modelId="{4E80E774-3C63-4203-9535-FDA5DCFDB1D5}" type="presParOf" srcId="{D53476D5-0464-4E38-AB3E-532290ED55BC}" destId="{DB4E697A-BF41-4593-AF27-252E4691ADFE}" srcOrd="1" destOrd="0" presId="urn:microsoft.com/office/officeart/2005/8/layout/hierarchy1"/>
    <dgm:cxn modelId="{8F094BF5-F2FB-4A55-A915-97705EBFFE96}" type="presParOf" srcId="{260077D7-B651-46B0-909F-46B36C398C12}" destId="{54211162-D567-46C0-84FA-2E61499F7A8C}" srcOrd="1" destOrd="0" presId="urn:microsoft.com/office/officeart/2005/8/layout/hierarchy1"/>
    <dgm:cxn modelId="{FCDAE1EA-4689-4DD9-B93B-7AAB77E714F1}" type="presParOf" srcId="{54211162-D567-46C0-84FA-2E61499F7A8C}" destId="{E6A5FC35-20AC-4856-87FE-12FC3C4326CE}" srcOrd="0" destOrd="0" presId="urn:microsoft.com/office/officeart/2005/8/layout/hierarchy1"/>
    <dgm:cxn modelId="{8FDDA3DF-8DCC-4965-93EB-4347764661EA}" type="presParOf" srcId="{54211162-D567-46C0-84FA-2E61499F7A8C}" destId="{A95CCBF9-9E24-4E2F-9608-1E11F4584813}" srcOrd="1" destOrd="0" presId="urn:microsoft.com/office/officeart/2005/8/layout/hierarchy1"/>
    <dgm:cxn modelId="{6F4F1069-0D54-4239-9E9A-A93B64D12DC2}" type="presParOf" srcId="{A95CCBF9-9E24-4E2F-9608-1E11F4584813}" destId="{FF8997C9-5DA3-45B4-9B0F-CDD0D2AFAC01}" srcOrd="0" destOrd="0" presId="urn:microsoft.com/office/officeart/2005/8/layout/hierarchy1"/>
    <dgm:cxn modelId="{C653372F-BCB9-479D-A8B2-66322F2F64DF}" type="presParOf" srcId="{FF8997C9-5DA3-45B4-9B0F-CDD0D2AFAC01}" destId="{768CB96F-191D-49A2-AA48-AD6A39394202}" srcOrd="0" destOrd="0" presId="urn:microsoft.com/office/officeart/2005/8/layout/hierarchy1"/>
    <dgm:cxn modelId="{BD4A9CB7-949F-4630-B6C3-C4515681CA56}" type="presParOf" srcId="{FF8997C9-5DA3-45B4-9B0F-CDD0D2AFAC01}" destId="{317889CC-9FA2-4384-B366-C97D3DC05BA3}" srcOrd="1" destOrd="0" presId="urn:microsoft.com/office/officeart/2005/8/layout/hierarchy1"/>
    <dgm:cxn modelId="{796779E5-21F7-43BE-815C-082883E0425C}" type="presParOf" srcId="{A95CCBF9-9E24-4E2F-9608-1E11F4584813}" destId="{9019EFE4-C6C4-4657-8796-601672D25183}" srcOrd="1" destOrd="0" presId="urn:microsoft.com/office/officeart/2005/8/layout/hierarchy1"/>
    <dgm:cxn modelId="{E1EEF334-CE6C-4C72-9433-7D06CCC0C3A8}" type="presParOf" srcId="{3412C34E-EE27-4704-A444-7DC4C59F267E}" destId="{E09D8112-311A-43DF-9B2C-51D7037ABBC1}" srcOrd="4" destOrd="0" presId="urn:microsoft.com/office/officeart/2005/8/layout/hierarchy1"/>
    <dgm:cxn modelId="{2D8B923C-F41F-44E1-903C-DB5CA8A1DE45}" type="presParOf" srcId="{3412C34E-EE27-4704-A444-7DC4C59F267E}" destId="{37217684-B15D-48C7-8D88-C888D5C191B0}" srcOrd="5" destOrd="0" presId="urn:microsoft.com/office/officeart/2005/8/layout/hierarchy1"/>
    <dgm:cxn modelId="{FFF0FC00-19A3-4769-B71E-1C7B4001A8C6}" type="presParOf" srcId="{37217684-B15D-48C7-8D88-C888D5C191B0}" destId="{2349D80F-0C4F-4F9D-BFFD-F0DA86672213}" srcOrd="0" destOrd="0" presId="urn:microsoft.com/office/officeart/2005/8/layout/hierarchy1"/>
    <dgm:cxn modelId="{2F238861-0BEF-4342-AE7D-5FE037CD0BCA}" type="presParOf" srcId="{2349D80F-0C4F-4F9D-BFFD-F0DA86672213}" destId="{8C7C5A0A-D987-4FBB-9968-6A8390A3FD5C}" srcOrd="0" destOrd="0" presId="urn:microsoft.com/office/officeart/2005/8/layout/hierarchy1"/>
    <dgm:cxn modelId="{0E98C6EA-8570-4018-8284-A0C3E147A930}" type="presParOf" srcId="{2349D80F-0C4F-4F9D-BFFD-F0DA86672213}" destId="{31126A21-F12F-447C-875D-5B71DFDCAA5F}" srcOrd="1" destOrd="0" presId="urn:microsoft.com/office/officeart/2005/8/layout/hierarchy1"/>
    <dgm:cxn modelId="{ABD2AD00-A210-4856-9CC5-A46E22601713}" type="presParOf" srcId="{37217684-B15D-48C7-8D88-C888D5C191B0}" destId="{3C305BAA-21CE-4EBB-A246-28BA9357DA2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2AFC7-22CC-417F-BCF5-D285CCEB36A0}">
      <dsp:nvSpPr>
        <dsp:cNvPr id="0" name=""/>
        <dsp:cNvSpPr/>
      </dsp:nvSpPr>
      <dsp:spPr>
        <a:xfrm>
          <a:off x="1786213" y="68756"/>
          <a:ext cx="3300322" cy="3300322"/>
        </a:xfrm>
        <a:prstGeom prst="ellipse">
          <a:avLst/>
        </a:prstGeom>
        <a:solidFill>
          <a:schemeClr val="tx2">
            <a:lumMod val="25000"/>
            <a:lumOff val="75000"/>
            <a:alpha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t>Computer </a:t>
          </a:r>
        </a:p>
        <a:p>
          <a:pPr lvl="0" algn="ctr" defTabSz="711200">
            <a:lnSpc>
              <a:spcPct val="90000"/>
            </a:lnSpc>
            <a:spcBef>
              <a:spcPct val="0"/>
            </a:spcBef>
            <a:spcAft>
              <a:spcPct val="35000"/>
            </a:spcAft>
          </a:pPr>
          <a:r>
            <a:rPr lang="en-US" sz="1600" kern="1200" dirty="0" smtClean="0"/>
            <a:t>Science</a:t>
          </a:r>
          <a:endParaRPr lang="en-US" sz="1600" kern="1200" dirty="0"/>
        </a:p>
      </dsp:txBody>
      <dsp:txXfrm>
        <a:off x="2226256" y="646313"/>
        <a:ext cx="2420236" cy="1485144"/>
      </dsp:txXfrm>
    </dsp:sp>
    <dsp:sp modelId="{B07AAD9C-FE0D-404E-82A3-C56B0E081836}">
      <dsp:nvSpPr>
        <dsp:cNvPr id="0" name=""/>
        <dsp:cNvSpPr/>
      </dsp:nvSpPr>
      <dsp:spPr>
        <a:xfrm>
          <a:off x="2818598" y="1797102"/>
          <a:ext cx="3300322" cy="3300322"/>
        </a:xfrm>
        <a:prstGeom prst="ellipse">
          <a:avLst/>
        </a:prstGeom>
        <a:solidFill>
          <a:schemeClr val="accent5">
            <a:lumMod val="60000"/>
            <a:lumOff val="40000"/>
            <a:alpha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t>            Statistics</a:t>
          </a:r>
          <a:endParaRPr lang="en-US" sz="1600" kern="1200" dirty="0"/>
        </a:p>
      </dsp:txBody>
      <dsp:txXfrm>
        <a:off x="3827946" y="2649685"/>
        <a:ext cx="1980193" cy="1815177"/>
      </dsp:txXfrm>
    </dsp:sp>
    <dsp:sp modelId="{B352193A-763B-4E14-8CEE-E437D48DDFF6}">
      <dsp:nvSpPr>
        <dsp:cNvPr id="0" name=""/>
        <dsp:cNvSpPr/>
      </dsp:nvSpPr>
      <dsp:spPr>
        <a:xfrm>
          <a:off x="784983" y="1805287"/>
          <a:ext cx="3300322" cy="3300322"/>
        </a:xfrm>
        <a:prstGeom prst="ellipse">
          <a:avLst/>
        </a:prstGeom>
        <a:solidFill>
          <a:schemeClr val="accent6">
            <a:lumMod val="40000"/>
            <a:lumOff val="60000"/>
            <a:alpha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t>Domain </a:t>
          </a:r>
        </a:p>
        <a:p>
          <a:pPr lvl="0" algn="ctr" defTabSz="711200">
            <a:lnSpc>
              <a:spcPct val="90000"/>
            </a:lnSpc>
            <a:spcBef>
              <a:spcPct val="0"/>
            </a:spcBef>
            <a:spcAft>
              <a:spcPct val="35000"/>
            </a:spcAft>
          </a:pPr>
          <a:r>
            <a:rPr lang="en-US" sz="1600" kern="1200" dirty="0" smtClean="0"/>
            <a:t>Expertise</a:t>
          </a:r>
          <a:endParaRPr lang="en-US" sz="1600" kern="1200" dirty="0"/>
        </a:p>
      </dsp:txBody>
      <dsp:txXfrm>
        <a:off x="1095763" y="2657870"/>
        <a:ext cx="1980193" cy="1815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D8112-311A-43DF-9B2C-51D7037ABBC1}">
      <dsp:nvSpPr>
        <dsp:cNvPr id="0" name=""/>
        <dsp:cNvSpPr/>
      </dsp:nvSpPr>
      <dsp:spPr>
        <a:xfrm>
          <a:off x="2803848" y="787521"/>
          <a:ext cx="1622419" cy="308849"/>
        </a:xfrm>
        <a:custGeom>
          <a:avLst/>
          <a:gdLst/>
          <a:ahLst/>
          <a:cxnLst/>
          <a:rect l="0" t="0" r="0" b="0"/>
          <a:pathLst>
            <a:path>
              <a:moveTo>
                <a:pt x="0" y="0"/>
              </a:moveTo>
              <a:lnTo>
                <a:pt x="0" y="210472"/>
              </a:lnTo>
              <a:lnTo>
                <a:pt x="1622419" y="210472"/>
              </a:lnTo>
              <a:lnTo>
                <a:pt x="1622419" y="308849"/>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A5FC35-20AC-4856-87FE-12FC3C4326CE}">
      <dsp:nvSpPr>
        <dsp:cNvPr id="0" name=""/>
        <dsp:cNvSpPr/>
      </dsp:nvSpPr>
      <dsp:spPr>
        <a:xfrm>
          <a:off x="3082612" y="1770708"/>
          <a:ext cx="91440" cy="308849"/>
        </a:xfrm>
        <a:custGeom>
          <a:avLst/>
          <a:gdLst/>
          <a:ahLst/>
          <a:cxnLst/>
          <a:rect l="0" t="0" r="0" b="0"/>
          <a:pathLst>
            <a:path>
              <a:moveTo>
                <a:pt x="45720" y="0"/>
              </a:moveTo>
              <a:lnTo>
                <a:pt x="45720" y="308849"/>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0B87D3-1683-4968-992F-EA4A163F97B1}">
      <dsp:nvSpPr>
        <dsp:cNvPr id="0" name=""/>
        <dsp:cNvSpPr/>
      </dsp:nvSpPr>
      <dsp:spPr>
        <a:xfrm>
          <a:off x="2803848" y="787521"/>
          <a:ext cx="324483" cy="308849"/>
        </a:xfrm>
        <a:custGeom>
          <a:avLst/>
          <a:gdLst/>
          <a:ahLst/>
          <a:cxnLst/>
          <a:rect l="0" t="0" r="0" b="0"/>
          <a:pathLst>
            <a:path>
              <a:moveTo>
                <a:pt x="0" y="0"/>
              </a:moveTo>
              <a:lnTo>
                <a:pt x="0" y="210472"/>
              </a:lnTo>
              <a:lnTo>
                <a:pt x="324483" y="210472"/>
              </a:lnTo>
              <a:lnTo>
                <a:pt x="324483" y="308849"/>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CD7AF6-2C11-4CD9-87E7-D96677796D7D}">
      <dsp:nvSpPr>
        <dsp:cNvPr id="0" name=""/>
        <dsp:cNvSpPr/>
      </dsp:nvSpPr>
      <dsp:spPr>
        <a:xfrm>
          <a:off x="1181428" y="1770708"/>
          <a:ext cx="648967" cy="308849"/>
        </a:xfrm>
        <a:custGeom>
          <a:avLst/>
          <a:gdLst/>
          <a:ahLst/>
          <a:cxnLst/>
          <a:rect l="0" t="0" r="0" b="0"/>
          <a:pathLst>
            <a:path>
              <a:moveTo>
                <a:pt x="0" y="0"/>
              </a:moveTo>
              <a:lnTo>
                <a:pt x="0" y="210472"/>
              </a:lnTo>
              <a:lnTo>
                <a:pt x="648967" y="210472"/>
              </a:lnTo>
              <a:lnTo>
                <a:pt x="648967" y="308849"/>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DDE01F-B7AD-4CC0-812F-FFD323598F79}">
      <dsp:nvSpPr>
        <dsp:cNvPr id="0" name=""/>
        <dsp:cNvSpPr/>
      </dsp:nvSpPr>
      <dsp:spPr>
        <a:xfrm>
          <a:off x="532460" y="1770708"/>
          <a:ext cx="648967" cy="308849"/>
        </a:xfrm>
        <a:custGeom>
          <a:avLst/>
          <a:gdLst/>
          <a:ahLst/>
          <a:cxnLst/>
          <a:rect l="0" t="0" r="0" b="0"/>
          <a:pathLst>
            <a:path>
              <a:moveTo>
                <a:pt x="648967" y="0"/>
              </a:moveTo>
              <a:lnTo>
                <a:pt x="648967" y="210472"/>
              </a:lnTo>
              <a:lnTo>
                <a:pt x="0" y="210472"/>
              </a:lnTo>
              <a:lnTo>
                <a:pt x="0" y="308849"/>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A02600-5029-4158-BC98-D545FCA6BB0A}">
      <dsp:nvSpPr>
        <dsp:cNvPr id="0" name=""/>
        <dsp:cNvSpPr/>
      </dsp:nvSpPr>
      <dsp:spPr>
        <a:xfrm>
          <a:off x="1181428" y="787521"/>
          <a:ext cx="1622419" cy="308849"/>
        </a:xfrm>
        <a:custGeom>
          <a:avLst/>
          <a:gdLst/>
          <a:ahLst/>
          <a:cxnLst/>
          <a:rect l="0" t="0" r="0" b="0"/>
          <a:pathLst>
            <a:path>
              <a:moveTo>
                <a:pt x="1622419" y="0"/>
              </a:moveTo>
              <a:lnTo>
                <a:pt x="1622419" y="210472"/>
              </a:lnTo>
              <a:lnTo>
                <a:pt x="0" y="210472"/>
              </a:lnTo>
              <a:lnTo>
                <a:pt x="0" y="308849"/>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A373E-34DA-4607-B18D-60B06C6B03C7}">
      <dsp:nvSpPr>
        <dsp:cNvPr id="0" name=""/>
        <dsp:cNvSpPr/>
      </dsp:nvSpPr>
      <dsp:spPr>
        <a:xfrm>
          <a:off x="2272874" y="113185"/>
          <a:ext cx="1061947" cy="6743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5F879-58CB-43B6-AAA1-CB25C193F1FE}">
      <dsp:nvSpPr>
        <dsp:cNvPr id="0" name=""/>
        <dsp:cNvSpPr/>
      </dsp:nvSpPr>
      <dsp:spPr>
        <a:xfrm>
          <a:off x="2390868" y="225279"/>
          <a:ext cx="1061947" cy="674336"/>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Data Science</a:t>
          </a:r>
          <a:endParaRPr lang="en-US" sz="1100" kern="1200" dirty="0"/>
        </a:p>
      </dsp:txBody>
      <dsp:txXfrm>
        <a:off x="2410619" y="245030"/>
        <a:ext cx="1022445" cy="634834"/>
      </dsp:txXfrm>
    </dsp:sp>
    <dsp:sp modelId="{9FD94899-FA89-42C8-870B-EF6A0DB3C869}">
      <dsp:nvSpPr>
        <dsp:cNvPr id="0" name=""/>
        <dsp:cNvSpPr/>
      </dsp:nvSpPr>
      <dsp:spPr>
        <a:xfrm>
          <a:off x="650455" y="1096371"/>
          <a:ext cx="1061947" cy="6743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63BF22-DF50-4A00-896C-761C2031E194}">
      <dsp:nvSpPr>
        <dsp:cNvPr id="0" name=""/>
        <dsp:cNvSpPr/>
      </dsp:nvSpPr>
      <dsp:spPr>
        <a:xfrm>
          <a:off x="768449" y="1208465"/>
          <a:ext cx="1061947" cy="674336"/>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Supervised Learning</a:t>
          </a:r>
          <a:endParaRPr lang="en-US" sz="1100" kern="1200" dirty="0"/>
        </a:p>
      </dsp:txBody>
      <dsp:txXfrm>
        <a:off x="788200" y="1228216"/>
        <a:ext cx="1022445" cy="634834"/>
      </dsp:txXfrm>
    </dsp:sp>
    <dsp:sp modelId="{96DAB696-CEE8-4AE1-AE15-159C1CD9CF4B}">
      <dsp:nvSpPr>
        <dsp:cNvPr id="0" name=""/>
        <dsp:cNvSpPr/>
      </dsp:nvSpPr>
      <dsp:spPr>
        <a:xfrm>
          <a:off x="1487" y="2079557"/>
          <a:ext cx="1061947" cy="6743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AE2F32-582F-4BD3-9187-027282D90BB8}">
      <dsp:nvSpPr>
        <dsp:cNvPr id="0" name=""/>
        <dsp:cNvSpPr/>
      </dsp:nvSpPr>
      <dsp:spPr>
        <a:xfrm>
          <a:off x="119481" y="2191652"/>
          <a:ext cx="1061947" cy="674336"/>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Regression</a:t>
          </a:r>
          <a:endParaRPr lang="en-US" sz="1100" kern="1200" dirty="0"/>
        </a:p>
      </dsp:txBody>
      <dsp:txXfrm>
        <a:off x="139232" y="2211403"/>
        <a:ext cx="1022445" cy="634834"/>
      </dsp:txXfrm>
    </dsp:sp>
    <dsp:sp modelId="{181BC46B-858C-49C9-A4B5-838697E0B734}">
      <dsp:nvSpPr>
        <dsp:cNvPr id="0" name=""/>
        <dsp:cNvSpPr/>
      </dsp:nvSpPr>
      <dsp:spPr>
        <a:xfrm>
          <a:off x="1299422" y="2079557"/>
          <a:ext cx="1061947" cy="6743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09D1B4-200A-4BFD-9D73-7FF474553E9A}">
      <dsp:nvSpPr>
        <dsp:cNvPr id="0" name=""/>
        <dsp:cNvSpPr/>
      </dsp:nvSpPr>
      <dsp:spPr>
        <a:xfrm>
          <a:off x="1417417" y="2191652"/>
          <a:ext cx="1061947" cy="674336"/>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Classification</a:t>
          </a:r>
          <a:endParaRPr lang="en-US" sz="1100" kern="1200" dirty="0"/>
        </a:p>
      </dsp:txBody>
      <dsp:txXfrm>
        <a:off x="1437168" y="2211403"/>
        <a:ext cx="1022445" cy="634834"/>
      </dsp:txXfrm>
    </dsp:sp>
    <dsp:sp modelId="{E6DA5953-AB48-4D85-B357-220EE1D49F1E}">
      <dsp:nvSpPr>
        <dsp:cNvPr id="0" name=""/>
        <dsp:cNvSpPr/>
      </dsp:nvSpPr>
      <dsp:spPr>
        <a:xfrm>
          <a:off x="2597358" y="1096371"/>
          <a:ext cx="1061947" cy="6743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4E697A-BF41-4593-AF27-252E4691ADFE}">
      <dsp:nvSpPr>
        <dsp:cNvPr id="0" name=""/>
        <dsp:cNvSpPr/>
      </dsp:nvSpPr>
      <dsp:spPr>
        <a:xfrm>
          <a:off x="2715352" y="1208465"/>
          <a:ext cx="1061947" cy="674336"/>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Unsupervised Learning</a:t>
          </a:r>
          <a:endParaRPr lang="en-US" sz="1100" kern="1200" dirty="0"/>
        </a:p>
      </dsp:txBody>
      <dsp:txXfrm>
        <a:off x="2735103" y="1228216"/>
        <a:ext cx="1022445" cy="634834"/>
      </dsp:txXfrm>
    </dsp:sp>
    <dsp:sp modelId="{768CB96F-191D-49A2-AA48-AD6A39394202}">
      <dsp:nvSpPr>
        <dsp:cNvPr id="0" name=""/>
        <dsp:cNvSpPr/>
      </dsp:nvSpPr>
      <dsp:spPr>
        <a:xfrm>
          <a:off x="2597358" y="2079557"/>
          <a:ext cx="1061947" cy="6743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7889CC-9FA2-4384-B366-C97D3DC05BA3}">
      <dsp:nvSpPr>
        <dsp:cNvPr id="0" name=""/>
        <dsp:cNvSpPr/>
      </dsp:nvSpPr>
      <dsp:spPr>
        <a:xfrm>
          <a:off x="2715352" y="2191652"/>
          <a:ext cx="1061947" cy="674336"/>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Clustering</a:t>
          </a:r>
          <a:endParaRPr lang="en-US" sz="1100" kern="1200" dirty="0"/>
        </a:p>
      </dsp:txBody>
      <dsp:txXfrm>
        <a:off x="2735103" y="2211403"/>
        <a:ext cx="1022445" cy="634834"/>
      </dsp:txXfrm>
    </dsp:sp>
    <dsp:sp modelId="{8C7C5A0A-D987-4FBB-9968-6A8390A3FD5C}">
      <dsp:nvSpPr>
        <dsp:cNvPr id="0" name=""/>
        <dsp:cNvSpPr/>
      </dsp:nvSpPr>
      <dsp:spPr>
        <a:xfrm>
          <a:off x="3895294" y="1096371"/>
          <a:ext cx="1061947" cy="6743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26A21-F12F-447C-875D-5B71DFDCAA5F}">
      <dsp:nvSpPr>
        <dsp:cNvPr id="0" name=""/>
        <dsp:cNvSpPr/>
      </dsp:nvSpPr>
      <dsp:spPr>
        <a:xfrm>
          <a:off x="4013288" y="1208465"/>
          <a:ext cx="1061947" cy="674336"/>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Reinforcement Learning</a:t>
          </a:r>
          <a:endParaRPr lang="en-US" sz="1100" kern="1200" dirty="0"/>
        </a:p>
      </dsp:txBody>
      <dsp:txXfrm>
        <a:off x="4033039" y="1228216"/>
        <a:ext cx="1022445" cy="63483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47C319C-570B-4CB6-AA5F-F1294491A5D4}" type="datetimeFigureOut">
              <a:rPr lang="en-US" smtClean="0"/>
              <a:t>6/11/2020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0349DA5-4763-4111-8D3B-5C7C854C009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573452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7C319C-570B-4CB6-AA5F-F1294491A5D4}"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49DA5-4763-4111-8D3B-5C7C854C0095}" type="slidenum">
              <a:rPr lang="en-US" smtClean="0"/>
              <a:t>‹#›</a:t>
            </a:fld>
            <a:endParaRPr lang="en-US"/>
          </a:p>
        </p:txBody>
      </p:sp>
    </p:spTree>
    <p:extLst>
      <p:ext uri="{BB962C8B-B14F-4D97-AF65-F5344CB8AC3E}">
        <p14:creationId xmlns:p14="http://schemas.microsoft.com/office/powerpoint/2010/main" val="38047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7C319C-570B-4CB6-AA5F-F1294491A5D4}"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49DA5-4763-4111-8D3B-5C7C854C0095}" type="slidenum">
              <a:rPr lang="en-US" smtClean="0"/>
              <a:t>‹#›</a:t>
            </a:fld>
            <a:endParaRPr lang="en-US"/>
          </a:p>
        </p:txBody>
      </p:sp>
    </p:spTree>
    <p:extLst>
      <p:ext uri="{BB962C8B-B14F-4D97-AF65-F5344CB8AC3E}">
        <p14:creationId xmlns:p14="http://schemas.microsoft.com/office/powerpoint/2010/main" val="417337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7C319C-570B-4CB6-AA5F-F1294491A5D4}"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49DA5-4763-4111-8D3B-5C7C854C0095}" type="slidenum">
              <a:rPr lang="en-US" smtClean="0"/>
              <a:t>‹#›</a:t>
            </a:fld>
            <a:endParaRPr lang="en-US"/>
          </a:p>
        </p:txBody>
      </p:sp>
    </p:spTree>
    <p:extLst>
      <p:ext uri="{BB962C8B-B14F-4D97-AF65-F5344CB8AC3E}">
        <p14:creationId xmlns:p14="http://schemas.microsoft.com/office/powerpoint/2010/main" val="231650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47C319C-570B-4CB6-AA5F-F1294491A5D4}" type="datetimeFigureOut">
              <a:rPr lang="en-US" smtClean="0"/>
              <a:t>6/11/2020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0349DA5-4763-4111-8D3B-5C7C854C009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314542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7C319C-570B-4CB6-AA5F-F1294491A5D4}"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49DA5-4763-4111-8D3B-5C7C854C0095}" type="slidenum">
              <a:rPr lang="en-US" smtClean="0"/>
              <a:t>‹#›</a:t>
            </a:fld>
            <a:endParaRPr lang="en-US"/>
          </a:p>
        </p:txBody>
      </p:sp>
    </p:spTree>
    <p:extLst>
      <p:ext uri="{BB962C8B-B14F-4D97-AF65-F5344CB8AC3E}">
        <p14:creationId xmlns:p14="http://schemas.microsoft.com/office/powerpoint/2010/main" val="190768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7C319C-570B-4CB6-AA5F-F1294491A5D4}" type="datetimeFigureOut">
              <a:rPr lang="en-US" smtClean="0"/>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49DA5-4763-4111-8D3B-5C7C854C0095}" type="slidenum">
              <a:rPr lang="en-US" smtClean="0"/>
              <a:t>‹#›</a:t>
            </a:fld>
            <a:endParaRPr lang="en-US"/>
          </a:p>
        </p:txBody>
      </p:sp>
    </p:spTree>
    <p:extLst>
      <p:ext uri="{BB962C8B-B14F-4D97-AF65-F5344CB8AC3E}">
        <p14:creationId xmlns:p14="http://schemas.microsoft.com/office/powerpoint/2010/main" val="201907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7C319C-570B-4CB6-AA5F-F1294491A5D4}" type="datetimeFigureOut">
              <a:rPr lang="en-US" smtClean="0"/>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49DA5-4763-4111-8D3B-5C7C854C0095}" type="slidenum">
              <a:rPr lang="en-US" smtClean="0"/>
              <a:t>‹#›</a:t>
            </a:fld>
            <a:endParaRPr lang="en-US"/>
          </a:p>
        </p:txBody>
      </p:sp>
    </p:spTree>
    <p:extLst>
      <p:ext uri="{BB962C8B-B14F-4D97-AF65-F5344CB8AC3E}">
        <p14:creationId xmlns:p14="http://schemas.microsoft.com/office/powerpoint/2010/main" val="204071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C319C-570B-4CB6-AA5F-F1294491A5D4}" type="datetimeFigureOut">
              <a:rPr lang="en-US" smtClean="0"/>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49DA5-4763-4111-8D3B-5C7C854C0095}" type="slidenum">
              <a:rPr lang="en-US" smtClean="0"/>
              <a:t>‹#›</a:t>
            </a:fld>
            <a:endParaRPr lang="en-US"/>
          </a:p>
        </p:txBody>
      </p:sp>
    </p:spTree>
    <p:extLst>
      <p:ext uri="{BB962C8B-B14F-4D97-AF65-F5344CB8AC3E}">
        <p14:creationId xmlns:p14="http://schemas.microsoft.com/office/powerpoint/2010/main" val="23460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47C319C-570B-4CB6-AA5F-F1294491A5D4}" type="datetimeFigureOut">
              <a:rPr lang="en-US" smtClean="0"/>
              <a:t>6/11/2020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0349DA5-4763-4111-8D3B-5C7C854C009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441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47C319C-570B-4CB6-AA5F-F1294491A5D4}" type="datetimeFigureOut">
              <a:rPr lang="en-US" smtClean="0"/>
              <a:t>6/11/2020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0349DA5-4763-4111-8D3B-5C7C854C009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10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47C319C-570B-4CB6-AA5F-F1294491A5D4}" type="datetimeFigureOut">
              <a:rPr lang="en-US" smtClean="0"/>
              <a:t>6/11/2020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0349DA5-4763-4111-8D3B-5C7C854C009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4919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7.emf"/><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1306" y="1002890"/>
            <a:ext cx="10276872" cy="3362633"/>
          </a:xfrm>
        </p:spPr>
        <p:txBody>
          <a:bodyPr/>
          <a:lstStyle/>
          <a:p>
            <a:r>
              <a:rPr lang="en-US" sz="6600" dirty="0" smtClean="0"/>
              <a:t>Data Science </a:t>
            </a:r>
            <a:br>
              <a:rPr lang="en-US" sz="6600" dirty="0" smtClean="0"/>
            </a:br>
            <a:r>
              <a:rPr lang="en-US" sz="6600" dirty="0" smtClean="0"/>
              <a:t>and </a:t>
            </a:r>
            <a:br>
              <a:rPr lang="en-US" sz="6600" dirty="0" smtClean="0"/>
            </a:br>
            <a:r>
              <a:rPr lang="en-US" sz="6600" dirty="0" smtClean="0"/>
              <a:t>artificial intelligence</a:t>
            </a:r>
            <a:endParaRPr lang="en-US" sz="6600" dirty="0"/>
          </a:p>
        </p:txBody>
      </p:sp>
      <p:sp>
        <p:nvSpPr>
          <p:cNvPr id="3" name="Subtitle 2"/>
          <p:cNvSpPr>
            <a:spLocks noGrp="1"/>
          </p:cNvSpPr>
          <p:nvPr>
            <p:ph type="subTitle" idx="1"/>
          </p:nvPr>
        </p:nvSpPr>
        <p:spPr>
          <a:xfrm>
            <a:off x="1730478" y="4604435"/>
            <a:ext cx="8878528" cy="1086237"/>
          </a:xfrm>
        </p:spPr>
        <p:txBody>
          <a:bodyPr/>
          <a:lstStyle/>
          <a:p>
            <a:r>
              <a:rPr lang="en-US" dirty="0" smtClean="0"/>
              <a:t>Overview of the field of Data Science and AI.</a:t>
            </a:r>
          </a:p>
          <a:p>
            <a:r>
              <a:rPr lang="en-US" dirty="0" smtClean="0"/>
              <a:t>Decision Tree and Random Forest.</a:t>
            </a:r>
          </a:p>
          <a:p>
            <a:endParaRPr lang="en-US" dirty="0"/>
          </a:p>
        </p:txBody>
      </p:sp>
      <p:sp>
        <p:nvSpPr>
          <p:cNvPr id="4" name="Subtitle 2"/>
          <p:cNvSpPr txBox="1">
            <a:spLocks/>
          </p:cNvSpPr>
          <p:nvPr/>
        </p:nvSpPr>
        <p:spPr>
          <a:xfrm>
            <a:off x="9055509" y="6241507"/>
            <a:ext cx="3106993" cy="464094"/>
          </a:xfrm>
          <a:prstGeom prst="rect">
            <a:avLst/>
          </a:prstGeom>
        </p:spPr>
        <p:txBody>
          <a:bodyPr vert="horz" lIns="91440" tIns="45720" rIns="91440" bIns="45720" rtlCol="0">
            <a:normAutofit lnSpcReduction="100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dirty="0" smtClean="0">
                <a:latin typeface="Berlin Sans FB" panose="020E0602020502020306" pitchFamily="34" charset="0"/>
              </a:rPr>
              <a:t>Abhinaba Chakraborty</a:t>
            </a:r>
            <a:endParaRPr lang="en-US" dirty="0">
              <a:latin typeface="Berlin Sans FB" panose="020E0602020502020306" pitchFamily="34" charset="0"/>
            </a:endParaRPr>
          </a:p>
        </p:txBody>
      </p:sp>
    </p:spTree>
    <p:extLst>
      <p:ext uri="{BB962C8B-B14F-4D97-AF65-F5344CB8AC3E}">
        <p14:creationId xmlns:p14="http://schemas.microsoft.com/office/powerpoint/2010/main" val="2312851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2722" y="550606"/>
            <a:ext cx="11110451" cy="4016484"/>
          </a:xfrm>
          <a:prstGeom prst="rect">
            <a:avLst/>
          </a:prstGeom>
          <a:solidFill>
            <a:schemeClr val="accent4">
              <a:lumMod val="40000"/>
              <a:lumOff val="60000"/>
            </a:schemeClr>
          </a:solidFill>
        </p:spPr>
        <p:txBody>
          <a:bodyPr wrap="square" rtlCol="0">
            <a:spAutoFit/>
          </a:bodyPr>
          <a:lstStyle/>
          <a:p>
            <a:r>
              <a:rPr lang="en-US" sz="1500" b="1" dirty="0">
                <a:solidFill>
                  <a:srgbClr val="00B050"/>
                </a:solidFill>
              </a:rPr>
              <a:t>Advantages</a:t>
            </a:r>
          </a:p>
          <a:p>
            <a:r>
              <a:rPr lang="en-US" sz="1500" b="1" dirty="0"/>
              <a:t>Easy to Understand</a:t>
            </a:r>
            <a:r>
              <a:rPr lang="en-US" sz="1500" dirty="0"/>
              <a:t>: Decision tree output is very easy to understand even for people from non-analytical background. It does not require any statistical knowledge to read and interpret them. Its graphical representation is very intuitive and users can easily relate their hypothesis</a:t>
            </a:r>
            <a:r>
              <a:rPr lang="en-US" sz="1500" dirty="0" smtClean="0"/>
              <a:t>.</a:t>
            </a:r>
          </a:p>
          <a:p>
            <a:endParaRPr lang="en-US" sz="1500" dirty="0"/>
          </a:p>
          <a:p>
            <a:r>
              <a:rPr lang="en-US" sz="1500" b="1" dirty="0"/>
              <a:t>Useful in Data exploration: </a:t>
            </a:r>
            <a:r>
              <a:rPr lang="en-US" sz="1500" dirty="0"/>
              <a:t>Decision tree is one of the fastest way to identify most significant variables and relation between two or more variables. With the help of decision trees, we can create new variables / features that has better power to predict target variable</a:t>
            </a:r>
            <a:r>
              <a:rPr lang="en-US" sz="1500" dirty="0" smtClean="0"/>
              <a:t>. </a:t>
            </a:r>
            <a:r>
              <a:rPr lang="en-US" sz="1500" dirty="0"/>
              <a:t>It can also be used in data exploration stage. For example, we are working on a problem where we have information available in hundreds of variables, there decision tree will help to identify most significant variable.</a:t>
            </a:r>
          </a:p>
          <a:p>
            <a:endParaRPr lang="en-US" sz="1500" b="1" dirty="0" smtClean="0"/>
          </a:p>
          <a:p>
            <a:r>
              <a:rPr lang="en-US" sz="1500" b="1" dirty="0" smtClean="0"/>
              <a:t>Less </a:t>
            </a:r>
            <a:r>
              <a:rPr lang="en-US" sz="1500" b="1" dirty="0"/>
              <a:t>data cleaning required: </a:t>
            </a:r>
            <a:r>
              <a:rPr lang="en-US" sz="1500" dirty="0"/>
              <a:t>It requires less data cleaning compared to some other modeling techniques. It is not influenced by outliers and missing values to a fair degree.</a:t>
            </a:r>
          </a:p>
          <a:p>
            <a:endParaRPr lang="en-US" sz="1500" b="1" dirty="0" smtClean="0"/>
          </a:p>
          <a:p>
            <a:r>
              <a:rPr lang="en-US" sz="1500" b="1" dirty="0" smtClean="0"/>
              <a:t>Data </a:t>
            </a:r>
            <a:r>
              <a:rPr lang="en-US" sz="1500" b="1" dirty="0"/>
              <a:t>type is not a constraint: </a:t>
            </a:r>
            <a:r>
              <a:rPr lang="en-US" sz="1500" dirty="0"/>
              <a:t>It can handle both numerical and categorical variables.</a:t>
            </a:r>
          </a:p>
          <a:p>
            <a:endParaRPr lang="en-US" sz="1500" b="1" dirty="0" smtClean="0"/>
          </a:p>
          <a:p>
            <a:r>
              <a:rPr lang="en-US" sz="1500" b="1" dirty="0" smtClean="0"/>
              <a:t>Non </a:t>
            </a:r>
            <a:r>
              <a:rPr lang="en-US" sz="1500" b="1" dirty="0"/>
              <a:t>Parametric Method: </a:t>
            </a:r>
            <a:r>
              <a:rPr lang="en-US" sz="1500" dirty="0"/>
              <a:t>Decision tree is considered to be a non-parametric method. This means that decision trees have no assumptions about the space distribution and the classifier structure</a:t>
            </a:r>
            <a:r>
              <a:rPr lang="en-US" sz="1500" dirty="0" smtClean="0"/>
              <a:t>.</a:t>
            </a:r>
            <a:endParaRPr lang="en-US" sz="1500" dirty="0"/>
          </a:p>
        </p:txBody>
      </p:sp>
      <p:sp>
        <p:nvSpPr>
          <p:cNvPr id="5" name="Title 1"/>
          <p:cNvSpPr>
            <a:spLocks noGrp="1"/>
          </p:cNvSpPr>
          <p:nvPr>
            <p:ph type="title"/>
          </p:nvPr>
        </p:nvSpPr>
        <p:spPr>
          <a:xfrm>
            <a:off x="1012722" y="0"/>
            <a:ext cx="9601200" cy="720213"/>
          </a:xfrm>
        </p:spPr>
        <p:txBody>
          <a:bodyPr>
            <a:normAutofit/>
          </a:bodyPr>
          <a:lstStyle/>
          <a:p>
            <a:r>
              <a:rPr lang="en-US" sz="4100" dirty="0" smtClean="0"/>
              <a:t>DECISION TREE PROS AND CONS</a:t>
            </a:r>
            <a:endParaRPr lang="en-US" sz="4100" dirty="0"/>
          </a:p>
        </p:txBody>
      </p:sp>
      <p:sp>
        <p:nvSpPr>
          <p:cNvPr id="6" name="TextBox 5"/>
          <p:cNvSpPr txBox="1"/>
          <p:nvPr/>
        </p:nvSpPr>
        <p:spPr>
          <a:xfrm>
            <a:off x="1012722" y="4628734"/>
            <a:ext cx="11110451" cy="2169825"/>
          </a:xfrm>
          <a:prstGeom prst="rect">
            <a:avLst/>
          </a:prstGeom>
          <a:solidFill>
            <a:schemeClr val="accent6">
              <a:lumMod val="40000"/>
              <a:lumOff val="60000"/>
            </a:schemeClr>
          </a:solidFill>
        </p:spPr>
        <p:txBody>
          <a:bodyPr wrap="square" rtlCol="0">
            <a:spAutoFit/>
          </a:bodyPr>
          <a:lstStyle/>
          <a:p>
            <a:r>
              <a:rPr lang="en-US" sz="1500" b="1" dirty="0">
                <a:solidFill>
                  <a:schemeClr val="accent6">
                    <a:lumMod val="50000"/>
                  </a:schemeClr>
                </a:solidFill>
              </a:rPr>
              <a:t>Disadvantages</a:t>
            </a:r>
          </a:p>
          <a:p>
            <a:r>
              <a:rPr lang="en-US" sz="1500" b="1" dirty="0"/>
              <a:t>Over fitting:</a:t>
            </a:r>
            <a:r>
              <a:rPr lang="en-US" sz="1500" dirty="0"/>
              <a:t> Over fitting is one of the most practical difficulty for decision tree models. This problem gets solved by setting constraints on model parameters and </a:t>
            </a:r>
            <a:r>
              <a:rPr lang="en-US" sz="1500" dirty="0" smtClean="0"/>
              <a:t>pruning.</a:t>
            </a:r>
            <a:endParaRPr lang="en-US" sz="1500" dirty="0"/>
          </a:p>
          <a:p>
            <a:endParaRPr lang="en-US" sz="1500" b="1" dirty="0"/>
          </a:p>
          <a:p>
            <a:r>
              <a:rPr lang="en-US" sz="1500" b="1" dirty="0"/>
              <a:t>Not fit for continuous variables</a:t>
            </a:r>
            <a:r>
              <a:rPr lang="en-US" sz="1500" dirty="0"/>
              <a:t>: While working with continuous numerical variables, decision tree looses information when it categorizes variables in different categories</a:t>
            </a:r>
            <a:r>
              <a:rPr lang="en-US" sz="1500" dirty="0" smtClean="0"/>
              <a:t>.</a:t>
            </a:r>
          </a:p>
          <a:p>
            <a:endParaRPr lang="en-US" sz="1500" dirty="0" smtClean="0"/>
          </a:p>
          <a:p>
            <a:r>
              <a:rPr lang="en-US" sz="1500" b="1" dirty="0" smtClean="0"/>
              <a:t>Require Higher </a:t>
            </a:r>
            <a:r>
              <a:rPr lang="en-US" sz="1500" b="1" dirty="0" err="1" smtClean="0"/>
              <a:t>Maintainence</a:t>
            </a:r>
            <a:r>
              <a:rPr lang="en-US" sz="1500" dirty="0" smtClean="0"/>
              <a:t>: Require </a:t>
            </a:r>
            <a:r>
              <a:rPr lang="en-US" sz="1500" dirty="0"/>
              <a:t>some kind of measurement as to how well they are doing</a:t>
            </a:r>
            <a:r>
              <a:rPr lang="en-US" sz="1500" dirty="0" smtClean="0"/>
              <a:t>.</a:t>
            </a:r>
            <a:r>
              <a:rPr lang="en-US" sz="1500" dirty="0"/>
              <a:t> Can create biased learned trees if some classes dominate</a:t>
            </a:r>
            <a:r>
              <a:rPr lang="en-US" sz="1500" dirty="0" smtClean="0"/>
              <a:t>.</a:t>
            </a:r>
            <a:endParaRPr lang="en-US" sz="1500" dirty="0"/>
          </a:p>
        </p:txBody>
      </p:sp>
    </p:spTree>
    <p:extLst>
      <p:ext uri="{BB962C8B-B14F-4D97-AF65-F5344CB8AC3E}">
        <p14:creationId xmlns:p14="http://schemas.microsoft.com/office/powerpoint/2010/main" val="104595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93057" y="108155"/>
            <a:ext cx="9601200" cy="720213"/>
          </a:xfrm>
        </p:spPr>
        <p:txBody>
          <a:bodyPr>
            <a:normAutofit/>
          </a:bodyPr>
          <a:lstStyle/>
          <a:p>
            <a:r>
              <a:rPr lang="en-US" sz="4100" dirty="0" smtClean="0"/>
              <a:t>RANDOM FOREST</a:t>
            </a:r>
            <a:endParaRPr lang="en-US" sz="4100" dirty="0"/>
          </a:p>
        </p:txBody>
      </p:sp>
      <p:pic>
        <p:nvPicPr>
          <p:cNvPr id="3074" name="Picture 2" descr="random forest ensem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56" y="1010152"/>
            <a:ext cx="5181602" cy="39878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223818" y="1010151"/>
            <a:ext cx="5860026" cy="3987815"/>
          </a:xfrm>
          <a:prstGeom prst="rect">
            <a:avLst/>
          </a:prstGeom>
          <a:solidFill>
            <a:schemeClr val="accent5">
              <a:lumMod val="20000"/>
              <a:lumOff val="80000"/>
            </a:schemeClr>
          </a:solidFill>
        </p:spPr>
        <p:txBody>
          <a:bodyPr wrap="square" rtlCol="0">
            <a:spAutoFit/>
          </a:bodyPr>
          <a:lstStyle/>
          <a:p>
            <a:r>
              <a:rPr lang="en-US" dirty="0"/>
              <a:t>Random Forest is a tree-based machine learning algorithm that leverages the power of multiple decision trees for making decisions. As the name suggests, it is a “forest” of trees!</a:t>
            </a:r>
          </a:p>
          <a:p>
            <a:endParaRPr lang="en-US" dirty="0" smtClean="0"/>
          </a:p>
          <a:p>
            <a:r>
              <a:rPr lang="en-US" dirty="0" smtClean="0"/>
              <a:t>But </a:t>
            </a:r>
            <a:r>
              <a:rPr lang="en-US" dirty="0"/>
              <a:t>why do we call it a “random” forest? That’s because it is a forest of </a:t>
            </a:r>
            <a:r>
              <a:rPr lang="en-US" b="1" dirty="0"/>
              <a:t>randomly created decision trees</a:t>
            </a:r>
            <a:r>
              <a:rPr lang="en-US" dirty="0"/>
              <a:t>. </a:t>
            </a:r>
            <a:endParaRPr lang="en-US" dirty="0" smtClean="0"/>
          </a:p>
          <a:p>
            <a:endParaRPr lang="en-US" dirty="0"/>
          </a:p>
          <a:p>
            <a:r>
              <a:rPr lang="en-US" dirty="0" smtClean="0"/>
              <a:t>Each decision tree in the forest chooses a random subset of records. Also, each </a:t>
            </a:r>
            <a:r>
              <a:rPr lang="en-US" dirty="0"/>
              <a:t>node in the decision tree works on a random subset of features to calculate the output. The random forest then combines the output of individual decision trees to generate the final output.</a:t>
            </a:r>
          </a:p>
          <a:p>
            <a:endParaRPr lang="en-US" dirty="0"/>
          </a:p>
        </p:txBody>
      </p:sp>
      <p:sp>
        <p:nvSpPr>
          <p:cNvPr id="6" name="TextBox 5"/>
          <p:cNvSpPr txBox="1"/>
          <p:nvPr/>
        </p:nvSpPr>
        <p:spPr>
          <a:xfrm>
            <a:off x="1061884" y="5388077"/>
            <a:ext cx="10884310" cy="923330"/>
          </a:xfrm>
          <a:prstGeom prst="rect">
            <a:avLst/>
          </a:prstGeom>
          <a:noFill/>
        </p:spPr>
        <p:txBody>
          <a:bodyPr wrap="square" rtlCol="0">
            <a:spAutoFit/>
          </a:bodyPr>
          <a:lstStyle/>
          <a:p>
            <a:r>
              <a:rPr lang="en-US" dirty="0" smtClean="0"/>
              <a:t>Random Forest is heavily used in applications that use or utilize customer intelligence. Some popular example are customer propensity models (Retail/ Banking), Product </a:t>
            </a:r>
            <a:r>
              <a:rPr lang="en-US" dirty="0"/>
              <a:t>R</a:t>
            </a:r>
            <a:r>
              <a:rPr lang="en-US" dirty="0" smtClean="0"/>
              <a:t>ecommendation </a:t>
            </a:r>
            <a:r>
              <a:rPr lang="en-US" dirty="0"/>
              <a:t>S</a:t>
            </a:r>
            <a:r>
              <a:rPr lang="en-US" dirty="0" smtClean="0"/>
              <a:t>ystems (e-commerce), fraud analytics (Banking).</a:t>
            </a:r>
            <a:endParaRPr lang="en-US" dirty="0"/>
          </a:p>
        </p:txBody>
      </p:sp>
    </p:spTree>
    <p:extLst>
      <p:ext uri="{BB962C8B-B14F-4D97-AF65-F5344CB8AC3E}">
        <p14:creationId xmlns:p14="http://schemas.microsoft.com/office/powerpoint/2010/main" val="1221606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49808" y="2576050"/>
            <a:ext cx="4268281" cy="103238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6600" dirty="0" smtClean="0"/>
              <a:t>Thank You</a:t>
            </a:r>
            <a:endParaRPr lang="en-US" sz="6600" dirty="0"/>
          </a:p>
        </p:txBody>
      </p:sp>
    </p:spTree>
    <p:extLst>
      <p:ext uri="{BB962C8B-B14F-4D97-AF65-F5344CB8AC3E}">
        <p14:creationId xmlns:p14="http://schemas.microsoft.com/office/powerpoint/2010/main" val="202464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371168"/>
            <a:ext cx="9601200" cy="720213"/>
          </a:xfrm>
        </p:spPr>
        <p:txBody>
          <a:bodyPr>
            <a:normAutofit/>
          </a:bodyPr>
          <a:lstStyle/>
          <a:p>
            <a:r>
              <a:rPr lang="en-US" sz="4100" dirty="0" smtClean="0"/>
              <a:t>WHAT IS DATA SCIENCE?</a:t>
            </a:r>
            <a:endParaRPr lang="en-US" sz="4100" dirty="0"/>
          </a:p>
        </p:txBody>
      </p:sp>
      <p:sp>
        <p:nvSpPr>
          <p:cNvPr id="3" name="Content Placeholder 2"/>
          <p:cNvSpPr>
            <a:spLocks noGrp="1"/>
          </p:cNvSpPr>
          <p:nvPr>
            <p:ph idx="1"/>
          </p:nvPr>
        </p:nvSpPr>
        <p:spPr>
          <a:xfrm>
            <a:off x="1371597" y="1170037"/>
            <a:ext cx="10289458" cy="1270818"/>
          </a:xfrm>
        </p:spPr>
        <p:txBody>
          <a:bodyPr>
            <a:normAutofit/>
          </a:bodyPr>
          <a:lstStyle/>
          <a:p>
            <a:r>
              <a:rPr lang="en-US" sz="1900" dirty="0" smtClean="0"/>
              <a:t>Data science is a field of applied mathematics where the end goal is to find a solution to a specific business problem using data along with a combination of tools, technologies, algorithms, processes and domain expertise. It usually involves creating prediction models.</a:t>
            </a:r>
            <a:endParaRPr lang="en-US" sz="1900" dirty="0"/>
          </a:p>
        </p:txBody>
      </p:sp>
      <p:sp>
        <p:nvSpPr>
          <p:cNvPr id="4" name="Title 1"/>
          <p:cNvSpPr txBox="1">
            <a:spLocks/>
          </p:cNvSpPr>
          <p:nvPr/>
        </p:nvSpPr>
        <p:spPr>
          <a:xfrm>
            <a:off x="1371598" y="2401531"/>
            <a:ext cx="10554929" cy="720213"/>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smtClean="0"/>
              <a:t>HOW IS IT DIFFERENT FROM SOFTWARE ENG.?</a:t>
            </a:r>
            <a:endParaRPr lang="en-US" dirty="0"/>
          </a:p>
        </p:txBody>
      </p:sp>
      <p:sp>
        <p:nvSpPr>
          <p:cNvPr id="5" name="Content Placeholder 2"/>
          <p:cNvSpPr txBox="1">
            <a:spLocks/>
          </p:cNvSpPr>
          <p:nvPr/>
        </p:nvSpPr>
        <p:spPr>
          <a:xfrm>
            <a:off x="1371597" y="3153700"/>
            <a:ext cx="10033819" cy="1484671"/>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Software engineering involves developing applications, processes and functionalities that are serve a business purpose.</a:t>
            </a:r>
          </a:p>
          <a:p>
            <a:r>
              <a:rPr lang="en-US" dirty="0" smtClean="0"/>
              <a:t>Data science involves using data to generate insights and using those historical perceptions to build functional, statistical, ML, DL, RL models that forecast/ predict metrics adjacent to a business interest.</a:t>
            </a:r>
            <a:endParaRPr lang="en-US" dirty="0"/>
          </a:p>
        </p:txBody>
      </p:sp>
      <p:sp>
        <p:nvSpPr>
          <p:cNvPr id="6" name="Title 1"/>
          <p:cNvSpPr txBox="1">
            <a:spLocks/>
          </p:cNvSpPr>
          <p:nvPr/>
        </p:nvSpPr>
        <p:spPr>
          <a:xfrm>
            <a:off x="1371598" y="4788312"/>
            <a:ext cx="9601200" cy="720213"/>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dirty="0" smtClean="0"/>
              <a:t>WHY NOW?</a:t>
            </a:r>
            <a:endParaRPr lang="en-US" sz="4100" dirty="0"/>
          </a:p>
        </p:txBody>
      </p:sp>
      <p:sp>
        <p:nvSpPr>
          <p:cNvPr id="7" name="Content Placeholder 2"/>
          <p:cNvSpPr txBox="1">
            <a:spLocks/>
          </p:cNvSpPr>
          <p:nvPr/>
        </p:nvSpPr>
        <p:spPr>
          <a:xfrm>
            <a:off x="1371597" y="5587182"/>
            <a:ext cx="10289458" cy="100043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Latest advancements in the field of cloud and big data have triggered theories that were earlier difficult to implement and deploy. </a:t>
            </a:r>
            <a:endParaRPr lang="en-US" dirty="0"/>
          </a:p>
        </p:txBody>
      </p:sp>
    </p:spTree>
    <p:extLst>
      <p:ext uri="{BB962C8B-B14F-4D97-AF65-F5344CB8AC3E}">
        <p14:creationId xmlns:p14="http://schemas.microsoft.com/office/powerpoint/2010/main" val="2841879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371599" y="371168"/>
            <a:ext cx="9601200" cy="720213"/>
          </a:xfrm>
        </p:spPr>
        <p:txBody>
          <a:bodyPr>
            <a:normAutofit/>
          </a:bodyPr>
          <a:lstStyle/>
          <a:p>
            <a:r>
              <a:rPr lang="en-US" sz="4100" dirty="0" smtClean="0"/>
              <a:t>WHO IS A DATA SCIENTIST?</a:t>
            </a:r>
            <a:endParaRPr lang="en-US" sz="4100" dirty="0"/>
          </a:p>
        </p:txBody>
      </p:sp>
      <p:graphicFrame>
        <p:nvGraphicFramePr>
          <p:cNvPr id="21" name="Diagram 20"/>
          <p:cNvGraphicFramePr/>
          <p:nvPr>
            <p:extLst>
              <p:ext uri="{D42A27DB-BD31-4B8C-83A1-F6EECF244321}">
                <p14:modId xmlns:p14="http://schemas.microsoft.com/office/powerpoint/2010/main" val="1072784416"/>
              </p:ext>
            </p:extLst>
          </p:nvPr>
        </p:nvGraphicFramePr>
        <p:xfrm>
          <a:off x="648929" y="972602"/>
          <a:ext cx="6872749" cy="5500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p:cNvSpPr txBox="1"/>
          <p:nvPr/>
        </p:nvSpPr>
        <p:spPr>
          <a:xfrm>
            <a:off x="4532671" y="2949675"/>
            <a:ext cx="1189704" cy="584775"/>
          </a:xfrm>
          <a:prstGeom prst="rect">
            <a:avLst/>
          </a:prstGeom>
          <a:noFill/>
        </p:spPr>
        <p:txBody>
          <a:bodyPr wrap="square" rtlCol="0">
            <a:spAutoFit/>
          </a:bodyPr>
          <a:lstStyle/>
          <a:p>
            <a:r>
              <a:rPr lang="en-US" sz="1600" dirty="0" smtClean="0">
                <a:solidFill>
                  <a:srgbClr val="002060"/>
                </a:solidFill>
              </a:rPr>
              <a:t>Statistical Modeling</a:t>
            </a:r>
            <a:endParaRPr lang="en-US" sz="1600" dirty="0">
              <a:solidFill>
                <a:srgbClr val="002060"/>
              </a:solidFill>
            </a:endParaRPr>
          </a:p>
        </p:txBody>
      </p:sp>
      <p:sp>
        <p:nvSpPr>
          <p:cNvPr id="28" name="TextBox 27"/>
          <p:cNvSpPr txBox="1"/>
          <p:nvPr/>
        </p:nvSpPr>
        <p:spPr>
          <a:xfrm>
            <a:off x="2698952" y="2949675"/>
            <a:ext cx="1189704" cy="584775"/>
          </a:xfrm>
          <a:prstGeom prst="rect">
            <a:avLst/>
          </a:prstGeom>
          <a:noFill/>
        </p:spPr>
        <p:txBody>
          <a:bodyPr wrap="square" rtlCol="0">
            <a:spAutoFit/>
          </a:bodyPr>
          <a:lstStyle/>
          <a:p>
            <a:r>
              <a:rPr lang="en-US" sz="1600" dirty="0" smtClean="0">
                <a:solidFill>
                  <a:schemeClr val="accent6">
                    <a:lumMod val="75000"/>
                  </a:schemeClr>
                </a:solidFill>
              </a:rPr>
              <a:t>Traditional </a:t>
            </a:r>
          </a:p>
          <a:p>
            <a:r>
              <a:rPr lang="en-US" sz="1600" dirty="0" smtClean="0">
                <a:solidFill>
                  <a:schemeClr val="accent6">
                    <a:lumMod val="75000"/>
                  </a:schemeClr>
                </a:solidFill>
              </a:rPr>
              <a:t>Software</a:t>
            </a:r>
            <a:endParaRPr lang="en-US" sz="1600" dirty="0">
              <a:solidFill>
                <a:schemeClr val="accent6">
                  <a:lumMod val="75000"/>
                </a:schemeClr>
              </a:solidFill>
            </a:endParaRPr>
          </a:p>
        </p:txBody>
      </p:sp>
      <p:sp>
        <p:nvSpPr>
          <p:cNvPr id="29" name="TextBox 28"/>
          <p:cNvSpPr txBox="1"/>
          <p:nvPr/>
        </p:nvSpPr>
        <p:spPr>
          <a:xfrm>
            <a:off x="3613349" y="4453808"/>
            <a:ext cx="1189704" cy="584775"/>
          </a:xfrm>
          <a:prstGeom prst="rect">
            <a:avLst/>
          </a:prstGeom>
          <a:noFill/>
        </p:spPr>
        <p:txBody>
          <a:bodyPr wrap="square" rtlCol="0">
            <a:spAutoFit/>
          </a:bodyPr>
          <a:lstStyle/>
          <a:p>
            <a:r>
              <a:rPr lang="en-US" sz="1600" dirty="0" smtClean="0">
                <a:solidFill>
                  <a:schemeClr val="accent3">
                    <a:lumMod val="50000"/>
                  </a:schemeClr>
                </a:solidFill>
              </a:rPr>
              <a:t>Traditional </a:t>
            </a:r>
          </a:p>
          <a:p>
            <a:r>
              <a:rPr lang="en-US" sz="1600" dirty="0" smtClean="0">
                <a:solidFill>
                  <a:schemeClr val="accent3">
                    <a:lumMod val="50000"/>
                  </a:schemeClr>
                </a:solidFill>
              </a:rPr>
              <a:t>Research</a:t>
            </a:r>
            <a:endParaRPr lang="en-US" sz="1600" dirty="0">
              <a:solidFill>
                <a:schemeClr val="accent3">
                  <a:lumMod val="50000"/>
                </a:schemeClr>
              </a:solidFill>
            </a:endParaRPr>
          </a:p>
        </p:txBody>
      </p:sp>
      <p:sp>
        <p:nvSpPr>
          <p:cNvPr id="30" name="TextBox 29"/>
          <p:cNvSpPr txBox="1"/>
          <p:nvPr/>
        </p:nvSpPr>
        <p:spPr>
          <a:xfrm>
            <a:off x="3613349" y="3498431"/>
            <a:ext cx="1189704" cy="646331"/>
          </a:xfrm>
          <a:prstGeom prst="rect">
            <a:avLst/>
          </a:prstGeom>
          <a:noFill/>
        </p:spPr>
        <p:txBody>
          <a:bodyPr wrap="square" rtlCol="0">
            <a:spAutoFit/>
          </a:bodyPr>
          <a:lstStyle/>
          <a:p>
            <a:r>
              <a:rPr lang="en-US" b="1" dirty="0" smtClean="0">
                <a:solidFill>
                  <a:srgbClr val="0070C0"/>
                </a:solidFill>
              </a:rPr>
              <a:t>   Data Scientist</a:t>
            </a:r>
            <a:endParaRPr lang="en-US" b="1" dirty="0">
              <a:solidFill>
                <a:srgbClr val="0070C0"/>
              </a:solidFill>
            </a:endParaRPr>
          </a:p>
        </p:txBody>
      </p:sp>
      <p:sp>
        <p:nvSpPr>
          <p:cNvPr id="27" name="TextBox 26"/>
          <p:cNvSpPr txBox="1"/>
          <p:nvPr/>
        </p:nvSpPr>
        <p:spPr>
          <a:xfrm>
            <a:off x="7384026" y="1091382"/>
            <a:ext cx="4640826" cy="5262979"/>
          </a:xfrm>
          <a:prstGeom prst="rect">
            <a:avLst/>
          </a:prstGeom>
          <a:noFill/>
        </p:spPr>
        <p:txBody>
          <a:bodyPr wrap="square" rtlCol="0">
            <a:spAutoFit/>
          </a:bodyPr>
          <a:lstStyle/>
          <a:p>
            <a:r>
              <a:rPr lang="en-US" sz="1600" b="1" i="1" dirty="0" smtClean="0"/>
              <a:t>Business/Domain Expert:</a:t>
            </a:r>
            <a:endParaRPr lang="en-US" sz="1600" i="1" dirty="0" smtClean="0"/>
          </a:p>
          <a:p>
            <a:pPr marL="285750" indent="-285750">
              <a:buFont typeface="Arial" panose="020B0604020202020204" pitchFamily="34" charset="0"/>
              <a:buChar char="•"/>
            </a:pPr>
            <a:r>
              <a:rPr lang="en-US" sz="1600" dirty="0" smtClean="0"/>
              <a:t>Ask </a:t>
            </a:r>
            <a:r>
              <a:rPr lang="en-US" sz="1600" dirty="0"/>
              <a:t>the right questions to begin the discovery process.</a:t>
            </a:r>
          </a:p>
          <a:p>
            <a:endParaRPr lang="en-US" sz="1600" dirty="0" smtClean="0"/>
          </a:p>
          <a:p>
            <a:r>
              <a:rPr lang="en-US" sz="1600" b="1" i="1" dirty="0" smtClean="0"/>
              <a:t>Data Engineering:</a:t>
            </a:r>
          </a:p>
          <a:p>
            <a:pPr marL="285750" indent="-285750">
              <a:buFont typeface="Arial" panose="020B0604020202020204" pitchFamily="34" charset="0"/>
              <a:buChar char="•"/>
            </a:pPr>
            <a:r>
              <a:rPr lang="en-US" sz="1600" dirty="0" smtClean="0"/>
              <a:t>Acquire </a:t>
            </a:r>
            <a:r>
              <a:rPr lang="en-US" sz="1600" dirty="0"/>
              <a:t>data</a:t>
            </a:r>
            <a:r>
              <a:rPr lang="en-US" sz="1600" dirty="0" smtClean="0"/>
              <a:t>.</a:t>
            </a:r>
          </a:p>
          <a:p>
            <a:pPr marL="285750" indent="-285750">
              <a:buFont typeface="Arial" panose="020B0604020202020204" pitchFamily="34" charset="0"/>
              <a:buChar char="•"/>
            </a:pPr>
            <a:r>
              <a:rPr lang="en-US" sz="1600" dirty="0" smtClean="0"/>
              <a:t>Process </a:t>
            </a:r>
            <a:r>
              <a:rPr lang="en-US" sz="1600" dirty="0"/>
              <a:t>and clean the data.</a:t>
            </a:r>
          </a:p>
          <a:p>
            <a:pPr marL="285750" indent="-285750">
              <a:buFont typeface="Arial" panose="020B0604020202020204" pitchFamily="34" charset="0"/>
              <a:buChar char="•"/>
            </a:pPr>
            <a:r>
              <a:rPr lang="en-US" sz="1600" dirty="0"/>
              <a:t>Integrate and store data</a:t>
            </a:r>
            <a:r>
              <a:rPr lang="en-US" sz="1600" dirty="0" smtClean="0"/>
              <a:t>.</a:t>
            </a:r>
          </a:p>
          <a:p>
            <a:endParaRPr lang="en-US" sz="1600" dirty="0" smtClean="0"/>
          </a:p>
          <a:p>
            <a:r>
              <a:rPr lang="en-US" sz="1600" b="1" i="1" dirty="0" smtClean="0"/>
              <a:t>Statistical Analysis/Modeling:</a:t>
            </a:r>
            <a:endParaRPr lang="en-US" sz="1600" b="1" i="1" dirty="0"/>
          </a:p>
          <a:p>
            <a:pPr marL="285750" indent="-285750">
              <a:buFont typeface="Arial" panose="020B0604020202020204" pitchFamily="34" charset="0"/>
              <a:buChar char="•"/>
            </a:pPr>
            <a:r>
              <a:rPr lang="en-US" sz="1600" dirty="0"/>
              <a:t>Initial data investigation and exploratory data analysis.</a:t>
            </a:r>
          </a:p>
          <a:p>
            <a:pPr marL="285750" indent="-285750">
              <a:buFont typeface="Arial" panose="020B0604020202020204" pitchFamily="34" charset="0"/>
              <a:buChar char="•"/>
            </a:pPr>
            <a:r>
              <a:rPr lang="en-US" sz="1600" dirty="0"/>
              <a:t>Choose one or more potential models and algorithms</a:t>
            </a:r>
          </a:p>
          <a:p>
            <a:pPr marL="285750" indent="-285750">
              <a:buFont typeface="Arial" panose="020B0604020202020204" pitchFamily="34" charset="0"/>
              <a:buChar char="•"/>
            </a:pPr>
            <a:r>
              <a:rPr lang="en-US" sz="1600" dirty="0"/>
              <a:t>Apply data science methods and techniques, such as </a:t>
            </a:r>
            <a:r>
              <a:rPr lang="en-US" sz="1600" dirty="0" smtClean="0"/>
              <a:t>ML, statistical modeling </a:t>
            </a:r>
            <a:r>
              <a:rPr lang="en-US" sz="1600" dirty="0"/>
              <a:t>and </a:t>
            </a:r>
            <a:r>
              <a:rPr lang="en-US" sz="1600" dirty="0" smtClean="0"/>
              <a:t>AI.</a:t>
            </a:r>
            <a:endParaRPr lang="en-US" sz="1600" dirty="0"/>
          </a:p>
          <a:p>
            <a:pPr marL="285750" indent="-285750">
              <a:buFont typeface="Arial" panose="020B0604020202020204" pitchFamily="34" charset="0"/>
              <a:buChar char="•"/>
            </a:pPr>
            <a:r>
              <a:rPr lang="en-US" sz="1600" dirty="0"/>
              <a:t>Measure and improve results</a:t>
            </a:r>
            <a:r>
              <a:rPr lang="en-US" sz="1600" dirty="0" smtClean="0"/>
              <a:t>.</a:t>
            </a:r>
          </a:p>
          <a:p>
            <a:pPr marL="285750" indent="-285750">
              <a:buFont typeface="Arial" panose="020B0604020202020204" pitchFamily="34" charset="0"/>
              <a:buChar char="•"/>
            </a:pPr>
            <a:r>
              <a:rPr lang="en-US" sz="1600" dirty="0"/>
              <a:t>Make adjustments based on </a:t>
            </a:r>
            <a:r>
              <a:rPr lang="en-US" sz="1600" dirty="0" smtClean="0"/>
              <a:t>feedback</a:t>
            </a:r>
            <a:endParaRPr lang="en-US" sz="1600" dirty="0"/>
          </a:p>
          <a:p>
            <a:endParaRPr lang="en-US" sz="1600" dirty="0" smtClean="0"/>
          </a:p>
          <a:p>
            <a:r>
              <a:rPr lang="en-US" sz="1600" b="1" i="1" dirty="0" smtClean="0"/>
              <a:t>Data Visualization:</a:t>
            </a:r>
            <a:endParaRPr lang="en-US" sz="1600" i="1" dirty="0"/>
          </a:p>
          <a:p>
            <a:pPr marL="285750" indent="-285750">
              <a:buFont typeface="Arial" panose="020B0604020202020204" pitchFamily="34" charset="0"/>
              <a:buChar char="•"/>
            </a:pPr>
            <a:r>
              <a:rPr lang="en-US" sz="1600" dirty="0"/>
              <a:t>Present final results to stakeholders</a:t>
            </a:r>
            <a:r>
              <a:rPr lang="en-US" sz="1600" dirty="0" smtClean="0"/>
              <a:t>.</a:t>
            </a:r>
            <a:endParaRPr lang="en-US" sz="1600" dirty="0"/>
          </a:p>
        </p:txBody>
      </p:sp>
    </p:spTree>
    <p:extLst>
      <p:ext uri="{BB962C8B-B14F-4D97-AF65-F5344CB8AC3E}">
        <p14:creationId xmlns:p14="http://schemas.microsoft.com/office/powerpoint/2010/main" val="3640896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54394" y="134440"/>
            <a:ext cx="9601200" cy="720213"/>
          </a:xfrm>
        </p:spPr>
        <p:txBody>
          <a:bodyPr>
            <a:normAutofit/>
          </a:bodyPr>
          <a:lstStyle/>
          <a:p>
            <a:r>
              <a:rPr lang="en-US" sz="4100" dirty="0" smtClean="0"/>
              <a:t>PROBLEMS SOLVED BY A DATA SCIENTIST?</a:t>
            </a:r>
            <a:endParaRPr lang="en-US" sz="4100" dirty="0"/>
          </a:p>
        </p:txBody>
      </p:sp>
      <p:graphicFrame>
        <p:nvGraphicFramePr>
          <p:cNvPr id="5" name="Diagram 4"/>
          <p:cNvGraphicFramePr/>
          <p:nvPr>
            <p:extLst>
              <p:ext uri="{D42A27DB-BD31-4B8C-83A1-F6EECF244321}">
                <p14:modId xmlns:p14="http://schemas.microsoft.com/office/powerpoint/2010/main" val="4270959327"/>
              </p:ext>
            </p:extLst>
          </p:nvPr>
        </p:nvGraphicFramePr>
        <p:xfrm>
          <a:off x="950452" y="918734"/>
          <a:ext cx="5076723" cy="2979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410632" y="1327355"/>
            <a:ext cx="5643716" cy="2862322"/>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In </a:t>
            </a:r>
            <a:r>
              <a:rPr lang="en-US" sz="1200" dirty="0"/>
              <a:t>a </a:t>
            </a:r>
            <a:r>
              <a:rPr lang="en-US" sz="1200" b="1" dirty="0"/>
              <a:t>supervised learning</a:t>
            </a:r>
            <a:r>
              <a:rPr lang="en-US" sz="1200" dirty="0"/>
              <a:t> model, the algorithm learns on a labeled dataset, providing an answer key that the algorithm can use to evaluate its accuracy on </a:t>
            </a:r>
            <a:r>
              <a:rPr lang="en-US" sz="1200" b="1" dirty="0"/>
              <a:t>training</a:t>
            </a:r>
            <a:r>
              <a:rPr lang="en-US" sz="1200" dirty="0"/>
              <a:t> data</a:t>
            </a:r>
            <a:r>
              <a:rPr lang="en-US" sz="1200" dirty="0" smtClean="0"/>
              <a: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smtClean="0"/>
              <a:t>An</a:t>
            </a:r>
            <a:r>
              <a:rPr lang="en-US" sz="1200" dirty="0"/>
              <a:t> </a:t>
            </a:r>
            <a:r>
              <a:rPr lang="en-US" sz="1200" b="1" dirty="0"/>
              <a:t>unsupervised</a:t>
            </a:r>
            <a:r>
              <a:rPr lang="en-US" sz="1200" dirty="0"/>
              <a:t> model, in contrast, provides unlabeled data that the algorithm tries to make sense of by extracting features </a:t>
            </a:r>
            <a:r>
              <a:rPr lang="en-US" sz="1200" b="1" dirty="0"/>
              <a:t>and</a:t>
            </a:r>
            <a:r>
              <a:rPr lang="en-US" sz="1200" dirty="0"/>
              <a:t> patterns on its </a:t>
            </a:r>
            <a:r>
              <a:rPr lang="en-US" sz="1200" dirty="0" smtClean="0"/>
              <a:t>own.</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b="1" dirty="0"/>
              <a:t>Reinforcement </a:t>
            </a:r>
            <a:r>
              <a:rPr lang="en-US" sz="1200" b="1" dirty="0" smtClean="0"/>
              <a:t>learning </a:t>
            </a:r>
            <a:r>
              <a:rPr lang="en-US" sz="1200" dirty="0" smtClean="0"/>
              <a:t>is </a:t>
            </a:r>
            <a:r>
              <a:rPr lang="en-US" sz="1200" dirty="0"/>
              <a:t>a type of dynamic programming that trains algorithms using a system of reward and </a:t>
            </a:r>
            <a:r>
              <a:rPr lang="en-US" sz="1200" dirty="0" smtClean="0"/>
              <a:t>punishment. A </a:t>
            </a:r>
            <a:r>
              <a:rPr lang="en-US" sz="1200" dirty="0"/>
              <a:t>reinforcement learning algorithm, or agent, learns by interacting with its environment. The agent receives rewards by performing correctly and penalties for performing incorrectly. The agent learns without intervention from a human by maximizing its reward and minimizing its penalty.</a:t>
            </a:r>
          </a:p>
          <a:p>
            <a:pPr marL="285750" indent="-285750">
              <a:buFont typeface="Arial" panose="020B0604020202020204" pitchFamily="34" charset="0"/>
              <a:buChar char="•"/>
            </a:pPr>
            <a:endParaRPr lang="en-US" sz="1200" dirty="0"/>
          </a:p>
          <a:p>
            <a:endParaRPr lang="en-US" sz="1200" dirty="0"/>
          </a:p>
        </p:txBody>
      </p:sp>
      <p:sp>
        <p:nvSpPr>
          <p:cNvPr id="7" name="TextBox 6"/>
          <p:cNvSpPr txBox="1"/>
          <p:nvPr/>
        </p:nvSpPr>
        <p:spPr>
          <a:xfrm>
            <a:off x="948813" y="4195506"/>
            <a:ext cx="5206181" cy="1200329"/>
          </a:xfrm>
          <a:prstGeom prst="rect">
            <a:avLst/>
          </a:prstGeom>
          <a:solidFill>
            <a:schemeClr val="accent5">
              <a:lumMod val="40000"/>
              <a:lumOff val="60000"/>
            </a:schemeClr>
          </a:solidFill>
        </p:spPr>
        <p:txBody>
          <a:bodyPr wrap="square" rtlCol="0">
            <a:spAutoFit/>
          </a:bodyPr>
          <a:lstStyle/>
          <a:p>
            <a:r>
              <a:rPr lang="en-US" sz="1200" b="1" dirty="0"/>
              <a:t>Regression</a:t>
            </a:r>
            <a:r>
              <a:rPr lang="en-US" sz="1200" dirty="0"/>
              <a:t>: It predicts continuous valued output</a:t>
            </a:r>
            <a:r>
              <a:rPr lang="en-US" sz="1200" dirty="0" smtClean="0"/>
              <a:t>. The </a:t>
            </a:r>
            <a:r>
              <a:rPr lang="en-US" sz="1200" dirty="0"/>
              <a:t>Regression analysis is the statistical model which is used to predict the numeric data instead of labels. It can also identify the distribution trends based on the available data or historic data. </a:t>
            </a:r>
            <a:endParaRPr lang="en-US" sz="1200" dirty="0" smtClean="0"/>
          </a:p>
          <a:p>
            <a:r>
              <a:rPr lang="en-US" sz="1200" b="1" i="1" dirty="0" smtClean="0"/>
              <a:t>e.g.: Predicting </a:t>
            </a:r>
            <a:r>
              <a:rPr lang="en-US" sz="1200" b="1" i="1" dirty="0"/>
              <a:t>a person’s income from their age, education is example of regression task.</a:t>
            </a:r>
            <a:endParaRPr lang="en-US" sz="1200" b="1" i="1" dirty="0" smtClean="0"/>
          </a:p>
        </p:txBody>
      </p:sp>
      <p:sp>
        <p:nvSpPr>
          <p:cNvPr id="8" name="TextBox 7"/>
          <p:cNvSpPr txBox="1"/>
          <p:nvPr/>
        </p:nvSpPr>
        <p:spPr>
          <a:xfrm>
            <a:off x="6410632" y="4199509"/>
            <a:ext cx="5338916" cy="1015663"/>
          </a:xfrm>
          <a:prstGeom prst="rect">
            <a:avLst/>
          </a:prstGeom>
          <a:solidFill>
            <a:schemeClr val="accent4">
              <a:lumMod val="40000"/>
              <a:lumOff val="60000"/>
            </a:schemeClr>
          </a:solidFill>
        </p:spPr>
        <p:txBody>
          <a:bodyPr wrap="square" rtlCol="0">
            <a:spAutoFit/>
          </a:bodyPr>
          <a:lstStyle/>
          <a:p>
            <a:r>
              <a:rPr lang="en-US" sz="1200" b="1" dirty="0"/>
              <a:t>Classification</a:t>
            </a:r>
            <a:r>
              <a:rPr lang="en-US" sz="1200" dirty="0"/>
              <a:t>: It predicts discrete number of values. In classification the data is categorized under different labels according to some parameters and then the labels are predicted for the data. </a:t>
            </a:r>
            <a:endParaRPr lang="en-US" sz="1200" dirty="0" smtClean="0"/>
          </a:p>
          <a:p>
            <a:r>
              <a:rPr lang="en-US" sz="1200" b="1" i="1" dirty="0" smtClean="0"/>
              <a:t>e.g.: Classifying </a:t>
            </a:r>
            <a:r>
              <a:rPr lang="en-US" sz="1200" b="1" i="1" dirty="0"/>
              <a:t>emails as either spam or not spam is example of classification </a:t>
            </a:r>
            <a:r>
              <a:rPr lang="en-US" sz="1200" b="1" i="1" dirty="0" smtClean="0"/>
              <a:t>problem.</a:t>
            </a:r>
          </a:p>
        </p:txBody>
      </p:sp>
      <p:sp>
        <p:nvSpPr>
          <p:cNvPr id="9" name="TextBox 8"/>
          <p:cNvSpPr txBox="1"/>
          <p:nvPr/>
        </p:nvSpPr>
        <p:spPr>
          <a:xfrm>
            <a:off x="3839496" y="5502938"/>
            <a:ext cx="5284839" cy="1200329"/>
          </a:xfrm>
          <a:prstGeom prst="rect">
            <a:avLst/>
          </a:prstGeom>
          <a:solidFill>
            <a:schemeClr val="accent6">
              <a:lumMod val="40000"/>
              <a:lumOff val="60000"/>
            </a:schemeClr>
          </a:solidFill>
        </p:spPr>
        <p:txBody>
          <a:bodyPr wrap="square" rtlCol="0">
            <a:spAutoFit/>
          </a:bodyPr>
          <a:lstStyle/>
          <a:p>
            <a:r>
              <a:rPr lang="en-US" sz="1200" b="1" dirty="0"/>
              <a:t>Clustering</a:t>
            </a:r>
            <a:r>
              <a:rPr lang="en-US" sz="1200" dirty="0"/>
              <a:t>: Clustering is the task of partitioning the dataset into groups, called </a:t>
            </a:r>
            <a:r>
              <a:rPr lang="en-US" sz="1200" dirty="0" smtClean="0"/>
              <a:t>clusters. The </a:t>
            </a:r>
            <a:r>
              <a:rPr lang="en-US" sz="1200" dirty="0"/>
              <a:t>goal is to split up the data in such a way that points within single cluster are very similar and points in different clusters are different. It determines grouping among unlabeled data</a:t>
            </a:r>
            <a:r>
              <a:rPr lang="en-US" sz="1200" dirty="0" smtClean="0"/>
              <a:t>.</a:t>
            </a:r>
          </a:p>
          <a:p>
            <a:r>
              <a:rPr lang="en-US" sz="1200" b="1" i="1" dirty="0"/>
              <a:t>e.g.: </a:t>
            </a:r>
            <a:r>
              <a:rPr lang="en-US" sz="1200" b="1" i="1" dirty="0" smtClean="0"/>
              <a:t>Grouping customers of similar demographics into clusters for marketing a product.</a:t>
            </a:r>
          </a:p>
        </p:txBody>
      </p:sp>
    </p:spTree>
    <p:extLst>
      <p:ext uri="{BB962C8B-B14F-4D97-AF65-F5344CB8AC3E}">
        <p14:creationId xmlns:p14="http://schemas.microsoft.com/office/powerpoint/2010/main" val="1366595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8871" y="3913234"/>
            <a:ext cx="2485104" cy="2597654"/>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925529" y="3903403"/>
            <a:ext cx="2485106" cy="2597653"/>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470920" y="3913235"/>
            <a:ext cx="2485106" cy="2597654"/>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1354394" y="134440"/>
            <a:ext cx="9601200" cy="720213"/>
          </a:xfrm>
        </p:spPr>
        <p:txBody>
          <a:bodyPr>
            <a:normAutofit/>
          </a:bodyPr>
          <a:lstStyle/>
          <a:p>
            <a:r>
              <a:rPr lang="en-US" sz="4100" dirty="0" smtClean="0"/>
              <a:t>AI Vs. ML Vs. NLP Vs. DL</a:t>
            </a:r>
            <a:endParaRPr lang="en-US" sz="4100" dirty="0"/>
          </a:p>
        </p:txBody>
      </p:sp>
      <p:sp>
        <p:nvSpPr>
          <p:cNvPr id="14" name="TextBox 13"/>
          <p:cNvSpPr txBox="1"/>
          <p:nvPr/>
        </p:nvSpPr>
        <p:spPr>
          <a:xfrm>
            <a:off x="1018867" y="3400772"/>
            <a:ext cx="2949677" cy="338554"/>
          </a:xfrm>
          <a:prstGeom prst="rect">
            <a:avLst/>
          </a:prstGeom>
          <a:noFill/>
        </p:spPr>
        <p:txBody>
          <a:bodyPr wrap="square" rtlCol="0">
            <a:spAutoFit/>
          </a:bodyPr>
          <a:lstStyle/>
          <a:p>
            <a:r>
              <a:rPr lang="en-US" sz="1600" b="1" u="sng" dirty="0" smtClean="0">
                <a:solidFill>
                  <a:srgbClr val="00B050"/>
                </a:solidFill>
              </a:rPr>
              <a:t>Classical machine Learning </a:t>
            </a:r>
            <a:endParaRPr lang="en-US" sz="1600" b="1" u="sng" dirty="0">
              <a:solidFill>
                <a:srgbClr val="00B050"/>
              </a:solidFill>
            </a:endParaRPr>
          </a:p>
        </p:txBody>
      </p:sp>
      <p:sp>
        <p:nvSpPr>
          <p:cNvPr id="15" name="TextBox 14"/>
          <p:cNvSpPr txBox="1"/>
          <p:nvPr/>
        </p:nvSpPr>
        <p:spPr>
          <a:xfrm>
            <a:off x="3898492" y="3400772"/>
            <a:ext cx="2949677" cy="338554"/>
          </a:xfrm>
          <a:prstGeom prst="rect">
            <a:avLst/>
          </a:prstGeom>
          <a:noFill/>
        </p:spPr>
        <p:txBody>
          <a:bodyPr wrap="square" rtlCol="0">
            <a:spAutoFit/>
          </a:bodyPr>
          <a:lstStyle/>
          <a:p>
            <a:r>
              <a:rPr lang="en-US" sz="1600" b="1" u="sng" dirty="0" smtClean="0">
                <a:solidFill>
                  <a:srgbClr val="0070C0"/>
                </a:solidFill>
              </a:rPr>
              <a:t>Modern machine Learning </a:t>
            </a:r>
            <a:endParaRPr lang="en-US" sz="1600" b="1" u="sng" dirty="0">
              <a:solidFill>
                <a:srgbClr val="0070C0"/>
              </a:solidFill>
            </a:endParaRPr>
          </a:p>
        </p:txBody>
      </p:sp>
      <p:sp>
        <p:nvSpPr>
          <p:cNvPr id="16" name="TextBox 15"/>
          <p:cNvSpPr txBox="1"/>
          <p:nvPr/>
        </p:nvSpPr>
        <p:spPr>
          <a:xfrm>
            <a:off x="7854746" y="3396582"/>
            <a:ext cx="2949677" cy="338554"/>
          </a:xfrm>
          <a:prstGeom prst="rect">
            <a:avLst/>
          </a:prstGeom>
          <a:noFill/>
        </p:spPr>
        <p:txBody>
          <a:bodyPr wrap="square" rtlCol="0">
            <a:spAutoFit/>
          </a:bodyPr>
          <a:lstStyle/>
          <a:p>
            <a:r>
              <a:rPr lang="en-US" sz="1600" b="1" u="sng" dirty="0" smtClean="0">
                <a:solidFill>
                  <a:schemeClr val="accent6">
                    <a:lumMod val="75000"/>
                  </a:schemeClr>
                </a:solidFill>
              </a:rPr>
              <a:t>Advanced machine Learning </a:t>
            </a:r>
            <a:endParaRPr lang="en-US" sz="1600" b="1" u="sng" dirty="0">
              <a:solidFill>
                <a:schemeClr val="accent6">
                  <a:lumMod val="75000"/>
                </a:schemeClr>
              </a:solidFill>
            </a:endParaRPr>
          </a:p>
        </p:txBody>
      </p:sp>
      <p:sp>
        <p:nvSpPr>
          <p:cNvPr id="17" name="TextBox 16"/>
          <p:cNvSpPr txBox="1"/>
          <p:nvPr/>
        </p:nvSpPr>
        <p:spPr>
          <a:xfrm>
            <a:off x="1246238" y="4157235"/>
            <a:ext cx="2494936" cy="2031325"/>
          </a:xfrm>
          <a:prstGeom prst="rect">
            <a:avLst/>
          </a:prstGeom>
          <a:noFill/>
        </p:spPr>
        <p:txBody>
          <a:bodyPr wrap="square" rtlCol="0">
            <a:spAutoFit/>
          </a:bodyPr>
          <a:lstStyle/>
          <a:p>
            <a:r>
              <a:rPr lang="en-US" sz="1400" b="1" dirty="0" smtClean="0"/>
              <a:t>Supervised:</a:t>
            </a:r>
          </a:p>
          <a:p>
            <a:pPr marL="285750" indent="-285750">
              <a:buFont typeface="Arial" panose="020B0604020202020204" pitchFamily="34" charset="0"/>
              <a:buChar char="•"/>
            </a:pPr>
            <a:r>
              <a:rPr lang="en-US" sz="1400" dirty="0" smtClean="0"/>
              <a:t>Linear Regression</a:t>
            </a:r>
          </a:p>
          <a:p>
            <a:pPr marL="285750" indent="-285750">
              <a:buFont typeface="Arial" panose="020B0604020202020204" pitchFamily="34" charset="0"/>
              <a:buChar char="•"/>
            </a:pPr>
            <a:r>
              <a:rPr lang="en-US" sz="1400" dirty="0" smtClean="0"/>
              <a:t>Logistic Regression</a:t>
            </a:r>
          </a:p>
          <a:p>
            <a:pPr marL="285750" indent="-285750">
              <a:buFont typeface="Arial" panose="020B0604020202020204" pitchFamily="34" charset="0"/>
              <a:buChar char="•"/>
            </a:pPr>
            <a:r>
              <a:rPr lang="en-US" sz="1400" dirty="0" smtClean="0"/>
              <a:t>Time Series</a:t>
            </a:r>
          </a:p>
          <a:p>
            <a:pPr marL="285750" indent="-285750">
              <a:buFont typeface="Arial" panose="020B0604020202020204" pitchFamily="34" charset="0"/>
              <a:buChar char="•"/>
            </a:pPr>
            <a:r>
              <a:rPr lang="en-US" sz="1400" dirty="0" smtClean="0"/>
              <a:t>Naive Bayes</a:t>
            </a:r>
          </a:p>
          <a:p>
            <a:endParaRPr lang="en-US" sz="1400" dirty="0"/>
          </a:p>
          <a:p>
            <a:r>
              <a:rPr lang="en-US" sz="1400" b="1" dirty="0" smtClean="0"/>
              <a:t>Unsupervised:</a:t>
            </a:r>
          </a:p>
          <a:p>
            <a:pPr marL="285750" indent="-285750">
              <a:buFont typeface="Arial" panose="020B0604020202020204" pitchFamily="34" charset="0"/>
              <a:buChar char="•"/>
            </a:pPr>
            <a:r>
              <a:rPr lang="en-US" sz="1400" dirty="0" smtClean="0"/>
              <a:t>Hierarchical Clustering</a:t>
            </a:r>
          </a:p>
          <a:p>
            <a:pPr marL="285750" indent="-285750">
              <a:buFont typeface="Arial" panose="020B0604020202020204" pitchFamily="34" charset="0"/>
              <a:buChar char="•"/>
            </a:pPr>
            <a:r>
              <a:rPr lang="en-US" sz="1400" dirty="0" smtClean="0"/>
              <a:t>K-Means Clustering</a:t>
            </a:r>
            <a:endParaRPr lang="en-US" sz="1400" dirty="0"/>
          </a:p>
        </p:txBody>
      </p:sp>
      <p:sp>
        <p:nvSpPr>
          <p:cNvPr id="18" name="TextBox 17"/>
          <p:cNvSpPr txBox="1"/>
          <p:nvPr/>
        </p:nvSpPr>
        <p:spPr>
          <a:xfrm>
            <a:off x="4144294" y="4228323"/>
            <a:ext cx="2158185" cy="1815882"/>
          </a:xfrm>
          <a:prstGeom prst="rect">
            <a:avLst/>
          </a:prstGeom>
          <a:noFill/>
        </p:spPr>
        <p:txBody>
          <a:bodyPr wrap="square" rtlCol="0">
            <a:spAutoFit/>
          </a:bodyPr>
          <a:lstStyle/>
          <a:p>
            <a:r>
              <a:rPr lang="en-US" sz="1400" b="1" dirty="0" smtClean="0"/>
              <a:t>Supervised:</a:t>
            </a:r>
          </a:p>
          <a:p>
            <a:pPr marL="285750" indent="-285750">
              <a:buFont typeface="Arial" panose="020B0604020202020204" pitchFamily="34" charset="0"/>
              <a:buChar char="•"/>
            </a:pPr>
            <a:r>
              <a:rPr lang="en-US" sz="1400" dirty="0" smtClean="0"/>
              <a:t>Decision trees and Random Forest</a:t>
            </a:r>
          </a:p>
          <a:p>
            <a:pPr marL="285750" indent="-285750">
              <a:buFont typeface="Arial" panose="020B0604020202020204" pitchFamily="34" charset="0"/>
              <a:buChar char="•"/>
            </a:pPr>
            <a:r>
              <a:rPr lang="en-US" sz="1400" dirty="0" smtClean="0"/>
              <a:t>SVM</a:t>
            </a:r>
          </a:p>
          <a:p>
            <a:pPr marL="285750" indent="-285750">
              <a:buFont typeface="Arial" panose="020B0604020202020204" pitchFamily="34" charset="0"/>
              <a:buChar char="•"/>
            </a:pPr>
            <a:r>
              <a:rPr lang="en-US" sz="1400" dirty="0" smtClean="0"/>
              <a:t>GBM</a:t>
            </a:r>
          </a:p>
          <a:p>
            <a:endParaRPr lang="en-US" sz="1400" dirty="0"/>
          </a:p>
          <a:p>
            <a:r>
              <a:rPr lang="en-US" sz="1400" b="1" dirty="0" smtClean="0"/>
              <a:t>Unsupervised:</a:t>
            </a:r>
          </a:p>
          <a:p>
            <a:pPr marL="285750" indent="-285750">
              <a:buFont typeface="Arial" panose="020B0604020202020204" pitchFamily="34" charset="0"/>
              <a:buChar char="•"/>
            </a:pPr>
            <a:r>
              <a:rPr lang="en-US" sz="1400" dirty="0" smtClean="0"/>
              <a:t>DB Scan</a:t>
            </a:r>
            <a:endParaRPr lang="en-US" sz="1400" dirty="0"/>
          </a:p>
        </p:txBody>
      </p:sp>
      <p:sp>
        <p:nvSpPr>
          <p:cNvPr id="19" name="TextBox 18"/>
          <p:cNvSpPr txBox="1"/>
          <p:nvPr/>
        </p:nvSpPr>
        <p:spPr>
          <a:xfrm>
            <a:off x="9681081" y="4157235"/>
            <a:ext cx="1978132" cy="1815882"/>
          </a:xfrm>
          <a:prstGeom prst="rect">
            <a:avLst/>
          </a:prstGeom>
          <a:noFill/>
        </p:spPr>
        <p:txBody>
          <a:bodyPr wrap="square" rtlCol="0">
            <a:spAutoFit/>
          </a:bodyPr>
          <a:lstStyle/>
          <a:p>
            <a:r>
              <a:rPr lang="en-US" sz="1400" b="1" dirty="0"/>
              <a:t>Deep Neural Networks:</a:t>
            </a:r>
            <a:endParaRPr lang="en-US" sz="1400" b="1" dirty="0" smtClean="0"/>
          </a:p>
          <a:p>
            <a:r>
              <a:rPr lang="en-US" sz="1400" b="1" dirty="0" smtClean="0"/>
              <a:t>Supervised:</a:t>
            </a:r>
          </a:p>
          <a:p>
            <a:pPr marL="285750" indent="-285750">
              <a:buFont typeface="Arial" panose="020B0604020202020204" pitchFamily="34" charset="0"/>
              <a:buChar char="•"/>
            </a:pPr>
            <a:r>
              <a:rPr lang="en-US" sz="1400" dirty="0" smtClean="0"/>
              <a:t>ANN</a:t>
            </a:r>
          </a:p>
          <a:p>
            <a:pPr marL="285750" indent="-285750">
              <a:buFont typeface="Arial" panose="020B0604020202020204" pitchFamily="34" charset="0"/>
              <a:buChar char="•"/>
            </a:pPr>
            <a:r>
              <a:rPr lang="en-US" sz="1400" dirty="0" smtClean="0"/>
              <a:t>CNN</a:t>
            </a:r>
          </a:p>
          <a:p>
            <a:pPr marL="285750" indent="-285750">
              <a:buFont typeface="Arial" panose="020B0604020202020204" pitchFamily="34" charset="0"/>
              <a:buChar char="•"/>
            </a:pPr>
            <a:r>
              <a:rPr lang="en-US" sz="1400" dirty="0" smtClean="0"/>
              <a:t>RNN</a:t>
            </a:r>
          </a:p>
          <a:p>
            <a:endParaRPr lang="en-US" sz="1400" dirty="0"/>
          </a:p>
          <a:p>
            <a:r>
              <a:rPr lang="en-US" sz="1400" b="1" dirty="0" smtClean="0"/>
              <a:t>Unsupervised:</a:t>
            </a:r>
          </a:p>
          <a:p>
            <a:pPr marL="285750" indent="-285750">
              <a:buFont typeface="Arial" panose="020B0604020202020204" pitchFamily="34" charset="0"/>
              <a:buChar char="•"/>
            </a:pPr>
            <a:r>
              <a:rPr lang="en-US" sz="1400" dirty="0" smtClean="0"/>
              <a:t>Auto encoders </a:t>
            </a:r>
            <a:endParaRPr lang="en-US" sz="1400" dirty="0"/>
          </a:p>
        </p:txBody>
      </p:sp>
      <p:sp>
        <p:nvSpPr>
          <p:cNvPr id="20" name="Rectangle 19"/>
          <p:cNvSpPr/>
          <p:nvPr/>
        </p:nvSpPr>
        <p:spPr>
          <a:xfrm>
            <a:off x="6844479" y="3913235"/>
            <a:ext cx="2485106" cy="2597653"/>
          </a:xfrm>
          <a:prstGeom prst="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007939" y="4157235"/>
            <a:ext cx="2158185" cy="1384995"/>
          </a:xfrm>
          <a:prstGeom prst="rect">
            <a:avLst/>
          </a:prstGeom>
          <a:noFill/>
        </p:spPr>
        <p:txBody>
          <a:bodyPr wrap="square" rtlCol="0">
            <a:spAutoFit/>
          </a:bodyPr>
          <a:lstStyle/>
          <a:p>
            <a:r>
              <a:rPr lang="en-US" sz="1400" b="1" dirty="0" smtClean="0"/>
              <a:t>Natural Language Processing</a:t>
            </a:r>
          </a:p>
          <a:p>
            <a:pPr marL="285750" indent="-285750">
              <a:buFont typeface="Arial" panose="020B0604020202020204" pitchFamily="34" charset="0"/>
              <a:buChar char="•"/>
            </a:pPr>
            <a:r>
              <a:rPr lang="en-US" sz="1400" dirty="0" smtClean="0"/>
              <a:t>Lexical Processing</a:t>
            </a:r>
          </a:p>
          <a:p>
            <a:pPr marL="285750" indent="-285750">
              <a:buFont typeface="Arial" panose="020B0604020202020204" pitchFamily="34" charset="0"/>
              <a:buChar char="•"/>
            </a:pPr>
            <a:r>
              <a:rPr lang="en-US" sz="1400" dirty="0" smtClean="0"/>
              <a:t>Syntactic Processing</a:t>
            </a:r>
          </a:p>
          <a:p>
            <a:pPr marL="285750" indent="-285750">
              <a:buFont typeface="Arial" panose="020B0604020202020204" pitchFamily="34" charset="0"/>
              <a:buChar char="•"/>
            </a:pPr>
            <a:r>
              <a:rPr lang="en-US" sz="1400" dirty="0" smtClean="0"/>
              <a:t>Semantic Processing</a:t>
            </a:r>
          </a:p>
          <a:p>
            <a:endParaRPr lang="en-US" sz="1400" dirty="0"/>
          </a:p>
        </p:txBody>
      </p:sp>
      <p:sp>
        <p:nvSpPr>
          <p:cNvPr id="25" name="Rectangle 24"/>
          <p:cNvSpPr/>
          <p:nvPr/>
        </p:nvSpPr>
        <p:spPr>
          <a:xfrm>
            <a:off x="2418735" y="1100461"/>
            <a:ext cx="6910850" cy="1357605"/>
          </a:xfrm>
          <a:prstGeom prst="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913672" y="1244575"/>
            <a:ext cx="4252452" cy="1010718"/>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226275" y="1424121"/>
            <a:ext cx="1236407" cy="608807"/>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656872" y="1431132"/>
            <a:ext cx="1236407" cy="608807"/>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954590" y="1496708"/>
            <a:ext cx="1189704" cy="584775"/>
          </a:xfrm>
          <a:prstGeom prst="rect">
            <a:avLst/>
          </a:prstGeom>
          <a:noFill/>
        </p:spPr>
        <p:txBody>
          <a:bodyPr wrap="square" rtlCol="0">
            <a:spAutoFit/>
          </a:bodyPr>
          <a:lstStyle/>
          <a:p>
            <a:r>
              <a:rPr lang="en-US" sz="1600" b="1" dirty="0" smtClean="0">
                <a:solidFill>
                  <a:schemeClr val="accent4">
                    <a:lumMod val="50000"/>
                  </a:schemeClr>
                </a:solidFill>
              </a:rPr>
              <a:t>Artificial Intelligence</a:t>
            </a:r>
            <a:endParaRPr lang="en-US" sz="1600" b="1" dirty="0">
              <a:solidFill>
                <a:schemeClr val="accent4">
                  <a:lumMod val="50000"/>
                </a:schemeClr>
              </a:solidFill>
            </a:endParaRPr>
          </a:p>
        </p:txBody>
      </p:sp>
      <p:sp>
        <p:nvSpPr>
          <p:cNvPr id="30" name="TextBox 29"/>
          <p:cNvSpPr txBox="1"/>
          <p:nvPr/>
        </p:nvSpPr>
        <p:spPr>
          <a:xfrm>
            <a:off x="5036571" y="1486578"/>
            <a:ext cx="1189704" cy="584775"/>
          </a:xfrm>
          <a:prstGeom prst="rect">
            <a:avLst/>
          </a:prstGeom>
          <a:noFill/>
        </p:spPr>
        <p:txBody>
          <a:bodyPr wrap="square" rtlCol="0">
            <a:spAutoFit/>
          </a:bodyPr>
          <a:lstStyle/>
          <a:p>
            <a:r>
              <a:rPr lang="en-US" sz="1600" b="1" dirty="0" smtClean="0">
                <a:solidFill>
                  <a:srgbClr val="002060"/>
                </a:solidFill>
              </a:rPr>
              <a:t>Machine learning</a:t>
            </a:r>
            <a:endParaRPr lang="en-US" sz="1600" b="1" dirty="0">
              <a:solidFill>
                <a:srgbClr val="002060"/>
              </a:solidFill>
            </a:endParaRPr>
          </a:p>
        </p:txBody>
      </p:sp>
      <p:sp>
        <p:nvSpPr>
          <p:cNvPr id="31" name="TextBox 30"/>
          <p:cNvSpPr txBox="1"/>
          <p:nvPr/>
        </p:nvSpPr>
        <p:spPr>
          <a:xfrm>
            <a:off x="6540907" y="1567593"/>
            <a:ext cx="607143" cy="338554"/>
          </a:xfrm>
          <a:prstGeom prst="rect">
            <a:avLst/>
          </a:prstGeom>
          <a:noFill/>
        </p:spPr>
        <p:txBody>
          <a:bodyPr wrap="square" rtlCol="0">
            <a:spAutoFit/>
          </a:bodyPr>
          <a:lstStyle/>
          <a:p>
            <a:r>
              <a:rPr lang="en-US" sz="1600" b="1" dirty="0" smtClean="0"/>
              <a:t>NLP</a:t>
            </a:r>
            <a:endParaRPr lang="en-US" sz="1600" b="1" dirty="0"/>
          </a:p>
        </p:txBody>
      </p:sp>
      <p:sp>
        <p:nvSpPr>
          <p:cNvPr id="33" name="TextBox 32"/>
          <p:cNvSpPr txBox="1"/>
          <p:nvPr/>
        </p:nvSpPr>
        <p:spPr>
          <a:xfrm>
            <a:off x="8010831" y="1567593"/>
            <a:ext cx="607143" cy="338554"/>
          </a:xfrm>
          <a:prstGeom prst="rect">
            <a:avLst/>
          </a:prstGeom>
          <a:noFill/>
        </p:spPr>
        <p:txBody>
          <a:bodyPr wrap="square" rtlCol="0">
            <a:spAutoFit/>
          </a:bodyPr>
          <a:lstStyle/>
          <a:p>
            <a:r>
              <a:rPr lang="en-US" sz="1600" b="1" dirty="0" smtClean="0"/>
              <a:t>DL</a:t>
            </a:r>
            <a:endParaRPr lang="en-US" sz="1600" b="1" dirty="0"/>
          </a:p>
        </p:txBody>
      </p:sp>
      <p:sp>
        <p:nvSpPr>
          <p:cNvPr id="34" name="TextBox 33"/>
          <p:cNvSpPr txBox="1"/>
          <p:nvPr/>
        </p:nvSpPr>
        <p:spPr>
          <a:xfrm>
            <a:off x="4144295" y="2640537"/>
            <a:ext cx="3239732" cy="369332"/>
          </a:xfrm>
          <a:prstGeom prst="rect">
            <a:avLst/>
          </a:prstGeom>
          <a:noFill/>
        </p:spPr>
        <p:txBody>
          <a:bodyPr wrap="square" rtlCol="0">
            <a:spAutoFit/>
          </a:bodyPr>
          <a:lstStyle/>
          <a:p>
            <a:r>
              <a:rPr lang="en-US" dirty="0" smtClean="0">
                <a:latin typeface="Berlin Sans FB" panose="020E0602020502020306" pitchFamily="34" charset="0"/>
              </a:rPr>
              <a:t>Expansion of Machine Learning</a:t>
            </a:r>
            <a:endParaRPr lang="en-US" dirty="0">
              <a:latin typeface="Berlin Sans FB" panose="020E0602020502020306" pitchFamily="34" charset="0"/>
            </a:endParaRPr>
          </a:p>
        </p:txBody>
      </p:sp>
      <p:cxnSp>
        <p:nvCxnSpPr>
          <p:cNvPr id="36" name="Elbow Connector 35"/>
          <p:cNvCxnSpPr>
            <a:stCxn id="34" idx="2"/>
            <a:endCxn id="14" idx="0"/>
          </p:cNvCxnSpPr>
          <p:nvPr/>
        </p:nvCxnSpPr>
        <p:spPr>
          <a:xfrm rot="5400000">
            <a:off x="3933483" y="1570093"/>
            <a:ext cx="390903" cy="3270455"/>
          </a:xfrm>
          <a:prstGeom prst="bentConnector3">
            <a:avLst/>
          </a:prstGeom>
          <a:ln w="28575" cap="flat" cmpd="sng">
            <a:solidFill>
              <a:schemeClr val="tx2"/>
            </a:solidFill>
            <a:prstDash val="lgDash"/>
            <a:headEnd type="none"/>
            <a:tailEnd type="stealth"/>
          </a:ln>
        </p:spPr>
        <p:style>
          <a:lnRef idx="3">
            <a:schemeClr val="accent3"/>
          </a:lnRef>
          <a:fillRef idx="0">
            <a:schemeClr val="accent3"/>
          </a:fillRef>
          <a:effectRef idx="2">
            <a:schemeClr val="accent3"/>
          </a:effectRef>
          <a:fontRef idx="minor">
            <a:schemeClr val="tx1"/>
          </a:fontRef>
        </p:style>
      </p:cxnSp>
      <p:cxnSp>
        <p:nvCxnSpPr>
          <p:cNvPr id="37" name="Elbow Connector 36"/>
          <p:cNvCxnSpPr>
            <a:stCxn id="34" idx="2"/>
            <a:endCxn id="15" idx="0"/>
          </p:cNvCxnSpPr>
          <p:nvPr/>
        </p:nvCxnSpPr>
        <p:spPr>
          <a:xfrm rot="5400000">
            <a:off x="5373295" y="3009905"/>
            <a:ext cx="390903" cy="390830"/>
          </a:xfrm>
          <a:prstGeom prst="bentConnector3">
            <a:avLst>
              <a:gd name="adj1" fmla="val 50000"/>
            </a:avLst>
          </a:prstGeom>
          <a:ln w="28575" cap="flat" cmpd="sng">
            <a:solidFill>
              <a:schemeClr val="tx2"/>
            </a:solidFill>
            <a:prstDash val="lgDash"/>
            <a:headEnd type="none"/>
            <a:tailEnd type="stealth"/>
          </a:ln>
        </p:spPr>
        <p:style>
          <a:lnRef idx="3">
            <a:schemeClr val="accent3"/>
          </a:lnRef>
          <a:fillRef idx="0">
            <a:schemeClr val="accent3"/>
          </a:fillRef>
          <a:effectRef idx="2">
            <a:schemeClr val="accent3"/>
          </a:effectRef>
          <a:fontRef idx="minor">
            <a:schemeClr val="tx1"/>
          </a:fontRef>
        </p:style>
      </p:cxnSp>
      <p:cxnSp>
        <p:nvCxnSpPr>
          <p:cNvPr id="40" name="Elbow Connector 39"/>
          <p:cNvCxnSpPr>
            <a:stCxn id="34" idx="2"/>
            <a:endCxn id="16" idx="0"/>
          </p:cNvCxnSpPr>
          <p:nvPr/>
        </p:nvCxnSpPr>
        <p:spPr>
          <a:xfrm rot="16200000" flipH="1">
            <a:off x="7353517" y="1420513"/>
            <a:ext cx="386713" cy="3565424"/>
          </a:xfrm>
          <a:prstGeom prst="bentConnector3">
            <a:avLst>
              <a:gd name="adj1" fmla="val 50000"/>
            </a:avLst>
          </a:prstGeom>
          <a:ln w="28575" cap="flat" cmpd="sng">
            <a:solidFill>
              <a:schemeClr val="tx2"/>
            </a:solidFill>
            <a:prstDash val="lgDash"/>
            <a:headEnd type="none"/>
            <a:tailEnd type="stealt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33046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hoosing a data science technology stack [w/ survey] | Becoming 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788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54394" y="134440"/>
            <a:ext cx="9601200" cy="720213"/>
          </a:xfrm>
        </p:spPr>
        <p:txBody>
          <a:bodyPr>
            <a:normAutofit/>
          </a:bodyPr>
          <a:lstStyle/>
          <a:p>
            <a:r>
              <a:rPr lang="en-US" sz="4100" dirty="0" smtClean="0"/>
              <a:t>TREE BASED MODELS – DT &amp; RF</a:t>
            </a:r>
            <a:endParaRPr lang="en-US" sz="4100" dirty="0"/>
          </a:p>
        </p:txBody>
      </p:sp>
      <p:sp>
        <p:nvSpPr>
          <p:cNvPr id="6" name="TextBox 5"/>
          <p:cNvSpPr txBox="1"/>
          <p:nvPr/>
        </p:nvSpPr>
        <p:spPr>
          <a:xfrm>
            <a:off x="1086464" y="854653"/>
            <a:ext cx="10938385" cy="1815882"/>
          </a:xfrm>
          <a:prstGeom prst="rect">
            <a:avLst/>
          </a:prstGeom>
          <a:solidFill>
            <a:schemeClr val="accent5">
              <a:lumMod val="40000"/>
              <a:lumOff val="60000"/>
            </a:schemeClr>
          </a:solidFill>
        </p:spPr>
        <p:txBody>
          <a:bodyPr wrap="square" rtlCol="0">
            <a:spAutoFit/>
          </a:bodyPr>
          <a:lstStyle/>
          <a:p>
            <a:pPr marL="285750" indent="-285750">
              <a:buFont typeface="Arial" panose="020B0604020202020204" pitchFamily="34" charset="0"/>
              <a:buChar char="•"/>
            </a:pPr>
            <a:r>
              <a:rPr lang="en-US" sz="1600" dirty="0"/>
              <a:t>Tree based algorithms are considered to be one of the best and mostly used supervised learning </a:t>
            </a:r>
            <a:r>
              <a:rPr lang="en-US" sz="1600" dirty="0" smtClean="0"/>
              <a:t>methods</a:t>
            </a:r>
            <a:r>
              <a:rPr lang="en-US" sz="1600" dirty="0"/>
              <a:t>.</a:t>
            </a:r>
            <a:endParaRPr lang="en-US" sz="1600" dirty="0" smtClean="0"/>
          </a:p>
          <a:p>
            <a:pPr marL="285750" indent="-285750">
              <a:buFont typeface="Arial" panose="020B0604020202020204" pitchFamily="34" charset="0"/>
              <a:buChar char="•"/>
            </a:pPr>
            <a:r>
              <a:rPr lang="en-US" sz="1600" dirty="0" smtClean="0"/>
              <a:t>Tree </a:t>
            </a:r>
            <a:r>
              <a:rPr lang="en-US" sz="1600" dirty="0"/>
              <a:t>based algorithms empower predictive models with high accuracy, stability and ease of interpretation. </a:t>
            </a:r>
            <a:endParaRPr lang="en-US" sz="1600" dirty="0" smtClean="0"/>
          </a:p>
          <a:p>
            <a:pPr marL="285750" indent="-285750">
              <a:buFont typeface="Arial" panose="020B0604020202020204" pitchFamily="34" charset="0"/>
              <a:buChar char="•"/>
            </a:pPr>
            <a:r>
              <a:rPr lang="en-US" sz="1600" dirty="0" smtClean="0"/>
              <a:t>Unlike </a:t>
            </a:r>
            <a:r>
              <a:rPr lang="en-US" sz="1600" dirty="0"/>
              <a:t>linear models, they map non-linear relationships quite well. </a:t>
            </a:r>
            <a:endParaRPr lang="en-US" sz="1600" dirty="0" smtClean="0"/>
          </a:p>
          <a:p>
            <a:pPr marL="285750" indent="-285750">
              <a:buFont typeface="Arial" panose="020B0604020202020204" pitchFamily="34" charset="0"/>
              <a:buChar char="•"/>
            </a:pPr>
            <a:r>
              <a:rPr lang="en-US" sz="1600" dirty="0" smtClean="0"/>
              <a:t>They </a:t>
            </a:r>
            <a:r>
              <a:rPr lang="en-US" sz="1600" dirty="0"/>
              <a:t>are adaptable at solving </a:t>
            </a:r>
            <a:r>
              <a:rPr lang="en-US" sz="1600" dirty="0" smtClean="0"/>
              <a:t>both classification </a:t>
            </a:r>
            <a:r>
              <a:rPr lang="en-US" sz="1600" dirty="0"/>
              <a:t>or </a:t>
            </a:r>
            <a:r>
              <a:rPr lang="en-US" sz="1600" dirty="0" smtClean="0"/>
              <a:t>regression</a:t>
            </a:r>
            <a:r>
              <a:rPr lang="en-US" sz="1600" dirty="0"/>
              <a:t> </a:t>
            </a:r>
            <a:r>
              <a:rPr lang="en-US" sz="1600" dirty="0" smtClean="0"/>
              <a:t>problems.</a:t>
            </a:r>
          </a:p>
          <a:p>
            <a:pPr marL="285750" indent="-285750">
              <a:buFont typeface="Arial" panose="020B0604020202020204" pitchFamily="34" charset="0"/>
              <a:buChar char="•"/>
            </a:pPr>
            <a:r>
              <a:rPr lang="en-US" sz="1600" b="1" dirty="0"/>
              <a:t>CART</a:t>
            </a:r>
            <a:r>
              <a:rPr lang="en-US" sz="1600" dirty="0"/>
              <a:t> stands for classification and regression trees where as </a:t>
            </a:r>
            <a:r>
              <a:rPr lang="en-US" sz="1600" b="1" dirty="0"/>
              <a:t>CHAID</a:t>
            </a:r>
            <a:r>
              <a:rPr lang="en-US" sz="1600" dirty="0"/>
              <a:t> represents Chi-Square automatic interaction </a:t>
            </a:r>
            <a:r>
              <a:rPr lang="en-US" sz="1600" dirty="0" smtClean="0"/>
              <a:t>detector A </a:t>
            </a:r>
            <a:r>
              <a:rPr lang="en-US" sz="1600" dirty="0"/>
              <a:t>key difference between the two models, is that </a:t>
            </a:r>
            <a:r>
              <a:rPr lang="en-US" sz="1600" b="1" dirty="0"/>
              <a:t>CART</a:t>
            </a:r>
            <a:r>
              <a:rPr lang="en-US" sz="1600" dirty="0"/>
              <a:t> produces binary splits, one out of two possible outcomes, whereas </a:t>
            </a:r>
            <a:r>
              <a:rPr lang="en-US" sz="1600" b="1" dirty="0"/>
              <a:t>CHAID</a:t>
            </a:r>
            <a:r>
              <a:rPr lang="en-US" sz="1600" dirty="0"/>
              <a:t> can produce multiple branches of a single root/parent node</a:t>
            </a:r>
          </a:p>
        </p:txBody>
      </p:sp>
      <p:pic>
        <p:nvPicPr>
          <p:cNvPr id="1028" name="Picture 4" descr="Decision Tree, Algorith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528" y="4462455"/>
            <a:ext cx="6874490" cy="23083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86464" y="2781665"/>
            <a:ext cx="10938387" cy="1569660"/>
          </a:xfrm>
          <a:prstGeom prst="rect">
            <a:avLst/>
          </a:prstGeom>
          <a:solidFill>
            <a:schemeClr val="accent4">
              <a:lumMod val="40000"/>
              <a:lumOff val="60000"/>
            </a:schemeClr>
          </a:solidFill>
        </p:spPr>
        <p:txBody>
          <a:bodyPr wrap="square" rtlCol="0">
            <a:spAutoFit/>
          </a:bodyPr>
          <a:lstStyle/>
          <a:p>
            <a:r>
              <a:rPr lang="en-US" sz="1600" dirty="0"/>
              <a:t>Let’s say we have a sample of 30 students with three variables </a:t>
            </a:r>
            <a:r>
              <a:rPr lang="en-US" sz="1600" b="1" dirty="0"/>
              <a:t>Gender</a:t>
            </a:r>
            <a:r>
              <a:rPr lang="en-US" sz="1600" dirty="0"/>
              <a:t> (Boy/ Girl), </a:t>
            </a:r>
            <a:r>
              <a:rPr lang="en-US" sz="1600" b="1" dirty="0"/>
              <a:t>Class</a:t>
            </a:r>
            <a:r>
              <a:rPr lang="en-US" sz="1600" dirty="0"/>
              <a:t>( IX/ X) and </a:t>
            </a:r>
            <a:r>
              <a:rPr lang="en-US" sz="1600" b="1" dirty="0"/>
              <a:t>Height</a:t>
            </a:r>
            <a:r>
              <a:rPr lang="en-US" sz="1600" dirty="0"/>
              <a:t> (5 to 6 </a:t>
            </a:r>
            <a:r>
              <a:rPr lang="en-US" sz="1600" dirty="0" err="1"/>
              <a:t>ft</a:t>
            </a:r>
            <a:r>
              <a:rPr lang="en-US" sz="1600" dirty="0"/>
              <a:t>). </a:t>
            </a:r>
            <a:r>
              <a:rPr lang="en-US" sz="1600" b="1" dirty="0"/>
              <a:t>15 </a:t>
            </a:r>
            <a:r>
              <a:rPr lang="en-US" sz="1600" dirty="0"/>
              <a:t>out of these </a:t>
            </a:r>
            <a:r>
              <a:rPr lang="en-US" sz="1600" b="1" dirty="0"/>
              <a:t>30</a:t>
            </a:r>
            <a:r>
              <a:rPr lang="en-US" sz="1600" dirty="0"/>
              <a:t> play cricket in leisure time. Now, I want to create a model to predict who will play cricket during leisure period? In this problem, we need to segregate students who play cricket in their leisure time based on highly significant input variable among all three.</a:t>
            </a:r>
          </a:p>
          <a:p>
            <a:r>
              <a:rPr lang="en-US" sz="1600" dirty="0"/>
              <a:t>This is where decision tree helps, it will segregate the students based on all values of three variable and identify the variable, which creates the best homogeneous sets of students (which are heterogeneous to each other). </a:t>
            </a:r>
            <a:endParaRPr lang="en-US" dirty="0"/>
          </a:p>
        </p:txBody>
      </p:sp>
      <p:sp>
        <p:nvSpPr>
          <p:cNvPr id="9" name="TextBox 8"/>
          <p:cNvSpPr txBox="1"/>
          <p:nvPr/>
        </p:nvSpPr>
        <p:spPr>
          <a:xfrm>
            <a:off x="8524567" y="4462455"/>
            <a:ext cx="3500283" cy="2308324"/>
          </a:xfrm>
          <a:prstGeom prst="rect">
            <a:avLst/>
          </a:prstGeom>
          <a:solidFill>
            <a:schemeClr val="accent4">
              <a:lumMod val="40000"/>
              <a:lumOff val="60000"/>
            </a:schemeClr>
          </a:solidFill>
        </p:spPr>
        <p:txBody>
          <a:bodyPr wrap="square" rtlCol="0">
            <a:spAutoFit/>
          </a:bodyPr>
          <a:lstStyle/>
          <a:p>
            <a:r>
              <a:rPr lang="en-US" sz="1600" dirty="0"/>
              <a:t>As </a:t>
            </a:r>
            <a:r>
              <a:rPr lang="en-US" sz="1600" dirty="0" smtClean="0"/>
              <a:t>mentioned, </a:t>
            </a:r>
            <a:r>
              <a:rPr lang="en-US" sz="1600" dirty="0"/>
              <a:t>decision tree identifies the most significant variable and it’s value that gives best homogeneous sets of population. Now the question which arises is, how does it identify the variable and the split? To do this, decision tree uses various algorithms, which we will discuss in the following section.</a:t>
            </a:r>
          </a:p>
        </p:txBody>
      </p:sp>
    </p:spTree>
    <p:extLst>
      <p:ext uri="{BB962C8B-B14F-4D97-AF65-F5344CB8AC3E}">
        <p14:creationId xmlns:p14="http://schemas.microsoft.com/office/powerpoint/2010/main" val="3578512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ecision Tree Terminology, Root Node, Branch, Splitting, Pru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904" y="883282"/>
            <a:ext cx="4554793" cy="31377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65904" y="4138902"/>
            <a:ext cx="5410199" cy="2308324"/>
          </a:xfrm>
          <a:prstGeom prst="rect">
            <a:avLst/>
          </a:prstGeom>
          <a:solidFill>
            <a:schemeClr val="accent5">
              <a:lumMod val="20000"/>
              <a:lumOff val="80000"/>
            </a:schemeClr>
          </a:solidFill>
        </p:spPr>
        <p:txBody>
          <a:bodyPr wrap="square" rtlCol="0">
            <a:spAutoFit/>
          </a:bodyPr>
          <a:lstStyle/>
          <a:p>
            <a:r>
              <a:rPr lang="en-US" sz="1200" b="1" dirty="0"/>
              <a:t>Root Node: </a:t>
            </a:r>
            <a:r>
              <a:rPr lang="en-US" sz="1200" dirty="0"/>
              <a:t>It represents entire population or sample and this further gets divided into two or more homogeneous sets</a:t>
            </a:r>
            <a:r>
              <a:rPr lang="en-US" sz="1200" dirty="0" smtClean="0"/>
              <a:t>.</a:t>
            </a:r>
            <a:endParaRPr lang="en-US" sz="1200" dirty="0"/>
          </a:p>
          <a:p>
            <a:r>
              <a:rPr lang="en-US" sz="1200" b="1" dirty="0"/>
              <a:t>Splitting: </a:t>
            </a:r>
            <a:r>
              <a:rPr lang="en-US" sz="1200" dirty="0"/>
              <a:t>It is a process of dividing a node into two or more sub-nodes</a:t>
            </a:r>
            <a:r>
              <a:rPr lang="en-US" sz="1200" dirty="0" smtClean="0"/>
              <a:t>.</a:t>
            </a:r>
            <a:endParaRPr lang="en-US" sz="1200" dirty="0"/>
          </a:p>
          <a:p>
            <a:r>
              <a:rPr lang="en-US" sz="1200" b="1" dirty="0"/>
              <a:t>Decision Node: </a:t>
            </a:r>
            <a:r>
              <a:rPr lang="en-US" sz="1200" dirty="0"/>
              <a:t>When a sub-node splits into further sub-nodes, then it is called decision node</a:t>
            </a:r>
            <a:r>
              <a:rPr lang="en-US" sz="1200" dirty="0" smtClean="0"/>
              <a:t>.</a:t>
            </a:r>
            <a:endParaRPr lang="en-US" sz="1200" dirty="0"/>
          </a:p>
          <a:p>
            <a:r>
              <a:rPr lang="en-US" sz="1200" b="1" dirty="0"/>
              <a:t>Leaf/ Terminal Node: </a:t>
            </a:r>
            <a:r>
              <a:rPr lang="en-US" sz="1200" dirty="0"/>
              <a:t>Nodes do not split is called Leaf or Terminal node</a:t>
            </a:r>
            <a:r>
              <a:rPr lang="en-US" sz="1200" dirty="0" smtClean="0"/>
              <a:t>.</a:t>
            </a:r>
            <a:endParaRPr lang="en-US" sz="1200" dirty="0"/>
          </a:p>
          <a:p>
            <a:r>
              <a:rPr lang="en-US" sz="1200" b="1" dirty="0"/>
              <a:t>Pruning: </a:t>
            </a:r>
            <a:r>
              <a:rPr lang="en-US" sz="1200" dirty="0"/>
              <a:t>When we remove sub-nodes of a decision node, this process is called pruning. You can say opposite process of splitting</a:t>
            </a:r>
            <a:r>
              <a:rPr lang="en-US" sz="1200" dirty="0" smtClean="0"/>
              <a:t>.</a:t>
            </a:r>
            <a:endParaRPr lang="en-US" sz="1200" dirty="0"/>
          </a:p>
          <a:p>
            <a:r>
              <a:rPr lang="en-US" sz="1200" b="1" dirty="0"/>
              <a:t>Branch / Sub-Tree: </a:t>
            </a:r>
            <a:r>
              <a:rPr lang="en-US" sz="1200" dirty="0"/>
              <a:t>A sub section of entire tree is called branch or sub-tree</a:t>
            </a:r>
            <a:r>
              <a:rPr lang="en-US" sz="1200" dirty="0" smtClean="0"/>
              <a:t>.</a:t>
            </a:r>
            <a:endParaRPr lang="en-US" sz="1200" dirty="0"/>
          </a:p>
          <a:p>
            <a:r>
              <a:rPr lang="en-US" sz="1200" b="1" dirty="0" smtClean="0"/>
              <a:t>Parent </a:t>
            </a:r>
            <a:r>
              <a:rPr lang="en-US" sz="1200" b="1" dirty="0"/>
              <a:t>and Child Node: </a:t>
            </a:r>
            <a:r>
              <a:rPr lang="en-US" sz="1200" dirty="0"/>
              <a:t>A node, which is divided into sub-nodes is called parent node of sub-nodes where as sub-nodes are the child of parent node.</a:t>
            </a:r>
          </a:p>
          <a:p>
            <a:endParaRPr lang="en-US" sz="1200" dirty="0"/>
          </a:p>
        </p:txBody>
      </p:sp>
      <p:sp>
        <p:nvSpPr>
          <p:cNvPr id="6" name="Title 1"/>
          <p:cNvSpPr>
            <a:spLocks noGrp="1"/>
          </p:cNvSpPr>
          <p:nvPr>
            <p:ph type="title"/>
          </p:nvPr>
        </p:nvSpPr>
        <p:spPr>
          <a:xfrm>
            <a:off x="1354394" y="134440"/>
            <a:ext cx="9601200" cy="720213"/>
          </a:xfrm>
        </p:spPr>
        <p:txBody>
          <a:bodyPr>
            <a:normAutofit/>
          </a:bodyPr>
          <a:lstStyle/>
          <a:p>
            <a:r>
              <a:rPr lang="en-US" sz="4100" dirty="0" smtClean="0"/>
              <a:t>DECISION TREE STRUCTURE</a:t>
            </a:r>
            <a:endParaRPr lang="en-US" sz="4100" dirty="0"/>
          </a:p>
        </p:txBody>
      </p:sp>
      <p:pic>
        <p:nvPicPr>
          <p:cNvPr id="2050" name="Picture 2" descr="Gini index vs entr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1128" y="883282"/>
            <a:ext cx="4997245" cy="13699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821128" y="2452143"/>
            <a:ext cx="4997245" cy="2123658"/>
          </a:xfrm>
          <a:prstGeom prst="rect">
            <a:avLst/>
          </a:prstGeom>
          <a:noFill/>
        </p:spPr>
        <p:txBody>
          <a:bodyPr wrap="square" rtlCol="0">
            <a:spAutoFit/>
          </a:bodyPr>
          <a:lstStyle/>
          <a:p>
            <a:r>
              <a:rPr lang="en-US" sz="1200" dirty="0"/>
              <a:t>Both </a:t>
            </a:r>
            <a:r>
              <a:rPr lang="en-US" sz="1200" dirty="0" err="1"/>
              <a:t>gini</a:t>
            </a:r>
            <a:r>
              <a:rPr lang="en-US" sz="1200" dirty="0"/>
              <a:t> and entropy are measures of impurity of a node</a:t>
            </a:r>
            <a:r>
              <a:rPr lang="en-US" sz="1200" dirty="0" smtClean="0"/>
              <a:t>.</a:t>
            </a:r>
            <a:r>
              <a:rPr lang="en-US" sz="1200" dirty="0"/>
              <a:t> A node having multiple classes is impure whereas a node having only one class is pure</a:t>
            </a:r>
            <a:r>
              <a:rPr lang="en-US" sz="1200" dirty="0" smtClean="0"/>
              <a:t>.</a:t>
            </a:r>
          </a:p>
          <a:p>
            <a:endParaRPr lang="en-US" sz="1200" dirty="0" smtClean="0"/>
          </a:p>
          <a:p>
            <a:r>
              <a:rPr lang="en-US" sz="1200" dirty="0"/>
              <a:t>The </a:t>
            </a:r>
            <a:r>
              <a:rPr lang="en-US" sz="1200" b="1" dirty="0"/>
              <a:t>Gini Coefficient</a:t>
            </a:r>
            <a:r>
              <a:rPr lang="en-US" sz="1200" dirty="0"/>
              <a:t> or </a:t>
            </a:r>
            <a:r>
              <a:rPr lang="en-US" sz="1200" b="1" dirty="0"/>
              <a:t>Gini Index</a:t>
            </a:r>
            <a:r>
              <a:rPr lang="en-US" sz="1200" dirty="0"/>
              <a:t> measures the inequality among values of a variable. Higher the value of an index, more dispersed is the data</a:t>
            </a:r>
            <a:r>
              <a:rPr lang="en-US" sz="1200" dirty="0" smtClean="0"/>
              <a:t>. </a:t>
            </a:r>
            <a:r>
              <a:rPr lang="en-US" sz="1200" dirty="0"/>
              <a:t>Gini index is the most commonly used measure of inequality</a:t>
            </a:r>
            <a:r>
              <a:rPr lang="en-US" sz="1200" dirty="0" smtClean="0"/>
              <a:t>. The higher the better.</a:t>
            </a:r>
          </a:p>
          <a:p>
            <a:endParaRPr lang="en-US" sz="1200" dirty="0"/>
          </a:p>
          <a:p>
            <a:r>
              <a:rPr lang="en-US" sz="1200" b="1" dirty="0"/>
              <a:t>Entropy</a:t>
            </a:r>
            <a:r>
              <a:rPr lang="en-US" sz="1200" dirty="0"/>
              <a:t>, </a:t>
            </a:r>
            <a:r>
              <a:rPr lang="en-US" sz="1200" dirty="0" smtClean="0"/>
              <a:t>is </a:t>
            </a:r>
            <a:r>
              <a:rPr lang="en-US" sz="1200" dirty="0"/>
              <a:t>a measure of the randomness in the information being processed. The higher the </a:t>
            </a:r>
            <a:r>
              <a:rPr lang="en-US" sz="1200" b="1" dirty="0"/>
              <a:t>entropy</a:t>
            </a:r>
            <a:r>
              <a:rPr lang="en-US" sz="1200" dirty="0"/>
              <a:t>, the harder it is to draw any conclusions from that information</a:t>
            </a:r>
            <a:r>
              <a:rPr lang="en-US" sz="1200" dirty="0" smtClean="0"/>
              <a:t>. Lesser Entropy means higher Information gain.</a:t>
            </a:r>
            <a:endParaRPr lang="en-US" sz="1200" dirty="0"/>
          </a:p>
        </p:txBody>
      </p:sp>
      <p:pic>
        <p:nvPicPr>
          <p:cNvPr id="2052" name="Picture 4" descr="In a decision tree, how do we select which attribute to split th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1128" y="4575801"/>
            <a:ext cx="4997245" cy="2101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36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54394" y="134440"/>
            <a:ext cx="9601200" cy="720213"/>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dirty="0" smtClean="0"/>
              <a:t>DECISION TREE EXAMPLE</a:t>
            </a:r>
            <a:endParaRPr lang="en-US" sz="4100" dirty="0"/>
          </a:p>
        </p:txBody>
      </p:sp>
      <p:sp>
        <p:nvSpPr>
          <p:cNvPr id="3" name="TextBox 2"/>
          <p:cNvSpPr txBox="1"/>
          <p:nvPr/>
        </p:nvSpPr>
        <p:spPr>
          <a:xfrm>
            <a:off x="1354394" y="854653"/>
            <a:ext cx="10228006" cy="646331"/>
          </a:xfrm>
          <a:prstGeom prst="rect">
            <a:avLst/>
          </a:prstGeom>
          <a:noFill/>
        </p:spPr>
        <p:txBody>
          <a:bodyPr wrap="square" rtlCol="0">
            <a:spAutoFit/>
          </a:bodyPr>
          <a:lstStyle/>
          <a:p>
            <a:r>
              <a:rPr lang="en-US" dirty="0" smtClean="0"/>
              <a:t>Let’s say we have a data set of 30 students with details like gender, class and play football. We need to prepare a Machine Learning Model that predicts whether a student would play football or Not.</a:t>
            </a:r>
            <a:endParaRPr lang="en-US" dirty="0"/>
          </a:p>
        </p:txBody>
      </p:sp>
      <p:pic>
        <p:nvPicPr>
          <p:cNvPr id="12" name="Picture 11"/>
          <p:cNvPicPr>
            <a:picLocks noChangeAspect="1"/>
          </p:cNvPicPr>
          <p:nvPr/>
        </p:nvPicPr>
        <p:blipFill>
          <a:blip r:embed="rId3"/>
          <a:stretch>
            <a:fillRect/>
          </a:stretch>
        </p:blipFill>
        <p:spPr>
          <a:xfrm>
            <a:off x="8471310" y="2730323"/>
            <a:ext cx="1200150" cy="1485900"/>
          </a:xfrm>
          <a:prstGeom prst="rect">
            <a:avLst/>
          </a:prstGeom>
        </p:spPr>
      </p:pic>
      <p:pic>
        <p:nvPicPr>
          <p:cNvPr id="13" name="Picture 12"/>
          <p:cNvPicPr>
            <a:picLocks noChangeAspect="1"/>
          </p:cNvPicPr>
          <p:nvPr/>
        </p:nvPicPr>
        <p:blipFill>
          <a:blip r:embed="rId4"/>
          <a:stretch>
            <a:fillRect/>
          </a:stretch>
        </p:blipFill>
        <p:spPr>
          <a:xfrm>
            <a:off x="10067617" y="2746593"/>
            <a:ext cx="1181100" cy="1485900"/>
          </a:xfrm>
          <a:prstGeom prst="rect">
            <a:avLst/>
          </a:prstGeom>
        </p:spPr>
      </p:pic>
      <p:pic>
        <p:nvPicPr>
          <p:cNvPr id="14" name="Picture 13"/>
          <p:cNvPicPr>
            <a:picLocks noChangeAspect="1"/>
          </p:cNvPicPr>
          <p:nvPr/>
        </p:nvPicPr>
        <p:blipFill>
          <a:blip r:embed="rId5"/>
          <a:stretch>
            <a:fillRect/>
          </a:stretch>
        </p:blipFill>
        <p:spPr>
          <a:xfrm>
            <a:off x="8471310" y="1540312"/>
            <a:ext cx="1174750" cy="749300"/>
          </a:xfrm>
          <a:prstGeom prst="rect">
            <a:avLst/>
          </a:prstGeom>
        </p:spPr>
      </p:pic>
      <p:pic>
        <p:nvPicPr>
          <p:cNvPr id="15" name="Picture 14"/>
          <p:cNvPicPr>
            <a:picLocks noChangeAspect="1"/>
          </p:cNvPicPr>
          <p:nvPr/>
        </p:nvPicPr>
        <p:blipFill>
          <a:blip r:embed="rId6"/>
          <a:stretch>
            <a:fillRect/>
          </a:stretch>
        </p:blipFill>
        <p:spPr>
          <a:xfrm>
            <a:off x="10017330" y="1540312"/>
            <a:ext cx="1193800" cy="749300"/>
          </a:xfrm>
          <a:prstGeom prst="rect">
            <a:avLst/>
          </a:prstGeom>
        </p:spPr>
      </p:pic>
      <p:pic>
        <p:nvPicPr>
          <p:cNvPr id="16" name="Picture 15"/>
          <p:cNvPicPr>
            <a:picLocks noChangeAspect="1"/>
          </p:cNvPicPr>
          <p:nvPr/>
        </p:nvPicPr>
        <p:blipFill>
          <a:blip r:embed="rId7"/>
          <a:stretch>
            <a:fillRect/>
          </a:stretch>
        </p:blipFill>
        <p:spPr>
          <a:xfrm>
            <a:off x="1445753" y="1540312"/>
            <a:ext cx="6629400" cy="5143500"/>
          </a:xfrm>
          <a:prstGeom prst="rect">
            <a:avLst/>
          </a:prstGeom>
        </p:spPr>
      </p:pic>
      <p:graphicFrame>
        <p:nvGraphicFramePr>
          <p:cNvPr id="18" name="Object 17"/>
          <p:cNvGraphicFramePr>
            <a:graphicFrameLocks noChangeAspect="1"/>
          </p:cNvGraphicFramePr>
          <p:nvPr>
            <p:extLst>
              <p:ext uri="{D42A27DB-BD31-4B8C-83A1-F6EECF244321}">
                <p14:modId xmlns:p14="http://schemas.microsoft.com/office/powerpoint/2010/main" val="3559521619"/>
              </p:ext>
            </p:extLst>
          </p:nvPr>
        </p:nvGraphicFramePr>
        <p:xfrm>
          <a:off x="9153216" y="4689474"/>
          <a:ext cx="1802377" cy="1589596"/>
        </p:xfrm>
        <a:graphic>
          <a:graphicData uri="http://schemas.openxmlformats.org/presentationml/2006/ole">
            <mc:AlternateContent xmlns:mc="http://schemas.openxmlformats.org/markup-compatibility/2006">
              <mc:Choice xmlns:v="urn:schemas-microsoft-com:vml" Requires="v">
                <p:oleObj spid="_x0000_s1032" name="Worksheet" showAsIcon="1" r:id="rId8" imgW="914400" imgH="806400" progId="Excel.Sheet.12">
                  <p:embed/>
                </p:oleObj>
              </mc:Choice>
              <mc:Fallback>
                <p:oleObj name="Worksheet" showAsIcon="1" r:id="rId8" imgW="914400" imgH="806400" progId="Excel.Sheet.12">
                  <p:embed/>
                  <p:pic>
                    <p:nvPicPr>
                      <p:cNvPr id="0" name=""/>
                      <p:cNvPicPr/>
                      <p:nvPr/>
                    </p:nvPicPr>
                    <p:blipFill>
                      <a:blip r:embed="rId9"/>
                      <a:stretch>
                        <a:fillRect/>
                      </a:stretch>
                    </p:blipFill>
                    <p:spPr>
                      <a:xfrm>
                        <a:off x="9153216" y="4689474"/>
                        <a:ext cx="1802377" cy="1589596"/>
                      </a:xfrm>
                      <a:prstGeom prst="rect">
                        <a:avLst/>
                      </a:prstGeom>
                    </p:spPr>
                  </p:pic>
                </p:oleObj>
              </mc:Fallback>
            </mc:AlternateContent>
          </a:graphicData>
        </a:graphic>
      </p:graphicFrame>
    </p:spTree>
    <p:extLst>
      <p:ext uri="{BB962C8B-B14F-4D97-AF65-F5344CB8AC3E}">
        <p14:creationId xmlns:p14="http://schemas.microsoft.com/office/powerpoint/2010/main" val="2224745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1399</TotalTime>
  <Words>1748</Words>
  <Application>Microsoft Office PowerPoint</Application>
  <PresentationFormat>Widescreen</PresentationFormat>
  <Paragraphs>145</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Berlin Sans FB</vt:lpstr>
      <vt:lpstr>Franklin Gothic Book</vt:lpstr>
      <vt:lpstr>Crop</vt:lpstr>
      <vt:lpstr>Microsoft Excel Worksheet</vt:lpstr>
      <vt:lpstr>Data Science  and  artificial intelligence</vt:lpstr>
      <vt:lpstr>WHAT IS DATA SCIENCE?</vt:lpstr>
      <vt:lpstr>WHO IS A DATA SCIENTIST?</vt:lpstr>
      <vt:lpstr>PROBLEMS SOLVED BY A DATA SCIENTIST?</vt:lpstr>
      <vt:lpstr>AI Vs. ML Vs. NLP Vs. DL</vt:lpstr>
      <vt:lpstr>PowerPoint Presentation</vt:lpstr>
      <vt:lpstr>TREE BASED MODELS – DT &amp; RF</vt:lpstr>
      <vt:lpstr>DECISION TREE STRUCTURE</vt:lpstr>
      <vt:lpstr>PowerPoint Presentation</vt:lpstr>
      <vt:lpstr>DECISION TREE PROS AND CONS</vt:lpstr>
      <vt:lpstr>RANDOM FOREST</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overview</dc:title>
  <dc:creator>Chakraborty, Abhinaba (Cognizant)</dc:creator>
  <cp:lastModifiedBy>Chakraborty, Abhinaba (Cognizant)</cp:lastModifiedBy>
  <cp:revision>118</cp:revision>
  <dcterms:created xsi:type="dcterms:W3CDTF">2020-06-06T13:36:57Z</dcterms:created>
  <dcterms:modified xsi:type="dcterms:W3CDTF">2020-06-11T20:58:52Z</dcterms:modified>
</cp:coreProperties>
</file>