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73" r:id="rId5"/>
    <p:sldId id="276" r:id="rId6"/>
    <p:sldId id="277" r:id="rId7"/>
    <p:sldId id="258" r:id="rId8"/>
    <p:sldId id="259" r:id="rId9"/>
    <p:sldId id="261" r:id="rId10"/>
    <p:sldId id="262" r:id="rId11"/>
    <p:sldId id="263" r:id="rId12"/>
    <p:sldId id="265" r:id="rId13"/>
    <p:sldId id="270" r:id="rId14"/>
    <p:sldId id="267" r:id="rId15"/>
    <p:sldId id="268" r:id="rId16"/>
    <p:sldId id="269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CD374-5017-4658-ACE9-D340FBBFBA40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8BF39-8D75-45C3-8D7D-4169110E7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8BF39-8D75-45C3-8D7D-4169110E72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0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8BF39-8D75-45C3-8D7D-4169110E72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7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8BF39-8D75-45C3-8D7D-4169110E72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3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45BE6C-1590-447A-9491-C81F10546421}" type="slidenum">
              <a:rPr lang="en-IN" altLang="en-US"/>
              <a:pPr/>
              <a:t>17</a:t>
            </a:fld>
            <a:endParaRPr lang="en-IN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1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6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95BDF8-0D61-46D9-ADBC-494CC8C51DEC}" type="slidenum">
              <a:rPr lang="en-IN" altLang="en-US"/>
              <a:pPr/>
              <a:t>18</a:t>
            </a:fld>
            <a:endParaRPr lang="en-IN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01688"/>
            <a:ext cx="7127875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5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ED5-CD89-4590-8660-64D158A4BACC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2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ACC-0C7A-4C0F-A07E-F1B6BEADF1D6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D03D-5459-4253-ACAC-703E4F37C6BE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4F5-3504-4002-B1CF-A722A397A18E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833B-82D2-45AB-9392-C04D049E2897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46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70-2B81-4B76-9186-9D33D4BD8AF7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7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A44-AAE3-443B-BE45-E5270A2CB509}" type="datetime1">
              <a:rPr lang="en-IN" smtClean="0"/>
              <a:t>16-02-2018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F686-6C26-4D04-B1A8-95A8C8ADCCD1}" type="datetime1">
              <a:rPr lang="en-IN" smtClean="0"/>
              <a:t>16-02-2018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7199-6B18-4284-BCC9-A587DFD69118}" type="datetime1">
              <a:rPr lang="en-IN" smtClean="0"/>
              <a:t>16-02-2018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5933-41DD-4100-A07A-35C379047D58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62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90D6-0846-4C69-BE12-84E24A63AB6C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B1E0-341F-4C83-9F3F-C440178AC43E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8602-79EB-4BE3-BC35-86FBFFD9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355" y="327547"/>
            <a:ext cx="10003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BRAIN TUMOR IN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IMAGES </a:t>
            </a:r>
            <a:endParaRPr lang="en-I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312" y="4421875"/>
            <a:ext cx="1162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ABHINABA SAHA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ROLL-12201613001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81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Enhanced By Image Histogram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95" y="1882774"/>
            <a:ext cx="4479587" cy="4473575"/>
          </a:xfrm>
        </p:spPr>
      </p:pic>
    </p:spTree>
    <p:extLst>
      <p:ext uri="{BB962C8B-B14F-4D97-AF65-F5344CB8AC3E}">
        <p14:creationId xmlns:p14="http://schemas.microsoft.com/office/powerpoint/2010/main" val="40706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7" y="1"/>
            <a:ext cx="12180911" cy="1690688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SEGMENTED BY MEMBERSHIP FUNCTION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FUZZY C MEANS </a:t>
            </a:r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CLUSTERING)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" y="1678814"/>
            <a:ext cx="2627183" cy="25672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37" y="4210181"/>
            <a:ext cx="2565666" cy="267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34" y="1641671"/>
            <a:ext cx="2668162" cy="2619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06" y="4152963"/>
            <a:ext cx="2661353" cy="2705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60" y="1657915"/>
            <a:ext cx="2527376" cy="24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Containing the Tumour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1490663"/>
            <a:ext cx="4248150" cy="4403570"/>
          </a:xfrm>
        </p:spPr>
      </p:pic>
    </p:spTree>
    <p:extLst>
      <p:ext uri="{BB962C8B-B14F-4D97-AF65-F5344CB8AC3E}">
        <p14:creationId xmlns:p14="http://schemas.microsoft.com/office/powerpoint/2010/main" val="3019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9" y="74838"/>
            <a:ext cx="11121571" cy="1325563"/>
          </a:xfrm>
        </p:spPr>
        <p:txBody>
          <a:bodyPr/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REASSIGNING AMBIGUOUS PIXEL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982" y="1511878"/>
            <a:ext cx="5431632" cy="51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451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IN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</a:t>
            </a:r>
            <a:r>
              <a:rPr lang="en-IN" sz="4900" dirty="0" smtClean="0"/>
              <a:t/>
            </a:r>
            <a:br>
              <a:rPr lang="en-IN" sz="4900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</a:t>
            </a:r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 OPERATIONS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OPERATIONS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7" y="2194765"/>
            <a:ext cx="5157788" cy="459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3" y="2137615"/>
            <a:ext cx="5314951" cy="46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59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396" y="2277269"/>
            <a:ext cx="4425167" cy="4237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277269"/>
            <a:ext cx="4854659" cy="4237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074" y="1391683"/>
            <a:ext cx="43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ERODE OPERATIONS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8125" y="1402796"/>
            <a:ext cx="415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/>
              <a:t>DILATE OPERATIONS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1783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143"/>
            <a:ext cx="10515600" cy="1086541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 smtClean="0"/>
              <a:t>EDGE DETECTION</a:t>
            </a:r>
            <a:endParaRPr lang="en-IN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231684"/>
            <a:ext cx="5809796" cy="52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-2454" y="0"/>
            <a:ext cx="12194454" cy="979303"/>
          </a:xfrm>
          <a:ln/>
        </p:spPr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  <a:tab pos="8558990" algn="l"/>
                <a:tab pos="8966561" algn="l"/>
              </a:tabLst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PROSPECTS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4313" y="1208288"/>
            <a:ext cx="11977686" cy="58758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I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 TREATMENTS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42888" y="2318644"/>
            <a:ext cx="11949111" cy="849689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 OF </a:t>
            </a:r>
            <a:r>
              <a:rPr lang="en-I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TREATMENT  RESPONSES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71470" y="3691106"/>
            <a:ext cx="11920529" cy="1309519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I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I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DRUGS </a:t>
            </a: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endParaRPr lang="en-I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I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57191" y="5715961"/>
            <a:ext cx="11934809" cy="718635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3D </a:t>
            </a:r>
            <a:r>
              <a:rPr lang="en-I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OF THE 2D </a:t>
            </a: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423121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animBg="1"/>
      <p:bldP spid="25602" grpId="0" animBg="1"/>
      <p:bldP spid="25603" grpId="0" animBg="1"/>
      <p:bldP spid="25604" grpId="0" animBg="1"/>
      <p:bldP spid="256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36974" y="102179"/>
            <a:ext cx="8230464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6297" y="1247100"/>
            <a:ext cx="7931141" cy="313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514350" indent="-506413"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4350" algn="l"/>
                <a:tab pos="962025" algn="l"/>
                <a:tab pos="1411288" algn="l"/>
                <a:tab pos="1860550" algn="l"/>
                <a:tab pos="2309813" algn="l"/>
                <a:tab pos="2759075" algn="l"/>
                <a:tab pos="3208338" algn="l"/>
                <a:tab pos="3657600" algn="l"/>
                <a:tab pos="4106863" algn="l"/>
                <a:tab pos="4556125" algn="l"/>
                <a:tab pos="5005388" algn="l"/>
                <a:tab pos="5454650" algn="l"/>
                <a:tab pos="5903913" algn="l"/>
                <a:tab pos="6353175" algn="l"/>
                <a:tab pos="6802438" algn="l"/>
                <a:tab pos="7251700" algn="l"/>
                <a:tab pos="7700963" algn="l"/>
                <a:tab pos="8150225" algn="l"/>
                <a:tab pos="8599488" algn="l"/>
                <a:tab pos="9048750" algn="l"/>
                <a:tab pos="94980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US" altLang="en-US" sz="2903" dirty="0">
              <a:ea typeface="Droid Sans Fallback" charset="0"/>
              <a:cs typeface="Droid Sans Fallback" charset="0"/>
            </a:endParaRPr>
          </a:p>
          <a:p>
            <a:pPr marL="459418" indent="-452217">
              <a:buFont typeface="Wingdings" panose="05000000000000000000" pitchFamily="2" charset="2"/>
              <a:buChar char=""/>
            </a:pPr>
            <a:r>
              <a:rPr lang="en-US" altLang="en-US" sz="2903" dirty="0">
                <a:ea typeface="Droid Sans Fallback" charset="0"/>
                <a:cs typeface="Droid Sans Fallback" charset="0"/>
              </a:rPr>
              <a:t>Prompt and Rapid Actions can be taken</a:t>
            </a:r>
          </a:p>
          <a:p>
            <a:pPr marL="459418" indent="-452217">
              <a:buFont typeface="Wingdings" panose="05000000000000000000" pitchFamily="2" charset="2"/>
              <a:buChar char=""/>
            </a:pPr>
            <a:r>
              <a:rPr lang="en-US" altLang="en-US" sz="2903" dirty="0">
                <a:ea typeface="Droid Sans Fallback" charset="0"/>
                <a:cs typeface="Droid Sans Fallback" charset="0"/>
              </a:rPr>
              <a:t>Accuracy Increased on Medical Analysis</a:t>
            </a:r>
          </a:p>
          <a:p>
            <a:pPr marL="459418" indent="-452217">
              <a:buFont typeface="Wingdings" panose="05000000000000000000" pitchFamily="2" charset="2"/>
              <a:buChar char=""/>
            </a:pPr>
            <a:r>
              <a:rPr lang="en-US" altLang="en-US" sz="2903" dirty="0">
                <a:ea typeface="Droid Sans Fallback" charset="0"/>
                <a:cs typeface="Droid Sans Fallback" charset="0"/>
              </a:rPr>
              <a:t>Clustering help identifying heterogeneous cases</a:t>
            </a:r>
          </a:p>
          <a:p>
            <a:pPr marL="459418" indent="-452217">
              <a:buFont typeface="Wingdings" panose="05000000000000000000" pitchFamily="2" charset="2"/>
              <a:buChar char=""/>
            </a:pPr>
            <a:r>
              <a:rPr lang="en-US" altLang="en-US" sz="2903" dirty="0">
                <a:ea typeface="Droid Sans Fallback" charset="0"/>
                <a:cs typeface="Droid Sans Fallback" charset="0"/>
              </a:rPr>
              <a:t>Early Detection Possible</a:t>
            </a:r>
          </a:p>
          <a:p>
            <a:pPr marL="459418" indent="-452217">
              <a:buFont typeface="Wingdings" panose="05000000000000000000" pitchFamily="2" charset="2"/>
              <a:buChar char=""/>
            </a:pPr>
            <a:r>
              <a:rPr lang="en-US" altLang="en-US" sz="2903" dirty="0">
                <a:ea typeface="Droid Sans Fallback" charset="0"/>
                <a:cs typeface="Droid Sans Fallback" charset="0"/>
              </a:rPr>
              <a:t>Efficient Algorithms are still being worked out</a:t>
            </a:r>
          </a:p>
          <a:p>
            <a:pPr marL="459418" indent="-452217">
              <a:buFont typeface="Wingdings" panose="05000000000000000000" pitchFamily="2" charset="2"/>
              <a:buChar char=""/>
            </a:pPr>
            <a:r>
              <a:rPr lang="en-US" altLang="en-US" sz="2903" dirty="0">
                <a:ea typeface="Droid Sans Fallback" charset="0"/>
                <a:cs typeface="Droid Sans Fallback" charset="0"/>
              </a:rPr>
              <a:t>Large Data –set handling always a concern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651529" y="6247376"/>
            <a:ext cx="2897584" cy="47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</p:spTree>
    <p:extLst>
      <p:ext uri="{BB962C8B-B14F-4D97-AF65-F5344CB8AC3E}">
        <p14:creationId xmlns:p14="http://schemas.microsoft.com/office/powerpoint/2010/main" val="1392088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57236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-Rahman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Adélaïde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Albouy-Kissi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Manuel Grand-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Brochier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Viviane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-Marcus, “Liver Lesion Extraction with Fuzzy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Contrast Enhanced Ultrasound Images” ,World Academy of Science, Engineering and Technology International Journal of Computer, Electrical, Automation, Control and Information Engineering Vol: 9, No: 7, 2015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Pankaj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Kr. Saini,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Mohinder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“BRAIN TUMOR DETECTION IN MEDICAL IMAGING USING MATLAB” e-ISSN: 2395-0056 Volume: 02 Issue: 02 | May-2015 www.irjet.net p-ISSN: 2395-0072.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AMRUTA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PRAMOD HEBLI, SUDHA GUPTA “BRAIN TUMOR DETECTION USING IMAGE PROCESSING: A SURVEY” (Proceedings of 65th IRF International Conference, 20th November, 2016, Pune, India, ISBN: 978-93-86291-38-7.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Rohan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Savita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Santosh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G.Vishwakarma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“Identification of Brain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Image Processing Technique: Overviews of Methods” Published in SSRG International Journal of Computer Science and Engineering (SSRG-IJCSE) – volume 3 Issue 10–October 2016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Pal. “Maximum 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Rough-Fuzzy C Means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Brain MR Image Segmentation,” T. Rough Sets, Vol.9, pp.114-134, 2008.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Tizhoosh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“Image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Type II Fuzzy Sets,” Pattern Recognition. 38(12), 2363–2372, 2005.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Rohini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Joseph, 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M.Manikandan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“BRAIN TUMOR MRI IMAGE SEGMENTATION AND DETECTION IN IMAGE PROCESSING”, IJRET: International Journal of Research in Engineering and Technology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eISSN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2319-1163 |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pISSN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2321-7308.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Otsu, "A Threshold Selection Method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–level Histograms, "IEEE Trans. Sys., Man., Cyber. 9(1): 62–66. doi:10.1109/TSMC.1979.4310076, 1979.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Agus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Zainal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Aidila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Heddyanna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Studiawan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“Image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Ultrafuzziness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Based on Type II Fuzzy Sets”.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REFERENCE: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6616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IMAGE PROCESSING TECHNIQUES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APPROACH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2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96536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700"/>
            <a:ext cx="12192000" cy="5829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Medical imaging is the technique and process of creating visual representations of the interior of a body for clinical analysis and medical intervention, as well as visual representation of the function of some organs or tissues (physiology).</a:t>
            </a:r>
          </a:p>
          <a:p>
            <a:pPr marL="542925" indent="257175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 DATABASE OF NORMAL ANATOMY AND PHYSIOLOGY TO MAKE IT POSSIBLE TO IDENTIFY ABNORMALITIES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42925" indent="357188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MODALITIES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RADIOGRAPHY, MRI, NUCLEAR MEDICINE, ULTRASOUND, ELASTOGRAPHY, TACTILE IMAGING, PHOTOACOUSTIC IMAGING, TOMOGRAPHY,	ECHOCARDIOGRAPHY, FUNCTIONAL NEAR-INFRARED SPECTROSCOPY, MAGNETIC PARTICLE IMAGING</a:t>
            </a:r>
          </a:p>
          <a:p>
            <a:pPr marL="542925" indent="357188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ENHANCEMNT, FILTERING, SEGMENTATION, CLUSTERING </a:t>
            </a:r>
          </a:p>
        </p:txBody>
      </p:sp>
    </p:spTree>
    <p:extLst>
      <p:ext uri="{BB962C8B-B14F-4D97-AF65-F5344CB8AC3E}">
        <p14:creationId xmlns:p14="http://schemas.microsoft.com/office/powerpoint/2010/main" val="32978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3024"/>
            <a:ext cx="12192000" cy="5514975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FILTERING: USED FOR NOISE REMOVAL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ENHANCEMENT: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VISUALIZATION OF THE MRI IMAGES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THRESHOLDING: IMAGE SEGMENTATION BY CONVERTING GRAYSCALE TO BINARY IMAGE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SEGMENTATION: USED TO LOCATE OBJECTS AND BOUNDARIES 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OPERATION: USED FOR SHARPENING THE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343024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IMAGE PROCESSING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49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7275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APPROACH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14400"/>
            <a:ext cx="12192001" cy="5943599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C-MEANS CLUSTERING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OPTIMUM THRESHOLD (INTER-CLUSTER THRESHOLD) THAT DISTINGUISHES BETWEEN THE AMBIGUOUS PIXELS AND NONAMBIGUOUS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threshold provides the global estimation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edge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24" y="1327316"/>
            <a:ext cx="4476750" cy="2543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1035" y="1053294"/>
            <a:ext cx="455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USED MEMBERSHIP FUNCTION:</a:t>
            </a:r>
            <a:endParaRPr lang="en-IN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28644" y="1388108"/>
            <a:ext cx="6734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membership function (MF) is a curve that defines how each point in the input space is mapped to a membership value (or degree of membership) between 0 and 1.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94" y="5651292"/>
            <a:ext cx="5541834" cy="12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ChangeAspect="1"/>
          </p:cNvPicPr>
          <p:nvPr/>
        </p:nvPicPr>
        <p:blipFill rotWithShape="1">
          <a:blip r:embed="rId2"/>
          <a:srcRect t="2101"/>
          <a:stretch/>
        </p:blipFill>
        <p:spPr>
          <a:xfrm>
            <a:off x="5580556" y="759254"/>
            <a:ext cx="6791324" cy="3344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35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APPROACH(contd..)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498"/>
            <a:ext cx="12192000" cy="6093502"/>
          </a:xfrm>
        </p:spPr>
        <p:txBody>
          <a:bodyPr>
            <a:normAutofit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REVEALING AMBIGUOUS 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TREATMENT OF 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AMBIGUOUS PIXELS:  BY LINEAR SWEAPING</a:t>
            </a:r>
          </a:p>
          <a:p>
            <a:pPr marL="0" indent="0">
              <a:buNone/>
            </a:pP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973" y="4496794"/>
            <a:ext cx="2237436" cy="1763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9813" y="4044148"/>
            <a:ext cx="2500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AFFECTED TO THE MAJOR CLUSTER OF ITS NEIGHBORS.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WEAK PIXEL WILL BE ASSIGNED TO CLUSTER.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Image result for crisp lower approximation, fuzzy bound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2" y="4394287"/>
            <a:ext cx="5516515" cy="24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60678"/>
              </p:ext>
            </p:extLst>
          </p:nvPr>
        </p:nvGraphicFramePr>
        <p:xfrm>
          <a:off x="5974202" y="4601980"/>
          <a:ext cx="1753755" cy="155350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84585"/>
                <a:gridCol w="584585"/>
                <a:gridCol w="584585"/>
              </a:tblGrid>
              <a:tr h="51783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</a:tr>
              <a:tr h="51783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p6</a:t>
                      </a:r>
                      <a:endParaRPr lang="en-IN" dirty="0"/>
                    </a:p>
                  </a:txBody>
                  <a:tcPr/>
                </a:tc>
              </a:tr>
              <a:tr h="51783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00997" y="6260417"/>
            <a:ext cx="172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3X3 window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4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68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THE APROACH</a:t>
            </a:r>
            <a:r>
              <a:rPr lang="en-IN" sz="4900" dirty="0"/>
              <a:t/>
            </a:r>
            <a:br>
              <a:rPr lang="en-IN" sz="4900" dirty="0"/>
            </a:b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88"/>
            <a:ext cx="12192000" cy="5929311"/>
          </a:xfrm>
        </p:spPr>
        <p:txBody>
          <a:bodyPr>
            <a:normAutofit fontScale="85000" lnSpcReduction="20000"/>
          </a:bodyPr>
          <a:lstStyle/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TAKEN AS INPUT </a:t>
            </a:r>
            <a:b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TAKEN IN IN JPG FORMAT)</a:t>
            </a:r>
            <a:r>
              <a:rPr lang="en-IN" sz="2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GRAYSCALE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IMAGE </a:t>
            </a:r>
            <a:r>
              <a:rPr lang="en-IN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DONE BY OTSU’S METHOD)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ENHANCED BY CALCULATING THE IMAGE HISTOGRAM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SEGMENTED BY MEMBERSHIP FUNCTION </a:t>
            </a:r>
            <a:r>
              <a:rPr lang="en-IN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FUZZY C MEANS CLUSTERING)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IDENTIFIED SHOWING THE TUMOR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THRESHOLD CALCULATED THAT DISTINGUISHES BETWEEN AMBIGUOUS AND NON-AMBIGUOUS PIXELS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REVEALING AMBIGUOUS PIXELS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TREATMENT OF AMBIGUOUS PIXELS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SEGMENTATION </a:t>
            </a:r>
          </a:p>
          <a:p>
            <a:pPr marL="514350" indent="-514350" algn="ctr">
              <a:spcAft>
                <a:spcPts val="600"/>
              </a:spcAft>
              <a:buFont typeface="+mj-lt"/>
              <a:buAutoNum type="arabicPeriod"/>
            </a:pPr>
            <a:r>
              <a:rPr lang="en-I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 </a:t>
            </a:r>
          </a:p>
        </p:txBody>
      </p:sp>
    </p:spTree>
    <p:extLst>
      <p:ext uri="{BB962C8B-B14F-4D97-AF65-F5344CB8AC3E}">
        <p14:creationId xmlns:p14="http://schemas.microsoft.com/office/powerpoint/2010/main" val="22739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689" y="1549398"/>
            <a:ext cx="4443413" cy="742945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20" y="2900363"/>
            <a:ext cx="3563150" cy="3455987"/>
          </a:xfrm>
        </p:spPr>
      </p:pic>
      <p:sp>
        <p:nvSpPr>
          <p:cNvPr id="5" name="TextBox 4"/>
          <p:cNvSpPr txBox="1"/>
          <p:nvPr/>
        </p:nvSpPr>
        <p:spPr>
          <a:xfrm>
            <a:off x="6145895" y="1494326"/>
            <a:ext cx="597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63" y="2926799"/>
            <a:ext cx="3314691" cy="320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95" y="2817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312736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Image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4" y="383939"/>
            <a:ext cx="3962477" cy="3173649"/>
          </a:xfrm>
        </p:spPr>
      </p:pic>
      <p:sp>
        <p:nvSpPr>
          <p:cNvPr id="7" name="TextBox 6"/>
          <p:cNvSpPr txBox="1"/>
          <p:nvPr/>
        </p:nvSpPr>
        <p:spPr>
          <a:xfrm>
            <a:off x="123825" y="3819435"/>
            <a:ext cx="4405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 Calculation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8" y="3819435"/>
            <a:ext cx="7881938" cy="27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319</Words>
  <Application>Microsoft Office PowerPoint</Application>
  <PresentationFormat>Widescreen</PresentationFormat>
  <Paragraphs>121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Droid Sans Fallback</vt:lpstr>
      <vt:lpstr>Noto Sans CJK SC Regular</vt:lpstr>
      <vt:lpstr>Times New Roman</vt:lpstr>
      <vt:lpstr>Wingdings</vt:lpstr>
      <vt:lpstr>Office Theme</vt:lpstr>
      <vt:lpstr>PowerPoint Presentation</vt:lpstr>
      <vt:lpstr>OUTLINE</vt:lpstr>
      <vt:lpstr>INTRODUCTION</vt:lpstr>
      <vt:lpstr>VARIOUS IMAGE PROCESSING TECHNIQUES</vt:lpstr>
      <vt:lpstr>OVERVIEW OF THE APPROACH</vt:lpstr>
      <vt:lpstr>OVERVIEW OF THE APPROACH(contd..)</vt:lpstr>
      <vt:lpstr> STEPS OF THE APROACH </vt:lpstr>
      <vt:lpstr>INPUT IMAGE</vt:lpstr>
      <vt:lpstr>Threshold Image</vt:lpstr>
      <vt:lpstr>Contrast Enhanced By Image Histogram</vt:lpstr>
      <vt:lpstr>IMAGE SEGMENTED BY MEMBERSHIP FUNCTION  (BY FUZZY C MEANS CLUSTERING)</vt:lpstr>
      <vt:lpstr>Cluster Containing the Tumour</vt:lpstr>
      <vt:lpstr>AFTER REASSIGNING AMBIGUOUS PIXEL</vt:lpstr>
      <vt:lpstr> MORPHOLOGICAL OPERATIONS       CLOSING OPERATIONS                 OPENING OPERATIONS</vt:lpstr>
      <vt:lpstr>MORPHOLOGICAL OPERATIONS</vt:lpstr>
      <vt:lpstr>EDGE DETECTION</vt:lpstr>
      <vt:lpstr>FUTURE PROSPECTS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Saha</dc:creator>
  <cp:lastModifiedBy>Abhi Saha</cp:lastModifiedBy>
  <cp:revision>71</cp:revision>
  <dcterms:created xsi:type="dcterms:W3CDTF">2017-05-24T14:11:27Z</dcterms:created>
  <dcterms:modified xsi:type="dcterms:W3CDTF">2018-02-16T07:41:36Z</dcterms:modified>
</cp:coreProperties>
</file>