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98" r:id="rId2"/>
    <p:sldId id="304" r:id="rId3"/>
    <p:sldId id="292" r:id="rId4"/>
    <p:sldId id="316" r:id="rId5"/>
    <p:sldId id="309" r:id="rId6"/>
    <p:sldId id="318" r:id="rId7"/>
    <p:sldId id="313" r:id="rId8"/>
    <p:sldId id="314" r:id="rId9"/>
    <p:sldId id="317" r:id="rId10"/>
    <p:sldId id="319" r:id="rId11"/>
    <p:sldId id="321" r:id="rId12"/>
    <p:sldId id="322" r:id="rId13"/>
    <p:sldId id="328" r:id="rId14"/>
    <p:sldId id="320" r:id="rId15"/>
    <p:sldId id="323" r:id="rId16"/>
    <p:sldId id="324" r:id="rId17"/>
    <p:sldId id="326" r:id="rId18"/>
    <p:sldId id="329" r:id="rId19"/>
    <p:sldId id="331" r:id="rId20"/>
    <p:sldId id="330" r:id="rId21"/>
    <p:sldId id="308" r:id="rId22"/>
    <p:sldId id="295" r:id="rId2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584">
          <p15:clr>
            <a:srgbClr val="A4A3A4"/>
          </p15:clr>
        </p15:guide>
        <p15:guide id="3" orient="horz" pos="1296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1440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orient="horz" pos="172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pos="2880">
          <p15:clr>
            <a:srgbClr val="A4A3A4"/>
          </p15:clr>
        </p15:guide>
        <p15:guide id="10" pos="1728">
          <p15:clr>
            <a:srgbClr val="A4A3A4"/>
          </p15:clr>
        </p15:guide>
        <p15:guide id="11" pos="721">
          <p15:clr>
            <a:srgbClr val="A4A3A4"/>
          </p15:clr>
        </p15:guide>
        <p15:guide id="12" pos="1144">
          <p15:clr>
            <a:srgbClr val="A4A3A4"/>
          </p15:clr>
        </p15:guide>
        <p15:guide id="13" pos="3455">
          <p15:clr>
            <a:srgbClr val="A4A3A4"/>
          </p15:clr>
        </p15:guide>
        <p15:guide id="14" pos="5184">
          <p15:clr>
            <a:srgbClr val="A4A3A4"/>
          </p15:clr>
        </p15:guide>
        <p15:guide id="15" pos="2305">
          <p15:clr>
            <a:srgbClr val="A4A3A4"/>
          </p15:clr>
        </p15:guide>
        <p15:guide id="16" pos="40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Objects="1">
      <p:cViewPr varScale="1">
        <p:scale>
          <a:sx n="64" d="100"/>
          <a:sy n="64" d="100"/>
        </p:scale>
        <p:origin x="1340" y="40"/>
      </p:cViewPr>
      <p:guideLst>
        <p:guide orient="horz" pos="2160"/>
        <p:guide orient="horz" pos="1584"/>
        <p:guide orient="horz" pos="1296"/>
        <p:guide orient="horz" pos="1008"/>
        <p:guide orient="horz" pos="1440"/>
        <p:guide orient="horz" pos="1872"/>
        <p:guide orient="horz" pos="1728"/>
        <p:guide orient="horz" pos="1152"/>
        <p:guide pos="2880"/>
        <p:guide pos="1728"/>
        <p:guide pos="721"/>
        <p:guide pos="1144"/>
        <p:guide pos="3455"/>
        <p:guide pos="5184"/>
        <p:guide pos="2305"/>
        <p:guide pos="40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-42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7F7C36-8D33-BF4D-9E52-3E6C6B03E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B4290-F3C6-3B48-808C-9F7DFC2A83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4602F8-4724-4D8C-A9FF-E63ED9E50E83}" type="datetime1">
              <a:rPr lang="en-US" altLang="en-US"/>
              <a:pPr>
                <a:defRPr/>
              </a:pPr>
              <a:t>6/1/2020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77429D2-FE4E-8049-B9E7-639D82EE86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DD662C7-9FAF-DC47-9A80-C8670B6C6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0A419-F32E-E347-9A2D-E7E448D4ED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B338B-CF3E-E441-B8C6-15C04D55B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30512A6-E55C-440F-8A28-93EB441F07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59DF0E5E-9676-47ED-A82E-915E809589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51F534DE-E543-4DD7-A4B5-36951B615A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A983D3AE-20A0-4BB0-844D-1C3016590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0B7F59D-E2B4-47D5-90F1-8C4D8E1B1D4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 this included map projections, numeric schemes (finite volume, finite element, spectral), parameterizations, error evaluation of the dynamics, and forecast </a:t>
            </a:r>
            <a:r>
              <a:rPr lang="en-GB" dirty="0" err="1"/>
              <a:t>postprcoessing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669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 this included map projections, numeric schemes (finite volume, finite element, spectral), parameterizations, error evaluation of the dynamics, and forecast </a:t>
            </a:r>
            <a:r>
              <a:rPr lang="en-GB" dirty="0" err="1"/>
              <a:t>postprcoessing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74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Talk about looking for more scholarships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05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 this included map projections, numeric schemes (finite volume, finite element, spectral), parameterizations, error evaluation of the dynamics, and forecast </a:t>
            </a:r>
            <a:r>
              <a:rPr lang="en-GB" dirty="0" err="1"/>
              <a:t>postprcoessing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397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 this included map projections, numeric schemes (finite volume, finite element, spectral), parameterizations, error evaluation of the dynamics, and forecast </a:t>
            </a:r>
            <a:r>
              <a:rPr lang="en-GB" dirty="0" err="1"/>
              <a:t>postprcoessing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068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 this included map projections, numeric schemes (finite volume, finite element, spectral), parameterizations, error evaluation of the dynamics, and forecast </a:t>
            </a:r>
            <a:r>
              <a:rPr lang="en-GB" dirty="0" err="1"/>
              <a:t>postprcoessing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47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 this included map projections, numeric schemes (finite volume, finite element, spectral), parameterizations, error evaluation of the dynamics, and forecast </a:t>
            </a:r>
            <a:r>
              <a:rPr lang="en-GB" dirty="0" err="1"/>
              <a:t>postprcoessing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04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 this included map projections, numeric schemes (finite volume, finite element, spectral), parameterizations, error evaluation of the dynamics, and forecast </a:t>
            </a:r>
            <a:r>
              <a:rPr lang="en-GB" dirty="0" err="1"/>
              <a:t>postprcoessing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64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 this included map projections, numeric schemes (finite volume, finite element, spectral), parameterizations, error evaluation of the dynamics, and forecast </a:t>
            </a:r>
            <a:r>
              <a:rPr lang="en-GB" dirty="0" err="1"/>
              <a:t>postprcoessing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79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 this included map projections, numeric schemes (finite volume, finite element, spectral), parameterizations, error evaluation of the dynamics, and forecast </a:t>
            </a:r>
            <a:r>
              <a:rPr lang="en-GB" dirty="0" err="1"/>
              <a:t>postprcoessing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998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 this included map projections, numeric schemes (finite volume, finite element, spectral), parameterizations, error evaluation of the dynamics, and forecast </a:t>
            </a:r>
            <a:r>
              <a:rPr lang="en-GB" dirty="0" err="1"/>
              <a:t>postprcoessing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7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F70903-FF2C-4AA8-A356-93B9B6F1EAAC}"/>
              </a:ext>
            </a:extLst>
          </p:cNvPr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2" descr="2014_logo_only_reverse.png">
            <a:extLst>
              <a:ext uri="{FF2B5EF4-FFF2-40B4-BE49-F238E27FC236}">
                <a16:creationId xmlns:a16="http://schemas.microsoft.com/office/drawing/2014/main" id="{7EEB1C62-6EBD-443A-BC00-CB5B1AEDF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6" y="1131889"/>
            <a:ext cx="6726693" cy="202384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800"/>
              </a:lnSpc>
              <a:spcBef>
                <a:spcPts val="0"/>
              </a:spcBef>
              <a:buNone/>
              <a:defRPr sz="3500" b="1" i="0" kern="0" cap="all" spc="3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65760" y="3003798"/>
            <a:ext cx="6726519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700" b="0" i="0" kern="0" spc="3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5760" y="3507854"/>
            <a:ext cx="6726519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900" b="0" i="0" kern="0" cap="all" spc="150" normalizeH="0" baseline="0">
                <a:solidFill>
                  <a:srgbClr val="0C2344"/>
                </a:solidFill>
                <a:latin typeface="Arial Black"/>
                <a:cs typeface="Arial Black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187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2016_UBCStandard_Signature_ReverseRGB72.png">
            <a:extLst>
              <a:ext uri="{FF2B5EF4-FFF2-40B4-BE49-F238E27FC236}">
                <a16:creationId xmlns:a16="http://schemas.microsoft.com/office/drawing/2014/main" id="{CDE01B0D-13D5-45E0-9752-DB98D76557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43038"/>
            <a:ext cx="477043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7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D9EB85-7D39-4415-8DD1-F0D96DA2181A}"/>
              </a:ext>
            </a:extLst>
          </p:cNvPr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3" descr="s4b282c2015.png">
            <a:extLst>
              <a:ext uri="{FF2B5EF4-FFF2-40B4-BE49-F238E27FC236}">
                <a16:creationId xmlns:a16="http://schemas.microsoft.com/office/drawing/2014/main" id="{EFAAF473-93B5-4D06-832E-A85F4FE1E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6" y="1131889"/>
            <a:ext cx="6726693" cy="202384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800"/>
              </a:lnSpc>
              <a:spcBef>
                <a:spcPts val="0"/>
              </a:spcBef>
              <a:buNone/>
              <a:defRPr sz="3500" b="1" i="0" kern="0" cap="all" spc="3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65760" y="3003798"/>
            <a:ext cx="6726519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700" b="0" i="0" kern="0" spc="3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5760" y="3507854"/>
            <a:ext cx="6726519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900" b="0" i="0" kern="0" cap="all" spc="150" normalizeH="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54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BA394F95-69A3-4447-A2D3-E23E4B7C35C1}"/>
              </a:ext>
            </a:extLst>
          </p:cNvPr>
          <p:cNvSpPr txBox="1">
            <a:spLocks/>
          </p:cNvSpPr>
          <p:nvPr userDrawn="1"/>
        </p:nvSpPr>
        <p:spPr>
          <a:xfrm flipH="1">
            <a:off x="8588375" y="6429375"/>
            <a:ext cx="304800" cy="19208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</a:pPr>
            <a:fld id="{0FE3AED5-EF44-4DD0-B64D-18D2D7F17CD7}" type="slidenum">
              <a:rPr lang="en-US" altLang="en-US" sz="900">
                <a:solidFill>
                  <a:srgbClr val="FFFFFF"/>
                </a:solidFill>
                <a:latin typeface="Whitney Book" pitchFamily="50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</a:pPr>
              <a:t>‹#›</a:t>
            </a:fld>
            <a:endParaRPr lang="en-CA" altLang="en-US" sz="900">
              <a:solidFill>
                <a:srgbClr val="FFFFFF"/>
              </a:solidFill>
              <a:latin typeface="Whitney Book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09A8C-1595-4D88-B858-0324ABEC762A}"/>
              </a:ext>
            </a:extLst>
          </p:cNvPr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2" descr="2014_logo_only_reverse.png">
            <a:extLst>
              <a:ext uri="{FF2B5EF4-FFF2-40B4-BE49-F238E27FC236}">
                <a16:creationId xmlns:a16="http://schemas.microsoft.com/office/drawing/2014/main" id="{342176EE-1F14-41F6-97FB-2E26CBA8E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6" y="1131889"/>
            <a:ext cx="6870710" cy="120389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2800" b="1" i="0" kern="0" cap="all" spc="3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84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790B42-9AB8-4D59-8B5A-7311BC4B2405}"/>
              </a:ext>
            </a:extLst>
          </p:cNvPr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2" descr="s4b282c2015.png">
            <a:extLst>
              <a:ext uri="{FF2B5EF4-FFF2-40B4-BE49-F238E27FC236}">
                <a16:creationId xmlns:a16="http://schemas.microsoft.com/office/drawing/2014/main" id="{EB56D7E6-B6B3-4141-8A71-309CDA230C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6" y="1131889"/>
            <a:ext cx="6798702" cy="120389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2800" b="1" i="0" kern="0" cap="all" spc="3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51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4b282c2015.png">
            <a:extLst>
              <a:ext uri="{FF2B5EF4-FFF2-40B4-BE49-F238E27FC236}">
                <a16:creationId xmlns:a16="http://schemas.microsoft.com/office/drawing/2014/main" id="{D3882DE7-1F4D-41CF-9FF6-175550F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638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B9F72A93-43DD-4B5C-B1C4-7D63DA11C77D}"/>
              </a:ext>
            </a:extLst>
          </p:cNvPr>
          <p:cNvSpPr txBox="1">
            <a:spLocks/>
          </p:cNvSpPr>
          <p:nvPr userDrawn="1"/>
        </p:nvSpPr>
        <p:spPr>
          <a:xfrm flipH="1">
            <a:off x="8588375" y="6429375"/>
            <a:ext cx="304800" cy="19208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</a:pPr>
            <a:fld id="{CA119A0A-60C8-4DDE-829E-7E62DDA6BFD4}" type="slidenum">
              <a:rPr lang="en-US" altLang="en-US" sz="900">
                <a:cs typeface="Arial" panose="020B0604020202020204" pitchFamily="34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</a:pPr>
              <a:t>‹#›</a:t>
            </a:fld>
            <a:endParaRPr lang="en-CA" altLang="en-US" sz="900">
              <a:cs typeface="Arial" panose="020B0604020202020204" pitchFamily="34" charset="0"/>
            </a:endParaRP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315868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900" b="1" i="0" u="none" strike="noStrike" kern="1200" cap="all" spc="30" normalizeH="0" baseline="0" noProof="0">
                <a:ln>
                  <a:noFill/>
                </a:ln>
                <a:solidFill>
                  <a:srgbClr val="0C2344"/>
                </a:solidFill>
                <a:effectLst/>
                <a:uLnTx/>
                <a:uFillTx/>
                <a:latin typeface="Arial"/>
                <a:cs typeface="Arial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53934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/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/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/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/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/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4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014_logo_only_reverse.png">
            <a:extLst>
              <a:ext uri="{FF2B5EF4-FFF2-40B4-BE49-F238E27FC236}">
                <a16:creationId xmlns:a16="http://schemas.microsoft.com/office/drawing/2014/main" id="{BEC87537-6644-4B5E-904F-DC49014983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16B3B348-80EE-495F-A730-14E897E54EF1}"/>
              </a:ext>
            </a:extLst>
          </p:cNvPr>
          <p:cNvSpPr txBox="1">
            <a:spLocks/>
          </p:cNvSpPr>
          <p:nvPr userDrawn="1"/>
        </p:nvSpPr>
        <p:spPr>
          <a:xfrm flipH="1">
            <a:off x="8588375" y="6429375"/>
            <a:ext cx="304800" cy="19208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</a:pPr>
            <a:fld id="{424B9112-F1A2-43D8-8355-59EAB12EF79B}" type="slidenum">
              <a:rPr lang="en-US" altLang="en-US" sz="900">
                <a:solidFill>
                  <a:srgbClr val="FFFFFF"/>
                </a:solidFill>
                <a:cs typeface="Arial" panose="020B0604020202020204" pitchFamily="34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</a:pPr>
              <a:t>‹#›</a:t>
            </a:fld>
            <a:endParaRPr lang="en-CA" altLang="en-US" sz="9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315868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900" b="1" i="0" u="none" strike="noStrike" kern="1200" cap="all" spc="3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53934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>
                <a:solidFill>
                  <a:srgbClr val="FFFFFF"/>
                </a:solidFill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0EF0303B-BB5D-48C9-9407-8BF27AC18C1A}"/>
              </a:ext>
            </a:extLst>
          </p:cNvPr>
          <p:cNvSpPr txBox="1">
            <a:spLocks/>
          </p:cNvSpPr>
          <p:nvPr userDrawn="1"/>
        </p:nvSpPr>
        <p:spPr>
          <a:xfrm flipH="1">
            <a:off x="8588375" y="6429375"/>
            <a:ext cx="304800" cy="19208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</a:pPr>
            <a:fld id="{978E87B0-2E28-4C13-90AC-330E64CE4F29}" type="slidenum">
              <a:rPr lang="en-US" altLang="en-US" sz="900">
                <a:cs typeface="Arial" panose="020B0604020202020204" pitchFamily="34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</a:pPr>
              <a:t>‹#›</a:t>
            </a:fld>
            <a:endParaRPr lang="en-CA" altLang="en-US" sz="900">
              <a:cs typeface="Arial" panose="020B0604020202020204" pitchFamily="34" charset="0"/>
            </a:endParaRPr>
          </a:p>
        </p:txBody>
      </p:sp>
      <p:pic>
        <p:nvPicPr>
          <p:cNvPr id="5" name="Picture 9" descr="s4b282c2015.png">
            <a:extLst>
              <a:ext uri="{FF2B5EF4-FFF2-40B4-BE49-F238E27FC236}">
                <a16:creationId xmlns:a16="http://schemas.microsoft.com/office/drawing/2014/main" id="{2223EFAB-2720-4ACF-A1E0-A35942BAE1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638" y="40481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315868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900" b="1" i="0" u="none" strike="noStrike" kern="1200" cap="all" spc="30" normalizeH="0" baseline="0" noProof="0">
                <a:ln>
                  <a:noFill/>
                </a:ln>
                <a:solidFill>
                  <a:srgbClr val="0C2344"/>
                </a:solidFill>
                <a:effectLst/>
                <a:uLnTx/>
                <a:uFillTx/>
                <a:latin typeface="Arial"/>
                <a:cs typeface="Arial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53934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/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/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/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/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/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0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9D8457CC-3F62-4B30-93A6-2DCFCFF749C1}"/>
              </a:ext>
            </a:extLst>
          </p:cNvPr>
          <p:cNvSpPr txBox="1">
            <a:spLocks/>
          </p:cNvSpPr>
          <p:nvPr userDrawn="1"/>
        </p:nvSpPr>
        <p:spPr>
          <a:xfrm flipH="1">
            <a:off x="8588375" y="6429375"/>
            <a:ext cx="304800" cy="19208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</a:pPr>
            <a:fld id="{7EDE942F-2224-4651-BF33-D793D66566A5}" type="slidenum">
              <a:rPr lang="en-US" altLang="en-US" sz="900">
                <a:solidFill>
                  <a:srgbClr val="FFFFFF"/>
                </a:solidFill>
                <a:cs typeface="Arial" panose="020B0604020202020204" pitchFamily="34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</a:pPr>
              <a:t>‹#›</a:t>
            </a:fld>
            <a:endParaRPr lang="en-CA" altLang="en-US" sz="9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2" descr="2014_logo_only_reverse.png">
            <a:extLst>
              <a:ext uri="{FF2B5EF4-FFF2-40B4-BE49-F238E27FC236}">
                <a16:creationId xmlns:a16="http://schemas.microsoft.com/office/drawing/2014/main" id="{ACAC2F4D-F711-4E91-8B4A-25365B225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47307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315868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900" b="1" i="0" u="none" strike="noStrike" kern="1200" cap="all" spc="3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53934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>
                <a:solidFill>
                  <a:srgbClr val="FFFFFF"/>
                </a:solidFill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0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BC_2016_Signature_Wide_282.png">
            <a:extLst>
              <a:ext uri="{FF2B5EF4-FFF2-40B4-BE49-F238E27FC236}">
                <a16:creationId xmlns:a16="http://schemas.microsoft.com/office/drawing/2014/main" id="{4AFB6A82-E380-47AE-B2F6-A4AD12A31B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39863"/>
            <a:ext cx="47704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42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42" r:id="rId1"/>
    <p:sldLayoutId id="2147484943" r:id="rId2"/>
    <p:sldLayoutId id="2147484944" r:id="rId3"/>
    <p:sldLayoutId id="2147484945" r:id="rId4"/>
    <p:sldLayoutId id="2147484946" r:id="rId5"/>
    <p:sldLayoutId id="2147484947" r:id="rId6"/>
    <p:sldLayoutId id="2147484948" r:id="rId7"/>
    <p:sldLayoutId id="2147484949" r:id="rId8"/>
    <p:sldLayoutId id="2147484950" r:id="rId9"/>
    <p:sldLayoutId id="2147484951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Placeholder 3">
            <a:extLst>
              <a:ext uri="{FF2B5EF4-FFF2-40B4-BE49-F238E27FC236}">
                <a16:creationId xmlns:a16="http://schemas.microsoft.com/office/drawing/2014/main" id="{B0083CDE-E49A-414C-BBE3-6081C56660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65125" y="1331913"/>
            <a:ext cx="5430838" cy="1824037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pc="100" dirty="0">
                <a:ea typeface="ＭＳ Ｐゴシック" charset="-128"/>
              </a:rPr>
              <a:t>Committee meeting</a:t>
            </a:r>
          </a:p>
        </p:txBody>
      </p:sp>
      <p:sp>
        <p:nvSpPr>
          <p:cNvPr id="16386" name="Text Placeholder 2">
            <a:extLst>
              <a:ext uri="{FF2B5EF4-FFF2-40B4-BE49-F238E27FC236}">
                <a16:creationId xmlns:a16="http://schemas.microsoft.com/office/drawing/2014/main" id="{A7B3029A-B177-3345-B002-80D9848474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365125" y="3003550"/>
            <a:ext cx="5430838" cy="322263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June 1, 2020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7C1EF2-5416-C141-9A10-FEEBAC49C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95" y="3830638"/>
            <a:ext cx="5430838" cy="107275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000" dirty="0">
                <a:ea typeface="ＭＳ Ｐゴシック" charset="-128"/>
              </a:rPr>
              <a:t>Abhinab Kadel</a:t>
            </a:r>
          </a:p>
          <a:p>
            <a:pPr>
              <a:defRPr/>
            </a:pPr>
            <a:r>
              <a:rPr lang="en-US" sz="1000" dirty="0">
                <a:ea typeface="ＭＳ Ｐゴシック" charset="-128"/>
              </a:rPr>
              <a:t>M.Sc. Student Atmospheric sciences</a:t>
            </a:r>
          </a:p>
          <a:p>
            <a:pPr>
              <a:buFont typeface="Arial" charset="0"/>
              <a:buNone/>
              <a:defRPr/>
            </a:pPr>
            <a:r>
              <a:rPr lang="en-US" sz="1000" dirty="0">
                <a:ea typeface="ＭＳ Ｐゴシック" charset="-128"/>
              </a:rPr>
              <a:t>Weather forecast research team (wfrt),</a:t>
            </a:r>
          </a:p>
          <a:p>
            <a:pPr>
              <a:buFont typeface="Arial" charset="0"/>
              <a:buNone/>
              <a:defRPr/>
            </a:pPr>
            <a:r>
              <a:rPr lang="en-US" sz="1000" dirty="0">
                <a:ea typeface="ＭＳ Ｐゴシック" charset="-128"/>
              </a:rPr>
              <a:t>Department of earth, ocean and atmospheric sciences (Eoas)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B0EAD-F805-8347-8866-DEA3A491EF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125" y="1276350"/>
            <a:ext cx="5575300" cy="10588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thesis</a:t>
            </a:r>
          </a:p>
        </p:txBody>
      </p:sp>
    </p:spTree>
    <p:extLst>
      <p:ext uri="{BB962C8B-B14F-4D97-AF65-F5344CB8AC3E}">
        <p14:creationId xmlns:p14="http://schemas.microsoft.com/office/powerpoint/2010/main" val="19293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Research 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US" altLang="en-US" sz="2200" b="1" dirty="0">
                <a:cs typeface="Whitney Semibold" pitchFamily="2" charset="0"/>
              </a:rPr>
              <a:t>Research Questions:</a:t>
            </a:r>
          </a:p>
          <a:p>
            <a:pPr marL="682875" lvl="2" indent="-142875">
              <a:spcBef>
                <a:spcPct val="0"/>
              </a:spcBef>
            </a:pPr>
            <a:r>
              <a:rPr lang="en-US" altLang="en-US" sz="2200" dirty="0">
                <a:cs typeface="Whitney Semibold" pitchFamily="2" charset="0"/>
              </a:rPr>
              <a:t>How reliable are the NWP probability forecasts for Nepal and BC?</a:t>
            </a:r>
          </a:p>
          <a:p>
            <a:pPr marL="682875" lvl="2" indent="-142875">
              <a:spcBef>
                <a:spcPct val="0"/>
              </a:spcBef>
            </a:pPr>
            <a:r>
              <a:rPr lang="en-US" altLang="en-US" sz="2200" dirty="0">
                <a:cs typeface="Whitney Semibold" pitchFamily="2" charset="0"/>
              </a:rPr>
              <a:t>What is the economic value of the forecasts for a decision maker? (malleable)</a:t>
            </a:r>
          </a:p>
          <a:p>
            <a:pPr marL="142875" lvl="1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Motivation: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both regions have hydropower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Explore scenarios where NWP can have greater utility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Hopefully assist policymakers in expanding applications of NWP in Nepal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Personal interest to explore interdisciplinary research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endParaRPr lang="en-CA" altLang="en-US" sz="2200" dirty="0">
              <a:cs typeface="Whitney Semibold" pitchFamily="2" charset="0"/>
            </a:endParaRP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9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Methodology (Meteorology) 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For both regions: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Watershed selection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BC: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Ensemble forecasts available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Interpolation of data to desired site(s)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Station data available. 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Nepal: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Global models available. National model available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Regional models with higher resolution?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Interpolation of data to desired site(s)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Weather stations available</a:t>
            </a:r>
          </a:p>
          <a:p>
            <a:pPr marL="682875" lvl="2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endParaRPr lang="en-CA" altLang="en-US" sz="2200" dirty="0">
              <a:cs typeface="Whitney Semibold" pitchFamily="2" charset="0"/>
            </a:endParaRP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50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Methodology (economics) 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Currently exploring possible ideas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Present Literature: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Value of Information 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C/L analysis, 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Idea (advice from Dr. </a:t>
            </a:r>
            <a:r>
              <a:rPr lang="en-CA" altLang="en-US" sz="2200" b="1" dirty="0" err="1">
                <a:cs typeface="Whitney Semibold" pitchFamily="2" charset="0"/>
              </a:rPr>
              <a:t>Antweiler</a:t>
            </a:r>
            <a:r>
              <a:rPr lang="en-CA" altLang="en-US" sz="2200" b="1" dirty="0">
                <a:cs typeface="Whitney Semibold" pitchFamily="2" charset="0"/>
              </a:rPr>
              <a:t>):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Explore utility in different scenarios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Scenario 1:</a:t>
            </a:r>
            <a:r>
              <a:rPr lang="en-CA" altLang="en-US" sz="2200" dirty="0">
                <a:cs typeface="Whitney Semibold" pitchFamily="2" charset="0"/>
              </a:rPr>
              <a:t> </a:t>
            </a:r>
            <a:r>
              <a:rPr lang="en-CA" altLang="en-US" sz="2200" dirty="0" err="1">
                <a:cs typeface="Whitney Semibold" pitchFamily="2" charset="0"/>
              </a:rPr>
              <a:t>FiT</a:t>
            </a:r>
            <a:r>
              <a:rPr lang="en-CA" altLang="en-US" sz="2200" dirty="0">
                <a:cs typeface="Whitney Semibold" pitchFamily="2" charset="0"/>
              </a:rPr>
              <a:t>, 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r>
              <a:rPr lang="en-CA" altLang="en-US" sz="2200" dirty="0">
                <a:cs typeface="Whitney Semibold" pitchFamily="2" charset="0"/>
              </a:rPr>
              <a:t>Benefits utility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Scenario 2:</a:t>
            </a:r>
            <a:r>
              <a:rPr lang="en-CA" altLang="en-US" sz="2200" dirty="0">
                <a:cs typeface="Whitney Semibold" pitchFamily="2" charset="0"/>
              </a:rPr>
              <a:t> day ahead energy market,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r>
              <a:rPr lang="en-CA" altLang="en-US" sz="2200" dirty="0">
                <a:cs typeface="Whitney Semibold" pitchFamily="2" charset="0"/>
              </a:rPr>
              <a:t>Benefits utility + power producer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en-CA" altLang="en-US" sz="2200" dirty="0">
              <a:cs typeface="Whitney Semibold" pitchFamily="2" charset="0"/>
            </a:endParaRPr>
          </a:p>
          <a:p>
            <a:pPr lvl="3" indent="0">
              <a:spcBef>
                <a:spcPct val="0"/>
              </a:spcBef>
              <a:buNone/>
            </a:pPr>
            <a:endParaRPr lang="en-CA" altLang="en-US" sz="2200" b="1" dirty="0">
              <a:cs typeface="Whitney Semibold" pitchFamily="2" charset="0"/>
            </a:endParaRPr>
          </a:p>
          <a:p>
            <a:pPr marL="682875" lvl="2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endParaRPr lang="en-CA" altLang="en-US" sz="2200" dirty="0">
              <a:cs typeface="Whitney Semibold" pitchFamily="2" charset="0"/>
            </a:endParaRP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6397E0-2FF9-4824-87EF-43261B5FD6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Future work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635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Questions to answer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876678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Which watershed to choose?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High power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greater ground based stations 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Other criteria?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How to interpolate?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Which interpolation method to use?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Starting guidance received from Dr. Rosie Howard. 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How to access WFRT forecasts?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Consult WFRT members</a:t>
            </a:r>
          </a:p>
          <a:p>
            <a:pPr marL="682875" lvl="2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73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Questions to answer (Part – 2)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How to access station data?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u="sng" dirty="0">
                <a:cs typeface="Whitney Semibold" pitchFamily="2" charset="0"/>
              </a:rPr>
              <a:t>Nepal</a:t>
            </a:r>
            <a:r>
              <a:rPr lang="en-CA" altLang="en-US" sz="2200" dirty="0">
                <a:cs typeface="Whitney Semibold" pitchFamily="2" charset="0"/>
              </a:rPr>
              <a:t>: physically get it from Dep. of Hydro. &amp; Met.  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u="sng" dirty="0">
                <a:cs typeface="Whitney Semibold" pitchFamily="2" charset="0"/>
              </a:rPr>
              <a:t>BC</a:t>
            </a:r>
            <a:r>
              <a:rPr lang="en-CA" altLang="en-US" sz="2200" dirty="0">
                <a:cs typeface="Whitney Semibold" pitchFamily="2" charset="0"/>
              </a:rPr>
              <a:t>: BC Hydro + Env. Canada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How to check the quality of the station data?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???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Which models to use for Nepal?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Explore global models from major forecast centres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Contact DHM about access to NWP data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Access to regional models?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How to make probability forecasts?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Counting or Bayesian model average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Further exploration needed. </a:t>
            </a:r>
          </a:p>
        </p:txBody>
      </p:sp>
    </p:spTree>
    <p:extLst>
      <p:ext uri="{BB962C8B-B14F-4D97-AF65-F5344CB8AC3E}">
        <p14:creationId xmlns:p14="http://schemas.microsoft.com/office/powerpoint/2010/main" val="4219776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Questions to answer (Part – 3)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Forecast Verification?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Which forecast qualities to investigate?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Where to set bar for a good forecast? E.g. better than climatology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Wilks has a good introduction on Forecast Verification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WFRT member working in this area. </a:t>
            </a:r>
          </a:p>
          <a:p>
            <a:pPr marL="142875" lvl="1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5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further Study – Economics</a:t>
            </a: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Energy Market</a:t>
            </a:r>
          </a:p>
          <a:p>
            <a:pPr marL="682875" lvl="2" indent="-142875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Trading schemes relevant to power producer (PPA, other options?)</a:t>
            </a:r>
          </a:p>
          <a:p>
            <a:pPr marL="682875" lvl="2" indent="-142875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How do they work?</a:t>
            </a:r>
          </a:p>
          <a:p>
            <a:pPr marL="142875" lvl="1" indent="-142875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Investigate decision making scenarios for Utility:</a:t>
            </a:r>
          </a:p>
          <a:p>
            <a:pPr marL="682875" lvl="2" indent="-142875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When to sell power to neighbouring jurisdiction?</a:t>
            </a:r>
          </a:p>
          <a:p>
            <a:pPr marL="682875" lvl="2" indent="-142875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How to properly manage available energy resources?</a:t>
            </a:r>
          </a:p>
          <a:p>
            <a:pPr marL="142875" lvl="1" indent="-142875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Read </a:t>
            </a:r>
            <a:r>
              <a:rPr lang="en-GB" altLang="en-US" sz="2200" dirty="0">
                <a:cs typeface="Whitney Semibold" pitchFamily="2" charset="0"/>
              </a:rPr>
              <a:t>through </a:t>
            </a:r>
            <a:r>
              <a:rPr lang="en-GB" altLang="en-US" sz="2200" i="1" dirty="0">
                <a:cs typeface="Whitney Semibold" pitchFamily="2" charset="0"/>
              </a:rPr>
              <a:t>Hydropower Economics</a:t>
            </a:r>
            <a:r>
              <a:rPr lang="en-GB" altLang="en-US" sz="2200" dirty="0">
                <a:cs typeface="Whitney Semibold" pitchFamily="2" charset="0"/>
              </a:rPr>
              <a:t> by </a:t>
            </a:r>
            <a:r>
              <a:rPr lang="en-GB" altLang="en-US" sz="2200" dirty="0" err="1">
                <a:cs typeface="Whitney Semibold" pitchFamily="2" charset="0"/>
              </a:rPr>
              <a:t>Førsund</a:t>
            </a:r>
            <a:endParaRPr lang="en-GB" altLang="en-US" sz="2200" dirty="0">
              <a:cs typeface="Whitney Semibold" pitchFamily="2" charset="0"/>
            </a:endParaRP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Further suggestions are welcome</a:t>
            </a:r>
          </a:p>
        </p:txBody>
      </p:sp>
    </p:spTree>
    <p:extLst>
      <p:ext uri="{BB962C8B-B14F-4D97-AF65-F5344CB8AC3E}">
        <p14:creationId xmlns:p14="http://schemas.microsoft.com/office/powerpoint/2010/main" val="2683319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GB" sz="3200" dirty="0">
                <a:ea typeface="ＭＳ Ｐゴシック" charset="-128"/>
              </a:rPr>
              <a:t>Other points</a:t>
            </a:r>
            <a:endParaRPr lang="en-CA"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Timeline</a:t>
            </a:r>
          </a:p>
          <a:p>
            <a:pPr marL="682875" lvl="2" indent="-142875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End of summer</a:t>
            </a:r>
          </a:p>
          <a:p>
            <a:pPr marL="142875" lvl="1" indent="-142875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Other scholarships</a:t>
            </a:r>
          </a:p>
        </p:txBody>
      </p:sp>
    </p:spTree>
    <p:extLst>
      <p:ext uri="{BB962C8B-B14F-4D97-AF65-F5344CB8AC3E}">
        <p14:creationId xmlns:p14="http://schemas.microsoft.com/office/powerpoint/2010/main" val="346598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B0EAD-F805-8347-8866-DEA3A491EF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125" y="1276350"/>
            <a:ext cx="5575300" cy="10588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6397E0-2FF9-4824-87EF-43261B5FD6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Comments/suggestions/questions?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7532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08C90C-5F6E-6849-9E1F-B35348995A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315913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dirty="0">
                <a:ea typeface="ＭＳ Ｐゴシック" charset="-128"/>
              </a:rPr>
              <a:t>Ensemble process</a:t>
            </a:r>
            <a:endParaRPr dirty="0">
              <a:ea typeface="ＭＳ Ｐゴシック" charset="-12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DADC6A-A525-4B21-AAAF-4AA525DFA181}"/>
              </a:ext>
            </a:extLst>
          </p:cNvPr>
          <p:cNvSpPr/>
          <p:nvPr/>
        </p:nvSpPr>
        <p:spPr>
          <a:xfrm>
            <a:off x="755576" y="1268760"/>
            <a:ext cx="1944216" cy="93610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30F928-DAF6-4E0B-9724-B09F80F537FE}"/>
              </a:ext>
            </a:extLst>
          </p:cNvPr>
          <p:cNvSpPr/>
          <p:nvPr/>
        </p:nvSpPr>
        <p:spPr>
          <a:xfrm>
            <a:off x="3599892" y="2852936"/>
            <a:ext cx="1944216" cy="93610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A7E60D-D21B-4A22-B7FB-E5AEFA26FD29}"/>
              </a:ext>
            </a:extLst>
          </p:cNvPr>
          <p:cNvSpPr/>
          <p:nvPr/>
        </p:nvSpPr>
        <p:spPr>
          <a:xfrm>
            <a:off x="6444210" y="1265176"/>
            <a:ext cx="1944216" cy="93610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0F976C-0655-4CD6-981E-76384D7D1C9B}"/>
              </a:ext>
            </a:extLst>
          </p:cNvPr>
          <p:cNvSpPr/>
          <p:nvPr/>
        </p:nvSpPr>
        <p:spPr>
          <a:xfrm>
            <a:off x="3599892" y="1275048"/>
            <a:ext cx="1944216" cy="93610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28" y="52476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Introduction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58399" y="1474029"/>
            <a:ext cx="7661275" cy="45472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Schooling: </a:t>
            </a:r>
            <a:r>
              <a:rPr lang="en-CA" altLang="en-US" sz="2200" dirty="0">
                <a:cs typeface="Whitney Semibold" pitchFamily="2" charset="0"/>
              </a:rPr>
              <a:t>Kathmandu, Nepal</a:t>
            </a: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/>
              <a:t>Undergraduate: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b="1" dirty="0"/>
              <a:t>B.Eng. </a:t>
            </a:r>
            <a:r>
              <a:rPr lang="en-CA" altLang="en-US" sz="2200" dirty="0"/>
              <a:t>Engineering Physics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b="1" dirty="0"/>
              <a:t>Carl von Ossietzky University of Oldenburg, Germany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b="1" dirty="0"/>
              <a:t>Thesis area: </a:t>
            </a:r>
            <a:r>
              <a:rPr lang="en-CA" altLang="en-US" sz="2200" i="1" dirty="0"/>
              <a:t>Characterization of recombination in silicone PV cells, </a:t>
            </a:r>
            <a:r>
              <a:rPr lang="en-CA" altLang="en-US" sz="2200" dirty="0"/>
              <a:t>Fraunhofer ISE</a:t>
            </a:r>
            <a:r>
              <a:rPr lang="en-CA" altLang="en-US" sz="2200" i="1" dirty="0"/>
              <a:t> 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b="1" dirty="0"/>
              <a:t>Courses: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r>
              <a:rPr lang="en-CA" altLang="en-US" sz="2200" u="sng" dirty="0"/>
              <a:t>Core</a:t>
            </a:r>
            <a:r>
              <a:rPr lang="en-CA" altLang="en-US" sz="2200" dirty="0"/>
              <a:t>: Mathematics + experimental physics courses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r>
              <a:rPr lang="en-CA" altLang="en-US" sz="2200" u="sng" dirty="0"/>
              <a:t>Specialization</a:t>
            </a:r>
            <a:r>
              <a:rPr lang="en-CA" altLang="en-US" sz="2200" dirty="0"/>
              <a:t>: Renewable energies</a:t>
            </a:r>
            <a:r>
              <a:rPr lang="en-CA" altLang="en-US" sz="2200" b="1" dirty="0"/>
              <a:t> 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endParaRPr lang="en-CA" altLang="en-US" sz="2200" dirty="0"/>
          </a:p>
          <a:p>
            <a:pPr marL="142875" indent="-142875">
              <a:spcBef>
                <a:spcPct val="0"/>
              </a:spcBef>
            </a:pPr>
            <a:endParaRPr lang="en-CA" alt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28" y="52476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committee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58399" y="1161632"/>
            <a:ext cx="7661275" cy="49316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Dr. Roland Stull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Supervisor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Weather Forecast Research Team</a:t>
            </a:r>
          </a:p>
          <a:p>
            <a:pPr marL="682875" lvl="2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/>
              <a:t>Dr. Doug </a:t>
            </a:r>
            <a:r>
              <a:rPr lang="en-CA" altLang="en-US" sz="2200" b="1" dirty="0" err="1"/>
              <a:t>McCollor</a:t>
            </a:r>
            <a:endParaRPr lang="en-CA" altLang="en-US" sz="2200" b="1" dirty="0"/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/>
              <a:t>Formerly in BC Hydro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/>
              <a:t>Adjunct Professor, EOAS</a:t>
            </a: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CA" altLang="en-US" sz="2200" b="1" dirty="0"/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/>
              <a:t>Dr. Werner </a:t>
            </a:r>
            <a:r>
              <a:rPr lang="en-CA" altLang="en-US" sz="2200" b="1" dirty="0" err="1"/>
              <a:t>Antweiler</a:t>
            </a:r>
            <a:endParaRPr lang="en-CA" altLang="en-US" sz="2200" b="1" dirty="0"/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/>
              <a:t>Strategy and Business Economics, 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/>
              <a:t>Sauder School of Business</a:t>
            </a:r>
          </a:p>
          <a:p>
            <a:pPr marL="682875" lvl="2" indent="-142875">
              <a:spcBef>
                <a:spcPct val="0"/>
              </a:spcBef>
            </a:pPr>
            <a:endParaRPr lang="en-CA" altLang="en-US" sz="2200" b="1" dirty="0"/>
          </a:p>
          <a:p>
            <a:pPr lvl="3" indent="0">
              <a:spcBef>
                <a:spcPct val="0"/>
              </a:spcBef>
              <a:buNone/>
            </a:pPr>
            <a:endParaRPr lang="en-CA" altLang="en-US" sz="2200" dirty="0"/>
          </a:p>
          <a:p>
            <a:pPr marL="142875" indent="-142875">
              <a:spcBef>
                <a:spcPct val="0"/>
              </a:spcBef>
            </a:pPr>
            <a:endParaRPr lang="en-CA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0178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Current Degree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572542"/>
            <a:ext cx="6052133" cy="40965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M.Sc. </a:t>
            </a:r>
            <a:r>
              <a:rPr lang="en-CA" altLang="en-US" sz="2200" dirty="0">
                <a:cs typeface="Whitney Semibold" pitchFamily="2" charset="0"/>
              </a:rPr>
              <a:t>Atmospheric Sciences</a:t>
            </a: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30 CP 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Thesis </a:t>
            </a:r>
            <a:r>
              <a:rPr lang="en-CA" altLang="en-US" sz="2200" dirty="0">
                <a:cs typeface="Whitney Semibold" pitchFamily="2" charset="0"/>
              </a:rPr>
              <a:t>– 12 CP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Courses </a:t>
            </a:r>
            <a:r>
              <a:rPr lang="en-CA" altLang="en-US" sz="2200" dirty="0">
                <a:cs typeface="Whitney Semibold" pitchFamily="2" charset="0"/>
              </a:rPr>
              <a:t>– 18 CP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/>
              <a:t>Program Start: </a:t>
            </a:r>
            <a:r>
              <a:rPr lang="en-CA" altLang="en-US" sz="2200" dirty="0"/>
              <a:t>Sep 2019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/>
              <a:t>Duration: </a:t>
            </a:r>
            <a:r>
              <a:rPr lang="en-CA" altLang="en-US" sz="2200" dirty="0"/>
              <a:t>2 years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/>
              <a:t>Funding: </a:t>
            </a:r>
            <a:r>
              <a:rPr lang="en-CA" altLang="en-US" sz="2200" dirty="0"/>
              <a:t>MITACS w/ BC Hydro</a:t>
            </a:r>
            <a:endParaRPr lang="en-CA" altLang="en-US" sz="2200" b="1" dirty="0"/>
          </a:p>
          <a:p>
            <a:pPr marL="142875" indent="-142875">
              <a:spcBef>
                <a:spcPct val="0"/>
              </a:spcBef>
            </a:pPr>
            <a:endParaRPr lang="en-CA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1718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B0EAD-F805-8347-8866-DEA3A491EF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125" y="1276350"/>
            <a:ext cx="5575300" cy="10588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209810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courses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ATSC 448A: Directed Studies (3 CP)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ATSC 201 (Introduction to Meteorology)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Exploration of research topic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Research Proposal</a:t>
            </a: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CEEN 525: Energy Policy (2 CP)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Policy design process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Demand-side and supply-side energy policies. 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Energy transition and: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r>
              <a:rPr lang="en-CA" altLang="en-US" sz="2200" dirty="0">
                <a:cs typeface="Whitney Semibold" pitchFamily="2" charset="0"/>
              </a:rPr>
              <a:t>Equity,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r>
              <a:rPr lang="en-CA" altLang="en-US" sz="2200" dirty="0">
                <a:cs typeface="Whitney Semibold" pitchFamily="2" charset="0"/>
              </a:rPr>
              <a:t>Planning under uncertainty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r>
              <a:rPr lang="en-CA" altLang="en-US" sz="2200" dirty="0">
                <a:cs typeface="Whitney Semibold" pitchFamily="2" charset="0"/>
              </a:rPr>
              <a:t>Food, Water nexus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endParaRPr lang="en-CA" altLang="en-US" sz="2200" dirty="0">
              <a:cs typeface="Whitney Semibold" pitchFamily="2" charset="0"/>
            </a:endParaRP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courses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8651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ATSC 507: Numerical Weather Prediction (3 CP)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Scientific basis of weather forecasting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NWP modelling process</a:t>
            </a:r>
            <a:r>
              <a:rPr lang="en-CA" altLang="en-US" sz="2200" baseline="30000" dirty="0">
                <a:cs typeface="Whitney Semibold" pitchFamily="2" charset="0"/>
              </a:rPr>
              <a:t>1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Ensemble forecasting</a:t>
            </a:r>
          </a:p>
          <a:p>
            <a:pPr marL="682875" lvl="2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EOSC 511: Numerical Techniques for EOAS (3 CP)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Finite differencing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Applications to PDEs and ODEs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Python (programming language) 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endParaRPr lang="en-CA" altLang="en-US" sz="2200" dirty="0">
              <a:cs typeface="Whitney Semibold" pitchFamily="2" charset="0"/>
            </a:endParaRP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0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courses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41277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ECON 471: Economics of Non-Renewable Resources (3 CP)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Good intro to economic concepts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Taught by Dr. </a:t>
            </a:r>
            <a:r>
              <a:rPr lang="en-CA" altLang="en-US" sz="2200" dirty="0" err="1">
                <a:cs typeface="Whitney Semibold" pitchFamily="2" charset="0"/>
              </a:rPr>
              <a:t>Ratna</a:t>
            </a:r>
            <a:r>
              <a:rPr lang="en-CA" altLang="en-US" sz="2200" dirty="0">
                <a:cs typeface="Whitney Semibold" pitchFamily="2" charset="0"/>
              </a:rPr>
              <a:t> Shrestha 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Learning R</a:t>
            </a:r>
          </a:p>
          <a:p>
            <a:pPr marL="142875" lvl="1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2 more courses needed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Statistics/Data Analysis course (EOSC 510)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Explore more in the summer</a:t>
            </a:r>
          </a:p>
          <a:p>
            <a:pPr lvl="2" indent="0">
              <a:spcBef>
                <a:spcPct val="0"/>
              </a:spcBef>
              <a:buNone/>
            </a:pPr>
            <a:endParaRPr lang="en-CA" altLang="en-US" sz="2200" dirty="0">
              <a:cs typeface="Whitney Semibold" pitchFamily="2" charset="0"/>
            </a:endParaRP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endParaRPr lang="en-CA" altLang="en-US" sz="2200" dirty="0">
              <a:cs typeface="Whitney Semibold" pitchFamily="2" charset="0"/>
            </a:endParaRP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8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1028</Words>
  <Application>Microsoft Office PowerPoint</Application>
  <PresentationFormat>On-screen Show (4:3)</PresentationFormat>
  <Paragraphs>176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Whitney Book</vt:lpstr>
      <vt:lpstr>WhitneyHTF-Bold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 Goncalves</dc:creator>
  <cp:lastModifiedBy>Abhinab Kadel</cp:lastModifiedBy>
  <cp:revision>270</cp:revision>
  <cp:lastPrinted>2015-09-29T17:52:21Z</cp:lastPrinted>
  <dcterms:created xsi:type="dcterms:W3CDTF">2010-06-15T20:07:28Z</dcterms:created>
  <dcterms:modified xsi:type="dcterms:W3CDTF">2020-06-01T16:54:25Z</dcterms:modified>
</cp:coreProperties>
</file>