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98" r:id="rId2"/>
    <p:sldId id="338" r:id="rId3"/>
    <p:sldId id="304" r:id="rId4"/>
    <p:sldId id="292" r:id="rId5"/>
    <p:sldId id="318" r:id="rId6"/>
    <p:sldId id="313" r:id="rId7"/>
    <p:sldId id="314" r:id="rId8"/>
    <p:sldId id="333" r:id="rId9"/>
    <p:sldId id="364" r:id="rId10"/>
    <p:sldId id="319" r:id="rId11"/>
    <p:sldId id="321" r:id="rId12"/>
    <p:sldId id="337" r:id="rId13"/>
    <p:sldId id="322" r:id="rId14"/>
    <p:sldId id="339" r:id="rId15"/>
    <p:sldId id="340" r:id="rId16"/>
    <p:sldId id="341" r:id="rId17"/>
    <p:sldId id="345" r:id="rId18"/>
    <p:sldId id="343" r:id="rId19"/>
    <p:sldId id="344" r:id="rId20"/>
    <p:sldId id="346" r:id="rId21"/>
    <p:sldId id="347" r:id="rId22"/>
    <p:sldId id="349" r:id="rId23"/>
    <p:sldId id="350" r:id="rId24"/>
    <p:sldId id="351" r:id="rId25"/>
    <p:sldId id="352" r:id="rId26"/>
    <p:sldId id="353" r:id="rId27"/>
    <p:sldId id="355" r:id="rId28"/>
    <p:sldId id="320" r:id="rId29"/>
    <p:sldId id="323" r:id="rId30"/>
    <p:sldId id="357" r:id="rId31"/>
    <p:sldId id="360" r:id="rId32"/>
    <p:sldId id="361" r:id="rId33"/>
    <p:sldId id="362" r:id="rId34"/>
    <p:sldId id="363" r:id="rId35"/>
    <p:sldId id="359" r:id="rId36"/>
    <p:sldId id="358" r:id="rId37"/>
    <p:sldId id="330" r:id="rId38"/>
    <p:sldId id="308" r:id="rId39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584">
          <p15:clr>
            <a:srgbClr val="A4A3A4"/>
          </p15:clr>
        </p15:guide>
        <p15:guide id="3" orient="horz" pos="1296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1440">
          <p15:clr>
            <a:srgbClr val="A4A3A4"/>
          </p15:clr>
        </p15:guide>
        <p15:guide id="6" orient="horz" pos="1872">
          <p15:clr>
            <a:srgbClr val="A4A3A4"/>
          </p15:clr>
        </p15:guide>
        <p15:guide id="7" orient="horz" pos="1728">
          <p15:clr>
            <a:srgbClr val="A4A3A4"/>
          </p15:clr>
        </p15:guide>
        <p15:guide id="8" orient="horz" pos="1152">
          <p15:clr>
            <a:srgbClr val="A4A3A4"/>
          </p15:clr>
        </p15:guide>
        <p15:guide id="9" pos="2880">
          <p15:clr>
            <a:srgbClr val="A4A3A4"/>
          </p15:clr>
        </p15:guide>
        <p15:guide id="10" pos="1728">
          <p15:clr>
            <a:srgbClr val="A4A3A4"/>
          </p15:clr>
        </p15:guide>
        <p15:guide id="11" pos="721">
          <p15:clr>
            <a:srgbClr val="A4A3A4"/>
          </p15:clr>
        </p15:guide>
        <p15:guide id="12" pos="1144">
          <p15:clr>
            <a:srgbClr val="A4A3A4"/>
          </p15:clr>
        </p15:guide>
        <p15:guide id="13" pos="3455">
          <p15:clr>
            <a:srgbClr val="A4A3A4"/>
          </p15:clr>
        </p15:guide>
        <p15:guide id="14" pos="5184">
          <p15:clr>
            <a:srgbClr val="A4A3A4"/>
          </p15:clr>
        </p15:guide>
        <p15:guide id="15" pos="2305">
          <p15:clr>
            <a:srgbClr val="A4A3A4"/>
          </p15:clr>
        </p15:guide>
        <p15:guide id="16" pos="40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Objects="1">
      <p:cViewPr varScale="1">
        <p:scale>
          <a:sx n="109" d="100"/>
          <a:sy n="109" d="100"/>
        </p:scale>
        <p:origin x="1674" y="108"/>
      </p:cViewPr>
      <p:guideLst>
        <p:guide orient="horz" pos="2160"/>
        <p:guide orient="horz" pos="1584"/>
        <p:guide orient="horz" pos="1296"/>
        <p:guide orient="horz" pos="1008"/>
        <p:guide orient="horz" pos="1440"/>
        <p:guide orient="horz" pos="1872"/>
        <p:guide orient="horz" pos="1728"/>
        <p:guide orient="horz" pos="1152"/>
        <p:guide pos="2880"/>
        <p:guide pos="1728"/>
        <p:guide pos="721"/>
        <p:guide pos="1144"/>
        <p:guide pos="3455"/>
        <p:guide pos="5184"/>
        <p:guide pos="2305"/>
        <p:guide pos="40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Objects="1">
      <p:cViewPr varScale="1">
        <p:scale>
          <a:sx n="100" d="100"/>
          <a:sy n="100" d="100"/>
        </p:scale>
        <p:origin x="-4288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C7B0EC-E53E-482B-BD92-A930025F1FD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E7FA44B-EB1D-4522-81B1-2C48F557E200}">
      <dgm:prSet phldrT="[Text]"/>
      <dgm:spPr/>
      <dgm:t>
        <a:bodyPr/>
        <a:lstStyle/>
        <a:p>
          <a:r>
            <a:rPr lang="en-GB" dirty="0"/>
            <a:t>Precipitation Forecast</a:t>
          </a:r>
          <a:endParaRPr lang="en-CA" dirty="0"/>
        </a:p>
      </dgm:t>
    </dgm:pt>
    <dgm:pt modelId="{A8B78DEE-3F07-4C9F-AFC2-06E7F6FD0B3A}" type="parTrans" cxnId="{52858486-8675-4966-93D4-616ED43B1C92}">
      <dgm:prSet/>
      <dgm:spPr/>
      <dgm:t>
        <a:bodyPr/>
        <a:lstStyle/>
        <a:p>
          <a:endParaRPr lang="en-CA"/>
        </a:p>
      </dgm:t>
    </dgm:pt>
    <dgm:pt modelId="{29AA2946-8387-4390-A3F3-E919F15406E0}" type="sibTrans" cxnId="{52858486-8675-4966-93D4-616ED43B1C92}">
      <dgm:prSet/>
      <dgm:spPr/>
      <dgm:t>
        <a:bodyPr/>
        <a:lstStyle/>
        <a:p>
          <a:endParaRPr lang="en-CA"/>
        </a:p>
      </dgm:t>
    </dgm:pt>
    <dgm:pt modelId="{431927BF-46D2-47CE-815A-5E35E482A027}">
      <dgm:prSet phldrT="[Text]"/>
      <dgm:spPr/>
      <dgm:t>
        <a:bodyPr/>
        <a:lstStyle/>
        <a:p>
          <a:r>
            <a:rPr lang="en-GB" dirty="0"/>
            <a:t>Runoff</a:t>
          </a:r>
          <a:endParaRPr lang="en-CA" dirty="0"/>
        </a:p>
      </dgm:t>
    </dgm:pt>
    <dgm:pt modelId="{D4A711FB-C0A3-46BC-951A-740C07EECAA6}" type="parTrans" cxnId="{645E6978-8216-442A-9DA6-09F01D60A852}">
      <dgm:prSet/>
      <dgm:spPr/>
      <dgm:t>
        <a:bodyPr/>
        <a:lstStyle/>
        <a:p>
          <a:endParaRPr lang="en-CA"/>
        </a:p>
      </dgm:t>
    </dgm:pt>
    <dgm:pt modelId="{F30EE472-1755-4269-832A-B5B6998550C5}" type="sibTrans" cxnId="{645E6978-8216-442A-9DA6-09F01D60A852}">
      <dgm:prSet/>
      <dgm:spPr/>
      <dgm:t>
        <a:bodyPr/>
        <a:lstStyle/>
        <a:p>
          <a:endParaRPr lang="en-CA"/>
        </a:p>
      </dgm:t>
    </dgm:pt>
    <dgm:pt modelId="{04C0998A-D67F-41E5-B51E-F15FD9B501E9}">
      <dgm:prSet phldrT="[Text]"/>
      <dgm:spPr/>
      <dgm:t>
        <a:bodyPr/>
        <a:lstStyle/>
        <a:p>
          <a:r>
            <a:rPr lang="en-GB" dirty="0"/>
            <a:t>Streamflow</a:t>
          </a:r>
          <a:endParaRPr lang="en-CA" dirty="0"/>
        </a:p>
      </dgm:t>
    </dgm:pt>
    <dgm:pt modelId="{828BF89C-0969-4D67-A1C5-7324478F9791}" type="parTrans" cxnId="{179B6E08-21FE-4390-8C1E-9AC07426937F}">
      <dgm:prSet/>
      <dgm:spPr/>
      <dgm:t>
        <a:bodyPr/>
        <a:lstStyle/>
        <a:p>
          <a:endParaRPr lang="en-CA"/>
        </a:p>
      </dgm:t>
    </dgm:pt>
    <dgm:pt modelId="{EDDCB829-6B22-4EEA-B30D-C9CC8FDD4F0D}" type="sibTrans" cxnId="{179B6E08-21FE-4390-8C1E-9AC07426937F}">
      <dgm:prSet/>
      <dgm:spPr/>
      <dgm:t>
        <a:bodyPr/>
        <a:lstStyle/>
        <a:p>
          <a:endParaRPr lang="en-CA"/>
        </a:p>
      </dgm:t>
    </dgm:pt>
    <dgm:pt modelId="{E7AC267A-179D-46D3-B4B0-BA1F47DB35C9}" type="pres">
      <dgm:prSet presAssocID="{D5C7B0EC-E53E-482B-BD92-A930025F1FDD}" presName="Name0" presStyleCnt="0">
        <dgm:presLayoutVars>
          <dgm:dir/>
          <dgm:resizeHandles val="exact"/>
        </dgm:presLayoutVars>
      </dgm:prSet>
      <dgm:spPr/>
    </dgm:pt>
    <dgm:pt modelId="{5370BD86-E7D4-4253-A224-690C16C1726C}" type="pres">
      <dgm:prSet presAssocID="{CE7FA44B-EB1D-4522-81B1-2C48F557E200}" presName="node" presStyleLbl="node1" presStyleIdx="0" presStyleCnt="3">
        <dgm:presLayoutVars>
          <dgm:bulletEnabled val="1"/>
        </dgm:presLayoutVars>
      </dgm:prSet>
      <dgm:spPr/>
    </dgm:pt>
    <dgm:pt modelId="{28E7D514-186B-41ED-B77D-4D34361B9E56}" type="pres">
      <dgm:prSet presAssocID="{29AA2946-8387-4390-A3F3-E919F15406E0}" presName="sibTrans" presStyleLbl="sibTrans2D1" presStyleIdx="0" presStyleCnt="2"/>
      <dgm:spPr/>
    </dgm:pt>
    <dgm:pt modelId="{4D8D9CC3-CAE8-4C03-8341-9802BD33BA0D}" type="pres">
      <dgm:prSet presAssocID="{29AA2946-8387-4390-A3F3-E919F15406E0}" presName="connectorText" presStyleLbl="sibTrans2D1" presStyleIdx="0" presStyleCnt="2"/>
      <dgm:spPr/>
    </dgm:pt>
    <dgm:pt modelId="{1999DDF8-46A0-4E89-A14A-803A8B625C24}" type="pres">
      <dgm:prSet presAssocID="{431927BF-46D2-47CE-815A-5E35E482A027}" presName="node" presStyleLbl="node1" presStyleIdx="1" presStyleCnt="3">
        <dgm:presLayoutVars>
          <dgm:bulletEnabled val="1"/>
        </dgm:presLayoutVars>
      </dgm:prSet>
      <dgm:spPr/>
    </dgm:pt>
    <dgm:pt modelId="{407BB4B7-1E0F-45A3-B3A3-F15DCDF96AC0}" type="pres">
      <dgm:prSet presAssocID="{F30EE472-1755-4269-832A-B5B6998550C5}" presName="sibTrans" presStyleLbl="sibTrans2D1" presStyleIdx="1" presStyleCnt="2"/>
      <dgm:spPr/>
    </dgm:pt>
    <dgm:pt modelId="{2443F1C0-ED2B-4C5F-9EDD-CF9E70549AF0}" type="pres">
      <dgm:prSet presAssocID="{F30EE472-1755-4269-832A-B5B6998550C5}" presName="connectorText" presStyleLbl="sibTrans2D1" presStyleIdx="1" presStyleCnt="2"/>
      <dgm:spPr/>
    </dgm:pt>
    <dgm:pt modelId="{402D316F-4621-4738-9F66-D398DD26CE96}" type="pres">
      <dgm:prSet presAssocID="{04C0998A-D67F-41E5-B51E-F15FD9B501E9}" presName="node" presStyleLbl="node1" presStyleIdx="2" presStyleCnt="3">
        <dgm:presLayoutVars>
          <dgm:bulletEnabled val="1"/>
        </dgm:presLayoutVars>
      </dgm:prSet>
      <dgm:spPr/>
    </dgm:pt>
  </dgm:ptLst>
  <dgm:cxnLst>
    <dgm:cxn modelId="{179B6E08-21FE-4390-8C1E-9AC07426937F}" srcId="{D5C7B0EC-E53E-482B-BD92-A930025F1FDD}" destId="{04C0998A-D67F-41E5-B51E-F15FD9B501E9}" srcOrd="2" destOrd="0" parTransId="{828BF89C-0969-4D67-A1C5-7324478F9791}" sibTransId="{EDDCB829-6B22-4EEA-B30D-C9CC8FDD4F0D}"/>
    <dgm:cxn modelId="{3CF81D44-A9C2-4284-B687-EC029F4CECDF}" type="presOf" srcId="{F30EE472-1755-4269-832A-B5B6998550C5}" destId="{407BB4B7-1E0F-45A3-B3A3-F15DCDF96AC0}" srcOrd="0" destOrd="0" presId="urn:microsoft.com/office/officeart/2005/8/layout/process1"/>
    <dgm:cxn modelId="{8EDDE86D-5E27-409F-A1D3-29AECBC8C77F}" type="presOf" srcId="{431927BF-46D2-47CE-815A-5E35E482A027}" destId="{1999DDF8-46A0-4E89-A14A-803A8B625C24}" srcOrd="0" destOrd="0" presId="urn:microsoft.com/office/officeart/2005/8/layout/process1"/>
    <dgm:cxn modelId="{3BAA5152-1C3A-4F91-912B-37D01B4C92E8}" type="presOf" srcId="{CE7FA44B-EB1D-4522-81B1-2C48F557E200}" destId="{5370BD86-E7D4-4253-A224-690C16C1726C}" srcOrd="0" destOrd="0" presId="urn:microsoft.com/office/officeart/2005/8/layout/process1"/>
    <dgm:cxn modelId="{645E6978-8216-442A-9DA6-09F01D60A852}" srcId="{D5C7B0EC-E53E-482B-BD92-A930025F1FDD}" destId="{431927BF-46D2-47CE-815A-5E35E482A027}" srcOrd="1" destOrd="0" parTransId="{D4A711FB-C0A3-46BC-951A-740C07EECAA6}" sibTransId="{F30EE472-1755-4269-832A-B5B6998550C5}"/>
    <dgm:cxn modelId="{52858486-8675-4966-93D4-616ED43B1C92}" srcId="{D5C7B0EC-E53E-482B-BD92-A930025F1FDD}" destId="{CE7FA44B-EB1D-4522-81B1-2C48F557E200}" srcOrd="0" destOrd="0" parTransId="{A8B78DEE-3F07-4C9F-AFC2-06E7F6FD0B3A}" sibTransId="{29AA2946-8387-4390-A3F3-E919F15406E0}"/>
    <dgm:cxn modelId="{17C2CA8D-7D18-4251-83F2-1FE5D4D4C3B8}" type="presOf" srcId="{04C0998A-D67F-41E5-B51E-F15FD9B501E9}" destId="{402D316F-4621-4738-9F66-D398DD26CE96}" srcOrd="0" destOrd="0" presId="urn:microsoft.com/office/officeart/2005/8/layout/process1"/>
    <dgm:cxn modelId="{3060B7C7-BB49-4ECA-AB40-7F57A1E54A95}" type="presOf" srcId="{29AA2946-8387-4390-A3F3-E919F15406E0}" destId="{28E7D514-186B-41ED-B77D-4D34361B9E56}" srcOrd="0" destOrd="0" presId="urn:microsoft.com/office/officeart/2005/8/layout/process1"/>
    <dgm:cxn modelId="{78E2BBCC-6DBE-4ECD-B065-F2056A122B42}" type="presOf" srcId="{F30EE472-1755-4269-832A-B5B6998550C5}" destId="{2443F1C0-ED2B-4C5F-9EDD-CF9E70549AF0}" srcOrd="1" destOrd="0" presId="urn:microsoft.com/office/officeart/2005/8/layout/process1"/>
    <dgm:cxn modelId="{A1D277DD-0350-45E0-849E-A1C0257EB1CE}" type="presOf" srcId="{D5C7B0EC-E53E-482B-BD92-A930025F1FDD}" destId="{E7AC267A-179D-46D3-B4B0-BA1F47DB35C9}" srcOrd="0" destOrd="0" presId="urn:microsoft.com/office/officeart/2005/8/layout/process1"/>
    <dgm:cxn modelId="{13B6B1EB-8892-4D03-B61D-D3628200ECF7}" type="presOf" srcId="{29AA2946-8387-4390-A3F3-E919F15406E0}" destId="{4D8D9CC3-CAE8-4C03-8341-9802BD33BA0D}" srcOrd="1" destOrd="0" presId="urn:microsoft.com/office/officeart/2005/8/layout/process1"/>
    <dgm:cxn modelId="{3B0AE9F6-533D-4549-9C95-BF7A8AC25DEE}" type="presParOf" srcId="{E7AC267A-179D-46D3-B4B0-BA1F47DB35C9}" destId="{5370BD86-E7D4-4253-A224-690C16C1726C}" srcOrd="0" destOrd="0" presId="urn:microsoft.com/office/officeart/2005/8/layout/process1"/>
    <dgm:cxn modelId="{5CA29A75-F092-411C-ABC5-6187035F2430}" type="presParOf" srcId="{E7AC267A-179D-46D3-B4B0-BA1F47DB35C9}" destId="{28E7D514-186B-41ED-B77D-4D34361B9E56}" srcOrd="1" destOrd="0" presId="urn:microsoft.com/office/officeart/2005/8/layout/process1"/>
    <dgm:cxn modelId="{19943211-EABB-4816-AE54-49CA2B0E2C3D}" type="presParOf" srcId="{28E7D514-186B-41ED-B77D-4D34361B9E56}" destId="{4D8D9CC3-CAE8-4C03-8341-9802BD33BA0D}" srcOrd="0" destOrd="0" presId="urn:microsoft.com/office/officeart/2005/8/layout/process1"/>
    <dgm:cxn modelId="{B8EDF23B-6F3F-4E0C-9DB4-2D1C1F02B0FA}" type="presParOf" srcId="{E7AC267A-179D-46D3-B4B0-BA1F47DB35C9}" destId="{1999DDF8-46A0-4E89-A14A-803A8B625C24}" srcOrd="2" destOrd="0" presId="urn:microsoft.com/office/officeart/2005/8/layout/process1"/>
    <dgm:cxn modelId="{BD54FAF3-0E34-4FD6-8008-5C0D07324FA0}" type="presParOf" srcId="{E7AC267A-179D-46D3-B4B0-BA1F47DB35C9}" destId="{407BB4B7-1E0F-45A3-B3A3-F15DCDF96AC0}" srcOrd="3" destOrd="0" presId="urn:microsoft.com/office/officeart/2005/8/layout/process1"/>
    <dgm:cxn modelId="{CB7AEE43-EF68-475C-AFBF-5A05304D92B9}" type="presParOf" srcId="{407BB4B7-1E0F-45A3-B3A3-F15DCDF96AC0}" destId="{2443F1C0-ED2B-4C5F-9EDD-CF9E70549AF0}" srcOrd="0" destOrd="0" presId="urn:microsoft.com/office/officeart/2005/8/layout/process1"/>
    <dgm:cxn modelId="{E80D2828-B3F6-44FC-A4F4-6D83F265E4B8}" type="presParOf" srcId="{E7AC267A-179D-46D3-B4B0-BA1F47DB35C9}" destId="{402D316F-4621-4738-9F66-D398DD26CE9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70BD86-E7D4-4253-A224-690C16C1726C}">
      <dsp:nvSpPr>
        <dsp:cNvPr id="0" name=""/>
        <dsp:cNvSpPr/>
      </dsp:nvSpPr>
      <dsp:spPr>
        <a:xfrm>
          <a:off x="5357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Precipitation Forecast</a:t>
          </a:r>
          <a:endParaRPr lang="en-CA" sz="1900" kern="1200" dirty="0"/>
        </a:p>
      </dsp:txBody>
      <dsp:txXfrm>
        <a:off x="33499" y="1579724"/>
        <a:ext cx="1545106" cy="904550"/>
      </dsp:txXfrm>
    </dsp:sp>
    <dsp:sp modelId="{28E7D514-186B-41ED-B77D-4D34361B9E56}">
      <dsp:nvSpPr>
        <dsp:cNvPr id="0" name=""/>
        <dsp:cNvSpPr/>
      </dsp:nvSpPr>
      <dsp:spPr>
        <a:xfrm>
          <a:off x="1766887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600" kern="1200"/>
        </a:p>
      </dsp:txBody>
      <dsp:txXfrm>
        <a:off x="1766887" y="1912856"/>
        <a:ext cx="237646" cy="238286"/>
      </dsp:txXfrm>
    </dsp:sp>
    <dsp:sp modelId="{1999DDF8-46A0-4E89-A14A-803A8B625C24}">
      <dsp:nvSpPr>
        <dsp:cNvPr id="0" name=""/>
        <dsp:cNvSpPr/>
      </dsp:nvSpPr>
      <dsp:spPr>
        <a:xfrm>
          <a:off x="2247304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Runoff</a:t>
          </a:r>
          <a:endParaRPr lang="en-CA" sz="1900" kern="1200" dirty="0"/>
        </a:p>
      </dsp:txBody>
      <dsp:txXfrm>
        <a:off x="2275446" y="1579724"/>
        <a:ext cx="1545106" cy="904550"/>
      </dsp:txXfrm>
    </dsp:sp>
    <dsp:sp modelId="{407BB4B7-1E0F-45A3-B3A3-F15DCDF96AC0}">
      <dsp:nvSpPr>
        <dsp:cNvPr id="0" name=""/>
        <dsp:cNvSpPr/>
      </dsp:nvSpPr>
      <dsp:spPr>
        <a:xfrm>
          <a:off x="4008834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600" kern="1200"/>
        </a:p>
      </dsp:txBody>
      <dsp:txXfrm>
        <a:off x="4008834" y="1912856"/>
        <a:ext cx="237646" cy="238286"/>
      </dsp:txXfrm>
    </dsp:sp>
    <dsp:sp modelId="{402D316F-4621-4738-9F66-D398DD26CE96}">
      <dsp:nvSpPr>
        <dsp:cNvPr id="0" name=""/>
        <dsp:cNvSpPr/>
      </dsp:nvSpPr>
      <dsp:spPr>
        <a:xfrm>
          <a:off x="4489251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Streamflow</a:t>
          </a:r>
          <a:endParaRPr lang="en-CA" sz="1900" kern="1200" dirty="0"/>
        </a:p>
      </dsp:txBody>
      <dsp:txXfrm>
        <a:off x="4517393" y="1579724"/>
        <a:ext cx="1545106" cy="904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7F7C36-8D33-BF4D-9E52-3E6C6B03E5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7B4290-F3C6-3B48-808C-9F7DFC2A833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24602F8-4724-4D8C-A9FF-E63ED9E50E83}" type="datetime1">
              <a:rPr lang="en-US" altLang="en-US"/>
              <a:pPr>
                <a:defRPr/>
              </a:pPr>
              <a:t>4/11/2021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77429D2-FE4E-8049-B9E7-639D82EE86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DD662C7-9FAF-DC47-9A80-C8670B6C67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0A419-F32E-E347-9A2D-E7E448D4EDC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AB338B-CF3E-E441-B8C6-15C04D55B9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730512A6-E55C-440F-8A28-93EB441F077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>
            <a:extLst>
              <a:ext uri="{FF2B5EF4-FFF2-40B4-BE49-F238E27FC236}">
                <a16:creationId xmlns:a16="http://schemas.microsoft.com/office/drawing/2014/main" id="{59DF0E5E-9676-47ED-A82E-915E8095892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Notes Placeholder 2">
            <a:extLst>
              <a:ext uri="{FF2B5EF4-FFF2-40B4-BE49-F238E27FC236}">
                <a16:creationId xmlns:a16="http://schemas.microsoft.com/office/drawing/2014/main" id="{51F534DE-E543-4DD7-A4B5-36951B615A7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A983D3AE-20A0-4BB0-844D-1C30165908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0B7F59D-E2B4-47D5-90F1-8C4D8E1B1D44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Muskingum</a:t>
            </a:r>
            <a:r>
              <a:rPr lang="en-GB" dirty="0"/>
              <a:t> method is a simplified form of the St. </a:t>
            </a:r>
            <a:r>
              <a:rPr lang="en-GB" dirty="0" err="1"/>
              <a:t>Vallant</a:t>
            </a:r>
            <a:r>
              <a:rPr lang="en-GB" dirty="0"/>
              <a:t> equations, which in turn is simplification of the Navier-Stokes equation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512A6-E55C-440F-8A28-93EB441F077D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8212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Muskingum</a:t>
            </a:r>
            <a:r>
              <a:rPr lang="en-GB" dirty="0"/>
              <a:t> method is a simplified form of the St. </a:t>
            </a:r>
            <a:r>
              <a:rPr lang="en-GB" dirty="0" err="1"/>
              <a:t>Vallant</a:t>
            </a:r>
            <a:r>
              <a:rPr lang="en-GB" dirty="0"/>
              <a:t> equations, which in turn is simplification of the Navier-Stokes equation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512A6-E55C-440F-8A28-93EB441F077D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71704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512A6-E55C-440F-8A28-93EB441F077D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84698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512A6-E55C-440F-8A28-93EB441F077D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0794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512A6-E55C-440F-8A28-93EB441F077D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01103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512A6-E55C-440F-8A28-93EB441F077D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05033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512A6-E55C-440F-8A28-93EB441F077D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79606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512A6-E55C-440F-8A28-93EB441F077D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09508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512A6-E55C-440F-8A28-93EB441F077D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88819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512A6-E55C-440F-8A28-93EB441F077D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3114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512A6-E55C-440F-8A28-93EB441F077D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63973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512A6-E55C-440F-8A28-93EB441F077D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70709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512A6-E55C-440F-8A28-93EB441F077D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27953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512A6-E55C-440F-8A28-93EB441F077D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29509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started work on it last year June. I will continue working on it because I am mainly funded through BC Hydro.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512A6-E55C-440F-8A28-93EB441F077D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35967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512A6-E55C-440F-8A28-93EB441F077D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29053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512A6-E55C-440F-8A28-93EB441F077D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15483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512A6-E55C-440F-8A28-93EB441F077D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96756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512A6-E55C-440F-8A28-93EB441F077D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37313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1. Talk about looking for more scholarships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512A6-E55C-440F-8A28-93EB441F077D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5052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512A6-E55C-440F-8A28-93EB441F077D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7717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512A6-E55C-440F-8A28-93EB441F077D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0092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512A6-E55C-440F-8A28-93EB441F077D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9478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512A6-E55C-440F-8A28-93EB441F077D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5547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512A6-E55C-440F-8A28-93EB441F077D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7043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512A6-E55C-440F-8A28-93EB441F077D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4175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Grid-based issues: computational demand + a grid could cover more than 1 river.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512A6-E55C-440F-8A28-93EB441F077D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0151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F70903-FF2C-4AA8-A356-93B9B6F1EAAC}"/>
              </a:ext>
            </a:extLst>
          </p:cNvPr>
          <p:cNvSpPr/>
          <p:nvPr userDrawn="1"/>
        </p:nvSpPr>
        <p:spPr>
          <a:xfrm>
            <a:off x="8243888" y="1131888"/>
            <a:ext cx="900112" cy="11318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6" name="Picture 2" descr="2014_logo_only_reverse.png">
            <a:extLst>
              <a:ext uri="{FF2B5EF4-FFF2-40B4-BE49-F238E27FC236}">
                <a16:creationId xmlns:a16="http://schemas.microsoft.com/office/drawing/2014/main" id="{7EEB1C62-6EBD-443A-BC00-CB5B1AEDF6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188" y="1419225"/>
            <a:ext cx="40798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365586" y="1131889"/>
            <a:ext cx="6726693" cy="2023843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ts val="3800"/>
              </a:lnSpc>
              <a:spcBef>
                <a:spcPts val="0"/>
              </a:spcBef>
              <a:buNone/>
              <a:defRPr sz="3500" b="1" i="0" kern="0" cap="all" spc="3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65760" y="3003798"/>
            <a:ext cx="6726519" cy="32139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700" b="0" i="0" kern="0" spc="30" baseline="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 sz="900" b="0" i="0">
                <a:latin typeface="Whitney Book"/>
                <a:cs typeface="Whitney Book"/>
              </a:defRPr>
            </a:lvl2pPr>
            <a:lvl3pPr>
              <a:defRPr sz="900" b="0" i="0">
                <a:latin typeface="Whitney Book"/>
                <a:cs typeface="Whitney Book"/>
              </a:defRPr>
            </a:lvl3pPr>
            <a:lvl4pPr>
              <a:defRPr sz="900" b="0" i="0">
                <a:latin typeface="Whitney Book"/>
                <a:cs typeface="Whitney Book"/>
              </a:defRPr>
            </a:lvl4pPr>
            <a:lvl5pPr>
              <a:defRPr sz="900" b="0" i="0">
                <a:latin typeface="Whitney Book"/>
                <a:cs typeface="Whitney Book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65760" y="3507854"/>
            <a:ext cx="6726519" cy="32139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900" b="0" i="0" kern="0" cap="all" spc="150" normalizeH="0" baseline="0">
                <a:solidFill>
                  <a:srgbClr val="0C2344"/>
                </a:solidFill>
                <a:latin typeface="Arial Black"/>
                <a:cs typeface="Arial Black"/>
              </a:defRPr>
            </a:lvl1pPr>
            <a:lvl2pPr>
              <a:defRPr sz="900" b="0" i="0">
                <a:latin typeface="Whitney Book"/>
                <a:cs typeface="Whitney Book"/>
              </a:defRPr>
            </a:lvl2pPr>
            <a:lvl3pPr>
              <a:defRPr sz="900" b="0" i="0">
                <a:latin typeface="Whitney Book"/>
                <a:cs typeface="Whitney Book"/>
              </a:defRPr>
            </a:lvl3pPr>
            <a:lvl4pPr>
              <a:defRPr sz="900" b="0" i="0">
                <a:latin typeface="Whitney Book"/>
                <a:cs typeface="Whitney Book"/>
              </a:defRPr>
            </a:lvl4pPr>
            <a:lvl5pPr>
              <a:defRPr sz="900" b="0" i="0">
                <a:latin typeface="Whitney Book"/>
                <a:cs typeface="Whitney Book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1870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_2016_UBCStandard_Signature_ReverseRGB72.png">
            <a:extLst>
              <a:ext uri="{FF2B5EF4-FFF2-40B4-BE49-F238E27FC236}">
                <a16:creationId xmlns:a16="http://schemas.microsoft.com/office/drawing/2014/main" id="{CDE01B0D-13D5-45E0-9752-DB98D76557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8" y="1443038"/>
            <a:ext cx="4770437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8975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AD9EB85-7D39-4415-8DD1-F0D96DA2181A}"/>
              </a:ext>
            </a:extLst>
          </p:cNvPr>
          <p:cNvSpPr/>
          <p:nvPr userDrawn="1"/>
        </p:nvSpPr>
        <p:spPr>
          <a:xfrm>
            <a:off x="8243888" y="1131888"/>
            <a:ext cx="900112" cy="1131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6" name="Picture 3" descr="s4b282c2015.png">
            <a:extLst>
              <a:ext uri="{FF2B5EF4-FFF2-40B4-BE49-F238E27FC236}">
                <a16:creationId xmlns:a16="http://schemas.microsoft.com/office/drawing/2014/main" id="{EFAAF473-93B5-4D06-832E-A85F4FE1E5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763" y="1439863"/>
            <a:ext cx="363537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365586" y="1131889"/>
            <a:ext cx="6726693" cy="2023843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ts val="3800"/>
              </a:lnSpc>
              <a:spcBef>
                <a:spcPts val="0"/>
              </a:spcBef>
              <a:buNone/>
              <a:defRPr sz="3500" b="1" i="0" kern="0" cap="all" spc="3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65760" y="3003798"/>
            <a:ext cx="6726519" cy="32139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700" b="0" i="0" kern="0" spc="30" baseline="0">
                <a:solidFill>
                  <a:srgbClr val="FFFFFF"/>
                </a:solidFill>
                <a:latin typeface="Arial"/>
                <a:cs typeface="Arial"/>
              </a:defRPr>
            </a:lvl1pPr>
            <a:lvl2pPr>
              <a:defRPr sz="900" b="0" i="0">
                <a:latin typeface="Whitney Book"/>
                <a:cs typeface="Whitney Book"/>
              </a:defRPr>
            </a:lvl2pPr>
            <a:lvl3pPr>
              <a:defRPr sz="900" b="0" i="0">
                <a:latin typeface="Whitney Book"/>
                <a:cs typeface="Whitney Book"/>
              </a:defRPr>
            </a:lvl3pPr>
            <a:lvl4pPr>
              <a:defRPr sz="900" b="0" i="0">
                <a:latin typeface="Whitney Book"/>
                <a:cs typeface="Whitney Book"/>
              </a:defRPr>
            </a:lvl4pPr>
            <a:lvl5pPr>
              <a:defRPr sz="900" b="0" i="0">
                <a:latin typeface="Whitney Book"/>
                <a:cs typeface="Whitney Book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65760" y="3507854"/>
            <a:ext cx="6726519" cy="32139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900" b="0" i="0" kern="0" cap="all" spc="150" normalizeH="0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>
              <a:defRPr sz="900" b="0" i="0">
                <a:latin typeface="Whitney Book"/>
                <a:cs typeface="Whitney Book"/>
              </a:defRPr>
            </a:lvl2pPr>
            <a:lvl3pPr>
              <a:defRPr sz="900" b="0" i="0">
                <a:latin typeface="Whitney Book"/>
                <a:cs typeface="Whitney Book"/>
              </a:defRPr>
            </a:lvl3pPr>
            <a:lvl4pPr>
              <a:defRPr sz="900" b="0" i="0">
                <a:latin typeface="Whitney Book"/>
                <a:cs typeface="Whitney Book"/>
              </a:defRPr>
            </a:lvl4pPr>
            <a:lvl5pPr>
              <a:defRPr sz="900" b="0" i="0">
                <a:latin typeface="Whitney Book"/>
                <a:cs typeface="Whitney Book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3543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 Slid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BA394F95-69A3-4447-A2D3-E23E4B7C35C1}"/>
              </a:ext>
            </a:extLst>
          </p:cNvPr>
          <p:cNvSpPr txBox="1">
            <a:spLocks/>
          </p:cNvSpPr>
          <p:nvPr userDrawn="1"/>
        </p:nvSpPr>
        <p:spPr>
          <a:xfrm flipH="1">
            <a:off x="8588375" y="6429375"/>
            <a:ext cx="304800" cy="192088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buFont typeface="Arial" panose="020B0604020202020204" pitchFamily="34" charset="0"/>
              <a:buNone/>
            </a:pPr>
            <a:fld id="{0FE3AED5-EF44-4DD0-B64D-18D2D7F17CD7}" type="slidenum">
              <a:rPr lang="en-US" altLang="en-US" sz="900">
                <a:solidFill>
                  <a:srgbClr val="FFFFFF"/>
                </a:solidFill>
                <a:latin typeface="Whitney Book" pitchFamily="50" charset="0"/>
              </a:rPr>
              <a:pPr algn="r">
                <a:spcBef>
                  <a:spcPct val="20000"/>
                </a:spcBef>
                <a:buFont typeface="Arial" panose="020B0604020202020204" pitchFamily="34" charset="0"/>
                <a:buNone/>
              </a:pPr>
              <a:t>‹#›</a:t>
            </a:fld>
            <a:endParaRPr lang="en-CA" altLang="en-US" sz="900">
              <a:solidFill>
                <a:srgbClr val="FFFFFF"/>
              </a:solidFill>
              <a:latin typeface="Whitney Book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709A8C-1595-4D88-B858-0324ABEC762A}"/>
              </a:ext>
            </a:extLst>
          </p:cNvPr>
          <p:cNvSpPr/>
          <p:nvPr userDrawn="1"/>
        </p:nvSpPr>
        <p:spPr>
          <a:xfrm>
            <a:off x="8243888" y="1131888"/>
            <a:ext cx="900112" cy="11318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5" name="Picture 2" descr="2014_logo_only_reverse.png">
            <a:extLst>
              <a:ext uri="{FF2B5EF4-FFF2-40B4-BE49-F238E27FC236}">
                <a16:creationId xmlns:a16="http://schemas.microsoft.com/office/drawing/2014/main" id="{342176EE-1F14-41F6-97FB-2E26CBA8E5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188" y="1419225"/>
            <a:ext cx="40798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365586" y="1131889"/>
            <a:ext cx="6870710" cy="1203895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ts val="3400"/>
              </a:lnSpc>
              <a:spcBef>
                <a:spcPts val="0"/>
              </a:spcBef>
              <a:buNone/>
              <a:defRPr sz="2800" b="1" i="0" kern="0" cap="all" spc="3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CA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484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 Slide -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C790B42-9AB8-4D59-8B5A-7311BC4B2405}"/>
              </a:ext>
            </a:extLst>
          </p:cNvPr>
          <p:cNvSpPr/>
          <p:nvPr userDrawn="1"/>
        </p:nvSpPr>
        <p:spPr>
          <a:xfrm>
            <a:off x="8243888" y="1131888"/>
            <a:ext cx="900112" cy="1131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4" name="Picture 2" descr="s4b282c2015.png">
            <a:extLst>
              <a:ext uri="{FF2B5EF4-FFF2-40B4-BE49-F238E27FC236}">
                <a16:creationId xmlns:a16="http://schemas.microsoft.com/office/drawing/2014/main" id="{EB56D7E6-B6B3-4141-8A71-309CDA230C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763" y="1439863"/>
            <a:ext cx="363537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365586" y="1131889"/>
            <a:ext cx="6798702" cy="1203895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ts val="3400"/>
              </a:lnSpc>
              <a:spcBef>
                <a:spcPts val="0"/>
              </a:spcBef>
              <a:buNone/>
              <a:defRPr sz="2800" b="1" i="0" kern="0" cap="all" spc="3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CA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6519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Slid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s4b282c2015.png">
            <a:extLst>
              <a:ext uri="{FF2B5EF4-FFF2-40B4-BE49-F238E27FC236}">
                <a16:creationId xmlns:a16="http://schemas.microsoft.com/office/drawing/2014/main" id="{D3882DE7-1F4D-41CF-9FF6-175550F4A2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638" y="1439863"/>
            <a:ext cx="363537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B9F72A93-43DD-4B5C-B1C4-7D63DA11C77D}"/>
              </a:ext>
            </a:extLst>
          </p:cNvPr>
          <p:cNvSpPr txBox="1">
            <a:spLocks/>
          </p:cNvSpPr>
          <p:nvPr userDrawn="1"/>
        </p:nvSpPr>
        <p:spPr>
          <a:xfrm flipH="1">
            <a:off x="8588375" y="6429375"/>
            <a:ext cx="304800" cy="192088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buFont typeface="Arial" panose="020B0604020202020204" pitchFamily="34" charset="0"/>
              <a:buNone/>
            </a:pPr>
            <a:fld id="{CA119A0A-60C8-4DDE-829E-7E62DDA6BFD4}" type="slidenum">
              <a:rPr lang="en-US" altLang="en-US" sz="900">
                <a:cs typeface="Arial" panose="020B0604020202020204" pitchFamily="34" charset="0"/>
              </a:rPr>
              <a:pPr algn="r">
                <a:spcBef>
                  <a:spcPct val="20000"/>
                </a:spcBef>
                <a:buFont typeface="Arial" panose="020B0604020202020204" pitchFamily="34" charset="0"/>
                <a:buNone/>
              </a:pPr>
              <a:t>‹#›</a:t>
            </a:fld>
            <a:endParaRPr lang="en-CA" altLang="en-US" sz="900">
              <a:cs typeface="Arial" panose="020B0604020202020204" pitchFamily="34" charset="0"/>
            </a:endParaRP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38954" y="315868"/>
            <a:ext cx="7661438" cy="62333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1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900" b="1" i="0" u="none" strike="noStrike" kern="1200" cap="all" spc="30" normalizeH="0" baseline="0" noProof="0">
                <a:ln>
                  <a:noFill/>
                </a:ln>
                <a:solidFill>
                  <a:srgbClr val="0C2344"/>
                </a:solidFill>
                <a:effectLst/>
                <a:uLnTx/>
                <a:uFillTx/>
                <a:latin typeface="Arial"/>
                <a:cs typeface="Arial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38954" y="1131888"/>
            <a:ext cx="7661438" cy="5393456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500"/>
            </a:lvl1pPr>
            <a:lvl2pPr marL="0" indent="-180000">
              <a:lnSpc>
                <a:spcPct val="130000"/>
              </a:lnSpc>
              <a:spcBef>
                <a:spcPts val="0"/>
              </a:spcBef>
              <a:buFont typeface="Arial"/>
              <a:buChar char="•"/>
              <a:defRPr sz="1500"/>
            </a:lvl2pPr>
            <a:lvl3pPr marL="540000" indent="-180000">
              <a:lnSpc>
                <a:spcPct val="130000"/>
              </a:lnSpc>
              <a:spcBef>
                <a:spcPts val="0"/>
              </a:spcBef>
              <a:defRPr sz="1500"/>
            </a:lvl3pPr>
            <a:lvl4pPr marL="900000" indent="-180000">
              <a:lnSpc>
                <a:spcPct val="130000"/>
              </a:lnSpc>
              <a:spcBef>
                <a:spcPts val="0"/>
              </a:spcBef>
              <a:buFont typeface="Arial"/>
              <a:buChar char="•"/>
              <a:defRPr sz="1500"/>
            </a:lvl4pPr>
            <a:lvl5pPr marL="1260000" indent="-180000">
              <a:lnSpc>
                <a:spcPct val="130000"/>
              </a:lnSpc>
              <a:spcBef>
                <a:spcPts val="0"/>
              </a:spcBef>
              <a:buFont typeface="Arial"/>
              <a:buChar char="•"/>
              <a:defRPr sz="1500"/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247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Slide -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2014_logo_only_reverse.png">
            <a:extLst>
              <a:ext uri="{FF2B5EF4-FFF2-40B4-BE49-F238E27FC236}">
                <a16:creationId xmlns:a16="http://schemas.microsoft.com/office/drawing/2014/main" id="{BEC87537-6644-4B5E-904F-DC49014983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188" y="1419225"/>
            <a:ext cx="40798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16B3B348-80EE-495F-A730-14E897E54EF1}"/>
              </a:ext>
            </a:extLst>
          </p:cNvPr>
          <p:cNvSpPr txBox="1">
            <a:spLocks/>
          </p:cNvSpPr>
          <p:nvPr userDrawn="1"/>
        </p:nvSpPr>
        <p:spPr>
          <a:xfrm flipH="1">
            <a:off x="8588375" y="6429375"/>
            <a:ext cx="304800" cy="192088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buFont typeface="Arial" panose="020B0604020202020204" pitchFamily="34" charset="0"/>
              <a:buNone/>
            </a:pPr>
            <a:fld id="{424B9112-F1A2-43D8-8355-59EAB12EF79B}" type="slidenum">
              <a:rPr lang="en-US" altLang="en-US" sz="900">
                <a:solidFill>
                  <a:srgbClr val="FFFFFF"/>
                </a:solidFill>
                <a:cs typeface="Arial" panose="020B0604020202020204" pitchFamily="34" charset="0"/>
              </a:rPr>
              <a:pPr algn="r">
                <a:spcBef>
                  <a:spcPct val="20000"/>
                </a:spcBef>
                <a:buFont typeface="Arial" panose="020B0604020202020204" pitchFamily="34" charset="0"/>
                <a:buNone/>
              </a:pPr>
              <a:t>‹#›</a:t>
            </a:fld>
            <a:endParaRPr lang="en-CA" altLang="en-US" sz="9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38954" y="315868"/>
            <a:ext cx="7661438" cy="62333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1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900" b="1" i="0" u="none" strike="noStrike" kern="1200" cap="all" spc="3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38954" y="1131888"/>
            <a:ext cx="7661438" cy="5393456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500">
                <a:solidFill>
                  <a:srgbClr val="FFFFFF"/>
                </a:solidFill>
              </a:defRPr>
            </a:lvl1pPr>
            <a:lvl2pPr marL="0" indent="-180000">
              <a:lnSpc>
                <a:spcPct val="130000"/>
              </a:lnSpc>
              <a:spcBef>
                <a:spcPts val="0"/>
              </a:spcBef>
              <a:buFont typeface="Arial"/>
              <a:buChar char="•"/>
              <a:defRPr sz="1500">
                <a:solidFill>
                  <a:srgbClr val="FFFFFF"/>
                </a:solidFill>
              </a:defRPr>
            </a:lvl2pPr>
            <a:lvl3pPr marL="540000" indent="-180000">
              <a:lnSpc>
                <a:spcPct val="130000"/>
              </a:lnSpc>
              <a:spcBef>
                <a:spcPts val="0"/>
              </a:spcBef>
              <a:defRPr sz="1500">
                <a:solidFill>
                  <a:srgbClr val="FFFFFF"/>
                </a:solidFill>
              </a:defRPr>
            </a:lvl3pPr>
            <a:lvl4pPr marL="900000" indent="-180000">
              <a:lnSpc>
                <a:spcPct val="130000"/>
              </a:lnSpc>
              <a:spcBef>
                <a:spcPts val="0"/>
              </a:spcBef>
              <a:buFont typeface="Arial"/>
              <a:buChar char="•"/>
              <a:defRPr sz="1500">
                <a:solidFill>
                  <a:srgbClr val="FFFFFF"/>
                </a:solidFill>
              </a:defRPr>
            </a:lvl4pPr>
            <a:lvl5pPr marL="1260000" indent="-180000">
              <a:lnSpc>
                <a:spcPct val="130000"/>
              </a:lnSpc>
              <a:spcBef>
                <a:spcPts val="0"/>
              </a:spcBef>
              <a:buFont typeface="Arial"/>
              <a:buChar char="•"/>
              <a:defRPr sz="1500">
                <a:solidFill>
                  <a:srgbClr val="FFFFFF"/>
                </a:solidFill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99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s Slid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0EF0303B-BB5D-48C9-9407-8BF27AC18C1A}"/>
              </a:ext>
            </a:extLst>
          </p:cNvPr>
          <p:cNvSpPr txBox="1">
            <a:spLocks/>
          </p:cNvSpPr>
          <p:nvPr userDrawn="1"/>
        </p:nvSpPr>
        <p:spPr>
          <a:xfrm flipH="1">
            <a:off x="8588375" y="6429375"/>
            <a:ext cx="304800" cy="192088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buFont typeface="Arial" panose="020B0604020202020204" pitchFamily="34" charset="0"/>
              <a:buNone/>
            </a:pPr>
            <a:fld id="{978E87B0-2E28-4C13-90AC-330E64CE4F29}" type="slidenum">
              <a:rPr lang="en-US" altLang="en-US" sz="900">
                <a:cs typeface="Arial" panose="020B0604020202020204" pitchFamily="34" charset="0"/>
              </a:rPr>
              <a:pPr algn="r">
                <a:spcBef>
                  <a:spcPct val="20000"/>
                </a:spcBef>
                <a:buFont typeface="Arial" panose="020B0604020202020204" pitchFamily="34" charset="0"/>
                <a:buNone/>
              </a:pPr>
              <a:t>‹#›</a:t>
            </a:fld>
            <a:endParaRPr lang="en-CA" altLang="en-US" sz="900">
              <a:cs typeface="Arial" panose="020B0604020202020204" pitchFamily="34" charset="0"/>
            </a:endParaRPr>
          </a:p>
        </p:txBody>
      </p:sp>
      <p:pic>
        <p:nvPicPr>
          <p:cNvPr id="5" name="Picture 9" descr="s4b282c2015.png">
            <a:extLst>
              <a:ext uri="{FF2B5EF4-FFF2-40B4-BE49-F238E27FC236}">
                <a16:creationId xmlns:a16="http://schemas.microsoft.com/office/drawing/2014/main" id="{2223EFAB-2720-4ACF-A1E0-A35942BAE1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638" y="404813"/>
            <a:ext cx="363537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38954" y="315868"/>
            <a:ext cx="7661438" cy="62333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1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900" b="1" i="0" u="none" strike="noStrike" kern="1200" cap="all" spc="30" normalizeH="0" baseline="0" noProof="0">
                <a:ln>
                  <a:noFill/>
                </a:ln>
                <a:solidFill>
                  <a:srgbClr val="0C2344"/>
                </a:solidFill>
                <a:effectLst/>
                <a:uLnTx/>
                <a:uFillTx/>
                <a:latin typeface="Arial"/>
                <a:cs typeface="Arial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38954" y="1131888"/>
            <a:ext cx="7661438" cy="5393456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500"/>
            </a:lvl1pPr>
            <a:lvl2pPr marL="0" indent="-180000">
              <a:lnSpc>
                <a:spcPct val="130000"/>
              </a:lnSpc>
              <a:spcBef>
                <a:spcPts val="0"/>
              </a:spcBef>
              <a:buFont typeface="Arial"/>
              <a:buChar char="•"/>
              <a:defRPr sz="1500"/>
            </a:lvl2pPr>
            <a:lvl3pPr marL="540000" indent="-180000">
              <a:lnSpc>
                <a:spcPct val="130000"/>
              </a:lnSpc>
              <a:spcBef>
                <a:spcPts val="0"/>
              </a:spcBef>
              <a:defRPr sz="1500"/>
            </a:lvl3pPr>
            <a:lvl4pPr marL="900000" indent="-180000">
              <a:lnSpc>
                <a:spcPct val="130000"/>
              </a:lnSpc>
              <a:spcBef>
                <a:spcPts val="0"/>
              </a:spcBef>
              <a:buFont typeface="Arial"/>
              <a:buChar char="•"/>
              <a:defRPr sz="1500"/>
            </a:lvl4pPr>
            <a:lvl5pPr marL="1260000" indent="-180000">
              <a:lnSpc>
                <a:spcPct val="130000"/>
              </a:lnSpc>
              <a:spcBef>
                <a:spcPts val="0"/>
              </a:spcBef>
              <a:buFont typeface="Arial"/>
              <a:buChar char="•"/>
              <a:defRPr sz="1500"/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805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9D8457CC-3F62-4B30-93A6-2DCFCFF749C1}"/>
              </a:ext>
            </a:extLst>
          </p:cNvPr>
          <p:cNvSpPr txBox="1">
            <a:spLocks/>
          </p:cNvSpPr>
          <p:nvPr userDrawn="1"/>
        </p:nvSpPr>
        <p:spPr>
          <a:xfrm flipH="1">
            <a:off x="8588375" y="6429375"/>
            <a:ext cx="304800" cy="192088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buFont typeface="Arial" panose="020B0604020202020204" pitchFamily="34" charset="0"/>
              <a:buNone/>
            </a:pPr>
            <a:fld id="{7EDE942F-2224-4651-BF33-D793D66566A5}" type="slidenum">
              <a:rPr lang="en-US" altLang="en-US" sz="900">
                <a:solidFill>
                  <a:srgbClr val="FFFFFF"/>
                </a:solidFill>
                <a:cs typeface="Arial" panose="020B0604020202020204" pitchFamily="34" charset="0"/>
              </a:rPr>
              <a:pPr algn="r">
                <a:spcBef>
                  <a:spcPct val="20000"/>
                </a:spcBef>
                <a:buFont typeface="Arial" panose="020B0604020202020204" pitchFamily="34" charset="0"/>
                <a:buNone/>
              </a:pPr>
              <a:t>‹#›</a:t>
            </a:fld>
            <a:endParaRPr lang="en-CA" altLang="en-US" sz="9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pic>
        <p:nvPicPr>
          <p:cNvPr id="5" name="Picture 2" descr="2014_logo_only_reverse.png">
            <a:extLst>
              <a:ext uri="{FF2B5EF4-FFF2-40B4-BE49-F238E27FC236}">
                <a16:creationId xmlns:a16="http://schemas.microsoft.com/office/drawing/2014/main" id="{ACAC2F4D-F711-4E91-8B4A-25365B225D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188" y="473075"/>
            <a:ext cx="40798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38954" y="315868"/>
            <a:ext cx="7661438" cy="62333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1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900" b="1" i="0" u="none" strike="noStrike" kern="1200" cap="all" spc="3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38954" y="1131888"/>
            <a:ext cx="7661438" cy="5393456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1500">
                <a:solidFill>
                  <a:srgbClr val="FFFFFF"/>
                </a:solidFill>
              </a:defRPr>
            </a:lvl1pPr>
            <a:lvl2pPr marL="0" indent="-180000">
              <a:lnSpc>
                <a:spcPct val="130000"/>
              </a:lnSpc>
              <a:spcBef>
                <a:spcPts val="0"/>
              </a:spcBef>
              <a:buFont typeface="Arial"/>
              <a:buChar char="•"/>
              <a:defRPr sz="1500">
                <a:solidFill>
                  <a:srgbClr val="FFFFFF"/>
                </a:solidFill>
              </a:defRPr>
            </a:lvl2pPr>
            <a:lvl3pPr marL="540000" indent="-180000">
              <a:lnSpc>
                <a:spcPct val="130000"/>
              </a:lnSpc>
              <a:spcBef>
                <a:spcPts val="0"/>
              </a:spcBef>
              <a:defRPr sz="1500">
                <a:solidFill>
                  <a:srgbClr val="FFFFFF"/>
                </a:solidFill>
              </a:defRPr>
            </a:lvl3pPr>
            <a:lvl4pPr marL="900000" indent="-180000">
              <a:lnSpc>
                <a:spcPct val="130000"/>
              </a:lnSpc>
              <a:spcBef>
                <a:spcPts val="0"/>
              </a:spcBef>
              <a:buFont typeface="Arial"/>
              <a:buChar char="•"/>
              <a:defRPr sz="1500">
                <a:solidFill>
                  <a:srgbClr val="FFFFFF"/>
                </a:solidFill>
              </a:defRPr>
            </a:lvl4pPr>
            <a:lvl5pPr marL="1260000" indent="-180000">
              <a:lnSpc>
                <a:spcPct val="130000"/>
              </a:lnSpc>
              <a:spcBef>
                <a:spcPts val="0"/>
              </a:spcBef>
              <a:buFont typeface="Arial"/>
              <a:buChar char="•"/>
              <a:defRPr sz="1500">
                <a:solidFill>
                  <a:srgbClr val="FFFFFF"/>
                </a:solidFill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80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BC_2016_Signature_Wide_282.png">
            <a:extLst>
              <a:ext uri="{FF2B5EF4-FFF2-40B4-BE49-F238E27FC236}">
                <a16:creationId xmlns:a16="http://schemas.microsoft.com/office/drawing/2014/main" id="{4AFB6A82-E380-47AE-B2F6-A4AD12A31B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8" y="1439863"/>
            <a:ext cx="4770437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9423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942" r:id="rId1"/>
    <p:sldLayoutId id="2147484943" r:id="rId2"/>
    <p:sldLayoutId id="2147484944" r:id="rId3"/>
    <p:sldLayoutId id="2147484945" r:id="rId4"/>
    <p:sldLayoutId id="2147484946" r:id="rId5"/>
    <p:sldLayoutId id="2147484947" r:id="rId6"/>
    <p:sldLayoutId id="2147484948" r:id="rId7"/>
    <p:sldLayoutId id="2147484949" r:id="rId8"/>
    <p:sldLayoutId id="2147484950" r:id="rId9"/>
    <p:sldLayoutId id="2147484951" r:id="rId10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tethys.icimod.org/apps/streamflownepal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Placeholder 3">
            <a:extLst>
              <a:ext uri="{FF2B5EF4-FFF2-40B4-BE49-F238E27FC236}">
                <a16:creationId xmlns:a16="http://schemas.microsoft.com/office/drawing/2014/main" id="{B0083CDE-E49A-414C-BBE3-6081C56660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auto">
          <a:xfrm>
            <a:off x="365125" y="1331913"/>
            <a:ext cx="5430838" cy="1824037"/>
          </a:xfrm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pc="100" dirty="0">
                <a:ea typeface="ＭＳ Ｐゴシック" charset="-128"/>
              </a:rPr>
              <a:t>Committee meeting</a:t>
            </a:r>
          </a:p>
        </p:txBody>
      </p:sp>
      <p:sp>
        <p:nvSpPr>
          <p:cNvPr id="16386" name="Text Placeholder 2">
            <a:extLst>
              <a:ext uri="{FF2B5EF4-FFF2-40B4-BE49-F238E27FC236}">
                <a16:creationId xmlns:a16="http://schemas.microsoft.com/office/drawing/2014/main" id="{A7B3029A-B177-3345-B002-80D9848474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365125" y="3003550"/>
            <a:ext cx="5430838" cy="322263"/>
          </a:xfrm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>
                <a:ea typeface="ＭＳ Ｐゴシック" charset="-128"/>
              </a:rPr>
              <a:t>April 12, 2021</a:t>
            </a: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7C1EF2-5416-C141-9A10-FEEBAC49C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7295" y="3830638"/>
            <a:ext cx="5430838" cy="107275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z="1000" dirty="0">
                <a:ea typeface="ＭＳ Ｐゴシック" charset="-128"/>
              </a:rPr>
              <a:t>Abhinab Kadel</a:t>
            </a:r>
          </a:p>
          <a:p>
            <a:pPr>
              <a:defRPr/>
            </a:pPr>
            <a:r>
              <a:rPr lang="en-US" sz="1000" dirty="0">
                <a:ea typeface="ＭＳ Ｐゴシック" charset="-128"/>
              </a:rPr>
              <a:t>M.Sc. Student Atmospheric sciences</a:t>
            </a:r>
          </a:p>
          <a:p>
            <a:pPr>
              <a:buFont typeface="Arial" charset="0"/>
              <a:buNone/>
              <a:defRPr/>
            </a:pPr>
            <a:r>
              <a:rPr lang="en-US" sz="1000" dirty="0">
                <a:ea typeface="ＭＳ Ｐゴシック" charset="-128"/>
              </a:rPr>
              <a:t>Weather forecast research team (wfrt),</a:t>
            </a:r>
          </a:p>
          <a:p>
            <a:pPr>
              <a:buFont typeface="Arial" charset="0"/>
              <a:buNone/>
              <a:defRPr/>
            </a:pPr>
            <a:r>
              <a:rPr lang="en-US" sz="1000" dirty="0">
                <a:ea typeface="ＭＳ Ｐゴシック" charset="-128"/>
              </a:rPr>
              <a:t>Department of earth, ocean and atmospheric sciences (Eoas)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B0EAD-F805-8347-8866-DEA3A491EF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5125" y="1276350"/>
            <a:ext cx="5575300" cy="105886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>
                <a:ea typeface="ＭＳ Ｐゴシック" charset="-128"/>
              </a:rPr>
              <a:t>thesis </a:t>
            </a:r>
          </a:p>
        </p:txBody>
      </p:sp>
    </p:spTree>
    <p:extLst>
      <p:ext uri="{BB962C8B-B14F-4D97-AF65-F5344CB8AC3E}">
        <p14:creationId xmlns:p14="http://schemas.microsoft.com/office/powerpoint/2010/main" val="192936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303A79-A28D-BC41-B68C-FB49F151D6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9738" y="620688"/>
            <a:ext cx="7661275" cy="623887"/>
          </a:xfrm>
        </p:spPr>
        <p:txBody>
          <a:bodyPr/>
          <a:lstStyle/>
          <a:p>
            <a:pPr>
              <a:defRPr/>
            </a:pPr>
            <a:r>
              <a:rPr lang="en-CA" sz="3200" dirty="0">
                <a:ea typeface="ＭＳ Ｐゴシック" charset="-128"/>
              </a:rPr>
              <a:t>Proposed changes</a:t>
            </a:r>
            <a:endParaRPr sz="3200" dirty="0">
              <a:ea typeface="ＭＳ Ｐゴシック" charset="-128"/>
            </a:endParaRPr>
          </a:p>
        </p:txBody>
      </p:sp>
      <p:sp>
        <p:nvSpPr>
          <p:cNvPr id="21506" name="Text Placeholder 7">
            <a:extLst>
              <a:ext uri="{FF2B5EF4-FFF2-40B4-BE49-F238E27FC236}">
                <a16:creationId xmlns:a16="http://schemas.microsoft.com/office/drawing/2014/main" id="{A4A9F288-3655-4146-924A-203359AA905C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439738" y="1244576"/>
            <a:ext cx="7661274" cy="52087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42875" lvl="1" indent="-142875">
              <a:spcBef>
                <a:spcPct val="0"/>
              </a:spcBef>
            </a:pPr>
            <a:r>
              <a:rPr lang="en-US" altLang="en-US" sz="2200" b="1" dirty="0">
                <a:cs typeface="Whitney Semibold" pitchFamily="2" charset="0"/>
              </a:rPr>
              <a:t>Area:</a:t>
            </a:r>
          </a:p>
          <a:p>
            <a:pPr marL="682875" lvl="2" indent="-142875">
              <a:spcBef>
                <a:spcPct val="0"/>
              </a:spcBef>
            </a:pPr>
            <a:r>
              <a:rPr lang="en-US" altLang="en-US" sz="2200" dirty="0">
                <a:cs typeface="Whitney Semibold" pitchFamily="2" charset="0"/>
              </a:rPr>
              <a:t>Focus entirely in Nepal</a:t>
            </a:r>
          </a:p>
          <a:p>
            <a:pPr marL="682875" lvl="2" indent="-142875">
              <a:spcBef>
                <a:spcPct val="0"/>
              </a:spcBef>
            </a:pPr>
            <a:endParaRPr lang="en-US" altLang="en-US" sz="2200" dirty="0">
              <a:cs typeface="Whitney Semibold" pitchFamily="2" charset="0"/>
            </a:endParaRPr>
          </a:p>
          <a:p>
            <a:pPr marL="142875" lvl="1" indent="-142875">
              <a:spcBef>
                <a:spcPct val="0"/>
              </a:spcBef>
            </a:pPr>
            <a:r>
              <a:rPr lang="en-US" altLang="en-US" sz="2200" b="1" dirty="0">
                <a:cs typeface="Whitney Semibold" pitchFamily="2" charset="0"/>
              </a:rPr>
              <a:t>Forecast variable:</a:t>
            </a:r>
          </a:p>
          <a:p>
            <a:pPr marL="682875" lvl="2" indent="-142875">
              <a:spcBef>
                <a:spcPct val="0"/>
              </a:spcBef>
            </a:pPr>
            <a:r>
              <a:rPr lang="en-US" altLang="en-US" sz="2200" dirty="0">
                <a:cs typeface="Whitney Semibold" pitchFamily="2" charset="0"/>
              </a:rPr>
              <a:t>Streamflow and Energy yield</a:t>
            </a:r>
          </a:p>
          <a:p>
            <a:pPr marL="682875" lvl="2" indent="-142875">
              <a:spcBef>
                <a:spcPct val="0"/>
              </a:spcBef>
            </a:pPr>
            <a:endParaRPr lang="en-US" altLang="en-US" sz="2200" dirty="0">
              <a:cs typeface="Whitney Semibold" pitchFamily="2" charset="0"/>
            </a:endParaRPr>
          </a:p>
          <a:p>
            <a:pPr marL="142875" lvl="1" indent="-142875">
              <a:spcBef>
                <a:spcPct val="0"/>
              </a:spcBef>
            </a:pPr>
            <a:r>
              <a:rPr lang="en-US" altLang="en-US" sz="2200" b="1" dirty="0">
                <a:cs typeface="Whitney Semibold" pitchFamily="2" charset="0"/>
              </a:rPr>
              <a:t>Research Questions:</a:t>
            </a:r>
          </a:p>
          <a:p>
            <a:pPr marL="682875" lvl="2" indent="-142875">
              <a:spcBef>
                <a:spcPct val="0"/>
              </a:spcBef>
            </a:pPr>
            <a:r>
              <a:rPr lang="en-US" altLang="en-US" sz="2200" dirty="0">
                <a:cs typeface="Whitney Semibold" pitchFamily="2" charset="0"/>
              </a:rPr>
              <a:t>How reliable are the streamflow forecasts for a hydropower operator?</a:t>
            </a:r>
          </a:p>
          <a:p>
            <a:pPr marL="682875" lvl="2" indent="-142875">
              <a:spcBef>
                <a:spcPct val="0"/>
              </a:spcBef>
            </a:pPr>
            <a:r>
              <a:rPr lang="en-US" altLang="en-US" sz="2200" dirty="0">
                <a:cs typeface="Whitney Semibold" pitchFamily="2" charset="0"/>
              </a:rPr>
              <a:t>How useful are these forecasts for different operational scenarios faced by a run-of-river hydropower?</a:t>
            </a:r>
          </a:p>
          <a:p>
            <a:pPr lvl="2" indent="0">
              <a:spcBef>
                <a:spcPct val="0"/>
              </a:spcBef>
              <a:buNone/>
            </a:pPr>
            <a:endParaRPr lang="en-CA" altLang="en-US" sz="2200" dirty="0">
              <a:cs typeface="Whitney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097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303A79-A28D-BC41-B68C-FB49F151D6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9738" y="620688"/>
            <a:ext cx="7661275" cy="623887"/>
          </a:xfrm>
        </p:spPr>
        <p:txBody>
          <a:bodyPr/>
          <a:lstStyle/>
          <a:p>
            <a:pPr>
              <a:defRPr/>
            </a:pPr>
            <a:r>
              <a:rPr lang="en-CA" sz="3200" dirty="0">
                <a:ea typeface="ＭＳ Ｐゴシック" charset="-128"/>
              </a:rPr>
              <a:t>Motivation</a:t>
            </a:r>
            <a:endParaRPr sz="3200" dirty="0">
              <a:ea typeface="ＭＳ Ｐゴシック" charset="-128"/>
            </a:endParaRPr>
          </a:p>
        </p:txBody>
      </p:sp>
      <p:sp>
        <p:nvSpPr>
          <p:cNvPr id="21506" name="Text Placeholder 7">
            <a:extLst>
              <a:ext uri="{FF2B5EF4-FFF2-40B4-BE49-F238E27FC236}">
                <a16:creationId xmlns:a16="http://schemas.microsoft.com/office/drawing/2014/main" id="{A4A9F288-3655-4146-924A-203359AA905C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439738" y="1244576"/>
            <a:ext cx="7661274" cy="52087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42875" lvl="1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streamflow information is preferred</a:t>
            </a:r>
          </a:p>
          <a:p>
            <a:pPr marL="882900" lvl="2" indent="-342900">
              <a:spcBef>
                <a:spcPct val="0"/>
              </a:spcBef>
              <a:buFontTx/>
              <a:buChar char="-"/>
            </a:pPr>
            <a:r>
              <a:rPr lang="en-CA" altLang="en-US" sz="2200" dirty="0">
                <a:cs typeface="Whitney Semibold" pitchFamily="2" charset="0"/>
              </a:rPr>
              <a:t>both plant owner and utility</a:t>
            </a:r>
          </a:p>
          <a:p>
            <a:pPr marL="882900" lvl="2" indent="-342900">
              <a:spcBef>
                <a:spcPct val="0"/>
              </a:spcBef>
              <a:buFontTx/>
              <a:buChar char="-"/>
            </a:pPr>
            <a:r>
              <a:rPr lang="en-CA" altLang="en-US" sz="2200" dirty="0">
                <a:cs typeface="Whitney Semibold" pitchFamily="2" charset="0"/>
              </a:rPr>
              <a:t>used in initial hydropower design</a:t>
            </a:r>
          </a:p>
          <a:p>
            <a:pPr marL="142875" lvl="1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streamflow model present for flood forecasting</a:t>
            </a:r>
          </a:p>
          <a:p>
            <a:pPr marL="882900" lvl="2" indent="-342900">
              <a:spcBef>
                <a:spcPct val="0"/>
              </a:spcBef>
              <a:buFontTx/>
              <a:buChar char="-"/>
            </a:pPr>
            <a:r>
              <a:rPr lang="en-CA" altLang="en-US" sz="2200" dirty="0">
                <a:cs typeface="Whitney Semibold" pitchFamily="2" charset="0"/>
              </a:rPr>
              <a:t>covers major rivers and segments</a:t>
            </a:r>
          </a:p>
          <a:p>
            <a:pPr marL="142875" lvl="1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familiarity of the market and regulations</a:t>
            </a:r>
          </a:p>
          <a:p>
            <a:pPr marL="142875" lvl="1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easy to reach out to stakeholders and acquire resources. </a:t>
            </a:r>
          </a:p>
          <a:p>
            <a:pPr marL="882900" lvl="2" indent="-342900">
              <a:spcBef>
                <a:spcPct val="0"/>
              </a:spcBef>
              <a:buFontTx/>
              <a:buChar char="-"/>
            </a:pPr>
            <a:r>
              <a:rPr lang="en-CA" altLang="en-US" sz="2200" dirty="0">
                <a:cs typeface="Whitney Semibold" pitchFamily="2" charset="0"/>
              </a:rPr>
              <a:t>physical presence</a:t>
            </a:r>
          </a:p>
          <a:p>
            <a:pPr marL="882900" lvl="2" indent="-342900">
              <a:spcBef>
                <a:spcPct val="0"/>
              </a:spcBef>
              <a:buFontTx/>
              <a:buChar char="-"/>
            </a:pPr>
            <a:r>
              <a:rPr lang="en-CA" altLang="en-US" sz="2200" dirty="0">
                <a:cs typeface="Whitney Semibold" pitchFamily="2" charset="0"/>
              </a:rPr>
              <a:t>access to contacts</a:t>
            </a:r>
          </a:p>
        </p:txBody>
      </p:sp>
    </p:spTree>
    <p:extLst>
      <p:ext uri="{BB962C8B-B14F-4D97-AF65-F5344CB8AC3E}">
        <p14:creationId xmlns:p14="http://schemas.microsoft.com/office/powerpoint/2010/main" val="3359938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303A79-A28D-BC41-B68C-FB49F151D6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9738" y="620688"/>
            <a:ext cx="7661275" cy="623887"/>
          </a:xfrm>
        </p:spPr>
        <p:txBody>
          <a:bodyPr/>
          <a:lstStyle/>
          <a:p>
            <a:pPr>
              <a:defRPr/>
            </a:pPr>
            <a:r>
              <a:rPr lang="en-CA" sz="3200" dirty="0">
                <a:ea typeface="ＭＳ Ｐゴシック" charset="-128"/>
              </a:rPr>
              <a:t>Streamflow forecast</a:t>
            </a:r>
            <a:endParaRPr sz="3200" dirty="0">
              <a:ea typeface="ＭＳ Ｐゴシック" charset="-128"/>
            </a:endParaRPr>
          </a:p>
        </p:txBody>
      </p:sp>
      <p:sp>
        <p:nvSpPr>
          <p:cNvPr id="21506" name="Text Placeholder 7">
            <a:extLst>
              <a:ext uri="{FF2B5EF4-FFF2-40B4-BE49-F238E27FC236}">
                <a16:creationId xmlns:a16="http://schemas.microsoft.com/office/drawing/2014/main" id="{A4A9F288-3655-4146-924A-203359AA905C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439738" y="1244575"/>
            <a:ext cx="7661274" cy="52087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42875" lvl="1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10 day ensemble forecast</a:t>
            </a:r>
          </a:p>
          <a:p>
            <a:pPr marL="142875" lvl="1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uses ECMWF forecast</a:t>
            </a:r>
          </a:p>
          <a:p>
            <a:pPr marL="142875" lvl="1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Forecast chain:</a:t>
            </a:r>
          </a:p>
          <a:p>
            <a:pPr marL="142875" lvl="1" indent="-142875">
              <a:spcBef>
                <a:spcPct val="0"/>
              </a:spcBef>
            </a:pPr>
            <a:endParaRPr lang="en-CA" altLang="en-US" sz="2200" b="1" dirty="0">
              <a:cs typeface="Whitney Semibold" pitchFamily="2" charset="0"/>
            </a:endParaRPr>
          </a:p>
          <a:p>
            <a:pPr marL="142875" lvl="1" indent="-142875">
              <a:spcBef>
                <a:spcPct val="0"/>
              </a:spcBef>
            </a:pPr>
            <a:endParaRPr lang="en-CA" altLang="en-US" sz="2200" b="1" dirty="0">
              <a:cs typeface="Whitney Semibold" pitchFamily="2" charset="0"/>
            </a:endParaRPr>
          </a:p>
          <a:p>
            <a:pPr marL="682875" lvl="2" indent="-142875">
              <a:spcBef>
                <a:spcPct val="0"/>
              </a:spcBef>
            </a:pPr>
            <a:endParaRPr lang="en-CA" altLang="en-US" sz="2200" dirty="0">
              <a:cs typeface="Whitney Semibold" pitchFamily="2" charset="0"/>
            </a:endParaRPr>
          </a:p>
          <a:p>
            <a:pPr marL="1242900" lvl="3" indent="-342900">
              <a:spcBef>
                <a:spcPct val="0"/>
              </a:spcBef>
              <a:buFontTx/>
              <a:buChar char="-"/>
            </a:pPr>
            <a:endParaRPr lang="en-CA" altLang="en-US" sz="2200" dirty="0">
              <a:cs typeface="Whitney Semibold" pitchFamily="2" charset="0"/>
            </a:endParaRPr>
          </a:p>
          <a:p>
            <a:pPr marL="142875" indent="-142875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CA" altLang="en-US" sz="2200" dirty="0">
              <a:cs typeface="Whitney Semibold" pitchFamily="2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DAAACA2-3B44-462A-91E0-1019F9880B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6852100"/>
              </p:ext>
            </p:extLst>
          </p:nvPr>
        </p:nvGraphicFramePr>
        <p:xfrm>
          <a:off x="1042987" y="1244575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41503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303A79-A28D-BC41-B68C-FB49F151D6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9738" y="620688"/>
            <a:ext cx="7661275" cy="623887"/>
          </a:xfrm>
        </p:spPr>
        <p:txBody>
          <a:bodyPr/>
          <a:lstStyle/>
          <a:p>
            <a:pPr>
              <a:defRPr/>
            </a:pPr>
            <a:r>
              <a:rPr sz="3200" dirty="0">
                <a:ea typeface="ＭＳ Ｐゴシック" charset="-128"/>
              </a:rPr>
              <a:t>Gridded runoff</a:t>
            </a:r>
          </a:p>
        </p:txBody>
      </p:sp>
      <p:sp>
        <p:nvSpPr>
          <p:cNvPr id="21506" name="Text Placeholder 7">
            <a:extLst>
              <a:ext uri="{FF2B5EF4-FFF2-40B4-BE49-F238E27FC236}">
                <a16:creationId xmlns:a16="http://schemas.microsoft.com/office/drawing/2014/main" id="{A4A9F288-3655-4146-924A-203359AA905C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439738" y="1244576"/>
            <a:ext cx="7661274" cy="52087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42875" lvl="1" indent="-142875">
              <a:spcBef>
                <a:spcPct val="0"/>
              </a:spcBef>
            </a:pPr>
            <a:r>
              <a:rPr lang="en-CA" altLang="en-US" sz="2200" b="1" dirty="0">
                <a:cs typeface="Whitney Semibold" pitchFamily="2" charset="0"/>
              </a:rPr>
              <a:t>Precipitation + runoff: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output from a NWP model 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global ECMWF Integrated Forecast System</a:t>
            </a:r>
          </a:p>
          <a:p>
            <a:pPr marL="1242900" lvl="3" indent="-342900">
              <a:spcBef>
                <a:spcPct val="0"/>
              </a:spcBef>
              <a:buFontTx/>
              <a:buChar char="-"/>
            </a:pPr>
            <a:r>
              <a:rPr lang="en-CA" altLang="en-US" sz="2200" dirty="0">
                <a:cs typeface="Whitney Semibold" pitchFamily="2" charset="0"/>
              </a:rPr>
              <a:t>1 control + 50 perturbed + 1 high res</a:t>
            </a:r>
          </a:p>
          <a:p>
            <a:pPr marL="882900" lvl="2" indent="-342900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runoff using Land Surface Model (LSM)</a:t>
            </a:r>
          </a:p>
          <a:p>
            <a:pPr marL="1242900" lvl="3" indent="-342900">
              <a:spcBef>
                <a:spcPct val="0"/>
              </a:spcBef>
              <a:buFontTx/>
              <a:buChar char="-"/>
            </a:pPr>
            <a:r>
              <a:rPr lang="en-CA" altLang="en-US" sz="2200" dirty="0">
                <a:cs typeface="Whitney Semibold" pitchFamily="2" charset="0"/>
              </a:rPr>
              <a:t>LSM used: HTESSEL</a:t>
            </a:r>
          </a:p>
          <a:p>
            <a:pPr marL="1242900" lvl="3" indent="-342900">
              <a:spcBef>
                <a:spcPct val="0"/>
              </a:spcBef>
              <a:buFontTx/>
              <a:buChar char="-"/>
            </a:pPr>
            <a:r>
              <a:rPr lang="en-CA" altLang="en-US" sz="2200" dirty="0">
                <a:cs typeface="Whitney Semibold" pitchFamily="2" charset="0"/>
              </a:rPr>
              <a:t>LSM provide lower boundary condition for a NWP model</a:t>
            </a:r>
          </a:p>
          <a:p>
            <a:pPr marL="882900" lvl="2" indent="-342900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output is gridded surface and subsurface runoff </a:t>
            </a:r>
          </a:p>
          <a:p>
            <a:pPr marL="1242900" lvl="3" indent="-342900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also obtained through WRF</a:t>
            </a:r>
          </a:p>
        </p:txBody>
      </p:sp>
    </p:spTree>
    <p:extLst>
      <p:ext uri="{BB962C8B-B14F-4D97-AF65-F5344CB8AC3E}">
        <p14:creationId xmlns:p14="http://schemas.microsoft.com/office/powerpoint/2010/main" val="2970887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601708-B03F-4566-AB2C-9207E9A5A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2420888"/>
            <a:ext cx="5298636" cy="3349772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303A79-A28D-BC41-B68C-FB49F151D6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9738" y="620688"/>
            <a:ext cx="7661275" cy="623887"/>
          </a:xfrm>
        </p:spPr>
        <p:txBody>
          <a:bodyPr/>
          <a:lstStyle/>
          <a:p>
            <a:pPr>
              <a:defRPr/>
            </a:pPr>
            <a:r>
              <a:rPr sz="3200" dirty="0">
                <a:ea typeface="ＭＳ Ｐゴシック" charset="-128"/>
              </a:rPr>
              <a:t>routing</a:t>
            </a:r>
          </a:p>
        </p:txBody>
      </p:sp>
      <p:sp>
        <p:nvSpPr>
          <p:cNvPr id="21506" name="Text Placeholder 7">
            <a:extLst>
              <a:ext uri="{FF2B5EF4-FFF2-40B4-BE49-F238E27FC236}">
                <a16:creationId xmlns:a16="http://schemas.microsoft.com/office/drawing/2014/main" id="{A4A9F288-3655-4146-924A-203359AA905C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439738" y="1244574"/>
            <a:ext cx="7084590" cy="520876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42875" lvl="1" indent="-142875">
              <a:spcBef>
                <a:spcPct val="0"/>
              </a:spcBef>
            </a:pPr>
            <a:r>
              <a:rPr lang="en-CA" altLang="en-US" sz="2200" b="1" dirty="0">
                <a:cs typeface="Whitney Semibold" pitchFamily="2" charset="0"/>
              </a:rPr>
              <a:t>estimate flow downstream based on upstream flow</a:t>
            </a:r>
          </a:p>
          <a:p>
            <a:pPr marL="142875" lvl="1" indent="-142875">
              <a:spcBef>
                <a:spcPct val="0"/>
              </a:spcBef>
            </a:pPr>
            <a:r>
              <a:rPr lang="en-CA" altLang="en-US" sz="2200" b="1" dirty="0">
                <a:cs typeface="Whitney Semibold" pitchFamily="2" charset="0"/>
              </a:rPr>
              <a:t>Grid-based: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river segments are </a:t>
            </a:r>
            <a:br>
              <a:rPr lang="en-CA" altLang="en-US" sz="2200" dirty="0">
                <a:cs typeface="Whitney Semibold" pitchFamily="2" charset="0"/>
              </a:rPr>
            </a:br>
            <a:r>
              <a:rPr lang="en-CA" altLang="en-US" sz="2200" dirty="0">
                <a:cs typeface="Whitney Semibold" pitchFamily="2" charset="0"/>
              </a:rPr>
              <a:t>discretized into grids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LISFLOOD (</a:t>
            </a:r>
            <a:r>
              <a:rPr lang="en-CA" altLang="en-US" sz="2200" dirty="0" err="1">
                <a:cs typeface="Whitney Semibold" pitchFamily="2" charset="0"/>
              </a:rPr>
              <a:t>GloFAS</a:t>
            </a:r>
            <a:r>
              <a:rPr lang="en-CA" altLang="en-US" sz="2200" dirty="0">
                <a:cs typeface="Whitney Semibold" pitchFamily="2" charset="0"/>
              </a:rPr>
              <a:t>)</a:t>
            </a:r>
          </a:p>
          <a:p>
            <a:pPr lvl="2" indent="0">
              <a:spcBef>
                <a:spcPct val="0"/>
              </a:spcBef>
              <a:buNone/>
            </a:pPr>
            <a:endParaRPr lang="en-CA" altLang="en-US" sz="2200" dirty="0">
              <a:cs typeface="Whitney Semibold" pitchFamily="2" charset="0"/>
            </a:endParaRPr>
          </a:p>
          <a:p>
            <a:pPr marL="142875" lvl="1" indent="-142875">
              <a:spcBef>
                <a:spcPct val="0"/>
              </a:spcBef>
            </a:pPr>
            <a:r>
              <a:rPr lang="en-CA" altLang="en-US" sz="2200" b="1" dirty="0">
                <a:cs typeface="Whitney Semibold" pitchFamily="2" charset="0"/>
              </a:rPr>
              <a:t>Vector-based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1 river segment = 1</a:t>
            </a:r>
            <a:br>
              <a:rPr lang="en-CA" altLang="en-US" sz="2200" dirty="0">
                <a:cs typeface="Whitney Semibold" pitchFamily="2" charset="0"/>
              </a:rPr>
            </a:br>
            <a:r>
              <a:rPr lang="en-CA" altLang="en-US" sz="2200" dirty="0">
                <a:cs typeface="Whitney Semibold" pitchFamily="2" charset="0"/>
              </a:rPr>
              <a:t>line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RAPID (</a:t>
            </a:r>
            <a:r>
              <a:rPr lang="en-CA" altLang="en-US" sz="2200" dirty="0" err="1">
                <a:cs typeface="Whitney Semibold" pitchFamily="2" charset="0"/>
              </a:rPr>
              <a:t>Streamfow</a:t>
            </a:r>
            <a:r>
              <a:rPr lang="en-CA" altLang="en-US" sz="2200" dirty="0">
                <a:cs typeface="Whitney Semibold" pitchFamily="2" charset="0"/>
              </a:rPr>
              <a:t> </a:t>
            </a:r>
            <a:br>
              <a:rPr lang="en-CA" altLang="en-US" sz="2200" dirty="0">
                <a:cs typeface="Whitney Semibold" pitchFamily="2" charset="0"/>
              </a:rPr>
            </a:br>
            <a:r>
              <a:rPr lang="en-CA" altLang="en-US" sz="2200" dirty="0">
                <a:cs typeface="Whitney Semibold" pitchFamily="2" charset="0"/>
              </a:rPr>
              <a:t>Prediction – Nepal)</a:t>
            </a:r>
          </a:p>
          <a:p>
            <a:pPr marL="682875" lvl="2" indent="-142875">
              <a:spcBef>
                <a:spcPct val="0"/>
              </a:spcBef>
            </a:pPr>
            <a:endParaRPr lang="en-CA" altLang="en-US" sz="2200" dirty="0">
              <a:cs typeface="Whitney Semibold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E9C4F3-FF17-4256-86A5-2138BC5FF11F}"/>
              </a:ext>
            </a:extLst>
          </p:cNvPr>
          <p:cNvSpPr txBox="1"/>
          <p:nvPr/>
        </p:nvSpPr>
        <p:spPr>
          <a:xfrm>
            <a:off x="6876256" y="5782157"/>
            <a:ext cx="19862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Source: </a:t>
            </a:r>
            <a:r>
              <a:rPr lang="en-GB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Qiao</a:t>
            </a:r>
            <a:r>
              <a:rPr lang="en-GB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et. al., 2019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830567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4882F4-4A7C-4545-A28B-5AC97192D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107" y="2132856"/>
            <a:ext cx="4399149" cy="3384376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303A79-A28D-BC41-B68C-FB49F151D6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9738" y="620688"/>
            <a:ext cx="7661275" cy="623887"/>
          </a:xfrm>
        </p:spPr>
        <p:txBody>
          <a:bodyPr/>
          <a:lstStyle/>
          <a:p>
            <a:pPr>
              <a:defRPr/>
            </a:pPr>
            <a:r>
              <a:rPr sz="3200" dirty="0">
                <a:ea typeface="ＭＳ Ｐゴシック" charset="-128"/>
              </a:rPr>
              <a:t>grid </a:t>
            </a:r>
            <a:r>
              <a:rPr lang="en-CA" sz="3200" dirty="0">
                <a:ea typeface="ＭＳ Ｐゴシック" charset="-128"/>
              </a:rPr>
              <a:t>→</a:t>
            </a:r>
            <a:r>
              <a:rPr sz="3200" dirty="0">
                <a:ea typeface="ＭＳ Ｐゴシック" charset="-128"/>
              </a:rPr>
              <a:t> vector</a:t>
            </a:r>
          </a:p>
        </p:txBody>
      </p:sp>
      <p:sp>
        <p:nvSpPr>
          <p:cNvPr id="21506" name="Text Placeholder 7">
            <a:extLst>
              <a:ext uri="{FF2B5EF4-FFF2-40B4-BE49-F238E27FC236}">
                <a16:creationId xmlns:a16="http://schemas.microsoft.com/office/drawing/2014/main" id="{A4A9F288-3655-4146-924A-203359AA905C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439738" y="1244574"/>
            <a:ext cx="7084590" cy="520876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42875" lvl="1" indent="-142875">
              <a:spcBef>
                <a:spcPct val="0"/>
              </a:spcBef>
            </a:pPr>
            <a:r>
              <a:rPr lang="en-CA" altLang="en-US" sz="2200" b="1" dirty="0">
                <a:cs typeface="Whitney Semibold" pitchFamily="2" charset="0"/>
              </a:rPr>
              <a:t>distribution of gridded runoff to line segments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area-weighted approach</a:t>
            </a:r>
          </a:p>
          <a:p>
            <a:pPr marL="142875" lvl="1" indent="-142875">
              <a:spcBef>
                <a:spcPct val="0"/>
              </a:spcBef>
            </a:pPr>
            <a:r>
              <a:rPr lang="en-CA" altLang="en-US" sz="2200" b="1" dirty="0">
                <a:cs typeface="Whitney Semibold" pitchFamily="2" charset="0"/>
              </a:rPr>
              <a:t>routing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using </a:t>
            </a:r>
            <a:r>
              <a:rPr lang="en-CA" altLang="en-US" sz="2200" dirty="0" err="1">
                <a:cs typeface="Whitney Semibold" pitchFamily="2" charset="0"/>
              </a:rPr>
              <a:t>Muskingum</a:t>
            </a:r>
            <a:r>
              <a:rPr lang="en-CA" altLang="en-US" sz="2200" dirty="0">
                <a:cs typeface="Whitney Semibold" pitchFamily="2" charset="0"/>
              </a:rPr>
              <a:t> method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assumes constant flow </a:t>
            </a:r>
            <a:br>
              <a:rPr lang="en-CA" altLang="en-US" sz="2200" dirty="0">
                <a:cs typeface="Whitney Semibold" pitchFamily="2" charset="0"/>
              </a:rPr>
            </a:br>
            <a:r>
              <a:rPr lang="en-CA" altLang="en-US" sz="2200" dirty="0">
                <a:cs typeface="Whitney Semibold" pitchFamily="2" charset="0"/>
              </a:rPr>
              <a:t>throughout river segment</a:t>
            </a:r>
          </a:p>
          <a:p>
            <a:pPr marL="682875" lvl="2" indent="-142875">
              <a:spcBef>
                <a:spcPct val="0"/>
              </a:spcBef>
            </a:pPr>
            <a:endParaRPr lang="en-CA" altLang="en-US" sz="2200" dirty="0">
              <a:cs typeface="Whitney Semibold" pitchFamily="2" charset="0"/>
            </a:endParaRPr>
          </a:p>
          <a:p>
            <a:pPr marL="682875" lvl="2" indent="-142875">
              <a:spcBef>
                <a:spcPct val="0"/>
              </a:spcBef>
            </a:pPr>
            <a:endParaRPr lang="en-CA" altLang="en-US" sz="2200" dirty="0">
              <a:cs typeface="Whitney Semibold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95A45D-0AAD-440B-874B-EC2FFECBDBAC}"/>
              </a:ext>
            </a:extLst>
          </p:cNvPr>
          <p:cNvSpPr txBox="1"/>
          <p:nvPr/>
        </p:nvSpPr>
        <p:spPr>
          <a:xfrm>
            <a:off x="4568107" y="5613426"/>
            <a:ext cx="4136155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Area weighted approach illustration. The irregular polygon is catchment of a river segment. Values are weights. </a:t>
            </a:r>
            <a:br>
              <a:rPr lang="en-GB" sz="1600" dirty="0"/>
            </a:br>
            <a:r>
              <a:rPr lang="en-GB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Source: </a:t>
            </a:r>
            <a:r>
              <a:rPr lang="en-GB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Qiao</a:t>
            </a:r>
            <a:r>
              <a:rPr lang="en-GB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et. al., 2019</a:t>
            </a:r>
            <a:endParaRPr lang="en-CA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94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303A79-A28D-BC41-B68C-FB49F151D6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9738" y="620688"/>
            <a:ext cx="8092702" cy="623887"/>
          </a:xfrm>
        </p:spPr>
        <p:txBody>
          <a:bodyPr/>
          <a:lstStyle/>
          <a:p>
            <a:pPr>
              <a:defRPr/>
            </a:pPr>
            <a:r>
              <a:rPr lang="en-GB" sz="3200" dirty="0">
                <a:ea typeface="ＭＳ Ｐゴシック" charset="-128"/>
              </a:rPr>
              <a:t>streamflow prediction tool (SPT)</a:t>
            </a:r>
            <a:endParaRPr sz="3200" dirty="0">
              <a:ea typeface="ＭＳ Ｐゴシック" charset="-128"/>
            </a:endParaRPr>
          </a:p>
        </p:txBody>
      </p:sp>
      <p:sp>
        <p:nvSpPr>
          <p:cNvPr id="21506" name="Text Placeholder 7">
            <a:extLst>
              <a:ext uri="{FF2B5EF4-FFF2-40B4-BE49-F238E27FC236}">
                <a16:creationId xmlns:a16="http://schemas.microsoft.com/office/drawing/2014/main" id="{A4A9F288-3655-4146-924A-203359AA905C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439738" y="1244574"/>
            <a:ext cx="7084590" cy="520876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42875" lvl="1" indent="-142875">
              <a:spcBef>
                <a:spcPct val="0"/>
              </a:spcBef>
            </a:pPr>
            <a:r>
              <a:rPr lang="en-GB" altLang="en-US" sz="2200" dirty="0">
                <a:cs typeface="Whitney Semibold" pitchFamily="2" charset="0"/>
              </a:rPr>
              <a:t>Forecasts made by Brigham Young University (BYU)</a:t>
            </a:r>
          </a:p>
          <a:p>
            <a:pPr marL="142875" lvl="1" indent="-142875">
              <a:spcBef>
                <a:spcPct val="0"/>
              </a:spcBef>
            </a:pPr>
            <a:r>
              <a:rPr lang="en-GB" altLang="en-US" sz="2200" dirty="0">
                <a:cs typeface="Whitney Semibold" pitchFamily="2" charset="0"/>
              </a:rPr>
              <a:t>Currently maintained by ICIMOD</a:t>
            </a:r>
          </a:p>
          <a:p>
            <a:pPr marL="142875" lvl="1" indent="-142875">
              <a:spcBef>
                <a:spcPct val="0"/>
              </a:spcBef>
            </a:pPr>
            <a:r>
              <a:rPr lang="en-GB" altLang="en-US" sz="2200" dirty="0">
                <a:cs typeface="Whitney Semibold" pitchFamily="2" charset="0"/>
              </a:rPr>
              <a:t>Forecasts accessible through website</a:t>
            </a:r>
          </a:p>
          <a:p>
            <a:pPr marL="882900" lvl="2" indent="-342900">
              <a:spcBef>
                <a:spcPct val="0"/>
              </a:spcBef>
              <a:buFontTx/>
              <a:buChar char="-"/>
            </a:pP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http://tethys.icimod.org/apps/streamflownepal/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GB" altLang="en-US" sz="2000" dirty="0">
              <a:cs typeface="Whitney Semibold" pitchFamily="2" charset="0"/>
            </a:endParaRPr>
          </a:p>
          <a:p>
            <a:pPr marL="882900" lvl="2" indent="-342900">
              <a:spcBef>
                <a:spcPct val="0"/>
              </a:spcBef>
              <a:buFontTx/>
              <a:buChar char="-"/>
            </a:pPr>
            <a:r>
              <a:rPr lang="en-GB" altLang="en-US" sz="2200" dirty="0">
                <a:cs typeface="Whitney Semibold" pitchFamily="2" charset="0"/>
              </a:rPr>
              <a:t>Archives available starting March 2020</a:t>
            </a:r>
            <a:endParaRPr lang="en-CA" altLang="en-US" sz="2200" dirty="0">
              <a:cs typeface="Whitney Semibold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88F4B2-CE2C-4C4D-8231-58865B5FD2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890" y="3501008"/>
            <a:ext cx="8433099" cy="305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22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303A79-A28D-BC41-B68C-FB49F151D6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9738" y="620688"/>
            <a:ext cx="7661275" cy="623887"/>
          </a:xfrm>
        </p:spPr>
        <p:txBody>
          <a:bodyPr/>
          <a:lstStyle/>
          <a:p>
            <a:pPr>
              <a:defRPr/>
            </a:pPr>
            <a:r>
              <a:rPr lang="en-GB" sz="3200" dirty="0">
                <a:ea typeface="ＭＳ Ｐゴシック" charset="-128"/>
              </a:rPr>
              <a:t>SPT coverage</a:t>
            </a:r>
            <a:endParaRPr sz="3200" dirty="0">
              <a:ea typeface="ＭＳ Ｐゴシック" charset="-128"/>
            </a:endParaRPr>
          </a:p>
        </p:txBody>
      </p:sp>
      <p:sp>
        <p:nvSpPr>
          <p:cNvPr id="21506" name="Text Placeholder 7">
            <a:extLst>
              <a:ext uri="{FF2B5EF4-FFF2-40B4-BE49-F238E27FC236}">
                <a16:creationId xmlns:a16="http://schemas.microsoft.com/office/drawing/2014/main" id="{A4A9F288-3655-4146-924A-203359AA905C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439738" y="1244574"/>
            <a:ext cx="7084590" cy="520876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42900" lvl="1" indent="-342900">
              <a:spcBef>
                <a:spcPct val="0"/>
              </a:spcBef>
            </a:pPr>
            <a:r>
              <a:rPr lang="en-GB" altLang="en-US" sz="2200" dirty="0">
                <a:cs typeface="Whitney Semibold" pitchFamily="2" charset="0"/>
              </a:rPr>
              <a:t>Covers major stream networks in Nepal</a:t>
            </a:r>
            <a:endParaRPr lang="en-CA" altLang="en-US" sz="2200" dirty="0">
              <a:cs typeface="Whitney Semibold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895A99-A42F-4A93-9167-D28A2AD61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50" y="2060848"/>
            <a:ext cx="7469049" cy="42666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3FF206-6083-4A2F-B33A-43D2A3C19C10}"/>
              </a:ext>
            </a:extLst>
          </p:cNvPr>
          <p:cNvSpPr txBox="1"/>
          <p:nvPr/>
        </p:nvSpPr>
        <p:spPr>
          <a:xfrm>
            <a:off x="1907704" y="6327513"/>
            <a:ext cx="334107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Source: http://tethys.icimod.org/apps/streamflownepal/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3493566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303A79-A28D-BC41-B68C-FB49F151D6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9738" y="620688"/>
            <a:ext cx="7661275" cy="623887"/>
          </a:xfrm>
        </p:spPr>
        <p:txBody>
          <a:bodyPr/>
          <a:lstStyle/>
          <a:p>
            <a:pPr>
              <a:defRPr/>
            </a:pPr>
            <a:r>
              <a:rPr lang="en-GB" sz="3200" dirty="0" err="1">
                <a:ea typeface="ＭＳ Ｐゴシック" charset="-128"/>
              </a:rPr>
              <a:t>spt</a:t>
            </a:r>
            <a:r>
              <a:rPr lang="en-GB" sz="3200" dirty="0">
                <a:ea typeface="ＭＳ Ｐゴシック" charset="-128"/>
              </a:rPr>
              <a:t> forecast data</a:t>
            </a:r>
            <a:endParaRPr sz="3200" dirty="0">
              <a:ea typeface="ＭＳ Ｐゴシック" charset="-128"/>
            </a:endParaRPr>
          </a:p>
        </p:txBody>
      </p:sp>
      <p:sp>
        <p:nvSpPr>
          <p:cNvPr id="21506" name="Text Placeholder 7">
            <a:extLst>
              <a:ext uri="{FF2B5EF4-FFF2-40B4-BE49-F238E27FC236}">
                <a16:creationId xmlns:a16="http://schemas.microsoft.com/office/drawing/2014/main" id="{A4A9F288-3655-4146-924A-203359AA905C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439738" y="1244574"/>
            <a:ext cx="7084590" cy="520876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42900" lvl="1" indent="-342900">
              <a:spcBef>
                <a:spcPct val="0"/>
              </a:spcBef>
            </a:pPr>
            <a:r>
              <a:rPr lang="en-GB" altLang="en-US" sz="2200" dirty="0">
                <a:cs typeface="Whitney Semibold" pitchFamily="2" charset="0"/>
              </a:rPr>
              <a:t>acquired data for March 2020</a:t>
            </a:r>
          </a:p>
          <a:p>
            <a:pPr marL="342900" lvl="1" indent="-342900">
              <a:spcBef>
                <a:spcPct val="0"/>
              </a:spcBef>
            </a:pPr>
            <a:r>
              <a:rPr lang="en-GB" altLang="en-US" sz="2200" dirty="0">
                <a:cs typeface="Whitney Semibold" pitchFamily="2" charset="0"/>
              </a:rPr>
              <a:t>1 netcdf file per member per initialization date. </a:t>
            </a:r>
          </a:p>
          <a:p>
            <a:pPr marL="342900" lvl="1" indent="-342900">
              <a:spcBef>
                <a:spcPct val="0"/>
              </a:spcBef>
            </a:pPr>
            <a:r>
              <a:rPr lang="en-GB" altLang="en-US" sz="2200" dirty="0">
                <a:cs typeface="Whitney Semibold" pitchFamily="2" charset="0"/>
              </a:rPr>
              <a:t>yet to play around with it.  </a:t>
            </a:r>
          </a:p>
          <a:p>
            <a:pPr marL="342900" lvl="1" indent="-342900">
              <a:spcBef>
                <a:spcPct val="0"/>
              </a:spcBef>
            </a:pPr>
            <a:endParaRPr lang="en-GB" altLang="en-US" sz="2200" dirty="0">
              <a:cs typeface="Whitney Semibold" pitchFamily="2" charset="0"/>
            </a:endParaRPr>
          </a:p>
          <a:p>
            <a:pPr lvl="2" indent="0">
              <a:spcBef>
                <a:spcPct val="0"/>
              </a:spcBef>
              <a:buNone/>
            </a:pPr>
            <a:endParaRPr lang="en-GB" altLang="en-US" sz="2200" dirty="0">
              <a:cs typeface="Whitney Semibold" pitchFamily="2" charset="0"/>
            </a:endParaRPr>
          </a:p>
          <a:p>
            <a:pPr marL="342900" lvl="1" indent="-342900">
              <a:spcBef>
                <a:spcPct val="0"/>
              </a:spcBef>
            </a:pPr>
            <a:endParaRPr lang="en-CA" altLang="en-US" sz="2200" dirty="0">
              <a:cs typeface="Whitney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989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303A79-A28D-BC41-B68C-FB49F151D6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3328" y="524768"/>
            <a:ext cx="7661275" cy="623887"/>
          </a:xfrm>
        </p:spPr>
        <p:txBody>
          <a:bodyPr/>
          <a:lstStyle/>
          <a:p>
            <a:pPr>
              <a:defRPr/>
            </a:pPr>
            <a:r>
              <a:rPr sz="3200" dirty="0">
                <a:ea typeface="ＭＳ Ｐゴシック" charset="-128"/>
              </a:rPr>
              <a:t>Contents</a:t>
            </a:r>
          </a:p>
        </p:txBody>
      </p:sp>
      <p:sp>
        <p:nvSpPr>
          <p:cNvPr id="21506" name="Text Placeholder 7">
            <a:extLst>
              <a:ext uri="{FF2B5EF4-FFF2-40B4-BE49-F238E27FC236}">
                <a16:creationId xmlns:a16="http://schemas.microsoft.com/office/drawing/2014/main" id="{A4A9F288-3655-4146-924A-203359AA905C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458399" y="1474029"/>
            <a:ext cx="7661275" cy="454725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42875" indent="-142875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CA" altLang="en-US" sz="2200" b="1" dirty="0">
                <a:cs typeface="Whitney Semibold" pitchFamily="2" charset="0"/>
              </a:rPr>
              <a:t>RECAP</a:t>
            </a:r>
          </a:p>
          <a:p>
            <a:pPr marL="142875" indent="-142875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CA" altLang="en-US" sz="2200" b="1" dirty="0">
                <a:cs typeface="Whitney Semibold" pitchFamily="2" charset="0"/>
              </a:rPr>
              <a:t>ACTIVITIES SINCE LAST MEETING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Courses and new skills learnt</a:t>
            </a:r>
            <a:endParaRPr lang="en-CA" altLang="en-US" sz="2200" b="1" dirty="0">
              <a:cs typeface="Whitney Semibold" pitchFamily="2" charset="0"/>
            </a:endParaRPr>
          </a:p>
          <a:p>
            <a:pPr marL="142875" indent="-142875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CA" altLang="en-US" sz="2200" b="1" dirty="0">
                <a:cs typeface="Whitney Semibold" pitchFamily="2" charset="0"/>
              </a:rPr>
              <a:t>THESIS: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Changes, new research questions, current work,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Future work and timeline</a:t>
            </a:r>
          </a:p>
          <a:p>
            <a:pPr marL="142875" lvl="1" indent="-142875">
              <a:spcBef>
                <a:spcPct val="0"/>
              </a:spcBef>
            </a:pPr>
            <a:r>
              <a:rPr lang="en-CA" altLang="en-US" sz="2200" b="1" dirty="0"/>
              <a:t>WATERSHED PRECIP PROJECT</a:t>
            </a:r>
          </a:p>
          <a:p>
            <a:pPr marL="142875" lvl="1" indent="-142875">
              <a:spcBef>
                <a:spcPct val="0"/>
              </a:spcBef>
            </a:pPr>
            <a:r>
              <a:rPr lang="en-CA" altLang="en-US" sz="2200" b="1" dirty="0"/>
              <a:t>QUESTIONS AND SUGGESTIONS</a:t>
            </a:r>
            <a:endParaRPr lang="en-CA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460531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303A79-A28D-BC41-B68C-FB49F151D6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9738" y="620688"/>
            <a:ext cx="7661275" cy="623887"/>
          </a:xfrm>
        </p:spPr>
        <p:txBody>
          <a:bodyPr/>
          <a:lstStyle/>
          <a:p>
            <a:pPr>
              <a:defRPr/>
            </a:pPr>
            <a:r>
              <a:rPr sz="3200" dirty="0">
                <a:ea typeface="ＭＳ Ｐゴシック" charset="-128"/>
              </a:rPr>
              <a:t>scenarios for application</a:t>
            </a:r>
          </a:p>
        </p:txBody>
      </p:sp>
      <p:sp>
        <p:nvSpPr>
          <p:cNvPr id="21506" name="Text Placeholder 7">
            <a:extLst>
              <a:ext uri="{FF2B5EF4-FFF2-40B4-BE49-F238E27FC236}">
                <a16:creationId xmlns:a16="http://schemas.microsoft.com/office/drawing/2014/main" id="{A4A9F288-3655-4146-924A-203359AA905C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439738" y="1244574"/>
            <a:ext cx="7084590" cy="520876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42900" lvl="1" indent="-342900">
              <a:spcBef>
                <a:spcPct val="0"/>
              </a:spcBef>
            </a:pPr>
            <a:r>
              <a:rPr lang="en-GB" altLang="en-US" sz="2200" b="1" dirty="0">
                <a:cs typeface="Whitney Semibold" pitchFamily="2" charset="0"/>
              </a:rPr>
              <a:t>Flood damage mitigation</a:t>
            </a:r>
          </a:p>
          <a:p>
            <a:pPr marL="342900" lvl="1" indent="-342900">
              <a:spcBef>
                <a:spcPct val="0"/>
              </a:spcBef>
            </a:pPr>
            <a:r>
              <a:rPr lang="en-GB" altLang="en-US" sz="2200" b="1" dirty="0">
                <a:cs typeface="Whitney Semibold" pitchFamily="2" charset="0"/>
              </a:rPr>
              <a:t>Monthly energy yield estimation</a:t>
            </a:r>
          </a:p>
          <a:p>
            <a:pPr marL="342900" lvl="1" indent="-342900">
              <a:spcBef>
                <a:spcPct val="0"/>
              </a:spcBef>
            </a:pPr>
            <a:r>
              <a:rPr lang="en-GB" altLang="en-US" sz="2200" b="1" dirty="0">
                <a:cs typeface="Whitney Semibold" pitchFamily="2" charset="0"/>
              </a:rPr>
              <a:t>Pooling optimization for Peaking Run-of-River projects</a:t>
            </a:r>
          </a:p>
          <a:p>
            <a:pPr lvl="2" indent="0">
              <a:spcBef>
                <a:spcPct val="0"/>
              </a:spcBef>
              <a:buNone/>
            </a:pPr>
            <a:endParaRPr lang="en-GB" altLang="en-US" sz="2200" dirty="0">
              <a:cs typeface="Whitney Semibold" pitchFamily="2" charset="0"/>
            </a:endParaRPr>
          </a:p>
          <a:p>
            <a:pPr marL="342900" lvl="1" indent="-342900">
              <a:spcBef>
                <a:spcPct val="0"/>
              </a:spcBef>
            </a:pPr>
            <a:endParaRPr lang="en-CA" altLang="en-US" sz="2200" dirty="0">
              <a:cs typeface="Whitney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717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303A79-A28D-BC41-B68C-FB49F151D6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9738" y="620688"/>
            <a:ext cx="7661275" cy="623887"/>
          </a:xfrm>
        </p:spPr>
        <p:txBody>
          <a:bodyPr/>
          <a:lstStyle/>
          <a:p>
            <a:pPr>
              <a:defRPr/>
            </a:pPr>
            <a:r>
              <a:rPr sz="3200" dirty="0">
                <a:ea typeface="ＭＳ Ｐゴシック" charset="-128"/>
              </a:rPr>
              <a:t>flood damage mitigation</a:t>
            </a:r>
          </a:p>
        </p:txBody>
      </p:sp>
      <p:sp>
        <p:nvSpPr>
          <p:cNvPr id="21506" name="Text Placeholder 7">
            <a:extLst>
              <a:ext uri="{FF2B5EF4-FFF2-40B4-BE49-F238E27FC236}">
                <a16:creationId xmlns:a16="http://schemas.microsoft.com/office/drawing/2014/main" id="{A4A9F288-3655-4146-924A-203359AA905C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439738" y="1244574"/>
            <a:ext cx="7084590" cy="520876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42900" lvl="1" indent="-342900">
              <a:spcBef>
                <a:spcPct val="0"/>
              </a:spcBef>
            </a:pPr>
            <a:r>
              <a:rPr lang="en-GB" altLang="en-US" sz="2200" dirty="0">
                <a:cs typeface="Whitney Semibold" pitchFamily="2" charset="0"/>
              </a:rPr>
              <a:t>operational plants have safeguards </a:t>
            </a:r>
          </a:p>
          <a:p>
            <a:pPr marL="882900" lvl="2" indent="-342900">
              <a:spcBef>
                <a:spcPct val="0"/>
              </a:spcBef>
              <a:buFontTx/>
              <a:buChar char="-"/>
            </a:pPr>
            <a:r>
              <a:rPr lang="en-GB" altLang="en-US" sz="2200" dirty="0">
                <a:cs typeface="Whitney Semibold" pitchFamily="2" charset="0"/>
              </a:rPr>
              <a:t>shut the plant completely during high flooding</a:t>
            </a:r>
          </a:p>
          <a:p>
            <a:pPr marL="342900" lvl="1" indent="-342900">
              <a:spcBef>
                <a:spcPct val="0"/>
              </a:spcBef>
            </a:pPr>
            <a:r>
              <a:rPr lang="en-GB" altLang="en-US" sz="2200" dirty="0">
                <a:cs typeface="Whitney Semibold" pitchFamily="2" charset="0"/>
              </a:rPr>
              <a:t>under construction have highest risks</a:t>
            </a:r>
          </a:p>
          <a:p>
            <a:pPr marL="342900" lvl="1" indent="-342900">
              <a:spcBef>
                <a:spcPct val="0"/>
              </a:spcBef>
            </a:pPr>
            <a:r>
              <a:rPr lang="en-GB" altLang="en-US" sz="2200" dirty="0">
                <a:cs typeface="Whitney Semibold" pitchFamily="2" charset="0"/>
              </a:rPr>
              <a:t>Evaluate if the streamflow forecast could have identified the flooding event in advance and if damage could be mitigated</a:t>
            </a:r>
          </a:p>
          <a:p>
            <a:pPr marL="342900" lvl="1" indent="-342900">
              <a:spcBef>
                <a:spcPct val="0"/>
              </a:spcBef>
            </a:pPr>
            <a:r>
              <a:rPr lang="en-GB" altLang="en-US" sz="2200" dirty="0">
                <a:cs typeface="Whitney Semibold" pitchFamily="2" charset="0"/>
              </a:rPr>
              <a:t>Identified 1 flooding event </a:t>
            </a:r>
          </a:p>
          <a:p>
            <a:pPr marL="882900" lvl="2" indent="-342900">
              <a:spcBef>
                <a:spcPct val="0"/>
              </a:spcBef>
            </a:pPr>
            <a:endParaRPr lang="en-GB" altLang="en-US" sz="2200" dirty="0">
              <a:cs typeface="Whitney Semibold" pitchFamily="2" charset="0"/>
            </a:endParaRPr>
          </a:p>
          <a:p>
            <a:pPr marL="882900" lvl="2" indent="-342900">
              <a:spcBef>
                <a:spcPct val="0"/>
              </a:spcBef>
            </a:pPr>
            <a:endParaRPr lang="en-GB" altLang="en-US" sz="2200" dirty="0">
              <a:cs typeface="Whitney Semibold" pitchFamily="2" charset="0"/>
            </a:endParaRPr>
          </a:p>
          <a:p>
            <a:pPr marL="342900" lvl="1" indent="-342900">
              <a:spcBef>
                <a:spcPct val="0"/>
              </a:spcBef>
            </a:pPr>
            <a:endParaRPr lang="en-GB" altLang="en-US" sz="2200" dirty="0">
              <a:cs typeface="Whitney Semibold" pitchFamily="2" charset="0"/>
            </a:endParaRPr>
          </a:p>
          <a:p>
            <a:pPr lvl="2" indent="0">
              <a:spcBef>
                <a:spcPct val="0"/>
              </a:spcBef>
              <a:buNone/>
            </a:pPr>
            <a:endParaRPr lang="en-GB" altLang="en-US" sz="2200" dirty="0">
              <a:cs typeface="Whitney Semibold" pitchFamily="2" charset="0"/>
            </a:endParaRPr>
          </a:p>
          <a:p>
            <a:pPr marL="342900" lvl="1" indent="-342900">
              <a:spcBef>
                <a:spcPct val="0"/>
              </a:spcBef>
            </a:pPr>
            <a:endParaRPr lang="en-CA" altLang="en-US" sz="2200" dirty="0">
              <a:cs typeface="Whitney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279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303A79-A28D-BC41-B68C-FB49F151D6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9738" y="620688"/>
            <a:ext cx="7876678" cy="623887"/>
          </a:xfrm>
        </p:spPr>
        <p:txBody>
          <a:bodyPr/>
          <a:lstStyle/>
          <a:p>
            <a:pPr>
              <a:defRPr/>
            </a:pPr>
            <a:r>
              <a:rPr sz="3200" dirty="0">
                <a:ea typeface="ＭＳ Ｐゴシック" charset="-128"/>
              </a:rPr>
              <a:t>monthly energy yield estimation</a:t>
            </a:r>
          </a:p>
        </p:txBody>
      </p:sp>
      <p:sp>
        <p:nvSpPr>
          <p:cNvPr id="21506" name="Text Placeholder 7">
            <a:extLst>
              <a:ext uri="{FF2B5EF4-FFF2-40B4-BE49-F238E27FC236}">
                <a16:creationId xmlns:a16="http://schemas.microsoft.com/office/drawing/2014/main" id="{A4A9F288-3655-4146-924A-203359AA905C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439738" y="1244574"/>
            <a:ext cx="7084590" cy="520876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42900" lvl="1" indent="-342900">
              <a:spcBef>
                <a:spcPct val="0"/>
              </a:spcBef>
            </a:pPr>
            <a:r>
              <a:rPr lang="en-GB" altLang="en-US" sz="2200" b="1" dirty="0">
                <a:cs typeface="Whitney Semibold" pitchFamily="2" charset="0"/>
              </a:rPr>
              <a:t>Current market structure:</a:t>
            </a:r>
          </a:p>
          <a:p>
            <a:pPr marL="882900" lvl="2" indent="-342900">
              <a:spcBef>
                <a:spcPct val="0"/>
              </a:spcBef>
            </a:pPr>
            <a:r>
              <a:rPr lang="en-GB" altLang="en-US" sz="2200" dirty="0">
                <a:cs typeface="Whitney Semibold" pitchFamily="2" charset="0"/>
              </a:rPr>
              <a:t>30 years Power Purchase Agreement (PPA) </a:t>
            </a:r>
          </a:p>
          <a:p>
            <a:pPr marL="882900" lvl="2" indent="-342900">
              <a:spcBef>
                <a:spcPct val="0"/>
              </a:spcBef>
            </a:pPr>
            <a:r>
              <a:rPr lang="en-GB" altLang="en-US" sz="2200" dirty="0">
                <a:cs typeface="Whitney Semibold" pitchFamily="2" charset="0"/>
              </a:rPr>
              <a:t>pricing determined by fixed feed-in tariff at times of PPA</a:t>
            </a:r>
          </a:p>
          <a:p>
            <a:pPr marL="882900" lvl="2" indent="-342900">
              <a:spcBef>
                <a:spcPct val="0"/>
              </a:spcBef>
            </a:pPr>
            <a:r>
              <a:rPr lang="en-GB" altLang="en-US" sz="2200" dirty="0">
                <a:cs typeface="Whitney Semibold" pitchFamily="2" charset="0"/>
              </a:rPr>
              <a:t>operators provide their estimated monthly yield before the month starts </a:t>
            </a:r>
          </a:p>
          <a:p>
            <a:pPr marL="1242900" lvl="3" indent="-342900">
              <a:spcBef>
                <a:spcPct val="0"/>
              </a:spcBef>
              <a:buFontTx/>
              <a:buChar char="-"/>
            </a:pPr>
            <a:r>
              <a:rPr lang="en-GB" altLang="en-US" sz="2200" dirty="0">
                <a:cs typeface="Whitney Semibold" pitchFamily="2" charset="0"/>
              </a:rPr>
              <a:t>penalty if they do not meet the target</a:t>
            </a:r>
          </a:p>
          <a:p>
            <a:pPr marL="342900" lvl="1" indent="-342900">
              <a:spcBef>
                <a:spcPct val="0"/>
              </a:spcBef>
            </a:pPr>
            <a:r>
              <a:rPr lang="en-GB" altLang="en-US" sz="2200" b="1" dirty="0">
                <a:cs typeface="Whitney Semibold" pitchFamily="2" charset="0"/>
              </a:rPr>
              <a:t>Current trend:</a:t>
            </a:r>
          </a:p>
          <a:p>
            <a:pPr marL="882900" lvl="2" indent="-342900">
              <a:spcBef>
                <a:spcPct val="0"/>
              </a:spcBef>
            </a:pPr>
            <a:r>
              <a:rPr lang="en-GB" altLang="en-US" sz="2200" dirty="0">
                <a:cs typeface="Whitney Semibold" pitchFamily="2" charset="0"/>
              </a:rPr>
              <a:t>use previous year’s flow information</a:t>
            </a:r>
          </a:p>
          <a:p>
            <a:pPr marL="342900" lvl="1" indent="-342900">
              <a:spcBef>
                <a:spcPct val="0"/>
              </a:spcBef>
            </a:pPr>
            <a:r>
              <a:rPr lang="en-GB" altLang="en-US" sz="2200" b="1" dirty="0">
                <a:cs typeface="Whitney Semibold" pitchFamily="2" charset="0"/>
              </a:rPr>
              <a:t>Possible approach:</a:t>
            </a:r>
          </a:p>
          <a:p>
            <a:pPr marL="882900" lvl="2" indent="-342900">
              <a:spcBef>
                <a:spcPct val="0"/>
              </a:spcBef>
            </a:pPr>
            <a:r>
              <a:rPr lang="en-GB" altLang="en-US" sz="2200" dirty="0">
                <a:cs typeface="Whitney Semibold" pitchFamily="2" charset="0"/>
              </a:rPr>
              <a:t>Would 10 day forecasts + climatology provide better results?</a:t>
            </a:r>
          </a:p>
        </p:txBody>
      </p:sp>
    </p:spTree>
    <p:extLst>
      <p:ext uri="{BB962C8B-B14F-4D97-AF65-F5344CB8AC3E}">
        <p14:creationId xmlns:p14="http://schemas.microsoft.com/office/powerpoint/2010/main" val="4268598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303A79-A28D-BC41-B68C-FB49F151D6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9738" y="620688"/>
            <a:ext cx="7876678" cy="623887"/>
          </a:xfrm>
        </p:spPr>
        <p:txBody>
          <a:bodyPr/>
          <a:lstStyle/>
          <a:p>
            <a:pPr>
              <a:defRPr/>
            </a:pPr>
            <a:r>
              <a:rPr sz="3200" dirty="0">
                <a:ea typeface="ＭＳ Ｐゴシック" charset="-128"/>
              </a:rPr>
              <a:t>Peaking run of river (PROR)</a:t>
            </a:r>
          </a:p>
        </p:txBody>
      </p:sp>
      <p:sp>
        <p:nvSpPr>
          <p:cNvPr id="21506" name="Text Placeholder 7">
            <a:extLst>
              <a:ext uri="{FF2B5EF4-FFF2-40B4-BE49-F238E27FC236}">
                <a16:creationId xmlns:a16="http://schemas.microsoft.com/office/drawing/2014/main" id="{A4A9F288-3655-4146-924A-203359AA905C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439738" y="1244574"/>
            <a:ext cx="7084590" cy="520876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42900" lvl="1" indent="-342900">
              <a:spcBef>
                <a:spcPct val="0"/>
              </a:spcBef>
            </a:pPr>
            <a:r>
              <a:rPr lang="en-GB" altLang="en-US" sz="2200" b="1" dirty="0">
                <a:cs typeface="Whitney Semibold" pitchFamily="2" charset="0"/>
              </a:rPr>
              <a:t>PROR:</a:t>
            </a:r>
          </a:p>
          <a:p>
            <a:pPr marL="882900" lvl="2" indent="-342900">
              <a:spcBef>
                <a:spcPct val="0"/>
              </a:spcBef>
            </a:pPr>
            <a:r>
              <a:rPr lang="en-GB" altLang="en-US" sz="2200" dirty="0">
                <a:cs typeface="Whitney Semibold" pitchFamily="2" charset="0"/>
              </a:rPr>
              <a:t>Run of river projects with some pooling capacity </a:t>
            </a:r>
          </a:p>
          <a:p>
            <a:pPr marL="882900" lvl="2" indent="-342900">
              <a:spcBef>
                <a:spcPct val="0"/>
              </a:spcBef>
            </a:pPr>
            <a:r>
              <a:rPr lang="en-GB" altLang="en-US" sz="2200" dirty="0">
                <a:cs typeface="Whitney Semibold" pitchFamily="2" charset="0"/>
              </a:rPr>
              <a:t>Usually around 2-6 hours</a:t>
            </a:r>
          </a:p>
          <a:p>
            <a:pPr marL="882900" lvl="2" indent="-342900">
              <a:spcBef>
                <a:spcPct val="0"/>
              </a:spcBef>
            </a:pPr>
            <a:r>
              <a:rPr lang="en-GB" altLang="en-US" sz="2200" dirty="0">
                <a:cs typeface="Whitney Semibold" pitchFamily="2" charset="0"/>
              </a:rPr>
              <a:t>Pool water to provide maximum production during peak hours</a:t>
            </a:r>
          </a:p>
          <a:p>
            <a:pPr marL="342900" lvl="1" indent="-342900">
              <a:spcBef>
                <a:spcPct val="0"/>
              </a:spcBef>
            </a:pPr>
            <a:r>
              <a:rPr lang="en-GB" altLang="en-US" sz="2200" b="1" dirty="0">
                <a:cs typeface="Whitney Semibold" pitchFamily="2" charset="0"/>
              </a:rPr>
              <a:t>Pricing:</a:t>
            </a:r>
          </a:p>
          <a:p>
            <a:pPr marL="882900" lvl="2" indent="-342900">
              <a:spcBef>
                <a:spcPct val="0"/>
              </a:spcBef>
            </a:pPr>
            <a:r>
              <a:rPr lang="en-GB" altLang="en-US" sz="2200" dirty="0">
                <a:cs typeface="Whitney Semibold" pitchFamily="2" charset="0"/>
              </a:rPr>
              <a:t>Tiered pricing for the dry season </a:t>
            </a:r>
          </a:p>
          <a:p>
            <a:pPr marL="882900" lvl="2" indent="-342900">
              <a:spcBef>
                <a:spcPct val="0"/>
              </a:spcBef>
            </a:pPr>
            <a:r>
              <a:rPr lang="en-GB" altLang="en-US" sz="2200" dirty="0">
                <a:cs typeface="Whitney Semibold" pitchFamily="2" charset="0"/>
              </a:rPr>
              <a:t>Tiers based on number of hours the plant can run in full capacity. </a:t>
            </a:r>
          </a:p>
          <a:p>
            <a:pPr marL="882900" lvl="2" indent="-342900">
              <a:spcBef>
                <a:spcPct val="0"/>
              </a:spcBef>
            </a:pPr>
            <a:r>
              <a:rPr lang="en-GB" altLang="en-US" sz="2200" dirty="0">
                <a:cs typeface="Whitney Semibold" pitchFamily="2" charset="0"/>
              </a:rPr>
              <a:t>Peak hours based on season and usually evening hours. </a:t>
            </a:r>
          </a:p>
        </p:txBody>
      </p:sp>
    </p:spTree>
    <p:extLst>
      <p:ext uri="{BB962C8B-B14F-4D97-AF65-F5344CB8AC3E}">
        <p14:creationId xmlns:p14="http://schemas.microsoft.com/office/powerpoint/2010/main" val="433206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303A79-A28D-BC41-B68C-FB49F151D6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9738" y="620688"/>
            <a:ext cx="7876678" cy="623887"/>
          </a:xfrm>
        </p:spPr>
        <p:txBody>
          <a:bodyPr/>
          <a:lstStyle/>
          <a:p>
            <a:pPr>
              <a:defRPr/>
            </a:pPr>
            <a:r>
              <a:rPr sz="3200" dirty="0">
                <a:ea typeface="ＭＳ Ｐゴシック" charset="-128"/>
              </a:rPr>
              <a:t>PROR - 2</a:t>
            </a:r>
          </a:p>
        </p:txBody>
      </p:sp>
      <p:sp>
        <p:nvSpPr>
          <p:cNvPr id="21506" name="Text Placeholder 7">
            <a:extLst>
              <a:ext uri="{FF2B5EF4-FFF2-40B4-BE49-F238E27FC236}">
                <a16:creationId xmlns:a16="http://schemas.microsoft.com/office/drawing/2014/main" id="{A4A9F288-3655-4146-924A-203359AA905C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439738" y="1244574"/>
            <a:ext cx="7084590" cy="520876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42900" lvl="1" indent="-342900">
              <a:spcBef>
                <a:spcPct val="0"/>
              </a:spcBef>
            </a:pPr>
            <a:r>
              <a:rPr lang="en-GB" altLang="en-US" sz="2200" dirty="0">
                <a:cs typeface="Whitney Semibold" pitchFamily="2" charset="0"/>
              </a:rPr>
              <a:t>Explain a method to use the forecasts for efficient operation of the PROR projects</a:t>
            </a:r>
          </a:p>
          <a:p>
            <a:pPr marL="342900" lvl="1" indent="-342900">
              <a:spcBef>
                <a:spcPct val="0"/>
              </a:spcBef>
            </a:pPr>
            <a:r>
              <a:rPr lang="en-GB" altLang="en-US" sz="2200" dirty="0">
                <a:cs typeface="Whitney Semibold" pitchFamily="2" charset="0"/>
              </a:rPr>
              <a:t>Identified 2 PROR projects</a:t>
            </a:r>
          </a:p>
        </p:txBody>
      </p:sp>
    </p:spTree>
    <p:extLst>
      <p:ext uri="{BB962C8B-B14F-4D97-AF65-F5344CB8AC3E}">
        <p14:creationId xmlns:p14="http://schemas.microsoft.com/office/powerpoint/2010/main" val="1062840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303A79-A28D-BC41-B68C-FB49F151D6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9738" y="620688"/>
            <a:ext cx="7876678" cy="623887"/>
          </a:xfrm>
        </p:spPr>
        <p:txBody>
          <a:bodyPr/>
          <a:lstStyle/>
          <a:p>
            <a:pPr>
              <a:defRPr/>
            </a:pPr>
            <a:r>
              <a:rPr sz="3200" dirty="0">
                <a:ea typeface="ＭＳ Ｐゴシック" charset="-128"/>
              </a:rPr>
              <a:t>site identification strategies</a:t>
            </a:r>
          </a:p>
        </p:txBody>
      </p:sp>
      <p:sp>
        <p:nvSpPr>
          <p:cNvPr id="21506" name="Text Placeholder 7">
            <a:extLst>
              <a:ext uri="{FF2B5EF4-FFF2-40B4-BE49-F238E27FC236}">
                <a16:creationId xmlns:a16="http://schemas.microsoft.com/office/drawing/2014/main" id="{A4A9F288-3655-4146-924A-203359AA905C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439738" y="1244574"/>
            <a:ext cx="7084590" cy="520876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42900" lvl="1" indent="-342900">
              <a:spcBef>
                <a:spcPct val="0"/>
              </a:spcBef>
            </a:pPr>
            <a:r>
              <a:rPr lang="en-GB" altLang="en-US" sz="2200" b="1" dirty="0">
                <a:cs typeface="Whitney Semibold" pitchFamily="2" charset="0"/>
              </a:rPr>
              <a:t>Project Capacity:</a:t>
            </a:r>
          </a:p>
          <a:p>
            <a:pPr marL="882900" lvl="2" indent="-342900">
              <a:spcBef>
                <a:spcPct val="0"/>
              </a:spcBef>
            </a:pPr>
            <a:r>
              <a:rPr lang="en-GB" altLang="en-US" sz="2200" dirty="0">
                <a:cs typeface="Whitney Semibold" pitchFamily="2" charset="0"/>
              </a:rPr>
              <a:t>&gt; 5 MW to narrow down selection</a:t>
            </a:r>
          </a:p>
          <a:p>
            <a:pPr marL="882900" lvl="2" indent="-342900">
              <a:spcBef>
                <a:spcPct val="0"/>
              </a:spcBef>
            </a:pPr>
            <a:r>
              <a:rPr lang="en-GB" altLang="en-US" sz="2200" dirty="0">
                <a:cs typeface="Whitney Semibold" pitchFamily="2" charset="0"/>
              </a:rPr>
              <a:t>smaller projects are in smaller streams</a:t>
            </a:r>
          </a:p>
          <a:p>
            <a:pPr marL="1242900" lvl="3" indent="-342900">
              <a:spcBef>
                <a:spcPct val="0"/>
              </a:spcBef>
              <a:buFontTx/>
              <a:buChar char="-"/>
            </a:pPr>
            <a:r>
              <a:rPr lang="en-GB" altLang="en-US" sz="2200" dirty="0">
                <a:cs typeface="Whitney Semibold" pitchFamily="2" charset="0"/>
              </a:rPr>
              <a:t>some were not covered by the SPT  </a:t>
            </a:r>
          </a:p>
          <a:p>
            <a:pPr marL="342900" lvl="1" indent="-342900">
              <a:spcBef>
                <a:spcPct val="0"/>
              </a:spcBef>
            </a:pPr>
            <a:r>
              <a:rPr lang="en-GB" altLang="en-US" sz="2200" b="1" dirty="0">
                <a:cs typeface="Whitney Semibold" pitchFamily="2" charset="0"/>
              </a:rPr>
              <a:t>River origin:</a:t>
            </a:r>
          </a:p>
          <a:p>
            <a:pPr marL="882900" lvl="2" indent="-342900">
              <a:spcBef>
                <a:spcPct val="0"/>
              </a:spcBef>
            </a:pPr>
            <a:r>
              <a:rPr lang="en-GB" altLang="en-US" sz="2200" dirty="0">
                <a:cs typeface="Whitney Semibold" pitchFamily="2" charset="0"/>
              </a:rPr>
              <a:t>Himalayas vs mid hill</a:t>
            </a:r>
          </a:p>
          <a:p>
            <a:pPr marL="342900" lvl="1" indent="-342900">
              <a:spcBef>
                <a:spcPct val="0"/>
              </a:spcBef>
            </a:pPr>
            <a:r>
              <a:rPr lang="en-GB" altLang="en-US" sz="2200" b="1" dirty="0">
                <a:cs typeface="Whitney Semibold" pitchFamily="2" charset="0"/>
              </a:rPr>
              <a:t>River size:</a:t>
            </a:r>
          </a:p>
          <a:p>
            <a:pPr marL="882900" lvl="2" indent="-342900">
              <a:spcBef>
                <a:spcPct val="0"/>
              </a:spcBef>
            </a:pPr>
            <a:r>
              <a:rPr lang="en-GB" altLang="en-US" sz="2200" dirty="0">
                <a:cs typeface="Whitney Semibold" pitchFamily="2" charset="0"/>
              </a:rPr>
              <a:t>Major river vs smaller segment</a:t>
            </a:r>
          </a:p>
          <a:p>
            <a:pPr marL="342900" lvl="1" indent="-342900">
              <a:spcBef>
                <a:spcPct val="0"/>
              </a:spcBef>
            </a:pPr>
            <a:r>
              <a:rPr lang="en-GB" altLang="en-US" sz="2200" b="1" dirty="0">
                <a:cs typeface="Whitney Semibold" pitchFamily="2" charset="0"/>
              </a:rPr>
              <a:t>Precipitation trends</a:t>
            </a:r>
          </a:p>
          <a:p>
            <a:pPr marL="882900" lvl="2" indent="-342900">
              <a:spcBef>
                <a:spcPct val="0"/>
              </a:spcBef>
            </a:pPr>
            <a:r>
              <a:rPr lang="en-GB" altLang="en-US" sz="2200" dirty="0">
                <a:cs typeface="Whitney Semibold" pitchFamily="2" charset="0"/>
              </a:rPr>
              <a:t>Winter vs summer precipitation</a:t>
            </a:r>
          </a:p>
          <a:p>
            <a:pPr marL="882900" lvl="2" indent="-342900">
              <a:spcBef>
                <a:spcPct val="0"/>
              </a:spcBef>
            </a:pPr>
            <a:r>
              <a:rPr lang="en-GB" altLang="en-US" sz="2200" dirty="0">
                <a:cs typeface="Whitney Semibold" pitchFamily="2" charset="0"/>
              </a:rPr>
              <a:t>winter precip is predominant in the western half of the country</a:t>
            </a:r>
          </a:p>
          <a:p>
            <a:pPr marL="342900" lvl="1" indent="-342900">
              <a:spcBef>
                <a:spcPct val="0"/>
              </a:spcBef>
            </a:pPr>
            <a:endParaRPr lang="en-GB" altLang="en-US" sz="2200" b="1" dirty="0">
              <a:cs typeface="Whitney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068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303A79-A28D-BC41-B68C-FB49F151D6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9738" y="620688"/>
            <a:ext cx="7876678" cy="623887"/>
          </a:xfrm>
        </p:spPr>
        <p:txBody>
          <a:bodyPr/>
          <a:lstStyle/>
          <a:p>
            <a:pPr>
              <a:defRPr/>
            </a:pPr>
            <a:r>
              <a:rPr sz="3200" dirty="0">
                <a:ea typeface="ＭＳ Ｐゴシック" charset="-128"/>
              </a:rPr>
              <a:t>Identified projects</a:t>
            </a:r>
          </a:p>
        </p:txBody>
      </p:sp>
      <p:sp>
        <p:nvSpPr>
          <p:cNvPr id="21506" name="Text Placeholder 7">
            <a:extLst>
              <a:ext uri="{FF2B5EF4-FFF2-40B4-BE49-F238E27FC236}">
                <a16:creationId xmlns:a16="http://schemas.microsoft.com/office/drawing/2014/main" id="{A4A9F288-3655-4146-924A-203359AA905C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439738" y="1244574"/>
            <a:ext cx="7084590" cy="520876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42900" lvl="1" indent="-342900">
              <a:spcBef>
                <a:spcPct val="0"/>
              </a:spcBef>
            </a:pPr>
            <a:r>
              <a:rPr lang="en-GB" altLang="en-US" sz="2200" b="1" dirty="0" err="1">
                <a:cs typeface="Whitney Semibold" pitchFamily="2" charset="0"/>
              </a:rPr>
              <a:t>Kaligandaki</a:t>
            </a:r>
            <a:r>
              <a:rPr lang="en-GB" altLang="en-US" sz="2200" b="1" dirty="0">
                <a:cs typeface="Whitney Semibold" pitchFamily="2" charset="0"/>
              </a:rPr>
              <a:t> A – 144 MW </a:t>
            </a:r>
            <a:r>
              <a:rPr lang="en-GB" altLang="en-US" sz="2200" dirty="0">
                <a:cs typeface="Whitney Semibold" pitchFamily="2" charset="0"/>
              </a:rPr>
              <a:t>and</a:t>
            </a:r>
            <a:r>
              <a:rPr lang="en-GB" altLang="en-US" sz="2200" b="1" dirty="0">
                <a:cs typeface="Whitney Semibold" pitchFamily="2" charset="0"/>
              </a:rPr>
              <a:t> </a:t>
            </a:r>
            <a:r>
              <a:rPr lang="en-GB" altLang="en-US" sz="2200" b="1" dirty="0" err="1">
                <a:cs typeface="Whitney Semibold" pitchFamily="2" charset="0"/>
              </a:rPr>
              <a:t>Marsyangdi</a:t>
            </a:r>
            <a:r>
              <a:rPr lang="en-GB" altLang="en-US" sz="2200" b="1" dirty="0">
                <a:cs typeface="Whitney Semibold" pitchFamily="2" charset="0"/>
              </a:rPr>
              <a:t> – 69 MW:</a:t>
            </a:r>
          </a:p>
          <a:p>
            <a:pPr marL="882900" lvl="2" indent="-342900">
              <a:spcBef>
                <a:spcPct val="0"/>
              </a:spcBef>
            </a:pPr>
            <a:r>
              <a:rPr lang="en-GB" altLang="en-US" sz="2200" dirty="0">
                <a:cs typeface="Whitney Semibold" pitchFamily="2" charset="0"/>
              </a:rPr>
              <a:t>Himalayan origin major river located in central region. </a:t>
            </a:r>
          </a:p>
          <a:p>
            <a:pPr marL="882900" lvl="2" indent="-342900">
              <a:spcBef>
                <a:spcPct val="0"/>
              </a:spcBef>
            </a:pPr>
            <a:r>
              <a:rPr lang="en-GB" altLang="en-US" sz="2200" dirty="0">
                <a:cs typeface="Whitney Semibold" pitchFamily="2" charset="0"/>
              </a:rPr>
              <a:t>Peaking ROR project</a:t>
            </a:r>
          </a:p>
          <a:p>
            <a:pPr marL="342900" lvl="1" indent="-342900">
              <a:spcBef>
                <a:spcPct val="0"/>
              </a:spcBef>
            </a:pPr>
            <a:r>
              <a:rPr lang="en-GB" altLang="en-US" sz="2200" b="1" dirty="0" err="1">
                <a:cs typeface="Whitney Semibold" pitchFamily="2" charset="0"/>
              </a:rPr>
              <a:t>Ankhu</a:t>
            </a:r>
            <a:r>
              <a:rPr lang="en-GB" altLang="en-US" sz="2200" b="1" dirty="0">
                <a:cs typeface="Whitney Semibold" pitchFamily="2" charset="0"/>
              </a:rPr>
              <a:t> </a:t>
            </a:r>
            <a:r>
              <a:rPr lang="en-GB" altLang="en-US" sz="2200" b="1" dirty="0" err="1">
                <a:cs typeface="Whitney Semibold" pitchFamily="2" charset="0"/>
              </a:rPr>
              <a:t>Khola</a:t>
            </a:r>
            <a:r>
              <a:rPr lang="en-GB" altLang="en-US" sz="2200" b="1" dirty="0">
                <a:cs typeface="Whitney Semibold" pitchFamily="2" charset="0"/>
              </a:rPr>
              <a:t> – 8 MW:</a:t>
            </a:r>
          </a:p>
          <a:p>
            <a:pPr marL="882900" lvl="2" indent="-342900">
              <a:spcBef>
                <a:spcPct val="0"/>
              </a:spcBef>
            </a:pPr>
            <a:r>
              <a:rPr lang="en-GB" altLang="en-US" sz="2200" dirty="0">
                <a:cs typeface="Whitney Semibold" pitchFamily="2" charset="0"/>
              </a:rPr>
              <a:t>Himalayan origin smaller segment in central region </a:t>
            </a:r>
          </a:p>
          <a:p>
            <a:pPr marL="342900" lvl="1" indent="-342900">
              <a:spcBef>
                <a:spcPct val="0"/>
              </a:spcBef>
            </a:pPr>
            <a:r>
              <a:rPr lang="en-GB" altLang="en-US" sz="2200" b="1" dirty="0" err="1">
                <a:cs typeface="Whitney Semibold" pitchFamily="2" charset="0"/>
              </a:rPr>
              <a:t>Naugad</a:t>
            </a:r>
            <a:r>
              <a:rPr lang="en-GB" altLang="en-US" sz="2200" b="1" dirty="0">
                <a:cs typeface="Whitney Semibold" pitchFamily="2" charset="0"/>
              </a:rPr>
              <a:t> </a:t>
            </a:r>
            <a:r>
              <a:rPr lang="en-GB" altLang="en-US" sz="2200" b="1" dirty="0" err="1">
                <a:cs typeface="Whitney Semibold" pitchFamily="2" charset="0"/>
              </a:rPr>
              <a:t>Khola</a:t>
            </a:r>
            <a:r>
              <a:rPr lang="en-GB" altLang="en-US" sz="2200" b="1" dirty="0">
                <a:cs typeface="Whitney Semibold" pitchFamily="2" charset="0"/>
              </a:rPr>
              <a:t> – 8.5 MW:</a:t>
            </a:r>
          </a:p>
          <a:p>
            <a:pPr marL="882900" lvl="2" indent="-342900">
              <a:spcBef>
                <a:spcPct val="0"/>
              </a:spcBef>
            </a:pPr>
            <a:r>
              <a:rPr lang="en-GB" altLang="en-US" sz="2200" dirty="0">
                <a:cs typeface="Whitney Semibold" pitchFamily="2" charset="0"/>
              </a:rPr>
              <a:t>Mid hills origin smaller segment in western region</a:t>
            </a:r>
          </a:p>
          <a:p>
            <a:pPr marL="342900" lvl="1" indent="-342900">
              <a:spcBef>
                <a:spcPct val="0"/>
              </a:spcBef>
            </a:pPr>
            <a:r>
              <a:rPr lang="en-GB" altLang="en-US" sz="2200" dirty="0">
                <a:cs typeface="Whitney Semibold" pitchFamily="2" charset="0"/>
              </a:rPr>
              <a:t>negotiating with 2 more projects focusing in eastern region. </a:t>
            </a:r>
          </a:p>
          <a:p>
            <a:pPr marL="342900" lvl="1" indent="-342900">
              <a:spcBef>
                <a:spcPct val="0"/>
              </a:spcBef>
            </a:pPr>
            <a:endParaRPr lang="en-GB" altLang="en-US" sz="2200" dirty="0">
              <a:cs typeface="Whitney Semibold" pitchFamily="2" charset="0"/>
            </a:endParaRPr>
          </a:p>
          <a:p>
            <a:pPr lvl="2" indent="0">
              <a:spcBef>
                <a:spcPct val="0"/>
              </a:spcBef>
              <a:buNone/>
            </a:pPr>
            <a:endParaRPr lang="en-GB" altLang="en-US" sz="2200" dirty="0">
              <a:cs typeface="Whitney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6000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A7F58B-C54B-46B9-AB1C-A07BC19E9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476672"/>
            <a:ext cx="8249564" cy="565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7597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6397E0-2FF9-4824-87EF-43261B5FD6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Future work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763580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303A79-A28D-BC41-B68C-FB49F151D6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9738" y="620688"/>
            <a:ext cx="7661275" cy="623887"/>
          </a:xfrm>
        </p:spPr>
        <p:txBody>
          <a:bodyPr/>
          <a:lstStyle/>
          <a:p>
            <a:pPr>
              <a:defRPr/>
            </a:pPr>
            <a:r>
              <a:rPr lang="en-CA" sz="3200" dirty="0">
                <a:ea typeface="ＭＳ Ｐゴシック" charset="-128"/>
              </a:rPr>
              <a:t>further steps – forecast data</a:t>
            </a:r>
            <a:endParaRPr sz="3200" dirty="0">
              <a:ea typeface="ＭＳ Ｐゴシック" charset="-128"/>
            </a:endParaRPr>
          </a:p>
        </p:txBody>
      </p:sp>
      <p:sp>
        <p:nvSpPr>
          <p:cNvPr id="21506" name="Text Placeholder 7">
            <a:extLst>
              <a:ext uri="{FF2B5EF4-FFF2-40B4-BE49-F238E27FC236}">
                <a16:creationId xmlns:a16="http://schemas.microsoft.com/office/drawing/2014/main" id="{A4A9F288-3655-4146-924A-203359AA905C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439738" y="1244576"/>
            <a:ext cx="7876678" cy="52087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42875" lvl="1" indent="-142875">
              <a:spcBef>
                <a:spcPct val="0"/>
              </a:spcBef>
            </a:pPr>
            <a:r>
              <a:rPr lang="en-CA" altLang="en-US" sz="2200" b="1" dirty="0">
                <a:cs typeface="Whitney Semibold" pitchFamily="2" charset="0"/>
              </a:rPr>
              <a:t>Retrieve further forecast data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Call ICIMOD 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Contact BYU for archives before 2020</a:t>
            </a:r>
          </a:p>
          <a:p>
            <a:pPr marL="142875" lvl="1" indent="-142875">
              <a:spcBef>
                <a:spcPct val="0"/>
              </a:spcBef>
            </a:pPr>
            <a:r>
              <a:rPr lang="en-CA" altLang="en-US" sz="2200" b="1" dirty="0">
                <a:cs typeface="Whitney Semibold" pitchFamily="2" charset="0"/>
              </a:rPr>
              <a:t>Convert the forecast to probabilistic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individual ensemble members already available</a:t>
            </a:r>
          </a:p>
          <a:p>
            <a:pPr marL="142875" lvl="1" indent="-142875">
              <a:spcBef>
                <a:spcPct val="0"/>
              </a:spcBef>
            </a:pPr>
            <a:r>
              <a:rPr lang="en-CA" altLang="en-US" sz="2200" b="1" dirty="0">
                <a:cs typeface="Whitney Semibold" pitchFamily="2" charset="0"/>
              </a:rPr>
              <a:t>Accuracy check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read through verification reports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check with river gauge readings (local met office/projects)</a:t>
            </a:r>
          </a:p>
          <a:p>
            <a:pPr marL="682875" lvl="2" indent="-142875">
              <a:spcBef>
                <a:spcPct val="0"/>
              </a:spcBef>
            </a:pPr>
            <a:endParaRPr lang="en-CA" altLang="en-US" sz="2200" dirty="0">
              <a:cs typeface="Whitney Semibold" pitchFamily="2" charset="0"/>
            </a:endParaRPr>
          </a:p>
          <a:p>
            <a:pPr marL="1042875" lvl="3" indent="-142875">
              <a:spcBef>
                <a:spcPct val="0"/>
              </a:spcBef>
            </a:pPr>
            <a:endParaRPr lang="en-CA" altLang="en-US" sz="2200" dirty="0">
              <a:cs typeface="Whitney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733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B0EAD-F805-8347-8866-DEA3A491EF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5125" y="1276350"/>
            <a:ext cx="5575300" cy="105886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>
                <a:ea typeface="ＭＳ Ｐゴシック" charset="-128"/>
              </a:rPr>
              <a:t>RECAP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303A79-A28D-BC41-B68C-FB49F151D6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9738" y="620688"/>
            <a:ext cx="7661275" cy="623887"/>
          </a:xfrm>
        </p:spPr>
        <p:txBody>
          <a:bodyPr/>
          <a:lstStyle/>
          <a:p>
            <a:pPr>
              <a:defRPr/>
            </a:pPr>
            <a:r>
              <a:rPr lang="en-CA" sz="3200" dirty="0">
                <a:ea typeface="ＭＳ Ｐゴシック" charset="-128"/>
              </a:rPr>
              <a:t>further steps – Application</a:t>
            </a:r>
            <a:endParaRPr sz="3200" dirty="0">
              <a:ea typeface="ＭＳ Ｐゴシック" charset="-128"/>
            </a:endParaRPr>
          </a:p>
        </p:txBody>
      </p:sp>
      <p:sp>
        <p:nvSpPr>
          <p:cNvPr id="21506" name="Text Placeholder 7">
            <a:extLst>
              <a:ext uri="{FF2B5EF4-FFF2-40B4-BE49-F238E27FC236}">
                <a16:creationId xmlns:a16="http://schemas.microsoft.com/office/drawing/2014/main" id="{A4A9F288-3655-4146-924A-203359AA905C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439738" y="1244576"/>
            <a:ext cx="7876678" cy="52087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42875" lvl="1" indent="-142875">
              <a:spcBef>
                <a:spcPct val="0"/>
              </a:spcBef>
            </a:pPr>
            <a:r>
              <a:rPr lang="en-CA" altLang="en-US" sz="2200" b="1" dirty="0">
                <a:cs typeface="Whitney Semibold" pitchFamily="2" charset="0"/>
              </a:rPr>
              <a:t>Data about flood damage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Contact the projects</a:t>
            </a:r>
          </a:p>
          <a:p>
            <a:pPr marL="142875" lvl="1" indent="-142875">
              <a:spcBef>
                <a:spcPct val="0"/>
              </a:spcBef>
            </a:pPr>
            <a:r>
              <a:rPr lang="en-CA" altLang="en-US" sz="2200" b="1" dirty="0">
                <a:cs typeface="Whitney Semibold" pitchFamily="2" charset="0"/>
              </a:rPr>
              <a:t>Extension to seasonal forecasts. 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more reading needed. </a:t>
            </a:r>
          </a:p>
          <a:p>
            <a:pPr marL="142875" lvl="1" indent="-142875">
              <a:spcBef>
                <a:spcPct val="0"/>
              </a:spcBef>
            </a:pPr>
            <a:r>
              <a:rPr lang="en-CA" altLang="en-US" sz="2200" b="1" dirty="0">
                <a:cs typeface="Whitney Semibold" pitchFamily="2" charset="0"/>
              </a:rPr>
              <a:t>optimized operation for PROR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further literature review needed. 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noted a few publications on reservoir operation</a:t>
            </a:r>
          </a:p>
          <a:p>
            <a:pPr marL="682875" lvl="2" indent="-142875">
              <a:spcBef>
                <a:spcPct val="0"/>
              </a:spcBef>
            </a:pPr>
            <a:endParaRPr lang="en-CA" altLang="en-US" sz="2200" dirty="0">
              <a:cs typeface="Whitney Semibold" pitchFamily="2" charset="0"/>
            </a:endParaRPr>
          </a:p>
          <a:p>
            <a:pPr marL="1042875" lvl="3" indent="-142875">
              <a:spcBef>
                <a:spcPct val="0"/>
              </a:spcBef>
            </a:pPr>
            <a:endParaRPr lang="en-CA" altLang="en-US" sz="2200" dirty="0">
              <a:cs typeface="Whitney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1828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6397E0-2FF9-4824-87EF-43261B5FD6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Watershed precipitation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56862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303A79-A28D-BC41-B68C-FB49F151D6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9738" y="620688"/>
            <a:ext cx="7661275" cy="623887"/>
          </a:xfrm>
        </p:spPr>
        <p:txBody>
          <a:bodyPr/>
          <a:lstStyle/>
          <a:p>
            <a:pPr>
              <a:defRPr/>
            </a:pPr>
            <a:r>
              <a:rPr lang="en-CA" sz="3200" dirty="0">
                <a:ea typeface="ＭＳ Ｐゴシック" charset="-128"/>
              </a:rPr>
              <a:t>watershed precipitation</a:t>
            </a:r>
            <a:endParaRPr sz="3200" dirty="0">
              <a:ea typeface="ＭＳ Ｐゴシック" charset="-128"/>
            </a:endParaRPr>
          </a:p>
        </p:txBody>
      </p:sp>
      <p:sp>
        <p:nvSpPr>
          <p:cNvPr id="21506" name="Text Placeholder 7">
            <a:extLst>
              <a:ext uri="{FF2B5EF4-FFF2-40B4-BE49-F238E27FC236}">
                <a16:creationId xmlns:a16="http://schemas.microsoft.com/office/drawing/2014/main" id="{A4A9F288-3655-4146-924A-203359AA905C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439738" y="1244576"/>
            <a:ext cx="7876678" cy="52087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42875" lvl="1" indent="-142875">
              <a:spcBef>
                <a:spcPct val="0"/>
              </a:spcBef>
            </a:pPr>
            <a:r>
              <a:rPr lang="en-CA" altLang="en-US" sz="2200" b="1" dirty="0">
                <a:cs typeface="Whitney Semibold" pitchFamily="2" charset="0"/>
              </a:rPr>
              <a:t>Watershed wide precipitation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use UBC ensemble members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currently implemented using 12 km, 4 km and 1.3 km WRF forecast outputs</a:t>
            </a:r>
          </a:p>
          <a:p>
            <a:pPr marL="142875" lvl="1" indent="-142875">
              <a:spcBef>
                <a:spcPct val="0"/>
              </a:spcBef>
            </a:pPr>
            <a:r>
              <a:rPr lang="en-CA" altLang="en-US" sz="2200" b="1" dirty="0">
                <a:cs typeface="Whitney Semibold" pitchFamily="2" charset="0"/>
              </a:rPr>
              <a:t>Watershed selection based on IPP projects in BC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pilot project based on 3 sites: </a:t>
            </a:r>
          </a:p>
          <a:p>
            <a:pPr marL="1242900" lvl="3" indent="-342900">
              <a:spcBef>
                <a:spcPct val="0"/>
              </a:spcBef>
              <a:buFontTx/>
              <a:buChar char="-"/>
            </a:pPr>
            <a:r>
              <a:rPr lang="en-CA" altLang="en-US" sz="2200" dirty="0">
                <a:cs typeface="Whitney Semibold" pitchFamily="2" charset="0"/>
              </a:rPr>
              <a:t>Box Canyon</a:t>
            </a:r>
          </a:p>
          <a:p>
            <a:pPr marL="1242900" lvl="3" indent="-342900">
              <a:spcBef>
                <a:spcPct val="0"/>
              </a:spcBef>
              <a:buFontTx/>
              <a:buChar char="-"/>
            </a:pPr>
            <a:r>
              <a:rPr lang="en-CA" altLang="en-US" sz="2200" dirty="0">
                <a:cs typeface="Whitney Semibold" pitchFamily="2" charset="0"/>
              </a:rPr>
              <a:t>Lamont Creek</a:t>
            </a:r>
          </a:p>
          <a:p>
            <a:pPr marL="1242900" lvl="3" indent="-342900">
              <a:spcBef>
                <a:spcPct val="0"/>
              </a:spcBef>
              <a:buFontTx/>
              <a:buChar char="-"/>
            </a:pPr>
            <a:r>
              <a:rPr lang="en-CA" altLang="en-US" sz="2200" dirty="0" err="1">
                <a:cs typeface="Whitney Semibold" pitchFamily="2" charset="0"/>
              </a:rPr>
              <a:t>Ashlu</a:t>
            </a:r>
            <a:r>
              <a:rPr lang="en-CA" altLang="en-US" sz="2200" dirty="0">
                <a:cs typeface="Whitney Semibold" pitchFamily="2" charset="0"/>
              </a:rPr>
              <a:t> Creek</a:t>
            </a:r>
          </a:p>
          <a:p>
            <a:pPr marL="142875" lvl="1" indent="-142875">
              <a:spcBef>
                <a:spcPct val="0"/>
              </a:spcBef>
            </a:pPr>
            <a:r>
              <a:rPr lang="en-CA" altLang="en-US" sz="2200" b="1" dirty="0">
                <a:cs typeface="Whitney Semibold" pitchFamily="2" charset="0"/>
              </a:rPr>
              <a:t>Useful for BC Hydro to monitor the IPP possible production</a:t>
            </a:r>
          </a:p>
          <a:p>
            <a:pPr lvl="3" indent="0">
              <a:spcBef>
                <a:spcPct val="0"/>
              </a:spcBef>
              <a:buNone/>
            </a:pPr>
            <a:r>
              <a:rPr lang="en-CA" altLang="en-US" sz="2200" dirty="0">
                <a:cs typeface="Whitney Semibold" pitchFamily="2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610820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303A79-A28D-BC41-B68C-FB49F151D6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9738" y="620688"/>
            <a:ext cx="7661275" cy="623887"/>
          </a:xfrm>
        </p:spPr>
        <p:txBody>
          <a:bodyPr/>
          <a:lstStyle/>
          <a:p>
            <a:pPr>
              <a:defRPr/>
            </a:pPr>
            <a:r>
              <a:rPr lang="en-CA" sz="3200" dirty="0">
                <a:ea typeface="ＭＳ Ｐゴシック" charset="-128"/>
              </a:rPr>
              <a:t>current status</a:t>
            </a:r>
            <a:endParaRPr sz="3200" dirty="0">
              <a:ea typeface="ＭＳ Ｐゴシック" charset="-128"/>
            </a:endParaRPr>
          </a:p>
        </p:txBody>
      </p:sp>
      <p:sp>
        <p:nvSpPr>
          <p:cNvPr id="21506" name="Text Placeholder 7">
            <a:extLst>
              <a:ext uri="{FF2B5EF4-FFF2-40B4-BE49-F238E27FC236}">
                <a16:creationId xmlns:a16="http://schemas.microsoft.com/office/drawing/2014/main" id="{A4A9F288-3655-4146-924A-203359AA905C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439738" y="1244576"/>
            <a:ext cx="7876678" cy="52087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42875" lvl="1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used a buffer to identify the forecast points that lie within the watershed</a:t>
            </a:r>
          </a:p>
          <a:p>
            <a:pPr marL="142875" lvl="1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works for a single NWP model-initial condition combination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e.g. WRF-GFS</a:t>
            </a:r>
          </a:p>
          <a:p>
            <a:pPr marL="682875" lvl="2" indent="-142875">
              <a:spcBef>
                <a:spcPct val="0"/>
              </a:spcBef>
            </a:pPr>
            <a:endParaRPr lang="en-CA" altLang="en-US" sz="2200" dirty="0">
              <a:cs typeface="Whitney Semibold" pitchFamily="2" charset="0"/>
            </a:endParaRP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A3EBD942-F286-48A9-AA3C-D95777078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33" y="3251061"/>
            <a:ext cx="4339744" cy="35813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C92A73-D460-481B-ADDD-4F783E4D36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7142" y="3251060"/>
            <a:ext cx="4308026" cy="335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7348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303A79-A28D-BC41-B68C-FB49F151D6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9738" y="620688"/>
            <a:ext cx="7661275" cy="623887"/>
          </a:xfrm>
        </p:spPr>
        <p:txBody>
          <a:bodyPr/>
          <a:lstStyle/>
          <a:p>
            <a:pPr>
              <a:defRPr/>
            </a:pPr>
            <a:r>
              <a:rPr lang="en-CA" sz="3200" dirty="0">
                <a:ea typeface="ＭＳ Ｐゴシック" charset="-128"/>
              </a:rPr>
              <a:t>FUTURE work</a:t>
            </a:r>
            <a:endParaRPr sz="3200" dirty="0">
              <a:ea typeface="ＭＳ Ｐゴシック" charset="-128"/>
            </a:endParaRPr>
          </a:p>
        </p:txBody>
      </p:sp>
      <p:sp>
        <p:nvSpPr>
          <p:cNvPr id="21506" name="Text Placeholder 7">
            <a:extLst>
              <a:ext uri="{FF2B5EF4-FFF2-40B4-BE49-F238E27FC236}">
                <a16:creationId xmlns:a16="http://schemas.microsoft.com/office/drawing/2014/main" id="{A4A9F288-3655-4146-924A-203359AA905C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439738" y="1244576"/>
            <a:ext cx="7876678" cy="52087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42875" lvl="1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adapt a consistent method of identifying points within a watershed</a:t>
            </a:r>
          </a:p>
          <a:p>
            <a:pPr marL="142875" lvl="1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automating the scripts</a:t>
            </a:r>
          </a:p>
          <a:p>
            <a:pPr marL="142875" lvl="1" indent="-142875">
              <a:spcBef>
                <a:spcPct val="0"/>
              </a:spcBef>
            </a:pPr>
            <a:endParaRPr lang="en-CA" altLang="en-US" sz="2200" dirty="0">
              <a:cs typeface="Whitney Semibold" pitchFamily="2" charset="0"/>
            </a:endParaRPr>
          </a:p>
          <a:p>
            <a:pPr marL="682875" lvl="2" indent="-142875">
              <a:spcBef>
                <a:spcPct val="0"/>
              </a:spcBef>
            </a:pPr>
            <a:endParaRPr lang="en-CA" altLang="en-US" sz="2200" dirty="0">
              <a:cs typeface="Whitney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6118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6397E0-2FF9-4824-87EF-43261B5FD6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TIMELINE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575610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303A79-A28D-BC41-B68C-FB49F151D6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9738" y="620688"/>
            <a:ext cx="7661275" cy="623887"/>
          </a:xfrm>
        </p:spPr>
        <p:txBody>
          <a:bodyPr/>
          <a:lstStyle/>
          <a:p>
            <a:pPr>
              <a:defRPr/>
            </a:pPr>
            <a:r>
              <a:rPr lang="en-CA" sz="3200" dirty="0">
                <a:ea typeface="ＭＳ Ｐゴシック" charset="-128"/>
              </a:rPr>
              <a:t>suggested timeline</a:t>
            </a:r>
            <a:endParaRPr sz="3200" dirty="0">
              <a:ea typeface="ＭＳ Ｐゴシック" charset="-128"/>
            </a:endParaRPr>
          </a:p>
        </p:txBody>
      </p:sp>
      <p:sp>
        <p:nvSpPr>
          <p:cNvPr id="21506" name="Text Placeholder 7">
            <a:extLst>
              <a:ext uri="{FF2B5EF4-FFF2-40B4-BE49-F238E27FC236}">
                <a16:creationId xmlns:a16="http://schemas.microsoft.com/office/drawing/2014/main" id="{A4A9F288-3655-4146-924A-203359AA905C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439738" y="1244576"/>
            <a:ext cx="7876678" cy="52087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682875" lvl="2" indent="-142875">
              <a:spcBef>
                <a:spcPct val="0"/>
              </a:spcBef>
            </a:pPr>
            <a:endParaRPr lang="en-CA" altLang="en-US" sz="2200" dirty="0">
              <a:cs typeface="Whitney Semibold" pitchFamily="2" charset="0"/>
            </a:endParaRPr>
          </a:p>
          <a:p>
            <a:pPr marL="1042875" lvl="3" indent="-142875">
              <a:spcBef>
                <a:spcPct val="0"/>
              </a:spcBef>
            </a:pPr>
            <a:endParaRPr lang="en-CA" altLang="en-US" sz="2200" dirty="0">
              <a:cs typeface="Whitney Semibold" pitchFamily="2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3757B07-F440-4B65-8727-EDB37AE61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023759"/>
              </p:ext>
            </p:extLst>
          </p:nvPr>
        </p:nvGraphicFramePr>
        <p:xfrm>
          <a:off x="539552" y="1244576"/>
          <a:ext cx="7776864" cy="5202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1151741594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3194140216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925215888"/>
                    </a:ext>
                  </a:extLst>
                </a:gridCol>
              </a:tblGrid>
              <a:tr h="447824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Aimed Date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Comments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460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Data collection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April - May 2021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Forecasts + hydroelectric power production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292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Data analysis 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April – Sep 2021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Probabilistic forecast creation + extension to monthly forecasts + accuracy tests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157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Further literature review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April – Aug 2021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505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Watershed Precip project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Sep 2021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roughly 1 week of ~4 hr daily work.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089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Write thesis + remaining analysis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Fall 2021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Already started writing bits and pieces 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951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Complete remaining CP 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Fall 2021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Look for 1.5 CP course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877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Hand in thesis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Nov – Dec 2021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 months time to account for feedback processes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710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19808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6397E0-2FF9-4824-87EF-43261B5FD6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questions and suggestions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975327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303A79-A28D-BC41-B68C-FB49F151D6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3328" y="524768"/>
            <a:ext cx="7661275" cy="623887"/>
          </a:xfrm>
        </p:spPr>
        <p:txBody>
          <a:bodyPr/>
          <a:lstStyle/>
          <a:p>
            <a:pPr>
              <a:defRPr/>
            </a:pPr>
            <a:r>
              <a:rPr sz="3200" dirty="0">
                <a:ea typeface="ＭＳ Ｐゴシック" charset="-128"/>
              </a:rPr>
              <a:t>Summary of previous meeting</a:t>
            </a:r>
          </a:p>
        </p:txBody>
      </p:sp>
      <p:sp>
        <p:nvSpPr>
          <p:cNvPr id="21506" name="Text Placeholder 7">
            <a:extLst>
              <a:ext uri="{FF2B5EF4-FFF2-40B4-BE49-F238E27FC236}">
                <a16:creationId xmlns:a16="http://schemas.microsoft.com/office/drawing/2014/main" id="{A4A9F288-3655-4146-924A-203359AA905C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458399" y="1474029"/>
            <a:ext cx="7661275" cy="454725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42875" indent="-142875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CA" altLang="en-US" sz="2200" b="1" dirty="0">
                <a:cs typeface="Whitney Semibold" pitchFamily="2" charset="0"/>
              </a:rPr>
              <a:t>Thesis interest: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probabilistic precipitation forecasts 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specific watersheds containing run-of-river in BC and Nepal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evaluate economic value</a:t>
            </a:r>
          </a:p>
          <a:p>
            <a:pPr marL="142875" indent="-142875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CA" altLang="en-US" sz="2200" b="1" dirty="0">
                <a:cs typeface="Whitney Semibold" pitchFamily="2" charset="0"/>
              </a:rPr>
              <a:t>Suggestions: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Narrow down thesis topic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Present a timeline</a:t>
            </a:r>
          </a:p>
          <a:p>
            <a:pPr marL="142875" lvl="1" indent="-142875">
              <a:spcBef>
                <a:spcPct val="0"/>
              </a:spcBef>
            </a:pPr>
            <a:r>
              <a:rPr lang="en-CA" altLang="en-US" sz="2200" b="1" dirty="0"/>
              <a:t>Program Start: </a:t>
            </a:r>
            <a:r>
              <a:rPr lang="en-CA" altLang="en-US" sz="2200" dirty="0"/>
              <a:t>Sept 2019</a:t>
            </a:r>
          </a:p>
          <a:p>
            <a:pPr marL="142875" lvl="1" indent="-142875">
              <a:spcBef>
                <a:spcPct val="0"/>
              </a:spcBef>
            </a:pPr>
            <a:r>
              <a:rPr lang="en-CA" altLang="en-US" sz="2200" b="1" dirty="0"/>
              <a:t>Coursework completed: </a:t>
            </a:r>
            <a:r>
              <a:rPr lang="en-CA" altLang="en-US" sz="2200" dirty="0"/>
              <a:t>14/18 CP</a:t>
            </a:r>
            <a:endParaRPr lang="en-CA" altLang="en-US" sz="2200" b="1" dirty="0"/>
          </a:p>
          <a:p>
            <a:pPr marL="142875" indent="-142875">
              <a:spcBef>
                <a:spcPct val="0"/>
              </a:spcBef>
            </a:pPr>
            <a:endParaRPr lang="en-CA" altLang="en-US" sz="2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B0EAD-F805-8347-8866-DEA3A491EF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5125" y="1276350"/>
            <a:ext cx="5575300" cy="105886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>
                <a:ea typeface="ＭＳ Ｐゴシック" charset="-128"/>
              </a:rPr>
              <a:t>Activities since last meeting</a:t>
            </a:r>
          </a:p>
        </p:txBody>
      </p:sp>
    </p:spTree>
    <p:extLst>
      <p:ext uri="{BB962C8B-B14F-4D97-AF65-F5344CB8AC3E}">
        <p14:creationId xmlns:p14="http://schemas.microsoft.com/office/powerpoint/2010/main" val="2098109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303A79-A28D-BC41-B68C-FB49F151D6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9738" y="620688"/>
            <a:ext cx="7661275" cy="623887"/>
          </a:xfrm>
        </p:spPr>
        <p:txBody>
          <a:bodyPr/>
          <a:lstStyle/>
          <a:p>
            <a:pPr>
              <a:defRPr/>
            </a:pPr>
            <a:r>
              <a:rPr lang="en-CA" sz="3200" dirty="0">
                <a:ea typeface="ＭＳ Ｐゴシック" charset="-128"/>
              </a:rPr>
              <a:t>New courses</a:t>
            </a:r>
            <a:endParaRPr sz="3200" dirty="0">
              <a:ea typeface="ＭＳ Ｐゴシック" charset="-128"/>
            </a:endParaRPr>
          </a:p>
        </p:txBody>
      </p:sp>
      <p:sp>
        <p:nvSpPr>
          <p:cNvPr id="21506" name="Text Placeholder 7">
            <a:extLst>
              <a:ext uri="{FF2B5EF4-FFF2-40B4-BE49-F238E27FC236}">
                <a16:creationId xmlns:a16="http://schemas.microsoft.com/office/drawing/2014/main" id="{A4A9F288-3655-4146-924A-203359AA905C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439738" y="1244576"/>
            <a:ext cx="7661274" cy="52087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42875" indent="-142875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CA" altLang="en-US" sz="2200" b="1" dirty="0">
                <a:cs typeface="Whitney Semibold" pitchFamily="2" charset="0"/>
              </a:rPr>
              <a:t>STAT 545A: Data Analysis I (1.5 CP)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Introduction to R and R concepts:</a:t>
            </a:r>
          </a:p>
          <a:p>
            <a:pPr marL="1042875" lvl="3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data frames, functions and data visualisation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Version control using Git</a:t>
            </a:r>
          </a:p>
          <a:p>
            <a:pPr marL="142875" indent="-142875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CA" altLang="en-US" sz="2200" b="1" dirty="0">
                <a:cs typeface="Whitney Semibold" pitchFamily="2" charset="0"/>
              </a:rPr>
              <a:t>STAT 545B: Data Analysis II (1.5 CP)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Advanced concepts:</a:t>
            </a:r>
          </a:p>
          <a:p>
            <a:pPr marL="1042875" lvl="3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data and string manipulation (regex)</a:t>
            </a:r>
          </a:p>
          <a:p>
            <a:pPr marL="1042875" lvl="3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interactive apps using Shiny</a:t>
            </a:r>
          </a:p>
          <a:p>
            <a:pPr marL="1042875" lvl="3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create R packages</a:t>
            </a:r>
          </a:p>
          <a:p>
            <a:pPr marL="1042875" lvl="3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functional programming using purr package</a:t>
            </a:r>
          </a:p>
          <a:p>
            <a:pPr marL="142875" indent="-142875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CA" altLang="en-US" sz="2200" dirty="0">
              <a:cs typeface="Whitney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30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303A79-A28D-BC41-B68C-FB49F151D6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9738" y="620688"/>
            <a:ext cx="7661275" cy="623887"/>
          </a:xfrm>
        </p:spPr>
        <p:txBody>
          <a:bodyPr/>
          <a:lstStyle/>
          <a:p>
            <a:pPr>
              <a:defRPr/>
            </a:pPr>
            <a:r>
              <a:rPr lang="en-CA" sz="3200" dirty="0">
                <a:ea typeface="ＭＳ Ｐゴシック" charset="-128"/>
              </a:rPr>
              <a:t>courses</a:t>
            </a:r>
            <a:endParaRPr sz="3200" dirty="0">
              <a:ea typeface="ＭＳ Ｐゴシック" charset="-128"/>
            </a:endParaRPr>
          </a:p>
        </p:txBody>
      </p:sp>
      <p:sp>
        <p:nvSpPr>
          <p:cNvPr id="21506" name="Text Placeholder 7">
            <a:extLst>
              <a:ext uri="{FF2B5EF4-FFF2-40B4-BE49-F238E27FC236}">
                <a16:creationId xmlns:a16="http://schemas.microsoft.com/office/drawing/2014/main" id="{A4A9F288-3655-4146-924A-203359AA905C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439738" y="1286516"/>
            <a:ext cx="7661274" cy="52087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42875" indent="-142875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CA" altLang="en-US" sz="2200" b="1" dirty="0">
                <a:cs typeface="Whitney Semibold" pitchFamily="2" charset="0"/>
              </a:rPr>
              <a:t>Completed Courses: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ATSC 448A: Directed Studies (3 CP)</a:t>
            </a:r>
          </a:p>
          <a:p>
            <a:pPr marL="1242900" lvl="3" indent="-342900">
              <a:spcBef>
                <a:spcPct val="0"/>
              </a:spcBef>
              <a:buFontTx/>
              <a:buChar char="-"/>
            </a:pPr>
            <a:r>
              <a:rPr lang="en-CA" altLang="en-US" sz="2200" dirty="0">
                <a:cs typeface="Whitney Semibold" pitchFamily="2" charset="0"/>
              </a:rPr>
              <a:t>ATSC 201 + Research Proposal 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CEEN 525: Energy Policy (2 CP)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ATSC 507: Numerical Weather Prediction (3 CP)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EOSC 511: Numerical Techniques for EOAS (3 CP)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ECON 471: Economics of Non-Renewable Resources (3 CP)</a:t>
            </a:r>
          </a:p>
          <a:p>
            <a:pPr marL="142875" indent="-142875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CA" altLang="en-US" sz="2200" dirty="0">
              <a:cs typeface="Whitney Semibold" pitchFamily="2" charset="0"/>
            </a:endParaRPr>
          </a:p>
          <a:p>
            <a:pPr marL="142875" indent="-142875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CA" altLang="en-US" sz="2200" b="1" dirty="0">
                <a:cs typeface="Whitney Semibold" pitchFamily="2" charset="0"/>
              </a:rPr>
              <a:t>Grades: </a:t>
            </a:r>
            <a:r>
              <a:rPr lang="en-CA" altLang="en-US" sz="2200" dirty="0">
                <a:cs typeface="Whitney Semibold" pitchFamily="2" charset="0"/>
              </a:rPr>
              <a:t>&gt;80% for all the courses</a:t>
            </a:r>
          </a:p>
          <a:p>
            <a:pPr marL="142875" indent="-142875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CA" altLang="en-US" sz="2200" b="1" dirty="0">
                <a:cs typeface="Whitney Semibold" pitchFamily="2" charset="0"/>
              </a:rPr>
              <a:t>Missing 1 CP of coursework</a:t>
            </a:r>
          </a:p>
          <a:p>
            <a:pPr marL="142875" indent="-142875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CA" altLang="en-US" sz="2200" dirty="0">
              <a:cs typeface="Whitney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702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303A79-A28D-BC41-B68C-FB49F151D6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9738" y="620688"/>
            <a:ext cx="7661275" cy="623887"/>
          </a:xfrm>
        </p:spPr>
        <p:txBody>
          <a:bodyPr/>
          <a:lstStyle/>
          <a:p>
            <a:pPr>
              <a:defRPr/>
            </a:pPr>
            <a:r>
              <a:rPr lang="en-CA" sz="3200" dirty="0">
                <a:ea typeface="ＭＳ Ｐゴシック" charset="-128"/>
              </a:rPr>
              <a:t>content creation</a:t>
            </a:r>
            <a:endParaRPr sz="3200" dirty="0">
              <a:ea typeface="ＭＳ Ｐゴシック" charset="-128"/>
            </a:endParaRPr>
          </a:p>
        </p:txBody>
      </p:sp>
      <p:sp>
        <p:nvSpPr>
          <p:cNvPr id="21506" name="Text Placeholder 7">
            <a:extLst>
              <a:ext uri="{FF2B5EF4-FFF2-40B4-BE49-F238E27FC236}">
                <a16:creationId xmlns:a16="http://schemas.microsoft.com/office/drawing/2014/main" id="{A4A9F288-3655-4146-924A-203359AA905C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439738" y="1412776"/>
            <a:ext cx="7661274" cy="52087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42875" indent="-142875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CA" altLang="en-US" sz="2200" b="1" dirty="0">
                <a:cs typeface="Whitney Semibold" pitchFamily="2" charset="0"/>
              </a:rPr>
              <a:t>Prepare contents for ATSC 313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New course by Doug and Roland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Renewable Energy Meteorology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Topics related to solar energy:</a:t>
            </a:r>
          </a:p>
          <a:p>
            <a:pPr marL="1042875" lvl="3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Solar energy technologies</a:t>
            </a:r>
          </a:p>
          <a:p>
            <a:pPr marL="1042875" lvl="3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Energy yield calculation</a:t>
            </a:r>
          </a:p>
          <a:p>
            <a:pPr marL="1042875" lvl="3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Position of sun</a:t>
            </a:r>
          </a:p>
          <a:p>
            <a:pPr marL="1042875" lvl="3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Pollution effects </a:t>
            </a:r>
          </a:p>
          <a:p>
            <a:pPr marL="1042875" lvl="3" indent="-142875">
              <a:spcBef>
                <a:spcPct val="0"/>
              </a:spcBef>
            </a:pPr>
            <a:endParaRPr lang="en-CA" altLang="en-US" sz="2200" dirty="0">
              <a:cs typeface="Whitney Semibold" pitchFamily="2" charset="0"/>
            </a:endParaRPr>
          </a:p>
          <a:p>
            <a:pPr lvl="2" indent="0">
              <a:spcBef>
                <a:spcPct val="0"/>
              </a:spcBef>
              <a:buNone/>
            </a:pPr>
            <a:endParaRPr lang="en-CA" altLang="en-US" sz="2200" dirty="0">
              <a:cs typeface="Whitney Semibold" pitchFamily="2" charset="0"/>
            </a:endParaRPr>
          </a:p>
          <a:p>
            <a:pPr marL="1242900" lvl="3" indent="-342900">
              <a:spcBef>
                <a:spcPct val="0"/>
              </a:spcBef>
              <a:buFontTx/>
              <a:buChar char="-"/>
            </a:pPr>
            <a:endParaRPr lang="en-CA" altLang="en-US" sz="2200" dirty="0">
              <a:cs typeface="Whitney Semibold" pitchFamily="2" charset="0"/>
            </a:endParaRPr>
          </a:p>
          <a:p>
            <a:pPr marL="142875" indent="-142875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CA" altLang="en-US" sz="2200" dirty="0">
              <a:cs typeface="Whitney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847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303A79-A28D-BC41-B68C-FB49F151D6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9738" y="620688"/>
            <a:ext cx="7661275" cy="623887"/>
          </a:xfrm>
        </p:spPr>
        <p:txBody>
          <a:bodyPr/>
          <a:lstStyle/>
          <a:p>
            <a:pPr>
              <a:defRPr/>
            </a:pPr>
            <a:r>
              <a:rPr lang="en-GB" sz="3200" dirty="0">
                <a:ea typeface="ＭＳ Ｐゴシック" charset="-128"/>
              </a:rPr>
              <a:t>new tools</a:t>
            </a:r>
            <a:endParaRPr sz="3200" dirty="0">
              <a:ea typeface="ＭＳ Ｐゴシック" charset="-128"/>
            </a:endParaRPr>
          </a:p>
        </p:txBody>
      </p:sp>
      <p:sp>
        <p:nvSpPr>
          <p:cNvPr id="21506" name="Text Placeholder 7">
            <a:extLst>
              <a:ext uri="{FF2B5EF4-FFF2-40B4-BE49-F238E27FC236}">
                <a16:creationId xmlns:a16="http://schemas.microsoft.com/office/drawing/2014/main" id="{A4A9F288-3655-4146-924A-203359AA905C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439738" y="1412776"/>
            <a:ext cx="7661274" cy="52087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42875" indent="-142875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CA" altLang="en-US" sz="2200" b="1" dirty="0">
                <a:cs typeface="Whitney Semibold" pitchFamily="2" charset="0"/>
              </a:rPr>
              <a:t>QGIS </a:t>
            </a:r>
          </a:p>
          <a:p>
            <a:pPr marL="142875" indent="-142875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CA" altLang="en-US" sz="2200" b="1" dirty="0">
                <a:cs typeface="Whitney Semibold" pitchFamily="2" charset="0"/>
              </a:rPr>
              <a:t>Spatial Data Analysis</a:t>
            </a:r>
          </a:p>
          <a:p>
            <a:pPr marL="682875" lvl="2" indent="-142875">
              <a:spcBef>
                <a:spcPct val="0"/>
              </a:spcBef>
            </a:pPr>
            <a:r>
              <a:rPr lang="en-CA" altLang="en-US" sz="2200" dirty="0">
                <a:cs typeface="Whitney Semibold" pitchFamily="2" charset="0"/>
              </a:rPr>
              <a:t>working with shapefiles using Python and QGIS</a:t>
            </a:r>
          </a:p>
          <a:p>
            <a:pPr marL="1042875" lvl="3" indent="-142875">
              <a:spcBef>
                <a:spcPct val="0"/>
              </a:spcBef>
            </a:pPr>
            <a:endParaRPr lang="en-CA" altLang="en-US" sz="2200" dirty="0">
              <a:cs typeface="Whitney Semibold" pitchFamily="2" charset="0"/>
            </a:endParaRPr>
          </a:p>
          <a:p>
            <a:pPr lvl="2" indent="0">
              <a:spcBef>
                <a:spcPct val="0"/>
              </a:spcBef>
              <a:buNone/>
            </a:pPr>
            <a:endParaRPr lang="en-CA" altLang="en-US" sz="2200" dirty="0">
              <a:cs typeface="Whitney Semibold" pitchFamily="2" charset="0"/>
            </a:endParaRPr>
          </a:p>
          <a:p>
            <a:pPr marL="1242900" lvl="3" indent="-342900">
              <a:spcBef>
                <a:spcPct val="0"/>
              </a:spcBef>
              <a:buFontTx/>
              <a:buChar char="-"/>
            </a:pPr>
            <a:endParaRPr lang="en-CA" altLang="en-US" sz="2200" dirty="0">
              <a:cs typeface="Whitney Semibold" pitchFamily="2" charset="0"/>
            </a:endParaRPr>
          </a:p>
          <a:p>
            <a:pPr marL="142875" indent="-142875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CA" altLang="en-US" sz="2200" dirty="0">
              <a:cs typeface="Whitney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651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BC Brand 1">
      <a:dk1>
        <a:srgbClr val="002040"/>
      </a:dk1>
      <a:lt1>
        <a:sysClr val="window" lastClr="FFFFFF"/>
      </a:lt1>
      <a:dk2>
        <a:srgbClr val="486B7F"/>
      </a:dk2>
      <a:lt2>
        <a:srgbClr val="EEECE1"/>
      </a:lt2>
      <a:accent1>
        <a:srgbClr val="002040"/>
      </a:accent1>
      <a:accent2>
        <a:srgbClr val="2E526B"/>
      </a:accent2>
      <a:accent3>
        <a:srgbClr val="6A8999"/>
      </a:accent3>
      <a:accent4>
        <a:srgbClr val="A7B9C1"/>
      </a:accent4>
      <a:accent5>
        <a:srgbClr val="BECBD0"/>
      </a:accent5>
      <a:accent6>
        <a:srgbClr val="D0DCD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6382</TotalTime>
  <Words>1364</Words>
  <Application>Microsoft Office PowerPoint</Application>
  <PresentationFormat>On-screen Show (4:3)</PresentationFormat>
  <Paragraphs>290</Paragraphs>
  <Slides>38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Arial Black</vt:lpstr>
      <vt:lpstr>Calibri</vt:lpstr>
      <vt:lpstr>Whitney Book</vt:lpstr>
      <vt:lpstr>WhitneyHTF-Bold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Ann Goncalves</dc:creator>
  <cp:lastModifiedBy>Abhinab Kadel</cp:lastModifiedBy>
  <cp:revision>324</cp:revision>
  <cp:lastPrinted>2015-09-29T17:52:21Z</cp:lastPrinted>
  <dcterms:created xsi:type="dcterms:W3CDTF">2010-06-15T20:07:28Z</dcterms:created>
  <dcterms:modified xsi:type="dcterms:W3CDTF">2021-04-12T17:39:28Z</dcterms:modified>
</cp:coreProperties>
</file>