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6A2A3F-7D13-4993-B57E-301ACC8CEA08}" v="12" dt="2021-01-30T15:06:1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b Kadel" userId="0769acf92349333f" providerId="LiveId" clId="{F86A2A3F-7D13-4993-B57E-301ACC8CEA08}"/>
    <pc:docChg chg="undo custSel addSld delSld modSld">
      <pc:chgData name="Abhinab Kadel" userId="0769acf92349333f" providerId="LiveId" clId="{F86A2A3F-7D13-4993-B57E-301ACC8CEA08}" dt="2021-01-30T15:08:09.633" v="3218" actId="1076"/>
      <pc:docMkLst>
        <pc:docMk/>
      </pc:docMkLst>
      <pc:sldChg chg="modSp mod">
        <pc:chgData name="Abhinab Kadel" userId="0769acf92349333f" providerId="LiveId" clId="{F86A2A3F-7D13-4993-B57E-301ACC8CEA08}" dt="2021-01-26T06:48:05.686" v="298" actId="20577"/>
        <pc:sldMkLst>
          <pc:docMk/>
          <pc:sldMk cId="1935098465" sldId="256"/>
        </pc:sldMkLst>
        <pc:spChg chg="mod">
          <ac:chgData name="Abhinab Kadel" userId="0769acf92349333f" providerId="LiveId" clId="{F86A2A3F-7D13-4993-B57E-301ACC8CEA08}" dt="2021-01-26T06:47:31.471" v="246" actId="20577"/>
          <ac:spMkLst>
            <pc:docMk/>
            <pc:sldMk cId="1935098465" sldId="256"/>
            <ac:spMk id="2" creationId="{8BB84F0E-F55B-4177-B61C-5539E88E064D}"/>
          </ac:spMkLst>
        </pc:spChg>
        <pc:spChg chg="mod">
          <ac:chgData name="Abhinab Kadel" userId="0769acf92349333f" providerId="LiveId" clId="{F86A2A3F-7D13-4993-B57E-301ACC8CEA08}" dt="2021-01-26T06:48:05.686" v="298" actId="20577"/>
          <ac:spMkLst>
            <pc:docMk/>
            <pc:sldMk cId="1935098465" sldId="256"/>
            <ac:spMk id="3" creationId="{E760DE32-27D0-4517-BB3B-1A2233A310EC}"/>
          </ac:spMkLst>
        </pc:spChg>
      </pc:sldChg>
      <pc:sldChg chg="addSp delSp modSp mod modClrScheme chgLayout">
        <pc:chgData name="Abhinab Kadel" userId="0769acf92349333f" providerId="LiveId" clId="{F86A2A3F-7D13-4993-B57E-301ACC8CEA08}" dt="2021-01-30T15:08:09.633" v="3218" actId="1076"/>
        <pc:sldMkLst>
          <pc:docMk/>
          <pc:sldMk cId="2434674685" sldId="257"/>
        </pc:sldMkLst>
        <pc:spChg chg="mod ord">
          <ac:chgData name="Abhinab Kadel" userId="0769acf92349333f" providerId="LiveId" clId="{F86A2A3F-7D13-4993-B57E-301ACC8CEA08}" dt="2021-01-30T15:04:48.901" v="3047" actId="700"/>
          <ac:spMkLst>
            <pc:docMk/>
            <pc:sldMk cId="2434674685" sldId="257"/>
            <ac:spMk id="2" creationId="{2D498D8A-34A5-477C-8AF7-070063F00186}"/>
          </ac:spMkLst>
        </pc:spChg>
        <pc:spChg chg="mod ord">
          <ac:chgData name="Abhinab Kadel" userId="0769acf92349333f" providerId="LiveId" clId="{F86A2A3F-7D13-4993-B57E-301ACC8CEA08}" dt="2021-01-30T15:08:09.633" v="3218" actId="1076"/>
          <ac:spMkLst>
            <pc:docMk/>
            <pc:sldMk cId="2434674685" sldId="257"/>
            <ac:spMk id="3" creationId="{AD1F42DB-4FAC-48B5-8D65-2896DB8E9793}"/>
          </ac:spMkLst>
        </pc:spChg>
        <pc:spChg chg="add del mod ord">
          <ac:chgData name="Abhinab Kadel" userId="0769acf92349333f" providerId="LiveId" clId="{F86A2A3F-7D13-4993-B57E-301ACC8CEA08}" dt="2021-01-30T15:05:01.629" v="3052"/>
          <ac:spMkLst>
            <pc:docMk/>
            <pc:sldMk cId="2434674685" sldId="257"/>
            <ac:spMk id="4" creationId="{36DAD867-97F7-4498-AE4B-2BA262752B63}"/>
          </ac:spMkLst>
        </pc:spChg>
        <pc:spChg chg="add mod">
          <ac:chgData name="Abhinab Kadel" userId="0769acf92349333f" providerId="LiveId" clId="{F86A2A3F-7D13-4993-B57E-301ACC8CEA08}" dt="2021-01-30T15:07:23.937" v="3212" actId="1076"/>
          <ac:spMkLst>
            <pc:docMk/>
            <pc:sldMk cId="2434674685" sldId="257"/>
            <ac:spMk id="5" creationId="{58A95A75-5E70-414F-B1BA-7A7E2AC0F72B}"/>
          </ac:spMkLst>
        </pc:spChg>
        <pc:picChg chg="add mod">
          <ac:chgData name="Abhinab Kadel" userId="0769acf92349333f" providerId="LiveId" clId="{F86A2A3F-7D13-4993-B57E-301ACC8CEA08}" dt="2021-01-30T15:05:49.208" v="3059" actId="1076"/>
          <ac:picMkLst>
            <pc:docMk/>
            <pc:sldMk cId="2434674685" sldId="257"/>
            <ac:picMk id="1026" creationId="{362E474B-3ED1-4669-BEB5-DD2C08807064}"/>
          </ac:picMkLst>
        </pc:picChg>
      </pc:sldChg>
      <pc:sldChg chg="modSp new mod modNotesTx">
        <pc:chgData name="Abhinab Kadel" userId="0769acf92349333f" providerId="LiveId" clId="{F86A2A3F-7D13-4993-B57E-301ACC8CEA08}" dt="2021-01-27T06:15:23.148" v="1566" actId="20577"/>
        <pc:sldMkLst>
          <pc:docMk/>
          <pc:sldMk cId="3747349303" sldId="260"/>
        </pc:sldMkLst>
        <pc:spChg chg="mod">
          <ac:chgData name="Abhinab Kadel" userId="0769acf92349333f" providerId="LiveId" clId="{F86A2A3F-7D13-4993-B57E-301ACC8CEA08}" dt="2021-01-26T06:38:44.845" v="18" actId="20577"/>
          <ac:spMkLst>
            <pc:docMk/>
            <pc:sldMk cId="3747349303" sldId="260"/>
            <ac:spMk id="2" creationId="{D2974762-5686-4E65-84AC-FA2DBCC40C46}"/>
          </ac:spMkLst>
        </pc:spChg>
        <pc:spChg chg="mod">
          <ac:chgData name="Abhinab Kadel" userId="0769acf92349333f" providerId="LiveId" clId="{F86A2A3F-7D13-4993-B57E-301ACC8CEA08}" dt="2021-01-27T06:15:23.148" v="1566" actId="20577"/>
          <ac:spMkLst>
            <pc:docMk/>
            <pc:sldMk cId="3747349303" sldId="260"/>
            <ac:spMk id="3" creationId="{91F0AF5B-A3A9-44A5-A973-EBA5EAD1F017}"/>
          </ac:spMkLst>
        </pc:spChg>
      </pc:sldChg>
      <pc:sldChg chg="modSp new mod">
        <pc:chgData name="Abhinab Kadel" userId="0769acf92349333f" providerId="LiveId" clId="{F86A2A3F-7D13-4993-B57E-301ACC8CEA08}" dt="2021-01-27T06:32:11.369" v="1834" actId="20577"/>
        <pc:sldMkLst>
          <pc:docMk/>
          <pc:sldMk cId="1016041765" sldId="261"/>
        </pc:sldMkLst>
        <pc:spChg chg="mod">
          <ac:chgData name="Abhinab Kadel" userId="0769acf92349333f" providerId="LiveId" clId="{F86A2A3F-7D13-4993-B57E-301ACC8CEA08}" dt="2021-01-26T06:43:56.415" v="42" actId="20577"/>
          <ac:spMkLst>
            <pc:docMk/>
            <pc:sldMk cId="1016041765" sldId="261"/>
            <ac:spMk id="2" creationId="{65501F94-6CC9-423C-8B0B-0B7B3E4E28A8}"/>
          </ac:spMkLst>
        </pc:spChg>
        <pc:spChg chg="mod">
          <ac:chgData name="Abhinab Kadel" userId="0769acf92349333f" providerId="LiveId" clId="{F86A2A3F-7D13-4993-B57E-301ACC8CEA08}" dt="2021-01-27T06:32:11.369" v="1834" actId="20577"/>
          <ac:spMkLst>
            <pc:docMk/>
            <pc:sldMk cId="1016041765" sldId="261"/>
            <ac:spMk id="3" creationId="{91E6968F-CCF6-4824-A263-5CAA89933E4E}"/>
          </ac:spMkLst>
        </pc:spChg>
      </pc:sldChg>
      <pc:sldChg chg="addSp delSp modSp new mod modClrScheme chgLayout">
        <pc:chgData name="Abhinab Kadel" userId="0769acf92349333f" providerId="LiveId" clId="{F86A2A3F-7D13-4993-B57E-301ACC8CEA08}" dt="2021-01-30T14:37:10.966" v="2955" actId="700"/>
        <pc:sldMkLst>
          <pc:docMk/>
          <pc:sldMk cId="3304295491" sldId="262"/>
        </pc:sldMkLst>
        <pc:spChg chg="mod ord">
          <ac:chgData name="Abhinab Kadel" userId="0769acf92349333f" providerId="LiveId" clId="{F86A2A3F-7D13-4993-B57E-301ACC8CEA08}" dt="2021-01-30T14:37:10.966" v="2955" actId="700"/>
          <ac:spMkLst>
            <pc:docMk/>
            <pc:sldMk cId="3304295491" sldId="262"/>
            <ac:spMk id="2" creationId="{F6C493B5-B969-4B60-BF15-1FBD7699B164}"/>
          </ac:spMkLst>
        </pc:spChg>
        <pc:spChg chg="mod ord">
          <ac:chgData name="Abhinab Kadel" userId="0769acf92349333f" providerId="LiveId" clId="{F86A2A3F-7D13-4993-B57E-301ACC8CEA08}" dt="2021-01-30T14:37:10.966" v="2955" actId="700"/>
          <ac:spMkLst>
            <pc:docMk/>
            <pc:sldMk cId="3304295491" sldId="262"/>
            <ac:spMk id="3" creationId="{0F7A6C5E-7B35-444A-8CA3-098588912D90}"/>
          </ac:spMkLst>
        </pc:spChg>
        <pc:spChg chg="add del mod ord">
          <ac:chgData name="Abhinab Kadel" userId="0769acf92349333f" providerId="LiveId" clId="{F86A2A3F-7D13-4993-B57E-301ACC8CEA08}" dt="2021-01-30T14:37:07.265" v="2954" actId="700"/>
          <ac:spMkLst>
            <pc:docMk/>
            <pc:sldMk cId="3304295491" sldId="262"/>
            <ac:spMk id="4" creationId="{0ACDEB7A-B8C9-4CFF-B34E-B68302201AB4}"/>
          </ac:spMkLst>
        </pc:spChg>
        <pc:spChg chg="add del mod ord">
          <ac:chgData name="Abhinab Kadel" userId="0769acf92349333f" providerId="LiveId" clId="{F86A2A3F-7D13-4993-B57E-301ACC8CEA08}" dt="2021-01-30T14:37:07.265" v="2954" actId="700"/>
          <ac:spMkLst>
            <pc:docMk/>
            <pc:sldMk cId="3304295491" sldId="262"/>
            <ac:spMk id="5" creationId="{6DBA0EDB-395F-41FA-9B7F-4AA6ADE45B9B}"/>
          </ac:spMkLst>
        </pc:spChg>
        <pc:spChg chg="add del mod ord">
          <ac:chgData name="Abhinab Kadel" userId="0769acf92349333f" providerId="LiveId" clId="{F86A2A3F-7D13-4993-B57E-301ACC8CEA08}" dt="2021-01-30T14:37:07.265" v="2954" actId="700"/>
          <ac:spMkLst>
            <pc:docMk/>
            <pc:sldMk cId="3304295491" sldId="262"/>
            <ac:spMk id="6" creationId="{3D3C25FE-D772-4D0A-A055-DA14071DF196}"/>
          </ac:spMkLst>
        </pc:spChg>
        <pc:spChg chg="add mod ord">
          <ac:chgData name="Abhinab Kadel" userId="0769acf92349333f" providerId="LiveId" clId="{F86A2A3F-7D13-4993-B57E-301ACC8CEA08}" dt="2021-01-30T14:37:10.966" v="2955" actId="700"/>
          <ac:spMkLst>
            <pc:docMk/>
            <pc:sldMk cId="3304295491" sldId="262"/>
            <ac:spMk id="7" creationId="{CE44C737-F940-4A9F-9A92-76B147004639}"/>
          </ac:spMkLst>
        </pc:spChg>
      </pc:sldChg>
      <pc:sldChg chg="modSp new del mod">
        <pc:chgData name="Abhinab Kadel" userId="0769acf92349333f" providerId="LiveId" clId="{F86A2A3F-7D13-4993-B57E-301ACC8CEA08}" dt="2021-01-27T06:32:40.301" v="1852" actId="47"/>
        <pc:sldMkLst>
          <pc:docMk/>
          <pc:sldMk cId="1586075130" sldId="263"/>
        </pc:sldMkLst>
        <pc:spChg chg="mod">
          <ac:chgData name="Abhinab Kadel" userId="0769acf92349333f" providerId="LiveId" clId="{F86A2A3F-7D13-4993-B57E-301ACC8CEA08}" dt="2021-01-27T06:32:22.993" v="1842" actId="20577"/>
          <ac:spMkLst>
            <pc:docMk/>
            <pc:sldMk cId="1586075130" sldId="263"/>
            <ac:spMk id="2" creationId="{6B9C7D57-9500-4FD8-8486-B99A8D6BD3EC}"/>
          </ac:spMkLst>
        </pc:spChg>
      </pc:sldChg>
      <pc:sldChg chg="addSp delSp modSp new mod">
        <pc:chgData name="Abhinab Kadel" userId="0769acf92349333f" providerId="LiveId" clId="{F86A2A3F-7D13-4993-B57E-301ACC8CEA08}" dt="2021-01-29T12:07:40.936" v="2721" actId="20577"/>
        <pc:sldMkLst>
          <pc:docMk/>
          <pc:sldMk cId="3176004826" sldId="264"/>
        </pc:sldMkLst>
        <pc:spChg chg="mod">
          <ac:chgData name="Abhinab Kadel" userId="0769acf92349333f" providerId="LiveId" clId="{F86A2A3F-7D13-4993-B57E-301ACC8CEA08}" dt="2021-01-27T06:32:37.119" v="1851" actId="20577"/>
          <ac:spMkLst>
            <pc:docMk/>
            <pc:sldMk cId="3176004826" sldId="264"/>
            <ac:spMk id="2" creationId="{7DA6AF90-B8B5-4107-94E4-0C3605146493}"/>
          </ac:spMkLst>
        </pc:spChg>
        <pc:spChg chg="mod">
          <ac:chgData name="Abhinab Kadel" userId="0769acf92349333f" providerId="LiveId" clId="{F86A2A3F-7D13-4993-B57E-301ACC8CEA08}" dt="2021-01-29T12:07:40.936" v="2721" actId="20577"/>
          <ac:spMkLst>
            <pc:docMk/>
            <pc:sldMk cId="3176004826" sldId="264"/>
            <ac:spMk id="3" creationId="{28B37A05-5EF4-45D3-8CC8-875C05CAD796}"/>
          </ac:spMkLst>
        </pc:spChg>
        <pc:spChg chg="del">
          <ac:chgData name="Abhinab Kadel" userId="0769acf92349333f" providerId="LiveId" clId="{F86A2A3F-7D13-4993-B57E-301ACC8CEA08}" dt="2021-01-27T06:37:27.171" v="1868" actId="22"/>
          <ac:spMkLst>
            <pc:docMk/>
            <pc:sldMk cId="3176004826" sldId="264"/>
            <ac:spMk id="4" creationId="{228F320E-30EC-4AB3-BDE6-3DAF0DF081E6}"/>
          </ac:spMkLst>
        </pc:spChg>
        <pc:spChg chg="add mod">
          <ac:chgData name="Abhinab Kadel" userId="0769acf92349333f" providerId="LiveId" clId="{F86A2A3F-7D13-4993-B57E-301ACC8CEA08}" dt="2021-01-27T06:39:04.207" v="1923" actId="255"/>
          <ac:spMkLst>
            <pc:docMk/>
            <pc:sldMk cId="3176004826" sldId="264"/>
            <ac:spMk id="7" creationId="{61B3C24D-38EC-4E5F-A1FD-35468A7FF2B3}"/>
          </ac:spMkLst>
        </pc:spChg>
        <pc:picChg chg="add mod ord">
          <ac:chgData name="Abhinab Kadel" userId="0769acf92349333f" providerId="LiveId" clId="{F86A2A3F-7D13-4993-B57E-301ACC8CEA08}" dt="2021-01-27T06:37:32.069" v="1869" actId="1076"/>
          <ac:picMkLst>
            <pc:docMk/>
            <pc:sldMk cId="3176004826" sldId="264"/>
            <ac:picMk id="6" creationId="{4CD80320-ABBB-49DD-8696-B60C8AFD3A5A}"/>
          </ac:picMkLst>
        </pc:picChg>
      </pc:sldChg>
      <pc:sldChg chg="addSp delSp modSp new mod modNotesTx">
        <pc:chgData name="Abhinab Kadel" userId="0769acf92349333f" providerId="LiveId" clId="{F86A2A3F-7D13-4993-B57E-301ACC8CEA08}" dt="2021-01-30T14:35:31.661" v="2880" actId="20577"/>
        <pc:sldMkLst>
          <pc:docMk/>
          <pc:sldMk cId="558844701" sldId="265"/>
        </pc:sldMkLst>
        <pc:spChg chg="mod">
          <ac:chgData name="Abhinab Kadel" userId="0769acf92349333f" providerId="LiveId" clId="{F86A2A3F-7D13-4993-B57E-301ACC8CEA08}" dt="2021-01-27T06:34:57.018" v="1863" actId="20577"/>
          <ac:spMkLst>
            <pc:docMk/>
            <pc:sldMk cId="558844701" sldId="265"/>
            <ac:spMk id="2" creationId="{3E294BBD-AFD2-436E-BE16-E290710195AD}"/>
          </ac:spMkLst>
        </pc:spChg>
        <pc:spChg chg="mod">
          <ac:chgData name="Abhinab Kadel" userId="0769acf92349333f" providerId="LiveId" clId="{F86A2A3F-7D13-4993-B57E-301ACC8CEA08}" dt="2021-01-30T14:35:31.661" v="2880" actId="20577"/>
          <ac:spMkLst>
            <pc:docMk/>
            <pc:sldMk cId="558844701" sldId="265"/>
            <ac:spMk id="3" creationId="{93525D62-6BF3-4688-AA98-1D749A2BCAFD}"/>
          </ac:spMkLst>
        </pc:spChg>
        <pc:spChg chg="add del">
          <ac:chgData name="Abhinab Kadel" userId="0769acf92349333f" providerId="LiveId" clId="{F86A2A3F-7D13-4993-B57E-301ACC8CEA08}" dt="2021-01-27T06:37:24.292" v="1867" actId="22"/>
          <ac:spMkLst>
            <pc:docMk/>
            <pc:sldMk cId="558844701" sldId="265"/>
            <ac:spMk id="4" creationId="{308D5260-C5C7-4E6C-9366-8FD0CEFE984B}"/>
          </ac:spMkLst>
        </pc:spChg>
        <pc:picChg chg="add del mod ord">
          <ac:chgData name="Abhinab Kadel" userId="0769acf92349333f" providerId="LiveId" clId="{F86A2A3F-7D13-4993-B57E-301ACC8CEA08}" dt="2021-01-27T06:37:24.292" v="1867" actId="22"/>
          <ac:picMkLst>
            <pc:docMk/>
            <pc:sldMk cId="558844701" sldId="265"/>
            <ac:picMk id="6" creationId="{36540025-77B8-49B2-8FCE-2F5C3A6E7235}"/>
          </ac:picMkLst>
        </pc:picChg>
      </pc:sldChg>
      <pc:sldChg chg="new del">
        <pc:chgData name="Abhinab Kadel" userId="0769acf92349333f" providerId="LiveId" clId="{F86A2A3F-7D13-4993-B57E-301ACC8CEA08}" dt="2021-01-27T06:34:48.845" v="1854" actId="2696"/>
        <pc:sldMkLst>
          <pc:docMk/>
          <pc:sldMk cId="3619776064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6EDBA-AAB0-42AD-B7FF-DB5D7DE14964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3F25E-7EC9-4215-AB08-F63BFE1921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33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Reanalysis: combination of model data (forecast outputs) with observations across the world through data assimilation</a:t>
            </a:r>
          </a:p>
          <a:p>
            <a:r>
              <a:rPr lang="en-GB" dirty="0"/>
              <a:t>latest observation + latest forecast output  = analysis</a:t>
            </a:r>
          </a:p>
          <a:p>
            <a:r>
              <a:rPr lang="en-GB" dirty="0"/>
              <a:t>historical observations spanning longer time span + latest forecast output = reanalysis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3F25E-7EC9-4215-AB08-F63BFE1921D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57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routing: how does a runoff translate to river discharge as we follow the river path?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3F25E-7EC9-4215-AB08-F63BFE1921D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33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055C-3CC3-4142-BB95-7E474C3AA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CE64F-4FD2-449F-8EFF-6F00A8F0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414B-4C90-45C9-AC00-08B04CC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6D75-408D-4E38-AAB1-D327C0CA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2C11-1A62-4453-A36E-E9B4467F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5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F459-899F-4F87-9898-40BA171F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E8068-4B7A-483B-8B21-6550FAB2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9303-1D5C-4160-99AB-3EB50DD6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C77F-66AC-4C2E-ABA4-2C54571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760F-398E-4073-8F14-1E8530C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4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C0235-F458-4984-9119-B63194099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7B91-DEB0-436E-BC3A-AAB960012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9634-3D6F-4151-A429-EBBFCEAF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ABCF-C157-478A-B796-18B07B34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40A6-B767-4FF9-9D43-0480EBAC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A4A-B58F-440F-B139-0E39E698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C520-8F0E-42DF-B3E0-A4450F6C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72AD3-8736-46A2-B618-B43E983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A102-0602-400F-B8B8-346E0131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07A0-95FF-4890-8636-52E1FF24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6C7-BF6D-415B-ABAB-649BE171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382DC-1C84-4DE6-8458-F67E7C12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F097-ECF1-4787-976A-A2AD129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164E-81BC-4A97-8E80-A8DB3451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C38E-E095-440B-BEB3-45DD4211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52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A007-CB9E-400C-825A-DB369526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4E63-A1E3-4DAA-9698-C3896EAD7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D6606-31E8-4928-AC36-500D98903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C10E-22CC-4758-969D-2F3056C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C753-16EC-4B55-9AD9-E2B94512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7CDB9-9C44-405B-B701-A3C657A9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44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88D8-8604-43F2-A189-71BD1042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58B9-3CB7-4827-B8CD-611470FE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3CAC7-5299-46B0-9C1A-E9AE7E1B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D6E0-19E0-4408-AB53-80239A65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5B21C-9AAD-4CE3-9712-9C31BE270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CCB47-7835-47E2-A1F4-82E8BC26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AF6CA-18D7-439D-8F7B-B2995570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9E950-43E0-42D0-953C-2B7757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F978-4EE1-4776-B1C2-7E0DEB60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D5159-8349-4FFA-83B2-C477DD7C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0FE5-55C0-47F2-9930-7F08DA38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02C-9448-4750-9681-9D15CBBA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0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AA2E3-AE10-4039-B7BD-2D3D146C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E89D9-4167-44E2-8735-73C001C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EB4A5-7711-454E-A9D5-F43B7EE1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9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1D50-6BE5-401F-A625-80C7D681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EE2B-EB17-4AE8-87DA-E13453A8D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3F12B-94CA-4D2C-ADE0-4F37227A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66A7-EEBD-4252-ADFC-683C2F0D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8CEE-12B6-43A8-A97F-C570D1AC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D0374-DB13-48AE-B1E9-A94E84B4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4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9DF9-4F9C-40A6-9313-98561D3D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41B3C-9522-4010-94CF-50202BC58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FC83C-A7B1-4D3C-B98B-9403A0090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ABA9-A7D4-4620-9C2A-87114F19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9DBC-3163-4C83-AC29-00E61480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B8635-D6D6-4F26-B291-94A34E3E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87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C27C6-EBB0-47D6-88A7-4FE063D5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E9542-4190-46CE-BDCC-E7EAED10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7532-C164-481B-8FB6-D0D4D0838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B814-1285-487B-9563-658B828C90CA}" type="datetimeFigureOut">
              <a:rPr lang="en-CA" smtClean="0"/>
              <a:t>2021-01-27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7D43-CC0B-4B54-8602-AF999134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292B-54CA-486F-9B8F-791497D09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D02F6-6228-4FCB-A228-2CD1198585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83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floods.eu/glofas-forecasti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ecmwf.int/display/COPSRV/HTESS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4F0E-F55B-4177-B61C-5539E88E0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GloFAS</a:t>
            </a:r>
            <a:r>
              <a:rPr lang="en-GB" dirty="0"/>
              <a:t> - Introduction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DE32-27D0-4517-BB3B-1A2233A31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Forecasts accessible at: </a:t>
            </a:r>
            <a:br>
              <a:rPr lang="en-GB" dirty="0"/>
            </a:br>
            <a:r>
              <a:rPr lang="en-GB" dirty="0">
                <a:hlinkClick r:id="rId2"/>
              </a:rPr>
              <a:t>https://www.globalfloods.eu/glofas-forecasting/#</a:t>
            </a:r>
            <a:r>
              <a:rPr lang="en-GB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50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2E474B-3ED1-4669-BEB5-DD2C088070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114" y="157905"/>
            <a:ext cx="6551886" cy="39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98D8A-34A5-477C-8AF7-070063F0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GloFAS</a:t>
            </a:r>
            <a:r>
              <a:rPr lang="en-GB" dirty="0"/>
              <a:t> 30 day forecast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42DB-4FAC-48B5-8D65-2896DB8E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122" y="1690688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operational since April 2018</a:t>
            </a:r>
          </a:p>
          <a:p>
            <a:r>
              <a:rPr lang="en-US" dirty="0"/>
              <a:t>coupled land-surface and hydrological model </a:t>
            </a:r>
          </a:p>
          <a:p>
            <a:pPr lvl="1"/>
            <a:r>
              <a:rPr lang="en-US" dirty="0"/>
              <a:t>meteorological ensemble created using ECMWF Integrated Forecast Systems (IFS)</a:t>
            </a:r>
          </a:p>
          <a:p>
            <a:pPr lvl="1"/>
            <a:r>
              <a:rPr lang="en-US" dirty="0"/>
              <a:t>hydrological models to extract runoff and another model for routing</a:t>
            </a:r>
          </a:p>
          <a:p>
            <a:r>
              <a:rPr lang="en-US" dirty="0"/>
              <a:t>produce 51 streamflow scenarios at 0.1 deg resolution (~ 10 km)</a:t>
            </a:r>
          </a:p>
          <a:p>
            <a:r>
              <a:rPr lang="en-US" dirty="0"/>
              <a:t>compare the streamflow values with flood thresholds </a:t>
            </a:r>
          </a:p>
          <a:p>
            <a:pPr lvl="1"/>
            <a:r>
              <a:rPr lang="en-US" dirty="0"/>
              <a:t>selected thresholds: 2 </a:t>
            </a:r>
            <a:r>
              <a:rPr lang="en-US" dirty="0" err="1"/>
              <a:t>yr</a:t>
            </a:r>
            <a:r>
              <a:rPr lang="en-US" dirty="0"/>
              <a:t>, 5 </a:t>
            </a:r>
            <a:r>
              <a:rPr lang="en-US" dirty="0" err="1"/>
              <a:t>yr</a:t>
            </a:r>
            <a:r>
              <a:rPr lang="en-US" dirty="0"/>
              <a:t>, 10 </a:t>
            </a:r>
            <a:r>
              <a:rPr lang="en-US" dirty="0" err="1"/>
              <a:t>yr</a:t>
            </a:r>
            <a:r>
              <a:rPr lang="en-US" dirty="0"/>
              <a:t>, 20 </a:t>
            </a:r>
            <a:r>
              <a:rPr lang="en-US" dirty="0" err="1"/>
              <a:t>yr</a:t>
            </a:r>
            <a:r>
              <a:rPr lang="en-US" dirty="0"/>
              <a:t> return periods</a:t>
            </a:r>
          </a:p>
          <a:p>
            <a:pPr lvl="1"/>
            <a:r>
              <a:rPr lang="en-US" dirty="0"/>
              <a:t>detailed evolution of streamflow forecasts provided for 2000 static reporting points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95A75-5E70-414F-B1BA-7A7E2AC0F72B}"/>
              </a:ext>
            </a:extLst>
          </p:cNvPr>
          <p:cNvSpPr txBox="1"/>
          <p:nvPr/>
        </p:nvSpPr>
        <p:spPr>
          <a:xfrm>
            <a:off x="6818243" y="4234069"/>
            <a:ext cx="463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/>
              <a:t>GloFAS</a:t>
            </a:r>
            <a:r>
              <a:rPr lang="en-GB" i="1" dirty="0"/>
              <a:t> workflow. ICIMOD streamflow forecasts use the data output from HTESSEL runs.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43467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7EB-F402-4A48-B4C8-4CE3AF76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Meteorological ensemble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15F8-3852-4C52-BCE0-70FE81116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51 members + 1 HRES</a:t>
                </a:r>
              </a:p>
              <a:p>
                <a:pPr lvl="1"/>
                <a:r>
                  <a:rPr lang="en-GB" dirty="0"/>
                  <a:t>1 CTRL member + 50 perturbed member</a:t>
                </a:r>
              </a:p>
              <a:p>
                <a:r>
                  <a:rPr lang="en-GB" dirty="0"/>
                  <a:t>runs twice a day</a:t>
                </a:r>
              </a:p>
              <a:p>
                <a:endParaRPr lang="en-GB" dirty="0"/>
              </a:p>
              <a:p>
                <a:r>
                  <a:rPr lang="en-GB" dirty="0"/>
                  <a:t>HRES (High resolution forecast)</a:t>
                </a:r>
              </a:p>
              <a:p>
                <a:pPr lvl="1"/>
                <a:r>
                  <a:rPr lang="en-GB" dirty="0"/>
                  <a:t>Resolution: 0.1 </a:t>
                </a:r>
                <a:r>
                  <a:rPr lang="en-GB" dirty="0" err="1"/>
                  <a:t>deg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CA" sz="2400" smtClean="0">
                        <a:effectLst/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2400" dirty="0">
                    <a:effectLst/>
                    <a:latin typeface="Cambria Math" panose="02040503050406030204" pitchFamily="18" charset="0"/>
                  </a:rPr>
                  <a:t>9</a:t>
                </a:r>
                <a:r>
                  <a:rPr lang="en-GB" sz="2400" dirty="0">
                    <a:effectLst/>
                    <a:latin typeface="Calibri" panose="020F0502020204030204" pitchFamily="34" charset="0"/>
                  </a:rPr>
                  <a:t> km</a:t>
                </a:r>
              </a:p>
              <a:p>
                <a:pPr lvl="1"/>
                <a:r>
                  <a:rPr lang="en-GB" dirty="0">
                    <a:latin typeface="Calibri" panose="020F0502020204030204" pitchFamily="34" charset="0"/>
                  </a:rPr>
                  <a:t>most accurate initial state</a:t>
                </a:r>
              </a:p>
              <a:p>
                <a:pPr lvl="1"/>
                <a:r>
                  <a:rPr lang="en-GB" dirty="0">
                    <a:latin typeface="Calibri" panose="020F0502020204030204" pitchFamily="34" charset="0"/>
                  </a:rPr>
                  <a:t>best description of model physics as of present</a:t>
                </a:r>
              </a:p>
              <a:p>
                <a:pPr lvl="1"/>
                <a:r>
                  <a:rPr lang="en-GB" dirty="0">
                    <a:latin typeface="Calibri" panose="020F0502020204030204" pitchFamily="34" charset="0"/>
                  </a:rPr>
                  <a:t>10 days forecast</a:t>
                </a:r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915F8-3852-4C52-BCE0-70FE81116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13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EB45-591C-49A9-96C4-1EE39177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Meteorological Ensemble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4E38-4EE6-4D19-BAD4-A4BC54CF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1 CNTL (control) forecast</a:t>
            </a:r>
          </a:p>
          <a:p>
            <a:pPr lvl="1"/>
            <a:r>
              <a:rPr lang="en-CA" dirty="0"/>
              <a:t>lower resolution than HRES </a:t>
            </a:r>
          </a:p>
          <a:p>
            <a:pPr lvl="1"/>
            <a:r>
              <a:rPr lang="en-CA" dirty="0"/>
              <a:t>0.2 deg ~18 km</a:t>
            </a:r>
          </a:p>
          <a:p>
            <a:pPr lvl="1"/>
            <a:r>
              <a:rPr lang="en-CA" dirty="0"/>
              <a:t>most accurate initial state and model physics (like a HRES member)</a:t>
            </a:r>
          </a:p>
          <a:p>
            <a:pPr lvl="1"/>
            <a:r>
              <a:rPr lang="en-CA" dirty="0"/>
              <a:t>the parent unperturbed member</a:t>
            </a:r>
          </a:p>
          <a:p>
            <a:r>
              <a:rPr lang="en-CA" dirty="0"/>
              <a:t>50 perturbed members </a:t>
            </a:r>
          </a:p>
          <a:p>
            <a:pPr lvl="1"/>
            <a:r>
              <a:rPr lang="en-CA" dirty="0"/>
              <a:t>different initial states</a:t>
            </a:r>
          </a:p>
          <a:p>
            <a:pPr lvl="1"/>
            <a:r>
              <a:rPr lang="en-CA" dirty="0"/>
              <a:t>different model physics</a:t>
            </a:r>
          </a:p>
          <a:p>
            <a:pPr lvl="1"/>
            <a:r>
              <a:rPr lang="en-CA" dirty="0"/>
              <a:t>on average lower skill than HRES and CNTL</a:t>
            </a:r>
          </a:p>
        </p:txBody>
      </p:sp>
    </p:spTree>
    <p:extLst>
      <p:ext uri="{BB962C8B-B14F-4D97-AF65-F5344CB8AC3E}">
        <p14:creationId xmlns:p14="http://schemas.microsoft.com/office/powerpoint/2010/main" val="122965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4762-5686-4E65-84AC-FA2DBCC4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conditions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AF5B-A3A9-44A5-A973-EBA5EAD1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time hydro-meteorological observations</a:t>
            </a:r>
          </a:p>
          <a:p>
            <a:pPr lvl="1"/>
            <a:r>
              <a:rPr lang="en-GB" dirty="0"/>
              <a:t>uses ECMWF-C3S ERA5-T reanalysis as observations until the real time observations are available. </a:t>
            </a:r>
          </a:p>
          <a:p>
            <a:pPr lvl="2"/>
            <a:r>
              <a:rPr lang="en-GB" dirty="0"/>
              <a:t>ERA5T is the early release of the ERA5 data.</a:t>
            </a:r>
          </a:p>
          <a:p>
            <a:pPr lvl="3"/>
            <a:r>
              <a:rPr lang="en-GB" dirty="0"/>
              <a:t>data no more than 3 months behind real time. t-3 mos. </a:t>
            </a:r>
          </a:p>
          <a:p>
            <a:pPr lvl="2"/>
            <a:r>
              <a:rPr lang="en-GB" dirty="0"/>
              <a:t>ERA 5 is released 2-3 months later. This is different from ERA 5T if there are flaws in the original ERA 5 data. </a:t>
            </a:r>
          </a:p>
          <a:p>
            <a:pPr lvl="2"/>
            <a:r>
              <a:rPr lang="en-GB" dirty="0"/>
              <a:t>ERA5 resolution 0.25 x 0.25</a:t>
            </a:r>
          </a:p>
          <a:p>
            <a:r>
              <a:rPr lang="en-GB" dirty="0"/>
              <a:t>first day of the CTRL member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34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1F94-6CC9-423C-8B0B-0B7B3E4E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Hydrological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968F-CCF6-4824-A263-5CAA8993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hydrological models used:</a:t>
            </a:r>
          </a:p>
          <a:p>
            <a:pPr lvl="1"/>
            <a:r>
              <a:rPr lang="en-GB" dirty="0"/>
              <a:t>HTESSEL </a:t>
            </a:r>
          </a:p>
          <a:p>
            <a:pPr lvl="2"/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(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ydrology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iled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E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CMWF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cheme for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urface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E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xchanges over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L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and)</a:t>
            </a:r>
            <a:endParaRPr lang="en-GB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lvl="2"/>
            <a:r>
              <a:rPr lang="en-GB" dirty="0"/>
              <a:t>Land surface model</a:t>
            </a:r>
          </a:p>
          <a:p>
            <a:pPr lvl="2"/>
            <a:r>
              <a:rPr lang="en-GB" dirty="0" err="1"/>
              <a:t>Precipitaiton</a:t>
            </a:r>
            <a:r>
              <a:rPr lang="en-GB" dirty="0"/>
              <a:t> -&gt; Runoff</a:t>
            </a:r>
          </a:p>
          <a:p>
            <a:pPr lvl="1"/>
            <a:r>
              <a:rPr lang="en-GB" dirty="0" err="1"/>
              <a:t>Lisflood</a:t>
            </a:r>
            <a:r>
              <a:rPr lang="en-GB" dirty="0"/>
              <a:t> global</a:t>
            </a:r>
          </a:p>
          <a:p>
            <a:pPr lvl="2"/>
            <a:r>
              <a:rPr lang="en-GB" dirty="0"/>
              <a:t>Routing model</a:t>
            </a:r>
          </a:p>
          <a:p>
            <a:pPr lvl="2"/>
            <a:r>
              <a:rPr lang="en-GB" dirty="0"/>
              <a:t>calculates how the streamflow progresses through a river stretch. 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60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AF90-B8B5-4107-94E4-0C36051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HTESSEL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7A05-5EF4-45D3-8CC8-875C05CAD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864626" cy="445590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Land Surface Model</a:t>
            </a:r>
          </a:p>
          <a:p>
            <a:pPr lvl="1"/>
            <a:r>
              <a:rPr lang="en-GB" dirty="0"/>
              <a:t>conventionally used to provide lower boundary condition while running an NWP model. </a:t>
            </a:r>
          </a:p>
          <a:p>
            <a:r>
              <a:rPr lang="en-GB" dirty="0"/>
              <a:t>Includes:</a:t>
            </a:r>
          </a:p>
          <a:p>
            <a:pPr lvl="1"/>
            <a:r>
              <a:rPr lang="en-GB" dirty="0"/>
              <a:t>1 layer snowpack model</a:t>
            </a:r>
          </a:p>
          <a:p>
            <a:pPr lvl="1"/>
            <a:r>
              <a:rPr lang="en-GB" dirty="0"/>
              <a:t>4 layer soil</a:t>
            </a:r>
          </a:p>
          <a:p>
            <a:pPr lvl="1"/>
            <a:r>
              <a:rPr lang="en-GB" dirty="0"/>
              <a:t>vegetation root uptake</a:t>
            </a:r>
          </a:p>
          <a:p>
            <a:r>
              <a:rPr lang="en-GB" dirty="0"/>
              <a:t>Estimates surface water and energy fluxes</a:t>
            </a:r>
          </a:p>
          <a:p>
            <a:r>
              <a:rPr lang="en-CA" dirty="0"/>
              <a:t>Estimates temporal evolution of:</a:t>
            </a:r>
          </a:p>
          <a:p>
            <a:pPr lvl="1"/>
            <a:r>
              <a:rPr lang="en-GB" dirty="0"/>
              <a:t>soil temperature</a:t>
            </a:r>
          </a:p>
          <a:p>
            <a:pPr lvl="1"/>
            <a:r>
              <a:rPr lang="en-GB" dirty="0"/>
              <a:t>moisture content</a:t>
            </a:r>
          </a:p>
          <a:p>
            <a:pPr lvl="1"/>
            <a:r>
              <a:rPr lang="en-GB" dirty="0"/>
              <a:t>snowpack conditions</a:t>
            </a:r>
          </a:p>
          <a:p>
            <a:r>
              <a:rPr lang="en-GB" dirty="0"/>
              <a:t>a part of the ensemble forecasts returns surface runoff.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80320-ABBB-49DD-8696-B60C8AFD3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93751" y="622990"/>
            <a:ext cx="316004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3C24D-38EC-4E5F-A1FD-35468A7FF2B3}"/>
              </a:ext>
            </a:extLst>
          </p:cNvPr>
          <p:cNvSpPr txBox="1"/>
          <p:nvPr/>
        </p:nvSpPr>
        <p:spPr>
          <a:xfrm>
            <a:off x="8209722" y="5078895"/>
            <a:ext cx="3144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Aspects covered in a Land Surface Model (LSM) </a:t>
            </a:r>
          </a:p>
          <a:p>
            <a:r>
              <a:rPr lang="en-CA" sz="1000" dirty="0">
                <a:hlinkClick r:id="rId3"/>
              </a:rPr>
              <a:t>https://confluence.ecmwf.int/display/COPSRV/HTESSEL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00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4BBD-AFD2-436E-BE16-E290710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Lisflood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5D62-6BF3-4688-AA98-1D749A2BCA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river routing model</a:t>
            </a:r>
          </a:p>
          <a:p>
            <a:pPr lvl="1"/>
            <a:r>
              <a:rPr lang="en-CA" dirty="0"/>
              <a:t>runoff -&gt; discharge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D5260-C5C7-4E6C-9366-8FD0CEFE98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84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5-B969-4B60-BF15-1FBD7699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Flood Thresholds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6C5E-7B35-444A-8CA3-098588912D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defined through:</a:t>
            </a:r>
          </a:p>
          <a:p>
            <a:pPr lvl="1"/>
            <a:r>
              <a:rPr lang="en-GB" dirty="0"/>
              <a:t>ECMWF-C35 ERA5 reanalysis</a:t>
            </a:r>
          </a:p>
          <a:p>
            <a:pPr lvl="2"/>
            <a:r>
              <a:rPr lang="en-GB" dirty="0"/>
              <a:t>treated as “observed climatology”</a:t>
            </a:r>
          </a:p>
          <a:p>
            <a:pPr lvl="2"/>
            <a:r>
              <a:rPr lang="en-GB" dirty="0"/>
              <a:t>because it is impossible to have data measured in every portion of each of the rivers</a:t>
            </a:r>
          </a:p>
          <a:p>
            <a:pPr lvl="1"/>
            <a:r>
              <a:rPr lang="en-GB" dirty="0"/>
              <a:t>range of hydrological observational records</a:t>
            </a:r>
          </a:p>
          <a:p>
            <a:pPr lvl="2"/>
            <a:r>
              <a:rPr lang="en-GB" dirty="0"/>
              <a:t>also used for calibration of model</a:t>
            </a:r>
          </a:p>
          <a:p>
            <a:pPr lvl="1"/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44C737-F940-4A9F-9A92-76B147004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29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514</Words>
  <Application>Microsoft Office PowerPoint</Application>
  <PresentationFormat>Widescreen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Cambria Math</vt:lpstr>
      <vt:lpstr>Office Theme</vt:lpstr>
      <vt:lpstr>GloFAS - Introduction</vt:lpstr>
      <vt:lpstr>GloFAS 30 day forecast</vt:lpstr>
      <vt:lpstr>Meteorological ensemble</vt:lpstr>
      <vt:lpstr>Meteorological Ensemble </vt:lpstr>
      <vt:lpstr>Initial conditions</vt:lpstr>
      <vt:lpstr>Hydrological Models</vt:lpstr>
      <vt:lpstr>HTESSEL </vt:lpstr>
      <vt:lpstr>Lisflood</vt:lpstr>
      <vt:lpstr>Flood Thresholds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GloFAS</dc:title>
  <dc:creator>Abhinab Kadel</dc:creator>
  <cp:lastModifiedBy>Abhinab Kadel</cp:lastModifiedBy>
  <cp:revision>1</cp:revision>
  <dcterms:created xsi:type="dcterms:W3CDTF">2021-01-26T06:38:28Z</dcterms:created>
  <dcterms:modified xsi:type="dcterms:W3CDTF">2021-01-30T15:08:31Z</dcterms:modified>
</cp:coreProperties>
</file>