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65CC-C416-4343-A5C7-77C593906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97899-8B2E-4F35-B5C9-E88F3732B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DFF0-4F77-4986-AADB-1C72620E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77C5-9E5B-4987-A9B6-8161BCF4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4B28-1171-4978-A578-7D79ADD6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91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F2D6-A007-4C43-9BE6-A20AFD24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7EC13-F4C6-405B-A566-698812390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7ADCD-C418-4B9B-8D03-28EFCAE4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DF09-DC88-45B0-B2C8-111F484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8722-BE62-4A54-BBB0-31DC504D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6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480CB-6750-4849-A0D4-38C044FD8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91766-005F-4008-98A7-8C3FFDE9A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730E-77F7-406E-956F-FE44224C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DFD3-D913-4D24-9E9A-B16B64DC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B90E-81C3-4843-B361-B97D62F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3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F2E2-E5C5-44EA-8A89-A9DF502B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4CF4-67C9-4DE4-887D-E20EF219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632C-FF4D-46FF-BE54-74CB8B8E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F99C-551F-4B74-9923-F2110ECF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C90D-6F40-4E54-A9AA-14933119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99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F098-D5E2-47CB-91E8-69267A7F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F7D01-63CF-47A3-B488-34DAD4B8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F4AB-7BB1-4AFC-A8DB-BBF2AFFD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2772-0AB0-4408-B031-CBFE3A03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7A4C-31FE-450F-A6F1-19BA38D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0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BB4-B159-4D7A-929D-BD04A1F5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EE59-4B43-4FAE-A71C-45D2F9D0C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7A779-CAA0-4F57-BA86-5222E38B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38A9B-0FBA-45BE-98CE-1B8AE12A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339BE-89A3-4740-81AB-4AE2744E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3B01-AB42-4F84-BD17-A123DE7F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2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ECC-D575-4ED1-865A-C6546AC6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F91F-0647-4E6F-B6F7-C4D7D7CC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459A6-DE1E-4A17-9EF1-3AD27FFE1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9B245-463F-4593-8831-62AD76F85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B7807-AC17-4A22-9A5E-5BA0720C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70028-FBC4-43AF-ABCF-3A85AD59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ABC2B-D037-4BF2-B4B6-E89024EB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08B32-202E-4929-B9ED-8628AD9B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69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7680-D6FB-4C7F-860F-7C81D00F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791F5-4287-4079-AB52-8FC59F12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B903A-397B-4D2E-BAC4-9067D076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A5D05-7029-4D2A-B744-71864318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9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7B961-9FAB-497E-87A7-85D9D43E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9C839-CE1E-4C3A-91DA-628EEFEF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EFEC8-07E7-4C5D-B261-ACE1EEB2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2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BD29-58B8-4ADF-A316-A951C2F7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1B08-8EE5-4F74-B319-8F52247A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56482-BEDD-429C-BD28-BD72B5C61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F6256-E1B6-4082-BA05-30AF47B3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139B2-6061-441C-9783-8FE54609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C6135-D32F-429C-80ED-F929099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36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B810-348A-47FE-B2C8-9238BE35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48236-FFFA-419F-A7D7-88F830CA7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EB5AF-34A0-4C59-B66E-A62BAEB35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135E-3622-4F48-86D0-ECFF31E0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E7198-0F24-47BC-A9E2-32D9021B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4B76A-AF40-4EF7-B706-F80E753C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77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5265A-5D59-40E2-9F83-4F27B12F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02B14-61BB-4FF4-829B-5F47E901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E754D-D96E-44C6-9EB5-DA34A8A47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761D-8CBF-4124-BD4D-DBB60BFFE29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BEA8-B5B1-40DC-AD36-9F60F48FA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0071B-031A-4139-B8A1-6F51A3B90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150D-6CF0-4D35-9071-5E091AC660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51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2CD0-2B31-456D-9966-1286848F8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Thesis progress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2B5A-5522-405F-810E-5831B5323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Narrowing down the topic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693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3D18-17E5-4103-9DA6-6802DBE0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October 5, 2021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86AB-898D-446B-9314-54562051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Switched to </a:t>
            </a:r>
            <a:r>
              <a:rPr lang="en-GB" dirty="0" err="1"/>
              <a:t>plotly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interactive plotting </a:t>
            </a:r>
          </a:p>
          <a:p>
            <a:pPr lvl="1"/>
            <a:r>
              <a:rPr lang="en-GB" dirty="0"/>
              <a:t>easy to pan around and explore multiple date ranges</a:t>
            </a:r>
          </a:p>
          <a:p>
            <a:pPr lvl="2"/>
            <a:r>
              <a:rPr lang="en-GB" dirty="0"/>
              <a:t>needs more work </a:t>
            </a:r>
          </a:p>
          <a:p>
            <a:pPr lvl="1"/>
            <a:r>
              <a:rPr lang="en-GB" dirty="0"/>
              <a:t>some advice on visualisation for big data</a:t>
            </a:r>
          </a:p>
          <a:p>
            <a:r>
              <a:rPr lang="en-GB" dirty="0"/>
              <a:t>on-site observed data</a:t>
            </a:r>
          </a:p>
          <a:p>
            <a:pPr lvl="1"/>
            <a:r>
              <a:rPr lang="en-GB" dirty="0"/>
              <a:t>application submitted. was told 3-4 days after payment is done</a:t>
            </a:r>
          </a:p>
          <a:p>
            <a:pPr lvl="1"/>
            <a:r>
              <a:rPr lang="en-GB" dirty="0"/>
              <a:t>explore data from one of the sites available</a:t>
            </a:r>
          </a:p>
          <a:p>
            <a:pPr lvl="2"/>
            <a:r>
              <a:rPr lang="en-GB" dirty="0"/>
              <a:t>only for the high flow season. </a:t>
            </a:r>
          </a:p>
          <a:p>
            <a:r>
              <a:rPr lang="en-GB" dirty="0"/>
              <a:t>thesis writing</a:t>
            </a:r>
          </a:p>
          <a:p>
            <a:pPr lvl="1"/>
            <a:r>
              <a:rPr lang="en-GB" dirty="0"/>
              <a:t>checked formatting requirements</a:t>
            </a:r>
          </a:p>
          <a:p>
            <a:pPr lvl="1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869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4AF1-7AAF-433B-A4E1-B4B60F91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8FEB-BE35-4A80-84F2-3279D8CF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from the high flow data of from one of the HPP sites:</a:t>
            </a:r>
          </a:p>
          <a:p>
            <a:pPr lvl="1"/>
            <a:r>
              <a:rPr lang="en-GB" dirty="0"/>
              <a:t>plots</a:t>
            </a:r>
          </a:p>
          <a:p>
            <a:pPr lvl="1"/>
            <a:r>
              <a:rPr lang="en-GB" dirty="0"/>
              <a:t>Nash-Sutcliffe score</a:t>
            </a:r>
          </a:p>
          <a:p>
            <a:pPr lvl="1"/>
            <a:r>
              <a:rPr lang="en-GB" dirty="0"/>
              <a:t>general performance of the bias correction schemes</a:t>
            </a:r>
          </a:p>
          <a:p>
            <a:r>
              <a:rPr lang="en-GB" dirty="0"/>
              <a:t>some progress with writing</a:t>
            </a:r>
          </a:p>
          <a:p>
            <a:r>
              <a:rPr lang="en-GB" dirty="0"/>
              <a:t>Other verification statistics – contact Greg West</a:t>
            </a:r>
          </a:p>
          <a:p>
            <a:r>
              <a:rPr lang="en-GB" dirty="0"/>
              <a:t>look into WRF solar code and check </a:t>
            </a:r>
            <a:r>
              <a:rPr lang="en-GB"/>
              <a:t>the parameterizations used. </a:t>
            </a:r>
            <a:endParaRPr lang="en-GB" dirty="0"/>
          </a:p>
          <a:p>
            <a:endParaRPr lang="en-GB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246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3D75-034C-4B35-AC6D-BD1C174E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Oct 13, 2021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D77A-6340-4C32-9B31-D6913AF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NSE calculation</a:t>
            </a:r>
          </a:p>
          <a:p>
            <a:r>
              <a:rPr lang="en-GB" dirty="0"/>
              <a:t>idea for new module exercise using WRF solar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01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719E-94BF-484E-BFF3-7935F46E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based measurement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0E10-930F-415C-AF13-4B3CF26A3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92" y="1825625"/>
            <a:ext cx="10515600" cy="4351338"/>
          </a:xfrm>
        </p:spPr>
        <p:txBody>
          <a:bodyPr/>
          <a:lstStyle/>
          <a:p>
            <a:r>
              <a:rPr lang="en-GB" dirty="0"/>
              <a:t>Site: </a:t>
            </a:r>
            <a:r>
              <a:rPr lang="en-GB" dirty="0" err="1"/>
              <a:t>Marsyangdi</a:t>
            </a:r>
            <a:endParaRPr lang="en-GB" dirty="0"/>
          </a:p>
          <a:p>
            <a:r>
              <a:rPr lang="en-GB" dirty="0"/>
              <a:t>Location: central Nepal</a:t>
            </a:r>
          </a:p>
          <a:p>
            <a:r>
              <a:rPr lang="en-GB" dirty="0"/>
              <a:t>data used:</a:t>
            </a:r>
          </a:p>
          <a:p>
            <a:pPr lvl="1"/>
            <a:r>
              <a:rPr lang="en-GB" dirty="0"/>
              <a:t>start: May 14, 2020</a:t>
            </a:r>
          </a:p>
          <a:p>
            <a:pPr lvl="1"/>
            <a:r>
              <a:rPr lang="en-CA" dirty="0"/>
              <a:t>end: Dec 15,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6428F1-C3B4-4E7F-B4C0-EDAC1307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54" y="3181161"/>
            <a:ext cx="6731346" cy="3676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F7035E-8D6A-4C98-BE78-AF28C98E9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40" y="0"/>
            <a:ext cx="3877559" cy="31958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914633-B272-4F58-900D-FF59103AD7CB}"/>
              </a:ext>
            </a:extLst>
          </p:cNvPr>
          <p:cNvSpPr/>
          <p:nvPr/>
        </p:nvSpPr>
        <p:spPr>
          <a:xfrm>
            <a:off x="8521831" y="4760536"/>
            <a:ext cx="1696825" cy="14164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9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D648-E0BF-48B2-AB9A-0C6FA507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NSE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61E9-32F9-4DA0-B347-98520877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Q_m</a:t>
            </a:r>
            <a:r>
              <a:rPr lang="en-GB" dirty="0"/>
              <a:t> = modelled | </a:t>
            </a:r>
            <a:r>
              <a:rPr lang="en-GB" dirty="0" err="1"/>
              <a:t>Q_o</a:t>
            </a:r>
            <a:r>
              <a:rPr lang="en-GB" dirty="0"/>
              <a:t> = observed</a:t>
            </a:r>
          </a:p>
          <a:p>
            <a:r>
              <a:rPr lang="en-GB" dirty="0" err="1"/>
              <a:t>Q_o</a:t>
            </a:r>
            <a:r>
              <a:rPr lang="en-GB" dirty="0"/>
              <a:t>(bar) = climatology values</a:t>
            </a:r>
          </a:p>
          <a:p>
            <a:r>
              <a:rPr lang="en-GB" dirty="0"/>
              <a:t>May has nans because of DMB</a:t>
            </a:r>
          </a:p>
          <a:p>
            <a:pPr lvl="1"/>
            <a:r>
              <a:rPr lang="en-GB" dirty="0"/>
              <a:t>need to work on it</a:t>
            </a:r>
          </a:p>
          <a:p>
            <a:r>
              <a:rPr lang="en-GB" dirty="0"/>
              <a:t>NSE &gt;0.7 good, NSE&gt;0.9 ideal</a:t>
            </a:r>
          </a:p>
          <a:p>
            <a:r>
              <a:rPr lang="en-GB" dirty="0"/>
              <a:t>NSE &lt; 0  better to stick with climatology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C2BB9-14B9-4CC5-BDF6-FAB0E080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836" y="2999100"/>
            <a:ext cx="3787146" cy="349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1D03D-46D5-4E5D-AF92-66CA73965A59}"/>
              </a:ext>
            </a:extLst>
          </p:cNvPr>
          <p:cNvSpPr txBox="1"/>
          <p:nvPr/>
        </p:nvSpPr>
        <p:spPr>
          <a:xfrm>
            <a:off x="10426045" y="3035431"/>
            <a:ext cx="13574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NSE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7C0EF2-9228-4FFB-8E53-43EEC5AFA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671" y="1509713"/>
            <a:ext cx="2324219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0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E76B-5C6C-4A08-BFF9-7EF7696B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NSE limitations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450F-64CC-498B-869E-F3DF6009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affected by extreme outliers</a:t>
            </a:r>
          </a:p>
          <a:p>
            <a:r>
              <a:rPr lang="en-GB" dirty="0"/>
              <a:t>months 7-9 peak monsoon</a:t>
            </a:r>
          </a:p>
          <a:p>
            <a:pPr lvl="1"/>
            <a:r>
              <a:rPr lang="en-GB" dirty="0"/>
              <a:t>high variability in the model outputs</a:t>
            </a:r>
          </a:p>
          <a:p>
            <a:pPr lvl="1"/>
            <a:r>
              <a:rPr lang="en-GB" dirty="0"/>
              <a:t>show plot</a:t>
            </a:r>
          </a:p>
          <a:p>
            <a:r>
              <a:rPr lang="en-GB" dirty="0"/>
              <a:t>Next work:</a:t>
            </a:r>
          </a:p>
          <a:p>
            <a:pPr lvl="1"/>
            <a:r>
              <a:rPr lang="en-GB" dirty="0"/>
              <a:t>explore getting rid of outliers for the NSE</a:t>
            </a:r>
          </a:p>
          <a:p>
            <a:pPr lvl="1"/>
            <a:r>
              <a:rPr lang="en-GB" dirty="0"/>
              <a:t>try ensemble median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6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B67D-548B-4A06-914D-87D3DA83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ATSC 313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8506-CAE9-4892-A84C-6263E362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exercise for one of the modules</a:t>
            </a:r>
          </a:p>
          <a:p>
            <a:pPr lvl="1"/>
            <a:r>
              <a:rPr lang="en-GB" dirty="0"/>
              <a:t>provide student WRF solar output in csv</a:t>
            </a:r>
          </a:p>
          <a:p>
            <a:pPr lvl="1"/>
            <a:r>
              <a:rPr lang="en-GB" dirty="0"/>
              <a:t>compare with observed conditions</a:t>
            </a:r>
          </a:p>
          <a:p>
            <a:pPr lvl="1"/>
            <a:r>
              <a:rPr lang="en-GB" dirty="0"/>
              <a:t>what decision would they make?</a:t>
            </a:r>
          </a:p>
          <a:p>
            <a:pPr lvl="2"/>
            <a:endParaRPr lang="en-GB" dirty="0"/>
          </a:p>
          <a:p>
            <a:r>
              <a:rPr lang="en-GB" dirty="0"/>
              <a:t>Add a new LG topic</a:t>
            </a:r>
          </a:p>
          <a:p>
            <a:pPr lvl="1"/>
            <a:r>
              <a:rPr lang="en-GB" dirty="0"/>
              <a:t>add specific components of </a:t>
            </a:r>
            <a:r>
              <a:rPr lang="en-GB" dirty="0" err="1"/>
              <a:t>wrf</a:t>
            </a:r>
            <a:r>
              <a:rPr lang="en-GB" dirty="0"/>
              <a:t> solar that make them unique to </a:t>
            </a:r>
            <a:r>
              <a:rPr lang="en-GB" dirty="0" err="1"/>
              <a:t>wrf</a:t>
            </a:r>
            <a:r>
              <a:rPr lang="en-GB" dirty="0"/>
              <a:t> discussed in hydro or wind</a:t>
            </a:r>
          </a:p>
          <a:p>
            <a:pPr lvl="2"/>
            <a:endParaRPr lang="en-GB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823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556D-5EDA-432C-BEFC-26C086CC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6B9B-8846-4E50-B05D-A4F59805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Meet Werner</a:t>
            </a:r>
          </a:p>
          <a:p>
            <a:r>
              <a:rPr lang="en-GB" dirty="0"/>
              <a:t>incorporate ensemble mean</a:t>
            </a:r>
          </a:p>
          <a:p>
            <a:pPr lvl="1"/>
            <a:r>
              <a:rPr lang="en-GB" dirty="0"/>
              <a:t>in the plot</a:t>
            </a:r>
          </a:p>
          <a:p>
            <a:pPr lvl="1"/>
            <a:r>
              <a:rPr lang="en-GB" dirty="0"/>
              <a:t>for the NSE analysis</a:t>
            </a:r>
          </a:p>
          <a:p>
            <a:r>
              <a:rPr lang="en-GB" dirty="0"/>
              <a:t>implement </a:t>
            </a:r>
            <a:r>
              <a:rPr lang="en-GB" dirty="0" err="1"/>
              <a:t>frcst</a:t>
            </a:r>
            <a:r>
              <a:rPr lang="en-GB" dirty="0"/>
              <a:t> vs </a:t>
            </a:r>
            <a:r>
              <a:rPr lang="en-GB" dirty="0" err="1"/>
              <a:t>obs</a:t>
            </a:r>
            <a:r>
              <a:rPr lang="en-GB" dirty="0"/>
              <a:t> plot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53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77AA-EC28-4E66-B518-E7026D73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Agencies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EB09-94EB-42F9-8CBA-0BE28155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Nepal Electricity Authority (NEA)</a:t>
            </a:r>
          </a:p>
          <a:p>
            <a:pPr lvl="1"/>
            <a:r>
              <a:rPr lang="en-GB" dirty="0"/>
              <a:t>national utility </a:t>
            </a:r>
            <a:r>
              <a:rPr lang="en-GB" dirty="0">
                <a:solidFill>
                  <a:srgbClr val="FF0000"/>
                </a:solidFill>
              </a:rPr>
              <a:t>(type of utility called)</a:t>
            </a:r>
            <a:endParaRPr lang="en-GB" dirty="0"/>
          </a:p>
          <a:p>
            <a:r>
              <a:rPr lang="en-GB" dirty="0"/>
              <a:t>Department of Hydrology and Meteorology (DHM)</a:t>
            </a:r>
          </a:p>
          <a:p>
            <a:pPr lvl="1"/>
            <a:r>
              <a:rPr lang="en-GB" dirty="0"/>
              <a:t>the main Meteorological body in Nepal</a:t>
            </a:r>
          </a:p>
          <a:p>
            <a:r>
              <a:rPr lang="en-GB" dirty="0"/>
              <a:t>International Centre for Integrated Mountain Development (ICIMOD)</a:t>
            </a:r>
          </a:p>
          <a:p>
            <a:pPr lvl="1"/>
            <a:r>
              <a:rPr lang="en-GB" dirty="0"/>
              <a:t>an intergovernmental research institute based in Kathmandu</a:t>
            </a:r>
          </a:p>
          <a:p>
            <a:pPr lvl="1"/>
            <a:r>
              <a:rPr lang="en-GB" dirty="0"/>
              <a:t>oversees activities in the Hindu-Kush-Himalayas region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133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DFEF-2CFC-4F49-8874-791E70D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Hydropower sector needs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A6AC-3954-41BA-BB9A-BCE422F9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Contacted grid operators and hydropower owners</a:t>
            </a:r>
          </a:p>
          <a:p>
            <a:r>
              <a:rPr lang="en-GB" dirty="0"/>
              <a:t>Both pointed streamflow as more valuable information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490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1CC4-6EA2-4EB4-9B62-D503E230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streamflow forecasts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BDD7-1B11-4F70-98D1-714BB72A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10 day ensemble streamflow forecast. </a:t>
            </a:r>
          </a:p>
          <a:p>
            <a:pPr lvl="1"/>
            <a:r>
              <a:rPr lang="en-GB" dirty="0"/>
              <a:t>hosted by ICIMOD</a:t>
            </a:r>
          </a:p>
          <a:p>
            <a:pPr lvl="1"/>
            <a:r>
              <a:rPr lang="en-GB" dirty="0"/>
              <a:t>downscaling of </a:t>
            </a:r>
            <a:r>
              <a:rPr lang="en-GB" dirty="0" err="1"/>
              <a:t>GloFAS</a:t>
            </a:r>
            <a:r>
              <a:rPr lang="en-GB" dirty="0"/>
              <a:t> forecast. </a:t>
            </a:r>
          </a:p>
          <a:p>
            <a:pPr lvl="1"/>
            <a:r>
              <a:rPr lang="en-GB" dirty="0"/>
              <a:t>routing done using RAPID model </a:t>
            </a:r>
          </a:p>
          <a:p>
            <a:r>
              <a:rPr lang="en-GB" dirty="0" err="1"/>
              <a:t>GloFAS</a:t>
            </a:r>
            <a:endParaRPr lang="en-GB" dirty="0"/>
          </a:p>
          <a:p>
            <a:pPr lvl="1"/>
            <a:r>
              <a:rPr lang="en-GB" dirty="0"/>
              <a:t>51 member ensemble</a:t>
            </a:r>
          </a:p>
          <a:p>
            <a:pPr lvl="1"/>
            <a:r>
              <a:rPr lang="en-GB" dirty="0"/>
              <a:t>precipitation forecasts </a:t>
            </a:r>
          </a:p>
          <a:p>
            <a:pPr lvl="2"/>
            <a:r>
              <a:rPr lang="en-GB" dirty="0"/>
              <a:t>resolution:</a:t>
            </a:r>
          </a:p>
          <a:p>
            <a:pPr lvl="1"/>
            <a:r>
              <a:rPr lang="en-GB" dirty="0"/>
              <a:t>runoff forecast based on (</a:t>
            </a:r>
            <a:r>
              <a:rPr lang="en-GB" dirty="0">
                <a:solidFill>
                  <a:srgbClr val="FF0000"/>
                </a:solidFill>
              </a:rPr>
              <a:t>HTESSEL</a:t>
            </a:r>
            <a:r>
              <a:rPr lang="en-GB" dirty="0"/>
              <a:t>) model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16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4BFB-C949-4F64-A912-6563CDAE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21 September 2021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9AB8-ECF4-48A4-9B06-B1C5F857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Fixed errors in previous bias correction approach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Added linearly weighted bias correction </a:t>
            </a:r>
          </a:p>
          <a:p>
            <a:r>
              <a:rPr lang="en-GB" dirty="0"/>
              <a:t>Currently using reanalysis as observation. </a:t>
            </a:r>
          </a:p>
          <a:p>
            <a:r>
              <a:rPr lang="en-GB" dirty="0"/>
              <a:t>Made preliminary plots</a:t>
            </a:r>
          </a:p>
          <a:p>
            <a:pPr lvl="1"/>
            <a:r>
              <a:rPr lang="en-GB" dirty="0"/>
              <a:t>hit and miss </a:t>
            </a:r>
          </a:p>
          <a:p>
            <a:pPr lvl="1"/>
            <a:r>
              <a:rPr lang="en-GB" dirty="0"/>
              <a:t>need to explore for more date ranges</a:t>
            </a:r>
          </a:p>
          <a:p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B54156-C870-45F9-85C9-D9ECF3CA0565}"/>
              </a:ext>
            </a:extLst>
          </p:cNvPr>
          <p:cNvCxnSpPr/>
          <p:nvPr/>
        </p:nvCxnSpPr>
        <p:spPr>
          <a:xfrm>
            <a:off x="1291472" y="3035431"/>
            <a:ext cx="742832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064296-E7B8-4CD6-9C5D-6512B21C1FF4}"/>
              </a:ext>
            </a:extLst>
          </p:cNvPr>
          <p:cNvCxnSpPr>
            <a:cxnSpLocks/>
          </p:cNvCxnSpPr>
          <p:nvPr/>
        </p:nvCxnSpPr>
        <p:spPr>
          <a:xfrm flipH="1">
            <a:off x="3761295" y="3035431"/>
            <a:ext cx="2815472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24DC9-25F5-4796-B5A5-0646535794C2}"/>
              </a:ext>
            </a:extLst>
          </p:cNvPr>
          <p:cNvCxnSpPr/>
          <p:nvPr/>
        </p:nvCxnSpPr>
        <p:spPr>
          <a:xfrm>
            <a:off x="1291472" y="3035431"/>
            <a:ext cx="24321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4D77319-EA49-4BAA-A4B5-0EB36C63E6AE}"/>
              </a:ext>
            </a:extLst>
          </p:cNvPr>
          <p:cNvSpPr/>
          <p:nvPr/>
        </p:nvSpPr>
        <p:spPr>
          <a:xfrm rot="5400000">
            <a:off x="4993149" y="2064375"/>
            <a:ext cx="367865" cy="2617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1F5CB3-79AF-4355-89B9-9EABF79EBE2A}"/>
              </a:ext>
            </a:extLst>
          </p:cNvPr>
          <p:cNvSpPr txBox="1"/>
          <p:nvPr/>
        </p:nvSpPr>
        <p:spPr>
          <a:xfrm>
            <a:off x="3761295" y="3554698"/>
            <a:ext cx="295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bias correction window</a:t>
            </a:r>
            <a:endParaRPr lang="en-CA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89CF9DB-127F-4759-8168-F990307F4534}"/>
              </a:ext>
            </a:extLst>
          </p:cNvPr>
          <p:cNvSpPr/>
          <p:nvPr/>
        </p:nvSpPr>
        <p:spPr>
          <a:xfrm rot="16200000">
            <a:off x="3796418" y="78013"/>
            <a:ext cx="275403" cy="52852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94205-E314-4424-BF87-7287EB7D2F83}"/>
              </a:ext>
            </a:extLst>
          </p:cNvPr>
          <p:cNvSpPr txBox="1"/>
          <p:nvPr/>
        </p:nvSpPr>
        <p:spPr>
          <a:xfrm>
            <a:off x="2044831" y="2330824"/>
            <a:ext cx="377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days with available </a:t>
            </a:r>
            <a:r>
              <a:rPr lang="en-GB" dirty="0" err="1"/>
              <a:t>fcst</a:t>
            </a:r>
            <a:r>
              <a:rPr lang="en-GB" dirty="0"/>
              <a:t> </a:t>
            </a:r>
            <a:r>
              <a:rPr lang="en-GB" dirty="0" err="1"/>
              <a:t>obs</a:t>
            </a:r>
            <a:r>
              <a:rPr lang="en-GB" dirty="0"/>
              <a:t> data pairs</a:t>
            </a:r>
            <a:endParaRPr lang="en-CA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2ADE563-F2D0-475E-9860-4A91525EEE7D}"/>
              </a:ext>
            </a:extLst>
          </p:cNvPr>
          <p:cNvSpPr/>
          <p:nvPr/>
        </p:nvSpPr>
        <p:spPr>
          <a:xfrm rot="5400000">
            <a:off x="7480163" y="2281678"/>
            <a:ext cx="402220" cy="20770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71D74-616B-432B-A394-C8D7C64AADD9}"/>
              </a:ext>
            </a:extLst>
          </p:cNvPr>
          <p:cNvSpPr txBox="1"/>
          <p:nvPr/>
        </p:nvSpPr>
        <p:spPr>
          <a:xfrm>
            <a:off x="7006474" y="3277699"/>
            <a:ext cx="303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10 days </a:t>
            </a:r>
            <a:r>
              <a:rPr lang="en-GB" dirty="0" err="1"/>
              <a:t>fcst</a:t>
            </a:r>
            <a:r>
              <a:rPr lang="en-GB" dirty="0"/>
              <a:t> where bias correction is applied.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0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5E5C-652C-469F-8F20-E3459EF0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275B9-9FD7-4022-8C11-FA9C4D14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623"/>
            <a:ext cx="11815794" cy="6044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7F64E-29B5-4960-AEA7-4E4DCAE0408F}"/>
              </a:ext>
            </a:extLst>
          </p:cNvPr>
          <p:cNvSpPr txBox="1"/>
          <p:nvPr/>
        </p:nvSpPr>
        <p:spPr>
          <a:xfrm>
            <a:off x="2903456" y="6259398"/>
            <a:ext cx="546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August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1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D581-710E-4AF0-9A10-5BFD843C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6148-BA42-43FE-8EAB-5CA88F3C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E5B03-D480-418C-8D08-23D98BC2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48788" cy="6176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CBBA5-5384-4688-987D-2F05A7D6D609}"/>
              </a:ext>
            </a:extLst>
          </p:cNvPr>
          <p:cNvSpPr txBox="1"/>
          <p:nvPr/>
        </p:nvSpPr>
        <p:spPr>
          <a:xfrm>
            <a:off x="2903456" y="6259398"/>
            <a:ext cx="546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June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358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56B8-54E8-4B88-B5B4-BBC16570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for this week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944-6D04-4404-B806-0C1F08CA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the performance for different window lengths and different forecasts days</a:t>
            </a:r>
          </a:p>
          <a:p>
            <a:r>
              <a:rPr lang="en-GB" dirty="0"/>
              <a:t>Check for the other 2 hydro sites</a:t>
            </a:r>
          </a:p>
          <a:p>
            <a:r>
              <a:rPr lang="en-GB" dirty="0"/>
              <a:t>apply the NS coefficient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360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75D2-8884-4188-BE69-C30B2034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94BB-1060-43B9-A59B-7E4429B1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Course FRST 538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37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8083</TotalTime>
  <Words>500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Thesis progress</vt:lpstr>
      <vt:lpstr>Agencies</vt:lpstr>
      <vt:lpstr>Hydropower sector needs</vt:lpstr>
      <vt:lpstr>Operational streamflow forecasts</vt:lpstr>
      <vt:lpstr>21 September 2021</vt:lpstr>
      <vt:lpstr>PowerPoint Presentation</vt:lpstr>
      <vt:lpstr>PowerPoint Presentation</vt:lpstr>
      <vt:lpstr>Work for this week</vt:lpstr>
      <vt:lpstr>Other</vt:lpstr>
      <vt:lpstr>October 5, 2021</vt:lpstr>
      <vt:lpstr>Next week</vt:lpstr>
      <vt:lpstr>Oct 13, 2021</vt:lpstr>
      <vt:lpstr>Ground based measurement</vt:lpstr>
      <vt:lpstr>NSE </vt:lpstr>
      <vt:lpstr>NSE limitations</vt:lpstr>
      <vt:lpstr>ATSC 313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progress</dc:title>
  <dc:creator>Abhinab Kadel</dc:creator>
  <cp:lastModifiedBy>Abhinab Kadel</cp:lastModifiedBy>
  <cp:revision>19</cp:revision>
  <dcterms:created xsi:type="dcterms:W3CDTF">2021-01-17T10:17:20Z</dcterms:created>
  <dcterms:modified xsi:type="dcterms:W3CDTF">2021-10-13T19:55:22Z</dcterms:modified>
</cp:coreProperties>
</file>