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9" r:id="rId3"/>
    <p:sldId id="270" r:id="rId4"/>
    <p:sldId id="272" r:id="rId5"/>
    <p:sldId id="273"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60" d="100"/>
          <a:sy n="160" d="100"/>
        </p:scale>
        <p:origin x="25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89C5-BB12-F610-D93B-4A73EC548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F2B9A5F-F6EA-C8C0-C455-1A4B015CC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5811710-B380-E99F-495E-4883213FB0F3}"/>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5" name="Footer Placeholder 4">
            <a:extLst>
              <a:ext uri="{FF2B5EF4-FFF2-40B4-BE49-F238E27FC236}">
                <a16:creationId xmlns:a16="http://schemas.microsoft.com/office/drawing/2014/main" id="{FC26AE6F-AAE4-2390-98A1-D6AAD2D631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548B967-6DCF-6977-E834-440BE11BE562}"/>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35169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184F-EBCD-8BA8-7153-D67E9CEA476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A40845D-F830-FEA1-13ED-61B474A83A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D54043-D2BB-2E4D-6F0D-FE500DAAC221}"/>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5" name="Footer Placeholder 4">
            <a:extLst>
              <a:ext uri="{FF2B5EF4-FFF2-40B4-BE49-F238E27FC236}">
                <a16:creationId xmlns:a16="http://schemas.microsoft.com/office/drawing/2014/main" id="{B54906AF-2E81-4C91-2AF4-D8BBC7C2E9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8156B4-C6FB-DD0C-717C-3CE9DCECB985}"/>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236500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8FA0C-55B1-4048-E4E8-19E95F7A1E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D358FB6-8381-7F8B-15F0-AC3A48F42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32129F-E974-E3A1-3702-C43E3E6DD8B0}"/>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5" name="Footer Placeholder 4">
            <a:extLst>
              <a:ext uri="{FF2B5EF4-FFF2-40B4-BE49-F238E27FC236}">
                <a16:creationId xmlns:a16="http://schemas.microsoft.com/office/drawing/2014/main" id="{28132C91-37ED-64CA-4D4A-D58140B3BB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3437AF-59DB-BF56-F6C2-A3D41752B502}"/>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37600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1629-E9F3-83E4-3607-F9781A27AF6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30253D8-7F8C-B450-B735-A1DBCAA7E7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DE06EC-F3AE-657F-D63B-AA2EAD949FD9}"/>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5" name="Footer Placeholder 4">
            <a:extLst>
              <a:ext uri="{FF2B5EF4-FFF2-40B4-BE49-F238E27FC236}">
                <a16:creationId xmlns:a16="http://schemas.microsoft.com/office/drawing/2014/main" id="{BE57CAE3-737C-FB4C-769A-DBBDC371E4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14C702-6866-7A88-20BE-BF57678084A2}"/>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279695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2EE9-4A5A-CC60-AFA0-621080658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2A91851-979F-DB73-221D-5309BD1E4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82C55-8C66-D363-C58A-6F59F19A91D5}"/>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5" name="Footer Placeholder 4">
            <a:extLst>
              <a:ext uri="{FF2B5EF4-FFF2-40B4-BE49-F238E27FC236}">
                <a16:creationId xmlns:a16="http://schemas.microsoft.com/office/drawing/2014/main" id="{02E9CA67-1E90-CD0B-B85A-8DA6740D76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4F596C-565E-5373-A21F-45BE55C34B2E}"/>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27777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18BC-B28C-D071-B136-25C3CA95FE0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A0E247-B453-BAD4-6E50-3F38124C5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14764C9-9866-A255-4E80-E5A5251166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75E28B1-00DD-5F34-31F3-10C5DDBED0C7}"/>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6" name="Footer Placeholder 5">
            <a:extLst>
              <a:ext uri="{FF2B5EF4-FFF2-40B4-BE49-F238E27FC236}">
                <a16:creationId xmlns:a16="http://schemas.microsoft.com/office/drawing/2014/main" id="{0414607D-449F-DA53-3C0D-CF358325A96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FAFB32-5C11-3599-577F-95A11E3465ED}"/>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259820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0EF7-C40C-0E5D-2098-D299628F6B3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8D2A62-BB29-5812-87B8-D2BE882D2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ACAC6-DD92-15CE-FF0A-35AA8F4BF5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CE9C1A4-62FA-8951-72C7-EDE7A24827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D82F9D-38F1-D89B-0CEF-BDEC18411B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C6DEC1B-54EF-FDA2-28D0-A36F45191785}"/>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8" name="Footer Placeholder 7">
            <a:extLst>
              <a:ext uri="{FF2B5EF4-FFF2-40B4-BE49-F238E27FC236}">
                <a16:creationId xmlns:a16="http://schemas.microsoft.com/office/drawing/2014/main" id="{E99135A3-0F97-CB75-1058-FB0804EBB91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3CCF0FC-2794-5204-E3CB-ED1BA97A9B66}"/>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27330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A892-B1BE-914E-8DD4-98BDB4FAFA7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D57C6D4-A33E-7581-5F21-32B07C0EBED7}"/>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4" name="Footer Placeholder 3">
            <a:extLst>
              <a:ext uri="{FF2B5EF4-FFF2-40B4-BE49-F238E27FC236}">
                <a16:creationId xmlns:a16="http://schemas.microsoft.com/office/drawing/2014/main" id="{C01DFC63-4C67-0EF2-B139-EAB99621C3F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D184DD6-F813-D890-012F-3B6EF0E59F98}"/>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24135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4711F5-0463-6B8B-976F-EF5E9E9790B2}"/>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3" name="Footer Placeholder 2">
            <a:extLst>
              <a:ext uri="{FF2B5EF4-FFF2-40B4-BE49-F238E27FC236}">
                <a16:creationId xmlns:a16="http://schemas.microsoft.com/office/drawing/2014/main" id="{E098F781-FF50-77CA-B90D-84454ABC954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67D502C-551F-3EE0-45CE-441DE31651A3}"/>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172474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033B-1069-1037-8410-CC98C90D8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356C754-98B2-027E-6BC4-7F84DEA3E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2CE8F88-136E-DF6A-66E2-3DF3D4AB7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1398F-8224-F712-21FE-B35F26CCAB4D}"/>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6" name="Footer Placeholder 5">
            <a:extLst>
              <a:ext uri="{FF2B5EF4-FFF2-40B4-BE49-F238E27FC236}">
                <a16:creationId xmlns:a16="http://schemas.microsoft.com/office/drawing/2014/main" id="{FF009983-E94B-BC54-6DC1-02202F2410A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553E361-2321-209A-7EC3-2754EBE541E4}"/>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142097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5141-3315-0A2B-65DC-59ED072A0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D57E99B-A7F3-C561-76F4-0E3B5FB93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D46BE73-9278-5330-4EC9-891808E8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03884-2EC3-5DC3-3928-6B2353BB4221}"/>
              </a:ext>
            </a:extLst>
          </p:cNvPr>
          <p:cNvSpPr>
            <a:spLocks noGrp="1"/>
          </p:cNvSpPr>
          <p:nvPr>
            <p:ph type="dt" sz="half" idx="10"/>
          </p:nvPr>
        </p:nvSpPr>
        <p:spPr/>
        <p:txBody>
          <a:bodyPr/>
          <a:lstStyle/>
          <a:p>
            <a:fld id="{45DAD6F3-B930-4BE1-8B61-DCBA307FE6FA}" type="datetimeFigureOut">
              <a:rPr lang="en-CA" smtClean="0"/>
              <a:t>2022-08-16</a:t>
            </a:fld>
            <a:endParaRPr lang="en-CA"/>
          </a:p>
        </p:txBody>
      </p:sp>
      <p:sp>
        <p:nvSpPr>
          <p:cNvPr id="6" name="Footer Placeholder 5">
            <a:extLst>
              <a:ext uri="{FF2B5EF4-FFF2-40B4-BE49-F238E27FC236}">
                <a16:creationId xmlns:a16="http://schemas.microsoft.com/office/drawing/2014/main" id="{A8CCD6B5-DE48-0A50-E563-92E9DFDC64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5A0D7D-9D86-1FCC-BBD7-D409E857C52E}"/>
              </a:ext>
            </a:extLst>
          </p:cNvPr>
          <p:cNvSpPr>
            <a:spLocks noGrp="1"/>
          </p:cNvSpPr>
          <p:nvPr>
            <p:ph type="sldNum" sz="quarter" idx="12"/>
          </p:nvPr>
        </p:nvSpPr>
        <p:spPr/>
        <p:txBody>
          <a:bodyPr/>
          <a:lstStyle/>
          <a:p>
            <a:fld id="{7EB27A21-9EA3-435F-BD06-509A2A8B41CC}" type="slidenum">
              <a:rPr lang="en-CA" smtClean="0"/>
              <a:t>‹#›</a:t>
            </a:fld>
            <a:endParaRPr lang="en-CA"/>
          </a:p>
        </p:txBody>
      </p:sp>
    </p:spTree>
    <p:extLst>
      <p:ext uri="{BB962C8B-B14F-4D97-AF65-F5344CB8AC3E}">
        <p14:creationId xmlns:p14="http://schemas.microsoft.com/office/powerpoint/2010/main" val="213240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4FCCDE-3A98-AB25-164D-CA911FCB5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A4B3167-97E8-1C24-7432-FE060E97F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4A95C8-9B61-26D9-599D-E75FE1F52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AD6F3-B930-4BE1-8B61-DCBA307FE6FA}" type="datetimeFigureOut">
              <a:rPr lang="en-CA" smtClean="0"/>
              <a:t>2022-08-16</a:t>
            </a:fld>
            <a:endParaRPr lang="en-CA"/>
          </a:p>
        </p:txBody>
      </p:sp>
      <p:sp>
        <p:nvSpPr>
          <p:cNvPr id="5" name="Footer Placeholder 4">
            <a:extLst>
              <a:ext uri="{FF2B5EF4-FFF2-40B4-BE49-F238E27FC236}">
                <a16:creationId xmlns:a16="http://schemas.microsoft.com/office/drawing/2014/main" id="{82881EB2-D122-4310-1F83-9A6B505A0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86CAA79-F927-C435-AC76-D73EDBB40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27A21-9EA3-435F-BD06-509A2A8B41CC}" type="slidenum">
              <a:rPr lang="en-CA" smtClean="0"/>
              <a:t>‹#›</a:t>
            </a:fld>
            <a:endParaRPr lang="en-CA"/>
          </a:p>
        </p:txBody>
      </p:sp>
    </p:spTree>
    <p:extLst>
      <p:ext uri="{BB962C8B-B14F-4D97-AF65-F5344CB8AC3E}">
        <p14:creationId xmlns:p14="http://schemas.microsoft.com/office/powerpoint/2010/main" val="1285802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zure/azure-monitor/logs/private-link-security"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docs.microsoft.com/en-us/azure/azure-monitor/logs/private-link-configure" TargetMode="External"/><Relationship Id="rId4" Type="http://schemas.openxmlformats.org/officeDocument/2006/relationships/hyperlink" Target="https://docs.microsoft.com/en-us/azure/azure-monitor/logs/private-link-desig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BC55-E16B-410C-B883-5982A75BAE7A}"/>
              </a:ext>
            </a:extLst>
          </p:cNvPr>
          <p:cNvSpPr>
            <a:spLocks noGrp="1"/>
          </p:cNvSpPr>
          <p:nvPr>
            <p:ph type="title"/>
          </p:nvPr>
        </p:nvSpPr>
        <p:spPr>
          <a:xfrm>
            <a:off x="2267627" y="444328"/>
            <a:ext cx="6409414" cy="831546"/>
          </a:xfrm>
        </p:spPr>
        <p:txBody>
          <a:bodyPr>
            <a:normAutofit/>
          </a:bodyPr>
          <a:lstStyle/>
          <a:p>
            <a:r>
              <a:rPr lang="en-US" sz="2400" b="0" i="0" dirty="0">
                <a:solidFill>
                  <a:srgbClr val="171717"/>
                </a:solidFill>
                <a:effectLst/>
                <a:latin typeface="Segoe UI" panose="020B0502040204020203" pitchFamily="34" charset="0"/>
              </a:rPr>
              <a:t>Azure Monitor Private Link </a:t>
            </a:r>
            <a:r>
              <a:rPr lang="en-US" sz="2400" dirty="0">
                <a:solidFill>
                  <a:srgbClr val="171717"/>
                </a:solidFill>
                <a:latin typeface="Segoe UI" panose="020B0502040204020203" pitchFamily="34" charset="0"/>
              </a:rPr>
              <a:t>Scope - AMPLS</a:t>
            </a:r>
            <a:endParaRPr lang="he-IL" sz="2400" dirty="0">
              <a:solidFill>
                <a:srgbClr val="171717"/>
              </a:solidFill>
              <a:latin typeface="Segoe UI" panose="020B0502040204020203" pitchFamily="34" charset="0"/>
            </a:endParaRPr>
          </a:p>
        </p:txBody>
      </p:sp>
      <p:pic>
        <p:nvPicPr>
          <p:cNvPr id="2050" name="Picture 2" descr="Diagram of basic resource topology">
            <a:extLst>
              <a:ext uri="{FF2B5EF4-FFF2-40B4-BE49-F238E27FC236}">
                <a16:creationId xmlns:a16="http://schemas.microsoft.com/office/drawing/2014/main" id="{6BDF6013-60F1-4BA7-9F1D-EC23927A89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6284" y="1384066"/>
            <a:ext cx="5372100" cy="2729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41DD77-17FE-4303-B9B7-32FB0747C41A}"/>
              </a:ext>
            </a:extLst>
          </p:cNvPr>
          <p:cNvSpPr txBox="1"/>
          <p:nvPr/>
        </p:nvSpPr>
        <p:spPr>
          <a:xfrm>
            <a:off x="2786284" y="4330176"/>
            <a:ext cx="5312134" cy="1732847"/>
          </a:xfrm>
          <a:prstGeom prst="rect">
            <a:avLst/>
          </a:prstGeom>
          <a:noFill/>
        </p:spPr>
        <p:txBody>
          <a:bodyPr wrap="square">
            <a:spAutoFit/>
          </a:bodyPr>
          <a:lstStyle/>
          <a:p>
            <a:pPr algn="l">
              <a:lnSpc>
                <a:spcPct val="150000"/>
              </a:lnSpc>
              <a:buFont typeface="Arial" panose="020B0604020202020204" pitchFamily="34" charset="0"/>
              <a:buChar char="•"/>
            </a:pPr>
            <a:r>
              <a:rPr lang="en-US" sz="900" b="0" i="0" dirty="0">
                <a:solidFill>
                  <a:srgbClr val="171717"/>
                </a:solidFill>
                <a:effectLst/>
                <a:latin typeface="Segoe UI" panose="020B0502040204020203" pitchFamily="34" charset="0"/>
              </a:rPr>
              <a:t> AMPLS connects a Private Endpoint to a set of Azure Monitor resources.</a:t>
            </a:r>
          </a:p>
          <a:p>
            <a:pPr algn="l">
              <a:lnSpc>
                <a:spcPct val="150000"/>
              </a:lnSpc>
              <a:buFont typeface="Arial" panose="020B0604020202020204" pitchFamily="34" charset="0"/>
              <a:buChar char="•"/>
            </a:pPr>
            <a:r>
              <a:rPr lang="en-US" sz="900" b="0" i="0" dirty="0">
                <a:solidFill>
                  <a:srgbClr val="171717"/>
                </a:solidFill>
                <a:effectLst/>
                <a:latin typeface="Segoe UI" panose="020B0502040204020203" pitchFamily="34" charset="0"/>
              </a:rPr>
              <a:t> Traffic from the Private Endpoint will go over the Microsoft Azure backbone</a:t>
            </a:r>
            <a:r>
              <a:rPr lang="en-US" sz="900" dirty="0">
                <a:solidFill>
                  <a:srgbClr val="171717"/>
                </a:solidFill>
                <a:latin typeface="Segoe UI" panose="020B0502040204020203" pitchFamily="34" charset="0"/>
              </a:rPr>
              <a:t>.</a:t>
            </a:r>
          </a:p>
          <a:p>
            <a:pPr algn="l">
              <a:lnSpc>
                <a:spcPct val="150000"/>
              </a:lnSpc>
              <a:buFont typeface="Arial" panose="020B0604020202020204" pitchFamily="34" charset="0"/>
              <a:buChar char="•"/>
            </a:pPr>
            <a:r>
              <a:rPr lang="en-US" sz="900" b="0" i="0" dirty="0">
                <a:solidFill>
                  <a:srgbClr val="171717"/>
                </a:solidFill>
                <a:effectLst/>
                <a:latin typeface="Segoe UI" panose="020B0502040204020203" pitchFamily="34" charset="0"/>
              </a:rPr>
              <a:t> Disabling Public Access will allow </a:t>
            </a:r>
            <a:r>
              <a:rPr lang="en-US" sz="900" i="0" dirty="0">
                <a:solidFill>
                  <a:srgbClr val="171717"/>
                </a:solidFill>
                <a:effectLst/>
                <a:latin typeface="Segoe UI" panose="020B0502040204020203" pitchFamily="34" charset="0"/>
              </a:rPr>
              <a:t>only</a:t>
            </a:r>
            <a:r>
              <a:rPr lang="en-US" sz="900" b="0" i="0" dirty="0">
                <a:solidFill>
                  <a:srgbClr val="171717"/>
                </a:solidFill>
                <a:effectLst/>
                <a:latin typeface="Segoe UI" panose="020B0502040204020203" pitchFamily="34" charset="0"/>
              </a:rPr>
              <a:t> Private Link traffic. </a:t>
            </a:r>
          </a:p>
          <a:p>
            <a:pPr algn="l">
              <a:lnSpc>
                <a:spcPct val="150000"/>
              </a:lnSpc>
              <a:buFont typeface="Arial" panose="020B0604020202020204" pitchFamily="34" charset="0"/>
              <a:buChar char="•"/>
            </a:pPr>
            <a:r>
              <a:rPr lang="en-US" sz="900" b="0" i="0" dirty="0">
                <a:solidFill>
                  <a:srgbClr val="171717"/>
                </a:solidFill>
                <a:effectLst/>
                <a:latin typeface="Segoe UI" panose="020B0502040204020203" pitchFamily="34" charset="0"/>
              </a:rPr>
              <a:t> Azure Monitor uses a single Private Link connection, from the VNet to an AMPLS</a:t>
            </a:r>
          </a:p>
          <a:p>
            <a:pPr algn="l">
              <a:lnSpc>
                <a:spcPct val="150000"/>
              </a:lnSpc>
              <a:buFont typeface="Arial" panose="020B0604020202020204" pitchFamily="34" charset="0"/>
              <a:buChar char="•"/>
            </a:pPr>
            <a:r>
              <a:rPr lang="en-US" sz="900" dirty="0">
                <a:solidFill>
                  <a:srgbClr val="171717"/>
                </a:solidFill>
                <a:latin typeface="Segoe UI" panose="020B0502040204020203" pitchFamily="34" charset="0"/>
              </a:rPr>
              <a:t> </a:t>
            </a:r>
            <a:r>
              <a:rPr lang="en-US" sz="900" b="0" i="0" dirty="0">
                <a:solidFill>
                  <a:srgbClr val="171717"/>
                </a:solidFill>
                <a:effectLst/>
                <a:latin typeface="Segoe UI" panose="020B0502040204020203" pitchFamily="34" charset="0"/>
              </a:rPr>
              <a:t>Doc: </a:t>
            </a:r>
          </a:p>
          <a:p>
            <a:pPr lvl="1">
              <a:lnSpc>
                <a:spcPct val="150000"/>
              </a:lnSpc>
              <a:buFont typeface="Arial" panose="020B0604020202020204" pitchFamily="34" charset="0"/>
              <a:buChar char="•"/>
            </a:pPr>
            <a:r>
              <a:rPr lang="en-US" sz="900" dirty="0">
                <a:hlinkClick r:id="rId3"/>
              </a:rPr>
              <a:t>https://docs.microsoft.com/en-us/azure/azure-monitor/logs/private-link-security</a:t>
            </a:r>
            <a:r>
              <a:rPr lang="en-US" sz="900" dirty="0"/>
              <a:t> </a:t>
            </a:r>
          </a:p>
          <a:p>
            <a:pPr lvl="1">
              <a:lnSpc>
                <a:spcPct val="150000"/>
              </a:lnSpc>
              <a:buFont typeface="Arial" panose="020B0604020202020204" pitchFamily="34" charset="0"/>
              <a:buChar char="•"/>
            </a:pPr>
            <a:r>
              <a:rPr lang="en-US" sz="900" dirty="0">
                <a:hlinkClick r:id="rId4"/>
              </a:rPr>
              <a:t>https://docs.microsoft.com/en-us/azure/azure-monitor/logs/private-link-design</a:t>
            </a:r>
            <a:r>
              <a:rPr lang="en-US" sz="900" dirty="0"/>
              <a:t> </a:t>
            </a:r>
          </a:p>
          <a:p>
            <a:pPr lvl="1">
              <a:lnSpc>
                <a:spcPct val="150000"/>
              </a:lnSpc>
              <a:buFont typeface="Arial" panose="020B0604020202020204" pitchFamily="34" charset="0"/>
              <a:buChar char="•"/>
            </a:pPr>
            <a:r>
              <a:rPr lang="en-US" sz="900" dirty="0">
                <a:hlinkClick r:id="rId5"/>
              </a:rPr>
              <a:t>https://docs.microsoft.com/en-us/azure/azure-monitor/logs/private-link-configure</a:t>
            </a:r>
            <a:r>
              <a:rPr lang="en-US" sz="900" dirty="0"/>
              <a:t> </a:t>
            </a:r>
          </a:p>
        </p:txBody>
      </p:sp>
    </p:spTree>
    <p:extLst>
      <p:ext uri="{BB962C8B-B14F-4D97-AF65-F5344CB8AC3E}">
        <p14:creationId xmlns:p14="http://schemas.microsoft.com/office/powerpoint/2010/main" val="67015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CF16F-6073-50B4-3D85-8D5F6EA96212}"/>
              </a:ext>
            </a:extLst>
          </p:cNvPr>
          <p:cNvPicPr>
            <a:picLocks noChangeAspect="1"/>
          </p:cNvPicPr>
          <p:nvPr/>
        </p:nvPicPr>
        <p:blipFill>
          <a:blip r:embed="rId2"/>
          <a:stretch>
            <a:fillRect/>
          </a:stretch>
        </p:blipFill>
        <p:spPr>
          <a:xfrm>
            <a:off x="2325757" y="1529866"/>
            <a:ext cx="6885830" cy="3710837"/>
          </a:xfrm>
          <a:prstGeom prst="rect">
            <a:avLst/>
          </a:prstGeom>
        </p:spPr>
      </p:pic>
      <p:sp>
        <p:nvSpPr>
          <p:cNvPr id="5" name="Rectangle 4">
            <a:extLst>
              <a:ext uri="{FF2B5EF4-FFF2-40B4-BE49-F238E27FC236}">
                <a16:creationId xmlns:a16="http://schemas.microsoft.com/office/drawing/2014/main" id="{44E3F315-79AA-6068-FAC6-2EF54F44A639}"/>
              </a:ext>
            </a:extLst>
          </p:cNvPr>
          <p:cNvSpPr/>
          <p:nvPr/>
        </p:nvSpPr>
        <p:spPr>
          <a:xfrm>
            <a:off x="3868813" y="662063"/>
            <a:ext cx="3559281"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AMPLS – Private only access mode</a:t>
            </a:r>
          </a:p>
        </p:txBody>
      </p:sp>
      <p:sp>
        <p:nvSpPr>
          <p:cNvPr id="9" name="TextBox 8">
            <a:extLst>
              <a:ext uri="{FF2B5EF4-FFF2-40B4-BE49-F238E27FC236}">
                <a16:creationId xmlns:a16="http://schemas.microsoft.com/office/drawing/2014/main" id="{F6FE773A-E5C3-BB6E-47B1-EB73E500C13D}"/>
              </a:ext>
            </a:extLst>
          </p:cNvPr>
          <p:cNvSpPr txBox="1"/>
          <p:nvPr/>
        </p:nvSpPr>
        <p:spPr>
          <a:xfrm>
            <a:off x="3417198" y="2583981"/>
            <a:ext cx="1739928" cy="369332"/>
          </a:xfrm>
          <a:prstGeom prst="rect">
            <a:avLst/>
          </a:prstGeom>
          <a:noFill/>
        </p:spPr>
        <p:txBody>
          <a:bodyPr wrap="square">
            <a:spAutoFit/>
          </a:bodyPr>
          <a:lstStyle/>
          <a:p>
            <a:pPr algn="l"/>
            <a:r>
              <a:rPr lang="en-US" sz="600" dirty="0">
                <a:solidFill>
                  <a:srgbClr val="333333"/>
                </a:solidFill>
                <a:latin typeface="Segoe UI" panose="020B0502040204020203" pitchFamily="34" charset="0"/>
              </a:rPr>
              <a:t>Azure Monitor Private Link relies on DNS, only a single AMPLS resource should be created for all networks that share the same DNS</a:t>
            </a:r>
          </a:p>
        </p:txBody>
      </p:sp>
      <p:sp>
        <p:nvSpPr>
          <p:cNvPr id="7" name="TextBox 6">
            <a:extLst>
              <a:ext uri="{FF2B5EF4-FFF2-40B4-BE49-F238E27FC236}">
                <a16:creationId xmlns:a16="http://schemas.microsoft.com/office/drawing/2014/main" id="{77D1D9A3-891F-F5DD-570B-74A22B0DCB6B}"/>
              </a:ext>
            </a:extLst>
          </p:cNvPr>
          <p:cNvSpPr txBox="1"/>
          <p:nvPr/>
        </p:nvSpPr>
        <p:spPr>
          <a:xfrm>
            <a:off x="2273373" y="4222068"/>
            <a:ext cx="1850539" cy="184666"/>
          </a:xfrm>
          <a:prstGeom prst="rect">
            <a:avLst/>
          </a:prstGeom>
          <a:noFill/>
        </p:spPr>
        <p:txBody>
          <a:bodyPr wrap="square">
            <a:spAutoFit/>
          </a:bodyPr>
          <a:lstStyle/>
          <a:p>
            <a:pPr algn="l"/>
            <a:r>
              <a:rPr lang="en-US" sz="600" dirty="0">
                <a:solidFill>
                  <a:srgbClr val="333333"/>
                </a:solidFill>
                <a:latin typeface="Segoe UI" panose="020B0502040204020203" pitchFamily="34" charset="0"/>
              </a:rPr>
              <a:t>Outbound connectivity to the internet is blocked</a:t>
            </a:r>
          </a:p>
        </p:txBody>
      </p:sp>
      <p:sp>
        <p:nvSpPr>
          <p:cNvPr id="11" name="TextBox 10">
            <a:extLst>
              <a:ext uri="{FF2B5EF4-FFF2-40B4-BE49-F238E27FC236}">
                <a16:creationId xmlns:a16="http://schemas.microsoft.com/office/drawing/2014/main" id="{5A90D568-E474-422C-9C8B-140A9106BE0B}"/>
              </a:ext>
            </a:extLst>
          </p:cNvPr>
          <p:cNvSpPr txBox="1"/>
          <p:nvPr/>
        </p:nvSpPr>
        <p:spPr>
          <a:xfrm>
            <a:off x="8368915" y="3326544"/>
            <a:ext cx="1236261" cy="369332"/>
          </a:xfrm>
          <a:prstGeom prst="rect">
            <a:avLst/>
          </a:prstGeom>
          <a:noFill/>
        </p:spPr>
        <p:txBody>
          <a:bodyPr wrap="square">
            <a:spAutoFit/>
          </a:bodyPr>
          <a:lstStyle/>
          <a:p>
            <a:pPr algn="l"/>
            <a:r>
              <a:rPr lang="en-US" sz="600" dirty="0">
                <a:solidFill>
                  <a:srgbClr val="333333"/>
                </a:solidFill>
                <a:latin typeface="Segoe UI" panose="020B0502040204020203" pitchFamily="34" charset="0"/>
              </a:rPr>
              <a:t>Resources added to AMPLS will be accessible from the VNet using Private IP</a:t>
            </a:r>
          </a:p>
        </p:txBody>
      </p:sp>
      <p:sp>
        <p:nvSpPr>
          <p:cNvPr id="13" name="TextBox 12">
            <a:extLst>
              <a:ext uri="{FF2B5EF4-FFF2-40B4-BE49-F238E27FC236}">
                <a16:creationId xmlns:a16="http://schemas.microsoft.com/office/drawing/2014/main" id="{C3D202E0-9972-2078-C2AD-F4FB30FAEB46}"/>
              </a:ext>
            </a:extLst>
          </p:cNvPr>
          <p:cNvSpPr txBox="1"/>
          <p:nvPr/>
        </p:nvSpPr>
        <p:spPr>
          <a:xfrm>
            <a:off x="8082088" y="3775792"/>
            <a:ext cx="2038020" cy="1384995"/>
          </a:xfrm>
          <a:prstGeom prst="rect">
            <a:avLst/>
          </a:prstGeom>
          <a:noFill/>
        </p:spPr>
        <p:txBody>
          <a:bodyPr wrap="square">
            <a:spAutoFit/>
          </a:bodyPr>
          <a:lstStyle/>
          <a:p>
            <a:pPr algn="just"/>
            <a:r>
              <a:rPr lang="en-US" sz="600" b="0" i="1" u="sng" dirty="0">
                <a:effectLst/>
                <a:latin typeface="Segoe UI" panose="020B0502040204020203" pitchFamily="34" charset="0"/>
              </a:rPr>
              <a:t>Private Only access mode will block traffic to resources not in the AMPLS across all networks that share the same DNS, regardless of subscription or tenant (exception Log Analytics ingestion requests)</a:t>
            </a:r>
          </a:p>
          <a:p>
            <a:pPr algn="just"/>
            <a:endParaRPr lang="en-US" sz="600" i="1" u="sng" dirty="0">
              <a:latin typeface="Segoe UI" panose="020B0502040204020203" pitchFamily="34" charset="0"/>
            </a:endParaRPr>
          </a:p>
          <a:p>
            <a:pPr algn="just"/>
            <a:r>
              <a:rPr lang="en-US" sz="600" b="1" u="sng" dirty="0">
                <a:latin typeface="Segoe UI" panose="020B0502040204020203" pitchFamily="34" charset="0"/>
              </a:rPr>
              <a:t>Shared Global Endpoints </a:t>
            </a:r>
          </a:p>
          <a:p>
            <a:pPr algn="just"/>
            <a:r>
              <a:rPr lang="en-US" sz="600" dirty="0">
                <a:latin typeface="Segoe UI" panose="020B0502040204020203" pitchFamily="34" charset="0"/>
              </a:rPr>
              <a:t>When configuring Private Link even for a single resource, traffic to the below endpoints will be sent through the allocated Private IPs.</a:t>
            </a:r>
          </a:p>
          <a:p>
            <a:pPr marL="171450" indent="-171450" algn="just">
              <a:buFont typeface="Arial" panose="020B0604020202020204" pitchFamily="34" charset="0"/>
              <a:buChar char="•"/>
            </a:pPr>
            <a:r>
              <a:rPr lang="en-US" sz="600" dirty="0">
                <a:latin typeface="Segoe UI" panose="020B0502040204020203" pitchFamily="34" charset="0"/>
              </a:rPr>
              <a:t>All Application Insights endpoints handling ingestion like live metrics, profiler, debugger etc. to Application Insights endpoints are global.</a:t>
            </a:r>
          </a:p>
          <a:p>
            <a:pPr marL="171450" indent="-171450" algn="just">
              <a:buFont typeface="Arial" panose="020B0604020202020204" pitchFamily="34" charset="0"/>
              <a:buChar char="•"/>
            </a:pPr>
            <a:r>
              <a:rPr lang="en-US" sz="600" dirty="0">
                <a:latin typeface="Segoe UI" panose="020B0502040204020203" pitchFamily="34" charset="0"/>
              </a:rPr>
              <a:t>The Query endpoint handling queries to Application Insights &amp; Log Analytics are global.</a:t>
            </a:r>
          </a:p>
        </p:txBody>
      </p:sp>
      <p:sp>
        <p:nvSpPr>
          <p:cNvPr id="15" name="TextBox 14">
            <a:extLst>
              <a:ext uri="{FF2B5EF4-FFF2-40B4-BE49-F238E27FC236}">
                <a16:creationId xmlns:a16="http://schemas.microsoft.com/office/drawing/2014/main" id="{258F363A-D680-B7B9-2A49-B9BE3D3D9DD1}"/>
              </a:ext>
            </a:extLst>
          </p:cNvPr>
          <p:cNvSpPr txBox="1"/>
          <p:nvPr/>
        </p:nvSpPr>
        <p:spPr>
          <a:xfrm>
            <a:off x="5425606" y="2498406"/>
            <a:ext cx="1492029" cy="276999"/>
          </a:xfrm>
          <a:prstGeom prst="rect">
            <a:avLst/>
          </a:prstGeom>
          <a:noFill/>
        </p:spPr>
        <p:txBody>
          <a:bodyPr wrap="square">
            <a:spAutoFit/>
          </a:bodyPr>
          <a:lstStyle/>
          <a:p>
            <a:pPr algn="l"/>
            <a:r>
              <a:rPr lang="en-US" sz="600" dirty="0">
                <a:solidFill>
                  <a:srgbClr val="333333"/>
                </a:solidFill>
                <a:latin typeface="Segoe UI" panose="020B0502040204020203" pitchFamily="34" charset="0"/>
              </a:rPr>
              <a:t>Ingestion Access Mode &amp; Query Access Mode can be set separately</a:t>
            </a:r>
          </a:p>
        </p:txBody>
      </p:sp>
      <p:sp>
        <p:nvSpPr>
          <p:cNvPr id="17" name="TextBox 16">
            <a:extLst>
              <a:ext uri="{FF2B5EF4-FFF2-40B4-BE49-F238E27FC236}">
                <a16:creationId xmlns:a16="http://schemas.microsoft.com/office/drawing/2014/main" id="{A9A1D25E-1611-84CD-191B-95FC18DCFCA1}"/>
              </a:ext>
            </a:extLst>
          </p:cNvPr>
          <p:cNvSpPr txBox="1"/>
          <p:nvPr/>
        </p:nvSpPr>
        <p:spPr>
          <a:xfrm>
            <a:off x="8172120" y="2095417"/>
            <a:ext cx="1349567" cy="276999"/>
          </a:xfrm>
          <a:prstGeom prst="rect">
            <a:avLst/>
          </a:prstGeom>
          <a:noFill/>
        </p:spPr>
        <p:txBody>
          <a:bodyPr wrap="square">
            <a:spAutoFit/>
          </a:bodyPr>
          <a:lstStyle/>
          <a:p>
            <a:pPr algn="l"/>
            <a:r>
              <a:rPr lang="en-US" sz="600" dirty="0">
                <a:solidFill>
                  <a:srgbClr val="333333"/>
                </a:solidFill>
                <a:latin typeface="Segoe UI" panose="020B0502040204020203" pitchFamily="34" charset="0"/>
              </a:rPr>
              <a:t>Private Only mode - allows traffic only to Private Link resources</a:t>
            </a:r>
          </a:p>
        </p:txBody>
      </p:sp>
      <p:grpSp>
        <p:nvGrpSpPr>
          <p:cNvPr id="23" name="Group 22">
            <a:extLst>
              <a:ext uri="{FF2B5EF4-FFF2-40B4-BE49-F238E27FC236}">
                <a16:creationId xmlns:a16="http://schemas.microsoft.com/office/drawing/2014/main" id="{822603A6-BF51-0770-C72C-B2608E459C91}"/>
              </a:ext>
            </a:extLst>
          </p:cNvPr>
          <p:cNvGrpSpPr/>
          <p:nvPr/>
        </p:nvGrpSpPr>
        <p:grpSpPr>
          <a:xfrm>
            <a:off x="2650085" y="1648303"/>
            <a:ext cx="997264" cy="532472"/>
            <a:chOff x="3518101" y="1488616"/>
            <a:chExt cx="997264" cy="532472"/>
          </a:xfrm>
        </p:grpSpPr>
        <p:pic>
          <p:nvPicPr>
            <p:cNvPr id="20" name="Picture 19" descr="Logo&#10;&#10;Description automatically generated">
              <a:extLst>
                <a:ext uri="{FF2B5EF4-FFF2-40B4-BE49-F238E27FC236}">
                  <a16:creationId xmlns:a16="http://schemas.microsoft.com/office/drawing/2014/main" id="{B3580899-BC37-0528-D2DF-65B568AFA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661" y="1488616"/>
              <a:ext cx="390145" cy="390145"/>
            </a:xfrm>
            <a:prstGeom prst="rect">
              <a:avLst/>
            </a:prstGeom>
          </p:spPr>
        </p:pic>
        <p:sp>
          <p:nvSpPr>
            <p:cNvPr id="22" name="TextBox 21">
              <a:extLst>
                <a:ext uri="{FF2B5EF4-FFF2-40B4-BE49-F238E27FC236}">
                  <a16:creationId xmlns:a16="http://schemas.microsoft.com/office/drawing/2014/main" id="{C87E51D0-5A4F-1731-E63B-2E3CC3B2B31E}"/>
                </a:ext>
              </a:extLst>
            </p:cNvPr>
            <p:cNvSpPr txBox="1"/>
            <p:nvPr/>
          </p:nvSpPr>
          <p:spPr>
            <a:xfrm>
              <a:off x="3518101" y="1836422"/>
              <a:ext cx="997264" cy="184666"/>
            </a:xfrm>
            <a:prstGeom prst="rect">
              <a:avLst/>
            </a:prstGeom>
            <a:noFill/>
          </p:spPr>
          <p:txBody>
            <a:bodyPr wrap="square">
              <a:spAutoFit/>
            </a:bodyPr>
            <a:lstStyle/>
            <a:p>
              <a:pPr algn="l"/>
              <a:r>
                <a:rPr lang="en-US" sz="600" dirty="0">
                  <a:solidFill>
                    <a:srgbClr val="333333"/>
                  </a:solidFill>
                  <a:latin typeface="Segoe UI" panose="020B0502040204020203" pitchFamily="34" charset="0"/>
                </a:rPr>
                <a:t>Azure Private DNS Zone</a:t>
              </a:r>
            </a:p>
          </p:txBody>
        </p:sp>
      </p:grpSp>
      <p:cxnSp>
        <p:nvCxnSpPr>
          <p:cNvPr id="25" name="Straight Arrow Connector 24">
            <a:extLst>
              <a:ext uri="{FF2B5EF4-FFF2-40B4-BE49-F238E27FC236}">
                <a16:creationId xmlns:a16="http://schemas.microsoft.com/office/drawing/2014/main" id="{FFC803D9-E2B7-EE37-C892-55F972838232}"/>
              </a:ext>
            </a:extLst>
          </p:cNvPr>
          <p:cNvCxnSpPr/>
          <p:nvPr/>
        </p:nvCxnSpPr>
        <p:spPr>
          <a:xfrm flipV="1">
            <a:off x="3148717" y="2150828"/>
            <a:ext cx="0" cy="10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3E3E0DB3-F21F-0124-6071-BDCA585D36AE}"/>
              </a:ext>
            </a:extLst>
          </p:cNvPr>
          <p:cNvPicPr>
            <a:picLocks noChangeAspect="1"/>
          </p:cNvPicPr>
          <p:nvPr/>
        </p:nvPicPr>
        <p:blipFill>
          <a:blip r:embed="rId4"/>
          <a:stretch>
            <a:fillRect/>
          </a:stretch>
        </p:blipFill>
        <p:spPr>
          <a:xfrm>
            <a:off x="3545138" y="1739083"/>
            <a:ext cx="1066733" cy="598730"/>
          </a:xfrm>
          <a:prstGeom prst="rect">
            <a:avLst/>
          </a:prstGeom>
        </p:spPr>
      </p:pic>
      <p:sp>
        <p:nvSpPr>
          <p:cNvPr id="31" name="TextBox 30">
            <a:extLst>
              <a:ext uri="{FF2B5EF4-FFF2-40B4-BE49-F238E27FC236}">
                <a16:creationId xmlns:a16="http://schemas.microsoft.com/office/drawing/2014/main" id="{F8453DF3-542B-34AD-97CF-0A83CFDFB303}"/>
              </a:ext>
            </a:extLst>
          </p:cNvPr>
          <p:cNvSpPr txBox="1"/>
          <p:nvPr/>
        </p:nvSpPr>
        <p:spPr>
          <a:xfrm>
            <a:off x="4323771" y="4258914"/>
            <a:ext cx="2362696" cy="1292662"/>
          </a:xfrm>
          <a:prstGeom prst="rect">
            <a:avLst/>
          </a:prstGeom>
          <a:noFill/>
        </p:spPr>
        <p:txBody>
          <a:bodyPr wrap="square">
            <a:spAutoFit/>
          </a:bodyPr>
          <a:lstStyle/>
          <a:p>
            <a:pPr algn="l"/>
            <a:r>
              <a:rPr lang="en-US" sz="600" b="1" dirty="0">
                <a:solidFill>
                  <a:srgbClr val="333333"/>
                </a:solidFill>
                <a:latin typeface="Segoe UI" panose="020B0502040204020203" pitchFamily="34" charset="0"/>
              </a:rPr>
              <a:t>Resource-specific endpoints</a:t>
            </a:r>
          </a:p>
          <a:p>
            <a:pPr marL="171450" indent="-171450" algn="l">
              <a:buFont typeface="Arial" panose="020B0604020202020204" pitchFamily="34" charset="0"/>
              <a:buChar char="•"/>
            </a:pPr>
            <a:r>
              <a:rPr lang="en-US" sz="600" dirty="0">
                <a:solidFill>
                  <a:srgbClr val="333333"/>
                </a:solidFill>
                <a:latin typeface="Segoe UI" panose="020B0502040204020203" pitchFamily="34" charset="0"/>
              </a:rPr>
              <a:t>Log Analytics endpoints are workspace-specific, except for the query endpoint. Adding a specific Log Analytics workspace to the AMPLS will send ingestion requests to this workspace over the Private Link, while ingestion to other workspaces will continue to use the public endpoints.</a:t>
            </a:r>
          </a:p>
          <a:p>
            <a:pPr marL="171450" indent="-171450" algn="l">
              <a:buFont typeface="Arial" panose="020B0604020202020204" pitchFamily="34" charset="0"/>
              <a:buChar char="•"/>
            </a:pPr>
            <a:r>
              <a:rPr lang="en-US" sz="600" dirty="0">
                <a:solidFill>
                  <a:srgbClr val="333333"/>
                </a:solidFill>
                <a:latin typeface="Segoe UI" panose="020B0502040204020203" pitchFamily="34" charset="0"/>
              </a:rPr>
              <a:t>Data Collection Endpoints are also resource-specific and allow you to uniquely configure ingestion settings for collecting guest OS telemetry data from your machines (or set of machines) when using the new Azure Monitor agent and Data Collection Rules. Configuring a data collection endpoint for a set of machines does not affect ingestion of guest telemetry from other machines using the new agent.</a:t>
            </a:r>
          </a:p>
        </p:txBody>
      </p:sp>
      <p:sp>
        <p:nvSpPr>
          <p:cNvPr id="37" name="TextBox 36">
            <a:extLst>
              <a:ext uri="{FF2B5EF4-FFF2-40B4-BE49-F238E27FC236}">
                <a16:creationId xmlns:a16="http://schemas.microsoft.com/office/drawing/2014/main" id="{5529C217-5FFF-6AAE-4420-A6D36A9B619F}"/>
              </a:ext>
            </a:extLst>
          </p:cNvPr>
          <p:cNvSpPr txBox="1"/>
          <p:nvPr/>
        </p:nvSpPr>
        <p:spPr>
          <a:xfrm>
            <a:off x="2139448" y="2390081"/>
            <a:ext cx="1069446" cy="276999"/>
          </a:xfrm>
          <a:prstGeom prst="rect">
            <a:avLst/>
          </a:prstGeom>
          <a:noFill/>
        </p:spPr>
        <p:txBody>
          <a:bodyPr wrap="square">
            <a:spAutoFit/>
          </a:bodyPr>
          <a:lstStyle/>
          <a:p>
            <a:pPr algn="l"/>
            <a:r>
              <a:rPr lang="en-US" sz="600" dirty="0">
                <a:solidFill>
                  <a:srgbClr val="333333"/>
                </a:solidFill>
                <a:latin typeface="Segoe UI" panose="020B0502040204020203" pitchFamily="34" charset="0"/>
              </a:rPr>
              <a:t>V-Link - links VNet to private DNS zone in Azure</a:t>
            </a:r>
          </a:p>
        </p:txBody>
      </p:sp>
      <p:sp>
        <p:nvSpPr>
          <p:cNvPr id="39" name="TextBox 38">
            <a:extLst>
              <a:ext uri="{FF2B5EF4-FFF2-40B4-BE49-F238E27FC236}">
                <a16:creationId xmlns:a16="http://schemas.microsoft.com/office/drawing/2014/main" id="{1D2533DB-3F49-3BC7-2385-90CFA3241EA5}"/>
              </a:ext>
            </a:extLst>
          </p:cNvPr>
          <p:cNvSpPr txBox="1"/>
          <p:nvPr/>
        </p:nvSpPr>
        <p:spPr>
          <a:xfrm>
            <a:off x="5136186" y="3591126"/>
            <a:ext cx="1550281" cy="369332"/>
          </a:xfrm>
          <a:prstGeom prst="rect">
            <a:avLst/>
          </a:prstGeom>
          <a:noFill/>
        </p:spPr>
        <p:txBody>
          <a:bodyPr wrap="square">
            <a:spAutoFit/>
          </a:bodyPr>
          <a:lstStyle/>
          <a:p>
            <a:r>
              <a:rPr lang="en-US" sz="600" dirty="0">
                <a:solidFill>
                  <a:srgbClr val="333333"/>
                </a:solidFill>
                <a:latin typeface="Segoe UI" panose="020B0502040204020203" pitchFamily="34" charset="0"/>
              </a:rPr>
              <a:t>Private Link affects traffic to all Azure Monitor resources, especially </a:t>
            </a:r>
            <a:r>
              <a:rPr lang="en-US" sz="600" i="1" u="sng" dirty="0">
                <a:solidFill>
                  <a:srgbClr val="333333"/>
                </a:solidFill>
                <a:latin typeface="Segoe UI" panose="020B0502040204020203" pitchFamily="34" charset="0"/>
              </a:rPr>
              <a:t>Application Insights</a:t>
            </a:r>
            <a:r>
              <a:rPr lang="en-US" sz="600" dirty="0">
                <a:solidFill>
                  <a:srgbClr val="333333"/>
                </a:solidFill>
                <a:latin typeface="Segoe UI" panose="020B0502040204020203" pitchFamily="34" charset="0"/>
              </a:rPr>
              <a:t>. </a:t>
            </a:r>
            <a:endParaRPr lang="en-CA" sz="600" dirty="0">
              <a:solidFill>
                <a:srgbClr val="333333"/>
              </a:solidFill>
              <a:latin typeface="Segoe UI" panose="020B0502040204020203" pitchFamily="34" charset="0"/>
            </a:endParaRPr>
          </a:p>
        </p:txBody>
      </p:sp>
    </p:spTree>
    <p:extLst>
      <p:ext uri="{BB962C8B-B14F-4D97-AF65-F5344CB8AC3E}">
        <p14:creationId xmlns:p14="http://schemas.microsoft.com/office/powerpoint/2010/main" val="194719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E3F315-79AA-6068-FAC6-2EF54F44A639}"/>
              </a:ext>
            </a:extLst>
          </p:cNvPr>
          <p:cNvSpPr/>
          <p:nvPr/>
        </p:nvSpPr>
        <p:spPr>
          <a:xfrm>
            <a:off x="3868813" y="662063"/>
            <a:ext cx="3559281"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AMPLS – Open access mode</a:t>
            </a:r>
          </a:p>
        </p:txBody>
      </p:sp>
      <p:pic>
        <p:nvPicPr>
          <p:cNvPr id="4" name="Picture 3">
            <a:extLst>
              <a:ext uri="{FF2B5EF4-FFF2-40B4-BE49-F238E27FC236}">
                <a16:creationId xmlns:a16="http://schemas.microsoft.com/office/drawing/2014/main" id="{9B7467BA-BFC7-9A1E-0639-73A55A193D74}"/>
              </a:ext>
            </a:extLst>
          </p:cNvPr>
          <p:cNvPicPr>
            <a:picLocks noChangeAspect="1"/>
          </p:cNvPicPr>
          <p:nvPr/>
        </p:nvPicPr>
        <p:blipFill>
          <a:blip r:embed="rId2"/>
          <a:stretch>
            <a:fillRect/>
          </a:stretch>
        </p:blipFill>
        <p:spPr>
          <a:xfrm>
            <a:off x="2949176" y="1229781"/>
            <a:ext cx="6197152" cy="3346194"/>
          </a:xfrm>
          <a:prstGeom prst="rect">
            <a:avLst/>
          </a:prstGeom>
        </p:spPr>
      </p:pic>
      <p:sp>
        <p:nvSpPr>
          <p:cNvPr id="7" name="TextBox 6">
            <a:extLst>
              <a:ext uri="{FF2B5EF4-FFF2-40B4-BE49-F238E27FC236}">
                <a16:creationId xmlns:a16="http://schemas.microsoft.com/office/drawing/2014/main" id="{D31FBFD9-3EC2-E4D9-27A8-D4105D4F0DB3}"/>
              </a:ext>
            </a:extLst>
          </p:cNvPr>
          <p:cNvSpPr txBox="1"/>
          <p:nvPr/>
        </p:nvSpPr>
        <p:spPr>
          <a:xfrm>
            <a:off x="2810086" y="3744990"/>
            <a:ext cx="1850539" cy="184666"/>
          </a:xfrm>
          <a:prstGeom prst="rect">
            <a:avLst/>
          </a:prstGeom>
          <a:noFill/>
        </p:spPr>
        <p:txBody>
          <a:bodyPr wrap="square">
            <a:spAutoFit/>
          </a:bodyPr>
          <a:lstStyle/>
          <a:p>
            <a:pPr algn="l"/>
            <a:r>
              <a:rPr lang="en-US" sz="600" dirty="0">
                <a:solidFill>
                  <a:srgbClr val="333333"/>
                </a:solidFill>
                <a:latin typeface="Segoe UI" panose="020B0502040204020203" pitchFamily="34" charset="0"/>
              </a:rPr>
              <a:t>Outbound connectivity to the internet is blocked</a:t>
            </a:r>
          </a:p>
        </p:txBody>
      </p:sp>
      <p:sp>
        <p:nvSpPr>
          <p:cNvPr id="9" name="TextBox 8">
            <a:extLst>
              <a:ext uri="{FF2B5EF4-FFF2-40B4-BE49-F238E27FC236}">
                <a16:creationId xmlns:a16="http://schemas.microsoft.com/office/drawing/2014/main" id="{DD75B60C-1F87-C0DE-7FC1-B1AEF36A08F5}"/>
              </a:ext>
            </a:extLst>
          </p:cNvPr>
          <p:cNvSpPr txBox="1"/>
          <p:nvPr/>
        </p:nvSpPr>
        <p:spPr>
          <a:xfrm>
            <a:off x="5528973" y="2228062"/>
            <a:ext cx="1492029" cy="276999"/>
          </a:xfrm>
          <a:prstGeom prst="rect">
            <a:avLst/>
          </a:prstGeom>
          <a:noFill/>
        </p:spPr>
        <p:txBody>
          <a:bodyPr wrap="square">
            <a:spAutoFit/>
          </a:bodyPr>
          <a:lstStyle/>
          <a:p>
            <a:pPr algn="l"/>
            <a:r>
              <a:rPr lang="en-US" sz="600" dirty="0">
                <a:solidFill>
                  <a:srgbClr val="333333"/>
                </a:solidFill>
                <a:latin typeface="Segoe UI" panose="020B0502040204020203" pitchFamily="34" charset="0"/>
              </a:rPr>
              <a:t>Ingestion Access Mode &amp; Query Access Mode can be set separately</a:t>
            </a:r>
          </a:p>
        </p:txBody>
      </p:sp>
      <p:sp>
        <p:nvSpPr>
          <p:cNvPr id="11" name="TextBox 10">
            <a:extLst>
              <a:ext uri="{FF2B5EF4-FFF2-40B4-BE49-F238E27FC236}">
                <a16:creationId xmlns:a16="http://schemas.microsoft.com/office/drawing/2014/main" id="{963564EB-8B84-CB9C-9E17-8F2FEBF658DD}"/>
              </a:ext>
            </a:extLst>
          </p:cNvPr>
          <p:cNvSpPr txBox="1"/>
          <p:nvPr/>
        </p:nvSpPr>
        <p:spPr>
          <a:xfrm>
            <a:off x="8269524" y="2902878"/>
            <a:ext cx="1291919" cy="369332"/>
          </a:xfrm>
          <a:prstGeom prst="rect">
            <a:avLst/>
          </a:prstGeom>
          <a:noFill/>
        </p:spPr>
        <p:txBody>
          <a:bodyPr wrap="square">
            <a:spAutoFit/>
          </a:bodyPr>
          <a:lstStyle/>
          <a:p>
            <a:pPr algn="l"/>
            <a:r>
              <a:rPr lang="en-US" sz="600" dirty="0">
                <a:solidFill>
                  <a:srgbClr val="333333"/>
                </a:solidFill>
                <a:latin typeface="Segoe UI" panose="020B0502040204020203" pitchFamily="34" charset="0"/>
              </a:rPr>
              <a:t>Resources added to AMPLS will be accessible from the VNet using Private IPs</a:t>
            </a:r>
          </a:p>
        </p:txBody>
      </p:sp>
      <p:sp>
        <p:nvSpPr>
          <p:cNvPr id="13" name="TextBox 12">
            <a:extLst>
              <a:ext uri="{FF2B5EF4-FFF2-40B4-BE49-F238E27FC236}">
                <a16:creationId xmlns:a16="http://schemas.microsoft.com/office/drawing/2014/main" id="{C8B316B5-DFB1-AC67-E3C6-8FC8282F95BE}"/>
              </a:ext>
            </a:extLst>
          </p:cNvPr>
          <p:cNvSpPr txBox="1"/>
          <p:nvPr/>
        </p:nvSpPr>
        <p:spPr>
          <a:xfrm>
            <a:off x="8104534" y="1821097"/>
            <a:ext cx="1687497" cy="461665"/>
          </a:xfrm>
          <a:prstGeom prst="rect">
            <a:avLst/>
          </a:prstGeom>
          <a:noFill/>
        </p:spPr>
        <p:txBody>
          <a:bodyPr wrap="square">
            <a:spAutoFit/>
          </a:bodyPr>
          <a:lstStyle/>
          <a:p>
            <a:pPr algn="l"/>
            <a:r>
              <a:rPr lang="en-US" sz="600" dirty="0">
                <a:solidFill>
                  <a:srgbClr val="333333"/>
                </a:solidFill>
                <a:latin typeface="Segoe UI" panose="020B0502040204020203" pitchFamily="34" charset="0"/>
              </a:rPr>
              <a:t>Open mode - allows the VNet to reach both Private Link resources and resources not in the AMPLS (if they accept traffic from public networks)</a:t>
            </a:r>
          </a:p>
        </p:txBody>
      </p:sp>
      <p:sp>
        <p:nvSpPr>
          <p:cNvPr id="14" name="TextBox 13">
            <a:extLst>
              <a:ext uri="{FF2B5EF4-FFF2-40B4-BE49-F238E27FC236}">
                <a16:creationId xmlns:a16="http://schemas.microsoft.com/office/drawing/2014/main" id="{8B2EFE1E-099D-8397-2797-E63E79CA13C6}"/>
              </a:ext>
            </a:extLst>
          </p:cNvPr>
          <p:cNvSpPr txBox="1"/>
          <p:nvPr/>
        </p:nvSpPr>
        <p:spPr>
          <a:xfrm>
            <a:off x="3653630" y="2135186"/>
            <a:ext cx="1739928" cy="369332"/>
          </a:xfrm>
          <a:prstGeom prst="rect">
            <a:avLst/>
          </a:prstGeom>
          <a:noFill/>
        </p:spPr>
        <p:txBody>
          <a:bodyPr wrap="square">
            <a:spAutoFit/>
          </a:bodyPr>
          <a:lstStyle/>
          <a:p>
            <a:pPr algn="l"/>
            <a:r>
              <a:rPr lang="en-US" sz="600" dirty="0">
                <a:solidFill>
                  <a:srgbClr val="333333"/>
                </a:solidFill>
                <a:latin typeface="Segoe UI" panose="020B0502040204020203" pitchFamily="34" charset="0"/>
              </a:rPr>
              <a:t>Azure Monitor Private Link relies on DNS, only a single AMPLS resource should be created for all networks that share the same DNS</a:t>
            </a:r>
          </a:p>
        </p:txBody>
      </p:sp>
      <p:grpSp>
        <p:nvGrpSpPr>
          <p:cNvPr id="15" name="Group 14">
            <a:extLst>
              <a:ext uri="{FF2B5EF4-FFF2-40B4-BE49-F238E27FC236}">
                <a16:creationId xmlns:a16="http://schemas.microsoft.com/office/drawing/2014/main" id="{116161FF-17E6-7DCE-8127-9F510A7AAB80}"/>
              </a:ext>
            </a:extLst>
          </p:cNvPr>
          <p:cNvGrpSpPr/>
          <p:nvPr/>
        </p:nvGrpSpPr>
        <p:grpSpPr>
          <a:xfrm>
            <a:off x="3154998" y="1282536"/>
            <a:ext cx="997264" cy="532472"/>
            <a:chOff x="3518101" y="1488616"/>
            <a:chExt cx="997264" cy="532472"/>
          </a:xfrm>
        </p:grpSpPr>
        <p:pic>
          <p:nvPicPr>
            <p:cNvPr id="16" name="Picture 15" descr="Logo&#10;&#10;Description automatically generated">
              <a:extLst>
                <a:ext uri="{FF2B5EF4-FFF2-40B4-BE49-F238E27FC236}">
                  <a16:creationId xmlns:a16="http://schemas.microsoft.com/office/drawing/2014/main" id="{92D278F7-777B-A71A-5E5C-39FDDE145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661" y="1488616"/>
              <a:ext cx="390145" cy="390145"/>
            </a:xfrm>
            <a:prstGeom prst="rect">
              <a:avLst/>
            </a:prstGeom>
          </p:spPr>
        </p:pic>
        <p:sp>
          <p:nvSpPr>
            <p:cNvPr id="17" name="TextBox 16">
              <a:extLst>
                <a:ext uri="{FF2B5EF4-FFF2-40B4-BE49-F238E27FC236}">
                  <a16:creationId xmlns:a16="http://schemas.microsoft.com/office/drawing/2014/main" id="{1F4F78FD-9087-7A9B-001E-D9B53823C325}"/>
                </a:ext>
              </a:extLst>
            </p:cNvPr>
            <p:cNvSpPr txBox="1"/>
            <p:nvPr/>
          </p:nvSpPr>
          <p:spPr>
            <a:xfrm>
              <a:off x="3518101" y="1836422"/>
              <a:ext cx="997264" cy="184666"/>
            </a:xfrm>
            <a:prstGeom prst="rect">
              <a:avLst/>
            </a:prstGeom>
            <a:noFill/>
          </p:spPr>
          <p:txBody>
            <a:bodyPr wrap="square">
              <a:spAutoFit/>
            </a:bodyPr>
            <a:lstStyle/>
            <a:p>
              <a:pPr algn="l"/>
              <a:r>
                <a:rPr lang="en-US" sz="600" dirty="0">
                  <a:solidFill>
                    <a:srgbClr val="333333"/>
                  </a:solidFill>
                  <a:latin typeface="Segoe UI" panose="020B0502040204020203" pitchFamily="34" charset="0"/>
                </a:rPr>
                <a:t>Azure Private DNS Zone</a:t>
              </a:r>
            </a:p>
          </p:txBody>
        </p:sp>
      </p:grpSp>
      <p:cxnSp>
        <p:nvCxnSpPr>
          <p:cNvPr id="18" name="Straight Arrow Connector 17">
            <a:extLst>
              <a:ext uri="{FF2B5EF4-FFF2-40B4-BE49-F238E27FC236}">
                <a16:creationId xmlns:a16="http://schemas.microsoft.com/office/drawing/2014/main" id="{E0EFC504-1439-7B94-F8F6-05CEEEE6266D}"/>
              </a:ext>
            </a:extLst>
          </p:cNvPr>
          <p:cNvCxnSpPr/>
          <p:nvPr/>
        </p:nvCxnSpPr>
        <p:spPr>
          <a:xfrm flipV="1">
            <a:off x="3653630" y="1785061"/>
            <a:ext cx="0" cy="10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64785C7-1953-288C-44B4-FADC9FF08555}"/>
              </a:ext>
            </a:extLst>
          </p:cNvPr>
          <p:cNvPicPr>
            <a:picLocks noChangeAspect="1"/>
          </p:cNvPicPr>
          <p:nvPr/>
        </p:nvPicPr>
        <p:blipFill>
          <a:blip r:embed="rId4"/>
          <a:stretch>
            <a:fillRect/>
          </a:stretch>
        </p:blipFill>
        <p:spPr>
          <a:xfrm>
            <a:off x="4050051" y="1373316"/>
            <a:ext cx="1066733" cy="598730"/>
          </a:xfrm>
          <a:prstGeom prst="rect">
            <a:avLst/>
          </a:prstGeom>
        </p:spPr>
      </p:pic>
      <p:sp>
        <p:nvSpPr>
          <p:cNvPr id="20" name="TextBox 19">
            <a:extLst>
              <a:ext uri="{FF2B5EF4-FFF2-40B4-BE49-F238E27FC236}">
                <a16:creationId xmlns:a16="http://schemas.microsoft.com/office/drawing/2014/main" id="{05F40E13-F803-BE13-C355-21842026A056}"/>
              </a:ext>
            </a:extLst>
          </p:cNvPr>
          <p:cNvSpPr txBox="1"/>
          <p:nvPr/>
        </p:nvSpPr>
        <p:spPr>
          <a:xfrm>
            <a:off x="2577141" y="2052417"/>
            <a:ext cx="1069446" cy="276999"/>
          </a:xfrm>
          <a:prstGeom prst="rect">
            <a:avLst/>
          </a:prstGeom>
          <a:noFill/>
        </p:spPr>
        <p:txBody>
          <a:bodyPr wrap="square">
            <a:spAutoFit/>
          </a:bodyPr>
          <a:lstStyle/>
          <a:p>
            <a:pPr algn="l"/>
            <a:r>
              <a:rPr lang="en-US" sz="600" dirty="0">
                <a:solidFill>
                  <a:srgbClr val="333333"/>
                </a:solidFill>
                <a:latin typeface="Segoe UI" panose="020B0502040204020203" pitchFamily="34" charset="0"/>
              </a:rPr>
              <a:t>V-Link - links VNet to private DNS zone in Azure</a:t>
            </a:r>
          </a:p>
        </p:txBody>
      </p:sp>
    </p:spTree>
    <p:extLst>
      <p:ext uri="{BB962C8B-B14F-4D97-AF65-F5344CB8AC3E}">
        <p14:creationId xmlns:p14="http://schemas.microsoft.com/office/powerpoint/2010/main" val="122381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2706E3-79CF-9A2E-7E35-F7F4BF66C4F0}"/>
              </a:ext>
            </a:extLst>
          </p:cNvPr>
          <p:cNvPicPr>
            <a:picLocks noChangeAspect="1"/>
          </p:cNvPicPr>
          <p:nvPr/>
        </p:nvPicPr>
        <p:blipFill>
          <a:blip r:embed="rId2"/>
          <a:stretch>
            <a:fillRect/>
          </a:stretch>
        </p:blipFill>
        <p:spPr>
          <a:xfrm>
            <a:off x="2637561" y="1797908"/>
            <a:ext cx="5915547" cy="2646871"/>
          </a:xfrm>
          <a:prstGeom prst="rect">
            <a:avLst/>
          </a:prstGeom>
        </p:spPr>
      </p:pic>
      <p:sp>
        <p:nvSpPr>
          <p:cNvPr id="5" name="Rectangle 4">
            <a:extLst>
              <a:ext uri="{FF2B5EF4-FFF2-40B4-BE49-F238E27FC236}">
                <a16:creationId xmlns:a16="http://schemas.microsoft.com/office/drawing/2014/main" id="{B708DC4E-479D-E434-F04B-EB8B567D86DE}"/>
              </a:ext>
            </a:extLst>
          </p:cNvPr>
          <p:cNvSpPr/>
          <p:nvPr/>
        </p:nvSpPr>
        <p:spPr>
          <a:xfrm>
            <a:off x="3374395" y="1214745"/>
            <a:ext cx="4553056"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Setting access modes with different networks</a:t>
            </a:r>
          </a:p>
        </p:txBody>
      </p:sp>
      <p:sp>
        <p:nvSpPr>
          <p:cNvPr id="7" name="Rectangle 6">
            <a:extLst>
              <a:ext uri="{FF2B5EF4-FFF2-40B4-BE49-F238E27FC236}">
                <a16:creationId xmlns:a16="http://schemas.microsoft.com/office/drawing/2014/main" id="{B692FB0A-A281-F38D-7EFC-11958C08185F}"/>
              </a:ext>
            </a:extLst>
          </p:cNvPr>
          <p:cNvSpPr/>
          <p:nvPr/>
        </p:nvSpPr>
        <p:spPr>
          <a:xfrm>
            <a:off x="628545" y="631583"/>
            <a:ext cx="4553056"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Private Link design set up – scenario 1 </a:t>
            </a:r>
          </a:p>
        </p:txBody>
      </p:sp>
      <p:sp>
        <p:nvSpPr>
          <p:cNvPr id="9" name="TextBox 8">
            <a:extLst>
              <a:ext uri="{FF2B5EF4-FFF2-40B4-BE49-F238E27FC236}">
                <a16:creationId xmlns:a16="http://schemas.microsoft.com/office/drawing/2014/main" id="{DB2E8BD8-F35F-D871-2004-42A388199F97}"/>
              </a:ext>
            </a:extLst>
          </p:cNvPr>
          <p:cNvSpPr txBox="1"/>
          <p:nvPr/>
        </p:nvSpPr>
        <p:spPr>
          <a:xfrm>
            <a:off x="3841575" y="4063691"/>
            <a:ext cx="3125856" cy="461665"/>
          </a:xfrm>
          <a:prstGeom prst="rect">
            <a:avLst/>
          </a:prstGeom>
          <a:noFill/>
        </p:spPr>
        <p:txBody>
          <a:bodyPr wrap="square">
            <a:spAutoFit/>
          </a:bodyPr>
          <a:lstStyle/>
          <a:p>
            <a:r>
              <a:rPr lang="en-US" sz="600" dirty="0">
                <a:latin typeface="Segoe UI" panose="020B0502040204020203" pitchFamily="34" charset="0"/>
                <a:cs typeface="Segoe UI" panose="020B0502040204020203" pitchFamily="34" charset="0"/>
              </a:rPr>
              <a:t>VNet1 uses the Open mode and VNet2 uses the Private Only mode. As a result, requests from VNet1 can reach Workspace1 and Component2 over a Private Link, and Component3 not over a Private Link (if it accepts traffic from public networks). However, VNet2 requests won't be able to reach Component3</a:t>
            </a:r>
            <a:endParaRPr lang="en-CA" sz="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3716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08DC4E-479D-E434-F04B-EB8B567D86DE}"/>
              </a:ext>
            </a:extLst>
          </p:cNvPr>
          <p:cNvSpPr/>
          <p:nvPr/>
        </p:nvSpPr>
        <p:spPr>
          <a:xfrm>
            <a:off x="3705307" y="1162216"/>
            <a:ext cx="3609893"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Avoid DNS overrides by using a single AMPLS</a:t>
            </a:r>
            <a:endParaRPr lang="en-CA" sz="1200" b="1" dirty="0">
              <a:solidFill>
                <a:schemeClr val="tx1"/>
              </a:solidFill>
            </a:endParaRPr>
          </a:p>
        </p:txBody>
      </p:sp>
      <p:sp>
        <p:nvSpPr>
          <p:cNvPr id="7" name="Rectangle 6">
            <a:extLst>
              <a:ext uri="{FF2B5EF4-FFF2-40B4-BE49-F238E27FC236}">
                <a16:creationId xmlns:a16="http://schemas.microsoft.com/office/drawing/2014/main" id="{B692FB0A-A281-F38D-7EFC-11958C08185F}"/>
              </a:ext>
            </a:extLst>
          </p:cNvPr>
          <p:cNvSpPr/>
          <p:nvPr/>
        </p:nvSpPr>
        <p:spPr>
          <a:xfrm>
            <a:off x="628545" y="631583"/>
            <a:ext cx="4553056"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Private Link design set up – scenario 2 </a:t>
            </a:r>
          </a:p>
        </p:txBody>
      </p:sp>
      <p:pic>
        <p:nvPicPr>
          <p:cNvPr id="4" name="Picture 3">
            <a:extLst>
              <a:ext uri="{FF2B5EF4-FFF2-40B4-BE49-F238E27FC236}">
                <a16:creationId xmlns:a16="http://schemas.microsoft.com/office/drawing/2014/main" id="{F44B73C7-52E9-7098-7234-AEF48DA14FE1}"/>
              </a:ext>
            </a:extLst>
          </p:cNvPr>
          <p:cNvPicPr>
            <a:picLocks noChangeAspect="1"/>
          </p:cNvPicPr>
          <p:nvPr/>
        </p:nvPicPr>
        <p:blipFill>
          <a:blip r:embed="rId2"/>
          <a:stretch>
            <a:fillRect/>
          </a:stretch>
        </p:blipFill>
        <p:spPr>
          <a:xfrm>
            <a:off x="3526403" y="1698381"/>
            <a:ext cx="3981744" cy="2776352"/>
          </a:xfrm>
          <a:prstGeom prst="rect">
            <a:avLst/>
          </a:prstGeom>
        </p:spPr>
      </p:pic>
      <p:sp>
        <p:nvSpPr>
          <p:cNvPr id="12" name="TextBox 11">
            <a:extLst>
              <a:ext uri="{FF2B5EF4-FFF2-40B4-BE49-F238E27FC236}">
                <a16:creationId xmlns:a16="http://schemas.microsoft.com/office/drawing/2014/main" id="{D79D0FE6-A856-2E54-C79B-7B6F952BD658}"/>
              </a:ext>
            </a:extLst>
          </p:cNvPr>
          <p:cNvSpPr txBox="1"/>
          <p:nvPr/>
        </p:nvSpPr>
        <p:spPr>
          <a:xfrm>
            <a:off x="4085977" y="4540769"/>
            <a:ext cx="3125856" cy="738664"/>
          </a:xfrm>
          <a:prstGeom prst="rect">
            <a:avLst/>
          </a:prstGeom>
          <a:noFill/>
        </p:spPr>
        <p:txBody>
          <a:bodyPr wrap="square">
            <a:spAutoFit/>
          </a:bodyPr>
          <a:lstStyle/>
          <a:p>
            <a:r>
              <a:rPr lang="en-US" sz="600" dirty="0">
                <a:latin typeface="Segoe UI" panose="020B0502040204020203" pitchFamily="34" charset="0"/>
                <a:cs typeface="Segoe UI" panose="020B0502040204020203" pitchFamily="34" charset="0"/>
              </a:rPr>
              <a:t>VNet 10.0.1.x connects to AMPLS1 which creates DNS entries mapping Azure Monitor endpoints to IPs from range 10.0.1.x. </a:t>
            </a:r>
          </a:p>
          <a:p>
            <a:r>
              <a:rPr lang="en-US" sz="600" dirty="0">
                <a:latin typeface="Segoe UI" panose="020B0502040204020203" pitchFamily="34" charset="0"/>
                <a:cs typeface="Segoe UI" panose="020B0502040204020203" pitchFamily="34" charset="0"/>
              </a:rPr>
              <a:t>Later, VNet 10.0.2.x connects to AMPLS2, which overrides the same DNS entries by mapping the same global/regional endpoints to IPs from the range 10.0.2.x. Since these VNets aren't peered, the first VNet now fails to reach these endpoints.</a:t>
            </a:r>
          </a:p>
          <a:p>
            <a:endParaRPr lang="en-US" sz="600" dirty="0">
              <a:latin typeface="Segoe UI" panose="020B0502040204020203" pitchFamily="34" charset="0"/>
              <a:cs typeface="Segoe UI" panose="020B0502040204020203" pitchFamily="34" charset="0"/>
            </a:endParaRPr>
          </a:p>
          <a:p>
            <a:r>
              <a:rPr lang="en-US" sz="600" dirty="0">
                <a:latin typeface="Segoe UI" panose="020B0502040204020203" pitchFamily="34" charset="0"/>
                <a:cs typeface="Segoe UI" panose="020B0502040204020203" pitchFamily="34" charset="0"/>
              </a:rPr>
              <a:t>To avoid this conflict, create only a single AMPLS object per DNS.</a:t>
            </a:r>
            <a:endParaRPr lang="en-CA" sz="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110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08DC4E-479D-E434-F04B-EB8B567D86DE}"/>
              </a:ext>
            </a:extLst>
          </p:cNvPr>
          <p:cNvSpPr/>
          <p:nvPr/>
        </p:nvSpPr>
        <p:spPr>
          <a:xfrm>
            <a:off x="3705307" y="1162216"/>
            <a:ext cx="3609893"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Hub-and-spoke networks</a:t>
            </a:r>
            <a:endParaRPr lang="en-CA" sz="1200" b="1" dirty="0">
              <a:solidFill>
                <a:schemeClr val="tx1"/>
              </a:solidFill>
            </a:endParaRPr>
          </a:p>
        </p:txBody>
      </p:sp>
      <p:sp>
        <p:nvSpPr>
          <p:cNvPr id="7" name="Rectangle 6">
            <a:extLst>
              <a:ext uri="{FF2B5EF4-FFF2-40B4-BE49-F238E27FC236}">
                <a16:creationId xmlns:a16="http://schemas.microsoft.com/office/drawing/2014/main" id="{B692FB0A-A281-F38D-7EFC-11958C08185F}"/>
              </a:ext>
            </a:extLst>
          </p:cNvPr>
          <p:cNvSpPr/>
          <p:nvPr/>
        </p:nvSpPr>
        <p:spPr>
          <a:xfrm>
            <a:off x="628545" y="631583"/>
            <a:ext cx="4553056" cy="46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Private Link design set up – scenario 3 </a:t>
            </a:r>
          </a:p>
        </p:txBody>
      </p:sp>
      <p:sp>
        <p:nvSpPr>
          <p:cNvPr id="12" name="TextBox 11">
            <a:extLst>
              <a:ext uri="{FF2B5EF4-FFF2-40B4-BE49-F238E27FC236}">
                <a16:creationId xmlns:a16="http://schemas.microsoft.com/office/drawing/2014/main" id="{D79D0FE6-A856-2E54-C79B-7B6F952BD658}"/>
              </a:ext>
            </a:extLst>
          </p:cNvPr>
          <p:cNvSpPr txBox="1"/>
          <p:nvPr/>
        </p:nvSpPr>
        <p:spPr>
          <a:xfrm>
            <a:off x="4256930" y="3966432"/>
            <a:ext cx="3125856" cy="276999"/>
          </a:xfrm>
          <a:prstGeom prst="rect">
            <a:avLst/>
          </a:prstGeom>
          <a:noFill/>
        </p:spPr>
        <p:txBody>
          <a:bodyPr wrap="square">
            <a:spAutoFit/>
          </a:bodyPr>
          <a:lstStyle/>
          <a:p>
            <a:r>
              <a:rPr lang="en-US" sz="600" dirty="0">
                <a:latin typeface="Segoe UI" panose="020B0502040204020203" pitchFamily="34" charset="0"/>
                <a:cs typeface="Segoe UI" panose="020B0502040204020203" pitchFamily="34" charset="0"/>
              </a:rPr>
              <a:t>Hub-and-spoke networks should use a single Private Link connection set on the hub (main) network, and not on each spoke VNet.</a:t>
            </a:r>
            <a:endParaRPr lang="en-CA" sz="6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29281462-5E7A-B638-EACA-CFC93808298E}"/>
              </a:ext>
            </a:extLst>
          </p:cNvPr>
          <p:cNvPicPr>
            <a:picLocks noChangeAspect="1"/>
          </p:cNvPicPr>
          <p:nvPr/>
        </p:nvPicPr>
        <p:blipFill>
          <a:blip r:embed="rId2"/>
          <a:stretch>
            <a:fillRect/>
          </a:stretch>
        </p:blipFill>
        <p:spPr>
          <a:xfrm>
            <a:off x="3466768" y="1692849"/>
            <a:ext cx="4079019" cy="2207547"/>
          </a:xfrm>
          <a:prstGeom prst="rect">
            <a:avLst/>
          </a:prstGeom>
        </p:spPr>
      </p:pic>
    </p:spTree>
    <p:extLst>
      <p:ext uri="{BB962C8B-B14F-4D97-AF65-F5344CB8AC3E}">
        <p14:creationId xmlns:p14="http://schemas.microsoft.com/office/powerpoint/2010/main" val="418479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TotalTime>
  <Words>735</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Azure Monitor Private Link Scope - AMPLS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Monitor Private Link Scope - AMPLS</dc:title>
  <dc:creator>Abhinab Sarkar</dc:creator>
  <cp:lastModifiedBy>Abhinab Sarkar</cp:lastModifiedBy>
  <cp:revision>3</cp:revision>
  <dcterms:created xsi:type="dcterms:W3CDTF">2022-08-16T16:42:06Z</dcterms:created>
  <dcterms:modified xsi:type="dcterms:W3CDTF">2022-08-16T16:50:44Z</dcterms:modified>
</cp:coreProperties>
</file>