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6687-BAB4-4D4E-A410-844AD24A48E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2454-B7C7-49B4-B264-69FC4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6687-BAB4-4D4E-A410-844AD24A48E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2454-B7C7-49B4-B264-69FC4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6687-BAB4-4D4E-A410-844AD24A48E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2454-B7C7-49B4-B264-69FC4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6687-BAB4-4D4E-A410-844AD24A48E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2454-B7C7-49B4-B264-69FC4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6687-BAB4-4D4E-A410-844AD24A48E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2454-B7C7-49B4-B264-69FC4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6687-BAB4-4D4E-A410-844AD24A48E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2454-B7C7-49B4-B264-69FC4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6687-BAB4-4D4E-A410-844AD24A48E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2454-B7C7-49B4-B264-69FC4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1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6687-BAB4-4D4E-A410-844AD24A48E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2454-B7C7-49B4-B264-69FC4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0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6687-BAB4-4D4E-A410-844AD24A48E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2454-B7C7-49B4-B264-69FC4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6687-BAB4-4D4E-A410-844AD24A48E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2454-B7C7-49B4-B264-69FC4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2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6687-BAB4-4D4E-A410-844AD24A48E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2454-B7C7-49B4-B264-69FC4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6687-BAB4-4D4E-A410-844AD24A48E2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E2454-B7C7-49B4-B264-69FC4214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79549" y="905274"/>
            <a:ext cx="10792496" cy="5675830"/>
            <a:chOff x="1871730" y="892395"/>
            <a:chExt cx="8571759" cy="5008684"/>
          </a:xfrm>
        </p:grpSpPr>
        <p:grpSp>
          <p:nvGrpSpPr>
            <p:cNvPr id="30" name="Group 29"/>
            <p:cNvGrpSpPr/>
            <p:nvPr/>
          </p:nvGrpSpPr>
          <p:grpSpPr>
            <a:xfrm>
              <a:off x="6723100" y="1628934"/>
              <a:ext cx="1572921" cy="2386864"/>
              <a:chOff x="7017711" y="565268"/>
              <a:chExt cx="2097228" cy="3182485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7017711" y="717359"/>
                <a:ext cx="2097228" cy="303039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264152" y="960554"/>
                <a:ext cx="1604345" cy="8387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Program Management Office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269952" y="2599913"/>
                <a:ext cx="1604345" cy="8387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App Dev Team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575445" y="565268"/>
                <a:ext cx="928724" cy="304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Build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71730" y="1635697"/>
              <a:ext cx="4327302" cy="2380101"/>
              <a:chOff x="463640" y="574284"/>
              <a:chExt cx="5769736" cy="317346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63640" y="717358"/>
                <a:ext cx="5769736" cy="303039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31064" y="960554"/>
                <a:ext cx="5447765" cy="2478106"/>
                <a:chOff x="804165" y="921917"/>
                <a:chExt cx="6638883" cy="334849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804165" y="3137074"/>
                  <a:ext cx="2892071" cy="11333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Enterprise Architecture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(App + Data + Infra + InfoSec + Integration &amp; Cloud Dev)</a:t>
                  </a:r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5021819" y="3137074"/>
                  <a:ext cx="2421229" cy="11333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Line Of Business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(Domain Architects)</a:t>
                  </a:r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3073759" y="921917"/>
                  <a:ext cx="2421228" cy="11333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Architecture Board</a:t>
                  </a:r>
                </a:p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(Principal Architects + Enterprise Architects)</a:t>
                  </a:r>
                </a:p>
              </p:txBody>
            </p:sp>
            <p:cxnSp>
              <p:nvCxnSpPr>
                <p:cNvPr id="13" name="Elbow Connector 12"/>
                <p:cNvCxnSpPr>
                  <a:stCxn id="4" idx="1"/>
                  <a:endCxn id="2" idx="0"/>
                </p:cNvCxnSpPr>
                <p:nvPr/>
              </p:nvCxnSpPr>
              <p:spPr>
                <a:xfrm rot="10800000" flipV="1">
                  <a:off x="2250202" y="1488586"/>
                  <a:ext cx="823558" cy="164848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Elbow Connector 14"/>
                <p:cNvCxnSpPr>
                  <a:stCxn id="4" idx="3"/>
                </p:cNvCxnSpPr>
                <p:nvPr/>
              </p:nvCxnSpPr>
              <p:spPr>
                <a:xfrm>
                  <a:off x="5494987" y="1488588"/>
                  <a:ext cx="753141" cy="1652241"/>
                </a:xfrm>
                <a:prstGeom prst="bentConnector2">
                  <a:avLst/>
                </a:prstGeom>
                <a:ln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039587" y="2312827"/>
                  <a:ext cx="1616296" cy="4046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Enterprise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Direction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476225" y="3398413"/>
                  <a:ext cx="1616296" cy="4046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Guidance</a:t>
                  </a:r>
                </a:p>
              </p:txBody>
            </p:sp>
            <p:cxnSp>
              <p:nvCxnSpPr>
                <p:cNvPr id="20" name="Straight Arrow Connector 19"/>
                <p:cNvCxnSpPr>
                  <a:stCxn id="2" idx="3"/>
                  <a:endCxn id="3" idx="1"/>
                </p:cNvCxnSpPr>
                <p:nvPr/>
              </p:nvCxnSpPr>
              <p:spPr>
                <a:xfrm>
                  <a:off x="3696236" y="3703744"/>
                  <a:ext cx="132558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922601" y="2311376"/>
                  <a:ext cx="1616296" cy="4046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SAR Consult</a:t>
                  </a: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88934" y="574284"/>
                <a:ext cx="928724" cy="304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Design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870568" y="1628934"/>
              <a:ext cx="1572921" cy="2386864"/>
              <a:chOff x="7017711" y="565268"/>
              <a:chExt cx="2097228" cy="3182485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017711" y="717359"/>
                <a:ext cx="2097228" cy="303039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64152" y="960554"/>
                <a:ext cx="1604345" cy="8387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Change Management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69952" y="2599913"/>
                <a:ext cx="1604345" cy="8387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Operation Management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589083" y="565268"/>
                <a:ext cx="928724" cy="304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Deploy</a:t>
                </a:r>
              </a:p>
            </p:txBody>
          </p:sp>
        </p:grpSp>
        <p:cxnSp>
          <p:nvCxnSpPr>
            <p:cNvPr id="38" name="Straight Arrow Connector 37"/>
            <p:cNvCxnSpPr>
              <a:stCxn id="24" idx="2"/>
              <a:endCxn id="25" idx="0"/>
            </p:cNvCxnSpPr>
            <p:nvPr/>
          </p:nvCxnSpPr>
          <p:spPr>
            <a:xfrm>
              <a:off x="7509560" y="2554458"/>
              <a:ext cx="4350" cy="600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022791" y="2733731"/>
              <a:ext cx="994731" cy="224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Risk Management</a:t>
              </a:r>
            </a:p>
          </p:txBody>
        </p:sp>
        <p:cxnSp>
          <p:nvCxnSpPr>
            <p:cNvPr id="41" name="Straight Arrow Connector 40"/>
            <p:cNvCxnSpPr>
              <a:stCxn id="24" idx="3"/>
              <a:endCxn id="34" idx="1"/>
            </p:cNvCxnSpPr>
            <p:nvPr/>
          </p:nvCxnSpPr>
          <p:spPr>
            <a:xfrm>
              <a:off x="8111190" y="2239928"/>
              <a:ext cx="9442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098846" y="2121761"/>
              <a:ext cx="994731" cy="224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Change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Control</a:t>
              </a:r>
            </a:p>
          </p:txBody>
        </p:sp>
        <p:cxnSp>
          <p:nvCxnSpPr>
            <p:cNvPr id="44" name="Straight Arrow Connector 43"/>
            <p:cNvCxnSpPr>
              <a:stCxn id="25" idx="3"/>
              <a:endCxn id="35" idx="1"/>
            </p:cNvCxnSpPr>
            <p:nvPr/>
          </p:nvCxnSpPr>
          <p:spPr>
            <a:xfrm>
              <a:off x="8115540" y="3469447"/>
              <a:ext cx="9442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8126183" y="3287922"/>
              <a:ext cx="994731" cy="224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DevOps</a:t>
              </a:r>
            </a:p>
          </p:txBody>
        </p:sp>
        <p:cxnSp>
          <p:nvCxnSpPr>
            <p:cNvPr id="18" name="Straight Arrow Connector 17"/>
            <p:cNvCxnSpPr>
              <a:stCxn id="34" idx="2"/>
              <a:endCxn id="35" idx="0"/>
            </p:cNvCxnSpPr>
            <p:nvPr/>
          </p:nvCxnSpPr>
          <p:spPr>
            <a:xfrm>
              <a:off x="9657027" y="2554458"/>
              <a:ext cx="4350" cy="600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9179561" y="2696617"/>
              <a:ext cx="994731" cy="224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Monitoring</a:t>
              </a:r>
            </a:p>
          </p:txBody>
        </p:sp>
        <p:sp>
          <p:nvSpPr>
            <p:cNvPr id="53" name="Up-Down Arrow 52"/>
            <p:cNvSpPr/>
            <p:nvPr/>
          </p:nvSpPr>
          <p:spPr>
            <a:xfrm>
              <a:off x="7433497" y="4026448"/>
              <a:ext cx="173318" cy="411686"/>
            </a:xfrm>
            <a:prstGeom prst="up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4" name="Up-Down Arrow 53"/>
            <p:cNvSpPr/>
            <p:nvPr/>
          </p:nvSpPr>
          <p:spPr>
            <a:xfrm>
              <a:off x="9617731" y="4026448"/>
              <a:ext cx="173318" cy="411686"/>
            </a:xfrm>
            <a:prstGeom prst="up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5" name="Bent-Up Arrow 54"/>
            <p:cNvSpPr/>
            <p:nvPr/>
          </p:nvSpPr>
          <p:spPr>
            <a:xfrm rot="5400000">
              <a:off x="2292089" y="4290904"/>
              <a:ext cx="1593760" cy="579915"/>
            </a:xfrm>
            <a:prstGeom prst="bent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654264" y="4086292"/>
              <a:ext cx="994731" cy="224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Adhere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816727" y="4084128"/>
              <a:ext cx="994731" cy="224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Adhere</a:t>
              </a:r>
            </a:p>
          </p:txBody>
        </p:sp>
        <p:sp>
          <p:nvSpPr>
            <p:cNvPr id="58" name="Up-Down Arrow 57"/>
            <p:cNvSpPr/>
            <p:nvPr/>
          </p:nvSpPr>
          <p:spPr>
            <a:xfrm>
              <a:off x="5029308" y="3783977"/>
              <a:ext cx="232786" cy="654156"/>
            </a:xfrm>
            <a:prstGeom prst="up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302342" y="4072985"/>
              <a:ext cx="994731" cy="224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Adhere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77983" y="4391685"/>
              <a:ext cx="994731" cy="224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Establish</a:t>
              </a:r>
            </a:p>
          </p:txBody>
        </p:sp>
        <p:cxnSp>
          <p:nvCxnSpPr>
            <p:cNvPr id="61" name="Straight Arrow Connector 60"/>
            <p:cNvCxnSpPr>
              <a:endCxn id="25" idx="1"/>
            </p:cNvCxnSpPr>
            <p:nvPr/>
          </p:nvCxnSpPr>
          <p:spPr>
            <a:xfrm>
              <a:off x="6078582" y="3469447"/>
              <a:ext cx="8336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989359" y="3286184"/>
              <a:ext cx="994731" cy="224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Conformance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394093" y="4282031"/>
              <a:ext cx="6939056" cy="1619048"/>
              <a:chOff x="2493458" y="4450463"/>
              <a:chExt cx="9252074" cy="2158731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493458" y="4670454"/>
                <a:ext cx="9252074" cy="193874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348508" y="4940825"/>
                <a:ext cx="7662769" cy="1455375"/>
                <a:chOff x="3056817" y="4636332"/>
                <a:chExt cx="7662769" cy="1455375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794332" y="4636332"/>
                  <a:ext cx="2186414" cy="14553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 b="1" dirty="0">
                    <a:solidFill>
                      <a:schemeClr val="tx1"/>
                    </a:solidFill>
                  </a:endParaRPr>
                </a:p>
                <a:p>
                  <a:endParaRPr lang="en-US" sz="135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>
                      <a:solidFill>
                        <a:schemeClr val="tx1"/>
                      </a:solidFill>
                    </a:rPr>
                    <a:t>Process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End-to-end solution delivery process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200">
                      <a:solidFill>
                        <a:schemeClr val="tx1"/>
                      </a:solidFill>
                    </a:rPr>
                    <a:t>Establish </a:t>
                  </a:r>
                  <a:r>
                    <a:rPr lang="en-US" sz="1200" smtClean="0">
                      <a:solidFill>
                        <a:schemeClr val="tx1"/>
                      </a:solidFill>
                    </a:rPr>
                    <a:t>standards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endParaRPr lang="en-US" sz="1050" dirty="0">
                    <a:solidFill>
                      <a:schemeClr val="tx1"/>
                    </a:solidFill>
                  </a:endParaRP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endParaRPr lang="en-US" sz="1050" dirty="0">
                    <a:solidFill>
                      <a:schemeClr val="tx1"/>
                    </a:solidFill>
                  </a:endParaRPr>
                </a:p>
                <a:p>
                  <a:endParaRPr lang="en-US" sz="13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531847" y="4636333"/>
                  <a:ext cx="2187739" cy="1448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400" b="1" dirty="0">
                      <a:solidFill>
                        <a:schemeClr val="tx1"/>
                      </a:solidFill>
                    </a:rPr>
                    <a:t>People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200" dirty="0" smtClean="0">
                      <a:solidFill>
                        <a:schemeClr val="tx1"/>
                      </a:solidFill>
                    </a:rPr>
                    <a:t>Training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Certification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200" dirty="0" smtClean="0">
                      <a:solidFill>
                        <a:schemeClr val="tx1"/>
                      </a:solidFill>
                    </a:rPr>
                    <a:t>Tech-talks &amp; boot-camps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endParaRPr lang="en-US" sz="13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056817" y="4636333"/>
                  <a:ext cx="2186414" cy="14553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350" b="1" dirty="0">
                    <a:solidFill>
                      <a:schemeClr val="tx1"/>
                    </a:solidFill>
                  </a:endParaRPr>
                </a:p>
                <a:p>
                  <a:endParaRPr lang="en-US" sz="135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400" b="1" dirty="0">
                      <a:solidFill>
                        <a:schemeClr val="tx1"/>
                      </a:solidFill>
                    </a:rPr>
                    <a:t>Technology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Architecture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Solution blocks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Design patterns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Developer experience</a:t>
                  </a: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endParaRPr lang="en-US" sz="1050" dirty="0">
                    <a:solidFill>
                      <a:schemeClr val="tx1"/>
                    </a:solidFill>
                  </a:endParaRPr>
                </a:p>
                <a:p>
                  <a:pPr marL="214313" indent="-214313">
                    <a:buFont typeface="Arial" panose="020B0604020202020204" pitchFamily="34" charset="0"/>
                    <a:buChar char="•"/>
                  </a:pPr>
                  <a:endParaRPr lang="en-US" sz="1050" dirty="0">
                    <a:solidFill>
                      <a:schemeClr val="tx1"/>
                    </a:solidFill>
                  </a:endParaRPr>
                </a:p>
                <a:p>
                  <a:endParaRPr lang="en-US" sz="135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Rectangle 64"/>
              <p:cNvSpPr/>
              <p:nvPr/>
            </p:nvSpPr>
            <p:spPr>
              <a:xfrm>
                <a:off x="2651807" y="4450463"/>
                <a:ext cx="1938396" cy="3794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350" dirty="0"/>
                  <a:t>EA Continuum</a:t>
                </a: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309590" y="892395"/>
              <a:ext cx="1490117" cy="276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CIO</a:t>
              </a:r>
            </a:p>
          </p:txBody>
        </p:sp>
        <p:sp>
          <p:nvSpPr>
            <p:cNvPr id="69" name="Down Arrow 68"/>
            <p:cNvSpPr/>
            <p:nvPr/>
          </p:nvSpPr>
          <p:spPr>
            <a:xfrm>
              <a:off x="3977426" y="1169158"/>
              <a:ext cx="251138" cy="74551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45022" y="1385460"/>
              <a:ext cx="994731" cy="2245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b="1" dirty="0">
                  <a:solidFill>
                    <a:schemeClr val="tx1"/>
                  </a:solidFill>
                </a:rPr>
                <a:t>Initiation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331086" y="184247"/>
            <a:ext cx="6590061" cy="461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Architecture Governance for Digital Transformation in an Enterprise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9550" y="579549"/>
            <a:ext cx="8275752" cy="4672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For large projects like datacenter migration or digital transformation across an Enterprise  it is important to define a RACI matrix. It provides you the following benefits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Task ownership &amp; distribution – set expectations and make people accountable 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Streamline communication - </a:t>
            </a:r>
            <a:r>
              <a:rPr lang="en-US" sz="1400" dirty="0">
                <a:solidFill>
                  <a:schemeClr val="tx1"/>
                </a:solidFill>
              </a:rPr>
              <a:t>involve the right people at the right time and speed up sign-offs and decision </a:t>
            </a:r>
            <a:r>
              <a:rPr lang="en-US" sz="1400" dirty="0" smtClean="0">
                <a:solidFill>
                  <a:schemeClr val="tx1"/>
                </a:solidFill>
              </a:rPr>
              <a:t>making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Avoids working in silos - </a:t>
            </a:r>
            <a:r>
              <a:rPr lang="en-US" sz="1400" dirty="0">
                <a:solidFill>
                  <a:schemeClr val="tx1"/>
                </a:solidFill>
              </a:rPr>
              <a:t>knowledge and responsibility </a:t>
            </a:r>
            <a:r>
              <a:rPr lang="en-US" sz="1400" dirty="0" smtClean="0">
                <a:solidFill>
                  <a:schemeClr val="tx1"/>
                </a:solidFill>
              </a:rPr>
              <a:t>of tasks are distributed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671513" lvl="1" indent="-214313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RACI </a:t>
            </a:r>
            <a:r>
              <a:rPr lang="en-US" sz="1400" dirty="0">
                <a:solidFill>
                  <a:schemeClr val="tx1"/>
                </a:solidFill>
              </a:rPr>
              <a:t>Matrix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Accountability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Responsibility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Consulted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Information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9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3221</TotalTime>
  <Words>168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 Abhinab (XXR1CHW)</dc:creator>
  <cp:lastModifiedBy>Sarkar Abhinab (XXR1CHW)</cp:lastModifiedBy>
  <cp:revision>45</cp:revision>
  <dcterms:created xsi:type="dcterms:W3CDTF">2019-03-06T10:23:54Z</dcterms:created>
  <dcterms:modified xsi:type="dcterms:W3CDTF">2019-03-13T19:45:24Z</dcterms:modified>
</cp:coreProperties>
</file>