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0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B30E-5655-4C25-B455-5B89F8AF5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7D848-346E-4E92-95CD-EBFE0ADC4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0ECE-258C-4BBF-9DAD-3C77468F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4B14-6E31-40A8-9FE0-9E28BEB3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17D6-41A5-481C-A82F-26E4567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1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6FE2-DFD9-4E82-A568-C6C44408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0B490-E168-4239-9CB2-0CF2BF29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A1B7-BA75-4B56-8BF8-B3F59886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14CF-EA82-49C9-80D0-AD4430A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85EF-9FB9-4209-820A-4118651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39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1454B-2E6A-4F0F-9B60-0657FBCA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D0FEA-5A45-4F71-BDDD-C658AEDA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AB9A-AF69-48C1-A22E-8AC67FC3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7205-317B-4FD9-9CBD-594294EA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B797-42E5-4848-9684-AE58FDD2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8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9092-18D0-4D66-896C-822B5F53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C1E5-469E-4175-AFDB-57C65207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BB6-15B9-461B-A016-8DD11CEE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DB4-49B1-48FE-B351-118BB99D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2FE6-DB1A-4729-AAA9-FAF3A626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77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08B8-15B4-47E3-8C1D-F7AE1830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272D2-C439-467B-B099-9A2318AF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A8EA-E85B-4533-8192-CA1AF7D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425B-79E9-48B3-BD90-B1D27329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265F-D493-488A-967A-6A962417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2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246-A4F8-41DB-B714-B93C258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22B-16A3-43EE-B3EB-280874D0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9BA67-A445-4077-B458-CFEDACD9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1881C-DBB5-42BA-B523-6D1CE97E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7A7D-1A4E-4DB5-BB95-BA62E4E1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AFB4-87FB-4C5F-880C-0D3B0C1B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EE6D-ACBE-4DE6-87BF-9B692A63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C96C-7660-47D2-B590-55850485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649D4-F39F-4629-8E68-4F083556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7F8E8-54DB-4EEC-BB5D-BF9317A10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5C89D-33B6-4005-865A-11A4BE6DC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58FBB-68A3-49A5-8421-05A9D658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90F8C-9E0B-4348-8668-B1F2289A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E3778-9C6D-403D-80D5-3134D6C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B343-80B2-4E41-ADD1-275AC17C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72530-4DC1-4887-8457-C5D7926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A120F-2B57-4CD1-9848-97D74FBE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822BB-AE09-4B7A-84C7-2AAC7B74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19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242FB-C863-4020-99FF-49EE61B8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DD318-838F-4F99-8450-12AF6BD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C7F0-893A-4A02-BB23-7A460AC2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4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1500-6551-422F-8125-4AF63627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170-B1B9-4EEC-8B35-5470F104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2FDB5-4102-4C66-BE57-25B670B2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12A7-3BCD-45DC-A1DF-73C0E361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3F99F-C116-4857-9907-D2F01D88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DE28-1D35-47ED-B14A-06F869E5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3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127A-5BAA-4B49-BFF7-BCA9DA79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A7DAB-0FEB-4760-ABC7-FFC2A16DA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21BE-A4B1-4EEF-BF6C-936D2FB8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C156-3FE3-4091-BF8A-EB2E163B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532C-6494-4CBF-9C6F-DC1AB14D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2F03-FD06-4733-B126-ACC435BF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6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23964-DB33-4C18-913D-E80231B5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E030-52E8-4863-9B9A-2565B55B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A569-6D33-4584-9AB9-D6381393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7D8-FD3A-40AA-9727-2773807CBD8D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1736-CF4F-44F4-AFEC-5153952DE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2FB8-CB44-4418-941D-F6897555A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7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.png"/><Relationship Id="rId18" Type="http://schemas.openxmlformats.org/officeDocument/2006/relationships/image" Target="../media/image11.sv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19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21.svg"/><Relationship Id="rId14" Type="http://schemas.openxmlformats.org/officeDocument/2006/relationships/image" Target="../media/image9.svg"/><Relationship Id="rId22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6.png"/><Relationship Id="rId18" Type="http://schemas.openxmlformats.org/officeDocument/2006/relationships/image" Target="../media/image10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13.svg"/><Relationship Id="rId7" Type="http://schemas.openxmlformats.org/officeDocument/2006/relationships/image" Target="../media/image21.svg"/><Relationship Id="rId12" Type="http://schemas.openxmlformats.org/officeDocument/2006/relationships/image" Target="../media/image23.svg"/><Relationship Id="rId17" Type="http://schemas.openxmlformats.org/officeDocument/2006/relationships/image" Target="../media/image28.svg"/><Relationship Id="rId25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24" Type="http://schemas.openxmlformats.org/officeDocument/2006/relationships/image" Target="../media/image14.png"/><Relationship Id="rId5" Type="http://schemas.openxmlformats.org/officeDocument/2006/relationships/image" Target="../media/image5.svg"/><Relationship Id="rId15" Type="http://schemas.openxmlformats.org/officeDocument/2006/relationships/image" Target="../media/image25.svg"/><Relationship Id="rId23" Type="http://schemas.openxmlformats.org/officeDocument/2006/relationships/image" Target="../media/image19.svg"/><Relationship Id="rId10" Type="http://schemas.openxmlformats.org/officeDocument/2006/relationships/image" Target="../media/image7.png"/><Relationship Id="rId19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24.png"/><Relationship Id="rId22" Type="http://schemas.openxmlformats.org/officeDocument/2006/relationships/image" Target="../media/image18.png"/><Relationship Id="rId27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5F4BD92-6EC8-4549-834B-B939246D8F40}"/>
              </a:ext>
            </a:extLst>
          </p:cNvPr>
          <p:cNvGrpSpPr/>
          <p:nvPr/>
        </p:nvGrpSpPr>
        <p:grpSpPr>
          <a:xfrm>
            <a:off x="5498836" y="1528720"/>
            <a:ext cx="2807379" cy="2379543"/>
            <a:chOff x="4236132" y="2642781"/>
            <a:chExt cx="2807379" cy="23795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EA87A2-AF36-479D-B731-F40E6363E16F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741CA6-ADEE-47DD-84E9-F2265C95C240}"/>
                </a:ext>
              </a:extLst>
            </p:cNvPr>
            <p:cNvGrpSpPr/>
            <p:nvPr/>
          </p:nvGrpSpPr>
          <p:grpSpPr>
            <a:xfrm>
              <a:off x="4236132" y="2749127"/>
              <a:ext cx="1633502" cy="488729"/>
              <a:chOff x="4649644" y="3825726"/>
              <a:chExt cx="1633502" cy="48872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23A6B63F-E385-4B2C-82D5-87ABDE40C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297575-5E61-4BDD-A9DA-D0DB9D14763A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10.0.0.0/16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2F45B-86F7-45C8-B28A-01ED83AAD24B}"/>
                </a:ext>
              </a:extLst>
            </p:cNvPr>
            <p:cNvSpPr/>
            <p:nvPr/>
          </p:nvSpPr>
          <p:spPr>
            <a:xfrm>
              <a:off x="4381915" y="3402988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BE77B9-F713-4EBF-9B44-E7A3EAB023AE}"/>
                </a:ext>
              </a:extLst>
            </p:cNvPr>
            <p:cNvGrpSpPr/>
            <p:nvPr/>
          </p:nvGrpSpPr>
          <p:grpSpPr>
            <a:xfrm>
              <a:off x="6245199" y="4202515"/>
              <a:ext cx="798312" cy="759550"/>
              <a:chOff x="10481349" y="5875433"/>
              <a:chExt cx="798312" cy="7595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32E4C7-9FA1-4305-BB92-6066FC3185A5}"/>
                  </a:ext>
                </a:extLst>
              </p:cNvPr>
              <p:cNvSpPr/>
              <p:nvPr/>
            </p:nvSpPr>
            <p:spPr>
              <a:xfrm>
                <a:off x="10481349" y="6349232"/>
                <a:ext cx="798312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Service Endpoint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712CEBC5-2A44-464A-A699-32F3F789B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98905" y="5875433"/>
                <a:ext cx="476250" cy="476250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BC5263-5F4F-486A-8174-4575FE4E8014}"/>
                </a:ext>
              </a:extLst>
            </p:cNvPr>
            <p:cNvSpPr/>
            <p:nvPr/>
          </p:nvSpPr>
          <p:spPr>
            <a:xfrm>
              <a:off x="4285608" y="3180695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DD2164-5928-4A98-AFA5-A5339F39756C}"/>
                </a:ext>
              </a:extLst>
            </p:cNvPr>
            <p:cNvSpPr/>
            <p:nvPr/>
          </p:nvSpPr>
          <p:spPr>
            <a:xfrm>
              <a:off x="4556635" y="2642781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- Firewall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89FD0F-D741-49FE-B1BA-5A401E283CF6}"/>
                </a:ext>
              </a:extLst>
            </p:cNvPr>
            <p:cNvGrpSpPr/>
            <p:nvPr/>
          </p:nvGrpSpPr>
          <p:grpSpPr>
            <a:xfrm>
              <a:off x="5052077" y="3627465"/>
              <a:ext cx="937793" cy="899722"/>
              <a:chOff x="8852382" y="4748380"/>
              <a:chExt cx="937793" cy="899722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E334807-EC7E-4FB8-A584-D410446DB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30464" y="4748380"/>
                <a:ext cx="696866" cy="696866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5DE8C2-EBC3-4965-A34A-52C4786636B8}"/>
                  </a:ext>
                </a:extLst>
              </p:cNvPr>
              <p:cNvSpPr/>
              <p:nvPr/>
            </p:nvSpPr>
            <p:spPr>
              <a:xfrm>
                <a:off x="8852382" y="5362351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Azure Firewall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9552CB-20F0-4F59-8A2E-F886E638D3F8}"/>
              </a:ext>
            </a:extLst>
          </p:cNvPr>
          <p:cNvGrpSpPr/>
          <p:nvPr/>
        </p:nvGrpSpPr>
        <p:grpSpPr>
          <a:xfrm>
            <a:off x="1097866" y="1528720"/>
            <a:ext cx="2785265" cy="2379543"/>
            <a:chOff x="861561" y="687707"/>
            <a:chExt cx="2785265" cy="237954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AAE84F-634F-497D-A893-B265E2576D16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12C68D-B9DE-447B-9EF8-687C9332F19C}"/>
                </a:ext>
              </a:extLst>
            </p:cNvPr>
            <p:cNvGrpSpPr/>
            <p:nvPr/>
          </p:nvGrpSpPr>
          <p:grpSpPr>
            <a:xfrm>
              <a:off x="861561" y="794053"/>
              <a:ext cx="1633502" cy="488729"/>
              <a:chOff x="4649644" y="3825726"/>
              <a:chExt cx="1633502" cy="488729"/>
            </a:xfrm>
          </p:grpSpPr>
          <p:pic>
            <p:nvPicPr>
              <p:cNvPr id="51" name="Picture 50" descr="Icon&#10;&#10;Description automatically generated">
                <a:extLst>
                  <a:ext uri="{FF2B5EF4-FFF2-40B4-BE49-F238E27FC236}">
                    <a16:creationId xmlns:a16="http://schemas.microsoft.com/office/drawing/2014/main" id="{B39E9001-1B4E-43AA-957D-F2AEF41FE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F533914-517F-405C-9B92-E0365AFF6922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10.1.0.0/16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3822C-22D2-48C9-BE64-E642335EE3B6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A1861A-2174-42B1-9C6E-96D87343AD83}"/>
                </a:ext>
              </a:extLst>
            </p:cNvPr>
            <p:cNvSpPr/>
            <p:nvPr/>
          </p:nvSpPr>
          <p:spPr>
            <a:xfrm>
              <a:off x="911037" y="1225621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D59607-1773-41B6-BFF0-65E01AF751BE}"/>
                </a:ext>
              </a:extLst>
            </p:cNvPr>
            <p:cNvSpPr/>
            <p:nvPr/>
          </p:nvSpPr>
          <p:spPr>
            <a:xfrm>
              <a:off x="1210345" y="687707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- App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EB95AE-3C7F-4933-AC51-BF7EDA6FC0D9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D20B61-EBC9-44CC-B723-F8BD9541867D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61D06B5-326A-456E-A484-43FAD7644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DD445DF-FC43-40AE-8BD6-DF4B12FA220F}"/>
              </a:ext>
            </a:extLst>
          </p:cNvPr>
          <p:cNvSpPr/>
          <p:nvPr/>
        </p:nvSpPr>
        <p:spPr>
          <a:xfrm>
            <a:off x="4268426" y="2670794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80D4C0-C78D-4185-9186-4958379480C5}"/>
              </a:ext>
            </a:extLst>
          </p:cNvPr>
          <p:cNvGrpSpPr/>
          <p:nvPr/>
        </p:nvGrpSpPr>
        <p:grpSpPr>
          <a:xfrm>
            <a:off x="8886217" y="2502479"/>
            <a:ext cx="970573" cy="790037"/>
            <a:chOff x="10899931" y="2303928"/>
            <a:chExt cx="970573" cy="79003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0187A5-DF82-4FB6-97C9-5E23CADCD612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98" name="Picture 97" descr="Logo&#10;&#10;Description automatically generated">
                <a:extLst>
                  <a:ext uri="{FF2B5EF4-FFF2-40B4-BE49-F238E27FC236}">
                    <a16:creationId xmlns:a16="http://schemas.microsoft.com/office/drawing/2014/main" id="{8998DFAC-5274-4B35-AC2D-894BBCF5B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8489A4-961F-46BC-9493-439FF67449A5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3E7E3A-1A28-45EA-9BAD-D1344A213024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ED0884-FA50-426B-B20F-3A1B2DE2F748}"/>
              </a:ext>
            </a:extLst>
          </p:cNvPr>
          <p:cNvSpPr/>
          <p:nvPr/>
        </p:nvSpPr>
        <p:spPr>
          <a:xfrm>
            <a:off x="2126250" y="3254974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8BDF5F-219E-49A1-8D8F-C20D53E32F64}"/>
              </a:ext>
            </a:extLst>
          </p:cNvPr>
          <p:cNvGrpSpPr/>
          <p:nvPr/>
        </p:nvGrpSpPr>
        <p:grpSpPr>
          <a:xfrm>
            <a:off x="1614432" y="3127375"/>
            <a:ext cx="681499" cy="482543"/>
            <a:chOff x="7958860" y="5899341"/>
            <a:chExt cx="681499" cy="482543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E201023-78EE-4F3E-BC06-A5B88966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AA7BFED-AF4E-40DF-9223-A066A98A8BEB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C8101-D293-4BB2-B252-666979EE9455}"/>
              </a:ext>
            </a:extLst>
          </p:cNvPr>
          <p:cNvSpPr/>
          <p:nvPr/>
        </p:nvSpPr>
        <p:spPr>
          <a:xfrm>
            <a:off x="6541023" y="3292516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73918-3754-4253-97E4-8535D404FDC9}"/>
              </a:ext>
            </a:extLst>
          </p:cNvPr>
          <p:cNvSpPr/>
          <p:nvPr/>
        </p:nvSpPr>
        <p:spPr>
          <a:xfrm>
            <a:off x="2126309" y="3256323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1E4941-71E8-48F3-B4F8-C84CD58A0669}"/>
              </a:ext>
            </a:extLst>
          </p:cNvPr>
          <p:cNvSpPr/>
          <p:nvPr/>
        </p:nvSpPr>
        <p:spPr>
          <a:xfrm>
            <a:off x="6739804" y="2055675"/>
            <a:ext cx="1282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>
                <a:solidFill>
                  <a:schemeClr val="accent1"/>
                </a:solidFill>
              </a:rPr>
              <a:t>AzureFirewallSubnet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908241-A5BC-4A84-BD93-D99FC066F7DF}"/>
              </a:ext>
            </a:extLst>
          </p:cNvPr>
          <p:cNvSpPr/>
          <p:nvPr/>
        </p:nvSpPr>
        <p:spPr>
          <a:xfrm>
            <a:off x="2014166" y="589750"/>
            <a:ext cx="6672771" cy="67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u="sng" dirty="0">
                <a:solidFill>
                  <a:schemeClr val="tx1"/>
                </a:solidFill>
              </a:rPr>
              <a:t>Azure Network – Firewall &amp; Service Endpoint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A4D9F3-9DBA-4F60-8591-5AD9A6187091}"/>
              </a:ext>
            </a:extLst>
          </p:cNvPr>
          <p:cNvGrpSpPr/>
          <p:nvPr/>
        </p:nvGrpSpPr>
        <p:grpSpPr>
          <a:xfrm>
            <a:off x="2939828" y="1817104"/>
            <a:ext cx="1126704" cy="853084"/>
            <a:chOff x="465703" y="4521412"/>
            <a:chExt cx="1126704" cy="85308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06AC6E-1D06-42E0-9526-8E0C9424E94A}"/>
                </a:ext>
              </a:extLst>
            </p:cNvPr>
            <p:cNvSpPr/>
            <p:nvPr/>
          </p:nvSpPr>
          <p:spPr>
            <a:xfrm>
              <a:off x="465703" y="5080318"/>
              <a:ext cx="890667" cy="2941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Route Table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892BB7D5-F9E0-4E7A-9960-C88E5F752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2052" y="4783968"/>
              <a:ext cx="404474" cy="404474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7F217D7-0074-4C1E-AA79-118699E34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3438" y="4671903"/>
              <a:ext cx="476250" cy="47625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0B4EF0-E875-4B58-9AAA-ECB5DA52C988}"/>
                </a:ext>
              </a:extLst>
            </p:cNvPr>
            <p:cNvSpPr/>
            <p:nvPr/>
          </p:nvSpPr>
          <p:spPr>
            <a:xfrm>
              <a:off x="701740" y="4521412"/>
              <a:ext cx="890667" cy="2941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Route Filters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18C5F1-5D93-455A-ABB5-8B6CC5339AD5}"/>
              </a:ext>
            </a:extLst>
          </p:cNvPr>
          <p:cNvCxnSpPr>
            <a:stCxn id="40" idx="3"/>
          </p:cNvCxnSpPr>
          <p:nvPr/>
        </p:nvCxnSpPr>
        <p:spPr>
          <a:xfrm>
            <a:off x="3883131" y="2892991"/>
            <a:ext cx="1665181" cy="103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D62330-366D-4BB1-8555-05BD10D54700}"/>
              </a:ext>
            </a:extLst>
          </p:cNvPr>
          <p:cNvGrpSpPr/>
          <p:nvPr/>
        </p:nvGrpSpPr>
        <p:grpSpPr>
          <a:xfrm>
            <a:off x="3280085" y="3413126"/>
            <a:ext cx="559659" cy="519942"/>
            <a:chOff x="1801668" y="6194481"/>
            <a:chExt cx="559659" cy="519942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FF68A51-68DE-4EA2-9366-F7DF25FB1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98316" y="6194481"/>
              <a:ext cx="327165" cy="32716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0475ED-AEB3-4474-982C-30B64B3C9897}"/>
                </a:ext>
              </a:extLst>
            </p:cNvPr>
            <p:cNvSpPr/>
            <p:nvPr/>
          </p:nvSpPr>
          <p:spPr>
            <a:xfrm>
              <a:off x="1801668" y="6468202"/>
              <a:ext cx="55965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NSG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AE8FD3-7DBD-4727-A800-B21382CA987E}"/>
              </a:ext>
            </a:extLst>
          </p:cNvPr>
          <p:cNvGrpSpPr/>
          <p:nvPr/>
        </p:nvGrpSpPr>
        <p:grpSpPr>
          <a:xfrm>
            <a:off x="1754900" y="3444515"/>
            <a:ext cx="1652287" cy="467441"/>
            <a:chOff x="335276" y="6100300"/>
            <a:chExt cx="1652287" cy="46744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75ED95-E502-454F-88DE-9E023EF06E95}"/>
                </a:ext>
              </a:extLst>
            </p:cNvPr>
            <p:cNvSpPr/>
            <p:nvPr/>
          </p:nvSpPr>
          <p:spPr>
            <a:xfrm>
              <a:off x="335276" y="6112500"/>
              <a:ext cx="1652287" cy="455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800" dirty="0">
                  <a:solidFill>
                    <a:schemeClr val="tx1"/>
                  </a:solidFill>
                </a:rPr>
                <a:t>1. Outbound key vault allowed</a:t>
              </a:r>
            </a:p>
            <a:p>
              <a:r>
                <a:rPr lang="en-CA" sz="800" dirty="0">
                  <a:solidFill>
                    <a:schemeClr val="tx1"/>
                  </a:solidFill>
                </a:rPr>
                <a:t>2. Outbound internet  denied</a:t>
              </a:r>
            </a:p>
          </p:txBody>
        </p:sp>
        <p:sp>
          <p:nvSpPr>
            <p:cNvPr id="66" name="Multiplication Sign 65">
              <a:extLst>
                <a:ext uri="{FF2B5EF4-FFF2-40B4-BE49-F238E27FC236}">
                  <a16:creationId xmlns:a16="http://schemas.microsoft.com/office/drawing/2014/main" id="{23C382AE-2184-48EC-B9AA-994EF8D8AE61}"/>
                </a:ext>
              </a:extLst>
            </p:cNvPr>
            <p:cNvSpPr/>
            <p:nvPr/>
          </p:nvSpPr>
          <p:spPr>
            <a:xfrm>
              <a:off x="1666002" y="6262836"/>
              <a:ext cx="225354" cy="28575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7" name="Graphic 66" descr="Checkmark">
              <a:extLst>
                <a:ext uri="{FF2B5EF4-FFF2-40B4-BE49-F238E27FC236}">
                  <a16:creationId xmlns:a16="http://schemas.microsoft.com/office/drawing/2014/main" id="{391715CB-ED86-43F3-AFAC-68A822E3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695664" y="6100300"/>
              <a:ext cx="253470" cy="253470"/>
            </a:xfrm>
            <a:prstGeom prst="rect">
              <a:avLst/>
            </a:prstGeom>
          </p:spPr>
        </p:pic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CBDFBCC-DBAF-492B-A6F1-272D47F7E3E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674049" y="2522491"/>
            <a:ext cx="583238" cy="38087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05C825C-6478-4F7A-8A03-A1ACDA3E44FE}"/>
              </a:ext>
            </a:extLst>
          </p:cNvPr>
          <p:cNvCxnSpPr>
            <a:stCxn id="59" idx="3"/>
            <a:endCxn id="35" idx="1"/>
          </p:cNvCxnSpPr>
          <p:nvPr/>
        </p:nvCxnSpPr>
        <p:spPr>
          <a:xfrm>
            <a:off x="3853813" y="2205720"/>
            <a:ext cx="2639050" cy="656117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85D5A-661C-42D1-83C6-088DF8083DAC}"/>
              </a:ext>
            </a:extLst>
          </p:cNvPr>
          <p:cNvSpPr/>
          <p:nvPr/>
        </p:nvSpPr>
        <p:spPr>
          <a:xfrm>
            <a:off x="6037042" y="2460761"/>
            <a:ext cx="889529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FF0000"/>
                </a:solidFill>
              </a:rPr>
              <a:t>Deny all traffic by default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F4F871-8E5F-4E74-BAC0-1DC29E2B434D}"/>
              </a:ext>
            </a:extLst>
          </p:cNvPr>
          <p:cNvSpPr/>
          <p:nvPr/>
        </p:nvSpPr>
        <p:spPr>
          <a:xfrm>
            <a:off x="7094979" y="2765122"/>
            <a:ext cx="1329845" cy="40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Traffic filtering rules allow outbound access to key vault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FB88C86-5471-4B6D-B19B-2A3D4A537411}"/>
              </a:ext>
            </a:extLst>
          </p:cNvPr>
          <p:cNvCxnSpPr>
            <a:cxnSpLocks/>
          </p:cNvCxnSpPr>
          <p:nvPr/>
        </p:nvCxnSpPr>
        <p:spPr>
          <a:xfrm flipV="1">
            <a:off x="7132338" y="2903362"/>
            <a:ext cx="1961907" cy="285750"/>
          </a:xfrm>
          <a:prstGeom prst="curvedConnector3">
            <a:avLst>
              <a:gd name="adj1" fmla="val 7618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8377ECE-C8DE-4725-88A7-68AEE93542D2}"/>
              </a:ext>
            </a:extLst>
          </p:cNvPr>
          <p:cNvGrpSpPr/>
          <p:nvPr/>
        </p:nvGrpSpPr>
        <p:grpSpPr>
          <a:xfrm>
            <a:off x="6381056" y="4354316"/>
            <a:ext cx="909089" cy="673481"/>
            <a:chOff x="10270591" y="801364"/>
            <a:chExt cx="909089" cy="673481"/>
          </a:xfrm>
        </p:grpSpPr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0C468430-6F62-43E5-9D07-7965B7CC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538759" y="801364"/>
              <a:ext cx="400110" cy="40011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B2ADE94-5F9D-48BC-B4F6-67E6E011E235}"/>
                </a:ext>
              </a:extLst>
            </p:cNvPr>
            <p:cNvSpPr/>
            <p:nvPr/>
          </p:nvSpPr>
          <p:spPr>
            <a:xfrm>
              <a:off x="10270591" y="1189094"/>
              <a:ext cx="90908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Log analytics workspace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9E4B35-5DF2-4244-B695-8200DF8BA210}"/>
              </a:ext>
            </a:extLst>
          </p:cNvPr>
          <p:cNvCxnSpPr>
            <a:cxnSpLocks/>
          </p:cNvCxnSpPr>
          <p:nvPr/>
        </p:nvCxnSpPr>
        <p:spPr>
          <a:xfrm>
            <a:off x="6835601" y="3469523"/>
            <a:ext cx="5695" cy="899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6E43ED-04CC-4008-97EC-4EABBFB95B8A}"/>
              </a:ext>
            </a:extLst>
          </p:cNvPr>
          <p:cNvSpPr/>
          <p:nvPr/>
        </p:nvSpPr>
        <p:spPr>
          <a:xfrm>
            <a:off x="5067962" y="4373337"/>
            <a:ext cx="145845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Integrated with Azure Monitor for logging &amp; analyzing traffic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52D9A9A-C780-4562-AC0A-EDB0C74C5939}"/>
              </a:ext>
            </a:extLst>
          </p:cNvPr>
          <p:cNvSpPr/>
          <p:nvPr/>
        </p:nvSpPr>
        <p:spPr>
          <a:xfrm>
            <a:off x="4195625" y="1972770"/>
            <a:ext cx="992507" cy="2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Ext traffic routed to Azure Firewall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82FB9A-5457-4C04-BBA2-6657783E66FF}"/>
              </a:ext>
            </a:extLst>
          </p:cNvPr>
          <p:cNvCxnSpPr>
            <a:stCxn id="83" idx="3"/>
          </p:cNvCxnSpPr>
          <p:nvPr/>
        </p:nvCxnSpPr>
        <p:spPr>
          <a:xfrm>
            <a:off x="7049334" y="4554371"/>
            <a:ext cx="973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FC8884D-1250-4103-BD8D-4152D88C0B54}"/>
              </a:ext>
            </a:extLst>
          </p:cNvPr>
          <p:cNvSpPr/>
          <p:nvPr/>
        </p:nvSpPr>
        <p:spPr>
          <a:xfrm>
            <a:off x="8024781" y="4368921"/>
            <a:ext cx="1243071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800" dirty="0">
                <a:solidFill>
                  <a:schemeClr val="tx1"/>
                </a:solidFill>
              </a:rPr>
              <a:t>Export logs for monitoring &amp; alerting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BA2B29-C474-4B76-8B89-04E5645E9C98}"/>
              </a:ext>
            </a:extLst>
          </p:cNvPr>
          <p:cNvSpPr/>
          <p:nvPr/>
        </p:nvSpPr>
        <p:spPr>
          <a:xfrm>
            <a:off x="8104647" y="3255339"/>
            <a:ext cx="1243071" cy="40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B050"/>
                </a:solidFill>
              </a:rPr>
              <a:t>Traffic goes through Microsoft backbone </a:t>
            </a:r>
          </a:p>
          <a:p>
            <a:pPr algn="ctr"/>
            <a:r>
              <a:rPr lang="en-CA" sz="800" dirty="0">
                <a:solidFill>
                  <a:srgbClr val="00B050"/>
                </a:solidFill>
              </a:rPr>
              <a:t>network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913D6D-6CAB-4BD0-A2B7-CE10E5D966DC}"/>
              </a:ext>
            </a:extLst>
          </p:cNvPr>
          <p:cNvSpPr/>
          <p:nvPr/>
        </p:nvSpPr>
        <p:spPr>
          <a:xfrm>
            <a:off x="1090075" y="5146651"/>
            <a:ext cx="4083263" cy="1128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chemeClr val="tx1"/>
                </a:solidFill>
              </a:rPr>
              <a:t>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Service Endpoint enabled only for AzureFirewallSubnet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Connects to Public IP through Azure backbone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Source IP is switched to Private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No VNet peering in case of CDP</a:t>
            </a:r>
          </a:p>
        </p:txBody>
      </p:sp>
    </p:spTree>
    <p:extLst>
      <p:ext uri="{BB962C8B-B14F-4D97-AF65-F5344CB8AC3E}">
        <p14:creationId xmlns:p14="http://schemas.microsoft.com/office/powerpoint/2010/main" val="258744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5F4BD92-6EC8-4549-834B-B939246D8F40}"/>
              </a:ext>
            </a:extLst>
          </p:cNvPr>
          <p:cNvGrpSpPr/>
          <p:nvPr/>
        </p:nvGrpSpPr>
        <p:grpSpPr>
          <a:xfrm>
            <a:off x="4305801" y="4098818"/>
            <a:ext cx="2807379" cy="2379543"/>
            <a:chOff x="4236132" y="2642781"/>
            <a:chExt cx="2807379" cy="23795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EA87A2-AF36-479D-B731-F40E6363E16F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741CA6-ADEE-47DD-84E9-F2265C95C240}"/>
                </a:ext>
              </a:extLst>
            </p:cNvPr>
            <p:cNvGrpSpPr/>
            <p:nvPr/>
          </p:nvGrpSpPr>
          <p:grpSpPr>
            <a:xfrm>
              <a:off x="4236132" y="2749127"/>
              <a:ext cx="1633502" cy="488729"/>
              <a:chOff x="4649644" y="3825726"/>
              <a:chExt cx="1633502" cy="48872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23A6B63F-E385-4B2C-82D5-87ABDE40C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297575-5E61-4BDD-A9DA-D0DB9D14763A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10.0.0.0/16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2F45B-86F7-45C8-B28A-01ED83AAD24B}"/>
                </a:ext>
              </a:extLst>
            </p:cNvPr>
            <p:cNvSpPr/>
            <p:nvPr/>
          </p:nvSpPr>
          <p:spPr>
            <a:xfrm>
              <a:off x="4381915" y="3402988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BE77B9-F713-4EBF-9B44-E7A3EAB023AE}"/>
                </a:ext>
              </a:extLst>
            </p:cNvPr>
            <p:cNvGrpSpPr/>
            <p:nvPr/>
          </p:nvGrpSpPr>
          <p:grpSpPr>
            <a:xfrm>
              <a:off x="6245199" y="4202515"/>
              <a:ext cx="798312" cy="759550"/>
              <a:chOff x="10481349" y="5875433"/>
              <a:chExt cx="798312" cy="7595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32E4C7-9FA1-4305-BB92-6066FC3185A5}"/>
                  </a:ext>
                </a:extLst>
              </p:cNvPr>
              <p:cNvSpPr/>
              <p:nvPr/>
            </p:nvSpPr>
            <p:spPr>
              <a:xfrm>
                <a:off x="10481349" y="6349232"/>
                <a:ext cx="798312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Service Endpoint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712CEBC5-2A44-464A-A699-32F3F789B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98905" y="5875433"/>
                <a:ext cx="476250" cy="476250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BC5263-5F4F-486A-8174-4575FE4E8014}"/>
                </a:ext>
              </a:extLst>
            </p:cNvPr>
            <p:cNvSpPr/>
            <p:nvPr/>
          </p:nvSpPr>
          <p:spPr>
            <a:xfrm>
              <a:off x="4285608" y="3180695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DD2164-5928-4A98-AFA5-A5339F39756C}"/>
                </a:ext>
              </a:extLst>
            </p:cNvPr>
            <p:cNvSpPr/>
            <p:nvPr/>
          </p:nvSpPr>
          <p:spPr>
            <a:xfrm>
              <a:off x="4556635" y="2642781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- Firewall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89FD0F-D741-49FE-B1BA-5A401E283CF6}"/>
                </a:ext>
              </a:extLst>
            </p:cNvPr>
            <p:cNvGrpSpPr/>
            <p:nvPr/>
          </p:nvGrpSpPr>
          <p:grpSpPr>
            <a:xfrm>
              <a:off x="5052077" y="3627465"/>
              <a:ext cx="937793" cy="899722"/>
              <a:chOff x="8852382" y="4748380"/>
              <a:chExt cx="937793" cy="899722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E334807-EC7E-4FB8-A584-D410446DB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30464" y="4748380"/>
                <a:ext cx="696866" cy="696866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5DE8C2-EBC3-4965-A34A-52C4786636B8}"/>
                  </a:ext>
                </a:extLst>
              </p:cNvPr>
              <p:cNvSpPr/>
              <p:nvPr/>
            </p:nvSpPr>
            <p:spPr>
              <a:xfrm>
                <a:off x="8852382" y="5362351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Azure Firewall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9552CB-20F0-4F59-8A2E-F886E638D3F8}"/>
              </a:ext>
            </a:extLst>
          </p:cNvPr>
          <p:cNvGrpSpPr/>
          <p:nvPr/>
        </p:nvGrpSpPr>
        <p:grpSpPr>
          <a:xfrm>
            <a:off x="861561" y="1281595"/>
            <a:ext cx="2785265" cy="2379543"/>
            <a:chOff x="861561" y="687707"/>
            <a:chExt cx="2785265" cy="237954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AAE84F-634F-497D-A893-B265E2576D16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12C68D-B9DE-447B-9EF8-687C9332F19C}"/>
                </a:ext>
              </a:extLst>
            </p:cNvPr>
            <p:cNvGrpSpPr/>
            <p:nvPr/>
          </p:nvGrpSpPr>
          <p:grpSpPr>
            <a:xfrm>
              <a:off x="861561" y="794053"/>
              <a:ext cx="1633502" cy="488729"/>
              <a:chOff x="4649644" y="3825726"/>
              <a:chExt cx="1633502" cy="488729"/>
            </a:xfrm>
          </p:grpSpPr>
          <p:pic>
            <p:nvPicPr>
              <p:cNvPr id="51" name="Picture 50" descr="Icon&#10;&#10;Description automatically generated">
                <a:extLst>
                  <a:ext uri="{FF2B5EF4-FFF2-40B4-BE49-F238E27FC236}">
                    <a16:creationId xmlns:a16="http://schemas.microsoft.com/office/drawing/2014/main" id="{B39E9001-1B4E-43AA-957D-F2AEF41FE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F533914-517F-405C-9B92-E0365AFF6922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10.1.0.0/16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3822C-22D2-48C9-BE64-E642335EE3B6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A1861A-2174-42B1-9C6E-96D87343AD83}"/>
                </a:ext>
              </a:extLst>
            </p:cNvPr>
            <p:cNvSpPr/>
            <p:nvPr/>
          </p:nvSpPr>
          <p:spPr>
            <a:xfrm>
              <a:off x="911037" y="1225621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D59607-1773-41B6-BFF0-65E01AF751BE}"/>
                </a:ext>
              </a:extLst>
            </p:cNvPr>
            <p:cNvSpPr/>
            <p:nvPr/>
          </p:nvSpPr>
          <p:spPr>
            <a:xfrm>
              <a:off x="1210345" y="687707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- App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EB95AE-3C7F-4933-AC51-BF7EDA6FC0D9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D20B61-EBC9-44CC-B723-F8BD9541867D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61D06B5-326A-456E-A484-43FAD7644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CDC8CBF-0762-488E-AA93-90924EC9E650}"/>
              </a:ext>
            </a:extLst>
          </p:cNvPr>
          <p:cNvCxnSpPr>
            <a:stCxn id="40" idx="2"/>
            <a:endCxn id="7" idx="1"/>
          </p:cNvCxnSpPr>
          <p:nvPr/>
        </p:nvCxnSpPr>
        <p:spPr>
          <a:xfrm rot="16200000" flipH="1">
            <a:off x="2395608" y="3530781"/>
            <a:ext cx="1801951" cy="206266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DD445DF-FC43-40AE-8BD6-DF4B12FA220F}"/>
              </a:ext>
            </a:extLst>
          </p:cNvPr>
          <p:cNvSpPr/>
          <p:nvPr/>
        </p:nvSpPr>
        <p:spPr>
          <a:xfrm>
            <a:off x="2437744" y="5241965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39F2B7A-6140-45F2-95E2-EBBCE839DD47}"/>
              </a:ext>
            </a:extLst>
          </p:cNvPr>
          <p:cNvCxnSpPr>
            <a:cxnSpLocks/>
            <a:stCxn id="57" idx="2"/>
            <a:endCxn id="7" idx="3"/>
          </p:cNvCxnSpPr>
          <p:nvPr/>
        </p:nvCxnSpPr>
        <p:spPr>
          <a:xfrm rot="5400000">
            <a:off x="7024213" y="3727918"/>
            <a:ext cx="1802025" cy="166831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71004AB-5CF5-4BD3-A187-84221C9DE1B4}"/>
              </a:ext>
            </a:extLst>
          </p:cNvPr>
          <p:cNvSpPr/>
          <p:nvPr/>
        </p:nvSpPr>
        <p:spPr>
          <a:xfrm>
            <a:off x="7772784" y="5244101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E3E7CB-7318-40C9-89C8-A2CA4198DAE9}"/>
              </a:ext>
            </a:extLst>
          </p:cNvPr>
          <p:cNvGrpSpPr/>
          <p:nvPr/>
        </p:nvGrpSpPr>
        <p:grpSpPr>
          <a:xfrm>
            <a:off x="7355693" y="1281521"/>
            <a:ext cx="2785265" cy="2379543"/>
            <a:chOff x="7317944" y="801444"/>
            <a:chExt cx="2785265" cy="237954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0A4BE7-AE9E-4FE7-B79A-A78A3FE29EDF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61827A5-5046-4E78-9516-C72B100857F1}"/>
                </a:ext>
              </a:extLst>
            </p:cNvPr>
            <p:cNvGrpSpPr/>
            <p:nvPr/>
          </p:nvGrpSpPr>
          <p:grpSpPr>
            <a:xfrm>
              <a:off x="7317944" y="907790"/>
              <a:ext cx="1633502" cy="488729"/>
              <a:chOff x="4649644" y="3825726"/>
              <a:chExt cx="1633502" cy="488729"/>
            </a:xfrm>
          </p:grpSpPr>
          <p:pic>
            <p:nvPicPr>
              <p:cNvPr id="65" name="Picture 64" descr="Icon&#10;&#10;Description automatically generated">
                <a:extLst>
                  <a:ext uri="{FF2B5EF4-FFF2-40B4-BE49-F238E27FC236}">
                    <a16:creationId xmlns:a16="http://schemas.microsoft.com/office/drawing/2014/main" id="{97D2D544-01D4-4CD9-B461-7DD781B50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B37FEF-BF88-452C-955B-69CD7875B988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10.2.0.0/16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F7941BA-C9A5-4039-8DFF-38A1522145A2}"/>
                </a:ext>
              </a:extLst>
            </p:cNvPr>
            <p:cNvSpPr/>
            <p:nvPr/>
          </p:nvSpPr>
          <p:spPr>
            <a:xfrm>
              <a:off x="7463727" y="1561651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37850A-7CC6-4801-841C-0E8934CBDD21}"/>
                </a:ext>
              </a:extLst>
            </p:cNvPr>
            <p:cNvSpPr/>
            <p:nvPr/>
          </p:nvSpPr>
          <p:spPr>
            <a:xfrm>
              <a:off x="7367420" y="1339358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9AD7CF-0BF6-4CC1-82DA-D3E753678C06}"/>
                </a:ext>
              </a:extLst>
            </p:cNvPr>
            <p:cNvSpPr/>
            <p:nvPr/>
          </p:nvSpPr>
          <p:spPr>
            <a:xfrm>
              <a:off x="7666728" y="801444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Private Endpoint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A46F34-0E81-457A-9791-50726D6E79FE}"/>
                </a:ext>
              </a:extLst>
            </p:cNvPr>
            <p:cNvGrpSpPr/>
            <p:nvPr/>
          </p:nvGrpSpPr>
          <p:grpSpPr>
            <a:xfrm>
              <a:off x="8241680" y="1741341"/>
              <a:ext cx="937793" cy="758736"/>
              <a:chOff x="8190528" y="1919557"/>
              <a:chExt cx="937793" cy="75873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B10272-371D-4E40-82DC-2B7DA3C9E5C2}"/>
                  </a:ext>
                </a:extLst>
              </p:cNvPr>
              <p:cNvSpPr/>
              <p:nvPr/>
            </p:nvSpPr>
            <p:spPr>
              <a:xfrm>
                <a:off x="8190528" y="239254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5B51FE35-4722-41CF-94B8-0A50BC657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27975" y="1919557"/>
                <a:ext cx="464855" cy="481434"/>
              </a:xfrm>
              <a:prstGeom prst="rect">
                <a:avLst/>
              </a:prstGeom>
            </p:spPr>
          </p:pic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4E3A4E9-B405-48C6-B4D5-D328C38A87D7}"/>
              </a:ext>
            </a:extLst>
          </p:cNvPr>
          <p:cNvSpPr/>
          <p:nvPr/>
        </p:nvSpPr>
        <p:spPr>
          <a:xfrm>
            <a:off x="4814194" y="2840812"/>
            <a:ext cx="1500674" cy="29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Azure DNS private zone Key Vault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CBCF57-C04D-42AF-B55A-BE8169CD0002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646826" y="2641803"/>
            <a:ext cx="1776455" cy="406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6DC642-8F87-4062-8CD6-F14BA757A876}"/>
              </a:ext>
            </a:extLst>
          </p:cNvPr>
          <p:cNvSpPr/>
          <p:nvPr/>
        </p:nvSpPr>
        <p:spPr>
          <a:xfrm>
            <a:off x="4055781" y="2478467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624B8E-D5A8-4612-9047-873475569CD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846060" y="2637339"/>
            <a:ext cx="1531747" cy="845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A4854-51AE-4C03-B382-3C4187C57765}"/>
              </a:ext>
            </a:extLst>
          </p:cNvPr>
          <p:cNvSpPr/>
          <p:nvPr/>
        </p:nvSpPr>
        <p:spPr>
          <a:xfrm>
            <a:off x="5996694" y="2500958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D65D72-ACB4-46B5-8FDC-C5D906A99B84}"/>
              </a:ext>
            </a:extLst>
          </p:cNvPr>
          <p:cNvCxnSpPr>
            <a:cxnSpLocks/>
          </p:cNvCxnSpPr>
          <p:nvPr/>
        </p:nvCxnSpPr>
        <p:spPr>
          <a:xfrm>
            <a:off x="5648261" y="2847744"/>
            <a:ext cx="0" cy="15910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EC87827-545D-4A8A-BF19-0837076D12DD}"/>
              </a:ext>
            </a:extLst>
          </p:cNvPr>
          <p:cNvSpPr/>
          <p:nvPr/>
        </p:nvSpPr>
        <p:spPr>
          <a:xfrm>
            <a:off x="5579238" y="3445393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C9CEFF-49EF-4E38-B18A-090B8172B09E}"/>
              </a:ext>
            </a:extLst>
          </p:cNvPr>
          <p:cNvSpPr/>
          <p:nvPr/>
        </p:nvSpPr>
        <p:spPr>
          <a:xfrm>
            <a:off x="8474318" y="2997993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10.2.0.4</a:t>
            </a:r>
            <a:endParaRPr lang="en-CA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E1B3E0-BB38-4DB2-B6C8-FB7CDAC971ED}"/>
              </a:ext>
            </a:extLst>
          </p:cNvPr>
          <p:cNvSpPr/>
          <p:nvPr/>
        </p:nvSpPr>
        <p:spPr>
          <a:xfrm>
            <a:off x="4730131" y="1883285"/>
            <a:ext cx="1856207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privatelink.vaultcore.azure.net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3ED6120-E8E2-4FA4-87C9-80C7670BB088}"/>
              </a:ext>
            </a:extLst>
          </p:cNvPr>
          <p:cNvGrpSpPr/>
          <p:nvPr/>
        </p:nvGrpSpPr>
        <p:grpSpPr>
          <a:xfrm>
            <a:off x="10086758" y="2062114"/>
            <a:ext cx="958620" cy="560053"/>
            <a:chOff x="9716705" y="373171"/>
            <a:chExt cx="958620" cy="56005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BC6F3EA-F678-471D-8608-04441BCA4965}"/>
                </a:ext>
              </a:extLst>
            </p:cNvPr>
            <p:cNvSpPr/>
            <p:nvPr/>
          </p:nvSpPr>
          <p:spPr>
            <a:xfrm>
              <a:off x="9716705" y="698053"/>
              <a:ext cx="958620" cy="235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Private Link</a:t>
              </a: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784A469-2520-464D-AAE7-E579583B2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40904" y="373171"/>
              <a:ext cx="444392" cy="444392"/>
            </a:xfrm>
            <a:prstGeom prst="rect">
              <a:avLst/>
            </a:prstGeom>
          </p:spPr>
        </p:pic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B3C1EE5-A2FA-47FF-8618-37F5BD54305C}"/>
              </a:ext>
            </a:extLst>
          </p:cNvPr>
          <p:cNvCxnSpPr/>
          <p:nvPr/>
        </p:nvCxnSpPr>
        <p:spPr>
          <a:xfrm>
            <a:off x="8981731" y="2578337"/>
            <a:ext cx="218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80D4C0-C78D-4185-9186-4958379480C5}"/>
              </a:ext>
            </a:extLst>
          </p:cNvPr>
          <p:cNvGrpSpPr/>
          <p:nvPr/>
        </p:nvGrpSpPr>
        <p:grpSpPr>
          <a:xfrm>
            <a:off x="10899931" y="2303928"/>
            <a:ext cx="970573" cy="790037"/>
            <a:chOff x="10899931" y="2303928"/>
            <a:chExt cx="970573" cy="79003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0187A5-DF82-4FB6-97C9-5E23CADCD612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98" name="Picture 97" descr="Logo&#10;&#10;Description automatically generated">
                <a:extLst>
                  <a:ext uri="{FF2B5EF4-FFF2-40B4-BE49-F238E27FC236}">
                    <a16:creationId xmlns:a16="http://schemas.microsoft.com/office/drawing/2014/main" id="{8998DFAC-5274-4B35-AC2D-894BBCF5B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8489A4-961F-46BC-9493-439FF67449A5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3E7E3A-1A28-45EA-9BAD-D1344A213024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ED0884-FA50-426B-B20F-3A1B2DE2F748}"/>
              </a:ext>
            </a:extLst>
          </p:cNvPr>
          <p:cNvSpPr/>
          <p:nvPr/>
        </p:nvSpPr>
        <p:spPr>
          <a:xfrm>
            <a:off x="1889945" y="300784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182C454-3DF7-42AB-B222-0F07E8D51A34}"/>
              </a:ext>
            </a:extLst>
          </p:cNvPr>
          <p:cNvSpPr/>
          <p:nvPr/>
        </p:nvSpPr>
        <p:spPr>
          <a:xfrm>
            <a:off x="2194735" y="497352"/>
            <a:ext cx="6672771" cy="67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u="sng" dirty="0">
                <a:solidFill>
                  <a:schemeClr val="tx1"/>
                </a:solidFill>
              </a:rPr>
              <a:t>Azure Network - Firewall, Private Endpoint &amp; Service Endpoint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C6FDEC3-821C-4C08-83CC-086D0F41A245}"/>
              </a:ext>
            </a:extLst>
          </p:cNvPr>
          <p:cNvGrpSpPr/>
          <p:nvPr/>
        </p:nvGrpSpPr>
        <p:grpSpPr>
          <a:xfrm>
            <a:off x="8054691" y="2959348"/>
            <a:ext cx="681499" cy="482543"/>
            <a:chOff x="7958860" y="5899341"/>
            <a:chExt cx="681499" cy="482543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F21A056-84D4-4941-9C64-ABF0D699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2FA95F-6194-4C30-86E7-C55845B7279D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8BDF5F-219E-49A1-8D8F-C20D53E32F64}"/>
              </a:ext>
            </a:extLst>
          </p:cNvPr>
          <p:cNvGrpSpPr/>
          <p:nvPr/>
        </p:nvGrpSpPr>
        <p:grpSpPr>
          <a:xfrm>
            <a:off x="1449440" y="2963879"/>
            <a:ext cx="681499" cy="482543"/>
            <a:chOff x="7958860" y="5899341"/>
            <a:chExt cx="681499" cy="482543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E201023-78EE-4F3E-BC06-A5B88966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AA7BFED-AF4E-40DF-9223-A066A98A8BEB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5883960-2DB5-4E00-A79A-525A5AD27CDB}"/>
              </a:ext>
            </a:extLst>
          </p:cNvPr>
          <p:cNvSpPr/>
          <p:nvPr/>
        </p:nvSpPr>
        <p:spPr>
          <a:xfrm>
            <a:off x="9376401" y="2516262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NIC with Private IP from the Subnet is created &amp; assigned to Key Vault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C8101-D293-4BB2-B252-666979EE9455}"/>
              </a:ext>
            </a:extLst>
          </p:cNvPr>
          <p:cNvSpPr/>
          <p:nvPr/>
        </p:nvSpPr>
        <p:spPr>
          <a:xfrm>
            <a:off x="5285911" y="5886130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73918-3754-4253-97E4-8535D404FDC9}"/>
              </a:ext>
            </a:extLst>
          </p:cNvPr>
          <p:cNvSpPr/>
          <p:nvPr/>
        </p:nvSpPr>
        <p:spPr>
          <a:xfrm>
            <a:off x="1890004" y="3009198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F0EC76-7BCF-4444-A578-3D44B5B8758E}"/>
              </a:ext>
            </a:extLst>
          </p:cNvPr>
          <p:cNvGrpSpPr/>
          <p:nvPr/>
        </p:nvGrpSpPr>
        <p:grpSpPr>
          <a:xfrm>
            <a:off x="1449499" y="2965228"/>
            <a:ext cx="681499" cy="482543"/>
            <a:chOff x="7958860" y="5899341"/>
            <a:chExt cx="681499" cy="482543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58CF565F-8DEC-4297-9358-BE1F8ED00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3D0B856-E199-4E08-B43C-60F98C4BF723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pic>
        <p:nvPicPr>
          <p:cNvPr id="85" name="Graphic 84">
            <a:extLst>
              <a:ext uri="{FF2B5EF4-FFF2-40B4-BE49-F238E27FC236}">
                <a16:creationId xmlns:a16="http://schemas.microsoft.com/office/drawing/2014/main" id="{73DA85B3-7B53-4DD4-8306-9C5D04C9B0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4719" y="2159679"/>
            <a:ext cx="677582" cy="67758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70D88-EDA6-4EB3-B2CF-99E9BB5B1716}"/>
              </a:ext>
            </a:extLst>
          </p:cNvPr>
          <p:cNvGrpSpPr/>
          <p:nvPr/>
        </p:nvGrpSpPr>
        <p:grpSpPr>
          <a:xfrm>
            <a:off x="2242175" y="1580844"/>
            <a:ext cx="2226572" cy="853084"/>
            <a:chOff x="347685" y="5790096"/>
            <a:chExt cx="2226572" cy="8530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0827D4-D6D8-4431-ACB7-0347DCC4857E}"/>
                </a:ext>
              </a:extLst>
            </p:cNvPr>
            <p:cNvGrpSpPr/>
            <p:nvPr/>
          </p:nvGrpSpPr>
          <p:grpSpPr>
            <a:xfrm>
              <a:off x="347685" y="5790096"/>
              <a:ext cx="1126704" cy="853084"/>
              <a:chOff x="465703" y="4521412"/>
              <a:chExt cx="1126704" cy="85308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F9A7B80-8FFD-454D-8621-203ECE7CBAA9}"/>
                  </a:ext>
                </a:extLst>
              </p:cNvPr>
              <p:cNvSpPr/>
              <p:nvPr/>
            </p:nvSpPr>
            <p:spPr>
              <a:xfrm>
                <a:off x="465703" y="5080318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Table</a:t>
                </a: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576B0EA3-8144-469A-A036-944DC295C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2052" y="4783968"/>
                <a:ext cx="404474" cy="404474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9E9983BF-273C-4FBB-9250-E82F01772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03438" y="4671903"/>
                <a:ext cx="476250" cy="476250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A606EC-FC12-4208-AB4C-44EAC5AB7D4D}"/>
                  </a:ext>
                </a:extLst>
              </p:cNvPr>
              <p:cNvSpPr/>
              <p:nvPr/>
            </p:nvSpPr>
            <p:spPr>
              <a:xfrm>
                <a:off x="701740" y="4521412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Filters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D370651-0740-4204-91B8-729BAD4B68D5}"/>
                </a:ext>
              </a:extLst>
            </p:cNvPr>
            <p:cNvSpPr/>
            <p:nvPr/>
          </p:nvSpPr>
          <p:spPr>
            <a:xfrm>
              <a:off x="1223185" y="6036457"/>
              <a:ext cx="13510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b="1" i="0" dirty="0">
                  <a:solidFill>
                    <a:srgbClr val="000000"/>
                  </a:solidFill>
                  <a:effectLst/>
                </a:rPr>
                <a:t>10.0.0.4 </a:t>
              </a:r>
              <a:r>
                <a:rPr lang="en-CA" sz="1000" b="1" i="0" dirty="0">
                  <a:solidFill>
                    <a:srgbClr val="000000"/>
                  </a:solidFill>
                  <a:effectLst/>
                  <a:sym typeface="Wingdings" panose="05000000000000000000" pitchFamily="2" charset="2"/>
                </a:rPr>
                <a:t> 10.2.0.16</a:t>
              </a:r>
              <a:endParaRPr lang="en-CA" sz="1000" b="1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A74032A-2BBB-497A-BFF0-D7948FACBDC1}"/>
              </a:ext>
            </a:extLst>
          </p:cNvPr>
          <p:cNvGrpSpPr/>
          <p:nvPr/>
        </p:nvGrpSpPr>
        <p:grpSpPr>
          <a:xfrm>
            <a:off x="3494341" y="5843020"/>
            <a:ext cx="909089" cy="673481"/>
            <a:chOff x="10270591" y="801364"/>
            <a:chExt cx="909089" cy="673481"/>
          </a:xfrm>
        </p:grpSpPr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AB9F1960-5BAA-4D08-B8F8-1EB9BDD8D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538759" y="801364"/>
              <a:ext cx="400110" cy="400110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39EC020-386A-47BE-8438-8FA0D4D78775}"/>
                </a:ext>
              </a:extLst>
            </p:cNvPr>
            <p:cNvSpPr/>
            <p:nvPr/>
          </p:nvSpPr>
          <p:spPr>
            <a:xfrm>
              <a:off x="10270591" y="1189094"/>
              <a:ext cx="90908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Log analytics workspace</a:t>
              </a: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1E4941-71E8-48F3-B4F8-C84CD58A0669}"/>
              </a:ext>
            </a:extLst>
          </p:cNvPr>
          <p:cNvSpPr/>
          <p:nvPr/>
        </p:nvSpPr>
        <p:spPr>
          <a:xfrm>
            <a:off x="5546434" y="4644749"/>
            <a:ext cx="1282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>
                <a:solidFill>
                  <a:srgbClr val="C00000"/>
                </a:solidFill>
              </a:rPr>
              <a:t>AzureFirewallSubnet</a:t>
            </a:r>
          </a:p>
        </p:txBody>
      </p:sp>
    </p:spTree>
    <p:extLst>
      <p:ext uri="{BB962C8B-B14F-4D97-AF65-F5344CB8AC3E}">
        <p14:creationId xmlns:p14="http://schemas.microsoft.com/office/powerpoint/2010/main" val="116699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DE82F-CEA7-43B9-A98E-4E676A4B3126}"/>
              </a:ext>
            </a:extLst>
          </p:cNvPr>
          <p:cNvSpPr/>
          <p:nvPr/>
        </p:nvSpPr>
        <p:spPr>
          <a:xfrm>
            <a:off x="1315092" y="2759894"/>
            <a:ext cx="2815120" cy="74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Key Vault Name:</a:t>
            </a:r>
          </a:p>
          <a:p>
            <a:r>
              <a:rPr lang="en-CA" sz="1400" b="1" dirty="0">
                <a:solidFill>
                  <a:schemeClr val="tx1"/>
                </a:solidFill>
              </a:rPr>
              <a:t>kv-pep-spokepep.vault.azure.net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D1041-2FB1-4DDF-83C5-C33615F3B752}"/>
              </a:ext>
            </a:extLst>
          </p:cNvPr>
          <p:cNvSpPr/>
          <p:nvPr/>
        </p:nvSpPr>
        <p:spPr>
          <a:xfrm>
            <a:off x="5289479" y="1282557"/>
            <a:ext cx="4707276" cy="74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Before Private Link (External &amp; Internal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kv-pep-spokepep.vault.azure.net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20.38.149.196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3FD78-2327-48D1-A718-68690BEAF08F}"/>
              </a:ext>
            </a:extLst>
          </p:cNvPr>
          <p:cNvSpPr/>
          <p:nvPr/>
        </p:nvSpPr>
        <p:spPr>
          <a:xfrm>
            <a:off x="5289479" y="2681554"/>
            <a:ext cx="4707276" cy="90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After Private Link (External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CNAME: kv-pep-spokepep.privatelink.vaultcore.azure.net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kv-pep-spokepep.vault.azure.net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20.38.149.196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14380-6EE8-4DF9-BE6F-28C11EF5ACDB}"/>
              </a:ext>
            </a:extLst>
          </p:cNvPr>
          <p:cNvSpPr/>
          <p:nvPr/>
        </p:nvSpPr>
        <p:spPr>
          <a:xfrm>
            <a:off x="5289479" y="4245794"/>
            <a:ext cx="4707276" cy="90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After Private Link (Internal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kv-pep-spokepep.privatelink.vaultcore.azure.net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10.2.0.4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160431-D693-445C-98CC-F44F54D4C86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30212" y="3133617"/>
            <a:ext cx="1159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3820E6-356E-4BE6-B082-C2AB3A436FB5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454258" y="924674"/>
            <a:ext cx="1103614" cy="256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B4A334-FB8D-4F36-B7A8-06B58FB6B009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410806" y="2819184"/>
            <a:ext cx="1190519" cy="256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3B6704-766B-485C-85DD-714B934AB52C}"/>
              </a:ext>
            </a:extLst>
          </p:cNvPr>
          <p:cNvGrpSpPr/>
          <p:nvPr/>
        </p:nvGrpSpPr>
        <p:grpSpPr>
          <a:xfrm>
            <a:off x="306756" y="3429000"/>
            <a:ext cx="2785265" cy="2379543"/>
            <a:chOff x="861561" y="687707"/>
            <a:chExt cx="2785265" cy="23795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ADC0E-3C85-4E0A-8C05-6BCC1F4BF588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5CC296-1F1B-4390-BC90-7AAD8704B0FD}"/>
                </a:ext>
              </a:extLst>
            </p:cNvPr>
            <p:cNvGrpSpPr/>
            <p:nvPr/>
          </p:nvGrpSpPr>
          <p:grpSpPr>
            <a:xfrm>
              <a:off x="861561" y="794053"/>
              <a:ext cx="1633502" cy="488729"/>
              <a:chOff x="4649644" y="3825726"/>
              <a:chExt cx="1633502" cy="488729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89A4DF07-70B0-4BF4-9DD5-CD8EC172D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45FAEF-1EB3-49B9-B595-C29B24D6F643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10.1.0.0/16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9FABA-DCAC-486F-8E5E-011F3DE45CB9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FFE385-F2C3-4926-A3C6-F31457F777E8}"/>
                </a:ext>
              </a:extLst>
            </p:cNvPr>
            <p:cNvSpPr/>
            <p:nvPr/>
          </p:nvSpPr>
          <p:spPr>
            <a:xfrm>
              <a:off x="911037" y="1225621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D3ACC-7506-41E0-98FE-35236236CFF7}"/>
                </a:ext>
              </a:extLst>
            </p:cNvPr>
            <p:cNvSpPr/>
            <p:nvPr/>
          </p:nvSpPr>
          <p:spPr>
            <a:xfrm>
              <a:off x="1210345" y="687707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- App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DDD130-44C9-424A-A93F-1D67A048F2E4}"/>
                </a:ext>
              </a:extLst>
            </p:cNvPr>
            <p:cNvGrpSpPr/>
            <p:nvPr/>
          </p:nvGrpSpPr>
          <p:grpSpPr>
            <a:xfrm>
              <a:off x="1919981" y="1718549"/>
              <a:ext cx="548005" cy="611834"/>
              <a:chOff x="1334840" y="3828705"/>
              <a:chExt cx="548005" cy="61183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B97AF3-4890-4AA2-A74B-E71443216386}"/>
                  </a:ext>
                </a:extLst>
              </p:cNvPr>
              <p:cNvSpPr/>
              <p:nvPr/>
            </p:nvSpPr>
            <p:spPr>
              <a:xfrm>
                <a:off x="1334840" y="4225627"/>
                <a:ext cx="548005" cy="2149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1AC2D7A8-6979-4F8D-9021-96ACDB668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828705"/>
                <a:ext cx="475361" cy="426617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7A390-29AD-46B9-9BFE-AFC3D98C5A4D}"/>
              </a:ext>
            </a:extLst>
          </p:cNvPr>
          <p:cNvGrpSpPr/>
          <p:nvPr/>
        </p:nvGrpSpPr>
        <p:grpSpPr>
          <a:xfrm>
            <a:off x="3947585" y="3429000"/>
            <a:ext cx="2785265" cy="2379543"/>
            <a:chOff x="4236132" y="2642781"/>
            <a:chExt cx="2785265" cy="23795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FD6275-522B-49D6-944B-FC61CE0A2896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97229E-3674-4033-BFD4-A78824B42FB7}"/>
                </a:ext>
              </a:extLst>
            </p:cNvPr>
            <p:cNvGrpSpPr/>
            <p:nvPr/>
          </p:nvGrpSpPr>
          <p:grpSpPr>
            <a:xfrm>
              <a:off x="4236132" y="2749127"/>
              <a:ext cx="1633502" cy="488729"/>
              <a:chOff x="4649644" y="3825726"/>
              <a:chExt cx="1633502" cy="488729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04F72060-740D-491E-A437-6A38AEC6F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5488D5-E674-498B-86EB-61992149FB9D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10.0.0.0/16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AB0E81-82E0-4627-97EE-FF599AC5FD49}"/>
                </a:ext>
              </a:extLst>
            </p:cNvPr>
            <p:cNvSpPr/>
            <p:nvPr/>
          </p:nvSpPr>
          <p:spPr>
            <a:xfrm>
              <a:off x="4381915" y="3402988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E82763-44DF-4127-8C18-DAB0D0C8E00B}"/>
                </a:ext>
              </a:extLst>
            </p:cNvPr>
            <p:cNvSpPr/>
            <p:nvPr/>
          </p:nvSpPr>
          <p:spPr>
            <a:xfrm>
              <a:off x="4285608" y="3180695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41EAA5-E6DA-4A08-8484-95E27DC44C05}"/>
                </a:ext>
              </a:extLst>
            </p:cNvPr>
            <p:cNvSpPr/>
            <p:nvPr/>
          </p:nvSpPr>
          <p:spPr>
            <a:xfrm>
              <a:off x="4556635" y="2642781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- Firewall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A79C4C7-E60A-4FD6-9808-5424BBF3919D}"/>
                </a:ext>
              </a:extLst>
            </p:cNvPr>
            <p:cNvGrpSpPr/>
            <p:nvPr/>
          </p:nvGrpSpPr>
          <p:grpSpPr>
            <a:xfrm>
              <a:off x="5052077" y="3627465"/>
              <a:ext cx="937793" cy="899722"/>
              <a:chOff x="8852382" y="4748380"/>
              <a:chExt cx="937793" cy="899722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7D78560-9304-4C2F-9550-9E524AC85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30464" y="4748380"/>
                <a:ext cx="696866" cy="696866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DD1CD0-DE17-4D32-9691-D06C83EDBF5B}"/>
                  </a:ext>
                </a:extLst>
              </p:cNvPr>
              <p:cNvSpPr/>
              <p:nvPr/>
            </p:nvSpPr>
            <p:spPr>
              <a:xfrm>
                <a:off x="8852382" y="5362351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Azure Firewall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392632-8D88-43BC-B47B-3360D0B3322B}"/>
              </a:ext>
            </a:extLst>
          </p:cNvPr>
          <p:cNvGrpSpPr/>
          <p:nvPr/>
        </p:nvGrpSpPr>
        <p:grpSpPr>
          <a:xfrm>
            <a:off x="7610528" y="3425962"/>
            <a:ext cx="2785265" cy="2379543"/>
            <a:chOff x="7317944" y="801444"/>
            <a:chExt cx="2785265" cy="23795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9AF3C8-F9D6-4E26-93DB-A4C712D07911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0D9CB5-0B8F-4EB7-96B5-E293BC10207F}"/>
                </a:ext>
              </a:extLst>
            </p:cNvPr>
            <p:cNvGrpSpPr/>
            <p:nvPr/>
          </p:nvGrpSpPr>
          <p:grpSpPr>
            <a:xfrm>
              <a:off x="7317944" y="907790"/>
              <a:ext cx="1633502" cy="488729"/>
              <a:chOff x="4649644" y="3825726"/>
              <a:chExt cx="1633502" cy="488729"/>
            </a:xfrm>
          </p:grpSpPr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7B3215DD-A75F-4B90-B5CE-162636C4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61C64F-F02C-4F74-A174-29B1E9640A15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10.2.0.0/16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F53306-0049-4768-805A-4445FCE61D99}"/>
                </a:ext>
              </a:extLst>
            </p:cNvPr>
            <p:cNvSpPr/>
            <p:nvPr/>
          </p:nvSpPr>
          <p:spPr>
            <a:xfrm>
              <a:off x="7463727" y="1561651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5D86A1-70BC-4C1B-9A61-59259D402D90}"/>
                </a:ext>
              </a:extLst>
            </p:cNvPr>
            <p:cNvSpPr/>
            <p:nvPr/>
          </p:nvSpPr>
          <p:spPr>
            <a:xfrm>
              <a:off x="7367420" y="1339358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326DC6-78D8-461E-9C3D-9A156556666E}"/>
                </a:ext>
              </a:extLst>
            </p:cNvPr>
            <p:cNvSpPr/>
            <p:nvPr/>
          </p:nvSpPr>
          <p:spPr>
            <a:xfrm>
              <a:off x="7666728" y="801444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Private Endpoint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2DE4F-ADD2-478E-A797-8E0211456870}"/>
                </a:ext>
              </a:extLst>
            </p:cNvPr>
            <p:cNvGrpSpPr/>
            <p:nvPr/>
          </p:nvGrpSpPr>
          <p:grpSpPr>
            <a:xfrm>
              <a:off x="8241680" y="1741341"/>
              <a:ext cx="937793" cy="758736"/>
              <a:chOff x="8190528" y="1919557"/>
              <a:chExt cx="937793" cy="75873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C04BD7-7E5C-4B70-B9E3-AB16D54A3848}"/>
                  </a:ext>
                </a:extLst>
              </p:cNvPr>
              <p:cNvSpPr/>
              <p:nvPr/>
            </p:nvSpPr>
            <p:spPr>
              <a:xfrm>
                <a:off x="8190528" y="239254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FED3D8B-1F1E-4034-9DB7-61E6FD0A3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427975" y="1919557"/>
                <a:ext cx="464855" cy="481434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574B1A-B388-4507-9674-63303332F5D1}"/>
              </a:ext>
            </a:extLst>
          </p:cNvPr>
          <p:cNvGrpSpPr/>
          <p:nvPr/>
        </p:nvGrpSpPr>
        <p:grpSpPr>
          <a:xfrm>
            <a:off x="5427499" y="1528637"/>
            <a:ext cx="3592650" cy="584844"/>
            <a:chOff x="5167896" y="2079796"/>
            <a:chExt cx="3592650" cy="58484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F7FCDF-75C0-49E1-A5A8-F586E101E511}"/>
                </a:ext>
              </a:extLst>
            </p:cNvPr>
            <p:cNvSpPr/>
            <p:nvPr/>
          </p:nvSpPr>
          <p:spPr>
            <a:xfrm>
              <a:off x="5167896" y="2079796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privatelink.vaultcore.azure.net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5AC032-8E43-498F-B5C0-93CA89FC1805}"/>
                </a:ext>
              </a:extLst>
            </p:cNvPr>
            <p:cNvSpPr/>
            <p:nvPr/>
          </p:nvSpPr>
          <p:spPr>
            <a:xfrm>
              <a:off x="5167896" y="2264530"/>
              <a:ext cx="35926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dirty="0"/>
                <a:t>Received Query: kv-pep-spokepep.privatelink.vaultcore.azure.net</a:t>
              </a:r>
            </a:p>
            <a:p>
              <a:r>
                <a:rPr lang="en-CA" sz="1000" dirty="0"/>
                <a:t>Response: 10.2.0.4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591A4C1-2002-4F24-9514-85F82F8F7C24}"/>
              </a:ext>
            </a:extLst>
          </p:cNvPr>
          <p:cNvSpPr/>
          <p:nvPr/>
        </p:nvSpPr>
        <p:spPr>
          <a:xfrm>
            <a:off x="8643653" y="512312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10.2.0.4</a:t>
            </a:r>
            <a:endParaRPr lang="en-CA" sz="1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29E171-35A4-4CC9-8823-5D02759F9A98}"/>
              </a:ext>
            </a:extLst>
          </p:cNvPr>
          <p:cNvGrpSpPr/>
          <p:nvPr/>
        </p:nvGrpSpPr>
        <p:grpSpPr>
          <a:xfrm>
            <a:off x="8224026" y="5084484"/>
            <a:ext cx="681499" cy="482543"/>
            <a:chOff x="7958860" y="5899341"/>
            <a:chExt cx="681499" cy="482543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DDE3D353-5AFB-4432-92E3-FFFCB280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97E645-E109-4DF9-A81D-E7691127C9C1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FF1BEF-5EAC-4F99-BC61-C338386052D2}"/>
              </a:ext>
            </a:extLst>
          </p:cNvPr>
          <p:cNvCxnSpPr/>
          <p:nvPr/>
        </p:nvCxnSpPr>
        <p:spPr>
          <a:xfrm flipV="1">
            <a:off x="1882939" y="1955800"/>
            <a:ext cx="2993862" cy="17937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5ED68-775F-46DF-8AF9-54FAFFE81529}"/>
              </a:ext>
            </a:extLst>
          </p:cNvPr>
          <p:cNvSpPr/>
          <p:nvPr/>
        </p:nvSpPr>
        <p:spPr>
          <a:xfrm>
            <a:off x="3039214" y="2519371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397073-B989-430E-A721-8FDDE739542F}"/>
              </a:ext>
            </a:extLst>
          </p:cNvPr>
          <p:cNvCxnSpPr>
            <a:cxnSpLocks/>
          </p:cNvCxnSpPr>
          <p:nvPr/>
        </p:nvCxnSpPr>
        <p:spPr>
          <a:xfrm flipH="1" flipV="1">
            <a:off x="5152150" y="2064082"/>
            <a:ext cx="9293" cy="16774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20873-F207-4184-8BDC-D0C686D46EB1}"/>
              </a:ext>
            </a:extLst>
          </p:cNvPr>
          <p:cNvSpPr/>
          <p:nvPr/>
        </p:nvSpPr>
        <p:spPr>
          <a:xfrm>
            <a:off x="4569690" y="2578730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AE7E0-E10F-4D16-ABE6-197213440BDD}"/>
              </a:ext>
            </a:extLst>
          </p:cNvPr>
          <p:cNvSpPr/>
          <p:nvPr/>
        </p:nvSpPr>
        <p:spPr>
          <a:xfrm>
            <a:off x="6655480" y="2488670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15AAFC-A4B1-4211-BDDD-980A11BE7934}"/>
              </a:ext>
            </a:extLst>
          </p:cNvPr>
          <p:cNvCxnSpPr>
            <a:cxnSpLocks/>
            <a:endCxn id="40" idx="1"/>
          </p:cNvCxnSpPr>
          <p:nvPr/>
        </p:nvCxnSpPr>
        <p:spPr>
          <a:xfrm flipH="1" flipV="1">
            <a:off x="5427499" y="1913426"/>
            <a:ext cx="3137275" cy="17647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BB4FEB7-786D-41FB-9B65-E9F8EBCF6A93}"/>
              </a:ext>
            </a:extLst>
          </p:cNvPr>
          <p:cNvSpPr/>
          <p:nvPr/>
        </p:nvSpPr>
        <p:spPr>
          <a:xfrm>
            <a:off x="5427498" y="1372955"/>
            <a:ext cx="1856207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u="sng" dirty="0">
                <a:solidFill>
                  <a:schemeClr val="tx1"/>
                </a:solidFill>
              </a:rPr>
              <a:t>Azure Private DNS Zone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FE6DD8-8C24-4D4C-A737-38752E1C926A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3092021" y="4793271"/>
            <a:ext cx="8776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236131-19FE-4D98-816C-FB299F2758AC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6732850" y="4790233"/>
            <a:ext cx="899792" cy="30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D5B99C8-27ED-499B-8FCE-A44A980E7655}"/>
              </a:ext>
            </a:extLst>
          </p:cNvPr>
          <p:cNvSpPr/>
          <p:nvPr/>
        </p:nvSpPr>
        <p:spPr>
          <a:xfrm>
            <a:off x="3074768" y="4557880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34C40A-B745-490D-A106-E116AEDEEB09}"/>
              </a:ext>
            </a:extLst>
          </p:cNvPr>
          <p:cNvSpPr/>
          <p:nvPr/>
        </p:nvSpPr>
        <p:spPr>
          <a:xfrm>
            <a:off x="6716577" y="4559279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A23C9C-FB12-4009-910A-B0208033107A}"/>
              </a:ext>
            </a:extLst>
          </p:cNvPr>
          <p:cNvSpPr/>
          <p:nvPr/>
        </p:nvSpPr>
        <p:spPr>
          <a:xfrm>
            <a:off x="1331221" y="4988597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6C3B845-6A07-4ED5-9043-879135A1CDD9}"/>
              </a:ext>
            </a:extLst>
          </p:cNvPr>
          <p:cNvGrpSpPr/>
          <p:nvPr/>
        </p:nvGrpSpPr>
        <p:grpSpPr>
          <a:xfrm>
            <a:off x="852512" y="4786722"/>
            <a:ext cx="681499" cy="482543"/>
            <a:chOff x="7958860" y="5899341"/>
            <a:chExt cx="681499" cy="482543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9C7D9EF-16FC-4A07-B7DA-7A190204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370A02-872C-4838-92F9-2ED85AD5CFB0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D0054EB-8B1E-475A-923A-675F458E709C}"/>
              </a:ext>
            </a:extLst>
          </p:cNvPr>
          <p:cNvGrpSpPr/>
          <p:nvPr/>
        </p:nvGrpSpPr>
        <p:grpSpPr>
          <a:xfrm>
            <a:off x="11143797" y="4433502"/>
            <a:ext cx="970573" cy="790037"/>
            <a:chOff x="10899931" y="2303928"/>
            <a:chExt cx="970573" cy="79003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6F31CBE-A829-4EFB-8B0D-66E65B9B834E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74" name="Picture 73" descr="Logo&#10;&#10;Description automatically generated">
                <a:extLst>
                  <a:ext uri="{FF2B5EF4-FFF2-40B4-BE49-F238E27FC236}">
                    <a16:creationId xmlns:a16="http://schemas.microsoft.com/office/drawing/2014/main" id="{E06CDAB0-040A-4459-ADB5-73F905ACD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737EAE-B823-41BC-BC9A-CC504787DC66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7B8E0E-40F9-4E3D-B9FB-B0C3DD9BA1C3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A87288-B881-4CF2-9A8D-E6BF1F2DBDA0}"/>
              </a:ext>
            </a:extLst>
          </p:cNvPr>
          <p:cNvGrpSpPr/>
          <p:nvPr/>
        </p:nvGrpSpPr>
        <p:grpSpPr>
          <a:xfrm>
            <a:off x="10281497" y="4170311"/>
            <a:ext cx="958620" cy="560053"/>
            <a:chOff x="9716705" y="373171"/>
            <a:chExt cx="958620" cy="5600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28227E8-E72B-4DAC-902A-C4602FE3E7FA}"/>
                </a:ext>
              </a:extLst>
            </p:cNvPr>
            <p:cNvSpPr/>
            <p:nvPr/>
          </p:nvSpPr>
          <p:spPr>
            <a:xfrm>
              <a:off x="9716705" y="698053"/>
              <a:ext cx="958620" cy="235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Private Link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4D4DC50B-5844-4A26-98CC-EE8856820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40904" y="373171"/>
              <a:ext cx="444392" cy="444392"/>
            </a:xfrm>
            <a:prstGeom prst="rect">
              <a:avLst/>
            </a:prstGeom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FDD441-E571-4CF4-9D49-89AFCE2EED20}"/>
              </a:ext>
            </a:extLst>
          </p:cNvPr>
          <p:cNvCxnSpPr>
            <a:cxnSpLocks/>
          </p:cNvCxnSpPr>
          <p:nvPr/>
        </p:nvCxnSpPr>
        <p:spPr>
          <a:xfrm>
            <a:off x="9193404" y="4686534"/>
            <a:ext cx="218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6C79C13-9297-454A-91B8-7A47A21C472B}"/>
              </a:ext>
            </a:extLst>
          </p:cNvPr>
          <p:cNvSpPr/>
          <p:nvPr/>
        </p:nvSpPr>
        <p:spPr>
          <a:xfrm>
            <a:off x="9571140" y="4624459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NIC with Private IP from the Subnet is created &amp; assigned to Key Vault</a:t>
            </a:r>
          </a:p>
        </p:txBody>
      </p:sp>
      <p:pic>
        <p:nvPicPr>
          <p:cNvPr id="82" name="Picture 81" descr="Logo&#10;&#10;Description automatically generated">
            <a:extLst>
              <a:ext uri="{FF2B5EF4-FFF2-40B4-BE49-F238E27FC236}">
                <a16:creationId xmlns:a16="http://schemas.microsoft.com/office/drawing/2014/main" id="{01A3A4B4-8511-44A7-AE5D-46DC36122B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6" y="768301"/>
            <a:ext cx="550698" cy="55069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CC72671-9D05-4733-9474-D4EEA0EBEA5E}"/>
              </a:ext>
            </a:extLst>
          </p:cNvPr>
          <p:cNvGrpSpPr/>
          <p:nvPr/>
        </p:nvGrpSpPr>
        <p:grpSpPr>
          <a:xfrm>
            <a:off x="2139292" y="694141"/>
            <a:ext cx="3746538" cy="578526"/>
            <a:chOff x="8213038" y="348483"/>
            <a:chExt cx="3746538" cy="57852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0F1A402-F6AB-4B70-BFC1-1FEE4BA9EE6A}"/>
                </a:ext>
              </a:extLst>
            </p:cNvPr>
            <p:cNvSpPr/>
            <p:nvPr/>
          </p:nvSpPr>
          <p:spPr>
            <a:xfrm>
              <a:off x="8213038" y="526899"/>
              <a:ext cx="37465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dirty="0"/>
                <a:t>Received Query: kv-pep-spokepep.vault.azure.net</a:t>
              </a:r>
            </a:p>
            <a:p>
              <a:r>
                <a:rPr lang="en-CA" sz="1000" dirty="0"/>
                <a:t>Response: kv-pep-spokepep.privatelink.vaultcore.azure.net (CNAME)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1D43308-886B-4B94-9548-04DE05458525}"/>
                </a:ext>
              </a:extLst>
            </p:cNvPr>
            <p:cNvSpPr/>
            <p:nvPr/>
          </p:nvSpPr>
          <p:spPr>
            <a:xfrm>
              <a:off x="8213038" y="348483"/>
              <a:ext cx="2930759" cy="240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u="sng" dirty="0">
                  <a:solidFill>
                    <a:schemeClr val="tx1"/>
                  </a:solidFill>
                </a:rPr>
                <a:t>Authoritative DNS for vault.azure.net</a:t>
              </a:r>
            </a:p>
          </p:txBody>
        </p:sp>
      </p:grpSp>
      <p:pic>
        <p:nvPicPr>
          <p:cNvPr id="89" name="Graphic 88">
            <a:extLst>
              <a:ext uri="{FF2B5EF4-FFF2-40B4-BE49-F238E27FC236}">
                <a16:creationId xmlns:a16="http://schemas.microsoft.com/office/drawing/2014/main" id="{3DB5B327-8951-4371-924D-3ACD2F8B64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0188" y="1430335"/>
            <a:ext cx="677582" cy="677582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3B1198F-7D71-41CA-B3F5-E405FBE11AAB}"/>
              </a:ext>
            </a:extLst>
          </p:cNvPr>
          <p:cNvGrpSpPr/>
          <p:nvPr/>
        </p:nvGrpSpPr>
        <p:grpSpPr>
          <a:xfrm>
            <a:off x="2066257" y="3365478"/>
            <a:ext cx="1687360" cy="739217"/>
            <a:chOff x="10548538" y="833769"/>
            <a:chExt cx="1687360" cy="739217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944999C9-D848-437D-BFE7-FB6E76C5B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E37129-F3C0-4B8A-8771-81E79E2F8392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66F9A0C-359B-4EB6-9FB9-630761CAFFC8}"/>
              </a:ext>
            </a:extLst>
          </p:cNvPr>
          <p:cNvGrpSpPr/>
          <p:nvPr/>
        </p:nvGrpSpPr>
        <p:grpSpPr>
          <a:xfrm>
            <a:off x="5648623" y="3274541"/>
            <a:ext cx="1687360" cy="739217"/>
            <a:chOff x="10548538" y="833769"/>
            <a:chExt cx="1687360" cy="739217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8BF47639-9D71-4ED2-8D8F-5440C5DF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E53367-1BCE-4EC6-B92A-ADEDBBF4A54A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5C0C4FC-2CAD-4B5E-B6B1-BCDECFEF4B7F}"/>
              </a:ext>
            </a:extLst>
          </p:cNvPr>
          <p:cNvGrpSpPr/>
          <p:nvPr/>
        </p:nvGrpSpPr>
        <p:grpSpPr>
          <a:xfrm>
            <a:off x="9699062" y="3288534"/>
            <a:ext cx="1687360" cy="739217"/>
            <a:chOff x="10548538" y="833769"/>
            <a:chExt cx="1687360" cy="739217"/>
          </a:xfrm>
        </p:grpSpPr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0A78682E-AEC1-4737-B8EF-4CC050502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8FB4BD-73C6-456E-B687-A58B912510AD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14F3F12-5056-46EC-BABC-1CB817F0DA0C}"/>
              </a:ext>
            </a:extLst>
          </p:cNvPr>
          <p:cNvSpPr/>
          <p:nvPr/>
        </p:nvSpPr>
        <p:spPr>
          <a:xfrm>
            <a:off x="4930315" y="5226770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34C20AF9-7771-4A6B-A3FF-34E0350EB8B5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68831" y="4104695"/>
            <a:ext cx="497745" cy="40536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36CA65A-477F-4026-8769-0F75DB5D3C35}"/>
              </a:ext>
            </a:extLst>
          </p:cNvPr>
          <p:cNvCxnSpPr>
            <a:cxnSpLocks/>
            <a:stCxn id="91" idx="0"/>
          </p:cNvCxnSpPr>
          <p:nvPr/>
        </p:nvCxnSpPr>
        <p:spPr>
          <a:xfrm rot="16200000" flipV="1">
            <a:off x="1072771" y="2210252"/>
            <a:ext cx="2194166" cy="393444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EF1E3DC8-0CFF-4E61-A0C9-AD16E0090418}"/>
              </a:ext>
            </a:extLst>
          </p:cNvPr>
          <p:cNvCxnSpPr>
            <a:cxnSpLocks/>
            <a:stCxn id="82" idx="1"/>
            <a:endCxn id="91" idx="1"/>
          </p:cNvCxnSpPr>
          <p:nvPr/>
        </p:nvCxnSpPr>
        <p:spPr>
          <a:xfrm rot="10800000" flipH="1" flipV="1">
            <a:off x="1580665" y="1043650"/>
            <a:ext cx="485591" cy="2760726"/>
          </a:xfrm>
          <a:prstGeom prst="curvedConnector3">
            <a:avLst>
              <a:gd name="adj1" fmla="val -470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7FF4934B-00BB-48ED-9058-0D970622F11F}"/>
              </a:ext>
            </a:extLst>
          </p:cNvPr>
          <p:cNvCxnSpPr>
            <a:cxnSpLocks/>
          </p:cNvCxnSpPr>
          <p:nvPr/>
        </p:nvCxnSpPr>
        <p:spPr>
          <a:xfrm flipV="1">
            <a:off x="2490756" y="1556970"/>
            <a:ext cx="2310354" cy="2061394"/>
          </a:xfrm>
          <a:prstGeom prst="curvedConnector3">
            <a:avLst>
              <a:gd name="adj1" fmla="val 129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BC777660-C00A-46C1-A01B-1F243031AB49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3063334" y="1728188"/>
            <a:ext cx="1745916" cy="250537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D25040A3-DA71-4E67-9C11-E2895D1527E0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1608463" y="3875041"/>
            <a:ext cx="621597" cy="54800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94933F3-E885-4E48-A0F9-B25F7439A3A3}"/>
              </a:ext>
            </a:extLst>
          </p:cNvPr>
          <p:cNvSpPr/>
          <p:nvPr/>
        </p:nvSpPr>
        <p:spPr>
          <a:xfrm>
            <a:off x="2197800" y="440134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FA8145E-81D8-4A35-B807-92669B9997FA}"/>
              </a:ext>
            </a:extLst>
          </p:cNvPr>
          <p:cNvSpPr/>
          <p:nvPr/>
        </p:nvSpPr>
        <p:spPr>
          <a:xfrm>
            <a:off x="2069486" y="208685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F1B4490-7198-4352-AE93-C7563B49AB69}"/>
              </a:ext>
            </a:extLst>
          </p:cNvPr>
          <p:cNvSpPr/>
          <p:nvPr/>
        </p:nvSpPr>
        <p:spPr>
          <a:xfrm>
            <a:off x="1317770" y="220074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49198DE-1BBB-42B7-82E9-80F0120F0AD2}"/>
              </a:ext>
            </a:extLst>
          </p:cNvPr>
          <p:cNvSpPr/>
          <p:nvPr/>
        </p:nvSpPr>
        <p:spPr>
          <a:xfrm>
            <a:off x="3074768" y="1785828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36DD6C-AADF-46CB-B892-ECCF94D3CDEE}"/>
              </a:ext>
            </a:extLst>
          </p:cNvPr>
          <p:cNvSpPr/>
          <p:nvPr/>
        </p:nvSpPr>
        <p:spPr>
          <a:xfrm>
            <a:off x="4074204" y="315556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CFD050-A63C-4AB6-AC53-C44F26AC47E8}"/>
              </a:ext>
            </a:extLst>
          </p:cNvPr>
          <p:cNvSpPr/>
          <p:nvPr/>
        </p:nvSpPr>
        <p:spPr>
          <a:xfrm>
            <a:off x="1695722" y="399202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6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C151174-28C9-45F7-B03A-34CFD83896BB}"/>
              </a:ext>
            </a:extLst>
          </p:cNvPr>
          <p:cNvGrpSpPr/>
          <p:nvPr/>
        </p:nvGrpSpPr>
        <p:grpSpPr>
          <a:xfrm>
            <a:off x="1833118" y="4980572"/>
            <a:ext cx="2226572" cy="853084"/>
            <a:chOff x="347685" y="5790096"/>
            <a:chExt cx="2226572" cy="85308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5D33F76-27DB-4DEF-B780-BA9F7E3C5057}"/>
                </a:ext>
              </a:extLst>
            </p:cNvPr>
            <p:cNvGrpSpPr/>
            <p:nvPr/>
          </p:nvGrpSpPr>
          <p:grpSpPr>
            <a:xfrm>
              <a:off x="347685" y="5790096"/>
              <a:ext cx="1126704" cy="853084"/>
              <a:chOff x="465703" y="4521412"/>
              <a:chExt cx="1126704" cy="85308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8BF2F2A-4420-43E9-B237-77460B925324}"/>
                  </a:ext>
                </a:extLst>
              </p:cNvPr>
              <p:cNvSpPr/>
              <p:nvPr/>
            </p:nvSpPr>
            <p:spPr>
              <a:xfrm>
                <a:off x="465703" y="5080318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Table</a:t>
                </a:r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7B80C503-EE56-4E25-B377-249566136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2052" y="4783968"/>
                <a:ext cx="404474" cy="404474"/>
              </a:xfrm>
              <a:prstGeom prst="rect">
                <a:avLst/>
              </a:prstGeom>
            </p:spPr>
          </p:pic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C3E6B332-9BAA-4E94-99E9-D5EAB7E3E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03438" y="4671903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FEC0944-9AF2-4F73-91D6-1BA581C3472A}"/>
                  </a:ext>
                </a:extLst>
              </p:cNvPr>
              <p:cNvSpPr/>
              <p:nvPr/>
            </p:nvSpPr>
            <p:spPr>
              <a:xfrm>
                <a:off x="701740" y="4521412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Filters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10BB397-3500-4160-A636-3F9076964097}"/>
                </a:ext>
              </a:extLst>
            </p:cNvPr>
            <p:cNvSpPr/>
            <p:nvPr/>
          </p:nvSpPr>
          <p:spPr>
            <a:xfrm>
              <a:off x="1223185" y="6036457"/>
              <a:ext cx="13510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b="1" i="0" dirty="0">
                  <a:solidFill>
                    <a:srgbClr val="000000"/>
                  </a:solidFill>
                  <a:effectLst/>
                </a:rPr>
                <a:t>10.0.0.4 </a:t>
              </a:r>
              <a:r>
                <a:rPr lang="en-CA" sz="1000" b="1" i="0" dirty="0">
                  <a:solidFill>
                    <a:srgbClr val="000000"/>
                  </a:solidFill>
                  <a:effectLst/>
                  <a:sym typeface="Wingdings" panose="05000000000000000000" pitchFamily="2" charset="2"/>
                </a:rPr>
                <a:t> 10.2.0.16</a:t>
              </a:r>
              <a:endParaRPr lang="en-CA" sz="1000" b="1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7BEE488-F238-43BA-A7D8-B36455E4E6FB}"/>
              </a:ext>
            </a:extLst>
          </p:cNvPr>
          <p:cNvSpPr/>
          <p:nvPr/>
        </p:nvSpPr>
        <p:spPr>
          <a:xfrm>
            <a:off x="4214595" y="4803032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F795B74-07B5-45B9-AC62-4A7ED4145323}"/>
              </a:ext>
            </a:extLst>
          </p:cNvPr>
          <p:cNvSpPr/>
          <p:nvPr/>
        </p:nvSpPr>
        <p:spPr>
          <a:xfrm>
            <a:off x="4296570" y="4471674"/>
            <a:ext cx="889529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FF0000"/>
                </a:solidFill>
              </a:rPr>
              <a:t>Deny all traffic by default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79D14330-C3E9-4A8C-8635-465B9F119B42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5638478" y="4606576"/>
            <a:ext cx="3133233" cy="155541"/>
          </a:xfrm>
          <a:prstGeom prst="curvedConnector3">
            <a:avLst>
              <a:gd name="adj1" fmla="val 2109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A3E21C0-C6E7-46CD-9D6F-6C000DACFAF5}"/>
              </a:ext>
            </a:extLst>
          </p:cNvPr>
          <p:cNvSpPr/>
          <p:nvPr/>
        </p:nvSpPr>
        <p:spPr>
          <a:xfrm>
            <a:off x="6783783" y="4402721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001689-12E6-4913-A416-A4975AE84199}"/>
              </a:ext>
            </a:extLst>
          </p:cNvPr>
          <p:cNvSpPr/>
          <p:nvPr/>
        </p:nvSpPr>
        <p:spPr>
          <a:xfrm>
            <a:off x="5460365" y="4867404"/>
            <a:ext cx="1480090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Traffic filtering rules allow inbound/outbound access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FCADCB1-904B-41C3-BACA-2F6B21C4FBE5}"/>
              </a:ext>
            </a:extLst>
          </p:cNvPr>
          <p:cNvSpPr/>
          <p:nvPr/>
        </p:nvSpPr>
        <p:spPr>
          <a:xfrm>
            <a:off x="2169854" y="54233"/>
            <a:ext cx="6672771" cy="67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u="sng" dirty="0">
                <a:solidFill>
                  <a:schemeClr val="tx1"/>
                </a:solidFill>
              </a:rPr>
              <a:t>Azure Network - Firewall, DNS, </a:t>
            </a:r>
            <a:r>
              <a:rPr lang="en-CA" sz="1600" b="1" u="sng">
                <a:solidFill>
                  <a:schemeClr val="tx1"/>
                </a:solidFill>
              </a:rPr>
              <a:t>Private Endpoint</a:t>
            </a:r>
            <a:endParaRPr lang="en-CA" sz="1600" b="1" u="sng" dirty="0">
              <a:solidFill>
                <a:schemeClr val="tx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0D782DC-684A-41A4-881B-2BEAB874215F}"/>
              </a:ext>
            </a:extLst>
          </p:cNvPr>
          <p:cNvGrpSpPr/>
          <p:nvPr/>
        </p:nvGrpSpPr>
        <p:grpSpPr>
          <a:xfrm>
            <a:off x="4779316" y="6022527"/>
            <a:ext cx="909089" cy="673481"/>
            <a:chOff x="10270591" y="801364"/>
            <a:chExt cx="909089" cy="673481"/>
          </a:xfrm>
        </p:grpSpPr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B5682F88-3C6C-4FAB-BDD1-8386AE5B0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538759" y="801364"/>
              <a:ext cx="400110" cy="400110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207138-F8BF-4DE7-9072-F02E63BC3FDD}"/>
                </a:ext>
              </a:extLst>
            </p:cNvPr>
            <p:cNvSpPr/>
            <p:nvPr/>
          </p:nvSpPr>
          <p:spPr>
            <a:xfrm>
              <a:off x="10270591" y="1189094"/>
              <a:ext cx="90908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Log analytics workspace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A65530-1221-4BD1-A8B6-4A5A6DF5B28A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5241844" y="5123129"/>
            <a:ext cx="5695" cy="899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A9A78D-757D-4F53-A12F-A04F1FDDF867}"/>
              </a:ext>
            </a:extLst>
          </p:cNvPr>
          <p:cNvSpPr/>
          <p:nvPr/>
        </p:nvSpPr>
        <p:spPr>
          <a:xfrm>
            <a:off x="3454950" y="6043934"/>
            <a:ext cx="145845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Integrated with Azure Monitor for logging &amp; analyzing traffic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B64F02-DF1A-486D-AC98-6EDC01279456}"/>
              </a:ext>
            </a:extLst>
          </p:cNvPr>
          <p:cNvSpPr/>
          <p:nvPr/>
        </p:nvSpPr>
        <p:spPr>
          <a:xfrm>
            <a:off x="5175364" y="3991709"/>
            <a:ext cx="1282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>
                <a:solidFill>
                  <a:srgbClr val="C00000"/>
                </a:solidFill>
              </a:rPr>
              <a:t>AzureFirewallSubnet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BF278-0C36-49A1-986F-14E58294633A}"/>
              </a:ext>
            </a:extLst>
          </p:cNvPr>
          <p:cNvGrpSpPr/>
          <p:nvPr/>
        </p:nvGrpSpPr>
        <p:grpSpPr>
          <a:xfrm>
            <a:off x="241920" y="5019089"/>
            <a:ext cx="559659" cy="519942"/>
            <a:chOff x="1801668" y="6194481"/>
            <a:chExt cx="559659" cy="519942"/>
          </a:xfrm>
        </p:grpSpPr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C062F507-AF4D-4031-8217-1FBCB7BC8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898316" y="6194481"/>
              <a:ext cx="327165" cy="327165"/>
            </a:xfrm>
            <a:prstGeom prst="rect">
              <a:avLst/>
            </a:prstGeom>
          </p:spPr>
        </p:pic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7072A0D-4762-4DB3-98D4-6585361F6BAB}"/>
                </a:ext>
              </a:extLst>
            </p:cNvPr>
            <p:cNvSpPr/>
            <p:nvPr/>
          </p:nvSpPr>
          <p:spPr>
            <a:xfrm>
              <a:off x="1801668" y="6468202"/>
              <a:ext cx="55965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NSG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35561B-1B00-493B-A98B-CA2D306BFEFF}"/>
              </a:ext>
            </a:extLst>
          </p:cNvPr>
          <p:cNvGrpSpPr/>
          <p:nvPr/>
        </p:nvGrpSpPr>
        <p:grpSpPr>
          <a:xfrm>
            <a:off x="306856" y="5352018"/>
            <a:ext cx="1652287" cy="467441"/>
            <a:chOff x="335276" y="6100300"/>
            <a:chExt cx="1652287" cy="467441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BDFB250-12B8-4EAB-A6A6-A778C9343FC7}"/>
                </a:ext>
              </a:extLst>
            </p:cNvPr>
            <p:cNvSpPr/>
            <p:nvPr/>
          </p:nvSpPr>
          <p:spPr>
            <a:xfrm>
              <a:off x="335276" y="6112500"/>
              <a:ext cx="1652287" cy="455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800" dirty="0">
                  <a:solidFill>
                    <a:schemeClr val="tx1"/>
                  </a:solidFill>
                </a:rPr>
                <a:t>1. Outbound key vault allowed</a:t>
              </a:r>
            </a:p>
            <a:p>
              <a:r>
                <a:rPr lang="en-CA" sz="800" dirty="0">
                  <a:solidFill>
                    <a:schemeClr val="tx1"/>
                  </a:solidFill>
                </a:rPr>
                <a:t>2. Outbound internet  denied</a:t>
              </a:r>
            </a:p>
          </p:txBody>
        </p:sp>
        <p:sp>
          <p:nvSpPr>
            <p:cNvPr id="145" name="Multiplication Sign 144">
              <a:extLst>
                <a:ext uri="{FF2B5EF4-FFF2-40B4-BE49-F238E27FC236}">
                  <a16:creationId xmlns:a16="http://schemas.microsoft.com/office/drawing/2014/main" id="{F63C563B-90CB-47B8-9B83-9749A6AC292D}"/>
                </a:ext>
              </a:extLst>
            </p:cNvPr>
            <p:cNvSpPr/>
            <p:nvPr/>
          </p:nvSpPr>
          <p:spPr>
            <a:xfrm>
              <a:off x="1666002" y="6262836"/>
              <a:ext cx="225354" cy="28575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9" name="Graphic 148" descr="Checkmark">
              <a:extLst>
                <a:ext uri="{FF2B5EF4-FFF2-40B4-BE49-F238E27FC236}">
                  <a16:creationId xmlns:a16="http://schemas.microsoft.com/office/drawing/2014/main" id="{CE1BEF35-6E66-4B64-98B3-B153EA8EE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95664" y="6100300"/>
              <a:ext cx="253470" cy="253470"/>
            </a:xfrm>
            <a:prstGeom prst="rect">
              <a:avLst/>
            </a:prstGeom>
          </p:spPr>
        </p:pic>
      </p:grp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B9640A34-F9A1-41A5-BF17-D53F4E4FE9A2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1808408" y="4906743"/>
            <a:ext cx="487154" cy="437736"/>
          </a:xfrm>
          <a:prstGeom prst="curved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655D0370-4D89-41C2-87CA-C1EE36C4326A}"/>
              </a:ext>
            </a:extLst>
          </p:cNvPr>
          <p:cNvCxnSpPr>
            <a:stCxn id="110" idx="1"/>
          </p:cNvCxnSpPr>
          <p:nvPr/>
        </p:nvCxnSpPr>
        <p:spPr>
          <a:xfrm rot="10800000" flipH="1">
            <a:off x="2270853" y="4945292"/>
            <a:ext cx="2659462" cy="423896"/>
          </a:xfrm>
          <a:prstGeom prst="curvedConnector3">
            <a:avLst>
              <a:gd name="adj1" fmla="val 4849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531</Words>
  <Application>Microsoft Office PowerPoint</Application>
  <PresentationFormat>Widescreen</PresentationFormat>
  <Paragraphs>148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Abhinab</dc:creator>
  <cp:lastModifiedBy>Sarkar, Abhinab</cp:lastModifiedBy>
  <cp:revision>85</cp:revision>
  <dcterms:created xsi:type="dcterms:W3CDTF">2021-05-08T21:58:49Z</dcterms:created>
  <dcterms:modified xsi:type="dcterms:W3CDTF">2021-05-13T07:38:00Z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bc3097-6d3f-4a3d-8128-f487b14e4b08_Enabled">
    <vt:lpwstr>true</vt:lpwstr>
  </property>
  <property fmtid="{D5CDD505-2E9C-101B-9397-08002B2CF9AE}" pid="3" name="MSIP_Label_6abc3097-6d3f-4a3d-8128-f487b14e4b08_SetDate">
    <vt:lpwstr>2021-05-08T21:58:49Z</vt:lpwstr>
  </property>
  <property fmtid="{D5CDD505-2E9C-101B-9397-08002B2CF9AE}" pid="4" name="MSIP_Label_6abc3097-6d3f-4a3d-8128-f487b14e4b08_Method">
    <vt:lpwstr>Standard</vt:lpwstr>
  </property>
  <property fmtid="{D5CDD505-2E9C-101B-9397-08002B2CF9AE}" pid="5" name="MSIP_Label_6abc3097-6d3f-4a3d-8128-f487b14e4b08_Name">
    <vt:lpwstr>6abc3097-6d3f-4a3d-8128-f487b14e4b08</vt:lpwstr>
  </property>
  <property fmtid="{D5CDD505-2E9C-101B-9397-08002B2CF9AE}" pid="6" name="MSIP_Label_6abc3097-6d3f-4a3d-8128-f487b14e4b08_SiteId">
    <vt:lpwstr>8ff33436-4701-4dad-b7d3-3462e99c6889</vt:lpwstr>
  </property>
  <property fmtid="{D5CDD505-2E9C-101B-9397-08002B2CF9AE}" pid="7" name="MSIP_Label_6abc3097-6d3f-4a3d-8128-f487b14e4b08_ActionId">
    <vt:lpwstr>4e3512ac-ca7f-4299-80cb-16a8e16d4aac</vt:lpwstr>
  </property>
  <property fmtid="{D5CDD505-2E9C-101B-9397-08002B2CF9AE}" pid="8" name="MSIP_Label_6abc3097-6d3f-4a3d-8128-f487b14e4b08_ContentBits">
    <vt:lpwstr>0</vt:lpwstr>
  </property>
</Properties>
</file>