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076137261" r:id="rId3"/>
    <p:sldId id="2076137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874FD-96AA-47C2-99C6-15F65EC51447}" type="datetimeFigureOut">
              <a:rPr lang="en-CA" smtClean="0"/>
              <a:t>2022-11-07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57C39-F27F-4409-903F-EB9327BC4BD0}" type="slidenum">
              <a:rPr lang="en-CA" smtClean="0"/>
              <a:t>‹#›</a:t>
            </a:fld>
            <a:endParaRPr lang="en-CA"/>
          </a:p>
        </p:txBody>
      </p:sp>
    </p:spTree>
    <p:extLst>
      <p:ext uri="{BB962C8B-B14F-4D97-AF65-F5344CB8AC3E}">
        <p14:creationId xmlns:p14="http://schemas.microsoft.com/office/powerpoint/2010/main" val="155930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64CFA94A-519F-445C-B30C-9E76FA6A2031}" type="datetime8">
              <a:rPr lang="en-US" smtClean="0"/>
              <a:t>11/7/2022 10:24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39898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A434-86B3-5A68-DCC2-905223A155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0E0F591-7DD6-40A4-857E-37AA2D60B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E03CA3E-732C-6FEC-9E05-209B6C11FF5C}"/>
              </a:ext>
            </a:extLst>
          </p:cNvPr>
          <p:cNvSpPr>
            <a:spLocks noGrp="1"/>
          </p:cNvSpPr>
          <p:nvPr>
            <p:ph type="dt" sz="half" idx="10"/>
          </p:nvPr>
        </p:nvSpPr>
        <p:spPr/>
        <p:txBody>
          <a:bodyPr/>
          <a:lstStyle/>
          <a:p>
            <a:fld id="{6216DADC-178A-4969-B336-DBCB4EE7F9E3}" type="datetimeFigureOut">
              <a:rPr lang="en-CA" smtClean="0"/>
              <a:t>2022-11-07</a:t>
            </a:fld>
            <a:endParaRPr lang="en-CA"/>
          </a:p>
        </p:txBody>
      </p:sp>
      <p:sp>
        <p:nvSpPr>
          <p:cNvPr id="5" name="Footer Placeholder 4">
            <a:extLst>
              <a:ext uri="{FF2B5EF4-FFF2-40B4-BE49-F238E27FC236}">
                <a16:creationId xmlns:a16="http://schemas.microsoft.com/office/drawing/2014/main" id="{4F1EFB26-9F2B-0DE2-B8FA-9D9CDC3263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2B0234-A17D-F781-4379-E142BA66B515}"/>
              </a:ext>
            </a:extLst>
          </p:cNvPr>
          <p:cNvSpPr>
            <a:spLocks noGrp="1"/>
          </p:cNvSpPr>
          <p:nvPr>
            <p:ph type="sldNum" sz="quarter" idx="12"/>
          </p:nvPr>
        </p:nvSpPr>
        <p:spPr/>
        <p:txBody>
          <a:bodyPr/>
          <a:lstStyle/>
          <a:p>
            <a:fld id="{DA4D7897-2468-432B-AA97-2E321D67AE9C}" type="slidenum">
              <a:rPr lang="en-CA" smtClean="0"/>
              <a:t>‹#›</a:t>
            </a:fld>
            <a:endParaRPr lang="en-CA"/>
          </a:p>
        </p:txBody>
      </p:sp>
    </p:spTree>
    <p:extLst>
      <p:ext uri="{BB962C8B-B14F-4D97-AF65-F5344CB8AC3E}">
        <p14:creationId xmlns:p14="http://schemas.microsoft.com/office/powerpoint/2010/main" val="26829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CA41-91DA-18C0-34EC-69BBDA3D21F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8ABCA72-0D1D-DBBE-C433-5CFCA92888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BC0137-CEC7-9DF7-E8CF-8627F8687316}"/>
              </a:ext>
            </a:extLst>
          </p:cNvPr>
          <p:cNvSpPr>
            <a:spLocks noGrp="1"/>
          </p:cNvSpPr>
          <p:nvPr>
            <p:ph type="dt" sz="half" idx="10"/>
          </p:nvPr>
        </p:nvSpPr>
        <p:spPr/>
        <p:txBody>
          <a:bodyPr/>
          <a:lstStyle/>
          <a:p>
            <a:fld id="{6216DADC-178A-4969-B336-DBCB4EE7F9E3}" type="datetimeFigureOut">
              <a:rPr lang="en-CA" smtClean="0"/>
              <a:t>2022-11-07</a:t>
            </a:fld>
            <a:endParaRPr lang="en-CA"/>
          </a:p>
        </p:txBody>
      </p:sp>
      <p:sp>
        <p:nvSpPr>
          <p:cNvPr id="5" name="Footer Placeholder 4">
            <a:extLst>
              <a:ext uri="{FF2B5EF4-FFF2-40B4-BE49-F238E27FC236}">
                <a16:creationId xmlns:a16="http://schemas.microsoft.com/office/drawing/2014/main" id="{4C5583E9-38C8-8543-B43E-D9892C361A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49E9A8-01C3-C852-62DC-79A314A02725}"/>
              </a:ext>
            </a:extLst>
          </p:cNvPr>
          <p:cNvSpPr>
            <a:spLocks noGrp="1"/>
          </p:cNvSpPr>
          <p:nvPr>
            <p:ph type="sldNum" sz="quarter" idx="12"/>
          </p:nvPr>
        </p:nvSpPr>
        <p:spPr/>
        <p:txBody>
          <a:bodyPr/>
          <a:lstStyle/>
          <a:p>
            <a:fld id="{DA4D7897-2468-432B-AA97-2E321D67AE9C}" type="slidenum">
              <a:rPr lang="en-CA" smtClean="0"/>
              <a:t>‹#›</a:t>
            </a:fld>
            <a:endParaRPr lang="en-CA"/>
          </a:p>
        </p:txBody>
      </p:sp>
    </p:spTree>
    <p:extLst>
      <p:ext uri="{BB962C8B-B14F-4D97-AF65-F5344CB8AC3E}">
        <p14:creationId xmlns:p14="http://schemas.microsoft.com/office/powerpoint/2010/main" val="102144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99D0F-D7FC-C724-B68B-7860D67368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2D5EF12-DE1A-161C-9DF4-5CBD546247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320C49-B76E-63FD-BA3E-9F84462F5986}"/>
              </a:ext>
            </a:extLst>
          </p:cNvPr>
          <p:cNvSpPr>
            <a:spLocks noGrp="1"/>
          </p:cNvSpPr>
          <p:nvPr>
            <p:ph type="dt" sz="half" idx="10"/>
          </p:nvPr>
        </p:nvSpPr>
        <p:spPr/>
        <p:txBody>
          <a:bodyPr/>
          <a:lstStyle/>
          <a:p>
            <a:fld id="{6216DADC-178A-4969-B336-DBCB4EE7F9E3}" type="datetimeFigureOut">
              <a:rPr lang="en-CA" smtClean="0"/>
              <a:t>2022-11-07</a:t>
            </a:fld>
            <a:endParaRPr lang="en-CA"/>
          </a:p>
        </p:txBody>
      </p:sp>
      <p:sp>
        <p:nvSpPr>
          <p:cNvPr id="5" name="Footer Placeholder 4">
            <a:extLst>
              <a:ext uri="{FF2B5EF4-FFF2-40B4-BE49-F238E27FC236}">
                <a16:creationId xmlns:a16="http://schemas.microsoft.com/office/drawing/2014/main" id="{D6A25004-5F29-E0CC-978C-9CD6F41D5A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F2ED6E-29F4-BACC-4AD6-FAE732B4EEB1}"/>
              </a:ext>
            </a:extLst>
          </p:cNvPr>
          <p:cNvSpPr>
            <a:spLocks noGrp="1"/>
          </p:cNvSpPr>
          <p:nvPr>
            <p:ph type="sldNum" sz="quarter" idx="12"/>
          </p:nvPr>
        </p:nvSpPr>
        <p:spPr/>
        <p:txBody>
          <a:bodyPr/>
          <a:lstStyle/>
          <a:p>
            <a:fld id="{DA4D7897-2468-432B-AA97-2E321D67AE9C}" type="slidenum">
              <a:rPr lang="en-CA" smtClean="0"/>
              <a:t>‹#›</a:t>
            </a:fld>
            <a:endParaRPr lang="en-CA"/>
          </a:p>
        </p:txBody>
      </p:sp>
    </p:spTree>
    <p:extLst>
      <p:ext uri="{BB962C8B-B14F-4D97-AF65-F5344CB8AC3E}">
        <p14:creationId xmlns:p14="http://schemas.microsoft.com/office/powerpoint/2010/main" val="3232291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206646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58E1-C071-7EB3-53E3-FCD500E39F2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98FC3CD-1F8F-58FE-EC3D-3DA6A346B7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D02DAB7-DEEA-25EC-55F8-F82AF868ECD4}"/>
              </a:ext>
            </a:extLst>
          </p:cNvPr>
          <p:cNvSpPr>
            <a:spLocks noGrp="1"/>
          </p:cNvSpPr>
          <p:nvPr>
            <p:ph type="dt" sz="half" idx="10"/>
          </p:nvPr>
        </p:nvSpPr>
        <p:spPr/>
        <p:txBody>
          <a:bodyPr/>
          <a:lstStyle/>
          <a:p>
            <a:fld id="{6216DADC-178A-4969-B336-DBCB4EE7F9E3}" type="datetimeFigureOut">
              <a:rPr lang="en-CA" smtClean="0"/>
              <a:t>2022-11-07</a:t>
            </a:fld>
            <a:endParaRPr lang="en-CA"/>
          </a:p>
        </p:txBody>
      </p:sp>
      <p:sp>
        <p:nvSpPr>
          <p:cNvPr id="5" name="Footer Placeholder 4">
            <a:extLst>
              <a:ext uri="{FF2B5EF4-FFF2-40B4-BE49-F238E27FC236}">
                <a16:creationId xmlns:a16="http://schemas.microsoft.com/office/drawing/2014/main" id="{3947DC06-A20A-4806-2AB9-C40359DA5A0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FA85C0C-E3E4-CBF2-B5E7-F2F946AA0FC7}"/>
              </a:ext>
            </a:extLst>
          </p:cNvPr>
          <p:cNvSpPr>
            <a:spLocks noGrp="1"/>
          </p:cNvSpPr>
          <p:nvPr>
            <p:ph type="sldNum" sz="quarter" idx="12"/>
          </p:nvPr>
        </p:nvSpPr>
        <p:spPr/>
        <p:txBody>
          <a:bodyPr/>
          <a:lstStyle/>
          <a:p>
            <a:fld id="{DA4D7897-2468-432B-AA97-2E321D67AE9C}" type="slidenum">
              <a:rPr lang="en-CA" smtClean="0"/>
              <a:t>‹#›</a:t>
            </a:fld>
            <a:endParaRPr lang="en-CA"/>
          </a:p>
        </p:txBody>
      </p:sp>
    </p:spTree>
    <p:extLst>
      <p:ext uri="{BB962C8B-B14F-4D97-AF65-F5344CB8AC3E}">
        <p14:creationId xmlns:p14="http://schemas.microsoft.com/office/powerpoint/2010/main" val="20015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60C6-19B2-74B9-9EF6-EA4A62CC3F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AEB519B-E57F-0A27-3646-160BCC97A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5BA459-116F-1308-7EC5-BB40A731914C}"/>
              </a:ext>
            </a:extLst>
          </p:cNvPr>
          <p:cNvSpPr>
            <a:spLocks noGrp="1"/>
          </p:cNvSpPr>
          <p:nvPr>
            <p:ph type="dt" sz="half" idx="10"/>
          </p:nvPr>
        </p:nvSpPr>
        <p:spPr/>
        <p:txBody>
          <a:bodyPr/>
          <a:lstStyle/>
          <a:p>
            <a:fld id="{6216DADC-178A-4969-B336-DBCB4EE7F9E3}" type="datetimeFigureOut">
              <a:rPr lang="en-CA" smtClean="0"/>
              <a:t>2022-11-07</a:t>
            </a:fld>
            <a:endParaRPr lang="en-CA"/>
          </a:p>
        </p:txBody>
      </p:sp>
      <p:sp>
        <p:nvSpPr>
          <p:cNvPr id="5" name="Footer Placeholder 4">
            <a:extLst>
              <a:ext uri="{FF2B5EF4-FFF2-40B4-BE49-F238E27FC236}">
                <a16:creationId xmlns:a16="http://schemas.microsoft.com/office/drawing/2014/main" id="{061C3339-FAE3-CD64-361D-7827435163D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1E2E55A-B879-BFCD-ADE2-443AE4728C78}"/>
              </a:ext>
            </a:extLst>
          </p:cNvPr>
          <p:cNvSpPr>
            <a:spLocks noGrp="1"/>
          </p:cNvSpPr>
          <p:nvPr>
            <p:ph type="sldNum" sz="quarter" idx="12"/>
          </p:nvPr>
        </p:nvSpPr>
        <p:spPr/>
        <p:txBody>
          <a:bodyPr/>
          <a:lstStyle/>
          <a:p>
            <a:fld id="{DA4D7897-2468-432B-AA97-2E321D67AE9C}" type="slidenum">
              <a:rPr lang="en-CA" smtClean="0"/>
              <a:t>‹#›</a:t>
            </a:fld>
            <a:endParaRPr lang="en-CA"/>
          </a:p>
        </p:txBody>
      </p:sp>
    </p:spTree>
    <p:extLst>
      <p:ext uri="{BB962C8B-B14F-4D97-AF65-F5344CB8AC3E}">
        <p14:creationId xmlns:p14="http://schemas.microsoft.com/office/powerpoint/2010/main" val="390774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7EB1-9AA7-6DFA-5D1B-7B0CA2F1C0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6D4DD6B-D3D5-73F2-261F-57B3A57E1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5B8F9F9-3849-80CD-125F-8B2F8EFB7C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D774DAD-FB9D-FC12-7C39-A62DE1F25179}"/>
              </a:ext>
            </a:extLst>
          </p:cNvPr>
          <p:cNvSpPr>
            <a:spLocks noGrp="1"/>
          </p:cNvSpPr>
          <p:nvPr>
            <p:ph type="dt" sz="half" idx="10"/>
          </p:nvPr>
        </p:nvSpPr>
        <p:spPr/>
        <p:txBody>
          <a:bodyPr/>
          <a:lstStyle/>
          <a:p>
            <a:fld id="{6216DADC-178A-4969-B336-DBCB4EE7F9E3}" type="datetimeFigureOut">
              <a:rPr lang="en-CA" smtClean="0"/>
              <a:t>2022-11-07</a:t>
            </a:fld>
            <a:endParaRPr lang="en-CA"/>
          </a:p>
        </p:txBody>
      </p:sp>
      <p:sp>
        <p:nvSpPr>
          <p:cNvPr id="6" name="Footer Placeholder 5">
            <a:extLst>
              <a:ext uri="{FF2B5EF4-FFF2-40B4-BE49-F238E27FC236}">
                <a16:creationId xmlns:a16="http://schemas.microsoft.com/office/drawing/2014/main" id="{3E569E2E-FEE8-89F9-9E65-4407385AB2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E06EA0B-7411-2AE1-9454-47C4A7F73E50}"/>
              </a:ext>
            </a:extLst>
          </p:cNvPr>
          <p:cNvSpPr>
            <a:spLocks noGrp="1"/>
          </p:cNvSpPr>
          <p:nvPr>
            <p:ph type="sldNum" sz="quarter" idx="12"/>
          </p:nvPr>
        </p:nvSpPr>
        <p:spPr/>
        <p:txBody>
          <a:bodyPr/>
          <a:lstStyle/>
          <a:p>
            <a:fld id="{DA4D7897-2468-432B-AA97-2E321D67AE9C}" type="slidenum">
              <a:rPr lang="en-CA" smtClean="0"/>
              <a:t>‹#›</a:t>
            </a:fld>
            <a:endParaRPr lang="en-CA"/>
          </a:p>
        </p:txBody>
      </p:sp>
    </p:spTree>
    <p:extLst>
      <p:ext uri="{BB962C8B-B14F-4D97-AF65-F5344CB8AC3E}">
        <p14:creationId xmlns:p14="http://schemas.microsoft.com/office/powerpoint/2010/main" val="31321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4C731-8275-ACCA-EBAD-741A1B24722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4066A49-1DAB-F2DB-B285-BDFDD1837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B10E3D-9DB2-71BD-A965-F67792A04D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B6BD58A-582C-73B9-755B-D7E19252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69BDD-E955-D763-A796-521F703869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5234B7B-4797-A8E1-C55C-15C5379D1736}"/>
              </a:ext>
            </a:extLst>
          </p:cNvPr>
          <p:cNvSpPr>
            <a:spLocks noGrp="1"/>
          </p:cNvSpPr>
          <p:nvPr>
            <p:ph type="dt" sz="half" idx="10"/>
          </p:nvPr>
        </p:nvSpPr>
        <p:spPr/>
        <p:txBody>
          <a:bodyPr/>
          <a:lstStyle/>
          <a:p>
            <a:fld id="{6216DADC-178A-4969-B336-DBCB4EE7F9E3}" type="datetimeFigureOut">
              <a:rPr lang="en-CA" smtClean="0"/>
              <a:t>2022-11-07</a:t>
            </a:fld>
            <a:endParaRPr lang="en-CA"/>
          </a:p>
        </p:txBody>
      </p:sp>
      <p:sp>
        <p:nvSpPr>
          <p:cNvPr id="8" name="Footer Placeholder 7">
            <a:extLst>
              <a:ext uri="{FF2B5EF4-FFF2-40B4-BE49-F238E27FC236}">
                <a16:creationId xmlns:a16="http://schemas.microsoft.com/office/drawing/2014/main" id="{E6CA7C6B-3FAD-61C7-6762-7A689D51828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EFAD812-A309-182D-561B-48379B53892E}"/>
              </a:ext>
            </a:extLst>
          </p:cNvPr>
          <p:cNvSpPr>
            <a:spLocks noGrp="1"/>
          </p:cNvSpPr>
          <p:nvPr>
            <p:ph type="sldNum" sz="quarter" idx="12"/>
          </p:nvPr>
        </p:nvSpPr>
        <p:spPr/>
        <p:txBody>
          <a:bodyPr/>
          <a:lstStyle/>
          <a:p>
            <a:fld id="{DA4D7897-2468-432B-AA97-2E321D67AE9C}" type="slidenum">
              <a:rPr lang="en-CA" smtClean="0"/>
              <a:t>‹#›</a:t>
            </a:fld>
            <a:endParaRPr lang="en-CA"/>
          </a:p>
        </p:txBody>
      </p:sp>
    </p:spTree>
    <p:extLst>
      <p:ext uri="{BB962C8B-B14F-4D97-AF65-F5344CB8AC3E}">
        <p14:creationId xmlns:p14="http://schemas.microsoft.com/office/powerpoint/2010/main" val="1292851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8127-7043-504F-591D-D7417F09F27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435D092-1EC5-2612-6EF7-BA13062BC071}"/>
              </a:ext>
            </a:extLst>
          </p:cNvPr>
          <p:cNvSpPr>
            <a:spLocks noGrp="1"/>
          </p:cNvSpPr>
          <p:nvPr>
            <p:ph type="dt" sz="half" idx="10"/>
          </p:nvPr>
        </p:nvSpPr>
        <p:spPr/>
        <p:txBody>
          <a:bodyPr/>
          <a:lstStyle/>
          <a:p>
            <a:fld id="{6216DADC-178A-4969-B336-DBCB4EE7F9E3}" type="datetimeFigureOut">
              <a:rPr lang="en-CA" smtClean="0"/>
              <a:t>2022-11-07</a:t>
            </a:fld>
            <a:endParaRPr lang="en-CA"/>
          </a:p>
        </p:txBody>
      </p:sp>
      <p:sp>
        <p:nvSpPr>
          <p:cNvPr id="4" name="Footer Placeholder 3">
            <a:extLst>
              <a:ext uri="{FF2B5EF4-FFF2-40B4-BE49-F238E27FC236}">
                <a16:creationId xmlns:a16="http://schemas.microsoft.com/office/drawing/2014/main" id="{800BC7B7-689C-1443-57E0-6205B701C5F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65D0A69-E775-2558-F9A0-89809618A8DC}"/>
              </a:ext>
            </a:extLst>
          </p:cNvPr>
          <p:cNvSpPr>
            <a:spLocks noGrp="1"/>
          </p:cNvSpPr>
          <p:nvPr>
            <p:ph type="sldNum" sz="quarter" idx="12"/>
          </p:nvPr>
        </p:nvSpPr>
        <p:spPr/>
        <p:txBody>
          <a:bodyPr/>
          <a:lstStyle/>
          <a:p>
            <a:fld id="{DA4D7897-2468-432B-AA97-2E321D67AE9C}" type="slidenum">
              <a:rPr lang="en-CA" smtClean="0"/>
              <a:t>‹#›</a:t>
            </a:fld>
            <a:endParaRPr lang="en-CA"/>
          </a:p>
        </p:txBody>
      </p:sp>
    </p:spTree>
    <p:extLst>
      <p:ext uri="{BB962C8B-B14F-4D97-AF65-F5344CB8AC3E}">
        <p14:creationId xmlns:p14="http://schemas.microsoft.com/office/powerpoint/2010/main" val="84133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4992AD-25D1-EE3E-E6B7-CD190DDB32DE}"/>
              </a:ext>
            </a:extLst>
          </p:cNvPr>
          <p:cNvSpPr>
            <a:spLocks noGrp="1"/>
          </p:cNvSpPr>
          <p:nvPr>
            <p:ph type="dt" sz="half" idx="10"/>
          </p:nvPr>
        </p:nvSpPr>
        <p:spPr/>
        <p:txBody>
          <a:bodyPr/>
          <a:lstStyle/>
          <a:p>
            <a:fld id="{6216DADC-178A-4969-B336-DBCB4EE7F9E3}" type="datetimeFigureOut">
              <a:rPr lang="en-CA" smtClean="0"/>
              <a:t>2022-11-07</a:t>
            </a:fld>
            <a:endParaRPr lang="en-CA"/>
          </a:p>
        </p:txBody>
      </p:sp>
      <p:sp>
        <p:nvSpPr>
          <p:cNvPr id="3" name="Footer Placeholder 2">
            <a:extLst>
              <a:ext uri="{FF2B5EF4-FFF2-40B4-BE49-F238E27FC236}">
                <a16:creationId xmlns:a16="http://schemas.microsoft.com/office/drawing/2014/main" id="{BDF497EE-DD42-8C20-8E21-545A0CAD06A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00C1D63-B7E2-D0FA-5A85-08A34AFE9972}"/>
              </a:ext>
            </a:extLst>
          </p:cNvPr>
          <p:cNvSpPr>
            <a:spLocks noGrp="1"/>
          </p:cNvSpPr>
          <p:nvPr>
            <p:ph type="sldNum" sz="quarter" idx="12"/>
          </p:nvPr>
        </p:nvSpPr>
        <p:spPr/>
        <p:txBody>
          <a:bodyPr/>
          <a:lstStyle/>
          <a:p>
            <a:fld id="{DA4D7897-2468-432B-AA97-2E321D67AE9C}" type="slidenum">
              <a:rPr lang="en-CA" smtClean="0"/>
              <a:t>‹#›</a:t>
            </a:fld>
            <a:endParaRPr lang="en-CA"/>
          </a:p>
        </p:txBody>
      </p:sp>
    </p:spTree>
    <p:extLst>
      <p:ext uri="{BB962C8B-B14F-4D97-AF65-F5344CB8AC3E}">
        <p14:creationId xmlns:p14="http://schemas.microsoft.com/office/powerpoint/2010/main" val="56618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3E7E-B3D1-6728-9866-D51D2E122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3E77E9E-E0EC-0ACE-11A9-7919BC248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E497D84-CF72-5C39-B466-632E91B6E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143B3-04CF-885E-4E96-8C231C16BD4A}"/>
              </a:ext>
            </a:extLst>
          </p:cNvPr>
          <p:cNvSpPr>
            <a:spLocks noGrp="1"/>
          </p:cNvSpPr>
          <p:nvPr>
            <p:ph type="dt" sz="half" idx="10"/>
          </p:nvPr>
        </p:nvSpPr>
        <p:spPr/>
        <p:txBody>
          <a:bodyPr/>
          <a:lstStyle/>
          <a:p>
            <a:fld id="{6216DADC-178A-4969-B336-DBCB4EE7F9E3}" type="datetimeFigureOut">
              <a:rPr lang="en-CA" smtClean="0"/>
              <a:t>2022-11-07</a:t>
            </a:fld>
            <a:endParaRPr lang="en-CA"/>
          </a:p>
        </p:txBody>
      </p:sp>
      <p:sp>
        <p:nvSpPr>
          <p:cNvPr id="6" name="Footer Placeholder 5">
            <a:extLst>
              <a:ext uri="{FF2B5EF4-FFF2-40B4-BE49-F238E27FC236}">
                <a16:creationId xmlns:a16="http://schemas.microsoft.com/office/drawing/2014/main" id="{B6FC1C88-A4AE-3EDB-EF4E-294C5366EE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4A9ED0E-B712-5329-A31B-6BBE307D4BE7}"/>
              </a:ext>
            </a:extLst>
          </p:cNvPr>
          <p:cNvSpPr>
            <a:spLocks noGrp="1"/>
          </p:cNvSpPr>
          <p:nvPr>
            <p:ph type="sldNum" sz="quarter" idx="12"/>
          </p:nvPr>
        </p:nvSpPr>
        <p:spPr/>
        <p:txBody>
          <a:bodyPr/>
          <a:lstStyle/>
          <a:p>
            <a:fld id="{DA4D7897-2468-432B-AA97-2E321D67AE9C}" type="slidenum">
              <a:rPr lang="en-CA" smtClean="0"/>
              <a:t>‹#›</a:t>
            </a:fld>
            <a:endParaRPr lang="en-CA"/>
          </a:p>
        </p:txBody>
      </p:sp>
    </p:spTree>
    <p:extLst>
      <p:ext uri="{BB962C8B-B14F-4D97-AF65-F5344CB8AC3E}">
        <p14:creationId xmlns:p14="http://schemas.microsoft.com/office/powerpoint/2010/main" val="85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3CC3-68D0-B3C6-20AB-71ED704A3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79382DD-F589-2F08-4D3D-04C51ED28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5087FF2-DAE0-9F23-54BA-4BC3D68D5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ACD62-4EC3-AE5C-5216-62E2E6C3D3E7}"/>
              </a:ext>
            </a:extLst>
          </p:cNvPr>
          <p:cNvSpPr>
            <a:spLocks noGrp="1"/>
          </p:cNvSpPr>
          <p:nvPr>
            <p:ph type="dt" sz="half" idx="10"/>
          </p:nvPr>
        </p:nvSpPr>
        <p:spPr/>
        <p:txBody>
          <a:bodyPr/>
          <a:lstStyle/>
          <a:p>
            <a:fld id="{6216DADC-178A-4969-B336-DBCB4EE7F9E3}" type="datetimeFigureOut">
              <a:rPr lang="en-CA" smtClean="0"/>
              <a:t>2022-11-07</a:t>
            </a:fld>
            <a:endParaRPr lang="en-CA"/>
          </a:p>
        </p:txBody>
      </p:sp>
      <p:sp>
        <p:nvSpPr>
          <p:cNvPr id="6" name="Footer Placeholder 5">
            <a:extLst>
              <a:ext uri="{FF2B5EF4-FFF2-40B4-BE49-F238E27FC236}">
                <a16:creationId xmlns:a16="http://schemas.microsoft.com/office/drawing/2014/main" id="{516E0515-249A-883E-E861-52211BD59F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1814C7-7143-293C-5398-C941A1869E6E}"/>
              </a:ext>
            </a:extLst>
          </p:cNvPr>
          <p:cNvSpPr>
            <a:spLocks noGrp="1"/>
          </p:cNvSpPr>
          <p:nvPr>
            <p:ph type="sldNum" sz="quarter" idx="12"/>
          </p:nvPr>
        </p:nvSpPr>
        <p:spPr/>
        <p:txBody>
          <a:bodyPr/>
          <a:lstStyle/>
          <a:p>
            <a:fld id="{DA4D7897-2468-432B-AA97-2E321D67AE9C}" type="slidenum">
              <a:rPr lang="en-CA" smtClean="0"/>
              <a:t>‹#›</a:t>
            </a:fld>
            <a:endParaRPr lang="en-CA"/>
          </a:p>
        </p:txBody>
      </p:sp>
    </p:spTree>
    <p:extLst>
      <p:ext uri="{BB962C8B-B14F-4D97-AF65-F5344CB8AC3E}">
        <p14:creationId xmlns:p14="http://schemas.microsoft.com/office/powerpoint/2010/main" val="291586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B60EF-EDD1-A399-B668-98BB2D366C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AC1C06C-281F-908A-8C96-18D12B748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F989FCE-9D4D-F068-32EE-5C5095E19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6DADC-178A-4969-B336-DBCB4EE7F9E3}" type="datetimeFigureOut">
              <a:rPr lang="en-CA" smtClean="0"/>
              <a:t>2022-11-07</a:t>
            </a:fld>
            <a:endParaRPr lang="en-CA"/>
          </a:p>
        </p:txBody>
      </p:sp>
      <p:sp>
        <p:nvSpPr>
          <p:cNvPr id="5" name="Footer Placeholder 4">
            <a:extLst>
              <a:ext uri="{FF2B5EF4-FFF2-40B4-BE49-F238E27FC236}">
                <a16:creationId xmlns:a16="http://schemas.microsoft.com/office/drawing/2014/main" id="{DE52CED4-AEB6-F4D7-1237-AA9B2C8EA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523406D-44FD-B982-EC80-426F7ACAF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D7897-2468-432B-AA97-2E321D67AE9C}" type="slidenum">
              <a:rPr lang="en-CA" smtClean="0"/>
              <a:t>‹#›</a:t>
            </a:fld>
            <a:endParaRPr lang="en-CA"/>
          </a:p>
        </p:txBody>
      </p:sp>
    </p:spTree>
    <p:extLst>
      <p:ext uri="{BB962C8B-B14F-4D97-AF65-F5344CB8AC3E}">
        <p14:creationId xmlns:p14="http://schemas.microsoft.com/office/powerpoint/2010/main" val="3883130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learn.microsoft.com/en-us/azure/azure-functions/durable/durable-functions-sequence?tabs=csharp" TargetMode="External"/><Relationship Id="rId3" Type="http://schemas.openxmlformats.org/officeDocument/2006/relationships/hyperlink" Target="https://docs.microsoft.com/en-us/azure/azure-functions/functions-overview" TargetMode="External"/><Relationship Id="rId7" Type="http://schemas.openxmlformats.org/officeDocument/2006/relationships/hyperlink" Target="https://learn.microsoft.com/en-us/azure/azure-functions/durable/durable-functions-types-features-overview#activity-function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learn.microsoft.com/en-us/azure/azure-functions/durable/durable-functions-types-features-overview#orchestrator-functions" TargetMode="External"/><Relationship Id="rId5" Type="http://schemas.openxmlformats.org/officeDocument/2006/relationships/hyperlink" Target="https://docs.microsoft.com/en-us/azure/azure-functions/durable/durable-functions-entities" TargetMode="External"/><Relationship Id="rId10" Type="http://schemas.openxmlformats.org/officeDocument/2006/relationships/image" Target="../media/image2.png"/><Relationship Id="rId4" Type="http://schemas.openxmlformats.org/officeDocument/2006/relationships/hyperlink" Target="https://docs.microsoft.com/en-us/azure/azure-functions/durable/durable-functions-orchestrations"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1200-CDB6-0CD2-74DE-58FD3351EBD1}"/>
              </a:ext>
            </a:extLst>
          </p:cNvPr>
          <p:cNvSpPr>
            <a:spLocks noGrp="1"/>
          </p:cNvSpPr>
          <p:nvPr>
            <p:ph type="ctrTitle"/>
          </p:nvPr>
        </p:nvSpPr>
        <p:spPr/>
        <p:txBody>
          <a:bodyPr/>
          <a:lstStyle/>
          <a:p>
            <a:r>
              <a:rPr lang="en-CA" dirty="0"/>
              <a:t>Azure Functions</a:t>
            </a:r>
          </a:p>
        </p:txBody>
      </p:sp>
    </p:spTree>
    <p:extLst>
      <p:ext uri="{BB962C8B-B14F-4D97-AF65-F5344CB8AC3E}">
        <p14:creationId xmlns:p14="http://schemas.microsoft.com/office/powerpoint/2010/main" val="221586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B875EF-05AC-45D8-86C9-622271C40F78}"/>
              </a:ext>
            </a:extLst>
          </p:cNvPr>
          <p:cNvSpPr/>
          <p:nvPr/>
        </p:nvSpPr>
        <p:spPr>
          <a:xfrm>
            <a:off x="162211" y="1346813"/>
            <a:ext cx="5351312" cy="4535857"/>
          </a:xfrm>
          <a:prstGeom prst="rect">
            <a:avLst/>
          </a:prstGeom>
        </p:spPr>
        <p:txBody>
          <a:bodyPr wrap="square">
            <a:spAutoFit/>
          </a:bodyPr>
          <a:lstStyle/>
          <a:p>
            <a:r>
              <a:rPr lang="en-GB" sz="1765" b="1" i="1" dirty="0">
                <a:solidFill>
                  <a:schemeClr val="accent1"/>
                </a:solidFill>
                <a:cs typeface="Segoe UI Light" panose="020B0502040204020203" pitchFamily="34" charset="0"/>
              </a:rPr>
              <a:t>Durable Functions: </a:t>
            </a:r>
            <a:r>
              <a:rPr lang="en-GB" sz="1765" dirty="0">
                <a:solidFill>
                  <a:srgbClr val="171717"/>
                </a:solidFill>
                <a:latin typeface="Segoe UI Light" panose="020B0502040204020203" pitchFamily="34" charset="0"/>
                <a:cs typeface="Segoe UI Light" panose="020B0502040204020203" pitchFamily="34" charset="0"/>
              </a:rPr>
              <a:t>an extension of </a:t>
            </a:r>
            <a:r>
              <a:rPr lang="en-GB" sz="1765" u="sng" dirty="0">
                <a:latin typeface="Segoe UI Light" panose="020B0502040204020203" pitchFamily="34" charset="0"/>
                <a:cs typeface="Segoe UI Light" panose="020B0502040204020203" pitchFamily="34" charset="0"/>
                <a:hlinkClick r:id="rId3"/>
              </a:rPr>
              <a:t>Azure Functions</a:t>
            </a:r>
            <a:r>
              <a:rPr lang="en-GB" sz="1765" dirty="0">
                <a:solidFill>
                  <a:srgbClr val="171717"/>
                </a:solidFill>
                <a:latin typeface="Segoe UI Light" panose="020B0502040204020203" pitchFamily="34" charset="0"/>
                <a:cs typeface="Segoe UI Light" panose="020B0502040204020203" pitchFamily="34" charset="0"/>
              </a:rPr>
              <a:t> that lets you write stateful functions in a serverless compute environment. </a:t>
            </a:r>
          </a:p>
          <a:p>
            <a:endParaRPr lang="en-GB" sz="1765" dirty="0">
              <a:solidFill>
                <a:srgbClr val="171717"/>
              </a:solidFill>
              <a:latin typeface="Segoe UI Light" panose="020B0502040204020203" pitchFamily="34" charset="0"/>
              <a:cs typeface="Segoe UI Light" panose="020B0502040204020203" pitchFamily="34" charset="0"/>
            </a:endParaRPr>
          </a:p>
          <a:p>
            <a:r>
              <a:rPr lang="en-GB" sz="1765" dirty="0">
                <a:solidFill>
                  <a:srgbClr val="171717"/>
                </a:solidFill>
                <a:latin typeface="Segoe UI Light" panose="020B0502040204020203" pitchFamily="34" charset="0"/>
                <a:cs typeface="Segoe UI Light" panose="020B0502040204020203" pitchFamily="34" charset="0"/>
              </a:rPr>
              <a:t>The extension lets you define stateful workflows by writing </a:t>
            </a:r>
            <a:r>
              <a:rPr lang="en-GB" sz="1765" i="1" u="sng" dirty="0">
                <a:latin typeface="Segoe UI Light" panose="020B0502040204020203" pitchFamily="34" charset="0"/>
                <a:cs typeface="Segoe UI Light" panose="020B0502040204020203" pitchFamily="34" charset="0"/>
                <a:hlinkClick r:id="rId4"/>
              </a:rPr>
              <a:t>orchestrator functions</a:t>
            </a:r>
            <a:r>
              <a:rPr lang="en-GB" sz="1765" dirty="0">
                <a:solidFill>
                  <a:srgbClr val="171717"/>
                </a:solidFill>
                <a:latin typeface="Segoe UI Light" panose="020B0502040204020203" pitchFamily="34" charset="0"/>
                <a:cs typeface="Segoe UI Light" panose="020B0502040204020203" pitchFamily="34" charset="0"/>
              </a:rPr>
              <a:t> (</a:t>
            </a:r>
            <a:r>
              <a:rPr lang="en-GB" sz="1400" i="1" dirty="0" err="1">
                <a:solidFill>
                  <a:srgbClr val="00B050"/>
                </a:solidFill>
                <a:latin typeface="Segoe UI Light" panose="020B0502040204020203" pitchFamily="34" charset="0"/>
                <a:cs typeface="Segoe UI Light" panose="020B0502040204020203" pitchFamily="34" charset="0"/>
              </a:rPr>
              <a:t>OrchestrationTrigger</a:t>
            </a:r>
            <a:r>
              <a:rPr lang="en-GB" sz="1765" dirty="0">
                <a:solidFill>
                  <a:srgbClr val="171717"/>
                </a:solidFill>
                <a:latin typeface="Segoe UI Light" panose="020B0502040204020203" pitchFamily="34" charset="0"/>
                <a:cs typeface="Segoe UI Light" panose="020B0502040204020203" pitchFamily="34" charset="0"/>
              </a:rPr>
              <a:t>) and stateful entities by writing </a:t>
            </a:r>
            <a:r>
              <a:rPr lang="en-GB" sz="1765" i="1" u="sng" dirty="0">
                <a:latin typeface="Segoe UI Light" panose="020B0502040204020203" pitchFamily="34" charset="0"/>
                <a:cs typeface="Segoe UI Light" panose="020B0502040204020203" pitchFamily="34" charset="0"/>
                <a:hlinkClick r:id="rId5"/>
              </a:rPr>
              <a:t>entity functions</a:t>
            </a:r>
            <a:r>
              <a:rPr lang="en-GB" sz="1765" dirty="0">
                <a:solidFill>
                  <a:srgbClr val="171717"/>
                </a:solidFill>
                <a:latin typeface="Segoe UI Light" panose="020B0502040204020203" pitchFamily="34" charset="0"/>
                <a:cs typeface="Segoe UI Light" panose="020B0502040204020203" pitchFamily="34" charset="0"/>
              </a:rPr>
              <a:t> using the Azure Functions programming model. </a:t>
            </a:r>
          </a:p>
          <a:p>
            <a:endParaRPr lang="en-GB" sz="1765" dirty="0">
              <a:solidFill>
                <a:srgbClr val="171717"/>
              </a:solidFill>
              <a:latin typeface="Segoe UI Light" panose="020B0502040204020203" pitchFamily="34" charset="0"/>
              <a:cs typeface="Segoe UI Light" panose="020B0502040204020203" pitchFamily="34" charset="0"/>
            </a:endParaRPr>
          </a:p>
          <a:p>
            <a:r>
              <a:rPr lang="en-GB" sz="1765" dirty="0">
                <a:solidFill>
                  <a:srgbClr val="171717"/>
                </a:solidFill>
                <a:latin typeface="Segoe UI Light" panose="020B0502040204020203" pitchFamily="34" charset="0"/>
                <a:cs typeface="Segoe UI Light" panose="020B0502040204020203" pitchFamily="34" charset="0"/>
              </a:rPr>
              <a:t>You can use </a:t>
            </a:r>
            <a:r>
              <a:rPr lang="en-GB" sz="1765" i="1" dirty="0">
                <a:solidFill>
                  <a:srgbClr val="171717"/>
                </a:solidFill>
                <a:latin typeface="Segoe UI Light" panose="020B0502040204020203" pitchFamily="34" charset="0"/>
                <a:cs typeface="Segoe UI Light" panose="020B0502040204020203" pitchFamily="34" charset="0"/>
                <a:hlinkClick r:id="rId6"/>
              </a:rPr>
              <a:t>Orchestrator functions</a:t>
            </a:r>
            <a:r>
              <a:rPr lang="en-GB" sz="1765" i="1" dirty="0">
                <a:solidFill>
                  <a:srgbClr val="171717"/>
                </a:solidFill>
                <a:latin typeface="Segoe UI Light" panose="020B0502040204020203" pitchFamily="34" charset="0"/>
                <a:cs typeface="Segoe UI Light" panose="020B0502040204020203" pitchFamily="34" charset="0"/>
              </a:rPr>
              <a:t> </a:t>
            </a:r>
            <a:r>
              <a:rPr lang="en-GB" sz="2400" dirty="0">
                <a:solidFill>
                  <a:srgbClr val="171717"/>
                </a:solidFill>
                <a:latin typeface="Segoe UI Light" panose="020B0502040204020203" pitchFamily="34" charset="0"/>
                <a:cs typeface="Segoe UI Light" panose="020B0502040204020203" pitchFamily="34" charset="0"/>
              </a:rPr>
              <a:t>(</a:t>
            </a:r>
            <a:r>
              <a:rPr lang="en-GB" sz="1400" i="1" dirty="0" err="1">
                <a:solidFill>
                  <a:srgbClr val="00B050"/>
                </a:solidFill>
                <a:latin typeface="Segoe UI Light" panose="020B0502040204020203" pitchFamily="34" charset="0"/>
                <a:cs typeface="Segoe UI Light" panose="020B0502040204020203" pitchFamily="34" charset="0"/>
              </a:rPr>
              <a:t>OrchestrationTrigger</a:t>
            </a:r>
            <a:r>
              <a:rPr lang="en-GB" sz="2400" dirty="0">
                <a:solidFill>
                  <a:srgbClr val="171717"/>
                </a:solidFill>
                <a:latin typeface="Segoe UI Light" panose="020B0502040204020203" pitchFamily="34" charset="0"/>
                <a:cs typeface="Segoe UI Light" panose="020B0502040204020203" pitchFamily="34" charset="0"/>
              </a:rPr>
              <a:t>) </a:t>
            </a:r>
            <a:r>
              <a:rPr lang="en-GB" sz="1765" dirty="0">
                <a:solidFill>
                  <a:srgbClr val="171717"/>
                </a:solidFill>
                <a:latin typeface="Segoe UI Light" panose="020B0502040204020203" pitchFamily="34" charset="0"/>
                <a:cs typeface="Segoe UI Light" panose="020B0502040204020203" pitchFamily="34" charset="0"/>
              </a:rPr>
              <a:t>with Trigger function (</a:t>
            </a:r>
            <a:r>
              <a:rPr lang="en-GB" sz="1400" i="1" dirty="0">
                <a:solidFill>
                  <a:srgbClr val="00B050"/>
                </a:solidFill>
                <a:latin typeface="Segoe UI Light" panose="020B0502040204020203" pitchFamily="34" charset="0"/>
                <a:cs typeface="Segoe UI Light" panose="020B0502040204020203" pitchFamily="34" charset="0"/>
              </a:rPr>
              <a:t>e.g., </a:t>
            </a:r>
            <a:r>
              <a:rPr lang="en-CA" sz="1400" i="1" dirty="0">
                <a:solidFill>
                  <a:srgbClr val="00B050"/>
                </a:solidFill>
                <a:latin typeface="Segoe UI Light" panose="020B0502040204020203" pitchFamily="34" charset="0"/>
                <a:cs typeface="Segoe UI Light" panose="020B0502040204020203" pitchFamily="34" charset="0"/>
              </a:rPr>
              <a:t>BlobTrigger</a:t>
            </a:r>
            <a:r>
              <a:rPr lang="en-GB" sz="1765" dirty="0">
                <a:solidFill>
                  <a:srgbClr val="171717"/>
                </a:solidFill>
                <a:latin typeface="Segoe UI Light" panose="020B0502040204020203" pitchFamily="34" charset="0"/>
                <a:cs typeface="Segoe UI Light" panose="020B0502040204020203" pitchFamily="34" charset="0"/>
              </a:rPr>
              <a:t>) &amp; </a:t>
            </a:r>
            <a:r>
              <a:rPr lang="en-GB" sz="1765" i="1" dirty="0">
                <a:solidFill>
                  <a:srgbClr val="171717"/>
                </a:solidFill>
                <a:latin typeface="Segoe UI Light" panose="020B0502040204020203" pitchFamily="34" charset="0"/>
                <a:cs typeface="Segoe UI Light" panose="020B0502040204020203" pitchFamily="34" charset="0"/>
                <a:hlinkClick r:id="rId7"/>
              </a:rPr>
              <a:t>Activity Function</a:t>
            </a:r>
            <a:r>
              <a:rPr lang="en-GB" sz="1765" i="1" dirty="0">
                <a:solidFill>
                  <a:srgbClr val="171717"/>
                </a:solidFill>
                <a:latin typeface="Segoe UI Light" panose="020B0502040204020203" pitchFamily="34" charset="0"/>
                <a:cs typeface="Segoe UI Light" panose="020B0502040204020203" pitchFamily="34" charset="0"/>
              </a:rPr>
              <a:t> </a:t>
            </a:r>
            <a:r>
              <a:rPr lang="en-GB" sz="1765" dirty="0">
                <a:solidFill>
                  <a:srgbClr val="171717"/>
                </a:solidFill>
                <a:latin typeface="Segoe UI Light" panose="020B0502040204020203" pitchFamily="34" charset="0"/>
                <a:cs typeface="Segoe UI Light" panose="020B0502040204020203" pitchFamily="34" charset="0"/>
              </a:rPr>
              <a:t>(</a:t>
            </a:r>
            <a:r>
              <a:rPr lang="en-CA" sz="1400" i="1" dirty="0" err="1">
                <a:solidFill>
                  <a:srgbClr val="00B050"/>
                </a:solidFill>
                <a:latin typeface="Segoe UI Light" panose="020B0502040204020203" pitchFamily="34" charset="0"/>
                <a:cs typeface="Segoe UI Light" panose="020B0502040204020203" pitchFamily="34" charset="0"/>
              </a:rPr>
              <a:t>ActivityTrigger</a:t>
            </a:r>
            <a:r>
              <a:rPr lang="en-GB" sz="1765" dirty="0">
                <a:solidFill>
                  <a:srgbClr val="171717"/>
                </a:solidFill>
                <a:latin typeface="Segoe UI Light" panose="020B0502040204020203" pitchFamily="34" charset="0"/>
                <a:cs typeface="Segoe UI Light" panose="020B0502040204020203" pitchFamily="34" charset="0"/>
              </a:rPr>
              <a:t>) to create a </a:t>
            </a:r>
            <a:r>
              <a:rPr lang="en-GB" sz="1765" i="1" dirty="0">
                <a:solidFill>
                  <a:srgbClr val="171717"/>
                </a:solidFill>
                <a:latin typeface="Segoe UI Light" panose="020B0502040204020203" pitchFamily="34" charset="0"/>
                <a:cs typeface="Segoe UI Light" panose="020B0502040204020203" pitchFamily="34" charset="0"/>
                <a:hlinkClick r:id="rId8"/>
              </a:rPr>
              <a:t>Function Chaining pattern</a:t>
            </a:r>
            <a:endParaRPr lang="en-GB" sz="1765" i="1" dirty="0">
              <a:solidFill>
                <a:srgbClr val="171717"/>
              </a:solidFill>
              <a:latin typeface="Segoe UI Light" panose="020B0502040204020203" pitchFamily="34" charset="0"/>
              <a:cs typeface="Segoe UI Light" panose="020B0502040204020203" pitchFamily="34" charset="0"/>
            </a:endParaRPr>
          </a:p>
          <a:p>
            <a:endParaRPr lang="en-GB" sz="1765" dirty="0">
              <a:solidFill>
                <a:srgbClr val="171717"/>
              </a:solidFill>
              <a:latin typeface="Segoe UI Light" panose="020B0502040204020203" pitchFamily="34" charset="0"/>
              <a:cs typeface="Segoe UI Light" panose="020B0502040204020203" pitchFamily="34" charset="0"/>
            </a:endParaRPr>
          </a:p>
          <a:p>
            <a:r>
              <a:rPr lang="en-GB" sz="1765" dirty="0">
                <a:solidFill>
                  <a:srgbClr val="171717"/>
                </a:solidFill>
                <a:latin typeface="Segoe UI Light" panose="020B0502040204020203" pitchFamily="34" charset="0"/>
                <a:cs typeface="Segoe UI Light" panose="020B0502040204020203" pitchFamily="34" charset="0"/>
              </a:rPr>
              <a:t>Behind the scenes, the extension manages state, checkpoints, and restarts for you, allowing you to focus on your business logic.</a:t>
            </a:r>
            <a:endParaRPr lang="en-GB" sz="1765" dirty="0">
              <a:latin typeface="Segoe UI Light" panose="020B0502040204020203" pitchFamily="34" charset="0"/>
              <a:cs typeface="Segoe UI Light" panose="020B0502040204020203" pitchFamily="34" charset="0"/>
            </a:endParaRPr>
          </a:p>
        </p:txBody>
      </p:sp>
      <p:sp>
        <p:nvSpPr>
          <p:cNvPr id="7" name="Title 16">
            <a:extLst>
              <a:ext uri="{FF2B5EF4-FFF2-40B4-BE49-F238E27FC236}">
                <a16:creationId xmlns:a16="http://schemas.microsoft.com/office/drawing/2014/main" id="{403AE540-0788-441A-BE2D-2723C22E385F}"/>
              </a:ext>
            </a:extLst>
          </p:cNvPr>
          <p:cNvSpPr>
            <a:spLocks noGrp="1"/>
          </p:cNvSpPr>
          <p:nvPr>
            <p:ph type="title"/>
          </p:nvPr>
        </p:nvSpPr>
        <p:spPr>
          <a:xfrm>
            <a:off x="128531" y="21931"/>
            <a:ext cx="10515600" cy="1325375"/>
          </a:xfrm>
        </p:spPr>
        <p:txBody>
          <a:bodyPr>
            <a:normAutofit/>
          </a:bodyPr>
          <a:lstStyle/>
          <a:p>
            <a:pPr defTabSz="914016">
              <a:defRPr/>
            </a:pPr>
            <a:r>
              <a:rPr lang="en-US" sz="4705" dirty="0">
                <a:solidFill>
                  <a:srgbClr val="0072C6"/>
                </a:solidFill>
                <a:latin typeface="Segoe UI Semibold" panose="020B0702040204020203" pitchFamily="34" charset="0"/>
              </a:rPr>
              <a:t>Durable Functions</a:t>
            </a:r>
            <a:endParaRPr lang="en-US" sz="4705" dirty="0">
              <a:solidFill>
                <a:srgbClr val="505050"/>
              </a:solidFill>
              <a:latin typeface="Segoe UI Light" charset="0"/>
              <a:ea typeface="Segoe UI Light" charset="0"/>
              <a:cs typeface="Segoe UI Light" charset="0"/>
            </a:endParaRPr>
          </a:p>
        </p:txBody>
      </p:sp>
      <p:pic>
        <p:nvPicPr>
          <p:cNvPr id="1026" name="Picture 2" descr="A diagram of the function chaining pattern">
            <a:extLst>
              <a:ext uri="{FF2B5EF4-FFF2-40B4-BE49-F238E27FC236}">
                <a16:creationId xmlns:a16="http://schemas.microsoft.com/office/drawing/2014/main" id="{AAD77119-EB79-4927-9BE2-470CA43CC21F}"/>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5431328" y="5132521"/>
            <a:ext cx="6504851" cy="11590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96DE2BD-5ED6-4F23-89AD-0B79AC4B7F59}"/>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6304673" y="1136538"/>
            <a:ext cx="4218310" cy="31715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802E18E-394B-A507-F43E-7AB5EA14174F}"/>
              </a:ext>
            </a:extLst>
          </p:cNvPr>
          <p:cNvSpPr/>
          <p:nvPr/>
        </p:nvSpPr>
        <p:spPr>
          <a:xfrm>
            <a:off x="7473941" y="4796302"/>
            <a:ext cx="2419624" cy="46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Function Chaining</a:t>
            </a:r>
          </a:p>
        </p:txBody>
      </p:sp>
    </p:spTree>
    <p:extLst>
      <p:ext uri="{BB962C8B-B14F-4D97-AF65-F5344CB8AC3E}">
        <p14:creationId xmlns:p14="http://schemas.microsoft.com/office/powerpoint/2010/main" val="215376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94B89B5C-F1DC-145A-5AE7-6C7FBE9BC057}"/>
              </a:ext>
            </a:extLst>
          </p:cNvPr>
          <p:cNvSpPr/>
          <p:nvPr/>
        </p:nvSpPr>
        <p:spPr>
          <a:xfrm>
            <a:off x="3283889" y="3880237"/>
            <a:ext cx="6380921" cy="1959996"/>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5E79D436-D6FF-1E71-A2E1-A5EC3EE20DED}"/>
              </a:ext>
            </a:extLst>
          </p:cNvPr>
          <p:cNvGrpSpPr/>
          <p:nvPr/>
        </p:nvGrpSpPr>
        <p:grpSpPr>
          <a:xfrm>
            <a:off x="3371849" y="2285181"/>
            <a:ext cx="1525267" cy="828676"/>
            <a:chOff x="2264217" y="2239840"/>
            <a:chExt cx="1525267" cy="828676"/>
          </a:xfrm>
        </p:grpSpPr>
        <p:pic>
          <p:nvPicPr>
            <p:cNvPr id="3" name="Graphic 2">
              <a:extLst>
                <a:ext uri="{FF2B5EF4-FFF2-40B4-BE49-F238E27FC236}">
                  <a16:creationId xmlns:a16="http://schemas.microsoft.com/office/drawing/2014/main" id="{9E31D709-3D4E-000B-5051-E3EE7808EB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1517" y="2239840"/>
              <a:ext cx="610333" cy="610333"/>
            </a:xfrm>
            <a:prstGeom prst="rect">
              <a:avLst/>
            </a:prstGeom>
          </p:spPr>
        </p:pic>
        <p:sp>
          <p:nvSpPr>
            <p:cNvPr id="4" name="Rectangle 3">
              <a:extLst>
                <a:ext uri="{FF2B5EF4-FFF2-40B4-BE49-F238E27FC236}">
                  <a16:creationId xmlns:a16="http://schemas.microsoft.com/office/drawing/2014/main" id="{147EC9DF-3E46-D1C1-C479-4A18BFD036B7}"/>
                </a:ext>
              </a:extLst>
            </p:cNvPr>
            <p:cNvSpPr/>
            <p:nvPr/>
          </p:nvSpPr>
          <p:spPr>
            <a:xfrm>
              <a:off x="2264217" y="2776614"/>
              <a:ext cx="1525267"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Trigger (BlobTrigger)</a:t>
              </a:r>
            </a:p>
          </p:txBody>
        </p:sp>
      </p:grpSp>
      <p:sp>
        <p:nvSpPr>
          <p:cNvPr id="5" name="Rectangle 4">
            <a:extLst>
              <a:ext uri="{FF2B5EF4-FFF2-40B4-BE49-F238E27FC236}">
                <a16:creationId xmlns:a16="http://schemas.microsoft.com/office/drawing/2014/main" id="{2905DDE0-8A79-A98C-6FB8-C01DFF4E034B}"/>
              </a:ext>
            </a:extLst>
          </p:cNvPr>
          <p:cNvSpPr/>
          <p:nvPr/>
        </p:nvSpPr>
        <p:spPr>
          <a:xfrm>
            <a:off x="3547985" y="1027483"/>
            <a:ext cx="4436988" cy="46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Azure Durable Functions – Chaining example</a:t>
            </a:r>
          </a:p>
        </p:txBody>
      </p:sp>
      <p:grpSp>
        <p:nvGrpSpPr>
          <p:cNvPr id="7" name="Group 6">
            <a:extLst>
              <a:ext uri="{FF2B5EF4-FFF2-40B4-BE49-F238E27FC236}">
                <a16:creationId xmlns:a16="http://schemas.microsoft.com/office/drawing/2014/main" id="{4C13FCDD-47AE-1737-9871-04995219452E}"/>
              </a:ext>
            </a:extLst>
          </p:cNvPr>
          <p:cNvGrpSpPr/>
          <p:nvPr/>
        </p:nvGrpSpPr>
        <p:grpSpPr>
          <a:xfrm>
            <a:off x="5640116" y="2239840"/>
            <a:ext cx="1525267" cy="828676"/>
            <a:chOff x="2264217" y="2239840"/>
            <a:chExt cx="1525267" cy="828676"/>
          </a:xfrm>
        </p:grpSpPr>
        <p:pic>
          <p:nvPicPr>
            <p:cNvPr id="8" name="Graphic 7">
              <a:extLst>
                <a:ext uri="{FF2B5EF4-FFF2-40B4-BE49-F238E27FC236}">
                  <a16:creationId xmlns:a16="http://schemas.microsoft.com/office/drawing/2014/main" id="{D64F21CA-2527-E39D-4171-FB2FEFFC63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1517" y="2239840"/>
              <a:ext cx="610333" cy="610333"/>
            </a:xfrm>
            <a:prstGeom prst="rect">
              <a:avLst/>
            </a:prstGeom>
          </p:spPr>
        </p:pic>
        <p:sp>
          <p:nvSpPr>
            <p:cNvPr id="9" name="Rectangle 8">
              <a:extLst>
                <a:ext uri="{FF2B5EF4-FFF2-40B4-BE49-F238E27FC236}">
                  <a16:creationId xmlns:a16="http://schemas.microsoft.com/office/drawing/2014/main" id="{F0A50527-DA1A-6033-061A-C08C7B60811D}"/>
                </a:ext>
              </a:extLst>
            </p:cNvPr>
            <p:cNvSpPr/>
            <p:nvPr/>
          </p:nvSpPr>
          <p:spPr>
            <a:xfrm>
              <a:off x="2264217" y="2776614"/>
              <a:ext cx="1525267"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Orchestrator function</a:t>
              </a:r>
            </a:p>
          </p:txBody>
        </p:sp>
      </p:grpSp>
      <p:grpSp>
        <p:nvGrpSpPr>
          <p:cNvPr id="10" name="Group 9">
            <a:extLst>
              <a:ext uri="{FF2B5EF4-FFF2-40B4-BE49-F238E27FC236}">
                <a16:creationId xmlns:a16="http://schemas.microsoft.com/office/drawing/2014/main" id="{4B9681A6-77F7-13E9-393D-07A2649F3CFD}"/>
              </a:ext>
            </a:extLst>
          </p:cNvPr>
          <p:cNvGrpSpPr/>
          <p:nvPr/>
        </p:nvGrpSpPr>
        <p:grpSpPr>
          <a:xfrm>
            <a:off x="3526846" y="4198576"/>
            <a:ext cx="1762932" cy="828676"/>
            <a:chOff x="2116177" y="2239840"/>
            <a:chExt cx="1762932" cy="828676"/>
          </a:xfrm>
        </p:grpSpPr>
        <p:pic>
          <p:nvPicPr>
            <p:cNvPr id="11" name="Graphic 10">
              <a:extLst>
                <a:ext uri="{FF2B5EF4-FFF2-40B4-BE49-F238E27FC236}">
                  <a16:creationId xmlns:a16="http://schemas.microsoft.com/office/drawing/2014/main" id="{64BB1C22-20D8-66D6-0A38-6BB5DFCAD1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1517" y="2239840"/>
              <a:ext cx="610333" cy="610333"/>
            </a:xfrm>
            <a:prstGeom prst="rect">
              <a:avLst/>
            </a:prstGeom>
          </p:spPr>
        </p:pic>
        <p:sp>
          <p:nvSpPr>
            <p:cNvPr id="12" name="Rectangle 11">
              <a:extLst>
                <a:ext uri="{FF2B5EF4-FFF2-40B4-BE49-F238E27FC236}">
                  <a16:creationId xmlns:a16="http://schemas.microsoft.com/office/drawing/2014/main" id="{16471794-EE93-48EB-9032-225502AA4B4F}"/>
                </a:ext>
              </a:extLst>
            </p:cNvPr>
            <p:cNvSpPr/>
            <p:nvPr/>
          </p:nvSpPr>
          <p:spPr>
            <a:xfrm>
              <a:off x="2116177" y="2776614"/>
              <a:ext cx="1762932"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SendMessageToServiceBus-F1</a:t>
              </a:r>
            </a:p>
          </p:txBody>
        </p:sp>
      </p:grpSp>
      <p:grpSp>
        <p:nvGrpSpPr>
          <p:cNvPr id="13" name="Group 12">
            <a:extLst>
              <a:ext uri="{FF2B5EF4-FFF2-40B4-BE49-F238E27FC236}">
                <a16:creationId xmlns:a16="http://schemas.microsoft.com/office/drawing/2014/main" id="{9CB7DF16-B07D-1D32-2A92-0DBD81642A54}"/>
              </a:ext>
            </a:extLst>
          </p:cNvPr>
          <p:cNvGrpSpPr/>
          <p:nvPr/>
        </p:nvGrpSpPr>
        <p:grpSpPr>
          <a:xfrm>
            <a:off x="5487796" y="4218456"/>
            <a:ext cx="1762932" cy="828676"/>
            <a:chOff x="2116177" y="2239840"/>
            <a:chExt cx="1762932" cy="828676"/>
          </a:xfrm>
        </p:grpSpPr>
        <p:pic>
          <p:nvPicPr>
            <p:cNvPr id="14" name="Graphic 13">
              <a:extLst>
                <a:ext uri="{FF2B5EF4-FFF2-40B4-BE49-F238E27FC236}">
                  <a16:creationId xmlns:a16="http://schemas.microsoft.com/office/drawing/2014/main" id="{0B02BE15-5D8E-D75C-3E02-7D10AC8A14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1517" y="2239840"/>
              <a:ext cx="610333" cy="610333"/>
            </a:xfrm>
            <a:prstGeom prst="rect">
              <a:avLst/>
            </a:prstGeom>
          </p:spPr>
        </p:pic>
        <p:sp>
          <p:nvSpPr>
            <p:cNvPr id="15" name="Rectangle 14">
              <a:extLst>
                <a:ext uri="{FF2B5EF4-FFF2-40B4-BE49-F238E27FC236}">
                  <a16:creationId xmlns:a16="http://schemas.microsoft.com/office/drawing/2014/main" id="{584164E8-680A-33F7-BBD8-80C378DF94D6}"/>
                </a:ext>
              </a:extLst>
            </p:cNvPr>
            <p:cNvSpPr/>
            <p:nvPr/>
          </p:nvSpPr>
          <p:spPr>
            <a:xfrm>
              <a:off x="2116177" y="2776614"/>
              <a:ext cx="1762932"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SendNotificationEmail-F2</a:t>
              </a:r>
            </a:p>
          </p:txBody>
        </p:sp>
      </p:grpSp>
      <p:grpSp>
        <p:nvGrpSpPr>
          <p:cNvPr id="17" name="Group 16">
            <a:extLst>
              <a:ext uri="{FF2B5EF4-FFF2-40B4-BE49-F238E27FC236}">
                <a16:creationId xmlns:a16="http://schemas.microsoft.com/office/drawing/2014/main" id="{60F16B31-5E41-3061-EB45-B7A0E2F1A607}"/>
              </a:ext>
            </a:extLst>
          </p:cNvPr>
          <p:cNvGrpSpPr/>
          <p:nvPr/>
        </p:nvGrpSpPr>
        <p:grpSpPr>
          <a:xfrm>
            <a:off x="7626562" y="4177127"/>
            <a:ext cx="1762932" cy="828676"/>
            <a:chOff x="2116177" y="2239840"/>
            <a:chExt cx="1762932" cy="828676"/>
          </a:xfrm>
        </p:grpSpPr>
        <p:pic>
          <p:nvPicPr>
            <p:cNvPr id="18" name="Graphic 17">
              <a:extLst>
                <a:ext uri="{FF2B5EF4-FFF2-40B4-BE49-F238E27FC236}">
                  <a16:creationId xmlns:a16="http://schemas.microsoft.com/office/drawing/2014/main" id="{3D249E45-9798-D94C-885A-AEAC7FCEED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1517" y="2239840"/>
              <a:ext cx="610333" cy="610333"/>
            </a:xfrm>
            <a:prstGeom prst="rect">
              <a:avLst/>
            </a:prstGeom>
          </p:spPr>
        </p:pic>
        <p:sp>
          <p:nvSpPr>
            <p:cNvPr id="19" name="Rectangle 18">
              <a:extLst>
                <a:ext uri="{FF2B5EF4-FFF2-40B4-BE49-F238E27FC236}">
                  <a16:creationId xmlns:a16="http://schemas.microsoft.com/office/drawing/2014/main" id="{2C6A1135-D5EA-D3D0-676A-B6BC3F770875}"/>
                </a:ext>
              </a:extLst>
            </p:cNvPr>
            <p:cNvSpPr/>
            <p:nvPr/>
          </p:nvSpPr>
          <p:spPr>
            <a:xfrm>
              <a:off x="2116177" y="2776614"/>
              <a:ext cx="1762932"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 . . _ F(n)</a:t>
              </a:r>
            </a:p>
          </p:txBody>
        </p:sp>
      </p:grpSp>
      <p:grpSp>
        <p:nvGrpSpPr>
          <p:cNvPr id="27" name="Group 26">
            <a:extLst>
              <a:ext uri="{FF2B5EF4-FFF2-40B4-BE49-F238E27FC236}">
                <a16:creationId xmlns:a16="http://schemas.microsoft.com/office/drawing/2014/main" id="{5149DEFE-9E53-BC66-D85E-62A6E658FA9F}"/>
              </a:ext>
            </a:extLst>
          </p:cNvPr>
          <p:cNvGrpSpPr/>
          <p:nvPr/>
        </p:nvGrpSpPr>
        <p:grpSpPr>
          <a:xfrm>
            <a:off x="1353543" y="2330658"/>
            <a:ext cx="1525267" cy="783199"/>
            <a:chOff x="1272810" y="2609484"/>
            <a:chExt cx="1525267" cy="783199"/>
          </a:xfrm>
        </p:grpSpPr>
        <p:pic>
          <p:nvPicPr>
            <p:cNvPr id="25" name="Picture 24" descr="Logo, icon&#10;&#10;Description automatically generated">
              <a:extLst>
                <a:ext uri="{FF2B5EF4-FFF2-40B4-BE49-F238E27FC236}">
                  <a16:creationId xmlns:a16="http://schemas.microsoft.com/office/drawing/2014/main" id="{0A8CCAE8-6379-30D4-B86F-FC9648571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1976" y="2609484"/>
              <a:ext cx="564336" cy="564336"/>
            </a:xfrm>
            <a:prstGeom prst="rect">
              <a:avLst/>
            </a:prstGeom>
          </p:spPr>
        </p:pic>
        <p:sp>
          <p:nvSpPr>
            <p:cNvPr id="26" name="Rectangle 25">
              <a:extLst>
                <a:ext uri="{FF2B5EF4-FFF2-40B4-BE49-F238E27FC236}">
                  <a16:creationId xmlns:a16="http://schemas.microsoft.com/office/drawing/2014/main" id="{CBBF60FA-56F3-591B-BB23-E6E5D76A152B}"/>
                </a:ext>
              </a:extLst>
            </p:cNvPr>
            <p:cNvSpPr/>
            <p:nvPr/>
          </p:nvSpPr>
          <p:spPr>
            <a:xfrm>
              <a:off x="1272810" y="3100781"/>
              <a:ext cx="1525267"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a:solidFill>
                    <a:schemeClr val="tx1"/>
                  </a:solidFill>
                </a:rPr>
                <a:t>Blob Storage</a:t>
              </a:r>
            </a:p>
          </p:txBody>
        </p:sp>
      </p:grpSp>
      <p:grpSp>
        <p:nvGrpSpPr>
          <p:cNvPr id="29" name="Group 28">
            <a:extLst>
              <a:ext uri="{FF2B5EF4-FFF2-40B4-BE49-F238E27FC236}">
                <a16:creationId xmlns:a16="http://schemas.microsoft.com/office/drawing/2014/main" id="{E118B5CF-3D53-B7FD-27C0-B71D1A65E5DD}"/>
              </a:ext>
            </a:extLst>
          </p:cNvPr>
          <p:cNvGrpSpPr/>
          <p:nvPr/>
        </p:nvGrpSpPr>
        <p:grpSpPr>
          <a:xfrm>
            <a:off x="3714718" y="5162276"/>
            <a:ext cx="1525267" cy="607187"/>
            <a:chOff x="3063255" y="5246015"/>
            <a:chExt cx="1525267" cy="607187"/>
          </a:xfrm>
        </p:grpSpPr>
        <p:pic>
          <p:nvPicPr>
            <p:cNvPr id="21" name="Graphic 20">
              <a:extLst>
                <a:ext uri="{FF2B5EF4-FFF2-40B4-BE49-F238E27FC236}">
                  <a16:creationId xmlns:a16="http://schemas.microsoft.com/office/drawing/2014/main" id="{16DC43AA-570A-0E46-6DBD-0A73F52060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56944" y="5246015"/>
              <a:ext cx="337891" cy="337891"/>
            </a:xfrm>
            <a:prstGeom prst="rect">
              <a:avLst/>
            </a:prstGeom>
          </p:spPr>
        </p:pic>
        <p:sp>
          <p:nvSpPr>
            <p:cNvPr id="28" name="Rectangle 27">
              <a:extLst>
                <a:ext uri="{FF2B5EF4-FFF2-40B4-BE49-F238E27FC236}">
                  <a16:creationId xmlns:a16="http://schemas.microsoft.com/office/drawing/2014/main" id="{E9D7D8BC-3B0F-D5E3-8378-22EE382AC1FC}"/>
                </a:ext>
              </a:extLst>
            </p:cNvPr>
            <p:cNvSpPr/>
            <p:nvPr/>
          </p:nvSpPr>
          <p:spPr>
            <a:xfrm>
              <a:off x="3063255" y="5561300"/>
              <a:ext cx="1525267"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a:solidFill>
                    <a:schemeClr val="tx1"/>
                  </a:solidFill>
                </a:rPr>
                <a:t>Azure Service Bus</a:t>
              </a:r>
            </a:p>
          </p:txBody>
        </p:sp>
      </p:grpSp>
      <p:grpSp>
        <p:nvGrpSpPr>
          <p:cNvPr id="31" name="Group 30">
            <a:extLst>
              <a:ext uri="{FF2B5EF4-FFF2-40B4-BE49-F238E27FC236}">
                <a16:creationId xmlns:a16="http://schemas.microsoft.com/office/drawing/2014/main" id="{EB6B1DD6-2303-0FE0-835A-76BB7C9191C1}"/>
              </a:ext>
            </a:extLst>
          </p:cNvPr>
          <p:cNvGrpSpPr/>
          <p:nvPr/>
        </p:nvGrpSpPr>
        <p:grpSpPr>
          <a:xfrm>
            <a:off x="5683661" y="5007718"/>
            <a:ext cx="1525267" cy="687742"/>
            <a:chOff x="5222482" y="5007718"/>
            <a:chExt cx="1525267" cy="687742"/>
          </a:xfrm>
        </p:grpSpPr>
        <p:pic>
          <p:nvPicPr>
            <p:cNvPr id="1026" name="Picture 2" descr="azure-communication-services - Microsoft Q&amp;A">
              <a:extLst>
                <a:ext uri="{FF2B5EF4-FFF2-40B4-BE49-F238E27FC236}">
                  <a16:creationId xmlns:a16="http://schemas.microsoft.com/office/drawing/2014/main" id="{DFF97B54-2DEE-F42B-B2EC-42B54096EA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0499" y="5007718"/>
              <a:ext cx="541791" cy="54179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9488D93-E10F-5484-0A59-E84D0D7D6776}"/>
                </a:ext>
              </a:extLst>
            </p:cNvPr>
            <p:cNvSpPr/>
            <p:nvPr/>
          </p:nvSpPr>
          <p:spPr>
            <a:xfrm>
              <a:off x="5222482" y="5403558"/>
              <a:ext cx="1525267"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a:solidFill>
                    <a:schemeClr val="tx1"/>
                  </a:solidFill>
                </a:rPr>
                <a:t>Azure Communication Service</a:t>
              </a:r>
            </a:p>
          </p:txBody>
        </p:sp>
      </p:grpSp>
      <p:cxnSp>
        <p:nvCxnSpPr>
          <p:cNvPr id="33" name="Straight Arrow Connector 32">
            <a:extLst>
              <a:ext uri="{FF2B5EF4-FFF2-40B4-BE49-F238E27FC236}">
                <a16:creationId xmlns:a16="http://schemas.microsoft.com/office/drawing/2014/main" id="{C80B375F-5A00-923E-7714-722946E7768C}"/>
              </a:ext>
            </a:extLst>
          </p:cNvPr>
          <p:cNvCxnSpPr>
            <a:cxnSpLocks/>
          </p:cNvCxnSpPr>
          <p:nvPr/>
        </p:nvCxnSpPr>
        <p:spPr>
          <a:xfrm flipV="1">
            <a:off x="4581320" y="2584747"/>
            <a:ext cx="1454258" cy="1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ED38BEA-0019-0FCB-53E5-ACC210204CC0}"/>
              </a:ext>
            </a:extLst>
          </p:cNvPr>
          <p:cNvCxnSpPr>
            <a:cxnSpLocks/>
            <a:stCxn id="9" idx="2"/>
          </p:cNvCxnSpPr>
          <p:nvPr/>
        </p:nvCxnSpPr>
        <p:spPr>
          <a:xfrm flipH="1">
            <a:off x="4477351" y="3068516"/>
            <a:ext cx="1925399" cy="1014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8CAD05F-743C-DC52-42C1-50EC2FC0C3AE}"/>
              </a:ext>
            </a:extLst>
          </p:cNvPr>
          <p:cNvCxnSpPr>
            <a:stCxn id="9" idx="2"/>
          </p:cNvCxnSpPr>
          <p:nvPr/>
        </p:nvCxnSpPr>
        <p:spPr>
          <a:xfrm flipH="1">
            <a:off x="6402749" y="3068516"/>
            <a:ext cx="1" cy="1056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9B5BFE4-85CB-8A8A-B40E-37F9485BE117}"/>
              </a:ext>
            </a:extLst>
          </p:cNvPr>
          <p:cNvCxnSpPr>
            <a:stCxn id="9" idx="2"/>
          </p:cNvCxnSpPr>
          <p:nvPr/>
        </p:nvCxnSpPr>
        <p:spPr>
          <a:xfrm>
            <a:off x="6402750" y="3068516"/>
            <a:ext cx="2174318" cy="100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7F674FE-B438-3DB2-1F2C-644FDDB78ECD}"/>
              </a:ext>
            </a:extLst>
          </p:cNvPr>
          <p:cNvSpPr/>
          <p:nvPr/>
        </p:nvSpPr>
        <p:spPr>
          <a:xfrm>
            <a:off x="4477351" y="2362276"/>
            <a:ext cx="1525267"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a:solidFill>
                  <a:schemeClr val="tx1"/>
                </a:solidFill>
              </a:rPr>
              <a:t>Starts orchestration</a:t>
            </a:r>
          </a:p>
        </p:txBody>
      </p:sp>
      <p:cxnSp>
        <p:nvCxnSpPr>
          <p:cNvPr id="44" name="Straight Arrow Connector 43">
            <a:extLst>
              <a:ext uri="{FF2B5EF4-FFF2-40B4-BE49-F238E27FC236}">
                <a16:creationId xmlns:a16="http://schemas.microsoft.com/office/drawing/2014/main" id="{4EF92DC7-1013-E231-BC8A-B1EEE305510D}"/>
              </a:ext>
            </a:extLst>
          </p:cNvPr>
          <p:cNvCxnSpPr/>
          <p:nvPr/>
        </p:nvCxnSpPr>
        <p:spPr>
          <a:xfrm flipH="1">
            <a:off x="2473378" y="2574928"/>
            <a:ext cx="1293933" cy="18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A02E6A7-DED8-0C83-55B5-9D945362E468}"/>
              </a:ext>
            </a:extLst>
          </p:cNvPr>
          <p:cNvSpPr/>
          <p:nvPr/>
        </p:nvSpPr>
        <p:spPr>
          <a:xfrm>
            <a:off x="2390434" y="2354514"/>
            <a:ext cx="1525267"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a:solidFill>
                  <a:schemeClr val="tx1"/>
                </a:solidFill>
              </a:rPr>
              <a:t>Trigger event</a:t>
            </a:r>
          </a:p>
        </p:txBody>
      </p:sp>
      <p:pic>
        <p:nvPicPr>
          <p:cNvPr id="48" name="Picture 47">
            <a:extLst>
              <a:ext uri="{FF2B5EF4-FFF2-40B4-BE49-F238E27FC236}">
                <a16:creationId xmlns:a16="http://schemas.microsoft.com/office/drawing/2014/main" id="{FEDCEA49-9AE1-6BA8-CF69-BBB0C54545CD}"/>
              </a:ext>
            </a:extLst>
          </p:cNvPr>
          <p:cNvPicPr>
            <a:picLocks noChangeAspect="1"/>
          </p:cNvPicPr>
          <p:nvPr/>
        </p:nvPicPr>
        <p:blipFill>
          <a:blip r:embed="rId8"/>
          <a:stretch>
            <a:fillRect/>
          </a:stretch>
        </p:blipFill>
        <p:spPr>
          <a:xfrm>
            <a:off x="5294013" y="4192883"/>
            <a:ext cx="344519" cy="702092"/>
          </a:xfrm>
          <a:prstGeom prst="rect">
            <a:avLst/>
          </a:prstGeom>
        </p:spPr>
      </p:pic>
      <p:pic>
        <p:nvPicPr>
          <p:cNvPr id="49" name="Picture 48">
            <a:extLst>
              <a:ext uri="{FF2B5EF4-FFF2-40B4-BE49-F238E27FC236}">
                <a16:creationId xmlns:a16="http://schemas.microsoft.com/office/drawing/2014/main" id="{70D5DC01-82F1-4D3B-6DF6-175AE6A25FCA}"/>
              </a:ext>
            </a:extLst>
          </p:cNvPr>
          <p:cNvPicPr>
            <a:picLocks noChangeAspect="1"/>
          </p:cNvPicPr>
          <p:nvPr/>
        </p:nvPicPr>
        <p:blipFill>
          <a:blip r:embed="rId8"/>
          <a:stretch>
            <a:fillRect/>
          </a:stretch>
        </p:blipFill>
        <p:spPr>
          <a:xfrm>
            <a:off x="7415889" y="4197633"/>
            <a:ext cx="344519" cy="702092"/>
          </a:xfrm>
          <a:prstGeom prst="rect">
            <a:avLst/>
          </a:prstGeom>
        </p:spPr>
      </p:pic>
      <p:cxnSp>
        <p:nvCxnSpPr>
          <p:cNvPr id="51" name="Straight Arrow Connector 50">
            <a:extLst>
              <a:ext uri="{FF2B5EF4-FFF2-40B4-BE49-F238E27FC236}">
                <a16:creationId xmlns:a16="http://schemas.microsoft.com/office/drawing/2014/main" id="{2AE41BFA-D8D4-A0AD-9D9E-F23CD5449BF7}"/>
              </a:ext>
            </a:extLst>
          </p:cNvPr>
          <p:cNvCxnSpPr>
            <a:cxnSpLocks/>
            <a:endCxn id="48" idx="1"/>
          </p:cNvCxnSpPr>
          <p:nvPr/>
        </p:nvCxnSpPr>
        <p:spPr>
          <a:xfrm>
            <a:off x="4897116" y="4543929"/>
            <a:ext cx="396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3FC2411-90F7-9DEE-9E01-1800ED4B3028}"/>
              </a:ext>
            </a:extLst>
          </p:cNvPr>
          <p:cNvCxnSpPr>
            <a:stCxn id="48" idx="3"/>
          </p:cNvCxnSpPr>
          <p:nvPr/>
        </p:nvCxnSpPr>
        <p:spPr>
          <a:xfrm>
            <a:off x="5638532" y="4543929"/>
            <a:ext cx="457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DAF1D20-8A8B-A24F-F7E1-C4E33520C049}"/>
              </a:ext>
            </a:extLst>
          </p:cNvPr>
          <p:cNvCxnSpPr>
            <a:cxnSpLocks/>
            <a:endCxn id="49" idx="1"/>
          </p:cNvCxnSpPr>
          <p:nvPr/>
        </p:nvCxnSpPr>
        <p:spPr>
          <a:xfrm>
            <a:off x="6929562" y="4548679"/>
            <a:ext cx="486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A1E0A2-ACCC-349A-7380-42E8549C2802}"/>
              </a:ext>
            </a:extLst>
          </p:cNvPr>
          <p:cNvCxnSpPr>
            <a:cxnSpLocks/>
          </p:cNvCxnSpPr>
          <p:nvPr/>
        </p:nvCxnSpPr>
        <p:spPr>
          <a:xfrm>
            <a:off x="7785494" y="4537545"/>
            <a:ext cx="412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E84A4316-0F10-A51A-38D2-DFBE8800913C}"/>
              </a:ext>
            </a:extLst>
          </p:cNvPr>
          <p:cNvSpPr/>
          <p:nvPr/>
        </p:nvSpPr>
        <p:spPr>
          <a:xfrm>
            <a:off x="3106515" y="3611997"/>
            <a:ext cx="1525267"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Function Chaining</a:t>
            </a:r>
          </a:p>
        </p:txBody>
      </p:sp>
      <p:cxnSp>
        <p:nvCxnSpPr>
          <p:cNvPr id="22" name="Straight Arrow Connector 21">
            <a:extLst>
              <a:ext uri="{FF2B5EF4-FFF2-40B4-BE49-F238E27FC236}">
                <a16:creationId xmlns:a16="http://schemas.microsoft.com/office/drawing/2014/main" id="{865168FB-1FB5-E17F-D6D2-EA2E6B3B7515}"/>
              </a:ext>
            </a:extLst>
          </p:cNvPr>
          <p:cNvCxnSpPr/>
          <p:nvPr/>
        </p:nvCxnSpPr>
        <p:spPr>
          <a:xfrm flipV="1">
            <a:off x="6849587" y="2500465"/>
            <a:ext cx="1556096" cy="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1534F5D-E1A8-C22C-18F3-66AC098C1907}"/>
              </a:ext>
            </a:extLst>
          </p:cNvPr>
          <p:cNvGrpSpPr/>
          <p:nvPr/>
        </p:nvGrpSpPr>
        <p:grpSpPr>
          <a:xfrm>
            <a:off x="8326017" y="2294632"/>
            <a:ext cx="901873" cy="701492"/>
            <a:chOff x="8326017" y="2294632"/>
            <a:chExt cx="901873" cy="701492"/>
          </a:xfrm>
        </p:grpSpPr>
        <p:pic>
          <p:nvPicPr>
            <p:cNvPr id="16" name="Graphic 15">
              <a:extLst>
                <a:ext uri="{FF2B5EF4-FFF2-40B4-BE49-F238E27FC236}">
                  <a16:creationId xmlns:a16="http://schemas.microsoft.com/office/drawing/2014/main" id="{17F28C81-CE69-86CE-B002-A074D4A7FC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08028" y="2294632"/>
              <a:ext cx="481049" cy="481049"/>
            </a:xfrm>
            <a:prstGeom prst="rect">
              <a:avLst/>
            </a:prstGeom>
          </p:spPr>
        </p:pic>
        <p:sp>
          <p:nvSpPr>
            <p:cNvPr id="23" name="Rectangle 22">
              <a:extLst>
                <a:ext uri="{FF2B5EF4-FFF2-40B4-BE49-F238E27FC236}">
                  <a16:creationId xmlns:a16="http://schemas.microsoft.com/office/drawing/2014/main" id="{1F68621E-7C90-29A7-4464-EC22BE47605B}"/>
                </a:ext>
              </a:extLst>
            </p:cNvPr>
            <p:cNvSpPr/>
            <p:nvPr/>
          </p:nvSpPr>
          <p:spPr>
            <a:xfrm>
              <a:off x="8326017" y="2704222"/>
              <a:ext cx="901873"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a:solidFill>
                    <a:schemeClr val="tx1"/>
                  </a:solidFill>
                </a:rPr>
                <a:t>Azure Key Vault</a:t>
              </a:r>
            </a:p>
          </p:txBody>
        </p:sp>
      </p:grpSp>
      <p:sp>
        <p:nvSpPr>
          <p:cNvPr id="32" name="Rectangle 31">
            <a:extLst>
              <a:ext uri="{FF2B5EF4-FFF2-40B4-BE49-F238E27FC236}">
                <a16:creationId xmlns:a16="http://schemas.microsoft.com/office/drawing/2014/main" id="{E0FC31A6-B81A-608E-4AA3-51831CD4D6FD}"/>
              </a:ext>
            </a:extLst>
          </p:cNvPr>
          <p:cNvSpPr/>
          <p:nvPr/>
        </p:nvSpPr>
        <p:spPr>
          <a:xfrm>
            <a:off x="6825514" y="2281169"/>
            <a:ext cx="1525267"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a:solidFill>
                  <a:schemeClr val="tx1"/>
                </a:solidFill>
              </a:rPr>
              <a:t>Key vault Reference for secrets</a:t>
            </a:r>
          </a:p>
        </p:txBody>
      </p:sp>
      <p:sp>
        <p:nvSpPr>
          <p:cNvPr id="34" name="Rectangle 33">
            <a:extLst>
              <a:ext uri="{FF2B5EF4-FFF2-40B4-BE49-F238E27FC236}">
                <a16:creationId xmlns:a16="http://schemas.microsoft.com/office/drawing/2014/main" id="{6F8B5D28-3294-2AA9-0493-23BE0A77C493}"/>
              </a:ext>
            </a:extLst>
          </p:cNvPr>
          <p:cNvSpPr/>
          <p:nvPr/>
        </p:nvSpPr>
        <p:spPr>
          <a:xfrm>
            <a:off x="6851212" y="2438898"/>
            <a:ext cx="1525267" cy="29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a:solidFill>
                  <a:schemeClr val="tx1"/>
                </a:solidFill>
              </a:rPr>
              <a:t>Managed Identity</a:t>
            </a:r>
          </a:p>
        </p:txBody>
      </p:sp>
    </p:spTree>
    <p:extLst>
      <p:ext uri="{BB962C8B-B14F-4D97-AF65-F5344CB8AC3E}">
        <p14:creationId xmlns:p14="http://schemas.microsoft.com/office/powerpoint/2010/main" val="3185759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31</TotalTime>
  <Words>280</Words>
  <Application>Microsoft Office PowerPoint</Application>
  <PresentationFormat>Widescreen</PresentationFormat>
  <Paragraphs>28</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Light</vt:lpstr>
      <vt:lpstr>Segoe UI Semibold</vt:lpstr>
      <vt:lpstr>Office Theme</vt:lpstr>
      <vt:lpstr>Azure Functions</vt:lpstr>
      <vt:lpstr>Durable 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Abhinab Sarkar</dc:creator>
  <cp:lastModifiedBy>Abhinab Sarkar</cp:lastModifiedBy>
  <cp:revision>3</cp:revision>
  <dcterms:created xsi:type="dcterms:W3CDTF">2022-11-07T15:21:05Z</dcterms:created>
  <dcterms:modified xsi:type="dcterms:W3CDTF">2022-11-07T15:56:39Z</dcterms:modified>
</cp:coreProperties>
</file>