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9" r:id="rId4"/>
    <p:sldId id="261" r:id="rId5"/>
    <p:sldId id="257" r:id="rId6"/>
    <p:sldId id="260" r:id="rId7"/>
    <p:sldId id="258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6B07-F8A9-4DDB-A036-954B82FB8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88934-4942-4D9F-85BB-F73D2B58C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0DF12-1CE5-4259-845A-02A9E770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72A-5B6E-4A47-A627-C314C3EC3FD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C4686-4BEC-475D-8F41-9E403726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3A93A-9B0A-43CB-A0DB-92EEBCA0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BC27-DA6E-4EED-99A3-453CBD6F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8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BFDA-D1CB-433B-8D1A-5675120E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90345-32DA-42FF-95E2-156BE4B28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FBEDB-B845-452F-8BCD-B68666C6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72A-5B6E-4A47-A627-C314C3EC3FD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FE068-72CC-418C-AE88-994C69B1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3C704-7346-4731-9678-B1DDD2EA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BC27-DA6E-4EED-99A3-453CBD6F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1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1D4BA-0ED5-481E-84AB-0967D921D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6FE11-8A0D-4D5B-8953-3CC48CCD7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C76-FB42-4657-BB0D-CC3E4D4C2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72A-5B6E-4A47-A627-C314C3EC3FD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29262-5FF3-494E-9508-09027CB8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FB31A-CB2D-43F5-9E81-B0C13C47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BC27-DA6E-4EED-99A3-453CBD6F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7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88D19-7CEE-42CB-9551-2D00E285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90773-81E4-477B-8B38-BC6F1AED3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1885A-DBA2-4A68-B093-29EBB363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72A-5B6E-4A47-A627-C314C3EC3FD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A16B5-3692-4BB4-8E73-3A03C11B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501C1-1B9E-4235-B139-2CAB1D66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BC27-DA6E-4EED-99A3-453CBD6F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0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5F1D-1A2A-455D-8B96-269BAD2F0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F50E5-724B-46AF-8988-0205BEFD7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D7607-BB0D-42E3-B6AE-23BD0161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72A-5B6E-4A47-A627-C314C3EC3FD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25D9D-4171-4E4E-8C65-3E8A96FC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AE351-4E6D-4F4C-A41B-02CEF698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BC27-DA6E-4EED-99A3-453CBD6F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6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B932-8115-4ED9-B2C2-87BD1BC3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2176B-8FFC-4CBC-B0D7-81FD38FAE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66E14-E34B-4F31-A4CE-CF5BEF16C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DF6D9-0C2D-4163-A398-90CEB950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72A-5B6E-4A47-A627-C314C3EC3FD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62140-3FD7-4D27-86B5-77A0460D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E25C0-BEBF-43D0-BC8B-E899F0443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BC27-DA6E-4EED-99A3-453CBD6F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3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20BA6-57CF-48A2-A8CD-CDA0C4B4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13FC5-5F3E-473A-94EE-7FD468F63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78730-44C1-4FAD-AD8C-11868C256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D3B0D-959D-4410-9595-F4B5AE04D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3DCC-B356-4BE1-9768-CD0072DD2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73CACC-A91B-4FCD-9256-7ACFD126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72A-5B6E-4A47-A627-C314C3EC3FD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024A4-9F6C-49B1-9D7F-F7EFC922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3886A3-025B-4BAF-8564-F5846168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BC27-DA6E-4EED-99A3-453CBD6F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1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F8D1-92E4-4C05-85EA-D8647987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784AE4-409D-4FF9-88A0-F487398D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72A-5B6E-4A47-A627-C314C3EC3FD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5595B-3E51-430D-B062-881DD38A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CA2B1-B981-404F-968A-948B3A2C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BC27-DA6E-4EED-99A3-453CBD6F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8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5E6702-F5BA-4570-BCC0-67B88F487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72A-5B6E-4A47-A627-C314C3EC3FD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B6325-7720-400B-99CB-6B86EF06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D9811-8FA8-43E7-8538-C13ED951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BC27-DA6E-4EED-99A3-453CBD6F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8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D5CD-3771-4E6C-BD9C-869845910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74A6D-674B-4610-9192-079C145CF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1A316-AE97-445A-A0A5-95F0D632F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354F5-D441-4693-BDEC-39A07B82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72A-5B6E-4A47-A627-C314C3EC3FD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3EB12-2459-4E7D-84A9-98D93840A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C7938-137D-413B-9D50-FE9A62AC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BC27-DA6E-4EED-99A3-453CBD6F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2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AD523-94F2-41B5-A741-51FAF3DF3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86DB7-8B23-41F1-B0CD-0C497FF82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D16CF-D9B7-4C60-B3F8-12694945D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F2024-3A67-478E-B734-6AF188F8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72A-5B6E-4A47-A627-C314C3EC3FD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3A4F9-9B13-4062-BCD4-9E5A6419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E2778-0F59-48EC-A7BA-958312DD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BC27-DA6E-4EED-99A3-453CBD6F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5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57BA9-25C8-42DF-A239-9937AC9B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94098-1C19-4A96-95B3-7B7B344A4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3DEC1-FE20-4EB7-8817-886B3E863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0672A-5B6E-4A47-A627-C314C3EC3FD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865BA-23F0-4F79-AD9E-3B4A66D25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6C64-5ADC-4252-8C97-E935005A3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8BC27-DA6E-4EED-99A3-453CBD6F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4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4.svg"/><Relationship Id="rId26" Type="http://schemas.openxmlformats.org/officeDocument/2006/relationships/image" Target="../media/image32.png"/><Relationship Id="rId3" Type="http://schemas.openxmlformats.org/officeDocument/2006/relationships/image" Target="../media/image1.png"/><Relationship Id="rId21" Type="http://schemas.openxmlformats.org/officeDocument/2006/relationships/image" Target="../media/image27.png"/><Relationship Id="rId34" Type="http://schemas.openxmlformats.org/officeDocument/2006/relationships/image" Target="../media/image2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image" Target="../media/image31.png"/><Relationship Id="rId33" Type="http://schemas.openxmlformats.org/officeDocument/2006/relationships/image" Target="../media/image20.png"/><Relationship Id="rId2" Type="http://schemas.openxmlformats.org/officeDocument/2006/relationships/image" Target="../media/image22.jpeg"/><Relationship Id="rId16" Type="http://schemas.openxmlformats.org/officeDocument/2006/relationships/image" Target="../media/image24.jpeg"/><Relationship Id="rId20" Type="http://schemas.openxmlformats.org/officeDocument/2006/relationships/image" Target="../media/image26.pn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30.jpeg"/><Relationship Id="rId32" Type="http://schemas.openxmlformats.org/officeDocument/2006/relationships/image" Target="../media/image33.png"/><Relationship Id="rId5" Type="http://schemas.openxmlformats.org/officeDocument/2006/relationships/image" Target="../media/image3.png"/><Relationship Id="rId15" Type="http://schemas.openxmlformats.org/officeDocument/2006/relationships/image" Target="../media/image23.png"/><Relationship Id="rId23" Type="http://schemas.openxmlformats.org/officeDocument/2006/relationships/image" Target="../media/image29.jpeg"/><Relationship Id="rId28" Type="http://schemas.openxmlformats.org/officeDocument/2006/relationships/image" Target="../media/image16.png"/><Relationship Id="rId10" Type="http://schemas.openxmlformats.org/officeDocument/2006/relationships/image" Target="../media/image8.svg"/><Relationship Id="rId19" Type="http://schemas.openxmlformats.org/officeDocument/2006/relationships/image" Target="../media/image25.jpeg"/><Relationship Id="rId31" Type="http://schemas.openxmlformats.org/officeDocument/2006/relationships/image" Target="../media/image19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8.png"/><Relationship Id="rId27" Type="http://schemas.openxmlformats.org/officeDocument/2006/relationships/image" Target="../media/image15.jpeg"/><Relationship Id="rId30" Type="http://schemas.openxmlformats.org/officeDocument/2006/relationships/image" Target="../media/image18.svg"/><Relationship Id="rId35" Type="http://schemas.openxmlformats.org/officeDocument/2006/relationships/image" Target="../media/image34.jpeg"/><Relationship Id="rId8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18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3.png"/><Relationship Id="rId3" Type="http://schemas.openxmlformats.org/officeDocument/2006/relationships/image" Target="../media/image18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23.png"/><Relationship Id="rId2" Type="http://schemas.openxmlformats.org/officeDocument/2006/relationships/image" Target="../media/image17.png"/><Relationship Id="rId16" Type="http://schemas.openxmlformats.org/officeDocument/2006/relationships/image" Target="../media/image22.jpeg"/><Relationship Id="rId20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19" Type="http://schemas.openxmlformats.org/officeDocument/2006/relationships/image" Target="../media/image14.sv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4.svg"/><Relationship Id="rId26" Type="http://schemas.openxmlformats.org/officeDocument/2006/relationships/image" Target="../media/image32.png"/><Relationship Id="rId3" Type="http://schemas.openxmlformats.org/officeDocument/2006/relationships/image" Target="../media/image1.png"/><Relationship Id="rId21" Type="http://schemas.openxmlformats.org/officeDocument/2006/relationships/image" Target="../media/image27.png"/><Relationship Id="rId34" Type="http://schemas.openxmlformats.org/officeDocument/2006/relationships/image" Target="../media/image2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image" Target="../media/image31.png"/><Relationship Id="rId33" Type="http://schemas.openxmlformats.org/officeDocument/2006/relationships/image" Target="../media/image20.png"/><Relationship Id="rId2" Type="http://schemas.openxmlformats.org/officeDocument/2006/relationships/image" Target="../media/image22.jpeg"/><Relationship Id="rId16" Type="http://schemas.openxmlformats.org/officeDocument/2006/relationships/image" Target="../media/image24.jpeg"/><Relationship Id="rId20" Type="http://schemas.openxmlformats.org/officeDocument/2006/relationships/image" Target="../media/image26.pn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30.jpeg"/><Relationship Id="rId32" Type="http://schemas.openxmlformats.org/officeDocument/2006/relationships/image" Target="../media/image33.png"/><Relationship Id="rId5" Type="http://schemas.openxmlformats.org/officeDocument/2006/relationships/image" Target="../media/image3.png"/><Relationship Id="rId15" Type="http://schemas.openxmlformats.org/officeDocument/2006/relationships/image" Target="../media/image23.png"/><Relationship Id="rId23" Type="http://schemas.openxmlformats.org/officeDocument/2006/relationships/image" Target="../media/image29.jpeg"/><Relationship Id="rId28" Type="http://schemas.openxmlformats.org/officeDocument/2006/relationships/image" Target="../media/image16.png"/><Relationship Id="rId10" Type="http://schemas.openxmlformats.org/officeDocument/2006/relationships/image" Target="../media/image8.svg"/><Relationship Id="rId19" Type="http://schemas.openxmlformats.org/officeDocument/2006/relationships/image" Target="../media/image25.jpeg"/><Relationship Id="rId31" Type="http://schemas.openxmlformats.org/officeDocument/2006/relationships/image" Target="../media/image19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8.png"/><Relationship Id="rId27" Type="http://schemas.openxmlformats.org/officeDocument/2006/relationships/image" Target="../media/image15.jpeg"/><Relationship Id="rId30" Type="http://schemas.openxmlformats.org/officeDocument/2006/relationships/image" Target="../media/image18.svg"/><Relationship Id="rId8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>
            <a:extLst>
              <a:ext uri="{FF2B5EF4-FFF2-40B4-BE49-F238E27FC236}">
                <a16:creationId xmlns:a16="http://schemas.microsoft.com/office/drawing/2014/main" id="{024CC2B4-3DB1-4EEE-84F9-B0031A7D8C1D}"/>
              </a:ext>
            </a:extLst>
          </p:cNvPr>
          <p:cNvSpPr/>
          <p:nvPr/>
        </p:nvSpPr>
        <p:spPr>
          <a:xfrm>
            <a:off x="1228474" y="728461"/>
            <a:ext cx="8640266" cy="5981117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6C4BE3-65AC-4203-BD4A-F8C652948AB1}"/>
              </a:ext>
            </a:extLst>
          </p:cNvPr>
          <p:cNvSpPr/>
          <p:nvPr/>
        </p:nvSpPr>
        <p:spPr>
          <a:xfrm>
            <a:off x="14825101" y="1245449"/>
            <a:ext cx="52589" cy="49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Express Route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9016F0-F4E7-4EEE-A1D4-1B1631689E82}"/>
              </a:ext>
            </a:extLst>
          </p:cNvPr>
          <p:cNvGrpSpPr/>
          <p:nvPr/>
        </p:nvGrpSpPr>
        <p:grpSpPr>
          <a:xfrm>
            <a:off x="4054406" y="982142"/>
            <a:ext cx="1105929" cy="518793"/>
            <a:chOff x="3672823" y="1035697"/>
            <a:chExt cx="1258348" cy="665792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DBD9E79-EECB-47C5-A4B8-67A089C96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3954" y="1035697"/>
              <a:ext cx="556921" cy="556921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6F3C86F-1F1F-4619-A288-5FDFA1FD830B}"/>
                </a:ext>
              </a:extLst>
            </p:cNvPr>
            <p:cNvSpPr/>
            <p:nvPr/>
          </p:nvSpPr>
          <p:spPr>
            <a:xfrm>
              <a:off x="3672823" y="1424653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Virtual Network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B2BBB34-D7C1-4A60-90B9-F85C1FBDCE98}"/>
              </a:ext>
            </a:extLst>
          </p:cNvPr>
          <p:cNvGrpSpPr/>
          <p:nvPr/>
        </p:nvGrpSpPr>
        <p:grpSpPr>
          <a:xfrm>
            <a:off x="3214065" y="4326675"/>
            <a:ext cx="2233947" cy="820850"/>
            <a:chOff x="788283" y="5481629"/>
            <a:chExt cx="2775510" cy="10013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4D79977-06F9-4BCB-85AC-95B60B758D10}"/>
                </a:ext>
              </a:extLst>
            </p:cNvPr>
            <p:cNvGrpSpPr/>
            <p:nvPr/>
          </p:nvGrpSpPr>
          <p:grpSpPr>
            <a:xfrm>
              <a:off x="788283" y="5481629"/>
              <a:ext cx="1258348" cy="733868"/>
              <a:chOff x="6412206" y="1240290"/>
              <a:chExt cx="1258348" cy="733868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8BCDAFEC-EC00-49F3-8A36-0EF43BEFA6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82359" y="1240290"/>
                <a:ext cx="518044" cy="518044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D0BAE1F-020A-42CE-8F88-A139A9BD0910}"/>
                  </a:ext>
                </a:extLst>
              </p:cNvPr>
              <p:cNvSpPr/>
              <p:nvPr/>
            </p:nvSpPr>
            <p:spPr>
              <a:xfrm>
                <a:off x="6412206" y="1697321"/>
                <a:ext cx="1258348" cy="2768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Public IP Address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D92B94F-1F6C-490F-A759-7B94FD981000}"/>
                </a:ext>
              </a:extLst>
            </p:cNvPr>
            <p:cNvGrpSpPr/>
            <p:nvPr/>
          </p:nvGrpSpPr>
          <p:grpSpPr>
            <a:xfrm>
              <a:off x="2042828" y="5492132"/>
              <a:ext cx="1520965" cy="990882"/>
              <a:chOff x="4505963" y="4127028"/>
              <a:chExt cx="1520965" cy="990882"/>
            </a:xfrm>
          </p:grpSpPr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5FB4745A-14B5-47C2-AE85-96D08BA3E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998097" y="4127028"/>
                <a:ext cx="488303" cy="488303"/>
              </a:xfrm>
              <a:prstGeom prst="rect">
                <a:avLst/>
              </a:prstGeom>
            </p:spPr>
          </p:pic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28EC79C-D222-4F17-9D5E-BA900DD3A3B2}"/>
                  </a:ext>
                </a:extLst>
              </p:cNvPr>
              <p:cNvSpPr/>
              <p:nvPr/>
            </p:nvSpPr>
            <p:spPr>
              <a:xfrm>
                <a:off x="4505963" y="4564130"/>
                <a:ext cx="1520965" cy="5537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Public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API Load balancer</a:t>
                </a:r>
              </a:p>
              <a:p>
                <a:pPr algn="ctr"/>
                <a:r>
                  <a:rPr lang="en-US" sz="1000" b="1" dirty="0">
                    <a:solidFill>
                      <a:srgbClr val="C00000"/>
                    </a:solidFill>
                  </a:rPr>
                  <a:t>disabled</a:t>
                </a: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717FDC7-5190-4E90-A389-5A34BA9A8AC4}"/>
                </a:ext>
              </a:extLst>
            </p:cNvPr>
            <p:cNvCxnSpPr>
              <a:cxnSpLocks/>
              <a:stCxn id="13" idx="3"/>
              <a:endCxn id="30" idx="1"/>
            </p:cNvCxnSpPr>
            <p:nvPr/>
          </p:nvCxnSpPr>
          <p:spPr>
            <a:xfrm flipV="1">
              <a:off x="1676480" y="5736283"/>
              <a:ext cx="858483" cy="4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2881779-18AF-42CF-A2D6-1EEFD3D21AB3}"/>
              </a:ext>
            </a:extLst>
          </p:cNvPr>
          <p:cNvSpPr/>
          <p:nvPr/>
        </p:nvSpPr>
        <p:spPr>
          <a:xfrm>
            <a:off x="4215123" y="1453680"/>
            <a:ext cx="3669034" cy="50960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69BE5FC-4B0E-4A30-AF4A-73411E163212}"/>
              </a:ext>
            </a:extLst>
          </p:cNvPr>
          <p:cNvGrpSpPr/>
          <p:nvPr/>
        </p:nvGrpSpPr>
        <p:grpSpPr>
          <a:xfrm>
            <a:off x="3267626" y="1785536"/>
            <a:ext cx="2192858" cy="811893"/>
            <a:chOff x="839333" y="5481629"/>
            <a:chExt cx="2724460" cy="990458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4A0CEDA-2EF5-41EA-903D-3AD1A1A88689}"/>
                </a:ext>
              </a:extLst>
            </p:cNvPr>
            <p:cNvGrpSpPr/>
            <p:nvPr/>
          </p:nvGrpSpPr>
          <p:grpSpPr>
            <a:xfrm>
              <a:off x="839333" y="5481629"/>
              <a:ext cx="1258348" cy="765964"/>
              <a:chOff x="6463256" y="1240290"/>
              <a:chExt cx="1258348" cy="765964"/>
            </a:xfrm>
          </p:grpSpPr>
          <p:pic>
            <p:nvPicPr>
              <p:cNvPr id="84" name="Graphic 83">
                <a:extLst>
                  <a:ext uri="{FF2B5EF4-FFF2-40B4-BE49-F238E27FC236}">
                    <a16:creationId xmlns:a16="http://schemas.microsoft.com/office/drawing/2014/main" id="{DF9E2049-55A9-46FC-8871-434E13917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03204" y="1240290"/>
                <a:ext cx="518044" cy="518044"/>
              </a:xfrm>
              <a:prstGeom prst="rect">
                <a:avLst/>
              </a:prstGeom>
            </p:spPr>
          </p:pic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A9C1A15-F8F9-47C0-9383-0689798CCD91}"/>
                  </a:ext>
                </a:extLst>
              </p:cNvPr>
              <p:cNvSpPr/>
              <p:nvPr/>
            </p:nvSpPr>
            <p:spPr>
              <a:xfrm>
                <a:off x="6463256" y="1729417"/>
                <a:ext cx="1258348" cy="2768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Public IP Address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E17F634-815C-4156-B901-C4FA4FA307DC}"/>
                </a:ext>
              </a:extLst>
            </p:cNvPr>
            <p:cNvGrpSpPr/>
            <p:nvPr/>
          </p:nvGrpSpPr>
          <p:grpSpPr>
            <a:xfrm>
              <a:off x="2042828" y="5492132"/>
              <a:ext cx="1520965" cy="979955"/>
              <a:chOff x="4505963" y="4127028"/>
              <a:chExt cx="1520965" cy="979955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9BD83E1C-B21E-45A2-A8F7-B5628C69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998097" y="4127028"/>
                <a:ext cx="488303" cy="488303"/>
              </a:xfrm>
              <a:prstGeom prst="rect">
                <a:avLst/>
              </a:prstGeom>
            </p:spPr>
          </p:pic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44FBC39-AD3F-4010-921E-0F57DD6AD57A}"/>
                  </a:ext>
                </a:extLst>
              </p:cNvPr>
              <p:cNvSpPr/>
              <p:nvPr/>
            </p:nvSpPr>
            <p:spPr>
              <a:xfrm>
                <a:off x="4505963" y="4564130"/>
                <a:ext cx="1520965" cy="5428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Public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App Load balancer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:22627</a:t>
                </a: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E5478D1-CDAE-415A-9B3E-C23D026FB892}"/>
                </a:ext>
              </a:extLst>
            </p:cNvPr>
            <p:cNvCxnSpPr>
              <a:cxnSpLocks/>
              <a:stCxn id="84" idx="3"/>
              <a:endCxn id="82" idx="1"/>
            </p:cNvCxnSpPr>
            <p:nvPr/>
          </p:nvCxnSpPr>
          <p:spPr>
            <a:xfrm flipV="1">
              <a:off x="1697325" y="5736283"/>
              <a:ext cx="837637" cy="4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D10323-5B9F-4BE2-B0B2-D70EDC160C20}"/>
              </a:ext>
            </a:extLst>
          </p:cNvPr>
          <p:cNvGrpSpPr/>
          <p:nvPr/>
        </p:nvGrpSpPr>
        <p:grpSpPr>
          <a:xfrm>
            <a:off x="5385132" y="4331178"/>
            <a:ext cx="924970" cy="620644"/>
            <a:chOff x="4857226" y="2740795"/>
            <a:chExt cx="1258348" cy="82649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8B074B4-D145-45E6-911B-0337EA74D00D}"/>
                </a:ext>
              </a:extLst>
            </p:cNvPr>
            <p:cNvGrpSpPr/>
            <p:nvPr/>
          </p:nvGrpSpPr>
          <p:grpSpPr>
            <a:xfrm>
              <a:off x="4973226" y="2740795"/>
              <a:ext cx="956572" cy="647924"/>
              <a:chOff x="8369560" y="2567475"/>
              <a:chExt cx="1168950" cy="779300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E5B02A54-D8B7-4445-8419-B7875B6F00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369560" y="2567475"/>
                <a:ext cx="779300" cy="779300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A95BD81A-1F7B-48F5-8CBD-3380D0E8EE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759210" y="2567475"/>
                <a:ext cx="779300" cy="779300"/>
              </a:xfrm>
              <a:prstGeom prst="rect">
                <a:avLst/>
              </a:prstGeom>
            </p:spPr>
          </p:pic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1D4B86-B430-4D5A-86DF-38B5A11E2835}"/>
                </a:ext>
              </a:extLst>
            </p:cNvPr>
            <p:cNvSpPr/>
            <p:nvPr/>
          </p:nvSpPr>
          <p:spPr>
            <a:xfrm>
              <a:off x="4857226" y="3290456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Master Nodes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AZ 1,2,3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FD60724-5881-48FD-A72D-06DC39613E59}"/>
              </a:ext>
            </a:extLst>
          </p:cNvPr>
          <p:cNvGrpSpPr/>
          <p:nvPr/>
        </p:nvGrpSpPr>
        <p:grpSpPr>
          <a:xfrm>
            <a:off x="5234203" y="5455544"/>
            <a:ext cx="1435527" cy="574820"/>
            <a:chOff x="4515063" y="4127028"/>
            <a:chExt cx="1732411" cy="702777"/>
          </a:xfrm>
        </p:grpSpPr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49D138AB-B3E8-49A1-ADEB-8BC922B2A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98097" y="4127028"/>
              <a:ext cx="488303" cy="488303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1AC5665-3BB6-4EC8-ADDF-FD0FA02A56C6}"/>
                </a:ext>
              </a:extLst>
            </p:cNvPr>
            <p:cNvSpPr/>
            <p:nvPr/>
          </p:nvSpPr>
          <p:spPr>
            <a:xfrm>
              <a:off x="4515063" y="4552968"/>
              <a:ext cx="1732411" cy="276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Internal API Load balancer </a:t>
              </a:r>
              <a:r>
                <a:rPr lang="en-US" sz="1000" dirty="0">
                  <a:solidFill>
                    <a:schemeClr val="tx1"/>
                  </a:solidFill>
                </a:rPr>
                <a:t>:6443, :22623</a:t>
              </a: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0CB389F-889F-4DF0-9533-D93AAA6398FD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5847617" y="4951822"/>
            <a:ext cx="0" cy="48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CED30D5-E2C6-4DB6-A519-A8B571642577}"/>
              </a:ext>
            </a:extLst>
          </p:cNvPr>
          <p:cNvSpPr/>
          <p:nvPr/>
        </p:nvSpPr>
        <p:spPr>
          <a:xfrm>
            <a:off x="5348033" y="4211072"/>
            <a:ext cx="2449189" cy="19342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A543D6-2C9C-498F-8AEC-957E9CFC2C8D}"/>
              </a:ext>
            </a:extLst>
          </p:cNvPr>
          <p:cNvSpPr/>
          <p:nvPr/>
        </p:nvSpPr>
        <p:spPr>
          <a:xfrm>
            <a:off x="5121748" y="3994201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Subnet - Master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9731DC3-3CD4-4103-9CFE-02903D613741}"/>
              </a:ext>
            </a:extLst>
          </p:cNvPr>
          <p:cNvGrpSpPr/>
          <p:nvPr/>
        </p:nvGrpSpPr>
        <p:grpSpPr>
          <a:xfrm>
            <a:off x="4945748" y="5793674"/>
            <a:ext cx="843958" cy="678578"/>
            <a:chOff x="10134859" y="3300021"/>
            <a:chExt cx="843958" cy="678578"/>
          </a:xfrm>
        </p:grpSpPr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5EAE7332-8759-4153-ACA5-857216857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134859" y="3300021"/>
              <a:ext cx="429174" cy="429174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8F08DAE-7B6C-4B2B-A939-4AA1040EB5E3}"/>
                </a:ext>
              </a:extLst>
            </p:cNvPr>
            <p:cNvSpPr/>
            <p:nvPr/>
          </p:nvSpPr>
          <p:spPr>
            <a:xfrm>
              <a:off x="10149250" y="3753897"/>
              <a:ext cx="829567" cy="2247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NSG – allow </a:t>
              </a:r>
              <a:r>
                <a:rPr lang="en-US" sz="1000" dirty="0">
                  <a:solidFill>
                    <a:schemeClr val="tx1"/>
                  </a:solidFill>
                </a:rPr>
                <a:t>6443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011A5AC-58A8-4379-B8B3-52C6135EB410}"/>
              </a:ext>
            </a:extLst>
          </p:cNvPr>
          <p:cNvGrpSpPr/>
          <p:nvPr/>
        </p:nvGrpSpPr>
        <p:grpSpPr>
          <a:xfrm>
            <a:off x="4982613" y="1434774"/>
            <a:ext cx="1949711" cy="2512642"/>
            <a:chOff x="5171710" y="1545872"/>
            <a:chExt cx="1949711" cy="2512642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F6A1DB7-B84F-47D4-9C4A-B9B59FA915E1}"/>
                </a:ext>
              </a:extLst>
            </p:cNvPr>
            <p:cNvGrpSpPr/>
            <p:nvPr/>
          </p:nvGrpSpPr>
          <p:grpSpPr>
            <a:xfrm>
              <a:off x="5423300" y="1545872"/>
              <a:ext cx="1698121" cy="2137349"/>
              <a:chOff x="5732487" y="2711489"/>
              <a:chExt cx="1698121" cy="2137349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EA3487A-4E94-4AF6-9004-16F08CB17A62}"/>
                  </a:ext>
                </a:extLst>
              </p:cNvPr>
              <p:cNvGrpSpPr/>
              <p:nvPr/>
            </p:nvGrpSpPr>
            <p:grpSpPr>
              <a:xfrm>
                <a:off x="5732487" y="2914596"/>
                <a:ext cx="1698121" cy="1934242"/>
                <a:chOff x="5732487" y="2914596"/>
                <a:chExt cx="1698121" cy="1934242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78FA48A2-B57A-4E8B-963E-0A33FB26D4DC}"/>
                    </a:ext>
                  </a:extLst>
                </p:cNvPr>
                <p:cNvGrpSpPr/>
                <p:nvPr/>
              </p:nvGrpSpPr>
              <p:grpSpPr>
                <a:xfrm>
                  <a:off x="5896786" y="3045204"/>
                  <a:ext cx="1018390" cy="644115"/>
                  <a:chOff x="4857226" y="2740795"/>
                  <a:chExt cx="1258348" cy="844991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1B1F7D13-ABAD-4AA7-BC7B-6786C58E1B13}"/>
                      </a:ext>
                    </a:extLst>
                  </p:cNvPr>
                  <p:cNvGrpSpPr/>
                  <p:nvPr/>
                </p:nvGrpSpPr>
                <p:grpSpPr>
                  <a:xfrm>
                    <a:off x="4973226" y="2740795"/>
                    <a:ext cx="956572" cy="647924"/>
                    <a:chOff x="8369560" y="2567475"/>
                    <a:chExt cx="1168950" cy="779300"/>
                  </a:xfrm>
                </p:grpSpPr>
                <p:pic>
                  <p:nvPicPr>
                    <p:cNvPr id="27" name="Graphic 26">
                      <a:extLst>
                        <a:ext uri="{FF2B5EF4-FFF2-40B4-BE49-F238E27FC236}">
                          <a16:creationId xmlns:a16="http://schemas.microsoft.com/office/drawing/2014/main" id="{342CB320-353D-4911-B5E2-8786357BEF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69560" y="2567475"/>
                      <a:ext cx="779300" cy="7793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8" name="Graphic 27">
                      <a:extLst>
                        <a:ext uri="{FF2B5EF4-FFF2-40B4-BE49-F238E27FC236}">
                          <a16:creationId xmlns:a16="http://schemas.microsoft.com/office/drawing/2014/main" id="{C1A8CDFB-DA83-42B3-A330-A3C13DAF9D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759210" y="2567475"/>
                      <a:ext cx="779300" cy="7793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C686D3C0-3FCE-493C-987A-847F21090A23}"/>
                      </a:ext>
                    </a:extLst>
                  </p:cNvPr>
                  <p:cNvSpPr/>
                  <p:nvPr/>
                </p:nvSpPr>
                <p:spPr>
                  <a:xfrm>
                    <a:off x="4857226" y="3308950"/>
                    <a:ext cx="1258348" cy="2768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</a:rPr>
                      <a:t>Worker Nodes</a:t>
                    </a:r>
                  </a:p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</a:rPr>
                      <a:t>AZ 1,2,3</a:t>
                    </a:r>
                  </a:p>
                </p:txBody>
              </p: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C61530A2-64C5-4ED6-BA22-50F5B0D79BDE}"/>
                    </a:ext>
                  </a:extLst>
                </p:cNvPr>
                <p:cNvGrpSpPr/>
                <p:nvPr/>
              </p:nvGrpSpPr>
              <p:grpSpPr>
                <a:xfrm>
                  <a:off x="5732487" y="4106542"/>
                  <a:ext cx="1289517" cy="596621"/>
                  <a:chOff x="4458385" y="4127028"/>
                  <a:chExt cx="1593908" cy="734596"/>
                </a:xfrm>
              </p:grpSpPr>
              <p:pic>
                <p:nvPicPr>
                  <p:cNvPr id="56" name="Graphic 55">
                    <a:extLst>
                      <a:ext uri="{FF2B5EF4-FFF2-40B4-BE49-F238E27FC236}">
                        <a16:creationId xmlns:a16="http://schemas.microsoft.com/office/drawing/2014/main" id="{78F029DA-9E73-425E-B505-3B27CDE36D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98097" y="4127028"/>
                    <a:ext cx="488303" cy="488303"/>
                  </a:xfrm>
                  <a:prstGeom prst="rect">
                    <a:avLst/>
                  </a:prstGeom>
                </p:spPr>
              </p:pic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E863148B-D630-4404-A754-8E2B4047BB38}"/>
                      </a:ext>
                    </a:extLst>
                  </p:cNvPr>
                  <p:cNvSpPr/>
                  <p:nvPr/>
                </p:nvSpPr>
                <p:spPr>
                  <a:xfrm>
                    <a:off x="4458385" y="4584789"/>
                    <a:ext cx="1593908" cy="2768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</a:rPr>
                      <a:t>Internal App Load balancer </a:t>
                    </a:r>
                    <a:r>
                      <a:rPr lang="en-US" sz="1000" dirty="0">
                        <a:solidFill>
                          <a:schemeClr val="tx1"/>
                        </a:solidFill>
                      </a:rPr>
                      <a:t>:80, :443</a:t>
                    </a:r>
                  </a:p>
                </p:txBody>
              </p:sp>
            </p:grp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056D8D96-1D2A-4D8F-BB0A-C147E19C6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2079" y="3665989"/>
                  <a:ext cx="0" cy="4237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65CFACE6-A875-494F-B2B2-9B58EF7C9858}"/>
                    </a:ext>
                  </a:extLst>
                </p:cNvPr>
                <p:cNvSpPr/>
                <p:nvPr/>
              </p:nvSpPr>
              <p:spPr>
                <a:xfrm>
                  <a:off x="5883111" y="2914596"/>
                  <a:ext cx="1547497" cy="1934242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2CAE274-8AEC-4854-B3DB-BBA92C571D98}"/>
                  </a:ext>
                </a:extLst>
              </p:cNvPr>
              <p:cNvSpPr/>
              <p:nvPr/>
            </p:nvSpPr>
            <p:spPr>
              <a:xfrm>
                <a:off x="5767926" y="2711489"/>
                <a:ext cx="1376902" cy="2768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Subnet – Worker/Infra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8D2F2CA-FFAF-48C9-9276-BA6CFCC4703C}"/>
                </a:ext>
              </a:extLst>
            </p:cNvPr>
            <p:cNvGrpSpPr/>
            <p:nvPr/>
          </p:nvGrpSpPr>
          <p:grpSpPr>
            <a:xfrm>
              <a:off x="5171710" y="3388335"/>
              <a:ext cx="833121" cy="670179"/>
              <a:chOff x="10149250" y="3324723"/>
              <a:chExt cx="833121" cy="670179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5A07B07-922E-405F-848E-6619C492F0BE}"/>
                  </a:ext>
                </a:extLst>
              </p:cNvPr>
              <p:cNvSpPr/>
              <p:nvPr/>
            </p:nvSpPr>
            <p:spPr>
              <a:xfrm>
                <a:off x="10149250" y="3727737"/>
                <a:ext cx="833121" cy="267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NSG - allow </a:t>
                </a:r>
                <a:r>
                  <a:rPr lang="en-US" sz="1000" dirty="0">
                    <a:solidFill>
                      <a:schemeClr val="tx1"/>
                    </a:solidFill>
                  </a:rPr>
                  <a:t>22627</a:t>
                </a:r>
              </a:p>
            </p:txBody>
          </p:sp>
          <p:pic>
            <p:nvPicPr>
              <p:cNvPr id="93" name="Graphic 92">
                <a:extLst>
                  <a:ext uri="{FF2B5EF4-FFF2-40B4-BE49-F238E27FC236}">
                    <a16:creationId xmlns:a16="http://schemas.microsoft.com/office/drawing/2014/main" id="{450C43CD-1113-418A-8352-F91FABA528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168856" y="3324723"/>
                <a:ext cx="429174" cy="429174"/>
              </a:xfrm>
              <a:prstGeom prst="rect">
                <a:avLst/>
              </a:prstGeom>
            </p:spPr>
          </p:pic>
        </p:grp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5E407CF-A63B-41CF-87E4-9DED73583C52}"/>
              </a:ext>
            </a:extLst>
          </p:cNvPr>
          <p:cNvCxnSpPr>
            <a:cxnSpLocks/>
          </p:cNvCxnSpPr>
          <p:nvPr/>
        </p:nvCxnSpPr>
        <p:spPr>
          <a:xfrm>
            <a:off x="4882812" y="1994280"/>
            <a:ext cx="51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6A028A2-BF50-48D1-942C-F07AFA056EF6}"/>
              </a:ext>
            </a:extLst>
          </p:cNvPr>
          <p:cNvCxnSpPr>
            <a:stCxn id="57" idx="0"/>
            <a:endCxn id="57" idx="0"/>
          </p:cNvCxnSpPr>
          <p:nvPr/>
        </p:nvCxnSpPr>
        <p:spPr>
          <a:xfrm>
            <a:off x="5878962" y="320160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0F81167-4354-427B-8AFA-C49E87769277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5866442" y="3426448"/>
            <a:ext cx="12520" cy="876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C10A880-D125-4613-B008-6BBA57A5274A}"/>
              </a:ext>
            </a:extLst>
          </p:cNvPr>
          <p:cNvGrpSpPr/>
          <p:nvPr/>
        </p:nvGrpSpPr>
        <p:grpSpPr>
          <a:xfrm>
            <a:off x="6953923" y="4743373"/>
            <a:ext cx="830510" cy="620644"/>
            <a:chOff x="10796632" y="1841615"/>
            <a:chExt cx="830510" cy="620644"/>
          </a:xfrm>
        </p:grpSpPr>
        <p:pic>
          <p:nvPicPr>
            <p:cNvPr id="106" name="Graphic 105">
              <a:extLst>
                <a:ext uri="{FF2B5EF4-FFF2-40B4-BE49-F238E27FC236}">
                  <a16:creationId xmlns:a16="http://schemas.microsoft.com/office/drawing/2014/main" id="{6ACB5A97-DA25-4DF0-BEB8-508F8384D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928712" y="1841615"/>
              <a:ext cx="468763" cy="486548"/>
            </a:xfrm>
            <a:prstGeom prst="rect">
              <a:avLst/>
            </a:prstGeom>
          </p:spPr>
        </p:pic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948F437-35F3-49F7-80C6-1991F44ED626}"/>
                </a:ext>
              </a:extLst>
            </p:cNvPr>
            <p:cNvSpPr/>
            <p:nvPr/>
          </p:nvSpPr>
          <p:spPr>
            <a:xfrm>
              <a:off x="10796632" y="2254374"/>
              <a:ext cx="830510" cy="207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Jump Server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5E38955-4651-493D-A248-F0815FB72D7C}"/>
              </a:ext>
            </a:extLst>
          </p:cNvPr>
          <p:cNvGrpSpPr/>
          <p:nvPr/>
        </p:nvGrpSpPr>
        <p:grpSpPr>
          <a:xfrm>
            <a:off x="6853086" y="5461907"/>
            <a:ext cx="932669" cy="620644"/>
            <a:chOff x="10694473" y="1841615"/>
            <a:chExt cx="932669" cy="620644"/>
          </a:xfrm>
        </p:grpSpPr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20199604-0FE3-47E2-AC55-A56BC2695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928712" y="1841615"/>
              <a:ext cx="468763" cy="486548"/>
            </a:xfrm>
            <a:prstGeom prst="rect">
              <a:avLst/>
            </a:prstGeom>
          </p:spPr>
        </p:pic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FF3A08B-4D2F-4A4C-BCFB-DD95BC951E84}"/>
                </a:ext>
              </a:extLst>
            </p:cNvPr>
            <p:cNvSpPr/>
            <p:nvPr/>
          </p:nvSpPr>
          <p:spPr>
            <a:xfrm>
              <a:off x="10694473" y="2254374"/>
              <a:ext cx="932669" cy="207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Backup Server</a:t>
              </a:r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16AF5DC-5460-49E2-B00C-0940E69A48A2}"/>
              </a:ext>
            </a:extLst>
          </p:cNvPr>
          <p:cNvSpPr/>
          <p:nvPr/>
        </p:nvSpPr>
        <p:spPr>
          <a:xfrm>
            <a:off x="1483741" y="1467240"/>
            <a:ext cx="1779448" cy="50960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A5758CC-6E1B-40D5-AB88-32A2D92ED350}"/>
              </a:ext>
            </a:extLst>
          </p:cNvPr>
          <p:cNvGrpSpPr/>
          <p:nvPr/>
        </p:nvGrpSpPr>
        <p:grpSpPr>
          <a:xfrm>
            <a:off x="1496002" y="5960729"/>
            <a:ext cx="1933650" cy="506310"/>
            <a:chOff x="1340770" y="5935293"/>
            <a:chExt cx="1933650" cy="506310"/>
          </a:xfrm>
        </p:grpSpPr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79BDC214-FE89-4723-8D7E-BCA1E0F13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40770" y="5935293"/>
              <a:ext cx="506310" cy="506310"/>
            </a:xfrm>
            <a:prstGeom prst="rect">
              <a:avLst/>
            </a:prstGeom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8D849B-2F4E-4DE4-857F-60F29E513AEB}"/>
                </a:ext>
              </a:extLst>
            </p:cNvPr>
            <p:cNvSpPr/>
            <p:nvPr/>
          </p:nvSpPr>
          <p:spPr>
            <a:xfrm>
              <a:off x="1669468" y="6065055"/>
              <a:ext cx="1604952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Azure DNS Zone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&lt;cluster&gt;.basedomain.com</a:t>
              </a: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1C8A021-988A-4CF8-B374-E4DFFC2289B0}"/>
              </a:ext>
            </a:extLst>
          </p:cNvPr>
          <p:cNvCxnSpPr>
            <a:stCxn id="122" idx="3"/>
            <a:endCxn id="45" idx="1"/>
          </p:cNvCxnSpPr>
          <p:nvPr/>
        </p:nvCxnSpPr>
        <p:spPr>
          <a:xfrm>
            <a:off x="3187280" y="5654935"/>
            <a:ext cx="2447179" cy="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31FB448-DB99-4726-8CB9-220AEEE5A91F}"/>
              </a:ext>
            </a:extLst>
          </p:cNvPr>
          <p:cNvCxnSpPr>
            <a:cxnSpLocks/>
            <a:stCxn id="130" idx="3"/>
            <a:endCxn id="56" idx="1"/>
          </p:cNvCxnSpPr>
          <p:nvPr/>
        </p:nvCxnSpPr>
        <p:spPr>
          <a:xfrm flipV="1">
            <a:off x="3187280" y="3028121"/>
            <a:ext cx="2483565" cy="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5382254-5DF4-428B-BDCF-F43FEF5FA32C}"/>
              </a:ext>
            </a:extLst>
          </p:cNvPr>
          <p:cNvGrpSpPr/>
          <p:nvPr/>
        </p:nvGrpSpPr>
        <p:grpSpPr>
          <a:xfrm>
            <a:off x="1687603" y="2611808"/>
            <a:ext cx="1718645" cy="556545"/>
            <a:chOff x="1021022" y="2722906"/>
            <a:chExt cx="1718645" cy="55654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AD2563F-34DD-4146-886F-9883E36DF515}"/>
                </a:ext>
              </a:extLst>
            </p:cNvPr>
            <p:cNvSpPr/>
            <p:nvPr/>
          </p:nvSpPr>
          <p:spPr>
            <a:xfrm>
              <a:off x="1021022" y="2722906"/>
              <a:ext cx="654339" cy="276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 record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B89FE76-CBAA-40A0-8BAE-CECCACD7B736}"/>
                </a:ext>
              </a:extLst>
            </p:cNvPr>
            <p:cNvSpPr/>
            <p:nvPr/>
          </p:nvSpPr>
          <p:spPr>
            <a:xfrm>
              <a:off x="1021022" y="3002615"/>
              <a:ext cx="1499677" cy="27683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chemeClr val="tx1"/>
                  </a:solidFill>
                </a:rPr>
                <a:t>*apps.&lt;cluster&gt;.basedomain.com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62E5E8E-15CA-4C60-8EE8-673CE6F781A4}"/>
                </a:ext>
              </a:extLst>
            </p:cNvPr>
            <p:cNvSpPr/>
            <p:nvPr/>
          </p:nvSpPr>
          <p:spPr>
            <a:xfrm>
              <a:off x="1481319" y="2722906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Private ingress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400C40C-9348-4AE2-9BBF-4952CB01ADB2}"/>
              </a:ext>
            </a:extLst>
          </p:cNvPr>
          <p:cNvGrpSpPr/>
          <p:nvPr/>
        </p:nvGrpSpPr>
        <p:grpSpPr>
          <a:xfrm>
            <a:off x="8100163" y="1921467"/>
            <a:ext cx="1105929" cy="622409"/>
            <a:chOff x="3672823" y="1035697"/>
            <a:chExt cx="1258348" cy="798768"/>
          </a:xfrm>
        </p:grpSpPr>
        <p:pic>
          <p:nvPicPr>
            <p:cNvPr id="142" name="Graphic 141">
              <a:extLst>
                <a:ext uri="{FF2B5EF4-FFF2-40B4-BE49-F238E27FC236}">
                  <a16:creationId xmlns:a16="http://schemas.microsoft.com/office/drawing/2014/main" id="{0F816592-6808-4A88-9504-8781268F0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68154" y="1035697"/>
              <a:ext cx="556921" cy="556921"/>
            </a:xfrm>
            <a:prstGeom prst="rect">
              <a:avLst/>
            </a:prstGeom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BED661F-E91E-4D19-8126-FF53F7CC5774}"/>
                </a:ext>
              </a:extLst>
            </p:cNvPr>
            <p:cNvSpPr/>
            <p:nvPr/>
          </p:nvSpPr>
          <p:spPr>
            <a:xfrm>
              <a:off x="3672823" y="1424653"/>
              <a:ext cx="1258348" cy="4098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Peered with Hub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Virtual Network</a:t>
              </a: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C86369A-90B3-482D-A060-734725FDFD21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7884157" y="2138446"/>
            <a:ext cx="65133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6ED150A-D5B8-44C9-A402-48F279F0EDCC}"/>
              </a:ext>
            </a:extLst>
          </p:cNvPr>
          <p:cNvCxnSpPr>
            <a:cxnSpLocks/>
            <a:stCxn id="142" idx="3"/>
          </p:cNvCxnSpPr>
          <p:nvPr/>
        </p:nvCxnSpPr>
        <p:spPr>
          <a:xfrm flipV="1">
            <a:off x="9024959" y="2138446"/>
            <a:ext cx="71341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A5CB853-6DAB-4C94-BDDF-3BA07FADD8D4}"/>
              </a:ext>
            </a:extLst>
          </p:cNvPr>
          <p:cNvGrpSpPr/>
          <p:nvPr/>
        </p:nvGrpSpPr>
        <p:grpSpPr>
          <a:xfrm>
            <a:off x="3099703" y="5752841"/>
            <a:ext cx="1409483" cy="715189"/>
            <a:chOff x="10182128" y="2153169"/>
            <a:chExt cx="1917597" cy="904761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EF672D62-9D25-4C9D-BF02-7E249B2FB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877169" y="2153169"/>
              <a:ext cx="589711" cy="589710"/>
            </a:xfrm>
            <a:prstGeom prst="rect">
              <a:avLst/>
            </a:prstGeom>
          </p:spPr>
        </p:pic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2FDC469-ED55-4DD7-B581-EA3DA5AC357E}"/>
                </a:ext>
              </a:extLst>
            </p:cNvPr>
            <p:cNvSpPr/>
            <p:nvPr/>
          </p:nvSpPr>
          <p:spPr>
            <a:xfrm>
              <a:off x="10182128" y="2781094"/>
              <a:ext cx="1917597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Storage account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Fileshare - Image registry</a:t>
              </a:r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08238F3-2857-42EB-934C-D2D7D7AF4D42}"/>
              </a:ext>
            </a:extLst>
          </p:cNvPr>
          <p:cNvCxnSpPr>
            <a:cxnSpLocks/>
            <a:stCxn id="34" idx="1"/>
            <a:endCxn id="26" idx="0"/>
          </p:cNvCxnSpPr>
          <p:nvPr/>
        </p:nvCxnSpPr>
        <p:spPr>
          <a:xfrm rot="10800000" flipH="1">
            <a:off x="3610575" y="2201580"/>
            <a:ext cx="2297121" cy="3784337"/>
          </a:xfrm>
          <a:prstGeom prst="bentConnector4">
            <a:avLst>
              <a:gd name="adj1" fmla="val -9952"/>
              <a:gd name="adj2" fmla="val 85266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628D21D-50FD-44AB-AC8C-A65E9BE46472}"/>
              </a:ext>
            </a:extLst>
          </p:cNvPr>
          <p:cNvSpPr/>
          <p:nvPr/>
        </p:nvSpPr>
        <p:spPr>
          <a:xfrm>
            <a:off x="1393306" y="982142"/>
            <a:ext cx="6753003" cy="565403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0F58A6E-391B-4883-9C37-1A3C6BACC2D7}"/>
              </a:ext>
            </a:extLst>
          </p:cNvPr>
          <p:cNvGrpSpPr/>
          <p:nvPr/>
        </p:nvGrpSpPr>
        <p:grpSpPr>
          <a:xfrm>
            <a:off x="6171430" y="2797462"/>
            <a:ext cx="693640" cy="538984"/>
            <a:chOff x="4812063" y="2548907"/>
            <a:chExt cx="693640" cy="538984"/>
          </a:xfrm>
        </p:grpSpPr>
        <p:pic>
          <p:nvPicPr>
            <p:cNvPr id="2098" name="Picture 50" descr="EFK Stack on Kubernetes. Do you want to manage setup… | by Shah Jainish |  Medium">
              <a:extLst>
                <a:ext uri="{FF2B5EF4-FFF2-40B4-BE49-F238E27FC236}">
                  <a16:creationId xmlns:a16="http://schemas.microsoft.com/office/drawing/2014/main" id="{B86FE638-FE09-4786-A5B3-B672360296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2063" y="2548907"/>
              <a:ext cx="693640" cy="390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BD68A176-1BCB-4132-9711-905F2D592608}"/>
                </a:ext>
              </a:extLst>
            </p:cNvPr>
            <p:cNvSpPr/>
            <p:nvPr/>
          </p:nvSpPr>
          <p:spPr>
            <a:xfrm>
              <a:off x="4849230" y="2811055"/>
              <a:ext cx="581084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EFK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DA47C0E-51F9-4980-B60B-1B9C1B5E7F93}"/>
              </a:ext>
            </a:extLst>
          </p:cNvPr>
          <p:cNvGrpSpPr/>
          <p:nvPr/>
        </p:nvGrpSpPr>
        <p:grpSpPr>
          <a:xfrm>
            <a:off x="1750049" y="5233935"/>
            <a:ext cx="1694075" cy="559418"/>
            <a:chOff x="1083468" y="5345033"/>
            <a:chExt cx="1694075" cy="559418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B9A04CF-92D5-4ECA-B4DA-A0E4C9F22335}"/>
                </a:ext>
              </a:extLst>
            </p:cNvPr>
            <p:cNvSpPr/>
            <p:nvPr/>
          </p:nvSpPr>
          <p:spPr>
            <a:xfrm>
              <a:off x="1085353" y="5347906"/>
              <a:ext cx="654339" cy="276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 record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DA2640A-8D92-46DB-98E4-5EBFB7A697FE}"/>
                </a:ext>
              </a:extLst>
            </p:cNvPr>
            <p:cNvSpPr/>
            <p:nvPr/>
          </p:nvSpPr>
          <p:spPr>
            <a:xfrm>
              <a:off x="1083468" y="5627615"/>
              <a:ext cx="1437231" cy="27683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chemeClr val="tx1"/>
                  </a:solidFill>
                </a:rPr>
                <a:t>api.&lt;cluster&gt;.basedomain.com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535BB62-B36A-4D5D-8E5C-B76E528A9FE5}"/>
                </a:ext>
              </a:extLst>
            </p:cNvPr>
            <p:cNvSpPr/>
            <p:nvPr/>
          </p:nvSpPr>
          <p:spPr>
            <a:xfrm>
              <a:off x="1519195" y="5345033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Private ingress</a:t>
              </a:r>
            </a:p>
          </p:txBody>
        </p:sp>
      </p:grpSp>
      <p:pic>
        <p:nvPicPr>
          <p:cNvPr id="2100" name="Picture 52" descr="Red Hat Openshift Vector Logo | Free Download - (.SVG + .PNG) format -  SeekVectorLogo.Com">
            <a:extLst>
              <a:ext uri="{FF2B5EF4-FFF2-40B4-BE49-F238E27FC236}">
                <a16:creationId xmlns:a16="http://schemas.microsoft.com/office/drawing/2014/main" id="{C1EE71E4-8AF4-41EA-8D8D-E80781E20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001" y="792717"/>
            <a:ext cx="983831" cy="54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3549D84-B50A-48A1-A86D-3EDC2EA30D96}"/>
              </a:ext>
            </a:extLst>
          </p:cNvPr>
          <p:cNvGrpSpPr/>
          <p:nvPr/>
        </p:nvGrpSpPr>
        <p:grpSpPr>
          <a:xfrm>
            <a:off x="9261731" y="1888976"/>
            <a:ext cx="1258348" cy="660377"/>
            <a:chOff x="5116247" y="1136451"/>
            <a:chExt cx="1258348" cy="66037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2AF59F-4F95-4A7A-B7BC-5CE7F6F72167}"/>
                </a:ext>
              </a:extLst>
            </p:cNvPr>
            <p:cNvSpPr/>
            <p:nvPr/>
          </p:nvSpPr>
          <p:spPr>
            <a:xfrm>
              <a:off x="5116247" y="1578272"/>
              <a:ext cx="1258348" cy="2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Express Route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5 Gbps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B3C66ECB-635A-40F1-9F06-93F30DBA7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486400" y="1136451"/>
              <a:ext cx="443398" cy="443398"/>
            </a:xfrm>
            <a:prstGeom prst="rect">
              <a:avLst/>
            </a:prstGeom>
          </p:spPr>
        </p:pic>
      </p:grpSp>
      <p:pic>
        <p:nvPicPr>
          <p:cNvPr id="2102" name="Picture 54" descr="Megabyte - MICROSOFT AZURE : CLOUD FOR ALL... | Facebook">
            <a:extLst>
              <a:ext uri="{FF2B5EF4-FFF2-40B4-BE49-F238E27FC236}">
                <a16:creationId xmlns:a16="http://schemas.microsoft.com/office/drawing/2014/main" id="{A61D4FFD-D4F4-4F1B-B9A4-8AFD32A31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591" y="112949"/>
            <a:ext cx="1271827" cy="79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F9661D07-EE08-4FEE-9B1E-39FC0B66647E}"/>
              </a:ext>
            </a:extLst>
          </p:cNvPr>
          <p:cNvCxnSpPr>
            <a:stCxn id="106" idx="1"/>
          </p:cNvCxnSpPr>
          <p:nvPr/>
        </p:nvCxnSpPr>
        <p:spPr>
          <a:xfrm rot="10800000" flipV="1">
            <a:off x="5939163" y="4986647"/>
            <a:ext cx="1146840" cy="524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04ADC3E1-4EE9-46C7-AE1B-2F457A3804A8}"/>
              </a:ext>
            </a:extLst>
          </p:cNvPr>
          <p:cNvSpPr/>
          <p:nvPr/>
        </p:nvSpPr>
        <p:spPr>
          <a:xfrm>
            <a:off x="6141828" y="4787950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https/6443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5CFC284-F831-49F7-AC48-A8254C32456C}"/>
              </a:ext>
            </a:extLst>
          </p:cNvPr>
          <p:cNvGrpSpPr/>
          <p:nvPr/>
        </p:nvGrpSpPr>
        <p:grpSpPr>
          <a:xfrm>
            <a:off x="6170450" y="2371486"/>
            <a:ext cx="784417" cy="450943"/>
            <a:chOff x="9424703" y="1385815"/>
            <a:chExt cx="890557" cy="467826"/>
          </a:xfrm>
        </p:grpSpPr>
        <p:pic>
          <p:nvPicPr>
            <p:cNvPr id="215" name="Picture 214">
              <a:extLst>
                <a:ext uri="{FF2B5EF4-FFF2-40B4-BE49-F238E27FC236}">
                  <a16:creationId xmlns:a16="http://schemas.microsoft.com/office/drawing/2014/main" id="{FC0ECEEB-3D73-4AF9-8C60-DD9D289AB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610983" y="1385815"/>
              <a:ext cx="501612" cy="322022"/>
            </a:xfrm>
            <a:prstGeom prst="rect">
              <a:avLst/>
            </a:prstGeom>
          </p:spPr>
        </p:pic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F2F7219E-2286-4858-BEF0-99046E56491E}"/>
                </a:ext>
              </a:extLst>
            </p:cNvPr>
            <p:cNvSpPr/>
            <p:nvPr/>
          </p:nvSpPr>
          <p:spPr>
            <a:xfrm>
              <a:off x="9424703" y="1575625"/>
              <a:ext cx="890557" cy="278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Monitoring</a:t>
              </a:r>
            </a:p>
          </p:txBody>
        </p:sp>
      </p:grpSp>
      <p:pic>
        <p:nvPicPr>
          <p:cNvPr id="2083" name="Picture 2082">
            <a:extLst>
              <a:ext uri="{FF2B5EF4-FFF2-40B4-BE49-F238E27FC236}">
                <a16:creationId xmlns:a16="http://schemas.microsoft.com/office/drawing/2014/main" id="{80605153-B54B-4D72-A968-70F471F7F23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983553" y="1845357"/>
            <a:ext cx="789990" cy="645109"/>
          </a:xfrm>
          <a:prstGeom prst="rect">
            <a:avLst/>
          </a:prstGeom>
        </p:spPr>
      </p:pic>
      <p:cxnSp>
        <p:nvCxnSpPr>
          <p:cNvPr id="2095" name="Connector: Elbow 2094">
            <a:extLst>
              <a:ext uri="{FF2B5EF4-FFF2-40B4-BE49-F238E27FC236}">
                <a16:creationId xmlns:a16="http://schemas.microsoft.com/office/drawing/2014/main" id="{6A7A885B-FED5-4D1F-929C-B2440787D12E}"/>
              </a:ext>
            </a:extLst>
          </p:cNvPr>
          <p:cNvCxnSpPr/>
          <p:nvPr/>
        </p:nvCxnSpPr>
        <p:spPr>
          <a:xfrm>
            <a:off x="6065896" y="4687111"/>
            <a:ext cx="1020107" cy="921939"/>
          </a:xfrm>
          <a:prstGeom prst="bentConnector3">
            <a:avLst>
              <a:gd name="adj1" fmla="val -2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tangle 320">
            <a:extLst>
              <a:ext uri="{FF2B5EF4-FFF2-40B4-BE49-F238E27FC236}">
                <a16:creationId xmlns:a16="http://schemas.microsoft.com/office/drawing/2014/main" id="{A310443F-CFB0-4832-BF1A-9A680CBB573D}"/>
              </a:ext>
            </a:extLst>
          </p:cNvPr>
          <p:cNvSpPr/>
          <p:nvPr/>
        </p:nvSpPr>
        <p:spPr>
          <a:xfrm>
            <a:off x="2345244" y="51617"/>
            <a:ext cx="6434983" cy="433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OpenShift 4.x Network Architecture – Azure IPI</a:t>
            </a:r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7A9A8F8B-F2A7-4EAF-8C28-0D6A3F8BABDA}"/>
              </a:ext>
            </a:extLst>
          </p:cNvPr>
          <p:cNvCxnSpPr>
            <a:cxnSpLocks/>
          </p:cNvCxnSpPr>
          <p:nvPr/>
        </p:nvCxnSpPr>
        <p:spPr>
          <a:xfrm>
            <a:off x="9981276" y="2110675"/>
            <a:ext cx="9631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439177C-C31B-45F5-BC5B-E4D38CEC49BD}"/>
              </a:ext>
            </a:extLst>
          </p:cNvPr>
          <p:cNvGrpSpPr/>
          <p:nvPr/>
        </p:nvGrpSpPr>
        <p:grpSpPr>
          <a:xfrm>
            <a:off x="1522046" y="1497998"/>
            <a:ext cx="1933650" cy="474749"/>
            <a:chOff x="1340770" y="5966853"/>
            <a:chExt cx="1933650" cy="474749"/>
          </a:xfrm>
        </p:grpSpPr>
        <p:pic>
          <p:nvPicPr>
            <p:cNvPr id="111" name="Graphic 110">
              <a:extLst>
                <a:ext uri="{FF2B5EF4-FFF2-40B4-BE49-F238E27FC236}">
                  <a16:creationId xmlns:a16="http://schemas.microsoft.com/office/drawing/2014/main" id="{C8AF6D66-B3CD-4DD3-82E0-C515A99D2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40770" y="5966853"/>
              <a:ext cx="506310" cy="474749"/>
            </a:xfrm>
            <a:prstGeom prst="rect">
              <a:avLst/>
            </a:prstGeom>
          </p:spPr>
        </p:pic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BB4D189-DBBD-4657-94AA-25C11F6C1BA6}"/>
                </a:ext>
              </a:extLst>
            </p:cNvPr>
            <p:cNvSpPr/>
            <p:nvPr/>
          </p:nvSpPr>
          <p:spPr>
            <a:xfrm>
              <a:off x="1690674" y="6084803"/>
              <a:ext cx="1583746" cy="257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Azure DNS Zone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On-prem-domain.com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686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>
            <a:extLst>
              <a:ext uri="{FF2B5EF4-FFF2-40B4-BE49-F238E27FC236}">
                <a16:creationId xmlns:a16="http://schemas.microsoft.com/office/drawing/2014/main" id="{024CC2B4-3DB1-4EEE-84F9-B0031A7D8C1D}"/>
              </a:ext>
            </a:extLst>
          </p:cNvPr>
          <p:cNvSpPr/>
          <p:nvPr/>
        </p:nvSpPr>
        <p:spPr>
          <a:xfrm>
            <a:off x="32048" y="839559"/>
            <a:ext cx="8640266" cy="5981117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2054" name="Picture 6" descr="Montréal Jenkins Area Meetup (Montréal, QC) | Meetup">
            <a:extLst>
              <a:ext uri="{FF2B5EF4-FFF2-40B4-BE49-F238E27FC236}">
                <a16:creationId xmlns:a16="http://schemas.microsoft.com/office/drawing/2014/main" id="{3829F772-0EB0-4CA9-98DA-6D5A62A43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027" y="6121740"/>
            <a:ext cx="976464" cy="5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E6C4BE3-65AC-4203-BD4A-F8C652948AB1}"/>
              </a:ext>
            </a:extLst>
          </p:cNvPr>
          <p:cNvSpPr/>
          <p:nvPr/>
        </p:nvSpPr>
        <p:spPr>
          <a:xfrm>
            <a:off x="13628675" y="1356547"/>
            <a:ext cx="52589" cy="49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Express Route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9016F0-F4E7-4EEE-A1D4-1B1631689E82}"/>
              </a:ext>
            </a:extLst>
          </p:cNvPr>
          <p:cNvGrpSpPr/>
          <p:nvPr/>
        </p:nvGrpSpPr>
        <p:grpSpPr>
          <a:xfrm>
            <a:off x="2857980" y="1093240"/>
            <a:ext cx="1105929" cy="518793"/>
            <a:chOff x="3672823" y="1035697"/>
            <a:chExt cx="1258348" cy="665792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DBD9E79-EECB-47C5-A4B8-67A089C96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63954" y="1035697"/>
              <a:ext cx="556921" cy="556921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6F3C86F-1F1F-4619-A288-5FDFA1FD830B}"/>
                </a:ext>
              </a:extLst>
            </p:cNvPr>
            <p:cNvSpPr/>
            <p:nvPr/>
          </p:nvSpPr>
          <p:spPr>
            <a:xfrm>
              <a:off x="3672823" y="1424653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Virtual Network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B2BBB34-D7C1-4A60-90B9-F85C1FBDCE98}"/>
              </a:ext>
            </a:extLst>
          </p:cNvPr>
          <p:cNvGrpSpPr/>
          <p:nvPr/>
        </p:nvGrpSpPr>
        <p:grpSpPr>
          <a:xfrm>
            <a:off x="2017639" y="4437773"/>
            <a:ext cx="2233947" cy="820850"/>
            <a:chOff x="788283" y="5481629"/>
            <a:chExt cx="2775510" cy="10013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4D79977-06F9-4BCB-85AC-95B60B758D10}"/>
                </a:ext>
              </a:extLst>
            </p:cNvPr>
            <p:cNvGrpSpPr/>
            <p:nvPr/>
          </p:nvGrpSpPr>
          <p:grpSpPr>
            <a:xfrm>
              <a:off x="788283" y="5481629"/>
              <a:ext cx="1258348" cy="733868"/>
              <a:chOff x="6412206" y="1240290"/>
              <a:chExt cx="1258348" cy="733868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8BCDAFEC-EC00-49F3-8A36-0EF43BEFA6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782359" y="1240290"/>
                <a:ext cx="518044" cy="518044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D0BAE1F-020A-42CE-8F88-A139A9BD0910}"/>
                  </a:ext>
                </a:extLst>
              </p:cNvPr>
              <p:cNvSpPr/>
              <p:nvPr/>
            </p:nvSpPr>
            <p:spPr>
              <a:xfrm>
                <a:off x="6412206" y="1697321"/>
                <a:ext cx="1258348" cy="2768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Public IP Address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D92B94F-1F6C-490F-A759-7B94FD981000}"/>
                </a:ext>
              </a:extLst>
            </p:cNvPr>
            <p:cNvGrpSpPr/>
            <p:nvPr/>
          </p:nvGrpSpPr>
          <p:grpSpPr>
            <a:xfrm>
              <a:off x="2042828" y="5492132"/>
              <a:ext cx="1520965" cy="990882"/>
              <a:chOff x="4505963" y="4127028"/>
              <a:chExt cx="1520965" cy="990882"/>
            </a:xfrm>
          </p:grpSpPr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5FB4745A-14B5-47C2-AE85-96D08BA3E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998097" y="4127028"/>
                <a:ext cx="488303" cy="488303"/>
              </a:xfrm>
              <a:prstGeom prst="rect">
                <a:avLst/>
              </a:prstGeom>
            </p:spPr>
          </p:pic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28EC79C-D222-4F17-9D5E-BA900DD3A3B2}"/>
                  </a:ext>
                </a:extLst>
              </p:cNvPr>
              <p:cNvSpPr/>
              <p:nvPr/>
            </p:nvSpPr>
            <p:spPr>
              <a:xfrm>
                <a:off x="4505963" y="4564130"/>
                <a:ext cx="1520965" cy="5537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Public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API Load balancer</a:t>
                </a:r>
              </a:p>
              <a:p>
                <a:pPr algn="ctr"/>
                <a:r>
                  <a:rPr lang="en-US" sz="1000" b="1" dirty="0">
                    <a:solidFill>
                      <a:srgbClr val="C00000"/>
                    </a:solidFill>
                  </a:rPr>
                  <a:t>disabled</a:t>
                </a: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717FDC7-5190-4E90-A389-5A34BA9A8AC4}"/>
                </a:ext>
              </a:extLst>
            </p:cNvPr>
            <p:cNvCxnSpPr>
              <a:cxnSpLocks/>
              <a:stCxn id="13" idx="3"/>
              <a:endCxn id="30" idx="1"/>
            </p:cNvCxnSpPr>
            <p:nvPr/>
          </p:nvCxnSpPr>
          <p:spPr>
            <a:xfrm flipV="1">
              <a:off x="1676480" y="5736283"/>
              <a:ext cx="858483" cy="4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2881779-18AF-42CF-A2D6-1EEFD3D21AB3}"/>
              </a:ext>
            </a:extLst>
          </p:cNvPr>
          <p:cNvSpPr/>
          <p:nvPr/>
        </p:nvSpPr>
        <p:spPr>
          <a:xfrm>
            <a:off x="3018697" y="1564778"/>
            <a:ext cx="3669034" cy="50960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69BE5FC-4B0E-4A30-AF4A-73411E163212}"/>
              </a:ext>
            </a:extLst>
          </p:cNvPr>
          <p:cNvGrpSpPr/>
          <p:nvPr/>
        </p:nvGrpSpPr>
        <p:grpSpPr>
          <a:xfrm>
            <a:off x="2071200" y="1896634"/>
            <a:ext cx="2192858" cy="811893"/>
            <a:chOff x="839333" y="5481629"/>
            <a:chExt cx="2724460" cy="990458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4A0CEDA-2EF5-41EA-903D-3AD1A1A88689}"/>
                </a:ext>
              </a:extLst>
            </p:cNvPr>
            <p:cNvGrpSpPr/>
            <p:nvPr/>
          </p:nvGrpSpPr>
          <p:grpSpPr>
            <a:xfrm>
              <a:off x="839333" y="5481629"/>
              <a:ext cx="1258348" cy="765964"/>
              <a:chOff x="6463256" y="1240290"/>
              <a:chExt cx="1258348" cy="765964"/>
            </a:xfrm>
          </p:grpSpPr>
          <p:pic>
            <p:nvPicPr>
              <p:cNvPr id="84" name="Graphic 83">
                <a:extLst>
                  <a:ext uri="{FF2B5EF4-FFF2-40B4-BE49-F238E27FC236}">
                    <a16:creationId xmlns:a16="http://schemas.microsoft.com/office/drawing/2014/main" id="{DF9E2049-55A9-46FC-8871-434E13917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803204" y="1240290"/>
                <a:ext cx="518044" cy="518044"/>
              </a:xfrm>
              <a:prstGeom prst="rect">
                <a:avLst/>
              </a:prstGeom>
            </p:spPr>
          </p:pic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A9C1A15-F8F9-47C0-9383-0689798CCD91}"/>
                  </a:ext>
                </a:extLst>
              </p:cNvPr>
              <p:cNvSpPr/>
              <p:nvPr/>
            </p:nvSpPr>
            <p:spPr>
              <a:xfrm>
                <a:off x="6463256" y="1729417"/>
                <a:ext cx="1258348" cy="2768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Public IP Address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E17F634-815C-4156-B901-C4FA4FA307DC}"/>
                </a:ext>
              </a:extLst>
            </p:cNvPr>
            <p:cNvGrpSpPr/>
            <p:nvPr/>
          </p:nvGrpSpPr>
          <p:grpSpPr>
            <a:xfrm>
              <a:off x="2042828" y="5492132"/>
              <a:ext cx="1520965" cy="979955"/>
              <a:chOff x="4505963" y="4127028"/>
              <a:chExt cx="1520965" cy="979955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9BD83E1C-B21E-45A2-A8F7-B5628C69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998097" y="4127028"/>
                <a:ext cx="488303" cy="488303"/>
              </a:xfrm>
              <a:prstGeom prst="rect">
                <a:avLst/>
              </a:prstGeom>
            </p:spPr>
          </p:pic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44FBC39-AD3F-4010-921E-0F57DD6AD57A}"/>
                  </a:ext>
                </a:extLst>
              </p:cNvPr>
              <p:cNvSpPr/>
              <p:nvPr/>
            </p:nvSpPr>
            <p:spPr>
              <a:xfrm>
                <a:off x="4505963" y="4564130"/>
                <a:ext cx="1520965" cy="5428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Public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App Load balancer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:22627</a:t>
                </a: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E5478D1-CDAE-415A-9B3E-C23D026FB892}"/>
                </a:ext>
              </a:extLst>
            </p:cNvPr>
            <p:cNvCxnSpPr>
              <a:cxnSpLocks/>
              <a:stCxn id="84" idx="3"/>
              <a:endCxn id="82" idx="1"/>
            </p:cNvCxnSpPr>
            <p:nvPr/>
          </p:nvCxnSpPr>
          <p:spPr>
            <a:xfrm flipV="1">
              <a:off x="1697325" y="5736283"/>
              <a:ext cx="837637" cy="4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D10323-5B9F-4BE2-B0B2-D70EDC160C20}"/>
              </a:ext>
            </a:extLst>
          </p:cNvPr>
          <p:cNvGrpSpPr/>
          <p:nvPr/>
        </p:nvGrpSpPr>
        <p:grpSpPr>
          <a:xfrm>
            <a:off x="4188706" y="4442276"/>
            <a:ext cx="924970" cy="620644"/>
            <a:chOff x="4857226" y="2740795"/>
            <a:chExt cx="1258348" cy="82649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8B074B4-D145-45E6-911B-0337EA74D00D}"/>
                </a:ext>
              </a:extLst>
            </p:cNvPr>
            <p:cNvGrpSpPr/>
            <p:nvPr/>
          </p:nvGrpSpPr>
          <p:grpSpPr>
            <a:xfrm>
              <a:off x="4973226" y="2740795"/>
              <a:ext cx="956572" cy="647924"/>
              <a:chOff x="8369560" y="2567475"/>
              <a:chExt cx="1168950" cy="779300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E5B02A54-D8B7-4445-8419-B7875B6F00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369560" y="2567475"/>
                <a:ext cx="779300" cy="779300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A95BD81A-1F7B-48F5-8CBD-3380D0E8EE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759210" y="2567475"/>
                <a:ext cx="779300" cy="779300"/>
              </a:xfrm>
              <a:prstGeom prst="rect">
                <a:avLst/>
              </a:prstGeom>
            </p:spPr>
          </p:pic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1D4B86-B430-4D5A-86DF-38B5A11E2835}"/>
                </a:ext>
              </a:extLst>
            </p:cNvPr>
            <p:cNvSpPr/>
            <p:nvPr/>
          </p:nvSpPr>
          <p:spPr>
            <a:xfrm>
              <a:off x="4857226" y="3290456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Master Nodes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AZ 1,2,3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FD60724-5881-48FD-A72D-06DC39613E59}"/>
              </a:ext>
            </a:extLst>
          </p:cNvPr>
          <p:cNvGrpSpPr/>
          <p:nvPr/>
        </p:nvGrpSpPr>
        <p:grpSpPr>
          <a:xfrm>
            <a:off x="4037777" y="5566642"/>
            <a:ext cx="1435527" cy="574820"/>
            <a:chOff x="4515063" y="4127028"/>
            <a:chExt cx="1732411" cy="702777"/>
          </a:xfrm>
        </p:grpSpPr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49D138AB-B3E8-49A1-ADEB-8BC922B2A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98097" y="4127028"/>
              <a:ext cx="488303" cy="488303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1AC5665-3BB6-4EC8-ADDF-FD0FA02A56C6}"/>
                </a:ext>
              </a:extLst>
            </p:cNvPr>
            <p:cNvSpPr/>
            <p:nvPr/>
          </p:nvSpPr>
          <p:spPr>
            <a:xfrm>
              <a:off x="4515063" y="4552968"/>
              <a:ext cx="1732411" cy="276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Internal API Load balancer </a:t>
              </a:r>
              <a:r>
                <a:rPr lang="en-US" sz="1000" dirty="0">
                  <a:solidFill>
                    <a:schemeClr val="tx1"/>
                  </a:solidFill>
                </a:rPr>
                <a:t>:6443, :22623</a:t>
              </a: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0CB389F-889F-4DF0-9533-D93AAA6398FD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4651191" y="5062920"/>
            <a:ext cx="0" cy="48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CED30D5-E2C6-4DB6-A519-A8B571642577}"/>
              </a:ext>
            </a:extLst>
          </p:cNvPr>
          <p:cNvSpPr/>
          <p:nvPr/>
        </p:nvSpPr>
        <p:spPr>
          <a:xfrm>
            <a:off x="4151607" y="4322170"/>
            <a:ext cx="2449189" cy="19342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A543D6-2C9C-498F-8AEC-957E9CFC2C8D}"/>
              </a:ext>
            </a:extLst>
          </p:cNvPr>
          <p:cNvSpPr/>
          <p:nvPr/>
        </p:nvSpPr>
        <p:spPr>
          <a:xfrm>
            <a:off x="3925322" y="4105299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Subnet - Master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9731DC3-3CD4-4103-9CFE-02903D613741}"/>
              </a:ext>
            </a:extLst>
          </p:cNvPr>
          <p:cNvGrpSpPr/>
          <p:nvPr/>
        </p:nvGrpSpPr>
        <p:grpSpPr>
          <a:xfrm>
            <a:off x="3749322" y="5904772"/>
            <a:ext cx="843958" cy="678578"/>
            <a:chOff x="10134859" y="3300021"/>
            <a:chExt cx="843958" cy="678578"/>
          </a:xfrm>
        </p:grpSpPr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5EAE7332-8759-4153-ACA5-857216857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134859" y="3300021"/>
              <a:ext cx="429174" cy="429174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8F08DAE-7B6C-4B2B-A939-4AA1040EB5E3}"/>
                </a:ext>
              </a:extLst>
            </p:cNvPr>
            <p:cNvSpPr/>
            <p:nvPr/>
          </p:nvSpPr>
          <p:spPr>
            <a:xfrm>
              <a:off x="10149250" y="3753897"/>
              <a:ext cx="829567" cy="2247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NSG – allow </a:t>
              </a:r>
              <a:r>
                <a:rPr lang="en-US" sz="1000" dirty="0">
                  <a:solidFill>
                    <a:schemeClr val="tx1"/>
                  </a:solidFill>
                </a:rPr>
                <a:t>6443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011A5AC-58A8-4379-B8B3-52C6135EB410}"/>
              </a:ext>
            </a:extLst>
          </p:cNvPr>
          <p:cNvGrpSpPr/>
          <p:nvPr/>
        </p:nvGrpSpPr>
        <p:grpSpPr>
          <a:xfrm>
            <a:off x="3786187" y="1545872"/>
            <a:ext cx="1949711" cy="2512642"/>
            <a:chOff x="5171710" y="1545872"/>
            <a:chExt cx="1949711" cy="2512642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F6A1DB7-B84F-47D4-9C4A-B9B59FA915E1}"/>
                </a:ext>
              </a:extLst>
            </p:cNvPr>
            <p:cNvGrpSpPr/>
            <p:nvPr/>
          </p:nvGrpSpPr>
          <p:grpSpPr>
            <a:xfrm>
              <a:off x="5423300" y="1545872"/>
              <a:ext cx="1698121" cy="2137349"/>
              <a:chOff x="5732487" y="2711489"/>
              <a:chExt cx="1698121" cy="2137349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EA3487A-4E94-4AF6-9004-16F08CB17A62}"/>
                  </a:ext>
                </a:extLst>
              </p:cNvPr>
              <p:cNvGrpSpPr/>
              <p:nvPr/>
            </p:nvGrpSpPr>
            <p:grpSpPr>
              <a:xfrm>
                <a:off x="5732487" y="2914596"/>
                <a:ext cx="1698121" cy="1934242"/>
                <a:chOff x="5732487" y="2914596"/>
                <a:chExt cx="1698121" cy="1934242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78FA48A2-B57A-4E8B-963E-0A33FB26D4DC}"/>
                    </a:ext>
                  </a:extLst>
                </p:cNvPr>
                <p:cNvGrpSpPr/>
                <p:nvPr/>
              </p:nvGrpSpPr>
              <p:grpSpPr>
                <a:xfrm>
                  <a:off x="5896786" y="3045204"/>
                  <a:ext cx="1018390" cy="644115"/>
                  <a:chOff x="4857226" y="2740795"/>
                  <a:chExt cx="1258348" cy="844991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1B1F7D13-ABAD-4AA7-BC7B-6786C58E1B13}"/>
                      </a:ext>
                    </a:extLst>
                  </p:cNvPr>
                  <p:cNvGrpSpPr/>
                  <p:nvPr/>
                </p:nvGrpSpPr>
                <p:grpSpPr>
                  <a:xfrm>
                    <a:off x="4973226" y="2740795"/>
                    <a:ext cx="956572" cy="647924"/>
                    <a:chOff x="8369560" y="2567475"/>
                    <a:chExt cx="1168950" cy="779300"/>
                  </a:xfrm>
                </p:grpSpPr>
                <p:pic>
                  <p:nvPicPr>
                    <p:cNvPr id="27" name="Graphic 26">
                      <a:extLst>
                        <a:ext uri="{FF2B5EF4-FFF2-40B4-BE49-F238E27FC236}">
                          <a16:creationId xmlns:a16="http://schemas.microsoft.com/office/drawing/2014/main" id="{342CB320-353D-4911-B5E2-8786357BEF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69560" y="2567475"/>
                      <a:ext cx="779300" cy="7793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8" name="Graphic 27">
                      <a:extLst>
                        <a:ext uri="{FF2B5EF4-FFF2-40B4-BE49-F238E27FC236}">
                          <a16:creationId xmlns:a16="http://schemas.microsoft.com/office/drawing/2014/main" id="{C1A8CDFB-DA83-42B3-A330-A3C13DAF9D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759210" y="2567475"/>
                      <a:ext cx="779300" cy="7793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C686D3C0-3FCE-493C-987A-847F21090A23}"/>
                      </a:ext>
                    </a:extLst>
                  </p:cNvPr>
                  <p:cNvSpPr/>
                  <p:nvPr/>
                </p:nvSpPr>
                <p:spPr>
                  <a:xfrm>
                    <a:off x="4857226" y="3308950"/>
                    <a:ext cx="1258348" cy="2768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</a:rPr>
                      <a:t>Worker Nodes</a:t>
                    </a:r>
                  </a:p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</a:rPr>
                      <a:t>AZ 1,2,3</a:t>
                    </a:r>
                  </a:p>
                </p:txBody>
              </p: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C61530A2-64C5-4ED6-BA22-50F5B0D79BDE}"/>
                    </a:ext>
                  </a:extLst>
                </p:cNvPr>
                <p:cNvGrpSpPr/>
                <p:nvPr/>
              </p:nvGrpSpPr>
              <p:grpSpPr>
                <a:xfrm>
                  <a:off x="5732487" y="4106542"/>
                  <a:ext cx="1289517" cy="596621"/>
                  <a:chOff x="4458385" y="4127028"/>
                  <a:chExt cx="1593908" cy="734596"/>
                </a:xfrm>
              </p:grpSpPr>
              <p:pic>
                <p:nvPicPr>
                  <p:cNvPr id="56" name="Graphic 55">
                    <a:extLst>
                      <a:ext uri="{FF2B5EF4-FFF2-40B4-BE49-F238E27FC236}">
                        <a16:creationId xmlns:a16="http://schemas.microsoft.com/office/drawing/2014/main" id="{78F029DA-9E73-425E-B505-3B27CDE36D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98097" y="4127028"/>
                    <a:ext cx="488303" cy="488303"/>
                  </a:xfrm>
                  <a:prstGeom prst="rect">
                    <a:avLst/>
                  </a:prstGeom>
                </p:spPr>
              </p:pic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E863148B-D630-4404-A754-8E2B4047BB38}"/>
                      </a:ext>
                    </a:extLst>
                  </p:cNvPr>
                  <p:cNvSpPr/>
                  <p:nvPr/>
                </p:nvSpPr>
                <p:spPr>
                  <a:xfrm>
                    <a:off x="4458385" y="4584789"/>
                    <a:ext cx="1593908" cy="2768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</a:rPr>
                      <a:t>Internal App Load balancer </a:t>
                    </a:r>
                    <a:r>
                      <a:rPr lang="en-US" sz="1000" dirty="0">
                        <a:solidFill>
                          <a:schemeClr val="tx1"/>
                        </a:solidFill>
                      </a:rPr>
                      <a:t>:80, :443</a:t>
                    </a:r>
                  </a:p>
                </p:txBody>
              </p:sp>
            </p:grp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056D8D96-1D2A-4D8F-BB0A-C147E19C6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2079" y="3665989"/>
                  <a:ext cx="0" cy="4237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65CFACE6-A875-494F-B2B2-9B58EF7C9858}"/>
                    </a:ext>
                  </a:extLst>
                </p:cNvPr>
                <p:cNvSpPr/>
                <p:nvPr/>
              </p:nvSpPr>
              <p:spPr>
                <a:xfrm>
                  <a:off x="5883111" y="2914596"/>
                  <a:ext cx="1547497" cy="1934242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2CAE274-8AEC-4854-B3DB-BBA92C571D98}"/>
                  </a:ext>
                </a:extLst>
              </p:cNvPr>
              <p:cNvSpPr/>
              <p:nvPr/>
            </p:nvSpPr>
            <p:spPr>
              <a:xfrm>
                <a:off x="5767926" y="2711489"/>
                <a:ext cx="1376902" cy="2768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Subnet – Worker/Infra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8D2F2CA-FFAF-48C9-9276-BA6CFCC4703C}"/>
                </a:ext>
              </a:extLst>
            </p:cNvPr>
            <p:cNvGrpSpPr/>
            <p:nvPr/>
          </p:nvGrpSpPr>
          <p:grpSpPr>
            <a:xfrm>
              <a:off x="5171710" y="3388335"/>
              <a:ext cx="833121" cy="670179"/>
              <a:chOff x="10149250" y="3324723"/>
              <a:chExt cx="833121" cy="670179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5A07B07-922E-405F-848E-6619C492F0BE}"/>
                  </a:ext>
                </a:extLst>
              </p:cNvPr>
              <p:cNvSpPr/>
              <p:nvPr/>
            </p:nvSpPr>
            <p:spPr>
              <a:xfrm>
                <a:off x="10149250" y="3727737"/>
                <a:ext cx="833121" cy="267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NSG - allow </a:t>
                </a:r>
                <a:r>
                  <a:rPr lang="en-US" sz="1000" dirty="0">
                    <a:solidFill>
                      <a:schemeClr val="tx1"/>
                    </a:solidFill>
                  </a:rPr>
                  <a:t>22627</a:t>
                </a:r>
              </a:p>
            </p:txBody>
          </p:sp>
          <p:pic>
            <p:nvPicPr>
              <p:cNvPr id="93" name="Graphic 92">
                <a:extLst>
                  <a:ext uri="{FF2B5EF4-FFF2-40B4-BE49-F238E27FC236}">
                    <a16:creationId xmlns:a16="http://schemas.microsoft.com/office/drawing/2014/main" id="{450C43CD-1113-418A-8352-F91FABA528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168856" y="3324723"/>
                <a:ext cx="429174" cy="429174"/>
              </a:xfrm>
              <a:prstGeom prst="rect">
                <a:avLst/>
              </a:prstGeom>
            </p:spPr>
          </p:pic>
        </p:grp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5E407CF-A63B-41CF-87E4-9DED73583C52}"/>
              </a:ext>
            </a:extLst>
          </p:cNvPr>
          <p:cNvCxnSpPr>
            <a:cxnSpLocks/>
          </p:cNvCxnSpPr>
          <p:nvPr/>
        </p:nvCxnSpPr>
        <p:spPr>
          <a:xfrm>
            <a:off x="3686386" y="2105378"/>
            <a:ext cx="51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6A028A2-BF50-48D1-942C-F07AFA056EF6}"/>
              </a:ext>
            </a:extLst>
          </p:cNvPr>
          <p:cNvCxnSpPr>
            <a:stCxn id="57" idx="0"/>
            <a:endCxn id="57" idx="0"/>
          </p:cNvCxnSpPr>
          <p:nvPr/>
        </p:nvCxnSpPr>
        <p:spPr>
          <a:xfrm>
            <a:off x="4682536" y="331270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0F81167-4354-427B-8AFA-C49E87769277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4670016" y="3537546"/>
            <a:ext cx="12520" cy="876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C10A880-D125-4613-B008-6BBA57A5274A}"/>
              </a:ext>
            </a:extLst>
          </p:cNvPr>
          <p:cNvGrpSpPr/>
          <p:nvPr/>
        </p:nvGrpSpPr>
        <p:grpSpPr>
          <a:xfrm>
            <a:off x="5757497" y="4854471"/>
            <a:ext cx="830510" cy="620644"/>
            <a:chOff x="10796632" y="1841615"/>
            <a:chExt cx="830510" cy="620644"/>
          </a:xfrm>
        </p:grpSpPr>
        <p:pic>
          <p:nvPicPr>
            <p:cNvPr id="106" name="Graphic 105">
              <a:extLst>
                <a:ext uri="{FF2B5EF4-FFF2-40B4-BE49-F238E27FC236}">
                  <a16:creationId xmlns:a16="http://schemas.microsoft.com/office/drawing/2014/main" id="{6ACB5A97-DA25-4DF0-BEB8-508F8384D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928712" y="1841615"/>
              <a:ext cx="468763" cy="486548"/>
            </a:xfrm>
            <a:prstGeom prst="rect">
              <a:avLst/>
            </a:prstGeom>
          </p:spPr>
        </p:pic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948F437-35F3-49F7-80C6-1991F44ED626}"/>
                </a:ext>
              </a:extLst>
            </p:cNvPr>
            <p:cNvSpPr/>
            <p:nvPr/>
          </p:nvSpPr>
          <p:spPr>
            <a:xfrm>
              <a:off x="10796632" y="2254374"/>
              <a:ext cx="830510" cy="207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Jump Server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5E38955-4651-493D-A248-F0815FB72D7C}"/>
              </a:ext>
            </a:extLst>
          </p:cNvPr>
          <p:cNvGrpSpPr/>
          <p:nvPr/>
        </p:nvGrpSpPr>
        <p:grpSpPr>
          <a:xfrm>
            <a:off x="5656660" y="5573005"/>
            <a:ext cx="932669" cy="620644"/>
            <a:chOff x="10694473" y="1841615"/>
            <a:chExt cx="932669" cy="620644"/>
          </a:xfrm>
        </p:grpSpPr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20199604-0FE3-47E2-AC55-A56BC2695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928712" y="1841615"/>
              <a:ext cx="468763" cy="486548"/>
            </a:xfrm>
            <a:prstGeom prst="rect">
              <a:avLst/>
            </a:prstGeom>
          </p:spPr>
        </p:pic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FF3A08B-4D2F-4A4C-BCFB-DD95BC951E84}"/>
                </a:ext>
              </a:extLst>
            </p:cNvPr>
            <p:cNvSpPr/>
            <p:nvPr/>
          </p:nvSpPr>
          <p:spPr>
            <a:xfrm>
              <a:off x="10694473" y="2254374"/>
              <a:ext cx="932669" cy="207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Backup Server</a:t>
              </a:r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16AF5DC-5460-49E2-B00C-0940E69A48A2}"/>
              </a:ext>
            </a:extLst>
          </p:cNvPr>
          <p:cNvSpPr/>
          <p:nvPr/>
        </p:nvSpPr>
        <p:spPr>
          <a:xfrm>
            <a:off x="287315" y="1578338"/>
            <a:ext cx="1779448" cy="50960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A5758CC-6E1B-40D5-AB88-32A2D92ED350}"/>
              </a:ext>
            </a:extLst>
          </p:cNvPr>
          <p:cNvGrpSpPr/>
          <p:nvPr/>
        </p:nvGrpSpPr>
        <p:grpSpPr>
          <a:xfrm>
            <a:off x="299576" y="6103387"/>
            <a:ext cx="1933650" cy="474749"/>
            <a:chOff x="1340770" y="5966853"/>
            <a:chExt cx="1933650" cy="474749"/>
          </a:xfrm>
        </p:grpSpPr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79BDC214-FE89-4723-8D7E-BCA1E0F13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340770" y="5966853"/>
              <a:ext cx="506310" cy="474749"/>
            </a:xfrm>
            <a:prstGeom prst="rect">
              <a:avLst/>
            </a:prstGeom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8D849B-2F4E-4DE4-857F-60F29E513AEB}"/>
                </a:ext>
              </a:extLst>
            </p:cNvPr>
            <p:cNvSpPr/>
            <p:nvPr/>
          </p:nvSpPr>
          <p:spPr>
            <a:xfrm>
              <a:off x="1690674" y="6084803"/>
              <a:ext cx="1583746" cy="257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Azure DNS Zone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&lt;cluster&gt;.basedomain.com</a:t>
              </a: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1C8A021-988A-4CF8-B374-E4DFFC2289B0}"/>
              </a:ext>
            </a:extLst>
          </p:cNvPr>
          <p:cNvCxnSpPr>
            <a:stCxn id="122" idx="3"/>
            <a:endCxn id="45" idx="1"/>
          </p:cNvCxnSpPr>
          <p:nvPr/>
        </p:nvCxnSpPr>
        <p:spPr>
          <a:xfrm>
            <a:off x="1990854" y="5766033"/>
            <a:ext cx="2447179" cy="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31FB448-DB99-4726-8CB9-220AEEE5A91F}"/>
              </a:ext>
            </a:extLst>
          </p:cNvPr>
          <p:cNvCxnSpPr>
            <a:cxnSpLocks/>
            <a:stCxn id="130" idx="3"/>
            <a:endCxn id="56" idx="1"/>
          </p:cNvCxnSpPr>
          <p:nvPr/>
        </p:nvCxnSpPr>
        <p:spPr>
          <a:xfrm flipV="1">
            <a:off x="1990854" y="3139219"/>
            <a:ext cx="2483565" cy="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5382254-5DF4-428B-BDCF-F43FEF5FA32C}"/>
              </a:ext>
            </a:extLst>
          </p:cNvPr>
          <p:cNvGrpSpPr/>
          <p:nvPr/>
        </p:nvGrpSpPr>
        <p:grpSpPr>
          <a:xfrm>
            <a:off x="491177" y="2722906"/>
            <a:ext cx="1718645" cy="556545"/>
            <a:chOff x="1021022" y="2722906"/>
            <a:chExt cx="1718645" cy="55654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AD2563F-34DD-4146-886F-9883E36DF515}"/>
                </a:ext>
              </a:extLst>
            </p:cNvPr>
            <p:cNvSpPr/>
            <p:nvPr/>
          </p:nvSpPr>
          <p:spPr>
            <a:xfrm>
              <a:off x="1021022" y="2722906"/>
              <a:ext cx="654339" cy="276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 record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B89FE76-CBAA-40A0-8BAE-CECCACD7B736}"/>
                </a:ext>
              </a:extLst>
            </p:cNvPr>
            <p:cNvSpPr/>
            <p:nvPr/>
          </p:nvSpPr>
          <p:spPr>
            <a:xfrm>
              <a:off x="1021022" y="3002615"/>
              <a:ext cx="1499677" cy="27683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chemeClr val="tx1"/>
                  </a:solidFill>
                </a:rPr>
                <a:t>*apps.&lt;cluster&gt;.basedomain.com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62E5E8E-15CA-4C60-8EE8-673CE6F781A4}"/>
                </a:ext>
              </a:extLst>
            </p:cNvPr>
            <p:cNvSpPr/>
            <p:nvPr/>
          </p:nvSpPr>
          <p:spPr>
            <a:xfrm>
              <a:off x="1481319" y="2722906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Private ingress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400C40C-9348-4AE2-9BBF-4952CB01ADB2}"/>
              </a:ext>
            </a:extLst>
          </p:cNvPr>
          <p:cNvGrpSpPr/>
          <p:nvPr/>
        </p:nvGrpSpPr>
        <p:grpSpPr>
          <a:xfrm>
            <a:off x="6903737" y="2032565"/>
            <a:ext cx="1105929" cy="622409"/>
            <a:chOff x="3672823" y="1035697"/>
            <a:chExt cx="1258348" cy="798768"/>
          </a:xfrm>
        </p:grpSpPr>
        <p:pic>
          <p:nvPicPr>
            <p:cNvPr id="142" name="Graphic 141">
              <a:extLst>
                <a:ext uri="{FF2B5EF4-FFF2-40B4-BE49-F238E27FC236}">
                  <a16:creationId xmlns:a16="http://schemas.microsoft.com/office/drawing/2014/main" id="{0F816592-6808-4A88-9504-8781268F0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68154" y="1035697"/>
              <a:ext cx="556921" cy="556921"/>
            </a:xfrm>
            <a:prstGeom prst="rect">
              <a:avLst/>
            </a:prstGeom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BED661F-E91E-4D19-8126-FF53F7CC5774}"/>
                </a:ext>
              </a:extLst>
            </p:cNvPr>
            <p:cNvSpPr/>
            <p:nvPr/>
          </p:nvSpPr>
          <p:spPr>
            <a:xfrm>
              <a:off x="3672823" y="1424653"/>
              <a:ext cx="1258348" cy="4098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Peered with Hub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Virtual Network</a:t>
              </a: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C86369A-90B3-482D-A060-734725FDFD21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6687731" y="2249544"/>
            <a:ext cx="65133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Picture 12" descr="Testing Ruby on Rails Application with Bitbucket Pipelines – Sweetcode.io">
            <a:extLst>
              <a:ext uri="{FF2B5EF4-FFF2-40B4-BE49-F238E27FC236}">
                <a16:creationId xmlns:a16="http://schemas.microsoft.com/office/drawing/2014/main" id="{EB42B30E-2FB2-43C7-8600-5432F66EF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734" y="6096870"/>
            <a:ext cx="605811" cy="60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6ED150A-D5B8-44C9-A402-48F279F0EDCC}"/>
              </a:ext>
            </a:extLst>
          </p:cNvPr>
          <p:cNvCxnSpPr>
            <a:cxnSpLocks/>
            <a:stCxn id="142" idx="3"/>
          </p:cNvCxnSpPr>
          <p:nvPr/>
        </p:nvCxnSpPr>
        <p:spPr>
          <a:xfrm flipV="1">
            <a:off x="7828533" y="2249544"/>
            <a:ext cx="71341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2" name="Picture 14" descr="Sonatype Nexus - XebiaLabs">
            <a:extLst>
              <a:ext uri="{FF2B5EF4-FFF2-40B4-BE49-F238E27FC236}">
                <a16:creationId xmlns:a16="http://schemas.microsoft.com/office/drawing/2014/main" id="{C3CDE634-5DF0-4484-9E8D-B0C14FE7E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043" y="3818739"/>
            <a:ext cx="716538" cy="71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CA5CB853-6DAB-4C94-BDDF-3BA07FADD8D4}"/>
              </a:ext>
            </a:extLst>
          </p:cNvPr>
          <p:cNvGrpSpPr/>
          <p:nvPr/>
        </p:nvGrpSpPr>
        <p:grpSpPr>
          <a:xfrm>
            <a:off x="1903277" y="5863939"/>
            <a:ext cx="1409483" cy="715189"/>
            <a:chOff x="10182128" y="2153169"/>
            <a:chExt cx="1917597" cy="904761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EF672D62-9D25-4C9D-BF02-7E249B2FB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877169" y="2153169"/>
              <a:ext cx="589711" cy="589710"/>
            </a:xfrm>
            <a:prstGeom prst="rect">
              <a:avLst/>
            </a:prstGeom>
          </p:spPr>
        </p:pic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2FDC469-ED55-4DD7-B581-EA3DA5AC357E}"/>
                </a:ext>
              </a:extLst>
            </p:cNvPr>
            <p:cNvSpPr/>
            <p:nvPr/>
          </p:nvSpPr>
          <p:spPr>
            <a:xfrm>
              <a:off x="10182128" y="2781094"/>
              <a:ext cx="1917597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Storage account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Fileshare - Image registry</a:t>
              </a:r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08238F3-2857-42EB-934C-D2D7D7AF4D42}"/>
              </a:ext>
            </a:extLst>
          </p:cNvPr>
          <p:cNvCxnSpPr>
            <a:cxnSpLocks/>
            <a:stCxn id="34" idx="1"/>
            <a:endCxn id="26" idx="0"/>
          </p:cNvCxnSpPr>
          <p:nvPr/>
        </p:nvCxnSpPr>
        <p:spPr>
          <a:xfrm rot="10800000" flipH="1">
            <a:off x="2414149" y="2312678"/>
            <a:ext cx="2297121" cy="3784337"/>
          </a:xfrm>
          <a:prstGeom prst="bentConnector4">
            <a:avLst>
              <a:gd name="adj1" fmla="val -9952"/>
              <a:gd name="adj2" fmla="val 85266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6F450FEB-9FFF-4B70-974E-459B954F5430}"/>
              </a:ext>
            </a:extLst>
          </p:cNvPr>
          <p:cNvCxnSpPr>
            <a:cxnSpLocks/>
          </p:cNvCxnSpPr>
          <p:nvPr/>
        </p:nvCxnSpPr>
        <p:spPr>
          <a:xfrm>
            <a:off x="4842655" y="5785002"/>
            <a:ext cx="2435926" cy="664276"/>
          </a:xfrm>
          <a:prstGeom prst="bentConnector3">
            <a:avLst>
              <a:gd name="adj1" fmla="val 22421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6" name="Picture 18" descr="LDAP Integration — ServiceNow Elite">
            <a:extLst>
              <a:ext uri="{FF2B5EF4-FFF2-40B4-BE49-F238E27FC236}">
                <a16:creationId xmlns:a16="http://schemas.microsoft.com/office/drawing/2014/main" id="{C25BB1C9-B973-4B60-B32D-315DD7DD9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386" y="5347906"/>
            <a:ext cx="641932" cy="64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Smtp Icons - Iconshock">
            <a:extLst>
              <a:ext uri="{FF2B5EF4-FFF2-40B4-BE49-F238E27FC236}">
                <a16:creationId xmlns:a16="http://schemas.microsoft.com/office/drawing/2014/main" id="{09E008ED-0F1F-48BC-A2DD-9D52F0981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1513" y="4177400"/>
            <a:ext cx="512146" cy="51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How to identify and eliminate secrets sprawl on Azure with HashiCorp Vault  - Open Source Blog">
            <a:extLst>
              <a:ext uri="{FF2B5EF4-FFF2-40B4-BE49-F238E27FC236}">
                <a16:creationId xmlns:a16="http://schemas.microsoft.com/office/drawing/2014/main" id="{9B8CB5B8-1325-4F8B-AF5B-16083D504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587" y="5438413"/>
            <a:ext cx="824727" cy="42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VNT Integrates Seamlessly - Learn About VNT Integration">
            <a:extLst>
              <a:ext uri="{FF2B5EF4-FFF2-40B4-BE49-F238E27FC236}">
                <a16:creationId xmlns:a16="http://schemas.microsoft.com/office/drawing/2014/main" id="{135C1C8A-6160-4DB9-A3C7-411D143F5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3974" y="3209176"/>
            <a:ext cx="819872" cy="81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 descr="Splunk | Security Solutions | Cima Solutions Group">
            <a:extLst>
              <a:ext uri="{FF2B5EF4-FFF2-40B4-BE49-F238E27FC236}">
                <a16:creationId xmlns:a16="http://schemas.microsoft.com/office/drawing/2014/main" id="{74BC115B-F346-4581-AE64-2CAFA2B85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953" y="5345370"/>
            <a:ext cx="545668" cy="54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E7FFC511-0494-4BA3-A6F8-EA556DB6587D}"/>
              </a:ext>
            </a:extLst>
          </p:cNvPr>
          <p:cNvGrpSpPr/>
          <p:nvPr/>
        </p:nvGrpSpPr>
        <p:grpSpPr>
          <a:xfrm>
            <a:off x="9734596" y="4714148"/>
            <a:ext cx="641932" cy="602406"/>
            <a:chOff x="11085426" y="2763160"/>
            <a:chExt cx="574353" cy="574353"/>
          </a:xfrm>
        </p:grpSpPr>
        <p:pic>
          <p:nvPicPr>
            <p:cNvPr id="2084" name="Picture 36" descr="HP to Buy SIEM Vendor ArcSight">
              <a:extLst>
                <a:ext uri="{FF2B5EF4-FFF2-40B4-BE49-F238E27FC236}">
                  <a16:creationId xmlns:a16="http://schemas.microsoft.com/office/drawing/2014/main" id="{51737F54-89B3-49BB-A970-909654EFA8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5426" y="2763160"/>
              <a:ext cx="574353" cy="574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2" name="Picture 44" descr="10 Best SIEM Use Cases (Part 2) - Logsign">
              <a:extLst>
                <a:ext uri="{FF2B5EF4-FFF2-40B4-BE49-F238E27FC236}">
                  <a16:creationId xmlns:a16="http://schemas.microsoft.com/office/drawing/2014/main" id="{6288C4E4-C2F4-4B42-965F-ED00AECD6F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9413" y="3026262"/>
              <a:ext cx="506377" cy="253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D80B3116-3DC7-499B-8E3E-A83A87A8997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8528" y="3465179"/>
            <a:ext cx="2376736" cy="1716530"/>
          </a:xfrm>
          <a:prstGeom prst="bentConnector3">
            <a:avLst>
              <a:gd name="adj1" fmla="val -3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0D4D71F-A8B8-4734-9C78-58C211FB7326}"/>
              </a:ext>
            </a:extLst>
          </p:cNvPr>
          <p:cNvGrpSpPr/>
          <p:nvPr/>
        </p:nvGrpSpPr>
        <p:grpSpPr>
          <a:xfrm>
            <a:off x="10949663" y="1154220"/>
            <a:ext cx="915543" cy="783304"/>
            <a:chOff x="10030407" y="965675"/>
            <a:chExt cx="915543" cy="783304"/>
          </a:xfrm>
        </p:grpSpPr>
        <p:pic>
          <p:nvPicPr>
            <p:cNvPr id="2094" name="Picture 46" descr="ServiceNow - Cloud Wars">
              <a:extLst>
                <a:ext uri="{FF2B5EF4-FFF2-40B4-BE49-F238E27FC236}">
                  <a16:creationId xmlns:a16="http://schemas.microsoft.com/office/drawing/2014/main" id="{BF850125-4C1B-4AD3-84A2-553CC23280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0407" y="1094282"/>
              <a:ext cx="909242" cy="451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Cloud 101">
              <a:extLst>
                <a:ext uri="{FF2B5EF4-FFF2-40B4-BE49-F238E27FC236}">
                  <a16:creationId xmlns:a16="http://schemas.microsoft.com/office/drawing/2014/main" id="{6A9D8AD5-D51E-4742-84CF-AFFC7090CF99}"/>
                </a:ext>
              </a:extLst>
            </p:cNvPr>
            <p:cNvSpPr/>
            <p:nvPr/>
          </p:nvSpPr>
          <p:spPr>
            <a:xfrm>
              <a:off x="10030407" y="965675"/>
              <a:ext cx="915543" cy="783304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2CC99F1-91C7-4DE4-8E23-608AE78F0954}"/>
              </a:ext>
            </a:extLst>
          </p:cNvPr>
          <p:cNvSpPr/>
          <p:nvPr/>
        </p:nvSpPr>
        <p:spPr>
          <a:xfrm>
            <a:off x="10870250" y="858482"/>
            <a:ext cx="962309" cy="278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External Cloud - SaaS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AB2DEBD-E815-413F-84C4-AE233F0AC7BB}"/>
              </a:ext>
            </a:extLst>
          </p:cNvPr>
          <p:cNvSpPr/>
          <p:nvPr/>
        </p:nvSpPr>
        <p:spPr>
          <a:xfrm>
            <a:off x="6709896" y="3547372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https/8088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628D21D-50FD-44AB-AC8C-A65E9BE46472}"/>
              </a:ext>
            </a:extLst>
          </p:cNvPr>
          <p:cNvSpPr/>
          <p:nvPr/>
        </p:nvSpPr>
        <p:spPr>
          <a:xfrm>
            <a:off x="196880" y="1093240"/>
            <a:ext cx="6753003" cy="565403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0F58A6E-391B-4883-9C37-1A3C6BACC2D7}"/>
              </a:ext>
            </a:extLst>
          </p:cNvPr>
          <p:cNvGrpSpPr/>
          <p:nvPr/>
        </p:nvGrpSpPr>
        <p:grpSpPr>
          <a:xfrm>
            <a:off x="4975004" y="2908560"/>
            <a:ext cx="693640" cy="538984"/>
            <a:chOff x="4812063" y="2548907"/>
            <a:chExt cx="693640" cy="538984"/>
          </a:xfrm>
        </p:grpSpPr>
        <p:pic>
          <p:nvPicPr>
            <p:cNvPr id="2098" name="Picture 50" descr="EFK Stack on Kubernetes. Do you want to manage setup… | by Shah Jainish |  Medium">
              <a:extLst>
                <a:ext uri="{FF2B5EF4-FFF2-40B4-BE49-F238E27FC236}">
                  <a16:creationId xmlns:a16="http://schemas.microsoft.com/office/drawing/2014/main" id="{B86FE638-FE09-4786-A5B3-B672360296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2063" y="2548907"/>
              <a:ext cx="693640" cy="390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BD68A176-1BCB-4132-9711-905F2D592608}"/>
                </a:ext>
              </a:extLst>
            </p:cNvPr>
            <p:cNvSpPr/>
            <p:nvPr/>
          </p:nvSpPr>
          <p:spPr>
            <a:xfrm>
              <a:off x="4849230" y="2811055"/>
              <a:ext cx="581084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EFK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DA47C0E-51F9-4980-B60B-1B9C1B5E7F93}"/>
              </a:ext>
            </a:extLst>
          </p:cNvPr>
          <p:cNvGrpSpPr/>
          <p:nvPr/>
        </p:nvGrpSpPr>
        <p:grpSpPr>
          <a:xfrm>
            <a:off x="553623" y="5345033"/>
            <a:ext cx="1694075" cy="559418"/>
            <a:chOff x="1083468" y="5345033"/>
            <a:chExt cx="1694075" cy="559418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B9A04CF-92D5-4ECA-B4DA-A0E4C9F22335}"/>
                </a:ext>
              </a:extLst>
            </p:cNvPr>
            <p:cNvSpPr/>
            <p:nvPr/>
          </p:nvSpPr>
          <p:spPr>
            <a:xfrm>
              <a:off x="1085353" y="5347906"/>
              <a:ext cx="654339" cy="276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 record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DA2640A-8D92-46DB-98E4-5EBFB7A697FE}"/>
                </a:ext>
              </a:extLst>
            </p:cNvPr>
            <p:cNvSpPr/>
            <p:nvPr/>
          </p:nvSpPr>
          <p:spPr>
            <a:xfrm>
              <a:off x="1083468" y="5627615"/>
              <a:ext cx="1437231" cy="27683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chemeClr val="tx1"/>
                  </a:solidFill>
                </a:rPr>
                <a:t>api.&lt;cluster&gt;.basedomain.com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535BB62-B36A-4D5D-8E5C-B76E528A9FE5}"/>
                </a:ext>
              </a:extLst>
            </p:cNvPr>
            <p:cNvSpPr/>
            <p:nvPr/>
          </p:nvSpPr>
          <p:spPr>
            <a:xfrm>
              <a:off x="1519195" y="5345033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Private ingress</a:t>
              </a:r>
            </a:p>
          </p:txBody>
        </p:sp>
      </p:grpSp>
      <p:pic>
        <p:nvPicPr>
          <p:cNvPr id="2100" name="Picture 52" descr="Red Hat Openshift Vector Logo | Free Download - (.SVG + .PNG) format -  SeekVectorLogo.Com">
            <a:extLst>
              <a:ext uri="{FF2B5EF4-FFF2-40B4-BE49-F238E27FC236}">
                <a16:creationId xmlns:a16="http://schemas.microsoft.com/office/drawing/2014/main" id="{C1EE71E4-8AF4-41EA-8D8D-E80781E20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75" y="903815"/>
            <a:ext cx="983831" cy="54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42CEFF01-A4D0-472C-9F01-C2E7E64A8B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864059" y="2164521"/>
            <a:ext cx="3478495" cy="3069289"/>
          </a:xfrm>
          <a:prstGeom prst="bentConnector3">
            <a:avLst>
              <a:gd name="adj1" fmla="val 99872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549D84-B50A-48A1-A86D-3EDC2EA30D96}"/>
              </a:ext>
            </a:extLst>
          </p:cNvPr>
          <p:cNvGrpSpPr/>
          <p:nvPr/>
        </p:nvGrpSpPr>
        <p:grpSpPr>
          <a:xfrm>
            <a:off x="8065305" y="2000074"/>
            <a:ext cx="1258348" cy="660377"/>
            <a:chOff x="5116247" y="1136451"/>
            <a:chExt cx="1258348" cy="66037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2AF59F-4F95-4A7A-B7BC-5CE7F6F72167}"/>
                </a:ext>
              </a:extLst>
            </p:cNvPr>
            <p:cNvSpPr/>
            <p:nvPr/>
          </p:nvSpPr>
          <p:spPr>
            <a:xfrm>
              <a:off x="5116247" y="1578272"/>
              <a:ext cx="1258348" cy="2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Express Route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5 Gbps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B3C66ECB-635A-40F1-9F06-93F30DBA7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5486400" y="1136451"/>
              <a:ext cx="443398" cy="443398"/>
            </a:xfrm>
            <a:prstGeom prst="rect">
              <a:avLst/>
            </a:prstGeom>
          </p:spPr>
        </p:pic>
      </p:grpSp>
      <p:pic>
        <p:nvPicPr>
          <p:cNvPr id="2102" name="Picture 54" descr="Megabyte - MICROSOFT AZURE : CLOUD FOR ALL... | Facebook">
            <a:extLst>
              <a:ext uri="{FF2B5EF4-FFF2-40B4-BE49-F238E27FC236}">
                <a16:creationId xmlns:a16="http://schemas.microsoft.com/office/drawing/2014/main" id="{A61D4FFD-D4F4-4F1B-B9A4-8AFD32A31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5" y="224047"/>
            <a:ext cx="1271827" cy="79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NetBackup Logo - LogoDix">
            <a:extLst>
              <a:ext uri="{FF2B5EF4-FFF2-40B4-BE49-F238E27FC236}">
                <a16:creationId xmlns:a16="http://schemas.microsoft.com/office/drawing/2014/main" id="{28FB0407-DAFF-4D9A-8EBC-8FD26554D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536" y="6284389"/>
            <a:ext cx="811388" cy="32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Rectangle 198">
            <a:extLst>
              <a:ext uri="{FF2B5EF4-FFF2-40B4-BE49-F238E27FC236}">
                <a16:creationId xmlns:a16="http://schemas.microsoft.com/office/drawing/2014/main" id="{8BFC6965-3825-4461-83BE-2AE0ADF7F0D4}"/>
              </a:ext>
            </a:extLst>
          </p:cNvPr>
          <p:cNvSpPr/>
          <p:nvPr/>
        </p:nvSpPr>
        <p:spPr>
          <a:xfrm>
            <a:off x="5656660" y="1770077"/>
            <a:ext cx="951437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https/443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53F26041-4D4E-455D-B523-6B56E54029EB}"/>
              </a:ext>
            </a:extLst>
          </p:cNvPr>
          <p:cNvSpPr/>
          <p:nvPr/>
        </p:nvSpPr>
        <p:spPr>
          <a:xfrm>
            <a:off x="5280184" y="6232721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https/6443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AE5A7255-EBD4-4D02-9FA7-83962F3D85B8}"/>
              </a:ext>
            </a:extLst>
          </p:cNvPr>
          <p:cNvCxnSpPr>
            <a:cxnSpLocks/>
          </p:cNvCxnSpPr>
          <p:nvPr/>
        </p:nvCxnSpPr>
        <p:spPr>
          <a:xfrm>
            <a:off x="4977118" y="4736826"/>
            <a:ext cx="3379189" cy="1410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ECA00D91-15D2-4F37-B243-43C769255142}"/>
              </a:ext>
            </a:extLst>
          </p:cNvPr>
          <p:cNvCxnSpPr>
            <a:cxnSpLocks/>
          </p:cNvCxnSpPr>
          <p:nvPr/>
        </p:nvCxnSpPr>
        <p:spPr>
          <a:xfrm flipV="1">
            <a:off x="4961776" y="4160104"/>
            <a:ext cx="2607432" cy="4105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8704019-7894-4FB0-80BA-DB4E1E45D9B2}"/>
              </a:ext>
            </a:extLst>
          </p:cNvPr>
          <p:cNvSpPr/>
          <p:nvPr/>
        </p:nvSpPr>
        <p:spPr>
          <a:xfrm>
            <a:off x="5053668" y="4379767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TCP/8082</a:t>
            </a:r>
          </a:p>
        </p:txBody>
      </p: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F9661D07-EE08-4FEE-9B1E-39FC0B66647E}"/>
              </a:ext>
            </a:extLst>
          </p:cNvPr>
          <p:cNvCxnSpPr>
            <a:stCxn id="106" idx="1"/>
          </p:cNvCxnSpPr>
          <p:nvPr/>
        </p:nvCxnSpPr>
        <p:spPr>
          <a:xfrm rot="10800000" flipV="1">
            <a:off x="4742737" y="5097745"/>
            <a:ext cx="1146840" cy="524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04ADC3E1-4EE9-46C7-AE1B-2F457A3804A8}"/>
              </a:ext>
            </a:extLst>
          </p:cNvPr>
          <p:cNvSpPr/>
          <p:nvPr/>
        </p:nvSpPr>
        <p:spPr>
          <a:xfrm>
            <a:off x="4945402" y="4899048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https/6443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15D772D9-1CB4-4FAA-9E51-75C97181367B}"/>
              </a:ext>
            </a:extLst>
          </p:cNvPr>
          <p:cNvSpPr/>
          <p:nvPr/>
        </p:nvSpPr>
        <p:spPr>
          <a:xfrm>
            <a:off x="5742243" y="4544220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TCP/443</a:t>
            </a:r>
          </a:p>
        </p:txBody>
      </p: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C4297E60-18AA-47E4-99CB-037E6160DD67}"/>
              </a:ext>
            </a:extLst>
          </p:cNvPr>
          <p:cNvCxnSpPr>
            <a:cxnSpLocks/>
          </p:cNvCxnSpPr>
          <p:nvPr/>
        </p:nvCxnSpPr>
        <p:spPr>
          <a:xfrm>
            <a:off x="6384312" y="5832346"/>
            <a:ext cx="4874036" cy="6192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967240C8-28D8-40C4-94D6-7AEA1159EDD7}"/>
              </a:ext>
            </a:extLst>
          </p:cNvPr>
          <p:cNvSpPr/>
          <p:nvPr/>
        </p:nvSpPr>
        <p:spPr>
          <a:xfrm>
            <a:off x="9796787" y="6256412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TCP / 1556,13724, 13783</a:t>
            </a:r>
          </a:p>
        </p:txBody>
      </p: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712D63C4-E847-41A4-8CE0-0B6CE231A4ED}"/>
              </a:ext>
            </a:extLst>
          </p:cNvPr>
          <p:cNvCxnSpPr>
            <a:endCxn id="2066" idx="1"/>
          </p:cNvCxnSpPr>
          <p:nvPr/>
        </p:nvCxnSpPr>
        <p:spPr>
          <a:xfrm flipV="1">
            <a:off x="4637225" y="5668872"/>
            <a:ext cx="6613161" cy="283575"/>
          </a:xfrm>
          <a:prstGeom prst="bentConnector3">
            <a:avLst>
              <a:gd name="adj1" fmla="val 675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>
            <a:extLst>
              <a:ext uri="{FF2B5EF4-FFF2-40B4-BE49-F238E27FC236}">
                <a16:creationId xmlns:a16="http://schemas.microsoft.com/office/drawing/2014/main" id="{3DDFFE76-CA48-4D90-82BA-F78DF3DCD9BE}"/>
              </a:ext>
            </a:extLst>
          </p:cNvPr>
          <p:cNvSpPr/>
          <p:nvPr/>
        </p:nvSpPr>
        <p:spPr>
          <a:xfrm>
            <a:off x="9925113" y="5487043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TCP / 389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5CFC284-F831-49F7-AC48-A8254C32456C}"/>
              </a:ext>
            </a:extLst>
          </p:cNvPr>
          <p:cNvGrpSpPr/>
          <p:nvPr/>
        </p:nvGrpSpPr>
        <p:grpSpPr>
          <a:xfrm>
            <a:off x="4974024" y="2482584"/>
            <a:ext cx="784417" cy="450943"/>
            <a:chOff x="9424703" y="1385815"/>
            <a:chExt cx="890557" cy="467826"/>
          </a:xfrm>
        </p:grpSpPr>
        <p:pic>
          <p:nvPicPr>
            <p:cNvPr id="215" name="Picture 214">
              <a:extLst>
                <a:ext uri="{FF2B5EF4-FFF2-40B4-BE49-F238E27FC236}">
                  <a16:creationId xmlns:a16="http://schemas.microsoft.com/office/drawing/2014/main" id="{FC0ECEEB-3D73-4AF9-8C60-DD9D289AB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9610983" y="1385815"/>
              <a:ext cx="501612" cy="322022"/>
            </a:xfrm>
            <a:prstGeom prst="rect">
              <a:avLst/>
            </a:prstGeom>
          </p:spPr>
        </p:pic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F2F7219E-2286-4858-BEF0-99046E56491E}"/>
                </a:ext>
              </a:extLst>
            </p:cNvPr>
            <p:cNvSpPr/>
            <p:nvPr/>
          </p:nvSpPr>
          <p:spPr>
            <a:xfrm>
              <a:off x="9424703" y="1575625"/>
              <a:ext cx="890557" cy="278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Monitoring</a:t>
              </a:r>
            </a:p>
          </p:txBody>
        </p:sp>
      </p:grp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410579A8-DA5E-4099-A104-7CBAF7C93047}"/>
              </a:ext>
            </a:extLst>
          </p:cNvPr>
          <p:cNvCxnSpPr>
            <a:cxnSpLocks/>
            <a:endCxn id="2068" idx="1"/>
          </p:cNvCxnSpPr>
          <p:nvPr/>
        </p:nvCxnSpPr>
        <p:spPr>
          <a:xfrm>
            <a:off x="5598631" y="2706255"/>
            <a:ext cx="5622882" cy="17272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1A9AD558-6149-49CA-8035-27E73DD985C0}"/>
              </a:ext>
            </a:extLst>
          </p:cNvPr>
          <p:cNvSpPr/>
          <p:nvPr/>
        </p:nvSpPr>
        <p:spPr>
          <a:xfrm>
            <a:off x="9862758" y="4230366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TCP/587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12E28B07-875C-4263-9FBE-0C23996C9FA4}"/>
              </a:ext>
            </a:extLst>
          </p:cNvPr>
          <p:cNvSpPr/>
          <p:nvPr/>
        </p:nvSpPr>
        <p:spPr>
          <a:xfrm>
            <a:off x="10698306" y="2761591"/>
            <a:ext cx="970309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Creates Service Now incident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24EF75DC-825B-4600-81E4-6A84ABFEE241}"/>
              </a:ext>
            </a:extLst>
          </p:cNvPr>
          <p:cNvSpPr/>
          <p:nvPr/>
        </p:nvSpPr>
        <p:spPr>
          <a:xfrm>
            <a:off x="10870250" y="4901590"/>
            <a:ext cx="1361924" cy="278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dirty="0">
                <a:solidFill>
                  <a:schemeClr val="tx1"/>
                </a:solidFill>
              </a:rPr>
              <a:t>Mail alerts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OCP platform team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TrueSight mail box</a:t>
            </a: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A9AB8C95-4A09-41EB-A613-559B4BC9FB52}"/>
              </a:ext>
            </a:extLst>
          </p:cNvPr>
          <p:cNvCxnSpPr>
            <a:cxnSpLocks/>
            <a:stCxn id="2068" idx="0"/>
          </p:cNvCxnSpPr>
          <p:nvPr/>
        </p:nvCxnSpPr>
        <p:spPr>
          <a:xfrm flipV="1">
            <a:off x="11477586" y="3760623"/>
            <a:ext cx="0" cy="41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9E48DF2-A460-47B6-8AC0-44C9D8FB7645}"/>
              </a:ext>
            </a:extLst>
          </p:cNvPr>
          <p:cNvCxnSpPr/>
          <p:nvPr/>
        </p:nvCxnSpPr>
        <p:spPr>
          <a:xfrm flipV="1">
            <a:off x="11519731" y="1993613"/>
            <a:ext cx="0" cy="138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Connector: Elbow 2069">
            <a:extLst>
              <a:ext uri="{FF2B5EF4-FFF2-40B4-BE49-F238E27FC236}">
                <a16:creationId xmlns:a16="http://schemas.microsoft.com/office/drawing/2014/main" id="{C7F11955-5F3D-4B9D-9CA6-5A5101CAF184}"/>
              </a:ext>
            </a:extLst>
          </p:cNvPr>
          <p:cNvCxnSpPr>
            <a:cxnSpLocks/>
            <a:endCxn id="2084" idx="0"/>
          </p:cNvCxnSpPr>
          <p:nvPr/>
        </p:nvCxnSpPr>
        <p:spPr>
          <a:xfrm>
            <a:off x="6701203" y="2940384"/>
            <a:ext cx="3354359" cy="17737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>
            <a:extLst>
              <a:ext uri="{FF2B5EF4-FFF2-40B4-BE49-F238E27FC236}">
                <a16:creationId xmlns:a16="http://schemas.microsoft.com/office/drawing/2014/main" id="{4CBABA2C-464B-4410-B07E-B0AE3E22A47D}"/>
              </a:ext>
            </a:extLst>
          </p:cNvPr>
          <p:cNvSpPr/>
          <p:nvPr/>
        </p:nvSpPr>
        <p:spPr>
          <a:xfrm>
            <a:off x="9733944" y="3911221"/>
            <a:ext cx="619637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UDP /514</a:t>
            </a: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8EAE81A0-9C18-454E-A9FC-529FC9BC66FF}"/>
              </a:ext>
            </a:extLst>
          </p:cNvPr>
          <p:cNvSpPr/>
          <p:nvPr/>
        </p:nvSpPr>
        <p:spPr>
          <a:xfrm>
            <a:off x="9351856" y="3406788"/>
            <a:ext cx="2643224" cy="3413888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2083" name="Picture 2082">
            <a:extLst>
              <a:ext uri="{FF2B5EF4-FFF2-40B4-BE49-F238E27FC236}">
                <a16:creationId xmlns:a16="http://schemas.microsoft.com/office/drawing/2014/main" id="{80605153-B54B-4D72-A968-70F471F7F23B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119065" y="3170245"/>
            <a:ext cx="789990" cy="645109"/>
          </a:xfrm>
          <a:prstGeom prst="rect">
            <a:avLst/>
          </a:prstGeom>
        </p:spPr>
      </p:pic>
      <p:cxnSp>
        <p:nvCxnSpPr>
          <p:cNvPr id="2089" name="Connector: Elbow 2088">
            <a:extLst>
              <a:ext uri="{FF2B5EF4-FFF2-40B4-BE49-F238E27FC236}">
                <a16:creationId xmlns:a16="http://schemas.microsoft.com/office/drawing/2014/main" id="{EA8039A9-0328-41DD-B676-2E8DFF66F261}"/>
              </a:ext>
            </a:extLst>
          </p:cNvPr>
          <p:cNvCxnSpPr>
            <a:stCxn id="7" idx="3"/>
            <a:endCxn id="2083" idx="0"/>
          </p:cNvCxnSpPr>
          <p:nvPr/>
        </p:nvCxnSpPr>
        <p:spPr>
          <a:xfrm>
            <a:off x="8878856" y="2221773"/>
            <a:ext cx="635204" cy="94847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5" name="Connector: Elbow 2094">
            <a:extLst>
              <a:ext uri="{FF2B5EF4-FFF2-40B4-BE49-F238E27FC236}">
                <a16:creationId xmlns:a16="http://schemas.microsoft.com/office/drawing/2014/main" id="{6A7A885B-FED5-4D1F-929C-B2440787D12E}"/>
              </a:ext>
            </a:extLst>
          </p:cNvPr>
          <p:cNvCxnSpPr/>
          <p:nvPr/>
        </p:nvCxnSpPr>
        <p:spPr>
          <a:xfrm>
            <a:off x="4869470" y="4798209"/>
            <a:ext cx="1020107" cy="921939"/>
          </a:xfrm>
          <a:prstGeom prst="bentConnector3">
            <a:avLst>
              <a:gd name="adj1" fmla="val -2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tangle 320">
            <a:extLst>
              <a:ext uri="{FF2B5EF4-FFF2-40B4-BE49-F238E27FC236}">
                <a16:creationId xmlns:a16="http://schemas.microsoft.com/office/drawing/2014/main" id="{A310443F-CFB0-4832-BF1A-9A680CBB573D}"/>
              </a:ext>
            </a:extLst>
          </p:cNvPr>
          <p:cNvSpPr/>
          <p:nvPr/>
        </p:nvSpPr>
        <p:spPr>
          <a:xfrm>
            <a:off x="2529555" y="102263"/>
            <a:ext cx="6434983" cy="433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OpenShift 4.x Network Architecture - Azure IPI – Enterprise</a:t>
            </a:r>
          </a:p>
        </p:txBody>
      </p:sp>
      <p:pic>
        <p:nvPicPr>
          <p:cNvPr id="1026" name="Picture 2" descr="Proficio Partners with Qualys to Expand its Managed Detection and Response  Services - Proficio">
            <a:extLst>
              <a:ext uri="{FF2B5EF4-FFF2-40B4-BE49-F238E27FC236}">
                <a16:creationId xmlns:a16="http://schemas.microsoft.com/office/drawing/2014/main" id="{D8B424EB-9798-4478-A771-ECB22EE27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042" y="5827182"/>
            <a:ext cx="857722" cy="44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06F6149-8648-4BA1-B0C5-8E3FAF2CB0D5}"/>
              </a:ext>
            </a:extLst>
          </p:cNvPr>
          <p:cNvCxnSpPr>
            <a:cxnSpLocks/>
          </p:cNvCxnSpPr>
          <p:nvPr/>
        </p:nvCxnSpPr>
        <p:spPr>
          <a:xfrm rot="10800000">
            <a:off x="5012171" y="4646516"/>
            <a:ext cx="4810180" cy="13602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DF36EDD-01E6-472B-AB1A-E6780535F0C9}"/>
              </a:ext>
            </a:extLst>
          </p:cNvPr>
          <p:cNvGrpSpPr/>
          <p:nvPr/>
        </p:nvGrpSpPr>
        <p:grpSpPr>
          <a:xfrm>
            <a:off x="295189" y="1653283"/>
            <a:ext cx="1933650" cy="474749"/>
            <a:chOff x="1340770" y="5966853"/>
            <a:chExt cx="1933650" cy="474749"/>
          </a:xfrm>
        </p:grpSpPr>
        <p:pic>
          <p:nvPicPr>
            <p:cNvPr id="159" name="Graphic 158">
              <a:extLst>
                <a:ext uri="{FF2B5EF4-FFF2-40B4-BE49-F238E27FC236}">
                  <a16:creationId xmlns:a16="http://schemas.microsoft.com/office/drawing/2014/main" id="{C4C90882-BC61-4AF5-9151-16E8DDB63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340770" y="5966853"/>
              <a:ext cx="506310" cy="474749"/>
            </a:xfrm>
            <a:prstGeom prst="rect">
              <a:avLst/>
            </a:prstGeom>
          </p:spPr>
        </p:pic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E8CF204A-09E5-430B-B8D6-F161797059FE}"/>
                </a:ext>
              </a:extLst>
            </p:cNvPr>
            <p:cNvSpPr/>
            <p:nvPr/>
          </p:nvSpPr>
          <p:spPr>
            <a:xfrm>
              <a:off x="1690674" y="6084803"/>
              <a:ext cx="1583746" cy="257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Azure DNS Zone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On-prem-domain.com</a:t>
              </a: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01918DF-536D-4893-8EC6-E1EF629A0DE5}"/>
              </a:ext>
            </a:extLst>
          </p:cNvPr>
          <p:cNvSpPr/>
          <p:nvPr/>
        </p:nvSpPr>
        <p:spPr>
          <a:xfrm>
            <a:off x="10715833" y="4611780"/>
            <a:ext cx="1376902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SMTP server</a:t>
            </a:r>
          </a:p>
        </p:txBody>
      </p:sp>
    </p:spTree>
    <p:extLst>
      <p:ext uri="{BB962C8B-B14F-4D97-AF65-F5344CB8AC3E}">
        <p14:creationId xmlns:p14="http://schemas.microsoft.com/office/powerpoint/2010/main" val="191496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0AF58C-E04D-4A73-B165-4A8C1C10905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91" y="1278294"/>
            <a:ext cx="10963469" cy="4674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74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 descr="image001">
            <a:extLst>
              <a:ext uri="{FF2B5EF4-FFF2-40B4-BE49-F238E27FC236}">
                <a16:creationId xmlns:a16="http://schemas.microsoft.com/office/drawing/2014/main" id="{A162862C-43A2-4DEC-A473-FDA4CB543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674" y="1301453"/>
            <a:ext cx="8134351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92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3549D84-B50A-48A1-A86D-3EDC2EA30D96}"/>
              </a:ext>
            </a:extLst>
          </p:cNvPr>
          <p:cNvGrpSpPr/>
          <p:nvPr/>
        </p:nvGrpSpPr>
        <p:grpSpPr>
          <a:xfrm>
            <a:off x="8399475" y="3550248"/>
            <a:ext cx="1258348" cy="660377"/>
            <a:chOff x="5116247" y="1136451"/>
            <a:chExt cx="1258348" cy="660377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B3C66ECB-635A-40F1-9F06-93F30DBA7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86400" y="1136451"/>
              <a:ext cx="443398" cy="44339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2AF59F-4F95-4A7A-B7BC-5CE7F6F72167}"/>
                </a:ext>
              </a:extLst>
            </p:cNvPr>
            <p:cNvSpPr/>
            <p:nvPr/>
          </p:nvSpPr>
          <p:spPr>
            <a:xfrm>
              <a:off x="5116247" y="1578272"/>
              <a:ext cx="1258348" cy="2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Express Route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5 Gbps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9016F0-F4E7-4EEE-A1D4-1B1631689E82}"/>
              </a:ext>
            </a:extLst>
          </p:cNvPr>
          <p:cNvGrpSpPr/>
          <p:nvPr/>
        </p:nvGrpSpPr>
        <p:grpSpPr>
          <a:xfrm>
            <a:off x="3365091" y="1086275"/>
            <a:ext cx="1105929" cy="518793"/>
            <a:chOff x="3672823" y="1035697"/>
            <a:chExt cx="1258348" cy="665792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DBD9E79-EECB-47C5-A4B8-67A089C96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63954" y="1035697"/>
              <a:ext cx="556921" cy="556921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6F3C86F-1F1F-4619-A288-5FDFA1FD830B}"/>
                </a:ext>
              </a:extLst>
            </p:cNvPr>
            <p:cNvSpPr/>
            <p:nvPr/>
          </p:nvSpPr>
          <p:spPr>
            <a:xfrm>
              <a:off x="3672823" y="1424653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Virtual Network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B2BBB34-D7C1-4A60-90B9-F85C1FBDCE98}"/>
              </a:ext>
            </a:extLst>
          </p:cNvPr>
          <p:cNvGrpSpPr/>
          <p:nvPr/>
        </p:nvGrpSpPr>
        <p:grpSpPr>
          <a:xfrm>
            <a:off x="2717739" y="4437773"/>
            <a:ext cx="2063692" cy="820850"/>
            <a:chOff x="999812" y="5481629"/>
            <a:chExt cx="2563981" cy="10013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4D79977-06F9-4BCB-85AC-95B60B758D10}"/>
                </a:ext>
              </a:extLst>
            </p:cNvPr>
            <p:cNvGrpSpPr/>
            <p:nvPr/>
          </p:nvGrpSpPr>
          <p:grpSpPr>
            <a:xfrm>
              <a:off x="999812" y="5481629"/>
              <a:ext cx="1258348" cy="724441"/>
              <a:chOff x="6623735" y="1240290"/>
              <a:chExt cx="1258348" cy="724441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8BCDAFEC-EC00-49F3-8A36-0EF43BEFA6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82359" y="1240290"/>
                <a:ext cx="518044" cy="518044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D0BAE1F-020A-42CE-8F88-A139A9BD0910}"/>
                  </a:ext>
                </a:extLst>
              </p:cNvPr>
              <p:cNvSpPr/>
              <p:nvPr/>
            </p:nvSpPr>
            <p:spPr>
              <a:xfrm>
                <a:off x="6623735" y="1687895"/>
                <a:ext cx="1258348" cy="2768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Public IP Address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D92B94F-1F6C-490F-A759-7B94FD981000}"/>
                </a:ext>
              </a:extLst>
            </p:cNvPr>
            <p:cNvGrpSpPr/>
            <p:nvPr/>
          </p:nvGrpSpPr>
          <p:grpSpPr>
            <a:xfrm>
              <a:off x="2042828" y="5492132"/>
              <a:ext cx="1520965" cy="990882"/>
              <a:chOff x="4505963" y="4127028"/>
              <a:chExt cx="1520965" cy="990882"/>
            </a:xfrm>
          </p:grpSpPr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5FB4745A-14B5-47C2-AE85-96D08BA3E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998097" y="4127028"/>
                <a:ext cx="488303" cy="488303"/>
              </a:xfrm>
              <a:prstGeom prst="rect">
                <a:avLst/>
              </a:prstGeom>
            </p:spPr>
          </p:pic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28EC79C-D222-4F17-9D5E-BA900DD3A3B2}"/>
                  </a:ext>
                </a:extLst>
              </p:cNvPr>
              <p:cNvSpPr/>
              <p:nvPr/>
            </p:nvSpPr>
            <p:spPr>
              <a:xfrm>
                <a:off x="4505963" y="4564130"/>
                <a:ext cx="1520965" cy="5537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Public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API Load balancer</a:t>
                </a:r>
              </a:p>
              <a:p>
                <a:pPr algn="ctr"/>
                <a:r>
                  <a:rPr lang="en-US" sz="1000" b="1" dirty="0">
                    <a:solidFill>
                      <a:srgbClr val="C00000"/>
                    </a:solidFill>
                  </a:rPr>
                  <a:t>disabled</a:t>
                </a: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717FDC7-5190-4E90-A389-5A34BA9A8AC4}"/>
                </a:ext>
              </a:extLst>
            </p:cNvPr>
            <p:cNvCxnSpPr>
              <a:cxnSpLocks/>
              <a:stCxn id="13" idx="3"/>
              <a:endCxn id="30" idx="1"/>
            </p:cNvCxnSpPr>
            <p:nvPr/>
          </p:nvCxnSpPr>
          <p:spPr>
            <a:xfrm flipV="1">
              <a:off x="1676480" y="5736283"/>
              <a:ext cx="858483" cy="4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2881779-18AF-42CF-A2D6-1EEFD3D21AB3}"/>
              </a:ext>
            </a:extLst>
          </p:cNvPr>
          <p:cNvSpPr/>
          <p:nvPr/>
        </p:nvSpPr>
        <p:spPr>
          <a:xfrm>
            <a:off x="3548542" y="1564778"/>
            <a:ext cx="3808602" cy="50960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69BE5FC-4B0E-4A30-AF4A-73411E163212}"/>
              </a:ext>
            </a:extLst>
          </p:cNvPr>
          <p:cNvGrpSpPr/>
          <p:nvPr/>
        </p:nvGrpSpPr>
        <p:grpSpPr>
          <a:xfrm>
            <a:off x="2730211" y="1896634"/>
            <a:ext cx="2063692" cy="811893"/>
            <a:chOff x="999812" y="5481629"/>
            <a:chExt cx="2563981" cy="990458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4A0CEDA-2EF5-41EA-903D-3AD1A1A88689}"/>
                </a:ext>
              </a:extLst>
            </p:cNvPr>
            <p:cNvGrpSpPr/>
            <p:nvPr/>
          </p:nvGrpSpPr>
          <p:grpSpPr>
            <a:xfrm>
              <a:off x="999812" y="5481629"/>
              <a:ext cx="1258348" cy="724441"/>
              <a:chOff x="6623735" y="1240290"/>
              <a:chExt cx="1258348" cy="724441"/>
            </a:xfrm>
          </p:grpSpPr>
          <p:pic>
            <p:nvPicPr>
              <p:cNvPr id="84" name="Graphic 83">
                <a:extLst>
                  <a:ext uri="{FF2B5EF4-FFF2-40B4-BE49-F238E27FC236}">
                    <a16:creationId xmlns:a16="http://schemas.microsoft.com/office/drawing/2014/main" id="{DF9E2049-55A9-46FC-8871-434E13917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803204" y="1240290"/>
                <a:ext cx="518044" cy="518044"/>
              </a:xfrm>
              <a:prstGeom prst="rect">
                <a:avLst/>
              </a:prstGeom>
            </p:spPr>
          </p:pic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A9C1A15-F8F9-47C0-9383-0689798CCD91}"/>
                  </a:ext>
                </a:extLst>
              </p:cNvPr>
              <p:cNvSpPr/>
              <p:nvPr/>
            </p:nvSpPr>
            <p:spPr>
              <a:xfrm>
                <a:off x="6623735" y="1687895"/>
                <a:ext cx="1258348" cy="2768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Public IP Address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E17F634-815C-4156-B901-C4FA4FA307DC}"/>
                </a:ext>
              </a:extLst>
            </p:cNvPr>
            <p:cNvGrpSpPr/>
            <p:nvPr/>
          </p:nvGrpSpPr>
          <p:grpSpPr>
            <a:xfrm>
              <a:off x="2042828" y="5492132"/>
              <a:ext cx="1520965" cy="979955"/>
              <a:chOff x="4505963" y="4127028"/>
              <a:chExt cx="1520965" cy="979955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9BD83E1C-B21E-45A2-A8F7-B5628C69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998097" y="4127028"/>
                <a:ext cx="488303" cy="488303"/>
              </a:xfrm>
              <a:prstGeom prst="rect">
                <a:avLst/>
              </a:prstGeom>
            </p:spPr>
          </p:pic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44FBC39-AD3F-4010-921E-0F57DD6AD57A}"/>
                  </a:ext>
                </a:extLst>
              </p:cNvPr>
              <p:cNvSpPr/>
              <p:nvPr/>
            </p:nvSpPr>
            <p:spPr>
              <a:xfrm>
                <a:off x="4505963" y="4564130"/>
                <a:ext cx="1520965" cy="5428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Public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App Load balancer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:22627</a:t>
                </a: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E5478D1-CDAE-415A-9B3E-C23D026FB892}"/>
                </a:ext>
              </a:extLst>
            </p:cNvPr>
            <p:cNvCxnSpPr>
              <a:cxnSpLocks/>
              <a:stCxn id="84" idx="3"/>
              <a:endCxn id="82" idx="1"/>
            </p:cNvCxnSpPr>
            <p:nvPr/>
          </p:nvCxnSpPr>
          <p:spPr>
            <a:xfrm flipV="1">
              <a:off x="1697325" y="5736283"/>
              <a:ext cx="837637" cy="4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D10323-5B9F-4BE2-B0B2-D70EDC160C20}"/>
              </a:ext>
            </a:extLst>
          </p:cNvPr>
          <p:cNvGrpSpPr/>
          <p:nvPr/>
        </p:nvGrpSpPr>
        <p:grpSpPr>
          <a:xfrm>
            <a:off x="4718551" y="4442276"/>
            <a:ext cx="924970" cy="620644"/>
            <a:chOff x="4857226" y="2740795"/>
            <a:chExt cx="1258348" cy="82649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8B074B4-D145-45E6-911B-0337EA74D00D}"/>
                </a:ext>
              </a:extLst>
            </p:cNvPr>
            <p:cNvGrpSpPr/>
            <p:nvPr/>
          </p:nvGrpSpPr>
          <p:grpSpPr>
            <a:xfrm>
              <a:off x="4973226" y="2740795"/>
              <a:ext cx="956572" cy="647924"/>
              <a:chOff x="8369560" y="2567475"/>
              <a:chExt cx="1168950" cy="779300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E5B02A54-D8B7-4445-8419-B7875B6F00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369560" y="2567475"/>
                <a:ext cx="779300" cy="779300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A95BD81A-1F7B-48F5-8CBD-3380D0E8EE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759210" y="2567475"/>
                <a:ext cx="779300" cy="779300"/>
              </a:xfrm>
              <a:prstGeom prst="rect">
                <a:avLst/>
              </a:prstGeom>
            </p:spPr>
          </p:pic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1D4B86-B430-4D5A-86DF-38B5A11E2835}"/>
                </a:ext>
              </a:extLst>
            </p:cNvPr>
            <p:cNvSpPr/>
            <p:nvPr/>
          </p:nvSpPr>
          <p:spPr>
            <a:xfrm>
              <a:off x="4857226" y="3290456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Master Nodes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AZ 1,2,3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FD60724-5881-48FD-A72D-06DC39613E59}"/>
              </a:ext>
            </a:extLst>
          </p:cNvPr>
          <p:cNvGrpSpPr/>
          <p:nvPr/>
        </p:nvGrpSpPr>
        <p:grpSpPr>
          <a:xfrm>
            <a:off x="4567622" y="5566642"/>
            <a:ext cx="1435527" cy="574820"/>
            <a:chOff x="4515063" y="4127028"/>
            <a:chExt cx="1732411" cy="702777"/>
          </a:xfrm>
        </p:grpSpPr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49D138AB-B3E8-49A1-ADEB-8BC922B2A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98097" y="4127028"/>
              <a:ext cx="488303" cy="488303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1AC5665-3BB6-4EC8-ADDF-FD0FA02A56C6}"/>
                </a:ext>
              </a:extLst>
            </p:cNvPr>
            <p:cNvSpPr/>
            <p:nvPr/>
          </p:nvSpPr>
          <p:spPr>
            <a:xfrm>
              <a:off x="4515063" y="4552968"/>
              <a:ext cx="1732411" cy="276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Internal API Load balancer :6443, :22623</a:t>
              </a: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0CB389F-889F-4DF0-9533-D93AAA6398FD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5181036" y="5062920"/>
            <a:ext cx="0" cy="48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CED30D5-E2C6-4DB6-A519-A8B571642577}"/>
              </a:ext>
            </a:extLst>
          </p:cNvPr>
          <p:cNvSpPr/>
          <p:nvPr/>
        </p:nvSpPr>
        <p:spPr>
          <a:xfrm>
            <a:off x="4681452" y="4322170"/>
            <a:ext cx="2449189" cy="19342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A543D6-2C9C-498F-8AEC-957E9CFC2C8D}"/>
              </a:ext>
            </a:extLst>
          </p:cNvPr>
          <p:cNvSpPr/>
          <p:nvPr/>
        </p:nvSpPr>
        <p:spPr>
          <a:xfrm>
            <a:off x="4455167" y="4105299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Subnet - Master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9731DC3-3CD4-4103-9CFE-02903D613741}"/>
              </a:ext>
            </a:extLst>
          </p:cNvPr>
          <p:cNvGrpSpPr/>
          <p:nvPr/>
        </p:nvGrpSpPr>
        <p:grpSpPr>
          <a:xfrm>
            <a:off x="4279167" y="5904772"/>
            <a:ext cx="843958" cy="678578"/>
            <a:chOff x="10134859" y="3300021"/>
            <a:chExt cx="843958" cy="678578"/>
          </a:xfrm>
        </p:grpSpPr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5EAE7332-8759-4153-ACA5-857216857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134859" y="3300021"/>
              <a:ext cx="429174" cy="429174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8F08DAE-7B6C-4B2B-A939-4AA1040EB5E3}"/>
                </a:ext>
              </a:extLst>
            </p:cNvPr>
            <p:cNvSpPr/>
            <p:nvPr/>
          </p:nvSpPr>
          <p:spPr>
            <a:xfrm>
              <a:off x="10149250" y="3753897"/>
              <a:ext cx="829567" cy="2247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NSG – allow 6443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011A5AC-58A8-4379-B8B3-52C6135EB410}"/>
              </a:ext>
            </a:extLst>
          </p:cNvPr>
          <p:cNvGrpSpPr/>
          <p:nvPr/>
        </p:nvGrpSpPr>
        <p:grpSpPr>
          <a:xfrm>
            <a:off x="4316032" y="1520234"/>
            <a:ext cx="1541107" cy="2538280"/>
            <a:chOff x="5171710" y="1520234"/>
            <a:chExt cx="1541107" cy="253828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F6A1DB7-B84F-47D4-9C4A-B9B59FA915E1}"/>
                </a:ext>
              </a:extLst>
            </p:cNvPr>
            <p:cNvGrpSpPr/>
            <p:nvPr/>
          </p:nvGrpSpPr>
          <p:grpSpPr>
            <a:xfrm>
              <a:off x="5347641" y="1520234"/>
              <a:ext cx="1365176" cy="2162987"/>
              <a:chOff x="5656828" y="2685851"/>
              <a:chExt cx="1365176" cy="2162987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EA3487A-4E94-4AF6-9004-16F08CB17A62}"/>
                  </a:ext>
                </a:extLst>
              </p:cNvPr>
              <p:cNvGrpSpPr/>
              <p:nvPr/>
            </p:nvGrpSpPr>
            <p:grpSpPr>
              <a:xfrm>
                <a:off x="5732487" y="2914596"/>
                <a:ext cx="1289517" cy="1934242"/>
                <a:chOff x="5732487" y="2914596"/>
                <a:chExt cx="1289517" cy="1934242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78FA48A2-B57A-4E8B-963E-0A33FB26D4DC}"/>
                    </a:ext>
                  </a:extLst>
                </p:cNvPr>
                <p:cNvGrpSpPr/>
                <p:nvPr/>
              </p:nvGrpSpPr>
              <p:grpSpPr>
                <a:xfrm>
                  <a:off x="5896786" y="3045204"/>
                  <a:ext cx="1018390" cy="644115"/>
                  <a:chOff x="4857226" y="2740795"/>
                  <a:chExt cx="1258348" cy="844991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1B1F7D13-ABAD-4AA7-BC7B-6786C58E1B13}"/>
                      </a:ext>
                    </a:extLst>
                  </p:cNvPr>
                  <p:cNvGrpSpPr/>
                  <p:nvPr/>
                </p:nvGrpSpPr>
                <p:grpSpPr>
                  <a:xfrm>
                    <a:off x="4973226" y="2740795"/>
                    <a:ext cx="956572" cy="647924"/>
                    <a:chOff x="8369560" y="2567475"/>
                    <a:chExt cx="1168950" cy="779300"/>
                  </a:xfrm>
                </p:grpSpPr>
                <p:pic>
                  <p:nvPicPr>
                    <p:cNvPr id="27" name="Graphic 26">
                      <a:extLst>
                        <a:ext uri="{FF2B5EF4-FFF2-40B4-BE49-F238E27FC236}">
                          <a16:creationId xmlns:a16="http://schemas.microsoft.com/office/drawing/2014/main" id="{342CB320-353D-4911-B5E2-8786357BEF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69560" y="2567475"/>
                      <a:ext cx="779300" cy="7793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8" name="Graphic 27">
                      <a:extLst>
                        <a:ext uri="{FF2B5EF4-FFF2-40B4-BE49-F238E27FC236}">
                          <a16:creationId xmlns:a16="http://schemas.microsoft.com/office/drawing/2014/main" id="{C1A8CDFB-DA83-42B3-A330-A3C13DAF9D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759210" y="2567475"/>
                      <a:ext cx="779300" cy="7793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C686D3C0-3FCE-493C-987A-847F21090A23}"/>
                      </a:ext>
                    </a:extLst>
                  </p:cNvPr>
                  <p:cNvSpPr/>
                  <p:nvPr/>
                </p:nvSpPr>
                <p:spPr>
                  <a:xfrm>
                    <a:off x="4857226" y="3308950"/>
                    <a:ext cx="1258348" cy="2768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Worker Nodes</a:t>
                    </a:r>
                  </a:p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AZ 1,2,3</a:t>
                    </a:r>
                  </a:p>
                </p:txBody>
              </p: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C61530A2-64C5-4ED6-BA22-50F5B0D79BDE}"/>
                    </a:ext>
                  </a:extLst>
                </p:cNvPr>
                <p:cNvGrpSpPr/>
                <p:nvPr/>
              </p:nvGrpSpPr>
              <p:grpSpPr>
                <a:xfrm>
                  <a:off x="5732487" y="4106542"/>
                  <a:ext cx="1289517" cy="596621"/>
                  <a:chOff x="4458385" y="4127028"/>
                  <a:chExt cx="1593908" cy="734596"/>
                </a:xfrm>
              </p:grpSpPr>
              <p:pic>
                <p:nvPicPr>
                  <p:cNvPr id="56" name="Graphic 55">
                    <a:extLst>
                      <a:ext uri="{FF2B5EF4-FFF2-40B4-BE49-F238E27FC236}">
                        <a16:creationId xmlns:a16="http://schemas.microsoft.com/office/drawing/2014/main" id="{78F029DA-9E73-425E-B505-3B27CDE36D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98097" y="4127028"/>
                    <a:ext cx="488303" cy="488303"/>
                  </a:xfrm>
                  <a:prstGeom prst="rect">
                    <a:avLst/>
                  </a:prstGeom>
                </p:spPr>
              </p:pic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E863148B-D630-4404-A754-8E2B4047BB38}"/>
                      </a:ext>
                    </a:extLst>
                  </p:cNvPr>
                  <p:cNvSpPr/>
                  <p:nvPr/>
                </p:nvSpPr>
                <p:spPr>
                  <a:xfrm>
                    <a:off x="4458385" y="4584789"/>
                    <a:ext cx="1593908" cy="2768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Internal App Load balancer :80, :443</a:t>
                    </a:r>
                  </a:p>
                </p:txBody>
              </p:sp>
            </p:grp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056D8D96-1D2A-4D8F-BB0A-C147E19C6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2079" y="3665989"/>
                  <a:ext cx="0" cy="4237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65CFACE6-A875-494F-B2B2-9B58EF7C9858}"/>
                    </a:ext>
                  </a:extLst>
                </p:cNvPr>
                <p:cNvSpPr/>
                <p:nvPr/>
              </p:nvSpPr>
              <p:spPr>
                <a:xfrm>
                  <a:off x="5883112" y="2914596"/>
                  <a:ext cx="1032063" cy="1934242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2CAE274-8AEC-4854-B3DB-BBA92C571D98}"/>
                  </a:ext>
                </a:extLst>
              </p:cNvPr>
              <p:cNvSpPr/>
              <p:nvPr/>
            </p:nvSpPr>
            <p:spPr>
              <a:xfrm>
                <a:off x="5656828" y="2685851"/>
                <a:ext cx="1258348" cy="2768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Subnet - Worker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8D2F2CA-FFAF-48C9-9276-BA6CFCC4703C}"/>
                </a:ext>
              </a:extLst>
            </p:cNvPr>
            <p:cNvGrpSpPr/>
            <p:nvPr/>
          </p:nvGrpSpPr>
          <p:grpSpPr>
            <a:xfrm>
              <a:off x="5171710" y="3388335"/>
              <a:ext cx="651845" cy="670179"/>
              <a:chOff x="10149250" y="3324723"/>
              <a:chExt cx="651845" cy="670179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5A07B07-922E-405F-848E-6619C492F0BE}"/>
                  </a:ext>
                </a:extLst>
              </p:cNvPr>
              <p:cNvSpPr/>
              <p:nvPr/>
            </p:nvSpPr>
            <p:spPr>
              <a:xfrm>
                <a:off x="10149250" y="3727737"/>
                <a:ext cx="651845" cy="267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NSG - 22627</a:t>
                </a:r>
              </a:p>
            </p:txBody>
          </p:sp>
          <p:pic>
            <p:nvPicPr>
              <p:cNvPr id="93" name="Graphic 92">
                <a:extLst>
                  <a:ext uri="{FF2B5EF4-FFF2-40B4-BE49-F238E27FC236}">
                    <a16:creationId xmlns:a16="http://schemas.microsoft.com/office/drawing/2014/main" id="{450C43CD-1113-418A-8352-F91FABA528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168856" y="3324723"/>
                <a:ext cx="429174" cy="429174"/>
              </a:xfrm>
              <a:prstGeom prst="rect">
                <a:avLst/>
              </a:prstGeom>
            </p:spPr>
          </p:pic>
        </p:grp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5E407CF-A63B-41CF-87E4-9DED73583C52}"/>
              </a:ext>
            </a:extLst>
          </p:cNvPr>
          <p:cNvCxnSpPr>
            <a:cxnSpLocks/>
          </p:cNvCxnSpPr>
          <p:nvPr/>
        </p:nvCxnSpPr>
        <p:spPr>
          <a:xfrm>
            <a:off x="4216231" y="2105378"/>
            <a:ext cx="51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6A028A2-BF50-48D1-942C-F07AFA056EF6}"/>
              </a:ext>
            </a:extLst>
          </p:cNvPr>
          <p:cNvCxnSpPr>
            <a:stCxn id="57" idx="0"/>
            <a:endCxn id="57" idx="0"/>
          </p:cNvCxnSpPr>
          <p:nvPr/>
        </p:nvCxnSpPr>
        <p:spPr>
          <a:xfrm>
            <a:off x="5212381" y="331270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0F81167-4354-427B-8AFA-C49E87769277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5199861" y="3537546"/>
            <a:ext cx="12520" cy="876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C10A880-D125-4613-B008-6BBA57A5274A}"/>
              </a:ext>
            </a:extLst>
          </p:cNvPr>
          <p:cNvGrpSpPr/>
          <p:nvPr/>
        </p:nvGrpSpPr>
        <p:grpSpPr>
          <a:xfrm>
            <a:off x="6322644" y="4418561"/>
            <a:ext cx="830510" cy="620644"/>
            <a:chOff x="10796632" y="1841615"/>
            <a:chExt cx="830510" cy="620644"/>
          </a:xfrm>
        </p:grpSpPr>
        <p:pic>
          <p:nvPicPr>
            <p:cNvPr id="106" name="Graphic 105">
              <a:extLst>
                <a:ext uri="{FF2B5EF4-FFF2-40B4-BE49-F238E27FC236}">
                  <a16:creationId xmlns:a16="http://schemas.microsoft.com/office/drawing/2014/main" id="{6ACB5A97-DA25-4DF0-BEB8-508F8384D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928712" y="1841615"/>
              <a:ext cx="468763" cy="486548"/>
            </a:xfrm>
            <a:prstGeom prst="rect">
              <a:avLst/>
            </a:prstGeom>
          </p:spPr>
        </p:pic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948F437-35F3-49F7-80C6-1991F44ED626}"/>
                </a:ext>
              </a:extLst>
            </p:cNvPr>
            <p:cNvSpPr/>
            <p:nvPr/>
          </p:nvSpPr>
          <p:spPr>
            <a:xfrm>
              <a:off x="10796632" y="2254374"/>
              <a:ext cx="830510" cy="207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Jump Server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5E38955-4651-493D-A248-F0815FB72D7C}"/>
              </a:ext>
            </a:extLst>
          </p:cNvPr>
          <p:cNvGrpSpPr/>
          <p:nvPr/>
        </p:nvGrpSpPr>
        <p:grpSpPr>
          <a:xfrm>
            <a:off x="6229434" y="5548354"/>
            <a:ext cx="932669" cy="620644"/>
            <a:chOff x="10694473" y="1841615"/>
            <a:chExt cx="932669" cy="620644"/>
          </a:xfrm>
        </p:grpSpPr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20199604-0FE3-47E2-AC55-A56BC2695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928712" y="1841615"/>
              <a:ext cx="468763" cy="486548"/>
            </a:xfrm>
            <a:prstGeom prst="rect">
              <a:avLst/>
            </a:prstGeom>
          </p:spPr>
        </p:pic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FF3A08B-4D2F-4A4C-BCFB-DD95BC951E84}"/>
                </a:ext>
              </a:extLst>
            </p:cNvPr>
            <p:cNvSpPr/>
            <p:nvPr/>
          </p:nvSpPr>
          <p:spPr>
            <a:xfrm>
              <a:off x="10694473" y="2254374"/>
              <a:ext cx="932669" cy="207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Backup Server</a:t>
              </a:r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16AF5DC-5460-49E2-B00C-0940E69A48A2}"/>
              </a:ext>
            </a:extLst>
          </p:cNvPr>
          <p:cNvSpPr/>
          <p:nvPr/>
        </p:nvSpPr>
        <p:spPr>
          <a:xfrm>
            <a:off x="295439" y="1578338"/>
            <a:ext cx="2301170" cy="50960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A5758CC-6E1B-40D5-AB88-32A2D92ED350}"/>
              </a:ext>
            </a:extLst>
          </p:cNvPr>
          <p:cNvGrpSpPr/>
          <p:nvPr/>
        </p:nvGrpSpPr>
        <p:grpSpPr>
          <a:xfrm>
            <a:off x="470640" y="6065055"/>
            <a:ext cx="2025313" cy="506310"/>
            <a:chOff x="1249107" y="5917573"/>
            <a:chExt cx="2025313" cy="506310"/>
          </a:xfrm>
        </p:grpSpPr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79BDC214-FE89-4723-8D7E-BCA1E0F13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9107" y="5917573"/>
              <a:ext cx="506310" cy="506310"/>
            </a:xfrm>
            <a:prstGeom prst="rect">
              <a:avLst/>
            </a:prstGeom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8D849B-2F4E-4DE4-857F-60F29E513AEB}"/>
                </a:ext>
              </a:extLst>
            </p:cNvPr>
            <p:cNvSpPr/>
            <p:nvPr/>
          </p:nvSpPr>
          <p:spPr>
            <a:xfrm>
              <a:off x="1669468" y="6065055"/>
              <a:ext cx="1604952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Azure DNS Zone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&lt;cluster&gt;.basedomain.com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1C3210B-2FF3-4ED1-9F89-3D0F64DB9CC7}"/>
              </a:ext>
            </a:extLst>
          </p:cNvPr>
          <p:cNvGrpSpPr/>
          <p:nvPr/>
        </p:nvGrpSpPr>
        <p:grpSpPr>
          <a:xfrm>
            <a:off x="429128" y="5627615"/>
            <a:ext cx="2091571" cy="276836"/>
            <a:chOff x="1182849" y="4508098"/>
            <a:chExt cx="2091571" cy="276836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B9A04CF-92D5-4ECA-B4DA-A0E4C9F22335}"/>
                </a:ext>
              </a:extLst>
            </p:cNvPr>
            <p:cNvSpPr/>
            <p:nvPr/>
          </p:nvSpPr>
          <p:spPr>
            <a:xfrm>
              <a:off x="1182849" y="4508098"/>
              <a:ext cx="654339" cy="276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 record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DA2640A-8D92-46DB-98E4-5EBFB7A697FE}"/>
                </a:ext>
              </a:extLst>
            </p:cNvPr>
            <p:cNvSpPr/>
            <p:nvPr/>
          </p:nvSpPr>
          <p:spPr>
            <a:xfrm>
              <a:off x="1837189" y="4508098"/>
              <a:ext cx="1437231" cy="27683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chemeClr val="tx1"/>
                  </a:solidFill>
                </a:rPr>
                <a:t>api.&lt;cluster&gt;.basedomain.com</a:t>
              </a: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1C8A021-988A-4CF8-B374-E4DFFC2289B0}"/>
              </a:ext>
            </a:extLst>
          </p:cNvPr>
          <p:cNvCxnSpPr>
            <a:stCxn id="122" idx="3"/>
            <a:endCxn id="45" idx="1"/>
          </p:cNvCxnSpPr>
          <p:nvPr/>
        </p:nvCxnSpPr>
        <p:spPr>
          <a:xfrm>
            <a:off x="2520699" y="5766033"/>
            <a:ext cx="2447179" cy="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F16044B-A6B8-4E8F-817C-F3F2F31300B2}"/>
              </a:ext>
            </a:extLst>
          </p:cNvPr>
          <p:cNvGrpSpPr/>
          <p:nvPr/>
        </p:nvGrpSpPr>
        <p:grpSpPr>
          <a:xfrm>
            <a:off x="366682" y="3002615"/>
            <a:ext cx="2154017" cy="276836"/>
            <a:chOff x="1182849" y="4508098"/>
            <a:chExt cx="2154017" cy="276836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AD2563F-34DD-4146-886F-9883E36DF515}"/>
                </a:ext>
              </a:extLst>
            </p:cNvPr>
            <p:cNvSpPr/>
            <p:nvPr/>
          </p:nvSpPr>
          <p:spPr>
            <a:xfrm>
              <a:off x="1182849" y="4508098"/>
              <a:ext cx="654339" cy="276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 record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B89FE76-CBAA-40A0-8BAE-CECCACD7B736}"/>
                </a:ext>
              </a:extLst>
            </p:cNvPr>
            <p:cNvSpPr/>
            <p:nvPr/>
          </p:nvSpPr>
          <p:spPr>
            <a:xfrm>
              <a:off x="1837189" y="4508098"/>
              <a:ext cx="1499677" cy="27683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chemeClr val="tx1"/>
                  </a:solidFill>
                </a:rPr>
                <a:t>*apps.&lt;cluster&gt;.basedomain.com</a:t>
              </a:r>
            </a:p>
          </p:txBody>
        </p:sp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31FB448-DB99-4726-8CB9-220AEEE5A91F}"/>
              </a:ext>
            </a:extLst>
          </p:cNvPr>
          <p:cNvCxnSpPr>
            <a:stCxn id="130" idx="3"/>
            <a:endCxn id="56" idx="1"/>
          </p:cNvCxnSpPr>
          <p:nvPr/>
        </p:nvCxnSpPr>
        <p:spPr>
          <a:xfrm flipV="1">
            <a:off x="2520699" y="3139219"/>
            <a:ext cx="2483565" cy="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1D3EFD6-F836-41DF-9031-AAA1B03D4FB3}"/>
              </a:ext>
            </a:extLst>
          </p:cNvPr>
          <p:cNvGrpSpPr/>
          <p:nvPr/>
        </p:nvGrpSpPr>
        <p:grpSpPr>
          <a:xfrm>
            <a:off x="359538" y="1980714"/>
            <a:ext cx="2154017" cy="276836"/>
            <a:chOff x="1182849" y="4508098"/>
            <a:chExt cx="2154017" cy="276836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93CF1AD-DBCF-48EB-BEE9-34D8B1877191}"/>
                </a:ext>
              </a:extLst>
            </p:cNvPr>
            <p:cNvSpPr/>
            <p:nvPr/>
          </p:nvSpPr>
          <p:spPr>
            <a:xfrm>
              <a:off x="1182849" y="4508098"/>
              <a:ext cx="654339" cy="276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 record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87816E8-86AE-4BEE-BA3D-01CE01C7C557}"/>
                </a:ext>
              </a:extLst>
            </p:cNvPr>
            <p:cNvSpPr/>
            <p:nvPr/>
          </p:nvSpPr>
          <p:spPr>
            <a:xfrm>
              <a:off x="1837189" y="4508098"/>
              <a:ext cx="1499677" cy="27683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chemeClr val="tx1"/>
                  </a:solidFill>
                </a:rPr>
                <a:t>*apps.&lt;cluster&gt;.basedomain.com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DA09D8F-3AF2-4D3D-AF52-4D6E5E4718CA}"/>
              </a:ext>
            </a:extLst>
          </p:cNvPr>
          <p:cNvSpPr/>
          <p:nvPr/>
        </p:nvSpPr>
        <p:spPr>
          <a:xfrm>
            <a:off x="693851" y="2254388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Public ingress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62E5E8E-15CA-4C60-8EE8-673CE6F781A4}"/>
              </a:ext>
            </a:extLst>
          </p:cNvPr>
          <p:cNvSpPr/>
          <p:nvPr/>
        </p:nvSpPr>
        <p:spPr>
          <a:xfrm>
            <a:off x="709088" y="3271740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Private ingress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8DA47B8-4FFA-42C7-A717-ABDDE2CD0938}"/>
              </a:ext>
            </a:extLst>
          </p:cNvPr>
          <p:cNvCxnSpPr>
            <a:stCxn id="136" idx="3"/>
            <a:endCxn id="84" idx="1"/>
          </p:cNvCxnSpPr>
          <p:nvPr/>
        </p:nvCxnSpPr>
        <p:spPr>
          <a:xfrm flipV="1">
            <a:off x="2513555" y="2108958"/>
            <a:ext cx="361107" cy="10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400C40C-9348-4AE2-9BBF-4952CB01ADB2}"/>
              </a:ext>
            </a:extLst>
          </p:cNvPr>
          <p:cNvGrpSpPr/>
          <p:nvPr/>
        </p:nvGrpSpPr>
        <p:grpSpPr>
          <a:xfrm>
            <a:off x="7433586" y="3558111"/>
            <a:ext cx="1105929" cy="622409"/>
            <a:chOff x="3672823" y="1035697"/>
            <a:chExt cx="1258348" cy="798768"/>
          </a:xfrm>
        </p:grpSpPr>
        <p:pic>
          <p:nvPicPr>
            <p:cNvPr id="142" name="Graphic 141">
              <a:extLst>
                <a:ext uri="{FF2B5EF4-FFF2-40B4-BE49-F238E27FC236}">
                  <a16:creationId xmlns:a16="http://schemas.microsoft.com/office/drawing/2014/main" id="{0F816592-6808-4A88-9504-8781268F0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63954" y="1035697"/>
              <a:ext cx="556921" cy="556921"/>
            </a:xfrm>
            <a:prstGeom prst="rect">
              <a:avLst/>
            </a:prstGeom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BED661F-E91E-4D19-8126-FF53F7CC5774}"/>
                </a:ext>
              </a:extLst>
            </p:cNvPr>
            <p:cNvSpPr/>
            <p:nvPr/>
          </p:nvSpPr>
          <p:spPr>
            <a:xfrm>
              <a:off x="3672823" y="1424653"/>
              <a:ext cx="1258348" cy="4098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Virtual Network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Peered with Hub</a:t>
              </a: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C86369A-90B3-482D-A060-734725FDFD21}"/>
              </a:ext>
            </a:extLst>
          </p:cNvPr>
          <p:cNvCxnSpPr/>
          <p:nvPr/>
        </p:nvCxnSpPr>
        <p:spPr>
          <a:xfrm>
            <a:off x="7357144" y="3775564"/>
            <a:ext cx="3323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6ED150A-D5B8-44C9-A402-48F279F0EDCC}"/>
              </a:ext>
            </a:extLst>
          </p:cNvPr>
          <p:cNvCxnSpPr>
            <a:cxnSpLocks/>
            <a:stCxn id="142" idx="3"/>
          </p:cNvCxnSpPr>
          <p:nvPr/>
        </p:nvCxnSpPr>
        <p:spPr>
          <a:xfrm flipV="1">
            <a:off x="8178916" y="3775090"/>
            <a:ext cx="71341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11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3549D84-B50A-48A1-A86D-3EDC2EA30D96}"/>
              </a:ext>
            </a:extLst>
          </p:cNvPr>
          <p:cNvGrpSpPr/>
          <p:nvPr/>
        </p:nvGrpSpPr>
        <p:grpSpPr>
          <a:xfrm>
            <a:off x="8399475" y="2870739"/>
            <a:ext cx="1258348" cy="660377"/>
            <a:chOff x="5116247" y="1136451"/>
            <a:chExt cx="1258348" cy="660377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B3C66ECB-635A-40F1-9F06-93F30DBA7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86400" y="1136451"/>
              <a:ext cx="443398" cy="44339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2AF59F-4F95-4A7A-B7BC-5CE7F6F72167}"/>
                </a:ext>
              </a:extLst>
            </p:cNvPr>
            <p:cNvSpPr/>
            <p:nvPr/>
          </p:nvSpPr>
          <p:spPr>
            <a:xfrm>
              <a:off x="5116247" y="1578272"/>
              <a:ext cx="1258348" cy="2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Express Route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5 Gbps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9016F0-F4E7-4EEE-A1D4-1B1631689E82}"/>
              </a:ext>
            </a:extLst>
          </p:cNvPr>
          <p:cNvGrpSpPr/>
          <p:nvPr/>
        </p:nvGrpSpPr>
        <p:grpSpPr>
          <a:xfrm>
            <a:off x="3365091" y="1086275"/>
            <a:ext cx="1105929" cy="518793"/>
            <a:chOff x="3672823" y="1035697"/>
            <a:chExt cx="1258348" cy="665792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DBD9E79-EECB-47C5-A4B8-67A089C96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63954" y="1035697"/>
              <a:ext cx="556921" cy="556921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6F3C86F-1F1F-4619-A288-5FDFA1FD830B}"/>
                </a:ext>
              </a:extLst>
            </p:cNvPr>
            <p:cNvSpPr/>
            <p:nvPr/>
          </p:nvSpPr>
          <p:spPr>
            <a:xfrm>
              <a:off x="3672823" y="1424653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Virtual Network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B2BBB34-D7C1-4A60-90B9-F85C1FBDCE98}"/>
              </a:ext>
            </a:extLst>
          </p:cNvPr>
          <p:cNvGrpSpPr/>
          <p:nvPr/>
        </p:nvGrpSpPr>
        <p:grpSpPr>
          <a:xfrm>
            <a:off x="2717739" y="4437773"/>
            <a:ext cx="2063692" cy="820850"/>
            <a:chOff x="999812" y="5481629"/>
            <a:chExt cx="2563981" cy="10013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4D79977-06F9-4BCB-85AC-95B60B758D10}"/>
                </a:ext>
              </a:extLst>
            </p:cNvPr>
            <p:cNvGrpSpPr/>
            <p:nvPr/>
          </p:nvGrpSpPr>
          <p:grpSpPr>
            <a:xfrm>
              <a:off x="999812" y="5481629"/>
              <a:ext cx="1258348" cy="724441"/>
              <a:chOff x="6623735" y="1240290"/>
              <a:chExt cx="1258348" cy="724441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8BCDAFEC-EC00-49F3-8A36-0EF43BEFA6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82359" y="1240290"/>
                <a:ext cx="518044" cy="518044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D0BAE1F-020A-42CE-8F88-A139A9BD0910}"/>
                  </a:ext>
                </a:extLst>
              </p:cNvPr>
              <p:cNvSpPr/>
              <p:nvPr/>
            </p:nvSpPr>
            <p:spPr>
              <a:xfrm>
                <a:off x="6623735" y="1687895"/>
                <a:ext cx="1258348" cy="2768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Public IP Address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D92B94F-1F6C-490F-A759-7B94FD981000}"/>
                </a:ext>
              </a:extLst>
            </p:cNvPr>
            <p:cNvGrpSpPr/>
            <p:nvPr/>
          </p:nvGrpSpPr>
          <p:grpSpPr>
            <a:xfrm>
              <a:off x="2042828" y="5492132"/>
              <a:ext cx="1520965" cy="990882"/>
              <a:chOff x="4505963" y="4127028"/>
              <a:chExt cx="1520965" cy="990882"/>
            </a:xfrm>
          </p:grpSpPr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5FB4745A-14B5-47C2-AE85-96D08BA3E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998097" y="4127028"/>
                <a:ext cx="488303" cy="488303"/>
              </a:xfrm>
              <a:prstGeom prst="rect">
                <a:avLst/>
              </a:prstGeom>
            </p:spPr>
          </p:pic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28EC79C-D222-4F17-9D5E-BA900DD3A3B2}"/>
                  </a:ext>
                </a:extLst>
              </p:cNvPr>
              <p:cNvSpPr/>
              <p:nvPr/>
            </p:nvSpPr>
            <p:spPr>
              <a:xfrm>
                <a:off x="4505963" y="4564130"/>
                <a:ext cx="1520965" cy="5537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Public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API Load balancer</a:t>
                </a:r>
              </a:p>
              <a:p>
                <a:pPr algn="ctr"/>
                <a:r>
                  <a:rPr lang="en-US" sz="1000" b="1" dirty="0">
                    <a:solidFill>
                      <a:srgbClr val="C00000"/>
                    </a:solidFill>
                  </a:rPr>
                  <a:t>disabled</a:t>
                </a: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717FDC7-5190-4E90-A389-5A34BA9A8AC4}"/>
                </a:ext>
              </a:extLst>
            </p:cNvPr>
            <p:cNvCxnSpPr>
              <a:cxnSpLocks/>
              <a:stCxn id="13" idx="3"/>
              <a:endCxn id="30" idx="1"/>
            </p:cNvCxnSpPr>
            <p:nvPr/>
          </p:nvCxnSpPr>
          <p:spPr>
            <a:xfrm flipV="1">
              <a:off x="1676480" y="5736283"/>
              <a:ext cx="858483" cy="4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2881779-18AF-42CF-A2D6-1EEFD3D21AB3}"/>
              </a:ext>
            </a:extLst>
          </p:cNvPr>
          <p:cNvSpPr/>
          <p:nvPr/>
        </p:nvSpPr>
        <p:spPr>
          <a:xfrm>
            <a:off x="3548542" y="1564778"/>
            <a:ext cx="3808602" cy="50960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69BE5FC-4B0E-4A30-AF4A-73411E163212}"/>
              </a:ext>
            </a:extLst>
          </p:cNvPr>
          <p:cNvGrpSpPr/>
          <p:nvPr/>
        </p:nvGrpSpPr>
        <p:grpSpPr>
          <a:xfrm>
            <a:off x="2730211" y="1896634"/>
            <a:ext cx="2063692" cy="811893"/>
            <a:chOff x="999812" y="5481629"/>
            <a:chExt cx="2563981" cy="990458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4A0CEDA-2EF5-41EA-903D-3AD1A1A88689}"/>
                </a:ext>
              </a:extLst>
            </p:cNvPr>
            <p:cNvGrpSpPr/>
            <p:nvPr/>
          </p:nvGrpSpPr>
          <p:grpSpPr>
            <a:xfrm>
              <a:off x="999812" y="5481629"/>
              <a:ext cx="1258348" cy="724441"/>
              <a:chOff x="6623735" y="1240290"/>
              <a:chExt cx="1258348" cy="724441"/>
            </a:xfrm>
          </p:grpSpPr>
          <p:pic>
            <p:nvPicPr>
              <p:cNvPr id="84" name="Graphic 83">
                <a:extLst>
                  <a:ext uri="{FF2B5EF4-FFF2-40B4-BE49-F238E27FC236}">
                    <a16:creationId xmlns:a16="http://schemas.microsoft.com/office/drawing/2014/main" id="{DF9E2049-55A9-46FC-8871-434E13917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803204" y="1240290"/>
                <a:ext cx="518044" cy="518044"/>
              </a:xfrm>
              <a:prstGeom prst="rect">
                <a:avLst/>
              </a:prstGeom>
            </p:spPr>
          </p:pic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A9C1A15-F8F9-47C0-9383-0689798CCD91}"/>
                  </a:ext>
                </a:extLst>
              </p:cNvPr>
              <p:cNvSpPr/>
              <p:nvPr/>
            </p:nvSpPr>
            <p:spPr>
              <a:xfrm>
                <a:off x="6623735" y="1687895"/>
                <a:ext cx="1258348" cy="2768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Public IP Address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E17F634-815C-4156-B901-C4FA4FA307DC}"/>
                </a:ext>
              </a:extLst>
            </p:cNvPr>
            <p:cNvGrpSpPr/>
            <p:nvPr/>
          </p:nvGrpSpPr>
          <p:grpSpPr>
            <a:xfrm>
              <a:off x="2042828" y="5492132"/>
              <a:ext cx="1520965" cy="979955"/>
              <a:chOff x="4505963" y="4127028"/>
              <a:chExt cx="1520965" cy="979955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9BD83E1C-B21E-45A2-A8F7-B5628C69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998097" y="4127028"/>
                <a:ext cx="488303" cy="488303"/>
              </a:xfrm>
              <a:prstGeom prst="rect">
                <a:avLst/>
              </a:prstGeom>
            </p:spPr>
          </p:pic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44FBC39-AD3F-4010-921E-0F57DD6AD57A}"/>
                  </a:ext>
                </a:extLst>
              </p:cNvPr>
              <p:cNvSpPr/>
              <p:nvPr/>
            </p:nvSpPr>
            <p:spPr>
              <a:xfrm>
                <a:off x="4505963" y="4564130"/>
                <a:ext cx="1520965" cy="5428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Public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App Load balancer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:22627</a:t>
                </a: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E5478D1-CDAE-415A-9B3E-C23D026FB892}"/>
                </a:ext>
              </a:extLst>
            </p:cNvPr>
            <p:cNvCxnSpPr>
              <a:cxnSpLocks/>
              <a:stCxn id="84" idx="3"/>
              <a:endCxn id="82" idx="1"/>
            </p:cNvCxnSpPr>
            <p:nvPr/>
          </p:nvCxnSpPr>
          <p:spPr>
            <a:xfrm flipV="1">
              <a:off x="1697325" y="5736283"/>
              <a:ext cx="837637" cy="4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D10323-5B9F-4BE2-B0B2-D70EDC160C20}"/>
              </a:ext>
            </a:extLst>
          </p:cNvPr>
          <p:cNvGrpSpPr/>
          <p:nvPr/>
        </p:nvGrpSpPr>
        <p:grpSpPr>
          <a:xfrm>
            <a:off x="4718551" y="4442276"/>
            <a:ext cx="924970" cy="620644"/>
            <a:chOff x="4857226" y="2740795"/>
            <a:chExt cx="1258348" cy="82649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8B074B4-D145-45E6-911B-0337EA74D00D}"/>
                </a:ext>
              </a:extLst>
            </p:cNvPr>
            <p:cNvGrpSpPr/>
            <p:nvPr/>
          </p:nvGrpSpPr>
          <p:grpSpPr>
            <a:xfrm>
              <a:off x="4973226" y="2740795"/>
              <a:ext cx="956572" cy="647924"/>
              <a:chOff x="8369560" y="2567475"/>
              <a:chExt cx="1168950" cy="779300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E5B02A54-D8B7-4445-8419-B7875B6F00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369560" y="2567475"/>
                <a:ext cx="779300" cy="779300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A95BD81A-1F7B-48F5-8CBD-3380D0E8EE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759210" y="2567475"/>
                <a:ext cx="779300" cy="779300"/>
              </a:xfrm>
              <a:prstGeom prst="rect">
                <a:avLst/>
              </a:prstGeom>
            </p:spPr>
          </p:pic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1D4B86-B430-4D5A-86DF-38B5A11E2835}"/>
                </a:ext>
              </a:extLst>
            </p:cNvPr>
            <p:cNvSpPr/>
            <p:nvPr/>
          </p:nvSpPr>
          <p:spPr>
            <a:xfrm>
              <a:off x="4857226" y="3290456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Master Nodes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AZ 1,2,3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FD60724-5881-48FD-A72D-06DC39613E59}"/>
              </a:ext>
            </a:extLst>
          </p:cNvPr>
          <p:cNvGrpSpPr/>
          <p:nvPr/>
        </p:nvGrpSpPr>
        <p:grpSpPr>
          <a:xfrm>
            <a:off x="4567622" y="5566642"/>
            <a:ext cx="1435527" cy="574820"/>
            <a:chOff x="4515063" y="4127028"/>
            <a:chExt cx="1732411" cy="702777"/>
          </a:xfrm>
        </p:grpSpPr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49D138AB-B3E8-49A1-ADEB-8BC922B2A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98097" y="4127028"/>
              <a:ext cx="488303" cy="488303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1AC5665-3BB6-4EC8-ADDF-FD0FA02A56C6}"/>
                </a:ext>
              </a:extLst>
            </p:cNvPr>
            <p:cNvSpPr/>
            <p:nvPr/>
          </p:nvSpPr>
          <p:spPr>
            <a:xfrm>
              <a:off x="4515063" y="4552968"/>
              <a:ext cx="1732411" cy="276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Internal API Load balancer :6443, :22623</a:t>
              </a: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0CB389F-889F-4DF0-9533-D93AAA6398FD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5181036" y="5062920"/>
            <a:ext cx="0" cy="48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CED30D5-E2C6-4DB6-A519-A8B571642577}"/>
              </a:ext>
            </a:extLst>
          </p:cNvPr>
          <p:cNvSpPr/>
          <p:nvPr/>
        </p:nvSpPr>
        <p:spPr>
          <a:xfrm>
            <a:off x="4681452" y="4322170"/>
            <a:ext cx="2449189" cy="19342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A543D6-2C9C-498F-8AEC-957E9CFC2C8D}"/>
              </a:ext>
            </a:extLst>
          </p:cNvPr>
          <p:cNvSpPr/>
          <p:nvPr/>
        </p:nvSpPr>
        <p:spPr>
          <a:xfrm>
            <a:off x="4455167" y="4105299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Subnet - Master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9731DC3-3CD4-4103-9CFE-02903D613741}"/>
              </a:ext>
            </a:extLst>
          </p:cNvPr>
          <p:cNvGrpSpPr/>
          <p:nvPr/>
        </p:nvGrpSpPr>
        <p:grpSpPr>
          <a:xfrm>
            <a:off x="4279167" y="5904772"/>
            <a:ext cx="843958" cy="678578"/>
            <a:chOff x="10134859" y="3300021"/>
            <a:chExt cx="843958" cy="678578"/>
          </a:xfrm>
        </p:grpSpPr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5EAE7332-8759-4153-ACA5-857216857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134859" y="3300021"/>
              <a:ext cx="429174" cy="429174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8F08DAE-7B6C-4B2B-A939-4AA1040EB5E3}"/>
                </a:ext>
              </a:extLst>
            </p:cNvPr>
            <p:cNvSpPr/>
            <p:nvPr/>
          </p:nvSpPr>
          <p:spPr>
            <a:xfrm>
              <a:off x="10149250" y="3753897"/>
              <a:ext cx="829567" cy="2247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NSG – allow 6443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011A5AC-58A8-4379-B8B3-52C6135EB410}"/>
              </a:ext>
            </a:extLst>
          </p:cNvPr>
          <p:cNvGrpSpPr/>
          <p:nvPr/>
        </p:nvGrpSpPr>
        <p:grpSpPr>
          <a:xfrm>
            <a:off x="4316032" y="1520234"/>
            <a:ext cx="1641775" cy="2538280"/>
            <a:chOff x="5171710" y="1520234"/>
            <a:chExt cx="1641775" cy="253828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F6A1DB7-B84F-47D4-9C4A-B9B59FA915E1}"/>
                </a:ext>
              </a:extLst>
            </p:cNvPr>
            <p:cNvGrpSpPr/>
            <p:nvPr/>
          </p:nvGrpSpPr>
          <p:grpSpPr>
            <a:xfrm>
              <a:off x="5423300" y="1520234"/>
              <a:ext cx="1390185" cy="2162987"/>
              <a:chOff x="5732487" y="2685851"/>
              <a:chExt cx="1390185" cy="2162987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EA3487A-4E94-4AF6-9004-16F08CB17A62}"/>
                  </a:ext>
                </a:extLst>
              </p:cNvPr>
              <p:cNvGrpSpPr/>
              <p:nvPr/>
            </p:nvGrpSpPr>
            <p:grpSpPr>
              <a:xfrm>
                <a:off x="5732487" y="2914596"/>
                <a:ext cx="1289517" cy="1934242"/>
                <a:chOff x="5732487" y="2914596"/>
                <a:chExt cx="1289517" cy="1934242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78FA48A2-B57A-4E8B-963E-0A33FB26D4DC}"/>
                    </a:ext>
                  </a:extLst>
                </p:cNvPr>
                <p:cNvGrpSpPr/>
                <p:nvPr/>
              </p:nvGrpSpPr>
              <p:grpSpPr>
                <a:xfrm>
                  <a:off x="5896786" y="3045210"/>
                  <a:ext cx="1018390" cy="728007"/>
                  <a:chOff x="4857226" y="2740795"/>
                  <a:chExt cx="1258348" cy="955043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1B1F7D13-ABAD-4AA7-BC7B-6786C58E1B13}"/>
                      </a:ext>
                    </a:extLst>
                  </p:cNvPr>
                  <p:cNvGrpSpPr/>
                  <p:nvPr/>
                </p:nvGrpSpPr>
                <p:grpSpPr>
                  <a:xfrm>
                    <a:off x="4973226" y="2740795"/>
                    <a:ext cx="956572" cy="647924"/>
                    <a:chOff x="8369560" y="2567475"/>
                    <a:chExt cx="1168950" cy="779300"/>
                  </a:xfrm>
                </p:grpSpPr>
                <p:pic>
                  <p:nvPicPr>
                    <p:cNvPr id="27" name="Graphic 26">
                      <a:extLst>
                        <a:ext uri="{FF2B5EF4-FFF2-40B4-BE49-F238E27FC236}">
                          <a16:creationId xmlns:a16="http://schemas.microsoft.com/office/drawing/2014/main" id="{342CB320-353D-4911-B5E2-8786357BEF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69560" y="2567475"/>
                      <a:ext cx="779300" cy="7793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8" name="Graphic 27">
                      <a:extLst>
                        <a:ext uri="{FF2B5EF4-FFF2-40B4-BE49-F238E27FC236}">
                          <a16:creationId xmlns:a16="http://schemas.microsoft.com/office/drawing/2014/main" id="{C1A8CDFB-DA83-42B3-A330-A3C13DAF9D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759210" y="2567475"/>
                      <a:ext cx="779300" cy="7793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C686D3C0-3FCE-493C-987A-847F21090A23}"/>
                      </a:ext>
                    </a:extLst>
                  </p:cNvPr>
                  <p:cNvSpPr/>
                  <p:nvPr/>
                </p:nvSpPr>
                <p:spPr>
                  <a:xfrm>
                    <a:off x="4857226" y="3419003"/>
                    <a:ext cx="1258348" cy="2768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Worker/Infra Nodes</a:t>
                    </a:r>
                  </a:p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AZ 1,2,3</a:t>
                    </a:r>
                  </a:p>
                </p:txBody>
              </p: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C61530A2-64C5-4ED6-BA22-50F5B0D79BDE}"/>
                    </a:ext>
                  </a:extLst>
                </p:cNvPr>
                <p:cNvGrpSpPr/>
                <p:nvPr/>
              </p:nvGrpSpPr>
              <p:grpSpPr>
                <a:xfrm>
                  <a:off x="5732487" y="4106542"/>
                  <a:ext cx="1289517" cy="596621"/>
                  <a:chOff x="4458385" y="4127028"/>
                  <a:chExt cx="1593908" cy="734596"/>
                </a:xfrm>
              </p:grpSpPr>
              <p:pic>
                <p:nvPicPr>
                  <p:cNvPr id="56" name="Graphic 55">
                    <a:extLst>
                      <a:ext uri="{FF2B5EF4-FFF2-40B4-BE49-F238E27FC236}">
                        <a16:creationId xmlns:a16="http://schemas.microsoft.com/office/drawing/2014/main" id="{78F029DA-9E73-425E-B505-3B27CDE36D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98097" y="4127028"/>
                    <a:ext cx="488303" cy="488303"/>
                  </a:xfrm>
                  <a:prstGeom prst="rect">
                    <a:avLst/>
                  </a:prstGeom>
                </p:spPr>
              </p:pic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E863148B-D630-4404-A754-8E2B4047BB38}"/>
                      </a:ext>
                    </a:extLst>
                  </p:cNvPr>
                  <p:cNvSpPr/>
                  <p:nvPr/>
                </p:nvSpPr>
                <p:spPr>
                  <a:xfrm>
                    <a:off x="4458385" y="4584789"/>
                    <a:ext cx="1593908" cy="2768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Internal App Load balancer :80, :443</a:t>
                    </a:r>
                  </a:p>
                </p:txBody>
              </p:sp>
            </p:grp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056D8D96-1D2A-4D8F-BB0A-C147E19C6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2079" y="3665989"/>
                  <a:ext cx="0" cy="4237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65CFACE6-A875-494F-B2B2-9B58EF7C9858}"/>
                    </a:ext>
                  </a:extLst>
                </p:cNvPr>
                <p:cNvSpPr/>
                <p:nvPr/>
              </p:nvSpPr>
              <p:spPr>
                <a:xfrm>
                  <a:off x="5883112" y="2914596"/>
                  <a:ext cx="1032063" cy="1934242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2CAE274-8AEC-4854-B3DB-BBA92C571D98}"/>
                  </a:ext>
                </a:extLst>
              </p:cNvPr>
              <p:cNvSpPr/>
              <p:nvPr/>
            </p:nvSpPr>
            <p:spPr>
              <a:xfrm>
                <a:off x="5757496" y="2685851"/>
                <a:ext cx="1365176" cy="2768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Subnet – Worker/Infra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8D2F2CA-FFAF-48C9-9276-BA6CFCC4703C}"/>
                </a:ext>
              </a:extLst>
            </p:cNvPr>
            <p:cNvGrpSpPr/>
            <p:nvPr/>
          </p:nvGrpSpPr>
          <p:grpSpPr>
            <a:xfrm>
              <a:off x="5171710" y="3388335"/>
              <a:ext cx="651845" cy="670179"/>
              <a:chOff x="10149250" y="3324723"/>
              <a:chExt cx="651845" cy="670179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5A07B07-922E-405F-848E-6619C492F0BE}"/>
                  </a:ext>
                </a:extLst>
              </p:cNvPr>
              <p:cNvSpPr/>
              <p:nvPr/>
            </p:nvSpPr>
            <p:spPr>
              <a:xfrm>
                <a:off x="10149250" y="3727737"/>
                <a:ext cx="651845" cy="267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NSG - 22627</a:t>
                </a:r>
              </a:p>
            </p:txBody>
          </p:sp>
          <p:pic>
            <p:nvPicPr>
              <p:cNvPr id="93" name="Graphic 92">
                <a:extLst>
                  <a:ext uri="{FF2B5EF4-FFF2-40B4-BE49-F238E27FC236}">
                    <a16:creationId xmlns:a16="http://schemas.microsoft.com/office/drawing/2014/main" id="{450C43CD-1113-418A-8352-F91FABA528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168856" y="3324723"/>
                <a:ext cx="429174" cy="429174"/>
              </a:xfrm>
              <a:prstGeom prst="rect">
                <a:avLst/>
              </a:prstGeom>
            </p:spPr>
          </p:pic>
        </p:grp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5E407CF-A63B-41CF-87E4-9DED73583C52}"/>
              </a:ext>
            </a:extLst>
          </p:cNvPr>
          <p:cNvCxnSpPr>
            <a:cxnSpLocks/>
          </p:cNvCxnSpPr>
          <p:nvPr/>
        </p:nvCxnSpPr>
        <p:spPr>
          <a:xfrm>
            <a:off x="4216231" y="2105378"/>
            <a:ext cx="51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6A028A2-BF50-48D1-942C-F07AFA056EF6}"/>
              </a:ext>
            </a:extLst>
          </p:cNvPr>
          <p:cNvCxnSpPr>
            <a:stCxn id="57" idx="0"/>
            <a:endCxn id="57" idx="0"/>
          </p:cNvCxnSpPr>
          <p:nvPr/>
        </p:nvCxnSpPr>
        <p:spPr>
          <a:xfrm>
            <a:off x="5212381" y="331270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0F81167-4354-427B-8AFA-C49E87769277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5199861" y="3537546"/>
            <a:ext cx="12520" cy="876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C10A880-D125-4613-B008-6BBA57A5274A}"/>
              </a:ext>
            </a:extLst>
          </p:cNvPr>
          <p:cNvGrpSpPr/>
          <p:nvPr/>
        </p:nvGrpSpPr>
        <p:grpSpPr>
          <a:xfrm>
            <a:off x="6322644" y="4418561"/>
            <a:ext cx="830510" cy="620644"/>
            <a:chOff x="10796632" y="1841615"/>
            <a:chExt cx="830510" cy="620644"/>
          </a:xfrm>
        </p:grpSpPr>
        <p:pic>
          <p:nvPicPr>
            <p:cNvPr id="106" name="Graphic 105">
              <a:extLst>
                <a:ext uri="{FF2B5EF4-FFF2-40B4-BE49-F238E27FC236}">
                  <a16:creationId xmlns:a16="http://schemas.microsoft.com/office/drawing/2014/main" id="{6ACB5A97-DA25-4DF0-BEB8-508F8384D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928712" y="1841615"/>
              <a:ext cx="468763" cy="486548"/>
            </a:xfrm>
            <a:prstGeom prst="rect">
              <a:avLst/>
            </a:prstGeom>
          </p:spPr>
        </p:pic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948F437-35F3-49F7-80C6-1991F44ED626}"/>
                </a:ext>
              </a:extLst>
            </p:cNvPr>
            <p:cNvSpPr/>
            <p:nvPr/>
          </p:nvSpPr>
          <p:spPr>
            <a:xfrm>
              <a:off x="10796632" y="2254374"/>
              <a:ext cx="830510" cy="207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Jump Server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5E38955-4651-493D-A248-F0815FB72D7C}"/>
              </a:ext>
            </a:extLst>
          </p:cNvPr>
          <p:cNvGrpSpPr/>
          <p:nvPr/>
        </p:nvGrpSpPr>
        <p:grpSpPr>
          <a:xfrm>
            <a:off x="6229434" y="5548354"/>
            <a:ext cx="932669" cy="620644"/>
            <a:chOff x="10694473" y="1841615"/>
            <a:chExt cx="932669" cy="620644"/>
          </a:xfrm>
        </p:grpSpPr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20199604-0FE3-47E2-AC55-A56BC2695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928712" y="1841615"/>
              <a:ext cx="468763" cy="486548"/>
            </a:xfrm>
            <a:prstGeom prst="rect">
              <a:avLst/>
            </a:prstGeom>
          </p:spPr>
        </p:pic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FF3A08B-4D2F-4A4C-BCFB-DD95BC951E84}"/>
                </a:ext>
              </a:extLst>
            </p:cNvPr>
            <p:cNvSpPr/>
            <p:nvPr/>
          </p:nvSpPr>
          <p:spPr>
            <a:xfrm>
              <a:off x="10694473" y="2254374"/>
              <a:ext cx="932669" cy="207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Backup Server</a:t>
              </a:r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16AF5DC-5460-49E2-B00C-0940E69A48A2}"/>
              </a:ext>
            </a:extLst>
          </p:cNvPr>
          <p:cNvSpPr/>
          <p:nvPr/>
        </p:nvSpPr>
        <p:spPr>
          <a:xfrm>
            <a:off x="295439" y="1578338"/>
            <a:ext cx="2301170" cy="50960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A5758CC-6E1B-40D5-AB88-32A2D92ED350}"/>
              </a:ext>
            </a:extLst>
          </p:cNvPr>
          <p:cNvGrpSpPr/>
          <p:nvPr/>
        </p:nvGrpSpPr>
        <p:grpSpPr>
          <a:xfrm>
            <a:off x="470640" y="6065055"/>
            <a:ext cx="2025313" cy="506310"/>
            <a:chOff x="1249107" y="5917573"/>
            <a:chExt cx="2025313" cy="506310"/>
          </a:xfrm>
        </p:grpSpPr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79BDC214-FE89-4723-8D7E-BCA1E0F13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9107" y="5917573"/>
              <a:ext cx="506310" cy="506310"/>
            </a:xfrm>
            <a:prstGeom prst="rect">
              <a:avLst/>
            </a:prstGeom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8D849B-2F4E-4DE4-857F-60F29E513AEB}"/>
                </a:ext>
              </a:extLst>
            </p:cNvPr>
            <p:cNvSpPr/>
            <p:nvPr/>
          </p:nvSpPr>
          <p:spPr>
            <a:xfrm>
              <a:off x="1669468" y="6065055"/>
              <a:ext cx="1604952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Azure DNS Zone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&lt;cluster&gt;.basedomain.com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1C3210B-2FF3-4ED1-9F89-3D0F64DB9CC7}"/>
              </a:ext>
            </a:extLst>
          </p:cNvPr>
          <p:cNvGrpSpPr/>
          <p:nvPr/>
        </p:nvGrpSpPr>
        <p:grpSpPr>
          <a:xfrm>
            <a:off x="429128" y="5627615"/>
            <a:ext cx="2091571" cy="276836"/>
            <a:chOff x="1182849" y="4508098"/>
            <a:chExt cx="2091571" cy="276836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B9A04CF-92D5-4ECA-B4DA-A0E4C9F22335}"/>
                </a:ext>
              </a:extLst>
            </p:cNvPr>
            <p:cNvSpPr/>
            <p:nvPr/>
          </p:nvSpPr>
          <p:spPr>
            <a:xfrm>
              <a:off x="1182849" y="4508098"/>
              <a:ext cx="654339" cy="276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 record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DA2640A-8D92-46DB-98E4-5EBFB7A697FE}"/>
                </a:ext>
              </a:extLst>
            </p:cNvPr>
            <p:cNvSpPr/>
            <p:nvPr/>
          </p:nvSpPr>
          <p:spPr>
            <a:xfrm>
              <a:off x="1837189" y="4508098"/>
              <a:ext cx="1437231" cy="27683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chemeClr val="tx1"/>
                  </a:solidFill>
                </a:rPr>
                <a:t>api.&lt;cluster&gt;.basedomain.com</a:t>
              </a: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1C8A021-988A-4CF8-B374-E4DFFC2289B0}"/>
              </a:ext>
            </a:extLst>
          </p:cNvPr>
          <p:cNvCxnSpPr>
            <a:stCxn id="122" idx="3"/>
            <a:endCxn id="45" idx="1"/>
          </p:cNvCxnSpPr>
          <p:nvPr/>
        </p:nvCxnSpPr>
        <p:spPr>
          <a:xfrm>
            <a:off x="2520699" y="5766033"/>
            <a:ext cx="2447179" cy="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F16044B-A6B8-4E8F-817C-F3F2F31300B2}"/>
              </a:ext>
            </a:extLst>
          </p:cNvPr>
          <p:cNvGrpSpPr/>
          <p:nvPr/>
        </p:nvGrpSpPr>
        <p:grpSpPr>
          <a:xfrm>
            <a:off x="366682" y="3002615"/>
            <a:ext cx="2154017" cy="276836"/>
            <a:chOff x="1182849" y="4508098"/>
            <a:chExt cx="2154017" cy="276836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AD2563F-34DD-4146-886F-9883E36DF515}"/>
                </a:ext>
              </a:extLst>
            </p:cNvPr>
            <p:cNvSpPr/>
            <p:nvPr/>
          </p:nvSpPr>
          <p:spPr>
            <a:xfrm>
              <a:off x="1182849" y="4508098"/>
              <a:ext cx="654339" cy="276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 record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B89FE76-CBAA-40A0-8BAE-CECCACD7B736}"/>
                </a:ext>
              </a:extLst>
            </p:cNvPr>
            <p:cNvSpPr/>
            <p:nvPr/>
          </p:nvSpPr>
          <p:spPr>
            <a:xfrm>
              <a:off x="1837189" y="4508098"/>
              <a:ext cx="1499677" cy="27683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chemeClr val="tx1"/>
                  </a:solidFill>
                </a:rPr>
                <a:t>*apps.&lt;cluster&gt;.basedomain.com</a:t>
              </a:r>
            </a:p>
          </p:txBody>
        </p:sp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31FB448-DB99-4726-8CB9-220AEEE5A91F}"/>
              </a:ext>
            </a:extLst>
          </p:cNvPr>
          <p:cNvCxnSpPr>
            <a:stCxn id="130" idx="3"/>
            <a:endCxn id="56" idx="1"/>
          </p:cNvCxnSpPr>
          <p:nvPr/>
        </p:nvCxnSpPr>
        <p:spPr>
          <a:xfrm flipV="1">
            <a:off x="2520699" y="3139219"/>
            <a:ext cx="2483565" cy="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1D3EFD6-F836-41DF-9031-AAA1B03D4FB3}"/>
              </a:ext>
            </a:extLst>
          </p:cNvPr>
          <p:cNvGrpSpPr/>
          <p:nvPr/>
        </p:nvGrpSpPr>
        <p:grpSpPr>
          <a:xfrm>
            <a:off x="359538" y="1980714"/>
            <a:ext cx="2154017" cy="276836"/>
            <a:chOff x="1182849" y="4508098"/>
            <a:chExt cx="2154017" cy="276836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93CF1AD-DBCF-48EB-BEE9-34D8B1877191}"/>
                </a:ext>
              </a:extLst>
            </p:cNvPr>
            <p:cNvSpPr/>
            <p:nvPr/>
          </p:nvSpPr>
          <p:spPr>
            <a:xfrm>
              <a:off x="1182849" y="4508098"/>
              <a:ext cx="654339" cy="276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 record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87816E8-86AE-4BEE-BA3D-01CE01C7C557}"/>
                </a:ext>
              </a:extLst>
            </p:cNvPr>
            <p:cNvSpPr/>
            <p:nvPr/>
          </p:nvSpPr>
          <p:spPr>
            <a:xfrm>
              <a:off x="1837189" y="4508098"/>
              <a:ext cx="1499677" cy="27683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chemeClr val="tx1"/>
                  </a:solidFill>
                </a:rPr>
                <a:t>*apps.&lt;cluster&gt;.basedomain.com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DA09D8F-3AF2-4D3D-AF52-4D6E5E4718CA}"/>
              </a:ext>
            </a:extLst>
          </p:cNvPr>
          <p:cNvSpPr/>
          <p:nvPr/>
        </p:nvSpPr>
        <p:spPr>
          <a:xfrm>
            <a:off x="693851" y="2254388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Public ingress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62E5E8E-15CA-4C60-8EE8-673CE6F781A4}"/>
              </a:ext>
            </a:extLst>
          </p:cNvPr>
          <p:cNvSpPr/>
          <p:nvPr/>
        </p:nvSpPr>
        <p:spPr>
          <a:xfrm>
            <a:off x="709088" y="3271740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Private ingress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8DA47B8-4FFA-42C7-A717-ABDDE2CD0938}"/>
              </a:ext>
            </a:extLst>
          </p:cNvPr>
          <p:cNvCxnSpPr>
            <a:stCxn id="136" idx="3"/>
            <a:endCxn id="84" idx="1"/>
          </p:cNvCxnSpPr>
          <p:nvPr/>
        </p:nvCxnSpPr>
        <p:spPr>
          <a:xfrm flipV="1">
            <a:off x="2513555" y="2108958"/>
            <a:ext cx="361107" cy="10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400C40C-9348-4AE2-9BBF-4952CB01ADB2}"/>
              </a:ext>
            </a:extLst>
          </p:cNvPr>
          <p:cNvGrpSpPr/>
          <p:nvPr/>
        </p:nvGrpSpPr>
        <p:grpSpPr>
          <a:xfrm>
            <a:off x="7433586" y="2878602"/>
            <a:ext cx="1105929" cy="622409"/>
            <a:chOff x="3672823" y="1035697"/>
            <a:chExt cx="1258348" cy="798768"/>
          </a:xfrm>
        </p:grpSpPr>
        <p:pic>
          <p:nvPicPr>
            <p:cNvPr id="142" name="Graphic 141">
              <a:extLst>
                <a:ext uri="{FF2B5EF4-FFF2-40B4-BE49-F238E27FC236}">
                  <a16:creationId xmlns:a16="http://schemas.microsoft.com/office/drawing/2014/main" id="{0F816592-6808-4A88-9504-8781268F0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63954" y="1035697"/>
              <a:ext cx="556921" cy="556921"/>
            </a:xfrm>
            <a:prstGeom prst="rect">
              <a:avLst/>
            </a:prstGeom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BED661F-E91E-4D19-8126-FF53F7CC5774}"/>
                </a:ext>
              </a:extLst>
            </p:cNvPr>
            <p:cNvSpPr/>
            <p:nvPr/>
          </p:nvSpPr>
          <p:spPr>
            <a:xfrm>
              <a:off x="3672823" y="1424653"/>
              <a:ext cx="1258348" cy="4098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Virtual Network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Peered with Hub</a:t>
              </a: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C86369A-90B3-482D-A060-734725FDFD21}"/>
              </a:ext>
            </a:extLst>
          </p:cNvPr>
          <p:cNvCxnSpPr/>
          <p:nvPr/>
        </p:nvCxnSpPr>
        <p:spPr>
          <a:xfrm>
            <a:off x="7357144" y="3096055"/>
            <a:ext cx="3323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6ED150A-D5B8-44C9-A402-48F279F0EDCC}"/>
              </a:ext>
            </a:extLst>
          </p:cNvPr>
          <p:cNvCxnSpPr>
            <a:cxnSpLocks/>
            <a:stCxn id="142" idx="3"/>
          </p:cNvCxnSpPr>
          <p:nvPr/>
        </p:nvCxnSpPr>
        <p:spPr>
          <a:xfrm flipV="1">
            <a:off x="8178916" y="3095581"/>
            <a:ext cx="71341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6" descr="Montréal Jenkins Area Meetup (Montréal, QC) | Meetup">
            <a:extLst>
              <a:ext uri="{FF2B5EF4-FFF2-40B4-BE49-F238E27FC236}">
                <a16:creationId xmlns:a16="http://schemas.microsoft.com/office/drawing/2014/main" id="{A4F4F792-7477-46CC-B7B9-A990032E1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269" y="6034902"/>
            <a:ext cx="976464" cy="5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Testing Ruby on Rails Application with Bitbucket Pipelines – Sweetcode.io">
            <a:extLst>
              <a:ext uri="{FF2B5EF4-FFF2-40B4-BE49-F238E27FC236}">
                <a16:creationId xmlns:a16="http://schemas.microsoft.com/office/drawing/2014/main" id="{1CD6E6EE-03D4-4696-BE4F-B612DA18A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128" y="5979002"/>
            <a:ext cx="605811" cy="60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1BE0852D-F714-473E-9E7D-04360CA0A22E}"/>
              </a:ext>
            </a:extLst>
          </p:cNvPr>
          <p:cNvGrpSpPr/>
          <p:nvPr/>
        </p:nvGrpSpPr>
        <p:grpSpPr>
          <a:xfrm>
            <a:off x="7673634" y="4735236"/>
            <a:ext cx="1292176" cy="655367"/>
            <a:chOff x="10315273" y="2228846"/>
            <a:chExt cx="1758001" cy="829084"/>
          </a:xfrm>
        </p:grpSpPr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9BB596F1-C209-4179-9374-FD3DE57E0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877169" y="2228846"/>
              <a:ext cx="589711" cy="589711"/>
            </a:xfrm>
            <a:prstGeom prst="rect">
              <a:avLst/>
            </a:prstGeom>
          </p:spPr>
        </p:pic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E0BDA75-A500-4686-ABA3-115279A14982}"/>
                </a:ext>
              </a:extLst>
            </p:cNvPr>
            <p:cNvSpPr/>
            <p:nvPr/>
          </p:nvSpPr>
          <p:spPr>
            <a:xfrm>
              <a:off x="10315273" y="2781094"/>
              <a:ext cx="1758001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Storage account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Files - Image registry</a:t>
              </a:r>
            </a:p>
          </p:txBody>
        </p:sp>
      </p:grpSp>
      <p:pic>
        <p:nvPicPr>
          <p:cNvPr id="100" name="Picture 14" descr="Sonatype Nexus - XebiaLabs">
            <a:extLst>
              <a:ext uri="{FF2B5EF4-FFF2-40B4-BE49-F238E27FC236}">
                <a16:creationId xmlns:a16="http://schemas.microsoft.com/office/drawing/2014/main" id="{5F03712A-5DBC-4C34-B47B-49E8A74C1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840" y="5863069"/>
            <a:ext cx="941753" cy="94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FF3062E-DBDF-417A-94B5-E65D55399044}"/>
              </a:ext>
            </a:extLst>
          </p:cNvPr>
          <p:cNvCxnSpPr>
            <a:stCxn id="96" idx="0"/>
            <a:endCxn id="28" idx="3"/>
          </p:cNvCxnSpPr>
          <p:nvPr/>
        </p:nvCxnSpPr>
        <p:spPr>
          <a:xfrm rot="16200000" flipV="1">
            <a:off x="5647316" y="2079182"/>
            <a:ext cx="2608701" cy="27034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12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>
            <a:extLst>
              <a:ext uri="{FF2B5EF4-FFF2-40B4-BE49-F238E27FC236}">
                <a16:creationId xmlns:a16="http://schemas.microsoft.com/office/drawing/2014/main" id="{024CC2B4-3DB1-4EEE-84F9-B0031A7D8C1D}"/>
              </a:ext>
            </a:extLst>
          </p:cNvPr>
          <p:cNvSpPr/>
          <p:nvPr/>
        </p:nvSpPr>
        <p:spPr>
          <a:xfrm>
            <a:off x="1228474" y="728461"/>
            <a:ext cx="8640266" cy="5981117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6C4BE3-65AC-4203-BD4A-F8C652948AB1}"/>
              </a:ext>
            </a:extLst>
          </p:cNvPr>
          <p:cNvSpPr/>
          <p:nvPr/>
        </p:nvSpPr>
        <p:spPr>
          <a:xfrm>
            <a:off x="14825101" y="1245449"/>
            <a:ext cx="52589" cy="49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Express Route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9016F0-F4E7-4EEE-A1D4-1B1631689E82}"/>
              </a:ext>
            </a:extLst>
          </p:cNvPr>
          <p:cNvGrpSpPr/>
          <p:nvPr/>
        </p:nvGrpSpPr>
        <p:grpSpPr>
          <a:xfrm>
            <a:off x="4054406" y="982142"/>
            <a:ext cx="1105929" cy="518793"/>
            <a:chOff x="3672823" y="1035697"/>
            <a:chExt cx="1258348" cy="665792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DBD9E79-EECB-47C5-A4B8-67A089C96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3954" y="1035697"/>
              <a:ext cx="556921" cy="556921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6F3C86F-1F1F-4619-A288-5FDFA1FD830B}"/>
                </a:ext>
              </a:extLst>
            </p:cNvPr>
            <p:cNvSpPr/>
            <p:nvPr/>
          </p:nvSpPr>
          <p:spPr>
            <a:xfrm>
              <a:off x="3672823" y="1424653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Virtual Network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B2BBB34-D7C1-4A60-90B9-F85C1FBDCE98}"/>
              </a:ext>
            </a:extLst>
          </p:cNvPr>
          <p:cNvGrpSpPr/>
          <p:nvPr/>
        </p:nvGrpSpPr>
        <p:grpSpPr>
          <a:xfrm>
            <a:off x="3214065" y="4326675"/>
            <a:ext cx="2233947" cy="820850"/>
            <a:chOff x="788283" y="5481629"/>
            <a:chExt cx="2775510" cy="10013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4D79977-06F9-4BCB-85AC-95B60B758D10}"/>
                </a:ext>
              </a:extLst>
            </p:cNvPr>
            <p:cNvGrpSpPr/>
            <p:nvPr/>
          </p:nvGrpSpPr>
          <p:grpSpPr>
            <a:xfrm>
              <a:off x="788283" y="5481629"/>
              <a:ext cx="1258348" cy="733868"/>
              <a:chOff x="6412206" y="1240290"/>
              <a:chExt cx="1258348" cy="733868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8BCDAFEC-EC00-49F3-8A36-0EF43BEFA6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82359" y="1240290"/>
                <a:ext cx="518044" cy="518044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D0BAE1F-020A-42CE-8F88-A139A9BD0910}"/>
                  </a:ext>
                </a:extLst>
              </p:cNvPr>
              <p:cNvSpPr/>
              <p:nvPr/>
            </p:nvSpPr>
            <p:spPr>
              <a:xfrm>
                <a:off x="6412206" y="1697321"/>
                <a:ext cx="1258348" cy="2768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Public IP Address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D92B94F-1F6C-490F-A759-7B94FD981000}"/>
                </a:ext>
              </a:extLst>
            </p:cNvPr>
            <p:cNvGrpSpPr/>
            <p:nvPr/>
          </p:nvGrpSpPr>
          <p:grpSpPr>
            <a:xfrm>
              <a:off x="2042828" y="5492132"/>
              <a:ext cx="1520965" cy="990882"/>
              <a:chOff x="4505963" y="4127028"/>
              <a:chExt cx="1520965" cy="990882"/>
            </a:xfrm>
          </p:grpSpPr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5FB4745A-14B5-47C2-AE85-96D08BA3E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998097" y="4127028"/>
                <a:ext cx="488303" cy="488303"/>
              </a:xfrm>
              <a:prstGeom prst="rect">
                <a:avLst/>
              </a:prstGeom>
            </p:spPr>
          </p:pic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28EC79C-D222-4F17-9D5E-BA900DD3A3B2}"/>
                  </a:ext>
                </a:extLst>
              </p:cNvPr>
              <p:cNvSpPr/>
              <p:nvPr/>
            </p:nvSpPr>
            <p:spPr>
              <a:xfrm>
                <a:off x="4505963" y="4564130"/>
                <a:ext cx="1520965" cy="5537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Public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API Load balancer</a:t>
                </a:r>
              </a:p>
              <a:p>
                <a:pPr algn="ctr"/>
                <a:r>
                  <a:rPr lang="en-US" sz="1000" b="1" dirty="0">
                    <a:solidFill>
                      <a:srgbClr val="C00000"/>
                    </a:solidFill>
                  </a:rPr>
                  <a:t>disabled</a:t>
                </a: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717FDC7-5190-4E90-A389-5A34BA9A8AC4}"/>
                </a:ext>
              </a:extLst>
            </p:cNvPr>
            <p:cNvCxnSpPr>
              <a:cxnSpLocks/>
              <a:stCxn id="13" idx="3"/>
              <a:endCxn id="30" idx="1"/>
            </p:cNvCxnSpPr>
            <p:nvPr/>
          </p:nvCxnSpPr>
          <p:spPr>
            <a:xfrm flipV="1">
              <a:off x="1676480" y="5736283"/>
              <a:ext cx="858483" cy="4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2881779-18AF-42CF-A2D6-1EEFD3D21AB3}"/>
              </a:ext>
            </a:extLst>
          </p:cNvPr>
          <p:cNvSpPr/>
          <p:nvPr/>
        </p:nvSpPr>
        <p:spPr>
          <a:xfrm>
            <a:off x="4215123" y="1453680"/>
            <a:ext cx="3669034" cy="50960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69BE5FC-4B0E-4A30-AF4A-73411E163212}"/>
              </a:ext>
            </a:extLst>
          </p:cNvPr>
          <p:cNvGrpSpPr/>
          <p:nvPr/>
        </p:nvGrpSpPr>
        <p:grpSpPr>
          <a:xfrm>
            <a:off x="3267626" y="1785536"/>
            <a:ext cx="2192858" cy="811893"/>
            <a:chOff x="839333" y="5481629"/>
            <a:chExt cx="2724460" cy="990458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4A0CEDA-2EF5-41EA-903D-3AD1A1A88689}"/>
                </a:ext>
              </a:extLst>
            </p:cNvPr>
            <p:cNvGrpSpPr/>
            <p:nvPr/>
          </p:nvGrpSpPr>
          <p:grpSpPr>
            <a:xfrm>
              <a:off x="839333" y="5481629"/>
              <a:ext cx="1258348" cy="765964"/>
              <a:chOff x="6463256" y="1240290"/>
              <a:chExt cx="1258348" cy="765964"/>
            </a:xfrm>
          </p:grpSpPr>
          <p:pic>
            <p:nvPicPr>
              <p:cNvPr id="84" name="Graphic 83">
                <a:extLst>
                  <a:ext uri="{FF2B5EF4-FFF2-40B4-BE49-F238E27FC236}">
                    <a16:creationId xmlns:a16="http://schemas.microsoft.com/office/drawing/2014/main" id="{DF9E2049-55A9-46FC-8871-434E13917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03204" y="1240290"/>
                <a:ext cx="518044" cy="518044"/>
              </a:xfrm>
              <a:prstGeom prst="rect">
                <a:avLst/>
              </a:prstGeom>
            </p:spPr>
          </p:pic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A9C1A15-F8F9-47C0-9383-0689798CCD91}"/>
                  </a:ext>
                </a:extLst>
              </p:cNvPr>
              <p:cNvSpPr/>
              <p:nvPr/>
            </p:nvSpPr>
            <p:spPr>
              <a:xfrm>
                <a:off x="6463256" y="1729417"/>
                <a:ext cx="1258348" cy="2768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Public IP Address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E17F634-815C-4156-B901-C4FA4FA307DC}"/>
                </a:ext>
              </a:extLst>
            </p:cNvPr>
            <p:cNvGrpSpPr/>
            <p:nvPr/>
          </p:nvGrpSpPr>
          <p:grpSpPr>
            <a:xfrm>
              <a:off x="2042828" y="5492132"/>
              <a:ext cx="1520965" cy="979955"/>
              <a:chOff x="4505963" y="4127028"/>
              <a:chExt cx="1520965" cy="979955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9BD83E1C-B21E-45A2-A8F7-B5628C69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998097" y="4127028"/>
                <a:ext cx="488303" cy="488303"/>
              </a:xfrm>
              <a:prstGeom prst="rect">
                <a:avLst/>
              </a:prstGeom>
            </p:spPr>
          </p:pic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44FBC39-AD3F-4010-921E-0F57DD6AD57A}"/>
                  </a:ext>
                </a:extLst>
              </p:cNvPr>
              <p:cNvSpPr/>
              <p:nvPr/>
            </p:nvSpPr>
            <p:spPr>
              <a:xfrm>
                <a:off x="4505963" y="4564130"/>
                <a:ext cx="1520965" cy="5428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Public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App Load balancer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:22627</a:t>
                </a: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E5478D1-CDAE-415A-9B3E-C23D026FB892}"/>
                </a:ext>
              </a:extLst>
            </p:cNvPr>
            <p:cNvCxnSpPr>
              <a:cxnSpLocks/>
              <a:stCxn id="84" idx="3"/>
              <a:endCxn id="82" idx="1"/>
            </p:cNvCxnSpPr>
            <p:nvPr/>
          </p:nvCxnSpPr>
          <p:spPr>
            <a:xfrm flipV="1">
              <a:off x="1697325" y="5736283"/>
              <a:ext cx="837637" cy="4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D10323-5B9F-4BE2-B0B2-D70EDC160C20}"/>
              </a:ext>
            </a:extLst>
          </p:cNvPr>
          <p:cNvGrpSpPr/>
          <p:nvPr/>
        </p:nvGrpSpPr>
        <p:grpSpPr>
          <a:xfrm>
            <a:off x="5385132" y="4331178"/>
            <a:ext cx="924970" cy="620644"/>
            <a:chOff x="4857226" y="2740795"/>
            <a:chExt cx="1258348" cy="82649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8B074B4-D145-45E6-911B-0337EA74D00D}"/>
                </a:ext>
              </a:extLst>
            </p:cNvPr>
            <p:cNvGrpSpPr/>
            <p:nvPr/>
          </p:nvGrpSpPr>
          <p:grpSpPr>
            <a:xfrm>
              <a:off x="4973226" y="2740795"/>
              <a:ext cx="956572" cy="647924"/>
              <a:chOff x="8369560" y="2567475"/>
              <a:chExt cx="1168950" cy="779300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E5B02A54-D8B7-4445-8419-B7875B6F00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369560" y="2567475"/>
                <a:ext cx="779300" cy="779300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A95BD81A-1F7B-48F5-8CBD-3380D0E8EE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759210" y="2567475"/>
                <a:ext cx="779300" cy="779300"/>
              </a:xfrm>
              <a:prstGeom prst="rect">
                <a:avLst/>
              </a:prstGeom>
            </p:spPr>
          </p:pic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1D4B86-B430-4D5A-86DF-38B5A11E2835}"/>
                </a:ext>
              </a:extLst>
            </p:cNvPr>
            <p:cNvSpPr/>
            <p:nvPr/>
          </p:nvSpPr>
          <p:spPr>
            <a:xfrm>
              <a:off x="4857226" y="3290456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Master Nodes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AZ 1,2,3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FD60724-5881-48FD-A72D-06DC39613E59}"/>
              </a:ext>
            </a:extLst>
          </p:cNvPr>
          <p:cNvGrpSpPr/>
          <p:nvPr/>
        </p:nvGrpSpPr>
        <p:grpSpPr>
          <a:xfrm>
            <a:off x="5234203" y="5455544"/>
            <a:ext cx="1435527" cy="574820"/>
            <a:chOff x="4515063" y="4127028"/>
            <a:chExt cx="1732411" cy="702777"/>
          </a:xfrm>
        </p:grpSpPr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49D138AB-B3E8-49A1-ADEB-8BC922B2A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98097" y="4127028"/>
              <a:ext cx="488303" cy="488303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1AC5665-3BB6-4EC8-ADDF-FD0FA02A56C6}"/>
                </a:ext>
              </a:extLst>
            </p:cNvPr>
            <p:cNvSpPr/>
            <p:nvPr/>
          </p:nvSpPr>
          <p:spPr>
            <a:xfrm>
              <a:off x="4515063" y="4552968"/>
              <a:ext cx="1732411" cy="276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Internal API Load balancer </a:t>
              </a:r>
              <a:r>
                <a:rPr lang="en-US" sz="1000" dirty="0">
                  <a:solidFill>
                    <a:schemeClr val="tx1"/>
                  </a:solidFill>
                </a:rPr>
                <a:t>:6443, :22623</a:t>
              </a: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0CB389F-889F-4DF0-9533-D93AAA6398FD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5847617" y="4951822"/>
            <a:ext cx="0" cy="48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CED30D5-E2C6-4DB6-A519-A8B571642577}"/>
              </a:ext>
            </a:extLst>
          </p:cNvPr>
          <p:cNvSpPr/>
          <p:nvPr/>
        </p:nvSpPr>
        <p:spPr>
          <a:xfrm>
            <a:off x="5348033" y="4211072"/>
            <a:ext cx="2449189" cy="19342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A543D6-2C9C-498F-8AEC-957E9CFC2C8D}"/>
              </a:ext>
            </a:extLst>
          </p:cNvPr>
          <p:cNvSpPr/>
          <p:nvPr/>
        </p:nvSpPr>
        <p:spPr>
          <a:xfrm>
            <a:off x="5121748" y="3994201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Subnet - Master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9731DC3-3CD4-4103-9CFE-02903D613741}"/>
              </a:ext>
            </a:extLst>
          </p:cNvPr>
          <p:cNvGrpSpPr/>
          <p:nvPr/>
        </p:nvGrpSpPr>
        <p:grpSpPr>
          <a:xfrm>
            <a:off x="4945748" y="5793674"/>
            <a:ext cx="843958" cy="678578"/>
            <a:chOff x="10134859" y="3300021"/>
            <a:chExt cx="843958" cy="678578"/>
          </a:xfrm>
        </p:grpSpPr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5EAE7332-8759-4153-ACA5-857216857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134859" y="3300021"/>
              <a:ext cx="429174" cy="429174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8F08DAE-7B6C-4B2B-A939-4AA1040EB5E3}"/>
                </a:ext>
              </a:extLst>
            </p:cNvPr>
            <p:cNvSpPr/>
            <p:nvPr/>
          </p:nvSpPr>
          <p:spPr>
            <a:xfrm>
              <a:off x="10149250" y="3753897"/>
              <a:ext cx="829567" cy="2247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NSG – allow </a:t>
              </a:r>
              <a:r>
                <a:rPr lang="en-US" sz="1000" dirty="0">
                  <a:solidFill>
                    <a:schemeClr val="tx1"/>
                  </a:solidFill>
                </a:rPr>
                <a:t>6443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011A5AC-58A8-4379-B8B3-52C6135EB410}"/>
              </a:ext>
            </a:extLst>
          </p:cNvPr>
          <p:cNvGrpSpPr/>
          <p:nvPr/>
        </p:nvGrpSpPr>
        <p:grpSpPr>
          <a:xfrm>
            <a:off x="4982613" y="1434774"/>
            <a:ext cx="1949711" cy="2512642"/>
            <a:chOff x="5171710" y="1545872"/>
            <a:chExt cx="1949711" cy="2512642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F6A1DB7-B84F-47D4-9C4A-B9B59FA915E1}"/>
                </a:ext>
              </a:extLst>
            </p:cNvPr>
            <p:cNvGrpSpPr/>
            <p:nvPr/>
          </p:nvGrpSpPr>
          <p:grpSpPr>
            <a:xfrm>
              <a:off x="5423300" y="1545872"/>
              <a:ext cx="1698121" cy="2137349"/>
              <a:chOff x="5732487" y="2711489"/>
              <a:chExt cx="1698121" cy="2137349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EA3487A-4E94-4AF6-9004-16F08CB17A62}"/>
                  </a:ext>
                </a:extLst>
              </p:cNvPr>
              <p:cNvGrpSpPr/>
              <p:nvPr/>
            </p:nvGrpSpPr>
            <p:grpSpPr>
              <a:xfrm>
                <a:off x="5732487" y="2914596"/>
                <a:ext cx="1698121" cy="1934242"/>
                <a:chOff x="5732487" y="2914596"/>
                <a:chExt cx="1698121" cy="1934242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78FA48A2-B57A-4E8B-963E-0A33FB26D4DC}"/>
                    </a:ext>
                  </a:extLst>
                </p:cNvPr>
                <p:cNvGrpSpPr/>
                <p:nvPr/>
              </p:nvGrpSpPr>
              <p:grpSpPr>
                <a:xfrm>
                  <a:off x="5896786" y="3045204"/>
                  <a:ext cx="1018390" cy="644115"/>
                  <a:chOff x="4857226" y="2740795"/>
                  <a:chExt cx="1258348" cy="844991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1B1F7D13-ABAD-4AA7-BC7B-6786C58E1B13}"/>
                      </a:ext>
                    </a:extLst>
                  </p:cNvPr>
                  <p:cNvGrpSpPr/>
                  <p:nvPr/>
                </p:nvGrpSpPr>
                <p:grpSpPr>
                  <a:xfrm>
                    <a:off x="4973226" y="2740795"/>
                    <a:ext cx="956572" cy="647924"/>
                    <a:chOff x="8369560" y="2567475"/>
                    <a:chExt cx="1168950" cy="779300"/>
                  </a:xfrm>
                </p:grpSpPr>
                <p:pic>
                  <p:nvPicPr>
                    <p:cNvPr id="27" name="Graphic 26">
                      <a:extLst>
                        <a:ext uri="{FF2B5EF4-FFF2-40B4-BE49-F238E27FC236}">
                          <a16:creationId xmlns:a16="http://schemas.microsoft.com/office/drawing/2014/main" id="{342CB320-353D-4911-B5E2-8786357BEF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69560" y="2567475"/>
                      <a:ext cx="779300" cy="7793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8" name="Graphic 27">
                      <a:extLst>
                        <a:ext uri="{FF2B5EF4-FFF2-40B4-BE49-F238E27FC236}">
                          <a16:creationId xmlns:a16="http://schemas.microsoft.com/office/drawing/2014/main" id="{C1A8CDFB-DA83-42B3-A330-A3C13DAF9D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759210" y="2567475"/>
                      <a:ext cx="779300" cy="7793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C686D3C0-3FCE-493C-987A-847F21090A23}"/>
                      </a:ext>
                    </a:extLst>
                  </p:cNvPr>
                  <p:cNvSpPr/>
                  <p:nvPr/>
                </p:nvSpPr>
                <p:spPr>
                  <a:xfrm>
                    <a:off x="4857226" y="3308950"/>
                    <a:ext cx="1258348" cy="2768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</a:rPr>
                      <a:t>Worker Nodes</a:t>
                    </a:r>
                  </a:p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</a:rPr>
                      <a:t>AZ 1,2,3</a:t>
                    </a:r>
                  </a:p>
                </p:txBody>
              </p: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C61530A2-64C5-4ED6-BA22-50F5B0D79BDE}"/>
                    </a:ext>
                  </a:extLst>
                </p:cNvPr>
                <p:cNvGrpSpPr/>
                <p:nvPr/>
              </p:nvGrpSpPr>
              <p:grpSpPr>
                <a:xfrm>
                  <a:off x="5732487" y="4106542"/>
                  <a:ext cx="1289517" cy="596621"/>
                  <a:chOff x="4458385" y="4127028"/>
                  <a:chExt cx="1593908" cy="734596"/>
                </a:xfrm>
              </p:grpSpPr>
              <p:pic>
                <p:nvPicPr>
                  <p:cNvPr id="56" name="Graphic 55">
                    <a:extLst>
                      <a:ext uri="{FF2B5EF4-FFF2-40B4-BE49-F238E27FC236}">
                        <a16:creationId xmlns:a16="http://schemas.microsoft.com/office/drawing/2014/main" id="{78F029DA-9E73-425E-B505-3B27CDE36D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98097" y="4127028"/>
                    <a:ext cx="488303" cy="488303"/>
                  </a:xfrm>
                  <a:prstGeom prst="rect">
                    <a:avLst/>
                  </a:prstGeom>
                </p:spPr>
              </p:pic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E863148B-D630-4404-A754-8E2B4047BB38}"/>
                      </a:ext>
                    </a:extLst>
                  </p:cNvPr>
                  <p:cNvSpPr/>
                  <p:nvPr/>
                </p:nvSpPr>
                <p:spPr>
                  <a:xfrm>
                    <a:off x="4458385" y="4584789"/>
                    <a:ext cx="1593908" cy="2768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</a:rPr>
                      <a:t>Internal App Load balancer </a:t>
                    </a:r>
                    <a:r>
                      <a:rPr lang="en-US" sz="1000" dirty="0">
                        <a:solidFill>
                          <a:schemeClr val="tx1"/>
                        </a:solidFill>
                      </a:rPr>
                      <a:t>:80, :443</a:t>
                    </a:r>
                  </a:p>
                </p:txBody>
              </p:sp>
            </p:grp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056D8D96-1D2A-4D8F-BB0A-C147E19C6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2079" y="3665989"/>
                  <a:ext cx="0" cy="4237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65CFACE6-A875-494F-B2B2-9B58EF7C9858}"/>
                    </a:ext>
                  </a:extLst>
                </p:cNvPr>
                <p:cNvSpPr/>
                <p:nvPr/>
              </p:nvSpPr>
              <p:spPr>
                <a:xfrm>
                  <a:off x="5883111" y="2914596"/>
                  <a:ext cx="1547497" cy="1934242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2CAE274-8AEC-4854-B3DB-BBA92C571D98}"/>
                  </a:ext>
                </a:extLst>
              </p:cNvPr>
              <p:cNvSpPr/>
              <p:nvPr/>
            </p:nvSpPr>
            <p:spPr>
              <a:xfrm>
                <a:off x="5767926" y="2711489"/>
                <a:ext cx="1376902" cy="2768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Subnet – Worker/Infra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8D2F2CA-FFAF-48C9-9276-BA6CFCC4703C}"/>
                </a:ext>
              </a:extLst>
            </p:cNvPr>
            <p:cNvGrpSpPr/>
            <p:nvPr/>
          </p:nvGrpSpPr>
          <p:grpSpPr>
            <a:xfrm>
              <a:off x="5171710" y="3388335"/>
              <a:ext cx="833121" cy="670179"/>
              <a:chOff x="10149250" y="3324723"/>
              <a:chExt cx="833121" cy="670179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5A07B07-922E-405F-848E-6619C492F0BE}"/>
                  </a:ext>
                </a:extLst>
              </p:cNvPr>
              <p:cNvSpPr/>
              <p:nvPr/>
            </p:nvSpPr>
            <p:spPr>
              <a:xfrm>
                <a:off x="10149250" y="3727737"/>
                <a:ext cx="833121" cy="267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NSG - allow </a:t>
                </a:r>
                <a:r>
                  <a:rPr lang="en-US" sz="1000" dirty="0">
                    <a:solidFill>
                      <a:schemeClr val="tx1"/>
                    </a:solidFill>
                  </a:rPr>
                  <a:t>22627</a:t>
                </a:r>
              </a:p>
            </p:txBody>
          </p:sp>
          <p:pic>
            <p:nvPicPr>
              <p:cNvPr id="93" name="Graphic 92">
                <a:extLst>
                  <a:ext uri="{FF2B5EF4-FFF2-40B4-BE49-F238E27FC236}">
                    <a16:creationId xmlns:a16="http://schemas.microsoft.com/office/drawing/2014/main" id="{450C43CD-1113-418A-8352-F91FABA528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168856" y="3324723"/>
                <a:ext cx="429174" cy="429174"/>
              </a:xfrm>
              <a:prstGeom prst="rect">
                <a:avLst/>
              </a:prstGeom>
            </p:spPr>
          </p:pic>
        </p:grp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5E407CF-A63B-41CF-87E4-9DED73583C52}"/>
              </a:ext>
            </a:extLst>
          </p:cNvPr>
          <p:cNvCxnSpPr>
            <a:cxnSpLocks/>
          </p:cNvCxnSpPr>
          <p:nvPr/>
        </p:nvCxnSpPr>
        <p:spPr>
          <a:xfrm>
            <a:off x="4882812" y="1994280"/>
            <a:ext cx="51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6A028A2-BF50-48D1-942C-F07AFA056EF6}"/>
              </a:ext>
            </a:extLst>
          </p:cNvPr>
          <p:cNvCxnSpPr>
            <a:stCxn id="57" idx="0"/>
            <a:endCxn id="57" idx="0"/>
          </p:cNvCxnSpPr>
          <p:nvPr/>
        </p:nvCxnSpPr>
        <p:spPr>
          <a:xfrm>
            <a:off x="5878962" y="320160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0F81167-4354-427B-8AFA-C49E87769277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5866442" y="3426448"/>
            <a:ext cx="12520" cy="876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C10A880-D125-4613-B008-6BBA57A5274A}"/>
              </a:ext>
            </a:extLst>
          </p:cNvPr>
          <p:cNvGrpSpPr/>
          <p:nvPr/>
        </p:nvGrpSpPr>
        <p:grpSpPr>
          <a:xfrm>
            <a:off x="6953923" y="4743373"/>
            <a:ext cx="830510" cy="620644"/>
            <a:chOff x="10796632" y="1841615"/>
            <a:chExt cx="830510" cy="620644"/>
          </a:xfrm>
        </p:grpSpPr>
        <p:pic>
          <p:nvPicPr>
            <p:cNvPr id="106" name="Graphic 105">
              <a:extLst>
                <a:ext uri="{FF2B5EF4-FFF2-40B4-BE49-F238E27FC236}">
                  <a16:creationId xmlns:a16="http://schemas.microsoft.com/office/drawing/2014/main" id="{6ACB5A97-DA25-4DF0-BEB8-508F8384D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928712" y="1841615"/>
              <a:ext cx="468763" cy="486548"/>
            </a:xfrm>
            <a:prstGeom prst="rect">
              <a:avLst/>
            </a:prstGeom>
          </p:spPr>
        </p:pic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948F437-35F3-49F7-80C6-1991F44ED626}"/>
                </a:ext>
              </a:extLst>
            </p:cNvPr>
            <p:cNvSpPr/>
            <p:nvPr/>
          </p:nvSpPr>
          <p:spPr>
            <a:xfrm>
              <a:off x="10796632" y="2254374"/>
              <a:ext cx="830510" cy="207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Jump Server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5E38955-4651-493D-A248-F0815FB72D7C}"/>
              </a:ext>
            </a:extLst>
          </p:cNvPr>
          <p:cNvGrpSpPr/>
          <p:nvPr/>
        </p:nvGrpSpPr>
        <p:grpSpPr>
          <a:xfrm>
            <a:off x="6853086" y="5461907"/>
            <a:ext cx="932669" cy="620644"/>
            <a:chOff x="10694473" y="1841615"/>
            <a:chExt cx="932669" cy="620644"/>
          </a:xfrm>
        </p:grpSpPr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20199604-0FE3-47E2-AC55-A56BC2695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928712" y="1841615"/>
              <a:ext cx="468763" cy="486548"/>
            </a:xfrm>
            <a:prstGeom prst="rect">
              <a:avLst/>
            </a:prstGeom>
          </p:spPr>
        </p:pic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FF3A08B-4D2F-4A4C-BCFB-DD95BC951E84}"/>
                </a:ext>
              </a:extLst>
            </p:cNvPr>
            <p:cNvSpPr/>
            <p:nvPr/>
          </p:nvSpPr>
          <p:spPr>
            <a:xfrm>
              <a:off x="10694473" y="2254374"/>
              <a:ext cx="932669" cy="207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Backup Server</a:t>
              </a:r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16AF5DC-5460-49E2-B00C-0940E69A48A2}"/>
              </a:ext>
            </a:extLst>
          </p:cNvPr>
          <p:cNvSpPr/>
          <p:nvPr/>
        </p:nvSpPr>
        <p:spPr>
          <a:xfrm>
            <a:off x="1483741" y="1467240"/>
            <a:ext cx="1779448" cy="50960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A5758CC-6E1B-40D5-AB88-32A2D92ED350}"/>
              </a:ext>
            </a:extLst>
          </p:cNvPr>
          <p:cNvGrpSpPr/>
          <p:nvPr/>
        </p:nvGrpSpPr>
        <p:grpSpPr>
          <a:xfrm>
            <a:off x="1496002" y="5960729"/>
            <a:ext cx="1933650" cy="506310"/>
            <a:chOff x="1340770" y="5935293"/>
            <a:chExt cx="1933650" cy="506310"/>
          </a:xfrm>
        </p:grpSpPr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79BDC214-FE89-4723-8D7E-BCA1E0F13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40770" y="5935293"/>
              <a:ext cx="506310" cy="506310"/>
            </a:xfrm>
            <a:prstGeom prst="rect">
              <a:avLst/>
            </a:prstGeom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8D849B-2F4E-4DE4-857F-60F29E513AEB}"/>
                </a:ext>
              </a:extLst>
            </p:cNvPr>
            <p:cNvSpPr/>
            <p:nvPr/>
          </p:nvSpPr>
          <p:spPr>
            <a:xfrm>
              <a:off x="1669468" y="6065055"/>
              <a:ext cx="1604952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Azure DNS Zone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&lt;cluster&gt;.basedomain.com</a:t>
              </a: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1C8A021-988A-4CF8-B374-E4DFFC2289B0}"/>
              </a:ext>
            </a:extLst>
          </p:cNvPr>
          <p:cNvCxnSpPr>
            <a:stCxn id="122" idx="3"/>
            <a:endCxn id="45" idx="1"/>
          </p:cNvCxnSpPr>
          <p:nvPr/>
        </p:nvCxnSpPr>
        <p:spPr>
          <a:xfrm>
            <a:off x="3187280" y="5654935"/>
            <a:ext cx="2447179" cy="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31FB448-DB99-4726-8CB9-220AEEE5A91F}"/>
              </a:ext>
            </a:extLst>
          </p:cNvPr>
          <p:cNvCxnSpPr>
            <a:cxnSpLocks/>
            <a:stCxn id="130" idx="3"/>
            <a:endCxn id="56" idx="1"/>
          </p:cNvCxnSpPr>
          <p:nvPr/>
        </p:nvCxnSpPr>
        <p:spPr>
          <a:xfrm flipV="1">
            <a:off x="3187280" y="3028121"/>
            <a:ext cx="2483565" cy="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EEEA577-E287-42C4-B9F0-DDDFCF34AC5F}"/>
              </a:ext>
            </a:extLst>
          </p:cNvPr>
          <p:cNvGrpSpPr/>
          <p:nvPr/>
        </p:nvGrpSpPr>
        <p:grpSpPr>
          <a:xfrm>
            <a:off x="1680459" y="1596739"/>
            <a:ext cx="1696851" cy="549713"/>
            <a:chOff x="1013878" y="1707837"/>
            <a:chExt cx="1696851" cy="549713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93CF1AD-DBCF-48EB-BEE9-34D8B1877191}"/>
                </a:ext>
              </a:extLst>
            </p:cNvPr>
            <p:cNvSpPr/>
            <p:nvPr/>
          </p:nvSpPr>
          <p:spPr>
            <a:xfrm>
              <a:off x="1016122" y="1707837"/>
              <a:ext cx="654339" cy="276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 record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87816E8-86AE-4BEE-BA3D-01CE01C7C557}"/>
                </a:ext>
              </a:extLst>
            </p:cNvPr>
            <p:cNvSpPr/>
            <p:nvPr/>
          </p:nvSpPr>
          <p:spPr>
            <a:xfrm>
              <a:off x="1013878" y="1980714"/>
              <a:ext cx="1499677" cy="27683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chemeClr val="tx1"/>
                  </a:solidFill>
                </a:rPr>
                <a:t>*apps.&lt;cluster&gt;.basedomain.com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DA09D8F-3AF2-4D3D-AF52-4D6E5E4718CA}"/>
                </a:ext>
              </a:extLst>
            </p:cNvPr>
            <p:cNvSpPr/>
            <p:nvPr/>
          </p:nvSpPr>
          <p:spPr>
            <a:xfrm>
              <a:off x="1452381" y="1723238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Public ingress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5382254-5DF4-428B-BDCF-F43FEF5FA32C}"/>
              </a:ext>
            </a:extLst>
          </p:cNvPr>
          <p:cNvGrpSpPr/>
          <p:nvPr/>
        </p:nvGrpSpPr>
        <p:grpSpPr>
          <a:xfrm>
            <a:off x="1687603" y="2611808"/>
            <a:ext cx="1718645" cy="556545"/>
            <a:chOff x="1021022" y="2722906"/>
            <a:chExt cx="1718645" cy="55654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AD2563F-34DD-4146-886F-9883E36DF515}"/>
                </a:ext>
              </a:extLst>
            </p:cNvPr>
            <p:cNvSpPr/>
            <p:nvPr/>
          </p:nvSpPr>
          <p:spPr>
            <a:xfrm>
              <a:off x="1021022" y="2722906"/>
              <a:ext cx="654339" cy="276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 record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B89FE76-CBAA-40A0-8BAE-CECCACD7B736}"/>
                </a:ext>
              </a:extLst>
            </p:cNvPr>
            <p:cNvSpPr/>
            <p:nvPr/>
          </p:nvSpPr>
          <p:spPr>
            <a:xfrm>
              <a:off x="1021022" y="3002615"/>
              <a:ext cx="1499677" cy="27683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chemeClr val="tx1"/>
                  </a:solidFill>
                </a:rPr>
                <a:t>*apps.&lt;cluster&gt;.basedomain.com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62E5E8E-15CA-4C60-8EE8-673CE6F781A4}"/>
                </a:ext>
              </a:extLst>
            </p:cNvPr>
            <p:cNvSpPr/>
            <p:nvPr/>
          </p:nvSpPr>
          <p:spPr>
            <a:xfrm>
              <a:off x="1481319" y="2722906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Private ingress</a:t>
              </a:r>
            </a:p>
          </p:txBody>
        </p:sp>
      </p:grp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8DA47B8-4FFA-42C7-A717-ABDDE2CD0938}"/>
              </a:ext>
            </a:extLst>
          </p:cNvPr>
          <p:cNvCxnSpPr>
            <a:stCxn id="136" idx="3"/>
            <a:endCxn id="84" idx="1"/>
          </p:cNvCxnSpPr>
          <p:nvPr/>
        </p:nvCxnSpPr>
        <p:spPr>
          <a:xfrm flipV="1">
            <a:off x="3180136" y="1997860"/>
            <a:ext cx="361107" cy="10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400C40C-9348-4AE2-9BBF-4952CB01ADB2}"/>
              </a:ext>
            </a:extLst>
          </p:cNvPr>
          <p:cNvGrpSpPr/>
          <p:nvPr/>
        </p:nvGrpSpPr>
        <p:grpSpPr>
          <a:xfrm>
            <a:off x="8100163" y="1921467"/>
            <a:ext cx="1105929" cy="622409"/>
            <a:chOff x="3672823" y="1035697"/>
            <a:chExt cx="1258348" cy="798768"/>
          </a:xfrm>
        </p:grpSpPr>
        <p:pic>
          <p:nvPicPr>
            <p:cNvPr id="142" name="Graphic 141">
              <a:extLst>
                <a:ext uri="{FF2B5EF4-FFF2-40B4-BE49-F238E27FC236}">
                  <a16:creationId xmlns:a16="http://schemas.microsoft.com/office/drawing/2014/main" id="{0F816592-6808-4A88-9504-8781268F0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68154" y="1035697"/>
              <a:ext cx="556921" cy="556921"/>
            </a:xfrm>
            <a:prstGeom prst="rect">
              <a:avLst/>
            </a:prstGeom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BED661F-E91E-4D19-8126-FF53F7CC5774}"/>
                </a:ext>
              </a:extLst>
            </p:cNvPr>
            <p:cNvSpPr/>
            <p:nvPr/>
          </p:nvSpPr>
          <p:spPr>
            <a:xfrm>
              <a:off x="3672823" y="1424653"/>
              <a:ext cx="1258348" cy="4098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Peered with Hub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Virtual Network</a:t>
              </a: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C86369A-90B3-482D-A060-734725FDFD21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7884157" y="2138446"/>
            <a:ext cx="65133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6ED150A-D5B8-44C9-A402-48F279F0EDCC}"/>
              </a:ext>
            </a:extLst>
          </p:cNvPr>
          <p:cNvCxnSpPr>
            <a:cxnSpLocks/>
            <a:stCxn id="142" idx="3"/>
          </p:cNvCxnSpPr>
          <p:nvPr/>
        </p:nvCxnSpPr>
        <p:spPr>
          <a:xfrm flipV="1">
            <a:off x="9024959" y="2138446"/>
            <a:ext cx="71341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A5CB853-6DAB-4C94-BDDF-3BA07FADD8D4}"/>
              </a:ext>
            </a:extLst>
          </p:cNvPr>
          <p:cNvGrpSpPr/>
          <p:nvPr/>
        </p:nvGrpSpPr>
        <p:grpSpPr>
          <a:xfrm>
            <a:off x="3099703" y="5752841"/>
            <a:ext cx="1409483" cy="715189"/>
            <a:chOff x="10182128" y="2153169"/>
            <a:chExt cx="1917597" cy="904761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EF672D62-9D25-4C9D-BF02-7E249B2FB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877169" y="2153169"/>
              <a:ext cx="589711" cy="589710"/>
            </a:xfrm>
            <a:prstGeom prst="rect">
              <a:avLst/>
            </a:prstGeom>
          </p:spPr>
        </p:pic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2FDC469-ED55-4DD7-B581-EA3DA5AC357E}"/>
                </a:ext>
              </a:extLst>
            </p:cNvPr>
            <p:cNvSpPr/>
            <p:nvPr/>
          </p:nvSpPr>
          <p:spPr>
            <a:xfrm>
              <a:off x="10182128" y="2781094"/>
              <a:ext cx="1917597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Storage account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Fileshare - Image registry</a:t>
              </a:r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08238F3-2857-42EB-934C-D2D7D7AF4D42}"/>
              </a:ext>
            </a:extLst>
          </p:cNvPr>
          <p:cNvCxnSpPr>
            <a:cxnSpLocks/>
            <a:stCxn id="34" idx="1"/>
            <a:endCxn id="26" idx="0"/>
          </p:cNvCxnSpPr>
          <p:nvPr/>
        </p:nvCxnSpPr>
        <p:spPr>
          <a:xfrm rot="10800000" flipH="1">
            <a:off x="3610575" y="2201580"/>
            <a:ext cx="2297121" cy="3784337"/>
          </a:xfrm>
          <a:prstGeom prst="bentConnector4">
            <a:avLst>
              <a:gd name="adj1" fmla="val -9952"/>
              <a:gd name="adj2" fmla="val 85266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628D21D-50FD-44AB-AC8C-A65E9BE46472}"/>
              </a:ext>
            </a:extLst>
          </p:cNvPr>
          <p:cNvSpPr/>
          <p:nvPr/>
        </p:nvSpPr>
        <p:spPr>
          <a:xfrm>
            <a:off x="1393306" y="982142"/>
            <a:ext cx="6753003" cy="565403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0F58A6E-391B-4883-9C37-1A3C6BACC2D7}"/>
              </a:ext>
            </a:extLst>
          </p:cNvPr>
          <p:cNvGrpSpPr/>
          <p:nvPr/>
        </p:nvGrpSpPr>
        <p:grpSpPr>
          <a:xfrm>
            <a:off x="6171430" y="2797462"/>
            <a:ext cx="693640" cy="538984"/>
            <a:chOff x="4812063" y="2548907"/>
            <a:chExt cx="693640" cy="538984"/>
          </a:xfrm>
        </p:grpSpPr>
        <p:pic>
          <p:nvPicPr>
            <p:cNvPr id="2098" name="Picture 50" descr="EFK Stack on Kubernetes. Do you want to manage setup… | by Shah Jainish |  Medium">
              <a:extLst>
                <a:ext uri="{FF2B5EF4-FFF2-40B4-BE49-F238E27FC236}">
                  <a16:creationId xmlns:a16="http://schemas.microsoft.com/office/drawing/2014/main" id="{B86FE638-FE09-4786-A5B3-B672360296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2063" y="2548907"/>
              <a:ext cx="693640" cy="390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BD68A176-1BCB-4132-9711-905F2D592608}"/>
                </a:ext>
              </a:extLst>
            </p:cNvPr>
            <p:cNvSpPr/>
            <p:nvPr/>
          </p:nvSpPr>
          <p:spPr>
            <a:xfrm>
              <a:off x="4849230" y="2811055"/>
              <a:ext cx="581084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EFK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DA47C0E-51F9-4980-B60B-1B9C1B5E7F93}"/>
              </a:ext>
            </a:extLst>
          </p:cNvPr>
          <p:cNvGrpSpPr/>
          <p:nvPr/>
        </p:nvGrpSpPr>
        <p:grpSpPr>
          <a:xfrm>
            <a:off x="1750049" y="5233935"/>
            <a:ext cx="1694075" cy="559418"/>
            <a:chOff x="1083468" y="5345033"/>
            <a:chExt cx="1694075" cy="559418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B9A04CF-92D5-4ECA-B4DA-A0E4C9F22335}"/>
                </a:ext>
              </a:extLst>
            </p:cNvPr>
            <p:cNvSpPr/>
            <p:nvPr/>
          </p:nvSpPr>
          <p:spPr>
            <a:xfrm>
              <a:off x="1085353" y="5347906"/>
              <a:ext cx="654339" cy="276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 record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DA2640A-8D92-46DB-98E4-5EBFB7A697FE}"/>
                </a:ext>
              </a:extLst>
            </p:cNvPr>
            <p:cNvSpPr/>
            <p:nvPr/>
          </p:nvSpPr>
          <p:spPr>
            <a:xfrm>
              <a:off x="1083468" y="5627615"/>
              <a:ext cx="1437231" cy="27683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chemeClr val="tx1"/>
                  </a:solidFill>
                </a:rPr>
                <a:t>api.&lt;cluster&gt;.basedomain.com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535BB62-B36A-4D5D-8E5C-B76E528A9FE5}"/>
                </a:ext>
              </a:extLst>
            </p:cNvPr>
            <p:cNvSpPr/>
            <p:nvPr/>
          </p:nvSpPr>
          <p:spPr>
            <a:xfrm>
              <a:off x="1519195" y="5345033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Private ingress</a:t>
              </a:r>
            </a:p>
          </p:txBody>
        </p:sp>
      </p:grpSp>
      <p:pic>
        <p:nvPicPr>
          <p:cNvPr id="2100" name="Picture 52" descr="Red Hat Openshift Vector Logo | Free Download - (.SVG + .PNG) format -  SeekVectorLogo.Com">
            <a:extLst>
              <a:ext uri="{FF2B5EF4-FFF2-40B4-BE49-F238E27FC236}">
                <a16:creationId xmlns:a16="http://schemas.microsoft.com/office/drawing/2014/main" id="{C1EE71E4-8AF4-41EA-8D8D-E80781E20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001" y="792717"/>
            <a:ext cx="983831" cy="54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3549D84-B50A-48A1-A86D-3EDC2EA30D96}"/>
              </a:ext>
            </a:extLst>
          </p:cNvPr>
          <p:cNvGrpSpPr/>
          <p:nvPr/>
        </p:nvGrpSpPr>
        <p:grpSpPr>
          <a:xfrm>
            <a:off x="9261731" y="1888976"/>
            <a:ext cx="1258348" cy="660377"/>
            <a:chOff x="5116247" y="1136451"/>
            <a:chExt cx="1258348" cy="66037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2AF59F-4F95-4A7A-B7BC-5CE7F6F72167}"/>
                </a:ext>
              </a:extLst>
            </p:cNvPr>
            <p:cNvSpPr/>
            <p:nvPr/>
          </p:nvSpPr>
          <p:spPr>
            <a:xfrm>
              <a:off x="5116247" y="1578272"/>
              <a:ext cx="1258348" cy="2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Express Route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5 Gbps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B3C66ECB-635A-40F1-9F06-93F30DBA7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486400" y="1136451"/>
              <a:ext cx="443398" cy="443398"/>
            </a:xfrm>
            <a:prstGeom prst="rect">
              <a:avLst/>
            </a:prstGeom>
          </p:spPr>
        </p:pic>
      </p:grpSp>
      <p:pic>
        <p:nvPicPr>
          <p:cNvPr id="2102" name="Picture 54" descr="Megabyte - MICROSOFT AZURE : CLOUD FOR ALL... | Facebook">
            <a:extLst>
              <a:ext uri="{FF2B5EF4-FFF2-40B4-BE49-F238E27FC236}">
                <a16:creationId xmlns:a16="http://schemas.microsoft.com/office/drawing/2014/main" id="{A61D4FFD-D4F4-4F1B-B9A4-8AFD32A31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591" y="112949"/>
            <a:ext cx="1271827" cy="79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F9661D07-EE08-4FEE-9B1E-39FC0B66647E}"/>
              </a:ext>
            </a:extLst>
          </p:cNvPr>
          <p:cNvCxnSpPr>
            <a:stCxn id="106" idx="1"/>
          </p:cNvCxnSpPr>
          <p:nvPr/>
        </p:nvCxnSpPr>
        <p:spPr>
          <a:xfrm rot="10800000" flipV="1">
            <a:off x="5939163" y="4986647"/>
            <a:ext cx="1146840" cy="524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04ADC3E1-4EE9-46C7-AE1B-2F457A3804A8}"/>
              </a:ext>
            </a:extLst>
          </p:cNvPr>
          <p:cNvSpPr/>
          <p:nvPr/>
        </p:nvSpPr>
        <p:spPr>
          <a:xfrm>
            <a:off x="6141828" y="4787950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https/6443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5CFC284-F831-49F7-AC48-A8254C32456C}"/>
              </a:ext>
            </a:extLst>
          </p:cNvPr>
          <p:cNvGrpSpPr/>
          <p:nvPr/>
        </p:nvGrpSpPr>
        <p:grpSpPr>
          <a:xfrm>
            <a:off x="6170450" y="2371486"/>
            <a:ext cx="784417" cy="450943"/>
            <a:chOff x="9424703" y="1385815"/>
            <a:chExt cx="890557" cy="467826"/>
          </a:xfrm>
        </p:grpSpPr>
        <p:pic>
          <p:nvPicPr>
            <p:cNvPr id="215" name="Picture 214">
              <a:extLst>
                <a:ext uri="{FF2B5EF4-FFF2-40B4-BE49-F238E27FC236}">
                  <a16:creationId xmlns:a16="http://schemas.microsoft.com/office/drawing/2014/main" id="{FC0ECEEB-3D73-4AF9-8C60-DD9D289AB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610983" y="1385815"/>
              <a:ext cx="501612" cy="322022"/>
            </a:xfrm>
            <a:prstGeom prst="rect">
              <a:avLst/>
            </a:prstGeom>
          </p:spPr>
        </p:pic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F2F7219E-2286-4858-BEF0-99046E56491E}"/>
                </a:ext>
              </a:extLst>
            </p:cNvPr>
            <p:cNvSpPr/>
            <p:nvPr/>
          </p:nvSpPr>
          <p:spPr>
            <a:xfrm>
              <a:off x="9424703" y="1575625"/>
              <a:ext cx="890557" cy="278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Monitoring</a:t>
              </a:r>
            </a:p>
          </p:txBody>
        </p:sp>
      </p:grpSp>
      <p:pic>
        <p:nvPicPr>
          <p:cNvPr id="2083" name="Picture 2082">
            <a:extLst>
              <a:ext uri="{FF2B5EF4-FFF2-40B4-BE49-F238E27FC236}">
                <a16:creationId xmlns:a16="http://schemas.microsoft.com/office/drawing/2014/main" id="{80605153-B54B-4D72-A968-70F471F7F23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983553" y="1845357"/>
            <a:ext cx="789990" cy="645109"/>
          </a:xfrm>
          <a:prstGeom prst="rect">
            <a:avLst/>
          </a:prstGeom>
        </p:spPr>
      </p:pic>
      <p:cxnSp>
        <p:nvCxnSpPr>
          <p:cNvPr id="2095" name="Connector: Elbow 2094">
            <a:extLst>
              <a:ext uri="{FF2B5EF4-FFF2-40B4-BE49-F238E27FC236}">
                <a16:creationId xmlns:a16="http://schemas.microsoft.com/office/drawing/2014/main" id="{6A7A885B-FED5-4D1F-929C-B2440787D12E}"/>
              </a:ext>
            </a:extLst>
          </p:cNvPr>
          <p:cNvCxnSpPr/>
          <p:nvPr/>
        </p:nvCxnSpPr>
        <p:spPr>
          <a:xfrm>
            <a:off x="6065896" y="4687111"/>
            <a:ext cx="1020107" cy="921939"/>
          </a:xfrm>
          <a:prstGeom prst="bentConnector3">
            <a:avLst>
              <a:gd name="adj1" fmla="val -2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tangle 320">
            <a:extLst>
              <a:ext uri="{FF2B5EF4-FFF2-40B4-BE49-F238E27FC236}">
                <a16:creationId xmlns:a16="http://schemas.microsoft.com/office/drawing/2014/main" id="{A310443F-CFB0-4832-BF1A-9A680CBB573D}"/>
              </a:ext>
            </a:extLst>
          </p:cNvPr>
          <p:cNvSpPr/>
          <p:nvPr/>
        </p:nvSpPr>
        <p:spPr>
          <a:xfrm>
            <a:off x="2345244" y="51617"/>
            <a:ext cx="6434983" cy="433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OpenShift 4.x Network Architecture – Azure IPI</a:t>
            </a:r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7A9A8F8B-F2A7-4EAF-8C28-0D6A3F8BABDA}"/>
              </a:ext>
            </a:extLst>
          </p:cNvPr>
          <p:cNvCxnSpPr>
            <a:cxnSpLocks/>
          </p:cNvCxnSpPr>
          <p:nvPr/>
        </p:nvCxnSpPr>
        <p:spPr>
          <a:xfrm>
            <a:off x="9981276" y="2110675"/>
            <a:ext cx="9631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375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>
            <a:extLst>
              <a:ext uri="{FF2B5EF4-FFF2-40B4-BE49-F238E27FC236}">
                <a16:creationId xmlns:a16="http://schemas.microsoft.com/office/drawing/2014/main" id="{024CC2B4-3DB1-4EEE-84F9-B0031A7D8C1D}"/>
              </a:ext>
            </a:extLst>
          </p:cNvPr>
          <p:cNvSpPr/>
          <p:nvPr/>
        </p:nvSpPr>
        <p:spPr>
          <a:xfrm>
            <a:off x="32048" y="839559"/>
            <a:ext cx="8640266" cy="5981117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2054" name="Picture 6" descr="Montréal Jenkins Area Meetup (Montréal, QC) | Meetup">
            <a:extLst>
              <a:ext uri="{FF2B5EF4-FFF2-40B4-BE49-F238E27FC236}">
                <a16:creationId xmlns:a16="http://schemas.microsoft.com/office/drawing/2014/main" id="{3829F772-0EB0-4CA9-98DA-6D5A62A43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027" y="6121740"/>
            <a:ext cx="976464" cy="5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E6C4BE3-65AC-4203-BD4A-F8C652948AB1}"/>
              </a:ext>
            </a:extLst>
          </p:cNvPr>
          <p:cNvSpPr/>
          <p:nvPr/>
        </p:nvSpPr>
        <p:spPr>
          <a:xfrm>
            <a:off x="13628675" y="1356547"/>
            <a:ext cx="52589" cy="49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Express Route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9016F0-F4E7-4EEE-A1D4-1B1631689E82}"/>
              </a:ext>
            </a:extLst>
          </p:cNvPr>
          <p:cNvGrpSpPr/>
          <p:nvPr/>
        </p:nvGrpSpPr>
        <p:grpSpPr>
          <a:xfrm>
            <a:off x="2857980" y="1093240"/>
            <a:ext cx="1105929" cy="518793"/>
            <a:chOff x="3672823" y="1035697"/>
            <a:chExt cx="1258348" cy="665792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DBD9E79-EECB-47C5-A4B8-67A089C96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63954" y="1035697"/>
              <a:ext cx="556921" cy="556921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6F3C86F-1F1F-4619-A288-5FDFA1FD830B}"/>
                </a:ext>
              </a:extLst>
            </p:cNvPr>
            <p:cNvSpPr/>
            <p:nvPr/>
          </p:nvSpPr>
          <p:spPr>
            <a:xfrm>
              <a:off x="3672823" y="1424653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Virtual Network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B2BBB34-D7C1-4A60-90B9-F85C1FBDCE98}"/>
              </a:ext>
            </a:extLst>
          </p:cNvPr>
          <p:cNvGrpSpPr/>
          <p:nvPr/>
        </p:nvGrpSpPr>
        <p:grpSpPr>
          <a:xfrm>
            <a:off x="2017639" y="4437773"/>
            <a:ext cx="2233947" cy="820850"/>
            <a:chOff x="788283" y="5481629"/>
            <a:chExt cx="2775510" cy="10013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4D79977-06F9-4BCB-85AC-95B60B758D10}"/>
                </a:ext>
              </a:extLst>
            </p:cNvPr>
            <p:cNvGrpSpPr/>
            <p:nvPr/>
          </p:nvGrpSpPr>
          <p:grpSpPr>
            <a:xfrm>
              <a:off x="788283" y="5481629"/>
              <a:ext cx="1258348" cy="733868"/>
              <a:chOff x="6412206" y="1240290"/>
              <a:chExt cx="1258348" cy="733868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8BCDAFEC-EC00-49F3-8A36-0EF43BEFA6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782359" y="1240290"/>
                <a:ext cx="518044" cy="518044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D0BAE1F-020A-42CE-8F88-A139A9BD0910}"/>
                  </a:ext>
                </a:extLst>
              </p:cNvPr>
              <p:cNvSpPr/>
              <p:nvPr/>
            </p:nvSpPr>
            <p:spPr>
              <a:xfrm>
                <a:off x="6412206" y="1697321"/>
                <a:ext cx="1258348" cy="2768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Public IP Address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D92B94F-1F6C-490F-A759-7B94FD981000}"/>
                </a:ext>
              </a:extLst>
            </p:cNvPr>
            <p:cNvGrpSpPr/>
            <p:nvPr/>
          </p:nvGrpSpPr>
          <p:grpSpPr>
            <a:xfrm>
              <a:off x="2042828" y="5492132"/>
              <a:ext cx="1520965" cy="990882"/>
              <a:chOff x="4505963" y="4127028"/>
              <a:chExt cx="1520965" cy="990882"/>
            </a:xfrm>
          </p:grpSpPr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5FB4745A-14B5-47C2-AE85-96D08BA3E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998097" y="4127028"/>
                <a:ext cx="488303" cy="488303"/>
              </a:xfrm>
              <a:prstGeom prst="rect">
                <a:avLst/>
              </a:prstGeom>
            </p:spPr>
          </p:pic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28EC79C-D222-4F17-9D5E-BA900DD3A3B2}"/>
                  </a:ext>
                </a:extLst>
              </p:cNvPr>
              <p:cNvSpPr/>
              <p:nvPr/>
            </p:nvSpPr>
            <p:spPr>
              <a:xfrm>
                <a:off x="4505963" y="4564130"/>
                <a:ext cx="1520965" cy="5537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Public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API Load balancer</a:t>
                </a:r>
              </a:p>
              <a:p>
                <a:pPr algn="ctr"/>
                <a:r>
                  <a:rPr lang="en-US" sz="1000" b="1" dirty="0">
                    <a:solidFill>
                      <a:srgbClr val="C00000"/>
                    </a:solidFill>
                  </a:rPr>
                  <a:t>disabled</a:t>
                </a: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717FDC7-5190-4E90-A389-5A34BA9A8AC4}"/>
                </a:ext>
              </a:extLst>
            </p:cNvPr>
            <p:cNvCxnSpPr>
              <a:cxnSpLocks/>
              <a:stCxn id="13" idx="3"/>
              <a:endCxn id="30" idx="1"/>
            </p:cNvCxnSpPr>
            <p:nvPr/>
          </p:nvCxnSpPr>
          <p:spPr>
            <a:xfrm flipV="1">
              <a:off x="1676480" y="5736283"/>
              <a:ext cx="858483" cy="4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2881779-18AF-42CF-A2D6-1EEFD3D21AB3}"/>
              </a:ext>
            </a:extLst>
          </p:cNvPr>
          <p:cNvSpPr/>
          <p:nvPr/>
        </p:nvSpPr>
        <p:spPr>
          <a:xfrm>
            <a:off x="3018697" y="1564778"/>
            <a:ext cx="3669034" cy="50960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69BE5FC-4B0E-4A30-AF4A-73411E163212}"/>
              </a:ext>
            </a:extLst>
          </p:cNvPr>
          <p:cNvGrpSpPr/>
          <p:nvPr/>
        </p:nvGrpSpPr>
        <p:grpSpPr>
          <a:xfrm>
            <a:off x="2071200" y="1896634"/>
            <a:ext cx="2192858" cy="811893"/>
            <a:chOff x="839333" y="5481629"/>
            <a:chExt cx="2724460" cy="990458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4A0CEDA-2EF5-41EA-903D-3AD1A1A88689}"/>
                </a:ext>
              </a:extLst>
            </p:cNvPr>
            <p:cNvGrpSpPr/>
            <p:nvPr/>
          </p:nvGrpSpPr>
          <p:grpSpPr>
            <a:xfrm>
              <a:off x="839333" y="5481629"/>
              <a:ext cx="1258348" cy="765964"/>
              <a:chOff x="6463256" y="1240290"/>
              <a:chExt cx="1258348" cy="765964"/>
            </a:xfrm>
          </p:grpSpPr>
          <p:pic>
            <p:nvPicPr>
              <p:cNvPr id="84" name="Graphic 83">
                <a:extLst>
                  <a:ext uri="{FF2B5EF4-FFF2-40B4-BE49-F238E27FC236}">
                    <a16:creationId xmlns:a16="http://schemas.microsoft.com/office/drawing/2014/main" id="{DF9E2049-55A9-46FC-8871-434E13917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803204" y="1240290"/>
                <a:ext cx="518044" cy="518044"/>
              </a:xfrm>
              <a:prstGeom prst="rect">
                <a:avLst/>
              </a:prstGeom>
            </p:spPr>
          </p:pic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A9C1A15-F8F9-47C0-9383-0689798CCD91}"/>
                  </a:ext>
                </a:extLst>
              </p:cNvPr>
              <p:cNvSpPr/>
              <p:nvPr/>
            </p:nvSpPr>
            <p:spPr>
              <a:xfrm>
                <a:off x="6463256" y="1729417"/>
                <a:ext cx="1258348" cy="2768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Public IP Address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E17F634-815C-4156-B901-C4FA4FA307DC}"/>
                </a:ext>
              </a:extLst>
            </p:cNvPr>
            <p:cNvGrpSpPr/>
            <p:nvPr/>
          </p:nvGrpSpPr>
          <p:grpSpPr>
            <a:xfrm>
              <a:off x="2042828" y="5492132"/>
              <a:ext cx="1520965" cy="979955"/>
              <a:chOff x="4505963" y="4127028"/>
              <a:chExt cx="1520965" cy="979955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9BD83E1C-B21E-45A2-A8F7-B5628C69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998097" y="4127028"/>
                <a:ext cx="488303" cy="488303"/>
              </a:xfrm>
              <a:prstGeom prst="rect">
                <a:avLst/>
              </a:prstGeom>
            </p:spPr>
          </p:pic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44FBC39-AD3F-4010-921E-0F57DD6AD57A}"/>
                  </a:ext>
                </a:extLst>
              </p:cNvPr>
              <p:cNvSpPr/>
              <p:nvPr/>
            </p:nvSpPr>
            <p:spPr>
              <a:xfrm>
                <a:off x="4505963" y="4564130"/>
                <a:ext cx="1520965" cy="5428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Public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App Load balancer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:22627</a:t>
                </a: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E5478D1-CDAE-415A-9B3E-C23D026FB892}"/>
                </a:ext>
              </a:extLst>
            </p:cNvPr>
            <p:cNvCxnSpPr>
              <a:cxnSpLocks/>
              <a:stCxn id="84" idx="3"/>
              <a:endCxn id="82" idx="1"/>
            </p:cNvCxnSpPr>
            <p:nvPr/>
          </p:nvCxnSpPr>
          <p:spPr>
            <a:xfrm flipV="1">
              <a:off x="1697325" y="5736283"/>
              <a:ext cx="837637" cy="4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D10323-5B9F-4BE2-B0B2-D70EDC160C20}"/>
              </a:ext>
            </a:extLst>
          </p:cNvPr>
          <p:cNvGrpSpPr/>
          <p:nvPr/>
        </p:nvGrpSpPr>
        <p:grpSpPr>
          <a:xfrm>
            <a:off x="4188706" y="4442276"/>
            <a:ext cx="924970" cy="620644"/>
            <a:chOff x="4857226" y="2740795"/>
            <a:chExt cx="1258348" cy="82649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8B074B4-D145-45E6-911B-0337EA74D00D}"/>
                </a:ext>
              </a:extLst>
            </p:cNvPr>
            <p:cNvGrpSpPr/>
            <p:nvPr/>
          </p:nvGrpSpPr>
          <p:grpSpPr>
            <a:xfrm>
              <a:off x="4973226" y="2740795"/>
              <a:ext cx="956572" cy="647924"/>
              <a:chOff x="8369560" y="2567475"/>
              <a:chExt cx="1168950" cy="779300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E5B02A54-D8B7-4445-8419-B7875B6F00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369560" y="2567475"/>
                <a:ext cx="779300" cy="779300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A95BD81A-1F7B-48F5-8CBD-3380D0E8EE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759210" y="2567475"/>
                <a:ext cx="779300" cy="779300"/>
              </a:xfrm>
              <a:prstGeom prst="rect">
                <a:avLst/>
              </a:prstGeom>
            </p:spPr>
          </p:pic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1D4B86-B430-4D5A-86DF-38B5A11E2835}"/>
                </a:ext>
              </a:extLst>
            </p:cNvPr>
            <p:cNvSpPr/>
            <p:nvPr/>
          </p:nvSpPr>
          <p:spPr>
            <a:xfrm>
              <a:off x="4857226" y="3290456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Master Nodes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AZ 1,2,3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FD60724-5881-48FD-A72D-06DC39613E59}"/>
              </a:ext>
            </a:extLst>
          </p:cNvPr>
          <p:cNvGrpSpPr/>
          <p:nvPr/>
        </p:nvGrpSpPr>
        <p:grpSpPr>
          <a:xfrm>
            <a:off x="4037777" y="5566642"/>
            <a:ext cx="1435527" cy="574820"/>
            <a:chOff x="4515063" y="4127028"/>
            <a:chExt cx="1732411" cy="702777"/>
          </a:xfrm>
        </p:grpSpPr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49D138AB-B3E8-49A1-ADEB-8BC922B2A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98097" y="4127028"/>
              <a:ext cx="488303" cy="488303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1AC5665-3BB6-4EC8-ADDF-FD0FA02A56C6}"/>
                </a:ext>
              </a:extLst>
            </p:cNvPr>
            <p:cNvSpPr/>
            <p:nvPr/>
          </p:nvSpPr>
          <p:spPr>
            <a:xfrm>
              <a:off x="4515063" y="4552968"/>
              <a:ext cx="1732411" cy="276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Internal API Load balancer </a:t>
              </a:r>
              <a:r>
                <a:rPr lang="en-US" sz="1000" dirty="0">
                  <a:solidFill>
                    <a:schemeClr val="tx1"/>
                  </a:solidFill>
                </a:rPr>
                <a:t>:6443, :22623</a:t>
              </a: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0CB389F-889F-4DF0-9533-D93AAA6398FD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4651191" y="5062920"/>
            <a:ext cx="0" cy="48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CED30D5-E2C6-4DB6-A519-A8B571642577}"/>
              </a:ext>
            </a:extLst>
          </p:cNvPr>
          <p:cNvSpPr/>
          <p:nvPr/>
        </p:nvSpPr>
        <p:spPr>
          <a:xfrm>
            <a:off x="4151607" y="4322170"/>
            <a:ext cx="2449189" cy="19342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A543D6-2C9C-498F-8AEC-957E9CFC2C8D}"/>
              </a:ext>
            </a:extLst>
          </p:cNvPr>
          <p:cNvSpPr/>
          <p:nvPr/>
        </p:nvSpPr>
        <p:spPr>
          <a:xfrm>
            <a:off x="3925322" y="4105299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Subnet - Master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9731DC3-3CD4-4103-9CFE-02903D613741}"/>
              </a:ext>
            </a:extLst>
          </p:cNvPr>
          <p:cNvGrpSpPr/>
          <p:nvPr/>
        </p:nvGrpSpPr>
        <p:grpSpPr>
          <a:xfrm>
            <a:off x="3749322" y="5904772"/>
            <a:ext cx="843958" cy="678578"/>
            <a:chOff x="10134859" y="3300021"/>
            <a:chExt cx="843958" cy="678578"/>
          </a:xfrm>
        </p:grpSpPr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5EAE7332-8759-4153-ACA5-857216857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134859" y="3300021"/>
              <a:ext cx="429174" cy="429174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8F08DAE-7B6C-4B2B-A939-4AA1040EB5E3}"/>
                </a:ext>
              </a:extLst>
            </p:cNvPr>
            <p:cNvSpPr/>
            <p:nvPr/>
          </p:nvSpPr>
          <p:spPr>
            <a:xfrm>
              <a:off x="10149250" y="3753897"/>
              <a:ext cx="829567" cy="2247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NSG – allow </a:t>
              </a:r>
              <a:r>
                <a:rPr lang="en-US" sz="1000" dirty="0">
                  <a:solidFill>
                    <a:schemeClr val="tx1"/>
                  </a:solidFill>
                </a:rPr>
                <a:t>6443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011A5AC-58A8-4379-B8B3-52C6135EB410}"/>
              </a:ext>
            </a:extLst>
          </p:cNvPr>
          <p:cNvGrpSpPr/>
          <p:nvPr/>
        </p:nvGrpSpPr>
        <p:grpSpPr>
          <a:xfrm>
            <a:off x="3786187" y="1545872"/>
            <a:ext cx="1949711" cy="2512642"/>
            <a:chOff x="5171710" y="1545872"/>
            <a:chExt cx="1949711" cy="2512642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F6A1DB7-B84F-47D4-9C4A-B9B59FA915E1}"/>
                </a:ext>
              </a:extLst>
            </p:cNvPr>
            <p:cNvGrpSpPr/>
            <p:nvPr/>
          </p:nvGrpSpPr>
          <p:grpSpPr>
            <a:xfrm>
              <a:off x="5423300" y="1545872"/>
              <a:ext cx="1698121" cy="2137349"/>
              <a:chOff x="5732487" y="2711489"/>
              <a:chExt cx="1698121" cy="2137349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EA3487A-4E94-4AF6-9004-16F08CB17A62}"/>
                  </a:ext>
                </a:extLst>
              </p:cNvPr>
              <p:cNvGrpSpPr/>
              <p:nvPr/>
            </p:nvGrpSpPr>
            <p:grpSpPr>
              <a:xfrm>
                <a:off x="5732487" y="2914596"/>
                <a:ext cx="1698121" cy="1934242"/>
                <a:chOff x="5732487" y="2914596"/>
                <a:chExt cx="1698121" cy="1934242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78FA48A2-B57A-4E8B-963E-0A33FB26D4DC}"/>
                    </a:ext>
                  </a:extLst>
                </p:cNvPr>
                <p:cNvGrpSpPr/>
                <p:nvPr/>
              </p:nvGrpSpPr>
              <p:grpSpPr>
                <a:xfrm>
                  <a:off x="5896786" y="3045204"/>
                  <a:ext cx="1018390" cy="644115"/>
                  <a:chOff x="4857226" y="2740795"/>
                  <a:chExt cx="1258348" cy="844991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1B1F7D13-ABAD-4AA7-BC7B-6786C58E1B13}"/>
                      </a:ext>
                    </a:extLst>
                  </p:cNvPr>
                  <p:cNvGrpSpPr/>
                  <p:nvPr/>
                </p:nvGrpSpPr>
                <p:grpSpPr>
                  <a:xfrm>
                    <a:off x="4973226" y="2740795"/>
                    <a:ext cx="956572" cy="647924"/>
                    <a:chOff x="8369560" y="2567475"/>
                    <a:chExt cx="1168950" cy="779300"/>
                  </a:xfrm>
                </p:grpSpPr>
                <p:pic>
                  <p:nvPicPr>
                    <p:cNvPr id="27" name="Graphic 26">
                      <a:extLst>
                        <a:ext uri="{FF2B5EF4-FFF2-40B4-BE49-F238E27FC236}">
                          <a16:creationId xmlns:a16="http://schemas.microsoft.com/office/drawing/2014/main" id="{342CB320-353D-4911-B5E2-8786357BEF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69560" y="2567475"/>
                      <a:ext cx="779300" cy="7793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8" name="Graphic 27">
                      <a:extLst>
                        <a:ext uri="{FF2B5EF4-FFF2-40B4-BE49-F238E27FC236}">
                          <a16:creationId xmlns:a16="http://schemas.microsoft.com/office/drawing/2014/main" id="{C1A8CDFB-DA83-42B3-A330-A3C13DAF9D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759210" y="2567475"/>
                      <a:ext cx="779300" cy="7793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C686D3C0-3FCE-493C-987A-847F21090A23}"/>
                      </a:ext>
                    </a:extLst>
                  </p:cNvPr>
                  <p:cNvSpPr/>
                  <p:nvPr/>
                </p:nvSpPr>
                <p:spPr>
                  <a:xfrm>
                    <a:off x="4857226" y="3308950"/>
                    <a:ext cx="1258348" cy="2768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</a:rPr>
                      <a:t>Worker Nodes</a:t>
                    </a:r>
                  </a:p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</a:rPr>
                      <a:t>AZ 1,2,3</a:t>
                    </a:r>
                  </a:p>
                </p:txBody>
              </p: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C61530A2-64C5-4ED6-BA22-50F5B0D79BDE}"/>
                    </a:ext>
                  </a:extLst>
                </p:cNvPr>
                <p:cNvGrpSpPr/>
                <p:nvPr/>
              </p:nvGrpSpPr>
              <p:grpSpPr>
                <a:xfrm>
                  <a:off x="5732487" y="4106542"/>
                  <a:ext cx="1289517" cy="596621"/>
                  <a:chOff x="4458385" y="4127028"/>
                  <a:chExt cx="1593908" cy="734596"/>
                </a:xfrm>
              </p:grpSpPr>
              <p:pic>
                <p:nvPicPr>
                  <p:cNvPr id="56" name="Graphic 55">
                    <a:extLst>
                      <a:ext uri="{FF2B5EF4-FFF2-40B4-BE49-F238E27FC236}">
                        <a16:creationId xmlns:a16="http://schemas.microsoft.com/office/drawing/2014/main" id="{78F029DA-9E73-425E-B505-3B27CDE36D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98097" y="4127028"/>
                    <a:ext cx="488303" cy="488303"/>
                  </a:xfrm>
                  <a:prstGeom prst="rect">
                    <a:avLst/>
                  </a:prstGeom>
                </p:spPr>
              </p:pic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E863148B-D630-4404-A754-8E2B4047BB38}"/>
                      </a:ext>
                    </a:extLst>
                  </p:cNvPr>
                  <p:cNvSpPr/>
                  <p:nvPr/>
                </p:nvSpPr>
                <p:spPr>
                  <a:xfrm>
                    <a:off x="4458385" y="4584789"/>
                    <a:ext cx="1593908" cy="2768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</a:rPr>
                      <a:t>Internal App Load balancer </a:t>
                    </a:r>
                    <a:r>
                      <a:rPr lang="en-US" sz="1000" dirty="0">
                        <a:solidFill>
                          <a:schemeClr val="tx1"/>
                        </a:solidFill>
                      </a:rPr>
                      <a:t>:80, :443</a:t>
                    </a:r>
                  </a:p>
                </p:txBody>
              </p:sp>
            </p:grp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056D8D96-1D2A-4D8F-BB0A-C147E19C6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2079" y="3665989"/>
                  <a:ext cx="0" cy="4237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65CFACE6-A875-494F-B2B2-9B58EF7C9858}"/>
                    </a:ext>
                  </a:extLst>
                </p:cNvPr>
                <p:cNvSpPr/>
                <p:nvPr/>
              </p:nvSpPr>
              <p:spPr>
                <a:xfrm>
                  <a:off x="5883111" y="2914596"/>
                  <a:ext cx="1547497" cy="1934242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2CAE274-8AEC-4854-B3DB-BBA92C571D98}"/>
                  </a:ext>
                </a:extLst>
              </p:cNvPr>
              <p:cNvSpPr/>
              <p:nvPr/>
            </p:nvSpPr>
            <p:spPr>
              <a:xfrm>
                <a:off x="5767926" y="2711489"/>
                <a:ext cx="1376902" cy="2768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Subnet – Worker/Infra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8D2F2CA-FFAF-48C9-9276-BA6CFCC4703C}"/>
                </a:ext>
              </a:extLst>
            </p:cNvPr>
            <p:cNvGrpSpPr/>
            <p:nvPr/>
          </p:nvGrpSpPr>
          <p:grpSpPr>
            <a:xfrm>
              <a:off x="5171710" y="3388335"/>
              <a:ext cx="833121" cy="670179"/>
              <a:chOff x="10149250" y="3324723"/>
              <a:chExt cx="833121" cy="670179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5A07B07-922E-405F-848E-6619C492F0BE}"/>
                  </a:ext>
                </a:extLst>
              </p:cNvPr>
              <p:cNvSpPr/>
              <p:nvPr/>
            </p:nvSpPr>
            <p:spPr>
              <a:xfrm>
                <a:off x="10149250" y="3727737"/>
                <a:ext cx="833121" cy="267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NSG - allow </a:t>
                </a:r>
                <a:r>
                  <a:rPr lang="en-US" sz="1000" dirty="0">
                    <a:solidFill>
                      <a:schemeClr val="tx1"/>
                    </a:solidFill>
                  </a:rPr>
                  <a:t>22627</a:t>
                </a:r>
              </a:p>
            </p:txBody>
          </p:sp>
          <p:pic>
            <p:nvPicPr>
              <p:cNvPr id="93" name="Graphic 92">
                <a:extLst>
                  <a:ext uri="{FF2B5EF4-FFF2-40B4-BE49-F238E27FC236}">
                    <a16:creationId xmlns:a16="http://schemas.microsoft.com/office/drawing/2014/main" id="{450C43CD-1113-418A-8352-F91FABA528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168856" y="3324723"/>
                <a:ext cx="429174" cy="429174"/>
              </a:xfrm>
              <a:prstGeom prst="rect">
                <a:avLst/>
              </a:prstGeom>
            </p:spPr>
          </p:pic>
        </p:grp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5E407CF-A63B-41CF-87E4-9DED73583C52}"/>
              </a:ext>
            </a:extLst>
          </p:cNvPr>
          <p:cNvCxnSpPr>
            <a:cxnSpLocks/>
          </p:cNvCxnSpPr>
          <p:nvPr/>
        </p:nvCxnSpPr>
        <p:spPr>
          <a:xfrm>
            <a:off x="3686386" y="2105378"/>
            <a:ext cx="51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6A028A2-BF50-48D1-942C-F07AFA056EF6}"/>
              </a:ext>
            </a:extLst>
          </p:cNvPr>
          <p:cNvCxnSpPr>
            <a:stCxn id="57" idx="0"/>
            <a:endCxn id="57" idx="0"/>
          </p:cNvCxnSpPr>
          <p:nvPr/>
        </p:nvCxnSpPr>
        <p:spPr>
          <a:xfrm>
            <a:off x="4682536" y="331270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0F81167-4354-427B-8AFA-C49E87769277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4670016" y="3537546"/>
            <a:ext cx="12520" cy="876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C10A880-D125-4613-B008-6BBA57A5274A}"/>
              </a:ext>
            </a:extLst>
          </p:cNvPr>
          <p:cNvGrpSpPr/>
          <p:nvPr/>
        </p:nvGrpSpPr>
        <p:grpSpPr>
          <a:xfrm>
            <a:off x="5757497" y="4854471"/>
            <a:ext cx="830510" cy="620644"/>
            <a:chOff x="10796632" y="1841615"/>
            <a:chExt cx="830510" cy="620644"/>
          </a:xfrm>
        </p:grpSpPr>
        <p:pic>
          <p:nvPicPr>
            <p:cNvPr id="106" name="Graphic 105">
              <a:extLst>
                <a:ext uri="{FF2B5EF4-FFF2-40B4-BE49-F238E27FC236}">
                  <a16:creationId xmlns:a16="http://schemas.microsoft.com/office/drawing/2014/main" id="{6ACB5A97-DA25-4DF0-BEB8-508F8384D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928712" y="1841615"/>
              <a:ext cx="468763" cy="486548"/>
            </a:xfrm>
            <a:prstGeom prst="rect">
              <a:avLst/>
            </a:prstGeom>
          </p:spPr>
        </p:pic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948F437-35F3-49F7-80C6-1991F44ED626}"/>
                </a:ext>
              </a:extLst>
            </p:cNvPr>
            <p:cNvSpPr/>
            <p:nvPr/>
          </p:nvSpPr>
          <p:spPr>
            <a:xfrm>
              <a:off x="10796632" y="2254374"/>
              <a:ext cx="830510" cy="207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Jump Server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5E38955-4651-493D-A248-F0815FB72D7C}"/>
              </a:ext>
            </a:extLst>
          </p:cNvPr>
          <p:cNvGrpSpPr/>
          <p:nvPr/>
        </p:nvGrpSpPr>
        <p:grpSpPr>
          <a:xfrm>
            <a:off x="5656660" y="5573005"/>
            <a:ext cx="932669" cy="620644"/>
            <a:chOff x="10694473" y="1841615"/>
            <a:chExt cx="932669" cy="620644"/>
          </a:xfrm>
        </p:grpSpPr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20199604-0FE3-47E2-AC55-A56BC2695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928712" y="1841615"/>
              <a:ext cx="468763" cy="486548"/>
            </a:xfrm>
            <a:prstGeom prst="rect">
              <a:avLst/>
            </a:prstGeom>
          </p:spPr>
        </p:pic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FF3A08B-4D2F-4A4C-BCFB-DD95BC951E84}"/>
                </a:ext>
              </a:extLst>
            </p:cNvPr>
            <p:cNvSpPr/>
            <p:nvPr/>
          </p:nvSpPr>
          <p:spPr>
            <a:xfrm>
              <a:off x="10694473" y="2254374"/>
              <a:ext cx="932669" cy="207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Backup Server</a:t>
              </a:r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16AF5DC-5460-49E2-B00C-0940E69A48A2}"/>
              </a:ext>
            </a:extLst>
          </p:cNvPr>
          <p:cNvSpPr/>
          <p:nvPr/>
        </p:nvSpPr>
        <p:spPr>
          <a:xfrm>
            <a:off x="287315" y="1578338"/>
            <a:ext cx="1779448" cy="50960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A5758CC-6E1B-40D5-AB88-32A2D92ED350}"/>
              </a:ext>
            </a:extLst>
          </p:cNvPr>
          <p:cNvGrpSpPr/>
          <p:nvPr/>
        </p:nvGrpSpPr>
        <p:grpSpPr>
          <a:xfrm>
            <a:off x="299576" y="6071827"/>
            <a:ext cx="1933650" cy="506310"/>
            <a:chOff x="1340770" y="5935293"/>
            <a:chExt cx="1933650" cy="506310"/>
          </a:xfrm>
        </p:grpSpPr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79BDC214-FE89-4723-8D7E-BCA1E0F13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340770" y="5935293"/>
              <a:ext cx="506310" cy="506310"/>
            </a:xfrm>
            <a:prstGeom prst="rect">
              <a:avLst/>
            </a:prstGeom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8D849B-2F4E-4DE4-857F-60F29E513AEB}"/>
                </a:ext>
              </a:extLst>
            </p:cNvPr>
            <p:cNvSpPr/>
            <p:nvPr/>
          </p:nvSpPr>
          <p:spPr>
            <a:xfrm>
              <a:off x="1669468" y="6065055"/>
              <a:ext cx="1604952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Azure DNS Zone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&lt;cluster&gt;.basedomain.com</a:t>
              </a: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1C8A021-988A-4CF8-B374-E4DFFC2289B0}"/>
              </a:ext>
            </a:extLst>
          </p:cNvPr>
          <p:cNvCxnSpPr>
            <a:stCxn id="122" idx="3"/>
            <a:endCxn id="45" idx="1"/>
          </p:cNvCxnSpPr>
          <p:nvPr/>
        </p:nvCxnSpPr>
        <p:spPr>
          <a:xfrm>
            <a:off x="1990854" y="5766033"/>
            <a:ext cx="2447179" cy="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31FB448-DB99-4726-8CB9-220AEEE5A91F}"/>
              </a:ext>
            </a:extLst>
          </p:cNvPr>
          <p:cNvCxnSpPr>
            <a:cxnSpLocks/>
            <a:stCxn id="130" idx="3"/>
            <a:endCxn id="56" idx="1"/>
          </p:cNvCxnSpPr>
          <p:nvPr/>
        </p:nvCxnSpPr>
        <p:spPr>
          <a:xfrm flipV="1">
            <a:off x="1990854" y="3139219"/>
            <a:ext cx="2483565" cy="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EEEA577-E287-42C4-B9F0-DDDFCF34AC5F}"/>
              </a:ext>
            </a:extLst>
          </p:cNvPr>
          <p:cNvGrpSpPr/>
          <p:nvPr/>
        </p:nvGrpSpPr>
        <p:grpSpPr>
          <a:xfrm>
            <a:off x="484033" y="1707837"/>
            <a:ext cx="1696851" cy="549713"/>
            <a:chOff x="1013878" y="1707837"/>
            <a:chExt cx="1696851" cy="549713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93CF1AD-DBCF-48EB-BEE9-34D8B1877191}"/>
                </a:ext>
              </a:extLst>
            </p:cNvPr>
            <p:cNvSpPr/>
            <p:nvPr/>
          </p:nvSpPr>
          <p:spPr>
            <a:xfrm>
              <a:off x="1016122" y="1707837"/>
              <a:ext cx="654339" cy="276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 record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87816E8-86AE-4BEE-BA3D-01CE01C7C557}"/>
                </a:ext>
              </a:extLst>
            </p:cNvPr>
            <p:cNvSpPr/>
            <p:nvPr/>
          </p:nvSpPr>
          <p:spPr>
            <a:xfrm>
              <a:off x="1013878" y="1980714"/>
              <a:ext cx="1499677" cy="27683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chemeClr val="tx1"/>
                  </a:solidFill>
                </a:rPr>
                <a:t>*apps.&lt;cluster&gt;.basedomain.com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DA09D8F-3AF2-4D3D-AF52-4D6E5E4718CA}"/>
                </a:ext>
              </a:extLst>
            </p:cNvPr>
            <p:cNvSpPr/>
            <p:nvPr/>
          </p:nvSpPr>
          <p:spPr>
            <a:xfrm>
              <a:off x="1452381" y="1723238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Public ingress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5382254-5DF4-428B-BDCF-F43FEF5FA32C}"/>
              </a:ext>
            </a:extLst>
          </p:cNvPr>
          <p:cNvGrpSpPr/>
          <p:nvPr/>
        </p:nvGrpSpPr>
        <p:grpSpPr>
          <a:xfrm>
            <a:off x="491177" y="2722906"/>
            <a:ext cx="1718645" cy="556545"/>
            <a:chOff x="1021022" y="2722906"/>
            <a:chExt cx="1718645" cy="55654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AD2563F-34DD-4146-886F-9883E36DF515}"/>
                </a:ext>
              </a:extLst>
            </p:cNvPr>
            <p:cNvSpPr/>
            <p:nvPr/>
          </p:nvSpPr>
          <p:spPr>
            <a:xfrm>
              <a:off x="1021022" y="2722906"/>
              <a:ext cx="654339" cy="276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 record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B89FE76-CBAA-40A0-8BAE-CECCACD7B736}"/>
                </a:ext>
              </a:extLst>
            </p:cNvPr>
            <p:cNvSpPr/>
            <p:nvPr/>
          </p:nvSpPr>
          <p:spPr>
            <a:xfrm>
              <a:off x="1021022" y="3002615"/>
              <a:ext cx="1499677" cy="27683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chemeClr val="tx1"/>
                  </a:solidFill>
                </a:rPr>
                <a:t>*apps.&lt;cluster&gt;.basedomain.com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62E5E8E-15CA-4C60-8EE8-673CE6F781A4}"/>
                </a:ext>
              </a:extLst>
            </p:cNvPr>
            <p:cNvSpPr/>
            <p:nvPr/>
          </p:nvSpPr>
          <p:spPr>
            <a:xfrm>
              <a:off x="1481319" y="2722906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Private ingress</a:t>
              </a:r>
            </a:p>
          </p:txBody>
        </p:sp>
      </p:grp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8DA47B8-4FFA-42C7-A717-ABDDE2CD0938}"/>
              </a:ext>
            </a:extLst>
          </p:cNvPr>
          <p:cNvCxnSpPr>
            <a:stCxn id="136" idx="3"/>
            <a:endCxn id="84" idx="1"/>
          </p:cNvCxnSpPr>
          <p:nvPr/>
        </p:nvCxnSpPr>
        <p:spPr>
          <a:xfrm flipV="1">
            <a:off x="1983710" y="2108958"/>
            <a:ext cx="361107" cy="10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400C40C-9348-4AE2-9BBF-4952CB01ADB2}"/>
              </a:ext>
            </a:extLst>
          </p:cNvPr>
          <p:cNvGrpSpPr/>
          <p:nvPr/>
        </p:nvGrpSpPr>
        <p:grpSpPr>
          <a:xfrm>
            <a:off x="6903737" y="2032565"/>
            <a:ext cx="1105929" cy="622409"/>
            <a:chOff x="3672823" y="1035697"/>
            <a:chExt cx="1258348" cy="798768"/>
          </a:xfrm>
        </p:grpSpPr>
        <p:pic>
          <p:nvPicPr>
            <p:cNvPr id="142" name="Graphic 141">
              <a:extLst>
                <a:ext uri="{FF2B5EF4-FFF2-40B4-BE49-F238E27FC236}">
                  <a16:creationId xmlns:a16="http://schemas.microsoft.com/office/drawing/2014/main" id="{0F816592-6808-4A88-9504-8781268F0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68154" y="1035697"/>
              <a:ext cx="556921" cy="556921"/>
            </a:xfrm>
            <a:prstGeom prst="rect">
              <a:avLst/>
            </a:prstGeom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BED661F-E91E-4D19-8126-FF53F7CC5774}"/>
                </a:ext>
              </a:extLst>
            </p:cNvPr>
            <p:cNvSpPr/>
            <p:nvPr/>
          </p:nvSpPr>
          <p:spPr>
            <a:xfrm>
              <a:off x="3672823" y="1424653"/>
              <a:ext cx="1258348" cy="4098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Peered with Hub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Virtual Network</a:t>
              </a: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C86369A-90B3-482D-A060-734725FDFD21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6687731" y="2249544"/>
            <a:ext cx="65133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Picture 12" descr="Testing Ruby on Rails Application with Bitbucket Pipelines – Sweetcode.io">
            <a:extLst>
              <a:ext uri="{FF2B5EF4-FFF2-40B4-BE49-F238E27FC236}">
                <a16:creationId xmlns:a16="http://schemas.microsoft.com/office/drawing/2014/main" id="{EB42B30E-2FB2-43C7-8600-5432F66EF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734" y="6096870"/>
            <a:ext cx="605811" cy="60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6ED150A-D5B8-44C9-A402-48F279F0EDCC}"/>
              </a:ext>
            </a:extLst>
          </p:cNvPr>
          <p:cNvCxnSpPr>
            <a:cxnSpLocks/>
            <a:stCxn id="142" idx="3"/>
          </p:cNvCxnSpPr>
          <p:nvPr/>
        </p:nvCxnSpPr>
        <p:spPr>
          <a:xfrm flipV="1">
            <a:off x="7828533" y="2249544"/>
            <a:ext cx="71341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2" name="Picture 14" descr="Sonatype Nexus - XebiaLabs">
            <a:extLst>
              <a:ext uri="{FF2B5EF4-FFF2-40B4-BE49-F238E27FC236}">
                <a16:creationId xmlns:a16="http://schemas.microsoft.com/office/drawing/2014/main" id="{C3CDE634-5DF0-4484-9E8D-B0C14FE7E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043" y="3818739"/>
            <a:ext cx="716538" cy="71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CA5CB853-6DAB-4C94-BDDF-3BA07FADD8D4}"/>
              </a:ext>
            </a:extLst>
          </p:cNvPr>
          <p:cNvGrpSpPr/>
          <p:nvPr/>
        </p:nvGrpSpPr>
        <p:grpSpPr>
          <a:xfrm>
            <a:off x="1903277" y="5863939"/>
            <a:ext cx="1409483" cy="715189"/>
            <a:chOff x="10182128" y="2153169"/>
            <a:chExt cx="1917597" cy="904761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EF672D62-9D25-4C9D-BF02-7E249B2FB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877169" y="2153169"/>
              <a:ext cx="589711" cy="589710"/>
            </a:xfrm>
            <a:prstGeom prst="rect">
              <a:avLst/>
            </a:prstGeom>
          </p:spPr>
        </p:pic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2FDC469-ED55-4DD7-B581-EA3DA5AC357E}"/>
                </a:ext>
              </a:extLst>
            </p:cNvPr>
            <p:cNvSpPr/>
            <p:nvPr/>
          </p:nvSpPr>
          <p:spPr>
            <a:xfrm>
              <a:off x="10182128" y="2781094"/>
              <a:ext cx="1917597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Storage account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Fileshare - Image registry</a:t>
              </a:r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08238F3-2857-42EB-934C-D2D7D7AF4D42}"/>
              </a:ext>
            </a:extLst>
          </p:cNvPr>
          <p:cNvCxnSpPr>
            <a:cxnSpLocks/>
            <a:stCxn id="34" idx="1"/>
            <a:endCxn id="26" idx="0"/>
          </p:cNvCxnSpPr>
          <p:nvPr/>
        </p:nvCxnSpPr>
        <p:spPr>
          <a:xfrm rot="10800000" flipH="1">
            <a:off x="2414149" y="2312678"/>
            <a:ext cx="2297121" cy="3784337"/>
          </a:xfrm>
          <a:prstGeom prst="bentConnector4">
            <a:avLst>
              <a:gd name="adj1" fmla="val -9952"/>
              <a:gd name="adj2" fmla="val 85266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6F450FEB-9FFF-4B70-974E-459B954F5430}"/>
              </a:ext>
            </a:extLst>
          </p:cNvPr>
          <p:cNvCxnSpPr>
            <a:cxnSpLocks/>
          </p:cNvCxnSpPr>
          <p:nvPr/>
        </p:nvCxnSpPr>
        <p:spPr>
          <a:xfrm>
            <a:off x="4842655" y="5785002"/>
            <a:ext cx="2435926" cy="664276"/>
          </a:xfrm>
          <a:prstGeom prst="bentConnector3">
            <a:avLst>
              <a:gd name="adj1" fmla="val 22421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6" name="Picture 18" descr="LDAP Integration — ServiceNow Elite">
            <a:extLst>
              <a:ext uri="{FF2B5EF4-FFF2-40B4-BE49-F238E27FC236}">
                <a16:creationId xmlns:a16="http://schemas.microsoft.com/office/drawing/2014/main" id="{C25BB1C9-B973-4B60-B32D-315DD7DD9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386" y="5347906"/>
            <a:ext cx="641932" cy="64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Smtp Icons - Iconshock">
            <a:extLst>
              <a:ext uri="{FF2B5EF4-FFF2-40B4-BE49-F238E27FC236}">
                <a16:creationId xmlns:a16="http://schemas.microsoft.com/office/drawing/2014/main" id="{09E008ED-0F1F-48BC-A2DD-9D52F0981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1513" y="4177400"/>
            <a:ext cx="512146" cy="51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How to identify and eliminate secrets sprawl on Azure with HashiCorp Vault  - Open Source Blog">
            <a:extLst>
              <a:ext uri="{FF2B5EF4-FFF2-40B4-BE49-F238E27FC236}">
                <a16:creationId xmlns:a16="http://schemas.microsoft.com/office/drawing/2014/main" id="{9B8CB5B8-1325-4F8B-AF5B-16083D504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587" y="5438413"/>
            <a:ext cx="824727" cy="42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VNT Integrates Seamlessly - Learn About VNT Integration">
            <a:extLst>
              <a:ext uri="{FF2B5EF4-FFF2-40B4-BE49-F238E27FC236}">
                <a16:creationId xmlns:a16="http://schemas.microsoft.com/office/drawing/2014/main" id="{135C1C8A-6160-4DB9-A3C7-411D143F5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3974" y="3209176"/>
            <a:ext cx="819872" cy="81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 descr="Splunk | Security Solutions | Cima Solutions Group">
            <a:extLst>
              <a:ext uri="{FF2B5EF4-FFF2-40B4-BE49-F238E27FC236}">
                <a16:creationId xmlns:a16="http://schemas.microsoft.com/office/drawing/2014/main" id="{74BC115B-F346-4581-AE64-2CAFA2B85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953" y="5345370"/>
            <a:ext cx="545668" cy="54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E7FFC511-0494-4BA3-A6F8-EA556DB6587D}"/>
              </a:ext>
            </a:extLst>
          </p:cNvPr>
          <p:cNvGrpSpPr/>
          <p:nvPr/>
        </p:nvGrpSpPr>
        <p:grpSpPr>
          <a:xfrm>
            <a:off x="9734596" y="4714148"/>
            <a:ext cx="641932" cy="602406"/>
            <a:chOff x="11085426" y="2763160"/>
            <a:chExt cx="574353" cy="574353"/>
          </a:xfrm>
        </p:grpSpPr>
        <p:pic>
          <p:nvPicPr>
            <p:cNvPr id="2084" name="Picture 36" descr="HP to Buy SIEM Vendor ArcSight">
              <a:extLst>
                <a:ext uri="{FF2B5EF4-FFF2-40B4-BE49-F238E27FC236}">
                  <a16:creationId xmlns:a16="http://schemas.microsoft.com/office/drawing/2014/main" id="{51737F54-89B3-49BB-A970-909654EFA8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5426" y="2763160"/>
              <a:ext cx="574353" cy="574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2" name="Picture 44" descr="10 Best SIEM Use Cases (Part 2) - Logsign">
              <a:extLst>
                <a:ext uri="{FF2B5EF4-FFF2-40B4-BE49-F238E27FC236}">
                  <a16:creationId xmlns:a16="http://schemas.microsoft.com/office/drawing/2014/main" id="{6288C4E4-C2F4-4B42-965F-ED00AECD6F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9413" y="3026262"/>
              <a:ext cx="506377" cy="253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D80B3116-3DC7-499B-8E3E-A83A87A8997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8528" y="3465179"/>
            <a:ext cx="2376736" cy="1716530"/>
          </a:xfrm>
          <a:prstGeom prst="bentConnector3">
            <a:avLst>
              <a:gd name="adj1" fmla="val -3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0D4D71F-A8B8-4734-9C78-58C211FB7326}"/>
              </a:ext>
            </a:extLst>
          </p:cNvPr>
          <p:cNvGrpSpPr/>
          <p:nvPr/>
        </p:nvGrpSpPr>
        <p:grpSpPr>
          <a:xfrm>
            <a:off x="10949663" y="1154220"/>
            <a:ext cx="915543" cy="783304"/>
            <a:chOff x="10030407" y="965675"/>
            <a:chExt cx="915543" cy="783304"/>
          </a:xfrm>
        </p:grpSpPr>
        <p:pic>
          <p:nvPicPr>
            <p:cNvPr id="2094" name="Picture 46" descr="ServiceNow - Cloud Wars">
              <a:extLst>
                <a:ext uri="{FF2B5EF4-FFF2-40B4-BE49-F238E27FC236}">
                  <a16:creationId xmlns:a16="http://schemas.microsoft.com/office/drawing/2014/main" id="{BF850125-4C1B-4AD3-84A2-553CC23280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0407" y="1094282"/>
              <a:ext cx="909242" cy="451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Cloud 101">
              <a:extLst>
                <a:ext uri="{FF2B5EF4-FFF2-40B4-BE49-F238E27FC236}">
                  <a16:creationId xmlns:a16="http://schemas.microsoft.com/office/drawing/2014/main" id="{6A9D8AD5-D51E-4742-84CF-AFFC7090CF99}"/>
                </a:ext>
              </a:extLst>
            </p:cNvPr>
            <p:cNvSpPr/>
            <p:nvPr/>
          </p:nvSpPr>
          <p:spPr>
            <a:xfrm>
              <a:off x="10030407" y="965675"/>
              <a:ext cx="915543" cy="783304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2CC99F1-91C7-4DE4-8E23-608AE78F0954}"/>
              </a:ext>
            </a:extLst>
          </p:cNvPr>
          <p:cNvSpPr/>
          <p:nvPr/>
        </p:nvSpPr>
        <p:spPr>
          <a:xfrm>
            <a:off x="10870250" y="858482"/>
            <a:ext cx="962309" cy="278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External Cloud - SaaS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AB2DEBD-E815-413F-84C4-AE233F0AC7BB}"/>
              </a:ext>
            </a:extLst>
          </p:cNvPr>
          <p:cNvSpPr/>
          <p:nvPr/>
        </p:nvSpPr>
        <p:spPr>
          <a:xfrm>
            <a:off x="6709896" y="3547372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https/8088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628D21D-50FD-44AB-AC8C-A65E9BE46472}"/>
              </a:ext>
            </a:extLst>
          </p:cNvPr>
          <p:cNvSpPr/>
          <p:nvPr/>
        </p:nvSpPr>
        <p:spPr>
          <a:xfrm>
            <a:off x="196880" y="1093240"/>
            <a:ext cx="6753003" cy="565403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0F58A6E-391B-4883-9C37-1A3C6BACC2D7}"/>
              </a:ext>
            </a:extLst>
          </p:cNvPr>
          <p:cNvGrpSpPr/>
          <p:nvPr/>
        </p:nvGrpSpPr>
        <p:grpSpPr>
          <a:xfrm>
            <a:off x="4975004" y="2908560"/>
            <a:ext cx="693640" cy="538984"/>
            <a:chOff x="4812063" y="2548907"/>
            <a:chExt cx="693640" cy="538984"/>
          </a:xfrm>
        </p:grpSpPr>
        <p:pic>
          <p:nvPicPr>
            <p:cNvPr id="2098" name="Picture 50" descr="EFK Stack on Kubernetes. Do you want to manage setup… | by Shah Jainish |  Medium">
              <a:extLst>
                <a:ext uri="{FF2B5EF4-FFF2-40B4-BE49-F238E27FC236}">
                  <a16:creationId xmlns:a16="http://schemas.microsoft.com/office/drawing/2014/main" id="{B86FE638-FE09-4786-A5B3-B672360296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2063" y="2548907"/>
              <a:ext cx="693640" cy="390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BD68A176-1BCB-4132-9711-905F2D592608}"/>
                </a:ext>
              </a:extLst>
            </p:cNvPr>
            <p:cNvSpPr/>
            <p:nvPr/>
          </p:nvSpPr>
          <p:spPr>
            <a:xfrm>
              <a:off x="4849230" y="2811055"/>
              <a:ext cx="581084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EFK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DA47C0E-51F9-4980-B60B-1B9C1B5E7F93}"/>
              </a:ext>
            </a:extLst>
          </p:cNvPr>
          <p:cNvGrpSpPr/>
          <p:nvPr/>
        </p:nvGrpSpPr>
        <p:grpSpPr>
          <a:xfrm>
            <a:off x="553623" y="5345033"/>
            <a:ext cx="1694075" cy="559418"/>
            <a:chOff x="1083468" y="5345033"/>
            <a:chExt cx="1694075" cy="559418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B9A04CF-92D5-4ECA-B4DA-A0E4C9F22335}"/>
                </a:ext>
              </a:extLst>
            </p:cNvPr>
            <p:cNvSpPr/>
            <p:nvPr/>
          </p:nvSpPr>
          <p:spPr>
            <a:xfrm>
              <a:off x="1085353" y="5347906"/>
              <a:ext cx="654339" cy="276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 record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DA2640A-8D92-46DB-98E4-5EBFB7A697FE}"/>
                </a:ext>
              </a:extLst>
            </p:cNvPr>
            <p:cNvSpPr/>
            <p:nvPr/>
          </p:nvSpPr>
          <p:spPr>
            <a:xfrm>
              <a:off x="1083468" y="5627615"/>
              <a:ext cx="1437231" cy="27683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chemeClr val="tx1"/>
                  </a:solidFill>
                </a:rPr>
                <a:t>api.&lt;cluster&gt;.basedomain.com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535BB62-B36A-4D5D-8E5C-B76E528A9FE5}"/>
                </a:ext>
              </a:extLst>
            </p:cNvPr>
            <p:cNvSpPr/>
            <p:nvPr/>
          </p:nvSpPr>
          <p:spPr>
            <a:xfrm>
              <a:off x="1519195" y="5345033"/>
              <a:ext cx="1258348" cy="276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Private ingress</a:t>
              </a:r>
            </a:p>
          </p:txBody>
        </p:sp>
      </p:grpSp>
      <p:pic>
        <p:nvPicPr>
          <p:cNvPr id="2100" name="Picture 52" descr="Red Hat Openshift Vector Logo | Free Download - (.SVG + .PNG) format -  SeekVectorLogo.Com">
            <a:extLst>
              <a:ext uri="{FF2B5EF4-FFF2-40B4-BE49-F238E27FC236}">
                <a16:creationId xmlns:a16="http://schemas.microsoft.com/office/drawing/2014/main" id="{C1EE71E4-8AF4-41EA-8D8D-E80781E20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75" y="903815"/>
            <a:ext cx="983831" cy="54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42CEFF01-A4D0-472C-9F01-C2E7E64A8B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864059" y="2164521"/>
            <a:ext cx="3478495" cy="3069289"/>
          </a:xfrm>
          <a:prstGeom prst="bentConnector3">
            <a:avLst>
              <a:gd name="adj1" fmla="val 99872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549D84-B50A-48A1-A86D-3EDC2EA30D96}"/>
              </a:ext>
            </a:extLst>
          </p:cNvPr>
          <p:cNvGrpSpPr/>
          <p:nvPr/>
        </p:nvGrpSpPr>
        <p:grpSpPr>
          <a:xfrm>
            <a:off x="8065305" y="2000074"/>
            <a:ext cx="1258348" cy="660377"/>
            <a:chOff x="5116247" y="1136451"/>
            <a:chExt cx="1258348" cy="66037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2AF59F-4F95-4A7A-B7BC-5CE7F6F72167}"/>
                </a:ext>
              </a:extLst>
            </p:cNvPr>
            <p:cNvSpPr/>
            <p:nvPr/>
          </p:nvSpPr>
          <p:spPr>
            <a:xfrm>
              <a:off x="5116247" y="1578272"/>
              <a:ext cx="1258348" cy="2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Express Route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5 Gbps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B3C66ECB-635A-40F1-9F06-93F30DBA7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5486400" y="1136451"/>
              <a:ext cx="443398" cy="443398"/>
            </a:xfrm>
            <a:prstGeom prst="rect">
              <a:avLst/>
            </a:prstGeom>
          </p:spPr>
        </p:pic>
      </p:grpSp>
      <p:pic>
        <p:nvPicPr>
          <p:cNvPr id="2102" name="Picture 54" descr="Megabyte - MICROSOFT AZURE : CLOUD FOR ALL... | Facebook">
            <a:extLst>
              <a:ext uri="{FF2B5EF4-FFF2-40B4-BE49-F238E27FC236}">
                <a16:creationId xmlns:a16="http://schemas.microsoft.com/office/drawing/2014/main" id="{A61D4FFD-D4F4-4F1B-B9A4-8AFD32A31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5" y="224047"/>
            <a:ext cx="1271827" cy="79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NetBackup Logo - LogoDix">
            <a:extLst>
              <a:ext uri="{FF2B5EF4-FFF2-40B4-BE49-F238E27FC236}">
                <a16:creationId xmlns:a16="http://schemas.microsoft.com/office/drawing/2014/main" id="{28FB0407-DAFF-4D9A-8EBC-8FD26554D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536" y="6284389"/>
            <a:ext cx="811388" cy="32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Rectangle 198">
            <a:extLst>
              <a:ext uri="{FF2B5EF4-FFF2-40B4-BE49-F238E27FC236}">
                <a16:creationId xmlns:a16="http://schemas.microsoft.com/office/drawing/2014/main" id="{8BFC6965-3825-4461-83BE-2AE0ADF7F0D4}"/>
              </a:ext>
            </a:extLst>
          </p:cNvPr>
          <p:cNvSpPr/>
          <p:nvPr/>
        </p:nvSpPr>
        <p:spPr>
          <a:xfrm>
            <a:off x="5656660" y="1770077"/>
            <a:ext cx="951437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https/443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53F26041-4D4E-455D-B523-6B56E54029EB}"/>
              </a:ext>
            </a:extLst>
          </p:cNvPr>
          <p:cNvSpPr/>
          <p:nvPr/>
        </p:nvSpPr>
        <p:spPr>
          <a:xfrm>
            <a:off x="5280184" y="6232721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https/6443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AE5A7255-EBD4-4D02-9FA7-83962F3D85B8}"/>
              </a:ext>
            </a:extLst>
          </p:cNvPr>
          <p:cNvCxnSpPr>
            <a:cxnSpLocks/>
          </p:cNvCxnSpPr>
          <p:nvPr/>
        </p:nvCxnSpPr>
        <p:spPr>
          <a:xfrm>
            <a:off x="4977118" y="4736826"/>
            <a:ext cx="3379189" cy="1410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ECA00D91-15D2-4F37-B243-43C769255142}"/>
              </a:ext>
            </a:extLst>
          </p:cNvPr>
          <p:cNvCxnSpPr>
            <a:cxnSpLocks/>
          </p:cNvCxnSpPr>
          <p:nvPr/>
        </p:nvCxnSpPr>
        <p:spPr>
          <a:xfrm flipV="1">
            <a:off x="4961776" y="4160104"/>
            <a:ext cx="2607432" cy="4105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8704019-7894-4FB0-80BA-DB4E1E45D9B2}"/>
              </a:ext>
            </a:extLst>
          </p:cNvPr>
          <p:cNvSpPr/>
          <p:nvPr/>
        </p:nvSpPr>
        <p:spPr>
          <a:xfrm>
            <a:off x="5053668" y="4379767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TCP/8082</a:t>
            </a:r>
          </a:p>
        </p:txBody>
      </p: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F9661D07-EE08-4FEE-9B1E-39FC0B66647E}"/>
              </a:ext>
            </a:extLst>
          </p:cNvPr>
          <p:cNvCxnSpPr>
            <a:stCxn id="106" idx="1"/>
          </p:cNvCxnSpPr>
          <p:nvPr/>
        </p:nvCxnSpPr>
        <p:spPr>
          <a:xfrm rot="10800000" flipV="1">
            <a:off x="4742737" y="5097745"/>
            <a:ext cx="1146840" cy="524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04ADC3E1-4EE9-46C7-AE1B-2F457A3804A8}"/>
              </a:ext>
            </a:extLst>
          </p:cNvPr>
          <p:cNvSpPr/>
          <p:nvPr/>
        </p:nvSpPr>
        <p:spPr>
          <a:xfrm>
            <a:off x="4945402" y="4899048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https/6443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15D772D9-1CB4-4FAA-9E51-75C97181367B}"/>
              </a:ext>
            </a:extLst>
          </p:cNvPr>
          <p:cNvSpPr/>
          <p:nvPr/>
        </p:nvSpPr>
        <p:spPr>
          <a:xfrm>
            <a:off x="5742243" y="4544220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TCP/443</a:t>
            </a:r>
          </a:p>
        </p:txBody>
      </p: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C4297E60-18AA-47E4-99CB-037E6160DD67}"/>
              </a:ext>
            </a:extLst>
          </p:cNvPr>
          <p:cNvCxnSpPr>
            <a:cxnSpLocks/>
          </p:cNvCxnSpPr>
          <p:nvPr/>
        </p:nvCxnSpPr>
        <p:spPr>
          <a:xfrm>
            <a:off x="6384312" y="5832346"/>
            <a:ext cx="4874036" cy="6192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967240C8-28D8-40C4-94D6-7AEA1159EDD7}"/>
              </a:ext>
            </a:extLst>
          </p:cNvPr>
          <p:cNvSpPr/>
          <p:nvPr/>
        </p:nvSpPr>
        <p:spPr>
          <a:xfrm>
            <a:off x="9796787" y="6256412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TCP / 1556,13724, 13783</a:t>
            </a:r>
          </a:p>
        </p:txBody>
      </p: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712D63C4-E847-41A4-8CE0-0B6CE231A4ED}"/>
              </a:ext>
            </a:extLst>
          </p:cNvPr>
          <p:cNvCxnSpPr>
            <a:endCxn id="2066" idx="1"/>
          </p:cNvCxnSpPr>
          <p:nvPr/>
        </p:nvCxnSpPr>
        <p:spPr>
          <a:xfrm flipV="1">
            <a:off x="4637225" y="5668872"/>
            <a:ext cx="6613161" cy="283575"/>
          </a:xfrm>
          <a:prstGeom prst="bentConnector3">
            <a:avLst>
              <a:gd name="adj1" fmla="val 675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>
            <a:extLst>
              <a:ext uri="{FF2B5EF4-FFF2-40B4-BE49-F238E27FC236}">
                <a16:creationId xmlns:a16="http://schemas.microsoft.com/office/drawing/2014/main" id="{3DDFFE76-CA48-4D90-82BA-F78DF3DCD9BE}"/>
              </a:ext>
            </a:extLst>
          </p:cNvPr>
          <p:cNvSpPr/>
          <p:nvPr/>
        </p:nvSpPr>
        <p:spPr>
          <a:xfrm>
            <a:off x="9925113" y="5487043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TCP / 389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5CFC284-F831-49F7-AC48-A8254C32456C}"/>
              </a:ext>
            </a:extLst>
          </p:cNvPr>
          <p:cNvGrpSpPr/>
          <p:nvPr/>
        </p:nvGrpSpPr>
        <p:grpSpPr>
          <a:xfrm>
            <a:off x="4974024" y="2482584"/>
            <a:ext cx="784417" cy="450943"/>
            <a:chOff x="9424703" y="1385815"/>
            <a:chExt cx="890557" cy="467826"/>
          </a:xfrm>
        </p:grpSpPr>
        <p:pic>
          <p:nvPicPr>
            <p:cNvPr id="215" name="Picture 214">
              <a:extLst>
                <a:ext uri="{FF2B5EF4-FFF2-40B4-BE49-F238E27FC236}">
                  <a16:creationId xmlns:a16="http://schemas.microsoft.com/office/drawing/2014/main" id="{FC0ECEEB-3D73-4AF9-8C60-DD9D289AB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9610983" y="1385815"/>
              <a:ext cx="501612" cy="322022"/>
            </a:xfrm>
            <a:prstGeom prst="rect">
              <a:avLst/>
            </a:prstGeom>
          </p:spPr>
        </p:pic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F2F7219E-2286-4858-BEF0-99046E56491E}"/>
                </a:ext>
              </a:extLst>
            </p:cNvPr>
            <p:cNvSpPr/>
            <p:nvPr/>
          </p:nvSpPr>
          <p:spPr>
            <a:xfrm>
              <a:off x="9424703" y="1575625"/>
              <a:ext cx="890557" cy="278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Monitoring</a:t>
              </a:r>
            </a:p>
          </p:txBody>
        </p:sp>
      </p:grp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410579A8-DA5E-4099-A104-7CBAF7C93047}"/>
              </a:ext>
            </a:extLst>
          </p:cNvPr>
          <p:cNvCxnSpPr>
            <a:cxnSpLocks/>
            <a:endCxn id="2068" idx="1"/>
          </p:cNvCxnSpPr>
          <p:nvPr/>
        </p:nvCxnSpPr>
        <p:spPr>
          <a:xfrm>
            <a:off x="5598631" y="2706255"/>
            <a:ext cx="5622882" cy="17272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1A9AD558-6149-49CA-8035-27E73DD985C0}"/>
              </a:ext>
            </a:extLst>
          </p:cNvPr>
          <p:cNvSpPr/>
          <p:nvPr/>
        </p:nvSpPr>
        <p:spPr>
          <a:xfrm>
            <a:off x="9862758" y="4230366"/>
            <a:ext cx="1258348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TCP/587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12E28B07-875C-4263-9FBE-0C23996C9FA4}"/>
              </a:ext>
            </a:extLst>
          </p:cNvPr>
          <p:cNvSpPr/>
          <p:nvPr/>
        </p:nvSpPr>
        <p:spPr>
          <a:xfrm>
            <a:off x="10698306" y="2761591"/>
            <a:ext cx="970309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Creates Service Now incident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24EF75DC-825B-4600-81E4-6A84ABFEE241}"/>
              </a:ext>
            </a:extLst>
          </p:cNvPr>
          <p:cNvSpPr/>
          <p:nvPr/>
        </p:nvSpPr>
        <p:spPr>
          <a:xfrm>
            <a:off x="10716426" y="4746933"/>
            <a:ext cx="1361924" cy="278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dirty="0">
                <a:solidFill>
                  <a:schemeClr val="tx1"/>
                </a:solidFill>
              </a:rPr>
              <a:t>Mail alerts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OCP platform team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TrueSight mail box</a:t>
            </a: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A9AB8C95-4A09-41EB-A613-559B4BC9FB52}"/>
              </a:ext>
            </a:extLst>
          </p:cNvPr>
          <p:cNvCxnSpPr>
            <a:cxnSpLocks/>
            <a:stCxn id="2068" idx="0"/>
          </p:cNvCxnSpPr>
          <p:nvPr/>
        </p:nvCxnSpPr>
        <p:spPr>
          <a:xfrm flipV="1">
            <a:off x="11477586" y="3760623"/>
            <a:ext cx="0" cy="41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9E48DF2-A460-47B6-8AC0-44C9D8FB7645}"/>
              </a:ext>
            </a:extLst>
          </p:cNvPr>
          <p:cNvCxnSpPr/>
          <p:nvPr/>
        </p:nvCxnSpPr>
        <p:spPr>
          <a:xfrm flipV="1">
            <a:off x="11519731" y="1993613"/>
            <a:ext cx="0" cy="138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Connector: Elbow 2069">
            <a:extLst>
              <a:ext uri="{FF2B5EF4-FFF2-40B4-BE49-F238E27FC236}">
                <a16:creationId xmlns:a16="http://schemas.microsoft.com/office/drawing/2014/main" id="{C7F11955-5F3D-4B9D-9CA6-5A5101CAF184}"/>
              </a:ext>
            </a:extLst>
          </p:cNvPr>
          <p:cNvCxnSpPr>
            <a:cxnSpLocks/>
            <a:endCxn id="2084" idx="0"/>
          </p:cNvCxnSpPr>
          <p:nvPr/>
        </p:nvCxnSpPr>
        <p:spPr>
          <a:xfrm>
            <a:off x="6701203" y="2940384"/>
            <a:ext cx="3354359" cy="17737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>
            <a:extLst>
              <a:ext uri="{FF2B5EF4-FFF2-40B4-BE49-F238E27FC236}">
                <a16:creationId xmlns:a16="http://schemas.microsoft.com/office/drawing/2014/main" id="{4CBABA2C-464B-4410-B07E-B0AE3E22A47D}"/>
              </a:ext>
            </a:extLst>
          </p:cNvPr>
          <p:cNvSpPr/>
          <p:nvPr/>
        </p:nvSpPr>
        <p:spPr>
          <a:xfrm>
            <a:off x="9733944" y="3911221"/>
            <a:ext cx="619637" cy="276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UDP /514</a:t>
            </a: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8EAE81A0-9C18-454E-A9FC-529FC9BC66FF}"/>
              </a:ext>
            </a:extLst>
          </p:cNvPr>
          <p:cNvSpPr/>
          <p:nvPr/>
        </p:nvSpPr>
        <p:spPr>
          <a:xfrm>
            <a:off x="9351856" y="3406788"/>
            <a:ext cx="2643224" cy="3413888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2083" name="Picture 2082">
            <a:extLst>
              <a:ext uri="{FF2B5EF4-FFF2-40B4-BE49-F238E27FC236}">
                <a16:creationId xmlns:a16="http://schemas.microsoft.com/office/drawing/2014/main" id="{80605153-B54B-4D72-A968-70F471F7F23B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119065" y="3170245"/>
            <a:ext cx="789990" cy="645109"/>
          </a:xfrm>
          <a:prstGeom prst="rect">
            <a:avLst/>
          </a:prstGeom>
        </p:spPr>
      </p:pic>
      <p:cxnSp>
        <p:nvCxnSpPr>
          <p:cNvPr id="2089" name="Connector: Elbow 2088">
            <a:extLst>
              <a:ext uri="{FF2B5EF4-FFF2-40B4-BE49-F238E27FC236}">
                <a16:creationId xmlns:a16="http://schemas.microsoft.com/office/drawing/2014/main" id="{EA8039A9-0328-41DD-B676-2E8DFF66F261}"/>
              </a:ext>
            </a:extLst>
          </p:cNvPr>
          <p:cNvCxnSpPr>
            <a:stCxn id="7" idx="3"/>
            <a:endCxn id="2083" idx="0"/>
          </p:cNvCxnSpPr>
          <p:nvPr/>
        </p:nvCxnSpPr>
        <p:spPr>
          <a:xfrm>
            <a:off x="8878856" y="2221773"/>
            <a:ext cx="635204" cy="94847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5" name="Connector: Elbow 2094">
            <a:extLst>
              <a:ext uri="{FF2B5EF4-FFF2-40B4-BE49-F238E27FC236}">
                <a16:creationId xmlns:a16="http://schemas.microsoft.com/office/drawing/2014/main" id="{6A7A885B-FED5-4D1F-929C-B2440787D12E}"/>
              </a:ext>
            </a:extLst>
          </p:cNvPr>
          <p:cNvCxnSpPr/>
          <p:nvPr/>
        </p:nvCxnSpPr>
        <p:spPr>
          <a:xfrm>
            <a:off x="4869470" y="4798209"/>
            <a:ext cx="1020107" cy="921939"/>
          </a:xfrm>
          <a:prstGeom prst="bentConnector3">
            <a:avLst>
              <a:gd name="adj1" fmla="val -2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tangle 320">
            <a:extLst>
              <a:ext uri="{FF2B5EF4-FFF2-40B4-BE49-F238E27FC236}">
                <a16:creationId xmlns:a16="http://schemas.microsoft.com/office/drawing/2014/main" id="{A310443F-CFB0-4832-BF1A-9A680CBB573D}"/>
              </a:ext>
            </a:extLst>
          </p:cNvPr>
          <p:cNvSpPr/>
          <p:nvPr/>
        </p:nvSpPr>
        <p:spPr>
          <a:xfrm>
            <a:off x="2529555" y="102263"/>
            <a:ext cx="6434983" cy="433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OpenShift 4.x Network Architecture - Azure IPI – Enterprise</a:t>
            </a:r>
          </a:p>
        </p:txBody>
      </p:sp>
    </p:spTree>
    <p:extLst>
      <p:ext uri="{BB962C8B-B14F-4D97-AF65-F5344CB8AC3E}">
        <p14:creationId xmlns:p14="http://schemas.microsoft.com/office/powerpoint/2010/main" val="3732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880</Words>
  <Application>Microsoft Office PowerPoint</Application>
  <PresentationFormat>Widescreen</PresentationFormat>
  <Paragraphs>271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Abhinab Sarkar (LCL)</dc:creator>
  <cp:lastModifiedBy>Abhinab Sarkar (LCL)</cp:lastModifiedBy>
  <cp:revision>147</cp:revision>
  <dcterms:created xsi:type="dcterms:W3CDTF">2020-08-29T23:18:24Z</dcterms:created>
  <dcterms:modified xsi:type="dcterms:W3CDTF">2020-09-01T16:11:53Z</dcterms:modified>
</cp:coreProperties>
</file>