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1" r:id="rId5"/>
    <p:sldId id="265" r:id="rId6"/>
    <p:sldId id="257" r:id="rId7"/>
    <p:sldId id="260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6B07-F8A9-4DDB-A036-954B82FB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8934-4942-4D9F-85BB-F73D2B58C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DF12-1CE5-4259-845A-02A9E770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4686-4BEC-475D-8F41-9E403726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A93A-9B0A-43CB-A0DB-92EEBCA0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BFDA-D1CB-433B-8D1A-5675120E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0345-32DA-42FF-95E2-156BE4B2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BEDB-B845-452F-8BCD-B68666C6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E068-72CC-418C-AE88-994C69B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C704-7346-4731-9678-B1DDD2EA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D4BA-0ED5-481E-84AB-0967D921D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FE11-8A0D-4D5B-8953-3CC48CCD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C76-FB42-4657-BB0D-CC3E4D4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9262-5FF3-494E-9508-09027CB8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B31A-CB2D-43F5-9E81-B0C13C47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8D19-7CEE-42CB-9551-2D00E285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0773-81E4-477B-8B38-BC6F1AED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885A-DBA2-4A68-B093-29EBB36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16B5-3692-4BB4-8E73-3A03C11B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01C1-1B9E-4235-B139-2CAB1D6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F1D-1A2A-455D-8B96-269BAD2F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50E5-724B-46AF-8988-0205BEFD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7607-BB0D-42E3-B6AE-23BD0161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D9D-4171-4E4E-8C65-3E8A96FC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E351-4E6D-4F4C-A41B-02CEF69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B932-8115-4ED9-B2C2-87BD1BC3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176B-8FFC-4CBC-B0D7-81FD38FA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6E14-E34B-4F31-A4CE-CF5BEF1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F6D9-0C2D-4163-A398-90CEB950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62140-3FD7-4D27-86B5-77A0460D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25C0-BEBF-43D0-BC8B-E899F044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BA6-57CF-48A2-A8CD-CDA0C4B4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3FC5-5F3E-473A-94EE-7FD468F6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78730-44C1-4FAD-AD8C-11868C25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D3B0D-959D-4410-9595-F4B5AE04D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3DCC-B356-4BE1-9768-CD0072DD2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CACC-A91B-4FCD-9256-7ACFD12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024A4-9F6C-49B1-9D7F-F7EFC92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886A3-025B-4BAF-8564-F5846168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8D1-92E4-4C05-85EA-D864798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84AE4-409D-4FF9-88A0-F487398D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95B-3E51-430D-B062-881DD38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A2B1-B981-404F-968A-948B3A2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E6702-F5BA-4570-BCC0-67B88F48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325-7720-400B-99CB-6B86EF06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D9811-8FA8-43E7-8538-C13ED951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D5CD-3771-4E6C-BD9C-86984591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4A6D-674B-4610-9192-079C145C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A316-AE97-445A-A0A5-95F0D632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54F5-D441-4693-BDEC-39A07B82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EB12-2459-4E7D-84A9-98D93840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7938-137D-413B-9D50-FE9A62A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D523-94F2-41B5-A741-51FAF3DF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86DB7-8B23-41F1-B0CD-0C497FF8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D16CF-D9B7-4C60-B3F8-1269494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F2024-3A67-478E-B734-6AF188F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A4F9-9B13-4062-BCD4-9E5A6419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2778-0F59-48EC-A7BA-958312DD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57BA9-25C8-42DF-A239-9937AC9B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4098-1C19-4A96-95B3-7B7B344A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DEC1-FE20-4EB7-8817-886B3E863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672A-5B6E-4A47-A627-C314C3EC3FD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65BA-23F0-4F79-AD9E-3B4A66D25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6C64-5ADC-4252-8C97-E935005A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31.png"/><Relationship Id="rId33" Type="http://schemas.openxmlformats.org/officeDocument/2006/relationships/image" Target="../media/image20.png"/><Relationship Id="rId2" Type="http://schemas.openxmlformats.org/officeDocument/2006/relationships/image" Target="../media/image22.jpeg"/><Relationship Id="rId16" Type="http://schemas.openxmlformats.org/officeDocument/2006/relationships/image" Target="../media/image24.jpeg"/><Relationship Id="rId20" Type="http://schemas.openxmlformats.org/officeDocument/2006/relationships/image" Target="../media/image2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0.jpeg"/><Relationship Id="rId32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23" Type="http://schemas.openxmlformats.org/officeDocument/2006/relationships/image" Target="../media/image29.jpeg"/><Relationship Id="rId28" Type="http://schemas.openxmlformats.org/officeDocument/2006/relationships/image" Target="../media/image16.png"/><Relationship Id="rId10" Type="http://schemas.openxmlformats.org/officeDocument/2006/relationships/image" Target="../media/image8.svg"/><Relationship Id="rId19" Type="http://schemas.openxmlformats.org/officeDocument/2006/relationships/image" Target="../media/image25.jpe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8.png"/><Relationship Id="rId27" Type="http://schemas.openxmlformats.org/officeDocument/2006/relationships/image" Target="../media/image15.jpeg"/><Relationship Id="rId30" Type="http://schemas.openxmlformats.org/officeDocument/2006/relationships/image" Target="../media/image18.svg"/><Relationship Id="rId35" Type="http://schemas.openxmlformats.org/officeDocument/2006/relationships/image" Target="../media/image34.jpe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7.png"/><Relationship Id="rId16" Type="http://schemas.openxmlformats.org/officeDocument/2006/relationships/image" Target="../media/image22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31.png"/><Relationship Id="rId33" Type="http://schemas.openxmlformats.org/officeDocument/2006/relationships/image" Target="../media/image20.png"/><Relationship Id="rId2" Type="http://schemas.openxmlformats.org/officeDocument/2006/relationships/image" Target="../media/image22.jpeg"/><Relationship Id="rId16" Type="http://schemas.openxmlformats.org/officeDocument/2006/relationships/image" Target="../media/image24.jpeg"/><Relationship Id="rId20" Type="http://schemas.openxmlformats.org/officeDocument/2006/relationships/image" Target="../media/image2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0.jpeg"/><Relationship Id="rId32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23" Type="http://schemas.openxmlformats.org/officeDocument/2006/relationships/image" Target="../media/image29.jpeg"/><Relationship Id="rId28" Type="http://schemas.openxmlformats.org/officeDocument/2006/relationships/image" Target="../media/image16.png"/><Relationship Id="rId10" Type="http://schemas.openxmlformats.org/officeDocument/2006/relationships/image" Target="../media/image8.svg"/><Relationship Id="rId19" Type="http://schemas.openxmlformats.org/officeDocument/2006/relationships/image" Target="../media/image25.jpe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8.png"/><Relationship Id="rId27" Type="http://schemas.openxmlformats.org/officeDocument/2006/relationships/image" Target="../media/image15.jpeg"/><Relationship Id="rId30" Type="http://schemas.openxmlformats.org/officeDocument/2006/relationships/image" Target="../media/image18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1228474" y="728461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4825101" y="1245449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4054406" y="982142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3214065" y="4326675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4215123" y="1453680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3267626" y="1785536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5385132" y="4331178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5234203" y="5455544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847617" y="4951822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5348033" y="4211072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5121748" y="399420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945748" y="5793674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982613" y="1434774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882812" y="1994280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878962" y="32016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866442" y="3426448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953923" y="4743373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853086" y="5461907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1483741" y="1467240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1496002" y="5960729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3187280" y="5654935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3187280" y="3028121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1687603" y="2611808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8100163" y="1921467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884157" y="2138446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9024959" y="2138446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3099703" y="5752841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3610575" y="2201580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393306" y="982142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6171430" y="2797462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1750049" y="5233935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1" y="792717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9261731" y="1888976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1" y="112949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5939163" y="4986647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6141828" y="478795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6170450" y="2371486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83553" y="1845357"/>
            <a:ext cx="789990" cy="645109"/>
          </a:xfrm>
          <a:prstGeom prst="rect">
            <a:avLst/>
          </a:prstGeom>
        </p:spPr>
      </p:pic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6065896" y="4687111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345244" y="51617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– Azure IPI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9A8F8B-F2A7-4EAF-8C28-0D6A3F8BABDA}"/>
              </a:ext>
            </a:extLst>
          </p:cNvPr>
          <p:cNvCxnSpPr>
            <a:cxnSpLocks/>
          </p:cNvCxnSpPr>
          <p:nvPr/>
        </p:nvCxnSpPr>
        <p:spPr>
          <a:xfrm>
            <a:off x="9981276" y="2110675"/>
            <a:ext cx="96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39177C-C31B-45F5-BC5B-E4D38CEC49BD}"/>
              </a:ext>
            </a:extLst>
          </p:cNvPr>
          <p:cNvGrpSpPr/>
          <p:nvPr/>
        </p:nvGrpSpPr>
        <p:grpSpPr>
          <a:xfrm>
            <a:off x="1522046" y="1497998"/>
            <a:ext cx="1933650" cy="474749"/>
            <a:chOff x="1340770" y="5966853"/>
            <a:chExt cx="1933650" cy="474749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8AF6D66-B3CD-4DD3-82E0-C515A99D2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BB4D189-DBBD-4657-94AA-25C11F6C1BA6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On-prem-domain.com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8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100416" y="839559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54" name="Picture 6" descr="Montréal Jenkins Area Meetup (Montréal, QC) | Meetup">
            <a:extLst>
              <a:ext uri="{FF2B5EF4-FFF2-40B4-BE49-F238E27FC236}">
                <a16:creationId xmlns:a16="http://schemas.microsoft.com/office/drawing/2014/main" id="{3829F772-0EB0-4CA9-98DA-6D5A62A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27" y="6121740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3628675" y="1356547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2857980" y="1093240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017639" y="4437773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018697" y="1564778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071200" y="1896634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188706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037777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651191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151607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3925322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3749322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3786187" y="1545872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3686386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4682536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0016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5757497" y="485447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5656660" y="5573005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87315" y="1578338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299576" y="6103387"/>
            <a:ext cx="1933650" cy="474749"/>
            <a:chOff x="1340770" y="5966853"/>
            <a:chExt cx="1933650" cy="474749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1990854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1990854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491177" y="2722906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6903737" y="2032565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687731" y="2249544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EB42B30E-2FB2-43C7-8600-5432F66E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03" y="6096870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7828533" y="2249544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onatype Nexus - XebiaLabs">
            <a:extLst>
              <a:ext uri="{FF2B5EF4-FFF2-40B4-BE49-F238E27FC236}">
                <a16:creationId xmlns:a16="http://schemas.microsoft.com/office/drawing/2014/main" id="{C3CDE634-5DF0-4484-9E8D-B0C14FE7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3" y="3818739"/>
            <a:ext cx="716538" cy="7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1903277" y="5863939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2414149" y="2312678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F450FEB-9FFF-4B70-974E-459B954F5430}"/>
              </a:ext>
            </a:extLst>
          </p:cNvPr>
          <p:cNvCxnSpPr>
            <a:cxnSpLocks/>
          </p:cNvCxnSpPr>
          <p:nvPr/>
        </p:nvCxnSpPr>
        <p:spPr>
          <a:xfrm>
            <a:off x="4842655" y="5785002"/>
            <a:ext cx="2435926" cy="664276"/>
          </a:xfrm>
          <a:prstGeom prst="bentConnector3">
            <a:avLst>
              <a:gd name="adj1" fmla="val 224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LDAP Integration — ServiceNow Elite">
            <a:extLst>
              <a:ext uri="{FF2B5EF4-FFF2-40B4-BE49-F238E27FC236}">
                <a16:creationId xmlns:a16="http://schemas.microsoft.com/office/drawing/2014/main" id="{C25BB1C9-B973-4B60-B32D-315DD7DD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386" y="5347906"/>
            <a:ext cx="641932" cy="6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mtp Icons - Iconshock">
            <a:extLst>
              <a:ext uri="{FF2B5EF4-FFF2-40B4-BE49-F238E27FC236}">
                <a16:creationId xmlns:a16="http://schemas.microsoft.com/office/drawing/2014/main" id="{09E008ED-0F1F-48BC-A2DD-9D52F098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13" y="4177400"/>
            <a:ext cx="512146" cy="5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ow to identify and eliminate secrets sprawl on Azure with HashiCorp Vault  - Open Source Blog">
            <a:extLst>
              <a:ext uri="{FF2B5EF4-FFF2-40B4-BE49-F238E27FC236}">
                <a16:creationId xmlns:a16="http://schemas.microsoft.com/office/drawing/2014/main" id="{9B8CB5B8-1325-4F8B-AF5B-16083D50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87" y="5438413"/>
            <a:ext cx="824727" cy="4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NT Integrates Seamlessly - Learn About VNT Integration">
            <a:extLst>
              <a:ext uri="{FF2B5EF4-FFF2-40B4-BE49-F238E27FC236}">
                <a16:creationId xmlns:a16="http://schemas.microsoft.com/office/drawing/2014/main" id="{135C1C8A-6160-4DB9-A3C7-411D143F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74" y="3209176"/>
            <a:ext cx="819872" cy="8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plunk | Security Solutions | Cima Solutions Group">
            <a:extLst>
              <a:ext uri="{FF2B5EF4-FFF2-40B4-BE49-F238E27FC236}">
                <a16:creationId xmlns:a16="http://schemas.microsoft.com/office/drawing/2014/main" id="{74BC115B-F346-4581-AE64-2CAFA2B8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53" y="5345370"/>
            <a:ext cx="545668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7FFC511-0494-4BA3-A6F8-EA556DB6587D}"/>
              </a:ext>
            </a:extLst>
          </p:cNvPr>
          <p:cNvGrpSpPr/>
          <p:nvPr/>
        </p:nvGrpSpPr>
        <p:grpSpPr>
          <a:xfrm>
            <a:off x="9734596" y="4714148"/>
            <a:ext cx="641932" cy="602406"/>
            <a:chOff x="11085426" y="2763160"/>
            <a:chExt cx="574353" cy="574353"/>
          </a:xfrm>
        </p:grpSpPr>
        <p:pic>
          <p:nvPicPr>
            <p:cNvPr id="2084" name="Picture 36" descr="HP to Buy SIEM Vendor ArcSight">
              <a:extLst>
                <a:ext uri="{FF2B5EF4-FFF2-40B4-BE49-F238E27FC236}">
                  <a16:creationId xmlns:a16="http://schemas.microsoft.com/office/drawing/2014/main" id="{51737F54-89B3-49BB-A970-909654EFA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5426" y="2763160"/>
              <a:ext cx="574353" cy="57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10 Best SIEM Use Cases (Part 2) - Logsign">
              <a:extLst>
                <a:ext uri="{FF2B5EF4-FFF2-40B4-BE49-F238E27FC236}">
                  <a16:creationId xmlns:a16="http://schemas.microsoft.com/office/drawing/2014/main" id="{6288C4E4-C2F4-4B42-965F-ED00AECD6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413" y="3026262"/>
              <a:ext cx="506377" cy="25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0B3116-3DC7-499B-8E3E-A83A87A89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528" y="3465179"/>
            <a:ext cx="2376736" cy="1716530"/>
          </a:xfrm>
          <a:prstGeom prst="bentConnector3">
            <a:avLst>
              <a:gd name="adj1" fmla="val -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D4D71F-A8B8-4734-9C78-58C211FB7326}"/>
              </a:ext>
            </a:extLst>
          </p:cNvPr>
          <p:cNvGrpSpPr/>
          <p:nvPr/>
        </p:nvGrpSpPr>
        <p:grpSpPr>
          <a:xfrm>
            <a:off x="10949663" y="1154220"/>
            <a:ext cx="915543" cy="783304"/>
            <a:chOff x="10030407" y="965675"/>
            <a:chExt cx="915543" cy="783304"/>
          </a:xfrm>
        </p:grpSpPr>
        <p:pic>
          <p:nvPicPr>
            <p:cNvPr id="2094" name="Picture 46" descr="ServiceNow - Cloud Wars">
              <a:extLst>
                <a:ext uri="{FF2B5EF4-FFF2-40B4-BE49-F238E27FC236}">
                  <a16:creationId xmlns:a16="http://schemas.microsoft.com/office/drawing/2014/main" id="{BF850125-4C1B-4AD3-84A2-553CC2328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407" y="1094282"/>
              <a:ext cx="909242" cy="451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6A9D8AD5-D51E-4742-84CF-AFFC7090CF99}"/>
                </a:ext>
              </a:extLst>
            </p:cNvPr>
            <p:cNvSpPr/>
            <p:nvPr/>
          </p:nvSpPr>
          <p:spPr>
            <a:xfrm>
              <a:off x="10030407" y="965675"/>
              <a:ext cx="915543" cy="7833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CC99F1-91C7-4DE4-8E23-608AE78F0954}"/>
              </a:ext>
            </a:extLst>
          </p:cNvPr>
          <p:cNvSpPr/>
          <p:nvPr/>
        </p:nvSpPr>
        <p:spPr>
          <a:xfrm>
            <a:off x="10870250" y="858482"/>
            <a:ext cx="962309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External Cloud - SaaS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B2DEBD-E815-413F-84C4-AE233F0AC7BB}"/>
              </a:ext>
            </a:extLst>
          </p:cNvPr>
          <p:cNvSpPr/>
          <p:nvPr/>
        </p:nvSpPr>
        <p:spPr>
          <a:xfrm>
            <a:off x="6709896" y="354737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https/8088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96880" y="1093240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4975004" y="2908560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553623" y="5345033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" y="903815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42CEFF01-A4D0-472C-9F01-C2E7E64A8B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64059" y="2164521"/>
            <a:ext cx="3478495" cy="3069289"/>
          </a:xfrm>
          <a:prstGeom prst="bentConnector3">
            <a:avLst>
              <a:gd name="adj1" fmla="val 9987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142219" y="2000074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5" y="189864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NetBackup Logo - LogoDix">
            <a:extLst>
              <a:ext uri="{FF2B5EF4-FFF2-40B4-BE49-F238E27FC236}">
                <a16:creationId xmlns:a16="http://schemas.microsoft.com/office/drawing/2014/main" id="{28FB0407-DAFF-4D9A-8EBC-8FD26554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36" y="6284389"/>
            <a:ext cx="811388" cy="3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BFC6965-3825-4461-83BE-2AE0ADF7F0D4}"/>
              </a:ext>
            </a:extLst>
          </p:cNvPr>
          <p:cNvSpPr/>
          <p:nvPr/>
        </p:nvSpPr>
        <p:spPr>
          <a:xfrm>
            <a:off x="5656660" y="1770077"/>
            <a:ext cx="9514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https/443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3F26041-4D4E-455D-B523-6B56E54029EB}"/>
              </a:ext>
            </a:extLst>
          </p:cNvPr>
          <p:cNvSpPr/>
          <p:nvPr/>
        </p:nvSpPr>
        <p:spPr>
          <a:xfrm>
            <a:off x="5280184" y="623272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E5A7255-EBD4-4D02-9FA7-83962F3D85B8}"/>
              </a:ext>
            </a:extLst>
          </p:cNvPr>
          <p:cNvCxnSpPr>
            <a:cxnSpLocks/>
          </p:cNvCxnSpPr>
          <p:nvPr/>
        </p:nvCxnSpPr>
        <p:spPr>
          <a:xfrm>
            <a:off x="4977118" y="4736826"/>
            <a:ext cx="3379189" cy="141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CA00D91-15D2-4F37-B243-43C769255142}"/>
              </a:ext>
            </a:extLst>
          </p:cNvPr>
          <p:cNvCxnSpPr>
            <a:cxnSpLocks/>
          </p:cNvCxnSpPr>
          <p:nvPr/>
        </p:nvCxnSpPr>
        <p:spPr>
          <a:xfrm flipV="1">
            <a:off x="4961776" y="4160104"/>
            <a:ext cx="2607432" cy="410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704019-7894-4FB0-80BA-DB4E1E45D9B2}"/>
              </a:ext>
            </a:extLst>
          </p:cNvPr>
          <p:cNvSpPr/>
          <p:nvPr/>
        </p:nvSpPr>
        <p:spPr>
          <a:xfrm>
            <a:off x="5053668" y="4379767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TCP/8082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4742737" y="5097745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4945402" y="489904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5D772D9-1CB4-4FAA-9E51-75C97181367B}"/>
              </a:ext>
            </a:extLst>
          </p:cNvPr>
          <p:cNvSpPr/>
          <p:nvPr/>
        </p:nvSpPr>
        <p:spPr>
          <a:xfrm>
            <a:off x="5742243" y="454422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TCP/443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C4297E60-18AA-47E4-99CB-037E6160DD67}"/>
              </a:ext>
            </a:extLst>
          </p:cNvPr>
          <p:cNvCxnSpPr>
            <a:cxnSpLocks/>
          </p:cNvCxnSpPr>
          <p:nvPr/>
        </p:nvCxnSpPr>
        <p:spPr>
          <a:xfrm>
            <a:off x="6384312" y="5832346"/>
            <a:ext cx="4874036" cy="61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67240C8-28D8-40C4-94D6-7AEA1159EDD7}"/>
              </a:ext>
            </a:extLst>
          </p:cNvPr>
          <p:cNvSpPr/>
          <p:nvPr/>
        </p:nvSpPr>
        <p:spPr>
          <a:xfrm>
            <a:off x="9796787" y="625641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1556,13724, 13783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12D63C4-E847-41A4-8CE0-0B6CE231A4ED}"/>
              </a:ext>
            </a:extLst>
          </p:cNvPr>
          <p:cNvCxnSpPr>
            <a:endCxn id="2066" idx="1"/>
          </p:cNvCxnSpPr>
          <p:nvPr/>
        </p:nvCxnSpPr>
        <p:spPr>
          <a:xfrm flipV="1">
            <a:off x="4637225" y="5668872"/>
            <a:ext cx="6613161" cy="283575"/>
          </a:xfrm>
          <a:prstGeom prst="bentConnector3">
            <a:avLst>
              <a:gd name="adj1" fmla="val 67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DDFFE76-CA48-4D90-82BA-F78DF3DCD9BE}"/>
              </a:ext>
            </a:extLst>
          </p:cNvPr>
          <p:cNvSpPr/>
          <p:nvPr/>
        </p:nvSpPr>
        <p:spPr>
          <a:xfrm>
            <a:off x="9925113" y="5487043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389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4974024" y="2482584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10579A8-DA5E-4099-A104-7CBAF7C93047}"/>
              </a:ext>
            </a:extLst>
          </p:cNvPr>
          <p:cNvCxnSpPr>
            <a:cxnSpLocks/>
            <a:endCxn id="2068" idx="1"/>
          </p:cNvCxnSpPr>
          <p:nvPr/>
        </p:nvCxnSpPr>
        <p:spPr>
          <a:xfrm>
            <a:off x="5598631" y="2706255"/>
            <a:ext cx="5622882" cy="172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A9AD558-6149-49CA-8035-27E73DD985C0}"/>
              </a:ext>
            </a:extLst>
          </p:cNvPr>
          <p:cNvSpPr/>
          <p:nvPr/>
        </p:nvSpPr>
        <p:spPr>
          <a:xfrm>
            <a:off x="9862758" y="4230366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TCP/587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2E28B07-875C-4263-9FBE-0C23996C9FA4}"/>
              </a:ext>
            </a:extLst>
          </p:cNvPr>
          <p:cNvSpPr/>
          <p:nvPr/>
        </p:nvSpPr>
        <p:spPr>
          <a:xfrm>
            <a:off x="10698306" y="2761591"/>
            <a:ext cx="970309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Creates Service Now incident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4EF75DC-825B-4600-81E4-6A84ABFEE241}"/>
              </a:ext>
            </a:extLst>
          </p:cNvPr>
          <p:cNvSpPr/>
          <p:nvPr/>
        </p:nvSpPr>
        <p:spPr>
          <a:xfrm>
            <a:off x="10870250" y="4901590"/>
            <a:ext cx="1361924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Mail alerts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OCP platform team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TrueSight mail box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9AB8C95-4A09-41EB-A613-559B4BC9FB52}"/>
              </a:ext>
            </a:extLst>
          </p:cNvPr>
          <p:cNvCxnSpPr>
            <a:cxnSpLocks/>
            <a:stCxn id="2068" idx="0"/>
          </p:cNvCxnSpPr>
          <p:nvPr/>
        </p:nvCxnSpPr>
        <p:spPr>
          <a:xfrm flipV="1">
            <a:off x="11477586" y="3760623"/>
            <a:ext cx="0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E48DF2-A460-47B6-8AC0-44C9D8FB7645}"/>
              </a:ext>
            </a:extLst>
          </p:cNvPr>
          <p:cNvCxnSpPr/>
          <p:nvPr/>
        </p:nvCxnSpPr>
        <p:spPr>
          <a:xfrm flipV="1">
            <a:off x="11519731" y="1993613"/>
            <a:ext cx="0" cy="138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or: Elbow 2069">
            <a:extLst>
              <a:ext uri="{FF2B5EF4-FFF2-40B4-BE49-F238E27FC236}">
                <a16:creationId xmlns:a16="http://schemas.microsoft.com/office/drawing/2014/main" id="{C7F11955-5F3D-4B9D-9CA6-5A5101CAF184}"/>
              </a:ext>
            </a:extLst>
          </p:cNvPr>
          <p:cNvCxnSpPr>
            <a:cxnSpLocks/>
            <a:endCxn id="2084" idx="0"/>
          </p:cNvCxnSpPr>
          <p:nvPr/>
        </p:nvCxnSpPr>
        <p:spPr>
          <a:xfrm>
            <a:off x="6701203" y="2940384"/>
            <a:ext cx="3354359" cy="17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CBABA2C-464B-4410-B07E-B0AE3E22A47D}"/>
              </a:ext>
            </a:extLst>
          </p:cNvPr>
          <p:cNvSpPr/>
          <p:nvPr/>
        </p:nvSpPr>
        <p:spPr>
          <a:xfrm>
            <a:off x="9733944" y="3911221"/>
            <a:ext cx="6196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UDP /514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AE81A0-9C18-454E-A9FC-529FC9BC66FF}"/>
              </a:ext>
            </a:extLst>
          </p:cNvPr>
          <p:cNvSpPr/>
          <p:nvPr/>
        </p:nvSpPr>
        <p:spPr>
          <a:xfrm>
            <a:off x="9351856" y="3406788"/>
            <a:ext cx="2643224" cy="341388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19065" y="3170245"/>
            <a:ext cx="789990" cy="645109"/>
          </a:xfrm>
          <a:prstGeom prst="rect">
            <a:avLst/>
          </a:prstGeom>
        </p:spPr>
      </p:pic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EA8039A9-0328-41DD-B676-2E8DFF66F261}"/>
              </a:ext>
            </a:extLst>
          </p:cNvPr>
          <p:cNvCxnSpPr>
            <a:stCxn id="7" idx="3"/>
            <a:endCxn id="2083" idx="0"/>
          </p:cNvCxnSpPr>
          <p:nvPr/>
        </p:nvCxnSpPr>
        <p:spPr>
          <a:xfrm>
            <a:off x="8955770" y="2221773"/>
            <a:ext cx="558290" cy="9484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4869470" y="4798209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529555" y="102263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- Azure IPI – Enterprise</a:t>
            </a:r>
          </a:p>
        </p:txBody>
      </p:sp>
      <p:pic>
        <p:nvPicPr>
          <p:cNvPr id="1026" name="Picture 2" descr="Proficio Partners with Qualys to Expand its Managed Detection and Response  Services - Proficio">
            <a:extLst>
              <a:ext uri="{FF2B5EF4-FFF2-40B4-BE49-F238E27FC236}">
                <a16:creationId xmlns:a16="http://schemas.microsoft.com/office/drawing/2014/main" id="{D8B424EB-9798-4478-A771-ECB22EE2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42" y="5827182"/>
            <a:ext cx="857722" cy="4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6F6149-8648-4BA1-B0C5-8E3FAF2CB0D5}"/>
              </a:ext>
            </a:extLst>
          </p:cNvPr>
          <p:cNvCxnSpPr>
            <a:cxnSpLocks/>
          </p:cNvCxnSpPr>
          <p:nvPr/>
        </p:nvCxnSpPr>
        <p:spPr>
          <a:xfrm rot="10800000">
            <a:off x="5012171" y="4646516"/>
            <a:ext cx="4810180" cy="1360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DF36EDD-01E6-472B-AB1A-E6780535F0C9}"/>
              </a:ext>
            </a:extLst>
          </p:cNvPr>
          <p:cNvGrpSpPr/>
          <p:nvPr/>
        </p:nvGrpSpPr>
        <p:grpSpPr>
          <a:xfrm>
            <a:off x="295189" y="1653283"/>
            <a:ext cx="1933650" cy="474749"/>
            <a:chOff x="1340770" y="5966853"/>
            <a:chExt cx="1933650" cy="474749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C4C90882-BC61-4AF5-9151-16E8DDB6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8CF204A-09E5-430B-B8D6-F161797059FE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On-prem-domain.com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01918DF-536D-4893-8EC6-E1EF629A0DE5}"/>
              </a:ext>
            </a:extLst>
          </p:cNvPr>
          <p:cNvSpPr/>
          <p:nvPr/>
        </p:nvSpPr>
        <p:spPr>
          <a:xfrm>
            <a:off x="10715833" y="4611780"/>
            <a:ext cx="1376902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SMTP server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656F5FD-F0A7-4B5C-B4E4-B110D212C6B0}"/>
              </a:ext>
            </a:extLst>
          </p:cNvPr>
          <p:cNvCxnSpPr>
            <a:cxnSpLocks/>
          </p:cNvCxnSpPr>
          <p:nvPr/>
        </p:nvCxnSpPr>
        <p:spPr>
          <a:xfrm rot="5400000">
            <a:off x="6289672" y="4310275"/>
            <a:ext cx="279964" cy="3382410"/>
          </a:xfrm>
          <a:prstGeom prst="bentConnector3">
            <a:avLst>
              <a:gd name="adj1" fmla="val 3037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BF5765F-F8E6-4DC7-ADB7-47E6F132389C}"/>
              </a:ext>
            </a:extLst>
          </p:cNvPr>
          <p:cNvSpPr/>
          <p:nvPr/>
        </p:nvSpPr>
        <p:spPr>
          <a:xfrm>
            <a:off x="4961112" y="6495526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</p:spTree>
    <p:extLst>
      <p:ext uri="{BB962C8B-B14F-4D97-AF65-F5344CB8AC3E}">
        <p14:creationId xmlns:p14="http://schemas.microsoft.com/office/powerpoint/2010/main" val="19149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AF58C-E04D-4A73-B165-4A8C1C1090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278294"/>
            <a:ext cx="10963469" cy="4674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4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id="{A162862C-43A2-4DEC-A473-FDA4CB54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74" y="1301453"/>
            <a:ext cx="8134351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E35208-DE3A-487A-8B58-47099B22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3" y="1740004"/>
            <a:ext cx="2863915" cy="317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39231-7022-447F-AAE6-2B8C521D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70" y="1985619"/>
            <a:ext cx="6133333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399475" y="3550248"/>
            <a:ext cx="1258348" cy="660377"/>
            <a:chOff x="5116247" y="1136451"/>
            <a:chExt cx="1258348" cy="6603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 Gbps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3365091" y="1086275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717739" y="4437773"/>
            <a:ext cx="2063692" cy="820850"/>
            <a:chOff x="999812" y="5481629"/>
            <a:chExt cx="2563981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548542" y="1564778"/>
            <a:ext cx="3808602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730211" y="1896634"/>
            <a:ext cx="2063692" cy="811893"/>
            <a:chOff x="999812" y="5481629"/>
            <a:chExt cx="2563981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718551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567622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Internal API Load balancer 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81036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681452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4455167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279167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NSG – allow 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316032" y="1520234"/>
            <a:ext cx="1541107" cy="2538280"/>
            <a:chOff x="5171710" y="1520234"/>
            <a:chExt cx="1541107" cy="253828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347641" y="1520234"/>
              <a:ext cx="1365176" cy="2162987"/>
              <a:chOff x="5656828" y="2685851"/>
              <a:chExt cx="1365176" cy="21629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289517" cy="1934242"/>
                <a:chOff x="5732487" y="2914596"/>
                <a:chExt cx="1289517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Internal App Load balancer 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2" y="2914596"/>
                  <a:ext cx="1032063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656828" y="2685851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Subnet - Worker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651845" cy="670179"/>
              <a:chOff x="10149250" y="3324723"/>
              <a:chExt cx="651845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651845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NSG - 22627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216231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212381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199861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322644" y="441856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229434" y="5548354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95439" y="1578338"/>
            <a:ext cx="2301170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470640" y="6065055"/>
            <a:ext cx="2025313" cy="506310"/>
            <a:chOff x="1249107" y="5917573"/>
            <a:chExt cx="2025313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9107" y="591757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C3210B-2FF3-4ED1-9F89-3D0F64DB9CC7}"/>
              </a:ext>
            </a:extLst>
          </p:cNvPr>
          <p:cNvGrpSpPr/>
          <p:nvPr/>
        </p:nvGrpSpPr>
        <p:grpSpPr>
          <a:xfrm>
            <a:off x="429128" y="5627615"/>
            <a:ext cx="2091571" cy="276836"/>
            <a:chOff x="1182849" y="4508098"/>
            <a:chExt cx="2091571" cy="27683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837189" y="4508098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2520699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16044B-A6B8-4E8F-817C-F3F2F31300B2}"/>
              </a:ext>
            </a:extLst>
          </p:cNvPr>
          <p:cNvGrpSpPr/>
          <p:nvPr/>
        </p:nvGrpSpPr>
        <p:grpSpPr>
          <a:xfrm>
            <a:off x="366682" y="3002615"/>
            <a:ext cx="2154017" cy="276836"/>
            <a:chOff x="1182849" y="4508098"/>
            <a:chExt cx="2154017" cy="27683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stCxn id="130" idx="3"/>
            <a:endCxn id="56" idx="1"/>
          </p:cNvCxnSpPr>
          <p:nvPr/>
        </p:nvCxnSpPr>
        <p:spPr>
          <a:xfrm flipV="1">
            <a:off x="2520699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D3EFD6-F836-41DF-9031-AAA1B03D4FB3}"/>
              </a:ext>
            </a:extLst>
          </p:cNvPr>
          <p:cNvGrpSpPr/>
          <p:nvPr/>
        </p:nvGrpSpPr>
        <p:grpSpPr>
          <a:xfrm>
            <a:off x="359538" y="1980714"/>
            <a:ext cx="2154017" cy="276836"/>
            <a:chOff x="1182849" y="4508098"/>
            <a:chExt cx="2154017" cy="2768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A09D8F-3AF2-4D3D-AF52-4D6E5E4718CA}"/>
              </a:ext>
            </a:extLst>
          </p:cNvPr>
          <p:cNvSpPr/>
          <p:nvPr/>
        </p:nvSpPr>
        <p:spPr>
          <a:xfrm>
            <a:off x="693851" y="225438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Public ingress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62E5E8E-15CA-4C60-8EE8-673CE6F781A4}"/>
              </a:ext>
            </a:extLst>
          </p:cNvPr>
          <p:cNvSpPr/>
          <p:nvPr/>
        </p:nvSpPr>
        <p:spPr>
          <a:xfrm>
            <a:off x="709088" y="327174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Private ingress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2513555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7433586" y="3558111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Peered with Hub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/>
          <p:nvPr/>
        </p:nvCxnSpPr>
        <p:spPr>
          <a:xfrm>
            <a:off x="7357144" y="3775564"/>
            <a:ext cx="332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8178916" y="3775090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1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399475" y="2870739"/>
            <a:ext cx="1258348" cy="660377"/>
            <a:chOff x="5116247" y="1136451"/>
            <a:chExt cx="1258348" cy="6603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 Gbps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3365091" y="1086275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717739" y="4437773"/>
            <a:ext cx="2063692" cy="820850"/>
            <a:chOff x="999812" y="5481629"/>
            <a:chExt cx="2563981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548542" y="1564778"/>
            <a:ext cx="3808602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730211" y="1896634"/>
            <a:ext cx="2063692" cy="811893"/>
            <a:chOff x="999812" y="5481629"/>
            <a:chExt cx="2563981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718551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567622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Internal API Load balancer 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81036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681452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4455167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279167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NSG – allow 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316032" y="1520234"/>
            <a:ext cx="1641775" cy="2538280"/>
            <a:chOff x="5171710" y="1520234"/>
            <a:chExt cx="1641775" cy="253828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20234"/>
              <a:ext cx="1390185" cy="2162987"/>
              <a:chOff x="5732487" y="2685851"/>
              <a:chExt cx="1390185" cy="21629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289517" cy="1934242"/>
                <a:chOff x="5732487" y="2914596"/>
                <a:chExt cx="1289517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10"/>
                  <a:ext cx="1018390" cy="728007"/>
                  <a:chOff x="4857226" y="2740795"/>
                  <a:chExt cx="1258348" cy="955043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419003"/>
                    <a:ext cx="125834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Worker/Infra Nodes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Internal App Load balancer 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2" y="2914596"/>
                  <a:ext cx="1032063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57496" y="2685851"/>
                <a:ext cx="1365176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651845" cy="670179"/>
              <a:chOff x="10149250" y="3324723"/>
              <a:chExt cx="651845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651845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NSG - 22627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216231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212381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199861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322644" y="441856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229434" y="5548354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95439" y="1578338"/>
            <a:ext cx="2301170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470640" y="6065055"/>
            <a:ext cx="2025313" cy="506310"/>
            <a:chOff x="1249107" y="5917573"/>
            <a:chExt cx="2025313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9107" y="591757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C3210B-2FF3-4ED1-9F89-3D0F64DB9CC7}"/>
              </a:ext>
            </a:extLst>
          </p:cNvPr>
          <p:cNvGrpSpPr/>
          <p:nvPr/>
        </p:nvGrpSpPr>
        <p:grpSpPr>
          <a:xfrm>
            <a:off x="429128" y="5627615"/>
            <a:ext cx="2091571" cy="276836"/>
            <a:chOff x="1182849" y="4508098"/>
            <a:chExt cx="2091571" cy="27683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837189" y="4508098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2520699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16044B-A6B8-4E8F-817C-F3F2F31300B2}"/>
              </a:ext>
            </a:extLst>
          </p:cNvPr>
          <p:cNvGrpSpPr/>
          <p:nvPr/>
        </p:nvGrpSpPr>
        <p:grpSpPr>
          <a:xfrm>
            <a:off x="366682" y="3002615"/>
            <a:ext cx="2154017" cy="276836"/>
            <a:chOff x="1182849" y="4508098"/>
            <a:chExt cx="2154017" cy="27683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stCxn id="130" idx="3"/>
            <a:endCxn id="56" idx="1"/>
          </p:cNvCxnSpPr>
          <p:nvPr/>
        </p:nvCxnSpPr>
        <p:spPr>
          <a:xfrm flipV="1">
            <a:off x="2520699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D3EFD6-F836-41DF-9031-AAA1B03D4FB3}"/>
              </a:ext>
            </a:extLst>
          </p:cNvPr>
          <p:cNvGrpSpPr/>
          <p:nvPr/>
        </p:nvGrpSpPr>
        <p:grpSpPr>
          <a:xfrm>
            <a:off x="359538" y="1980714"/>
            <a:ext cx="2154017" cy="276836"/>
            <a:chOff x="1182849" y="4508098"/>
            <a:chExt cx="2154017" cy="2768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A09D8F-3AF2-4D3D-AF52-4D6E5E4718CA}"/>
              </a:ext>
            </a:extLst>
          </p:cNvPr>
          <p:cNvSpPr/>
          <p:nvPr/>
        </p:nvSpPr>
        <p:spPr>
          <a:xfrm>
            <a:off x="693851" y="225438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Public ingress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62E5E8E-15CA-4C60-8EE8-673CE6F781A4}"/>
              </a:ext>
            </a:extLst>
          </p:cNvPr>
          <p:cNvSpPr/>
          <p:nvPr/>
        </p:nvSpPr>
        <p:spPr>
          <a:xfrm>
            <a:off x="709088" y="327174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Private ingress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2513555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7433586" y="2878602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Peered with Hub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/>
          <p:nvPr/>
        </p:nvCxnSpPr>
        <p:spPr>
          <a:xfrm>
            <a:off x="7357144" y="3096055"/>
            <a:ext cx="332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8178916" y="3095581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6" descr="Montréal Jenkins Area Meetup (Montréal, QC) | Meetup">
            <a:extLst>
              <a:ext uri="{FF2B5EF4-FFF2-40B4-BE49-F238E27FC236}">
                <a16:creationId xmlns:a16="http://schemas.microsoft.com/office/drawing/2014/main" id="{A4F4F792-7477-46CC-B7B9-A990032E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69" y="6034902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1CD6E6EE-03D4-4696-BE4F-B612DA18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28" y="5979002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BE0852D-F714-473E-9E7D-04360CA0A22E}"/>
              </a:ext>
            </a:extLst>
          </p:cNvPr>
          <p:cNvGrpSpPr/>
          <p:nvPr/>
        </p:nvGrpSpPr>
        <p:grpSpPr>
          <a:xfrm>
            <a:off x="7673634" y="4735236"/>
            <a:ext cx="1292176" cy="655367"/>
            <a:chOff x="10315273" y="2228846"/>
            <a:chExt cx="1758001" cy="829084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9BB596F1-C209-4179-9374-FD3DE57E0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77169" y="2228846"/>
              <a:ext cx="589711" cy="589711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0BDA75-A500-4686-ABA3-115279A14982}"/>
                </a:ext>
              </a:extLst>
            </p:cNvPr>
            <p:cNvSpPr/>
            <p:nvPr/>
          </p:nvSpPr>
          <p:spPr>
            <a:xfrm>
              <a:off x="10315273" y="2781094"/>
              <a:ext cx="1758001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Files - Image registry</a:t>
              </a:r>
            </a:p>
          </p:txBody>
        </p:sp>
      </p:grpSp>
      <p:pic>
        <p:nvPicPr>
          <p:cNvPr id="100" name="Picture 14" descr="Sonatype Nexus - XebiaLabs">
            <a:extLst>
              <a:ext uri="{FF2B5EF4-FFF2-40B4-BE49-F238E27FC236}">
                <a16:creationId xmlns:a16="http://schemas.microsoft.com/office/drawing/2014/main" id="{5F03712A-5DBC-4C34-B47B-49E8A74C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840" y="5863069"/>
            <a:ext cx="941753" cy="9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F3062E-DBDF-417A-94B5-E65D55399044}"/>
              </a:ext>
            </a:extLst>
          </p:cNvPr>
          <p:cNvCxnSpPr>
            <a:stCxn id="96" idx="0"/>
            <a:endCxn id="28" idx="3"/>
          </p:cNvCxnSpPr>
          <p:nvPr/>
        </p:nvCxnSpPr>
        <p:spPr>
          <a:xfrm rot="16200000" flipV="1">
            <a:off x="5647316" y="2079182"/>
            <a:ext cx="2608701" cy="2703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2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1228474" y="728461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4825101" y="1245449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4054406" y="982142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3214065" y="4326675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4215123" y="1453680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3267626" y="1785536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5385132" y="4331178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5234203" y="5455544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847617" y="4951822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5348033" y="4211072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5121748" y="399420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945748" y="5793674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982613" y="1434774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882812" y="1994280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878962" y="32016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866442" y="3426448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953923" y="4743373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853086" y="5461907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1483741" y="1467240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1496002" y="5960729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3187280" y="5654935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3187280" y="3028121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EEA577-E287-42C4-B9F0-DDDFCF34AC5F}"/>
              </a:ext>
            </a:extLst>
          </p:cNvPr>
          <p:cNvGrpSpPr/>
          <p:nvPr/>
        </p:nvGrpSpPr>
        <p:grpSpPr>
          <a:xfrm>
            <a:off x="1680459" y="1596739"/>
            <a:ext cx="1696851" cy="549713"/>
            <a:chOff x="1013878" y="1707837"/>
            <a:chExt cx="1696851" cy="54971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016122" y="1707837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013878" y="1980714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DA09D8F-3AF2-4D3D-AF52-4D6E5E4718CA}"/>
                </a:ext>
              </a:extLst>
            </p:cNvPr>
            <p:cNvSpPr/>
            <p:nvPr/>
          </p:nvSpPr>
          <p:spPr>
            <a:xfrm>
              <a:off x="1452381" y="1723238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Public ingress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1687603" y="2611808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3180136" y="1997860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8100163" y="1921467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884157" y="2138446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9024959" y="2138446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3099703" y="5752841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3610575" y="2201580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393306" y="982142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6171430" y="2797462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1750049" y="5233935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1" y="792717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9261731" y="1888976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1" y="112949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5939163" y="4986647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6141828" y="478795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6170450" y="2371486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83553" y="1845357"/>
            <a:ext cx="789990" cy="645109"/>
          </a:xfrm>
          <a:prstGeom prst="rect">
            <a:avLst/>
          </a:prstGeom>
        </p:spPr>
      </p:pic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6065896" y="4687111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345244" y="51617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– Azure IPI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9A8F8B-F2A7-4EAF-8C28-0D6A3F8BABDA}"/>
              </a:ext>
            </a:extLst>
          </p:cNvPr>
          <p:cNvCxnSpPr>
            <a:cxnSpLocks/>
          </p:cNvCxnSpPr>
          <p:nvPr/>
        </p:nvCxnSpPr>
        <p:spPr>
          <a:xfrm>
            <a:off x="9981276" y="2110675"/>
            <a:ext cx="96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32048" y="839559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54" name="Picture 6" descr="Montréal Jenkins Area Meetup (Montréal, QC) | Meetup">
            <a:extLst>
              <a:ext uri="{FF2B5EF4-FFF2-40B4-BE49-F238E27FC236}">
                <a16:creationId xmlns:a16="http://schemas.microsoft.com/office/drawing/2014/main" id="{3829F772-0EB0-4CA9-98DA-6D5A62A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27" y="6121740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3628675" y="1356547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2857980" y="1093240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017639" y="4437773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018697" y="1564778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071200" y="1896634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188706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037777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651191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151607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3925322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3749322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3786187" y="1545872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3686386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4682536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0016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5757497" y="485447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5656660" y="5573005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87315" y="1578338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299576" y="6071827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1990854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1990854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EEA577-E287-42C4-B9F0-DDDFCF34AC5F}"/>
              </a:ext>
            </a:extLst>
          </p:cNvPr>
          <p:cNvGrpSpPr/>
          <p:nvPr/>
        </p:nvGrpSpPr>
        <p:grpSpPr>
          <a:xfrm>
            <a:off x="484033" y="1707837"/>
            <a:ext cx="1696851" cy="549713"/>
            <a:chOff x="1013878" y="1707837"/>
            <a:chExt cx="1696851" cy="54971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016122" y="1707837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013878" y="1980714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DA09D8F-3AF2-4D3D-AF52-4D6E5E4718CA}"/>
                </a:ext>
              </a:extLst>
            </p:cNvPr>
            <p:cNvSpPr/>
            <p:nvPr/>
          </p:nvSpPr>
          <p:spPr>
            <a:xfrm>
              <a:off x="1452381" y="1723238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Public ingress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491177" y="2722906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1983710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6903737" y="2032565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687731" y="2249544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EB42B30E-2FB2-43C7-8600-5432F66E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34" y="6096870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7828533" y="2249544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onatype Nexus - XebiaLabs">
            <a:extLst>
              <a:ext uri="{FF2B5EF4-FFF2-40B4-BE49-F238E27FC236}">
                <a16:creationId xmlns:a16="http://schemas.microsoft.com/office/drawing/2014/main" id="{C3CDE634-5DF0-4484-9E8D-B0C14FE7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3" y="3818739"/>
            <a:ext cx="716538" cy="7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1903277" y="5863939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2414149" y="2312678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F450FEB-9FFF-4B70-974E-459B954F5430}"/>
              </a:ext>
            </a:extLst>
          </p:cNvPr>
          <p:cNvCxnSpPr>
            <a:cxnSpLocks/>
          </p:cNvCxnSpPr>
          <p:nvPr/>
        </p:nvCxnSpPr>
        <p:spPr>
          <a:xfrm>
            <a:off x="4842655" y="5785002"/>
            <a:ext cx="2435926" cy="664276"/>
          </a:xfrm>
          <a:prstGeom prst="bentConnector3">
            <a:avLst>
              <a:gd name="adj1" fmla="val 224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LDAP Integration — ServiceNow Elite">
            <a:extLst>
              <a:ext uri="{FF2B5EF4-FFF2-40B4-BE49-F238E27FC236}">
                <a16:creationId xmlns:a16="http://schemas.microsoft.com/office/drawing/2014/main" id="{C25BB1C9-B973-4B60-B32D-315DD7DD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386" y="5347906"/>
            <a:ext cx="641932" cy="6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mtp Icons - Iconshock">
            <a:extLst>
              <a:ext uri="{FF2B5EF4-FFF2-40B4-BE49-F238E27FC236}">
                <a16:creationId xmlns:a16="http://schemas.microsoft.com/office/drawing/2014/main" id="{09E008ED-0F1F-48BC-A2DD-9D52F098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13" y="4177400"/>
            <a:ext cx="512146" cy="5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ow to identify and eliminate secrets sprawl on Azure with HashiCorp Vault  - Open Source Blog">
            <a:extLst>
              <a:ext uri="{FF2B5EF4-FFF2-40B4-BE49-F238E27FC236}">
                <a16:creationId xmlns:a16="http://schemas.microsoft.com/office/drawing/2014/main" id="{9B8CB5B8-1325-4F8B-AF5B-16083D50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87" y="5438413"/>
            <a:ext cx="824727" cy="4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NT Integrates Seamlessly - Learn About VNT Integration">
            <a:extLst>
              <a:ext uri="{FF2B5EF4-FFF2-40B4-BE49-F238E27FC236}">
                <a16:creationId xmlns:a16="http://schemas.microsoft.com/office/drawing/2014/main" id="{135C1C8A-6160-4DB9-A3C7-411D143F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74" y="3209176"/>
            <a:ext cx="819872" cy="8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plunk | Security Solutions | Cima Solutions Group">
            <a:extLst>
              <a:ext uri="{FF2B5EF4-FFF2-40B4-BE49-F238E27FC236}">
                <a16:creationId xmlns:a16="http://schemas.microsoft.com/office/drawing/2014/main" id="{74BC115B-F346-4581-AE64-2CAFA2B8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53" y="5345370"/>
            <a:ext cx="545668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7FFC511-0494-4BA3-A6F8-EA556DB6587D}"/>
              </a:ext>
            </a:extLst>
          </p:cNvPr>
          <p:cNvGrpSpPr/>
          <p:nvPr/>
        </p:nvGrpSpPr>
        <p:grpSpPr>
          <a:xfrm>
            <a:off x="9734596" y="4714148"/>
            <a:ext cx="641932" cy="602406"/>
            <a:chOff x="11085426" y="2763160"/>
            <a:chExt cx="574353" cy="574353"/>
          </a:xfrm>
        </p:grpSpPr>
        <p:pic>
          <p:nvPicPr>
            <p:cNvPr id="2084" name="Picture 36" descr="HP to Buy SIEM Vendor ArcSight">
              <a:extLst>
                <a:ext uri="{FF2B5EF4-FFF2-40B4-BE49-F238E27FC236}">
                  <a16:creationId xmlns:a16="http://schemas.microsoft.com/office/drawing/2014/main" id="{51737F54-89B3-49BB-A970-909654EFA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5426" y="2763160"/>
              <a:ext cx="574353" cy="57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10 Best SIEM Use Cases (Part 2) - Logsign">
              <a:extLst>
                <a:ext uri="{FF2B5EF4-FFF2-40B4-BE49-F238E27FC236}">
                  <a16:creationId xmlns:a16="http://schemas.microsoft.com/office/drawing/2014/main" id="{6288C4E4-C2F4-4B42-965F-ED00AECD6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413" y="3026262"/>
              <a:ext cx="506377" cy="25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0B3116-3DC7-499B-8E3E-A83A87A89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528" y="3465179"/>
            <a:ext cx="2376736" cy="1716530"/>
          </a:xfrm>
          <a:prstGeom prst="bentConnector3">
            <a:avLst>
              <a:gd name="adj1" fmla="val -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D4D71F-A8B8-4734-9C78-58C211FB7326}"/>
              </a:ext>
            </a:extLst>
          </p:cNvPr>
          <p:cNvGrpSpPr/>
          <p:nvPr/>
        </p:nvGrpSpPr>
        <p:grpSpPr>
          <a:xfrm>
            <a:off x="10949663" y="1154220"/>
            <a:ext cx="915543" cy="783304"/>
            <a:chOff x="10030407" y="965675"/>
            <a:chExt cx="915543" cy="783304"/>
          </a:xfrm>
        </p:grpSpPr>
        <p:pic>
          <p:nvPicPr>
            <p:cNvPr id="2094" name="Picture 46" descr="ServiceNow - Cloud Wars">
              <a:extLst>
                <a:ext uri="{FF2B5EF4-FFF2-40B4-BE49-F238E27FC236}">
                  <a16:creationId xmlns:a16="http://schemas.microsoft.com/office/drawing/2014/main" id="{BF850125-4C1B-4AD3-84A2-553CC2328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407" y="1094282"/>
              <a:ext cx="909242" cy="451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6A9D8AD5-D51E-4742-84CF-AFFC7090CF99}"/>
                </a:ext>
              </a:extLst>
            </p:cNvPr>
            <p:cNvSpPr/>
            <p:nvPr/>
          </p:nvSpPr>
          <p:spPr>
            <a:xfrm>
              <a:off x="10030407" y="965675"/>
              <a:ext cx="915543" cy="7833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CC99F1-91C7-4DE4-8E23-608AE78F0954}"/>
              </a:ext>
            </a:extLst>
          </p:cNvPr>
          <p:cNvSpPr/>
          <p:nvPr/>
        </p:nvSpPr>
        <p:spPr>
          <a:xfrm>
            <a:off x="10870250" y="858482"/>
            <a:ext cx="962309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External Cloud - SaaS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B2DEBD-E815-413F-84C4-AE233F0AC7BB}"/>
              </a:ext>
            </a:extLst>
          </p:cNvPr>
          <p:cNvSpPr/>
          <p:nvPr/>
        </p:nvSpPr>
        <p:spPr>
          <a:xfrm>
            <a:off x="6709896" y="354737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https/8088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96880" y="1093240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4975004" y="2908560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553623" y="5345033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" y="903815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42CEFF01-A4D0-472C-9F01-C2E7E64A8B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64059" y="2164521"/>
            <a:ext cx="3478495" cy="3069289"/>
          </a:xfrm>
          <a:prstGeom prst="bentConnector3">
            <a:avLst>
              <a:gd name="adj1" fmla="val 9987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065305" y="2000074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" y="224047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NetBackup Logo - LogoDix">
            <a:extLst>
              <a:ext uri="{FF2B5EF4-FFF2-40B4-BE49-F238E27FC236}">
                <a16:creationId xmlns:a16="http://schemas.microsoft.com/office/drawing/2014/main" id="{28FB0407-DAFF-4D9A-8EBC-8FD26554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36" y="6284389"/>
            <a:ext cx="811388" cy="3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BFC6965-3825-4461-83BE-2AE0ADF7F0D4}"/>
              </a:ext>
            </a:extLst>
          </p:cNvPr>
          <p:cNvSpPr/>
          <p:nvPr/>
        </p:nvSpPr>
        <p:spPr>
          <a:xfrm>
            <a:off x="5656660" y="1770077"/>
            <a:ext cx="9514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https/443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3F26041-4D4E-455D-B523-6B56E54029EB}"/>
              </a:ext>
            </a:extLst>
          </p:cNvPr>
          <p:cNvSpPr/>
          <p:nvPr/>
        </p:nvSpPr>
        <p:spPr>
          <a:xfrm>
            <a:off x="5280184" y="623272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E5A7255-EBD4-4D02-9FA7-83962F3D85B8}"/>
              </a:ext>
            </a:extLst>
          </p:cNvPr>
          <p:cNvCxnSpPr>
            <a:cxnSpLocks/>
          </p:cNvCxnSpPr>
          <p:nvPr/>
        </p:nvCxnSpPr>
        <p:spPr>
          <a:xfrm>
            <a:off x="4977118" y="4736826"/>
            <a:ext cx="3379189" cy="141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CA00D91-15D2-4F37-B243-43C769255142}"/>
              </a:ext>
            </a:extLst>
          </p:cNvPr>
          <p:cNvCxnSpPr>
            <a:cxnSpLocks/>
          </p:cNvCxnSpPr>
          <p:nvPr/>
        </p:nvCxnSpPr>
        <p:spPr>
          <a:xfrm flipV="1">
            <a:off x="4961776" y="4160104"/>
            <a:ext cx="2607432" cy="410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704019-7894-4FB0-80BA-DB4E1E45D9B2}"/>
              </a:ext>
            </a:extLst>
          </p:cNvPr>
          <p:cNvSpPr/>
          <p:nvPr/>
        </p:nvSpPr>
        <p:spPr>
          <a:xfrm>
            <a:off x="5053668" y="4379767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TCP/8082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4742737" y="5097745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4945402" y="489904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5D772D9-1CB4-4FAA-9E51-75C97181367B}"/>
              </a:ext>
            </a:extLst>
          </p:cNvPr>
          <p:cNvSpPr/>
          <p:nvPr/>
        </p:nvSpPr>
        <p:spPr>
          <a:xfrm>
            <a:off x="5742243" y="454422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TCP/443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C4297E60-18AA-47E4-99CB-037E6160DD67}"/>
              </a:ext>
            </a:extLst>
          </p:cNvPr>
          <p:cNvCxnSpPr>
            <a:cxnSpLocks/>
          </p:cNvCxnSpPr>
          <p:nvPr/>
        </p:nvCxnSpPr>
        <p:spPr>
          <a:xfrm>
            <a:off x="6384312" y="5832346"/>
            <a:ext cx="4874036" cy="61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67240C8-28D8-40C4-94D6-7AEA1159EDD7}"/>
              </a:ext>
            </a:extLst>
          </p:cNvPr>
          <p:cNvSpPr/>
          <p:nvPr/>
        </p:nvSpPr>
        <p:spPr>
          <a:xfrm>
            <a:off x="9796787" y="625641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1556,13724, 13783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12D63C4-E847-41A4-8CE0-0B6CE231A4ED}"/>
              </a:ext>
            </a:extLst>
          </p:cNvPr>
          <p:cNvCxnSpPr>
            <a:endCxn id="2066" idx="1"/>
          </p:cNvCxnSpPr>
          <p:nvPr/>
        </p:nvCxnSpPr>
        <p:spPr>
          <a:xfrm flipV="1">
            <a:off x="4637225" y="5668872"/>
            <a:ext cx="6613161" cy="283575"/>
          </a:xfrm>
          <a:prstGeom prst="bentConnector3">
            <a:avLst>
              <a:gd name="adj1" fmla="val 67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DDFFE76-CA48-4D90-82BA-F78DF3DCD9BE}"/>
              </a:ext>
            </a:extLst>
          </p:cNvPr>
          <p:cNvSpPr/>
          <p:nvPr/>
        </p:nvSpPr>
        <p:spPr>
          <a:xfrm>
            <a:off x="9925113" y="5487043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389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4974024" y="2482584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10579A8-DA5E-4099-A104-7CBAF7C93047}"/>
              </a:ext>
            </a:extLst>
          </p:cNvPr>
          <p:cNvCxnSpPr>
            <a:cxnSpLocks/>
            <a:endCxn id="2068" idx="1"/>
          </p:cNvCxnSpPr>
          <p:nvPr/>
        </p:nvCxnSpPr>
        <p:spPr>
          <a:xfrm>
            <a:off x="5598631" y="2706255"/>
            <a:ext cx="5622882" cy="172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A9AD558-6149-49CA-8035-27E73DD985C0}"/>
              </a:ext>
            </a:extLst>
          </p:cNvPr>
          <p:cNvSpPr/>
          <p:nvPr/>
        </p:nvSpPr>
        <p:spPr>
          <a:xfrm>
            <a:off x="9862758" y="4230366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TCP/587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2E28B07-875C-4263-9FBE-0C23996C9FA4}"/>
              </a:ext>
            </a:extLst>
          </p:cNvPr>
          <p:cNvSpPr/>
          <p:nvPr/>
        </p:nvSpPr>
        <p:spPr>
          <a:xfrm>
            <a:off x="10698306" y="2761591"/>
            <a:ext cx="970309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Creates Service Now incident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4EF75DC-825B-4600-81E4-6A84ABFEE241}"/>
              </a:ext>
            </a:extLst>
          </p:cNvPr>
          <p:cNvSpPr/>
          <p:nvPr/>
        </p:nvSpPr>
        <p:spPr>
          <a:xfrm>
            <a:off x="10716426" y="4746933"/>
            <a:ext cx="1361924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Mail alerts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OCP platform team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TrueSight mail box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9AB8C95-4A09-41EB-A613-559B4BC9FB52}"/>
              </a:ext>
            </a:extLst>
          </p:cNvPr>
          <p:cNvCxnSpPr>
            <a:cxnSpLocks/>
            <a:stCxn id="2068" idx="0"/>
          </p:cNvCxnSpPr>
          <p:nvPr/>
        </p:nvCxnSpPr>
        <p:spPr>
          <a:xfrm flipV="1">
            <a:off x="11477586" y="3760623"/>
            <a:ext cx="0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E48DF2-A460-47B6-8AC0-44C9D8FB7645}"/>
              </a:ext>
            </a:extLst>
          </p:cNvPr>
          <p:cNvCxnSpPr/>
          <p:nvPr/>
        </p:nvCxnSpPr>
        <p:spPr>
          <a:xfrm flipV="1">
            <a:off x="11519731" y="1993613"/>
            <a:ext cx="0" cy="138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or: Elbow 2069">
            <a:extLst>
              <a:ext uri="{FF2B5EF4-FFF2-40B4-BE49-F238E27FC236}">
                <a16:creationId xmlns:a16="http://schemas.microsoft.com/office/drawing/2014/main" id="{C7F11955-5F3D-4B9D-9CA6-5A5101CAF184}"/>
              </a:ext>
            </a:extLst>
          </p:cNvPr>
          <p:cNvCxnSpPr>
            <a:cxnSpLocks/>
            <a:endCxn id="2084" idx="0"/>
          </p:cNvCxnSpPr>
          <p:nvPr/>
        </p:nvCxnSpPr>
        <p:spPr>
          <a:xfrm>
            <a:off x="6701203" y="2940384"/>
            <a:ext cx="3354359" cy="17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CBABA2C-464B-4410-B07E-B0AE3E22A47D}"/>
              </a:ext>
            </a:extLst>
          </p:cNvPr>
          <p:cNvSpPr/>
          <p:nvPr/>
        </p:nvSpPr>
        <p:spPr>
          <a:xfrm>
            <a:off x="9733944" y="3911221"/>
            <a:ext cx="6196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UDP /514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AE81A0-9C18-454E-A9FC-529FC9BC66FF}"/>
              </a:ext>
            </a:extLst>
          </p:cNvPr>
          <p:cNvSpPr/>
          <p:nvPr/>
        </p:nvSpPr>
        <p:spPr>
          <a:xfrm>
            <a:off x="9351856" y="3406788"/>
            <a:ext cx="2643224" cy="341388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19065" y="3170245"/>
            <a:ext cx="789990" cy="645109"/>
          </a:xfrm>
          <a:prstGeom prst="rect">
            <a:avLst/>
          </a:prstGeom>
        </p:spPr>
      </p:pic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EA8039A9-0328-41DD-B676-2E8DFF66F261}"/>
              </a:ext>
            </a:extLst>
          </p:cNvPr>
          <p:cNvCxnSpPr>
            <a:stCxn id="7" idx="3"/>
            <a:endCxn id="2083" idx="0"/>
          </p:cNvCxnSpPr>
          <p:nvPr/>
        </p:nvCxnSpPr>
        <p:spPr>
          <a:xfrm>
            <a:off x="8878856" y="2221773"/>
            <a:ext cx="635204" cy="9484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4869470" y="4798209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529555" y="102263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- Azure IPI – Enterprise</a:t>
            </a:r>
          </a:p>
        </p:txBody>
      </p:sp>
    </p:spTree>
    <p:extLst>
      <p:ext uri="{BB962C8B-B14F-4D97-AF65-F5344CB8AC3E}">
        <p14:creationId xmlns:p14="http://schemas.microsoft.com/office/powerpoint/2010/main" val="373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881</Words>
  <Application>Microsoft Office PowerPoint</Application>
  <PresentationFormat>Widescreen</PresentationFormat>
  <Paragraphs>271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Sarkar (LCL)</dc:creator>
  <cp:lastModifiedBy>Abhinab Sarkar (LCL)</cp:lastModifiedBy>
  <cp:revision>151</cp:revision>
  <dcterms:created xsi:type="dcterms:W3CDTF">2020-08-29T23:18:24Z</dcterms:created>
  <dcterms:modified xsi:type="dcterms:W3CDTF">2020-09-04T19:44:03Z</dcterms:modified>
</cp:coreProperties>
</file>