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73" r:id="rId5"/>
    <p:sldId id="366" r:id="rId6"/>
    <p:sldId id="371" r:id="rId7"/>
    <p:sldId id="365" r:id="rId8"/>
    <p:sldId id="376" r:id="rId9"/>
    <p:sldId id="3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3375-B01D-4E99-9C88-3931F6831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3E163F8-A250-41D9-800F-3B09E65E0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F55B4B1-F37E-4BED-A6F2-5F4BDAF83040}"/>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5" name="Footer Placeholder 4">
            <a:extLst>
              <a:ext uri="{FF2B5EF4-FFF2-40B4-BE49-F238E27FC236}">
                <a16:creationId xmlns:a16="http://schemas.microsoft.com/office/drawing/2014/main" id="{D8287340-A28C-46EE-8F9D-3FDBD05B85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B689B1-DBFB-4061-8120-44AE6DC73BEB}"/>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115920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A412-B3BD-42FD-A545-2FF188F7B07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0C420BF-1B4B-4A9B-8C4F-9ABD3B6E57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D58B7C-D54B-4345-AF9B-38B39BD660B5}"/>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5" name="Footer Placeholder 4">
            <a:extLst>
              <a:ext uri="{FF2B5EF4-FFF2-40B4-BE49-F238E27FC236}">
                <a16:creationId xmlns:a16="http://schemas.microsoft.com/office/drawing/2014/main" id="{18324994-8FFD-416C-9645-E9400F93F3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FFEAD7-1156-4EF4-816D-E263379ECFBA}"/>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41879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446F6C-DD6E-408D-AAD6-2EEF5577F1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B8281D-AD8D-4333-80DF-2B643B6FF1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A689BF-2BF4-4FFD-9747-9510245DD11E}"/>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5" name="Footer Placeholder 4">
            <a:extLst>
              <a:ext uri="{FF2B5EF4-FFF2-40B4-BE49-F238E27FC236}">
                <a16:creationId xmlns:a16="http://schemas.microsoft.com/office/drawing/2014/main" id="{3FA1E16F-9BAB-431E-BA66-BB05504760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8E0C9C-D133-49E6-8418-F32BB682A0B0}"/>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280445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 Single Column (Object)">
    <p:spTree>
      <p:nvGrpSpPr>
        <p:cNvPr id="1" name=""/>
        <p:cNvGrpSpPr/>
        <p:nvPr/>
      </p:nvGrpSpPr>
      <p:grpSpPr>
        <a:xfrm>
          <a:off x="0" y="0"/>
          <a:ext cx="0" cy="0"/>
          <a:chOff x="0" y="0"/>
          <a:chExt cx="0" cy="0"/>
        </a:xfrm>
      </p:grpSpPr>
      <p:sp>
        <p:nvSpPr>
          <p:cNvPr id="2" name="Title 1"/>
          <p:cNvSpPr>
            <a:spLocks noGrp="1"/>
          </p:cNvSpPr>
          <p:nvPr>
            <p:ph type="title"/>
          </p:nvPr>
        </p:nvSpPr>
        <p:spPr>
          <a:xfrm>
            <a:off x="203200" y="234385"/>
            <a:ext cx="11785600" cy="207836"/>
          </a:xfrm>
        </p:spPr>
        <p:txBody>
          <a:bodyPr/>
          <a:lstStyle/>
          <a:p>
            <a:r>
              <a:rPr lang="en-US"/>
              <a:t>Click to edit Master title style</a:t>
            </a:r>
          </a:p>
        </p:txBody>
      </p:sp>
      <p:sp>
        <p:nvSpPr>
          <p:cNvPr id="4" name="Content Placeholder 3"/>
          <p:cNvSpPr>
            <a:spLocks noGrp="1"/>
          </p:cNvSpPr>
          <p:nvPr>
            <p:ph sz="quarter" idx="10"/>
          </p:nvPr>
        </p:nvSpPr>
        <p:spPr>
          <a:xfrm>
            <a:off x="203200" y="823091"/>
            <a:ext cx="11785600" cy="923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163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AE11-85FD-4041-87BA-591A5020317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D8A3C1-1E0E-4020-963F-A8711706D9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F03ABF-4DFA-44DA-8C3F-DF38B1DEA3CA}"/>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5" name="Footer Placeholder 4">
            <a:extLst>
              <a:ext uri="{FF2B5EF4-FFF2-40B4-BE49-F238E27FC236}">
                <a16:creationId xmlns:a16="http://schemas.microsoft.com/office/drawing/2014/main" id="{45E49415-4FAC-429C-9478-7D3E65B778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80F559-5F53-4229-AEC8-45ED07AB9465}"/>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46730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4C4A-524D-41EC-8C91-10D96A7D9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BE44FD9-E5BA-4D1F-808D-D5A991C13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F010B-D715-4EB9-8C98-F8349DCDE74F}"/>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5" name="Footer Placeholder 4">
            <a:extLst>
              <a:ext uri="{FF2B5EF4-FFF2-40B4-BE49-F238E27FC236}">
                <a16:creationId xmlns:a16="http://schemas.microsoft.com/office/drawing/2014/main" id="{944575AF-F679-43C0-BD58-E414AC991AF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AA80F8-4137-45D1-AF41-6569E9B891F1}"/>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169492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A2F5-4537-4982-9231-C305A2C9E17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F4CD378-0665-4EBB-85FE-AD31BC0A34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04827D0-20A0-41FA-A13D-C362AE480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2DE5ADA-CC88-4832-9534-E17A7ACDB880}"/>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6" name="Footer Placeholder 5">
            <a:extLst>
              <a:ext uri="{FF2B5EF4-FFF2-40B4-BE49-F238E27FC236}">
                <a16:creationId xmlns:a16="http://schemas.microsoft.com/office/drawing/2014/main" id="{6A3A79D0-9210-49C9-81CA-76DB987AD14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07E5F7-9659-494E-8D85-896D9E7222A7}"/>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56775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3CA7-3BB4-451A-8EAA-0B2E9E6ADC5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1A63D0-60A6-4E79-AEBB-CFCF18041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399FE8-7A4E-46F8-9A76-F67E0D539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0815167-F7AE-4668-8AA5-019606947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6A54F-C1B2-4E57-ACC5-5C3E4C7E0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60718F6-39C2-4905-800E-1A9BF30CE1A9}"/>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8" name="Footer Placeholder 7">
            <a:extLst>
              <a:ext uri="{FF2B5EF4-FFF2-40B4-BE49-F238E27FC236}">
                <a16:creationId xmlns:a16="http://schemas.microsoft.com/office/drawing/2014/main" id="{9C09A2F5-5FA3-4DEC-B98A-4F5B8BAB7F5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BDB9D73-0247-4076-9D3E-15AE3B16484B}"/>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218199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292-0349-4460-836F-4C1FC676581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D11CEFC-9DC0-45DE-8154-57F162077EFD}"/>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4" name="Footer Placeholder 3">
            <a:extLst>
              <a:ext uri="{FF2B5EF4-FFF2-40B4-BE49-F238E27FC236}">
                <a16:creationId xmlns:a16="http://schemas.microsoft.com/office/drawing/2014/main" id="{5298C4BC-2DB6-469C-80D5-D527A32DB33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45DB6D0-BF0F-4AD8-8266-BD629CEF9D49}"/>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348523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3E04B-A65D-4091-872E-5BF4103FB33B}"/>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3" name="Footer Placeholder 2">
            <a:extLst>
              <a:ext uri="{FF2B5EF4-FFF2-40B4-BE49-F238E27FC236}">
                <a16:creationId xmlns:a16="http://schemas.microsoft.com/office/drawing/2014/main" id="{C5F3FE81-37B0-40DB-BA91-0F669A78B12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076B813-6EE1-44FB-A37A-694EAD385433}"/>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150400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279E-1D0D-4C22-8088-903881D4D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29CD0D5-9DC8-446C-BFB2-2797875AD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7CF005-1643-4CFD-A63B-1EBD539A8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DAEC-50A5-47F0-8A65-2C8F9FB52A1E}"/>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6" name="Footer Placeholder 5">
            <a:extLst>
              <a:ext uri="{FF2B5EF4-FFF2-40B4-BE49-F238E27FC236}">
                <a16:creationId xmlns:a16="http://schemas.microsoft.com/office/drawing/2014/main" id="{C0678C66-113D-436C-A855-FFFBE20322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836EA4E-EEAE-479B-A2CC-CA362FE2F9C6}"/>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35363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A5DF-6345-4771-B44A-461A61AA4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D4D55B6-9847-4ABB-829C-350F2A208D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05FEC11-837B-4EF5-99C0-DB6BFB41C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E21BF-D408-49C1-9CF2-0C160E1F110A}"/>
              </a:ext>
            </a:extLst>
          </p:cNvPr>
          <p:cNvSpPr>
            <a:spLocks noGrp="1"/>
          </p:cNvSpPr>
          <p:nvPr>
            <p:ph type="dt" sz="half" idx="10"/>
          </p:nvPr>
        </p:nvSpPr>
        <p:spPr/>
        <p:txBody>
          <a:bodyPr/>
          <a:lstStyle/>
          <a:p>
            <a:fld id="{7BA813FB-B536-49A1-BDF8-EB35DA202AA1}" type="datetimeFigureOut">
              <a:rPr lang="en-CA" smtClean="0"/>
              <a:t>2021-03-04</a:t>
            </a:fld>
            <a:endParaRPr lang="en-CA"/>
          </a:p>
        </p:txBody>
      </p:sp>
      <p:sp>
        <p:nvSpPr>
          <p:cNvPr id="6" name="Footer Placeholder 5">
            <a:extLst>
              <a:ext uri="{FF2B5EF4-FFF2-40B4-BE49-F238E27FC236}">
                <a16:creationId xmlns:a16="http://schemas.microsoft.com/office/drawing/2014/main" id="{CBEAE2B5-1F4B-4E35-BBDE-2F81F84FE5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67747CD-2301-497D-ADF7-4F4E8096721E}"/>
              </a:ext>
            </a:extLst>
          </p:cNvPr>
          <p:cNvSpPr>
            <a:spLocks noGrp="1"/>
          </p:cNvSpPr>
          <p:nvPr>
            <p:ph type="sldNum" sz="quarter" idx="12"/>
          </p:nvPr>
        </p:nvSpPr>
        <p:spPr/>
        <p:txBody>
          <a:bodyPr/>
          <a:lstStyle/>
          <a:p>
            <a:fld id="{FDEDED3A-9FA2-4047-903E-EA2CB88C2FF7}" type="slidenum">
              <a:rPr lang="en-CA" smtClean="0"/>
              <a:t>‹#›</a:t>
            </a:fld>
            <a:endParaRPr lang="en-CA"/>
          </a:p>
        </p:txBody>
      </p:sp>
    </p:spTree>
    <p:extLst>
      <p:ext uri="{BB962C8B-B14F-4D97-AF65-F5344CB8AC3E}">
        <p14:creationId xmlns:p14="http://schemas.microsoft.com/office/powerpoint/2010/main" val="95605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FACA2-DD03-4847-AAEF-81D9A945E5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CD0950F-6E82-44EA-84A1-704150BAE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826B26D-C422-45C0-9B58-4FDD7CE344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813FB-B536-49A1-BDF8-EB35DA202AA1}" type="datetimeFigureOut">
              <a:rPr lang="en-CA" smtClean="0"/>
              <a:t>2021-03-04</a:t>
            </a:fld>
            <a:endParaRPr lang="en-CA"/>
          </a:p>
        </p:txBody>
      </p:sp>
      <p:sp>
        <p:nvSpPr>
          <p:cNvPr id="5" name="Footer Placeholder 4">
            <a:extLst>
              <a:ext uri="{FF2B5EF4-FFF2-40B4-BE49-F238E27FC236}">
                <a16:creationId xmlns:a16="http://schemas.microsoft.com/office/drawing/2014/main" id="{CF6E524B-6B92-49BD-BEAA-B0A5B5380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CACEC5A-6A0E-4EAE-A558-BB0053E29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DED3A-9FA2-4047-903E-EA2CB88C2FF7}" type="slidenum">
              <a:rPr lang="en-CA" smtClean="0"/>
              <a:t>‹#›</a:t>
            </a:fld>
            <a:endParaRPr lang="en-CA"/>
          </a:p>
        </p:txBody>
      </p:sp>
    </p:spTree>
    <p:extLst>
      <p:ext uri="{BB962C8B-B14F-4D97-AF65-F5344CB8AC3E}">
        <p14:creationId xmlns:p14="http://schemas.microsoft.com/office/powerpoint/2010/main" val="1643274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sv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17"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9.svg"/><Relationship Id="rId5" Type="http://schemas.openxmlformats.org/officeDocument/2006/relationships/image" Target="../media/image4.png"/><Relationship Id="rId15" Type="http://schemas.openxmlformats.org/officeDocument/2006/relationships/image" Target="../media/image10.png"/><Relationship Id="rId10"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svg"/><Relationship Id="rId14" Type="http://schemas.openxmlformats.org/officeDocument/2006/relationships/image" Target="../media/image2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6789-146E-406F-B276-6B26C4254EE9}"/>
              </a:ext>
            </a:extLst>
          </p:cNvPr>
          <p:cNvSpPr>
            <a:spLocks noGrp="1"/>
          </p:cNvSpPr>
          <p:nvPr>
            <p:ph type="ctrTitle"/>
          </p:nvPr>
        </p:nvSpPr>
        <p:spPr/>
        <p:txBody>
          <a:bodyPr/>
          <a:lstStyle/>
          <a:p>
            <a:r>
              <a:rPr lang="en-CA" dirty="0"/>
              <a:t>Azure Key Vault</a:t>
            </a:r>
          </a:p>
        </p:txBody>
      </p:sp>
      <p:sp>
        <p:nvSpPr>
          <p:cNvPr id="3" name="Subtitle 2">
            <a:extLst>
              <a:ext uri="{FF2B5EF4-FFF2-40B4-BE49-F238E27FC236}">
                <a16:creationId xmlns:a16="http://schemas.microsoft.com/office/drawing/2014/main" id="{DFB69CF2-F9F1-4F53-B630-D2D333904089}"/>
              </a:ext>
            </a:extLst>
          </p:cNvPr>
          <p:cNvSpPr>
            <a:spLocks noGrp="1"/>
          </p:cNvSpPr>
          <p:nvPr>
            <p:ph type="subTitle" idx="1"/>
          </p:nvPr>
        </p:nvSpPr>
        <p:spPr/>
        <p:txBody>
          <a:bodyPr/>
          <a:lstStyle/>
          <a:p>
            <a:r>
              <a:rPr lang="en-CA" dirty="0"/>
              <a:t>Network Design</a:t>
            </a:r>
          </a:p>
        </p:txBody>
      </p:sp>
    </p:spTree>
    <p:extLst>
      <p:ext uri="{BB962C8B-B14F-4D97-AF65-F5344CB8AC3E}">
        <p14:creationId xmlns:p14="http://schemas.microsoft.com/office/powerpoint/2010/main" val="262681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EDD48-B251-4ACC-A076-F71657285E64}"/>
              </a:ext>
            </a:extLst>
          </p:cNvPr>
          <p:cNvSpPr/>
          <p:nvPr/>
        </p:nvSpPr>
        <p:spPr>
          <a:xfrm>
            <a:off x="284952" y="346897"/>
            <a:ext cx="3782223" cy="497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u="sng" dirty="0">
                <a:solidFill>
                  <a:schemeClr val="tx1"/>
                </a:solidFill>
              </a:rPr>
              <a:t>Network options</a:t>
            </a:r>
          </a:p>
        </p:txBody>
      </p:sp>
      <p:sp>
        <p:nvSpPr>
          <p:cNvPr id="6" name="Rectangle 5">
            <a:extLst>
              <a:ext uri="{FF2B5EF4-FFF2-40B4-BE49-F238E27FC236}">
                <a16:creationId xmlns:a16="http://schemas.microsoft.com/office/drawing/2014/main" id="{BB659B94-BC62-4196-BA20-EB97AAB936BB}"/>
              </a:ext>
            </a:extLst>
          </p:cNvPr>
          <p:cNvSpPr/>
          <p:nvPr/>
        </p:nvSpPr>
        <p:spPr>
          <a:xfrm>
            <a:off x="1195389" y="1253478"/>
            <a:ext cx="4424361" cy="3128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CA" sz="1600" dirty="0">
                <a:solidFill>
                  <a:schemeClr val="tx1"/>
                </a:solidFill>
              </a:rPr>
              <a:t>Network Firewall</a:t>
            </a:r>
          </a:p>
          <a:p>
            <a:pPr marL="742950" lvl="1" indent="-285750">
              <a:buFont typeface="Arial" panose="020B0604020202020204" pitchFamily="34" charset="0"/>
              <a:buChar char="•"/>
            </a:pPr>
            <a:r>
              <a:rPr lang="en-CA" sz="1600" dirty="0">
                <a:solidFill>
                  <a:schemeClr val="tx1"/>
                </a:solidFill>
              </a:rPr>
              <a:t>Only allow specific Public IPs</a:t>
            </a:r>
          </a:p>
          <a:p>
            <a:pPr marL="228600" indent="-228600">
              <a:buFont typeface="+mj-lt"/>
              <a:buAutoNum type="arabicPeriod"/>
            </a:pPr>
            <a:r>
              <a:rPr lang="en-CA" sz="1600" dirty="0">
                <a:solidFill>
                  <a:schemeClr val="tx1"/>
                </a:solidFill>
              </a:rPr>
              <a:t>Service Endpoint</a:t>
            </a:r>
          </a:p>
          <a:p>
            <a:pPr marL="742950" lvl="1" indent="-285750">
              <a:buFont typeface="Arial" panose="020B0604020202020204" pitchFamily="34" charset="0"/>
              <a:buChar char="•"/>
            </a:pPr>
            <a:r>
              <a:rPr lang="en-CA" sz="1600" dirty="0">
                <a:solidFill>
                  <a:schemeClr val="tx1"/>
                </a:solidFill>
              </a:rPr>
              <a:t>Leverages Azure backbone network</a:t>
            </a:r>
          </a:p>
          <a:p>
            <a:pPr marL="742950" lvl="1" indent="-285750">
              <a:buFont typeface="Arial" panose="020B0604020202020204" pitchFamily="34" charset="0"/>
              <a:buChar char="•"/>
            </a:pPr>
            <a:r>
              <a:rPr lang="en-CA" sz="1600" dirty="0">
                <a:solidFill>
                  <a:schemeClr val="tx1"/>
                </a:solidFill>
              </a:rPr>
              <a:t>Allows on-prem connectivity over ExpressRoute Public peering</a:t>
            </a:r>
          </a:p>
          <a:p>
            <a:pPr marL="228600" indent="-228600">
              <a:buFont typeface="+mj-lt"/>
              <a:buAutoNum type="arabicPeriod"/>
            </a:pPr>
            <a:r>
              <a:rPr lang="en-CA" sz="1600" dirty="0">
                <a:solidFill>
                  <a:schemeClr val="tx1"/>
                </a:solidFill>
              </a:rPr>
              <a:t>Private Endpoint</a:t>
            </a:r>
          </a:p>
          <a:p>
            <a:pPr marL="742950" lvl="1" indent="-285750">
              <a:buFont typeface="Arial" panose="020B0604020202020204" pitchFamily="34" charset="0"/>
              <a:buChar char="•"/>
            </a:pPr>
            <a:r>
              <a:rPr lang="en-CA" sz="1600" dirty="0">
                <a:solidFill>
                  <a:schemeClr val="tx1"/>
                </a:solidFill>
              </a:rPr>
              <a:t>Leverages private link</a:t>
            </a:r>
          </a:p>
          <a:p>
            <a:pPr marL="742950" lvl="1" indent="-285750">
              <a:buFont typeface="Arial" panose="020B0604020202020204" pitchFamily="34" charset="0"/>
              <a:buChar char="•"/>
            </a:pPr>
            <a:r>
              <a:rPr lang="en-CA" sz="1600" dirty="0">
                <a:solidFill>
                  <a:schemeClr val="tx1"/>
                </a:solidFill>
              </a:rPr>
              <a:t>Assigns Private IP to PaaS resource</a:t>
            </a:r>
          </a:p>
          <a:p>
            <a:pPr marL="742950" lvl="1" indent="-285750">
              <a:buFont typeface="Arial" panose="020B0604020202020204" pitchFamily="34" charset="0"/>
              <a:buChar char="•"/>
            </a:pPr>
            <a:r>
              <a:rPr lang="en-CA" sz="1600" dirty="0">
                <a:solidFill>
                  <a:schemeClr val="tx1"/>
                </a:solidFill>
              </a:rPr>
              <a:t>Allows on-prem connectivity over ExpressRoute Private peering</a:t>
            </a:r>
          </a:p>
          <a:p>
            <a:pPr marL="685800" lvl="1" indent="-228600">
              <a:buFont typeface="+mj-lt"/>
              <a:buAutoNum type="arabicPeriod"/>
            </a:pPr>
            <a:endParaRPr lang="en-CA" sz="1600" dirty="0">
              <a:solidFill>
                <a:schemeClr val="tx1"/>
              </a:solidFill>
            </a:endParaRPr>
          </a:p>
          <a:p>
            <a:pPr marL="228600" indent="-228600">
              <a:buFont typeface="+mj-lt"/>
              <a:buAutoNum type="arabicPeriod"/>
            </a:pPr>
            <a:endParaRPr lang="en-CA" sz="1600" dirty="0">
              <a:solidFill>
                <a:schemeClr val="tx1"/>
              </a:solidFill>
            </a:endParaRPr>
          </a:p>
        </p:txBody>
      </p:sp>
    </p:spTree>
    <p:extLst>
      <p:ext uri="{BB962C8B-B14F-4D97-AF65-F5344CB8AC3E}">
        <p14:creationId xmlns:p14="http://schemas.microsoft.com/office/powerpoint/2010/main" val="408010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58E4911D-6158-4AE5-87CB-998D0BF31A55}"/>
              </a:ext>
            </a:extLst>
          </p:cNvPr>
          <p:cNvSpPr/>
          <p:nvPr/>
        </p:nvSpPr>
        <p:spPr>
          <a:xfrm>
            <a:off x="576822" y="1176069"/>
            <a:ext cx="5979273" cy="3303674"/>
          </a:xfrm>
          <a:prstGeom prst="rect">
            <a:avLst/>
          </a:prstGeom>
          <a:noFill/>
          <a:ln cap="rnd">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Rectangle 85">
            <a:extLst>
              <a:ext uri="{FF2B5EF4-FFF2-40B4-BE49-F238E27FC236}">
                <a16:creationId xmlns:a16="http://schemas.microsoft.com/office/drawing/2014/main" id="{7449EE50-4044-4F27-8DDF-923180947B03}"/>
              </a:ext>
            </a:extLst>
          </p:cNvPr>
          <p:cNvSpPr/>
          <p:nvPr/>
        </p:nvSpPr>
        <p:spPr>
          <a:xfrm>
            <a:off x="2791332" y="124373"/>
            <a:ext cx="5811699" cy="497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u="sng" dirty="0">
                <a:solidFill>
                  <a:schemeClr val="tx1"/>
                </a:solidFill>
              </a:rPr>
              <a:t>Azure Key Vault – Network Design - Private Endpoint</a:t>
            </a:r>
          </a:p>
        </p:txBody>
      </p:sp>
      <p:sp>
        <p:nvSpPr>
          <p:cNvPr id="89" name="Rectangle 88">
            <a:extLst>
              <a:ext uri="{FF2B5EF4-FFF2-40B4-BE49-F238E27FC236}">
                <a16:creationId xmlns:a16="http://schemas.microsoft.com/office/drawing/2014/main" id="{175D1422-C463-46AD-AAA1-63520D1A4682}"/>
              </a:ext>
            </a:extLst>
          </p:cNvPr>
          <p:cNvSpPr/>
          <p:nvPr/>
        </p:nvSpPr>
        <p:spPr>
          <a:xfrm>
            <a:off x="1069567" y="2490049"/>
            <a:ext cx="1067934" cy="89838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8" name="Rectangle 87">
            <a:extLst>
              <a:ext uri="{FF2B5EF4-FFF2-40B4-BE49-F238E27FC236}">
                <a16:creationId xmlns:a16="http://schemas.microsoft.com/office/drawing/2014/main" id="{34FAE395-17DC-4A42-84CA-39F85DB1D3F1}"/>
              </a:ext>
            </a:extLst>
          </p:cNvPr>
          <p:cNvSpPr/>
          <p:nvPr/>
        </p:nvSpPr>
        <p:spPr>
          <a:xfrm>
            <a:off x="927075" y="2129239"/>
            <a:ext cx="1025917" cy="425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App Hosting Environment</a:t>
            </a:r>
          </a:p>
        </p:txBody>
      </p:sp>
      <p:sp>
        <p:nvSpPr>
          <p:cNvPr id="55" name="Rectangle 54">
            <a:extLst>
              <a:ext uri="{FF2B5EF4-FFF2-40B4-BE49-F238E27FC236}">
                <a16:creationId xmlns:a16="http://schemas.microsoft.com/office/drawing/2014/main" id="{3C1D4E2E-9265-4FD2-B634-C93CC5F672FB}"/>
              </a:ext>
            </a:extLst>
          </p:cNvPr>
          <p:cNvSpPr/>
          <p:nvPr/>
        </p:nvSpPr>
        <p:spPr>
          <a:xfrm>
            <a:off x="838095" y="1719725"/>
            <a:ext cx="2645580" cy="203054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 name="Group 10">
            <a:extLst>
              <a:ext uri="{FF2B5EF4-FFF2-40B4-BE49-F238E27FC236}">
                <a16:creationId xmlns:a16="http://schemas.microsoft.com/office/drawing/2014/main" id="{D2A05E9A-6B75-40A7-AABC-3A58AA57DEB9}"/>
              </a:ext>
            </a:extLst>
          </p:cNvPr>
          <p:cNvGrpSpPr/>
          <p:nvPr/>
        </p:nvGrpSpPr>
        <p:grpSpPr>
          <a:xfrm>
            <a:off x="759989" y="1325088"/>
            <a:ext cx="1485948" cy="665318"/>
            <a:chOff x="4593653" y="3673741"/>
            <a:chExt cx="1485948" cy="665318"/>
          </a:xfrm>
        </p:grpSpPr>
        <p:pic>
          <p:nvPicPr>
            <p:cNvPr id="5" name="Picture 4" descr="Icon&#10;&#10;Description automatically generated">
              <a:extLst>
                <a:ext uri="{FF2B5EF4-FFF2-40B4-BE49-F238E27FC236}">
                  <a16:creationId xmlns:a16="http://schemas.microsoft.com/office/drawing/2014/main" id="{F9197A98-CA0C-4391-986A-72757210C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312" y="3673741"/>
              <a:ext cx="481338" cy="481338"/>
            </a:xfrm>
            <a:prstGeom prst="rect">
              <a:avLst/>
            </a:prstGeom>
          </p:spPr>
        </p:pic>
        <p:sp>
          <p:nvSpPr>
            <p:cNvPr id="115" name="Rectangle 114">
              <a:extLst>
                <a:ext uri="{FF2B5EF4-FFF2-40B4-BE49-F238E27FC236}">
                  <a16:creationId xmlns:a16="http://schemas.microsoft.com/office/drawing/2014/main" id="{D0B806A8-0526-40CD-919A-EB845866E0EA}"/>
                </a:ext>
              </a:extLst>
            </p:cNvPr>
            <p:cNvSpPr/>
            <p:nvPr/>
          </p:nvSpPr>
          <p:spPr>
            <a:xfrm>
              <a:off x="4593653" y="4002678"/>
              <a:ext cx="1485948" cy="336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VNet1 – 10.0.0.0/16</a:t>
              </a:r>
            </a:p>
          </p:txBody>
        </p:sp>
      </p:grpSp>
      <p:grpSp>
        <p:nvGrpSpPr>
          <p:cNvPr id="48" name="Group 47">
            <a:extLst>
              <a:ext uri="{FF2B5EF4-FFF2-40B4-BE49-F238E27FC236}">
                <a16:creationId xmlns:a16="http://schemas.microsoft.com/office/drawing/2014/main" id="{D495AB91-E005-4C25-B1C5-F63D611799B1}"/>
              </a:ext>
            </a:extLst>
          </p:cNvPr>
          <p:cNvGrpSpPr/>
          <p:nvPr/>
        </p:nvGrpSpPr>
        <p:grpSpPr>
          <a:xfrm>
            <a:off x="3063534" y="3535311"/>
            <a:ext cx="942975" cy="632356"/>
            <a:chOff x="10791507" y="4088421"/>
            <a:chExt cx="942975" cy="632356"/>
          </a:xfrm>
        </p:grpSpPr>
        <p:pic>
          <p:nvPicPr>
            <p:cNvPr id="47" name="Graphic 46">
              <a:extLst>
                <a:ext uri="{FF2B5EF4-FFF2-40B4-BE49-F238E27FC236}">
                  <a16:creationId xmlns:a16="http://schemas.microsoft.com/office/drawing/2014/main" id="{B64B48A2-D975-4B94-8029-EB13197D01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62970" y="4088421"/>
              <a:ext cx="400050" cy="400050"/>
            </a:xfrm>
            <a:prstGeom prst="rect">
              <a:avLst/>
            </a:prstGeom>
          </p:spPr>
        </p:pic>
        <p:sp>
          <p:nvSpPr>
            <p:cNvPr id="119" name="Rectangle 118">
              <a:extLst>
                <a:ext uri="{FF2B5EF4-FFF2-40B4-BE49-F238E27FC236}">
                  <a16:creationId xmlns:a16="http://schemas.microsoft.com/office/drawing/2014/main" id="{A691CCDF-2C6B-4680-8875-FAC104DB58BE}"/>
                </a:ext>
              </a:extLst>
            </p:cNvPr>
            <p:cNvSpPr/>
            <p:nvPr/>
          </p:nvSpPr>
          <p:spPr>
            <a:xfrm>
              <a:off x="10791507" y="4435026"/>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NSG</a:t>
              </a:r>
            </a:p>
          </p:txBody>
        </p:sp>
      </p:grpSp>
      <p:pic>
        <p:nvPicPr>
          <p:cNvPr id="131" name="Picture 54" descr="Megabyte - MICROSOFT AZURE : CLOUD FOR ALL... | Facebook">
            <a:extLst>
              <a:ext uri="{FF2B5EF4-FFF2-40B4-BE49-F238E27FC236}">
                <a16:creationId xmlns:a16="http://schemas.microsoft.com/office/drawing/2014/main" id="{CFDDE824-7187-4C26-9F04-0C62F1307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82" y="693091"/>
            <a:ext cx="1271827" cy="79713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B7337C55-D584-46E6-97AB-0EAC0BCB6ED3}"/>
              </a:ext>
            </a:extLst>
          </p:cNvPr>
          <p:cNvGrpSpPr/>
          <p:nvPr/>
        </p:nvGrpSpPr>
        <p:grpSpPr>
          <a:xfrm>
            <a:off x="5314831" y="2162668"/>
            <a:ext cx="942975" cy="802001"/>
            <a:chOff x="5667375" y="2836549"/>
            <a:chExt cx="942975" cy="802001"/>
          </a:xfrm>
        </p:grpSpPr>
        <p:pic>
          <p:nvPicPr>
            <p:cNvPr id="3" name="Picture 2" descr="Logo&#10;&#10;Description automatically generated">
              <a:extLst>
                <a:ext uri="{FF2B5EF4-FFF2-40B4-BE49-F238E27FC236}">
                  <a16:creationId xmlns:a16="http://schemas.microsoft.com/office/drawing/2014/main" id="{0A49D3FB-C662-450A-AB31-1CAB8C7B9E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3285" y="2836549"/>
              <a:ext cx="591153" cy="591153"/>
            </a:xfrm>
            <a:prstGeom prst="rect">
              <a:avLst/>
            </a:prstGeom>
          </p:spPr>
        </p:pic>
        <p:sp>
          <p:nvSpPr>
            <p:cNvPr id="20" name="Rectangle 19">
              <a:extLst>
                <a:ext uri="{FF2B5EF4-FFF2-40B4-BE49-F238E27FC236}">
                  <a16:creationId xmlns:a16="http://schemas.microsoft.com/office/drawing/2014/main" id="{6A4F172F-A42B-4E98-9454-5932C65C2968}"/>
                </a:ext>
              </a:extLst>
            </p:cNvPr>
            <p:cNvSpPr/>
            <p:nvPr/>
          </p:nvSpPr>
          <p:spPr>
            <a:xfrm>
              <a:off x="5667375" y="3352799"/>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Key Vault</a:t>
              </a:r>
            </a:p>
          </p:txBody>
        </p:sp>
      </p:grpSp>
      <p:sp>
        <p:nvSpPr>
          <p:cNvPr id="121" name="Rectangle 120">
            <a:extLst>
              <a:ext uri="{FF2B5EF4-FFF2-40B4-BE49-F238E27FC236}">
                <a16:creationId xmlns:a16="http://schemas.microsoft.com/office/drawing/2014/main" id="{902F9733-9F0D-471A-A778-B41E2F5AE87E}"/>
              </a:ext>
            </a:extLst>
          </p:cNvPr>
          <p:cNvSpPr/>
          <p:nvPr/>
        </p:nvSpPr>
        <p:spPr>
          <a:xfrm>
            <a:off x="5271455" y="3039078"/>
            <a:ext cx="1050846" cy="3051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Private IP</a:t>
            </a:r>
          </a:p>
          <a:p>
            <a:pPr algn="ctr"/>
            <a:r>
              <a:rPr lang="en-CA" sz="1200" b="1" dirty="0">
                <a:solidFill>
                  <a:schemeClr val="tx1"/>
                </a:solidFill>
              </a:rPr>
              <a:t>10.0.1.4</a:t>
            </a:r>
          </a:p>
        </p:txBody>
      </p:sp>
      <p:sp>
        <p:nvSpPr>
          <p:cNvPr id="133" name="Rectangle 132">
            <a:extLst>
              <a:ext uri="{FF2B5EF4-FFF2-40B4-BE49-F238E27FC236}">
                <a16:creationId xmlns:a16="http://schemas.microsoft.com/office/drawing/2014/main" id="{C56B6A1C-F418-48A1-AB84-B67B9F4AA536}"/>
              </a:ext>
            </a:extLst>
          </p:cNvPr>
          <p:cNvSpPr/>
          <p:nvPr/>
        </p:nvSpPr>
        <p:spPr>
          <a:xfrm>
            <a:off x="5267890" y="2009683"/>
            <a:ext cx="975898" cy="13947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9" name="Group 18">
            <a:extLst>
              <a:ext uri="{FF2B5EF4-FFF2-40B4-BE49-F238E27FC236}">
                <a16:creationId xmlns:a16="http://schemas.microsoft.com/office/drawing/2014/main" id="{0C52457E-FE2D-43E7-B26A-A5EF022797D9}"/>
              </a:ext>
            </a:extLst>
          </p:cNvPr>
          <p:cNvGrpSpPr/>
          <p:nvPr/>
        </p:nvGrpSpPr>
        <p:grpSpPr>
          <a:xfrm>
            <a:off x="987899" y="2511634"/>
            <a:ext cx="1179662" cy="656749"/>
            <a:chOff x="2442497" y="3198838"/>
            <a:chExt cx="942975" cy="584962"/>
          </a:xfrm>
        </p:grpSpPr>
        <p:pic>
          <p:nvPicPr>
            <p:cNvPr id="60" name="Picture 59" descr="Icon&#10;&#10;Description automatically generated">
              <a:extLst>
                <a:ext uri="{FF2B5EF4-FFF2-40B4-BE49-F238E27FC236}">
                  <a16:creationId xmlns:a16="http://schemas.microsoft.com/office/drawing/2014/main" id="{D815DD89-61A5-4562-83E1-057FD5350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992" y="3198838"/>
              <a:ext cx="379985" cy="379985"/>
            </a:xfrm>
            <a:prstGeom prst="rect">
              <a:avLst/>
            </a:prstGeom>
          </p:spPr>
        </p:pic>
        <p:sp>
          <p:nvSpPr>
            <p:cNvPr id="61" name="Rectangle 60">
              <a:extLst>
                <a:ext uri="{FF2B5EF4-FFF2-40B4-BE49-F238E27FC236}">
                  <a16:creationId xmlns:a16="http://schemas.microsoft.com/office/drawing/2014/main" id="{8642A3B2-39C4-4FEB-B4B6-3AD172158207}"/>
                </a:ext>
              </a:extLst>
            </p:cNvPr>
            <p:cNvSpPr/>
            <p:nvPr/>
          </p:nvSpPr>
          <p:spPr>
            <a:xfrm>
              <a:off x="2442497" y="3498049"/>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IaaS</a:t>
              </a:r>
            </a:p>
          </p:txBody>
        </p:sp>
      </p:grpSp>
      <p:sp>
        <p:nvSpPr>
          <p:cNvPr id="66" name="Rectangle 65">
            <a:extLst>
              <a:ext uri="{FF2B5EF4-FFF2-40B4-BE49-F238E27FC236}">
                <a16:creationId xmlns:a16="http://schemas.microsoft.com/office/drawing/2014/main" id="{C2936C81-E728-40A3-9F0E-8090239B7962}"/>
              </a:ext>
            </a:extLst>
          </p:cNvPr>
          <p:cNvSpPr/>
          <p:nvPr/>
        </p:nvSpPr>
        <p:spPr>
          <a:xfrm>
            <a:off x="961763" y="2130934"/>
            <a:ext cx="2363302" cy="139394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Rectangle 66">
            <a:extLst>
              <a:ext uri="{FF2B5EF4-FFF2-40B4-BE49-F238E27FC236}">
                <a16:creationId xmlns:a16="http://schemas.microsoft.com/office/drawing/2014/main" id="{2653671A-E86F-40E2-BF7E-B8C02F65C29E}"/>
              </a:ext>
            </a:extLst>
          </p:cNvPr>
          <p:cNvSpPr/>
          <p:nvPr/>
        </p:nvSpPr>
        <p:spPr>
          <a:xfrm>
            <a:off x="678084" y="1853675"/>
            <a:ext cx="2108642" cy="411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Subnet1 - 10.0.1.0/24</a:t>
            </a:r>
          </a:p>
        </p:txBody>
      </p:sp>
      <p:sp>
        <p:nvSpPr>
          <p:cNvPr id="70" name="Rectangle 69">
            <a:extLst>
              <a:ext uri="{FF2B5EF4-FFF2-40B4-BE49-F238E27FC236}">
                <a16:creationId xmlns:a16="http://schemas.microsoft.com/office/drawing/2014/main" id="{AAB2ABEE-F4E7-43C4-B3CD-1B9872DB10C3}"/>
              </a:ext>
            </a:extLst>
          </p:cNvPr>
          <p:cNvSpPr/>
          <p:nvPr/>
        </p:nvSpPr>
        <p:spPr>
          <a:xfrm>
            <a:off x="1296728" y="3079034"/>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Private IP</a:t>
            </a:r>
          </a:p>
          <a:p>
            <a:pPr algn="ctr"/>
            <a:r>
              <a:rPr lang="en-CA" sz="1200" b="1" dirty="0">
                <a:solidFill>
                  <a:schemeClr val="tx1"/>
                </a:solidFill>
              </a:rPr>
              <a:t>10.0.1.5</a:t>
            </a:r>
          </a:p>
        </p:txBody>
      </p:sp>
      <p:grpSp>
        <p:nvGrpSpPr>
          <p:cNvPr id="77" name="Group 76">
            <a:extLst>
              <a:ext uri="{FF2B5EF4-FFF2-40B4-BE49-F238E27FC236}">
                <a16:creationId xmlns:a16="http://schemas.microsoft.com/office/drawing/2014/main" id="{5B5497A8-37D3-4A27-B3C7-F3FBA27D5AEC}"/>
              </a:ext>
            </a:extLst>
          </p:cNvPr>
          <p:cNvGrpSpPr/>
          <p:nvPr/>
        </p:nvGrpSpPr>
        <p:grpSpPr>
          <a:xfrm>
            <a:off x="956570" y="2928599"/>
            <a:ext cx="681499" cy="482543"/>
            <a:chOff x="10574656" y="5218283"/>
            <a:chExt cx="942975" cy="594201"/>
          </a:xfrm>
        </p:grpSpPr>
        <p:pic>
          <p:nvPicPr>
            <p:cNvPr id="81" name="Graphic 80">
              <a:extLst>
                <a:ext uri="{FF2B5EF4-FFF2-40B4-BE49-F238E27FC236}">
                  <a16:creationId xmlns:a16="http://schemas.microsoft.com/office/drawing/2014/main" id="{DDBBF3D8-1CDD-45F7-A635-1B06EDFAAD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0880" y="5218283"/>
              <a:ext cx="390525" cy="390525"/>
            </a:xfrm>
            <a:prstGeom prst="rect">
              <a:avLst/>
            </a:prstGeom>
          </p:spPr>
        </p:pic>
        <p:sp>
          <p:nvSpPr>
            <p:cNvPr id="82" name="Rectangle 81">
              <a:extLst>
                <a:ext uri="{FF2B5EF4-FFF2-40B4-BE49-F238E27FC236}">
                  <a16:creationId xmlns:a16="http://schemas.microsoft.com/office/drawing/2014/main" id="{18419434-54FE-4BCE-8040-84D2DC0EE204}"/>
                </a:ext>
              </a:extLst>
            </p:cNvPr>
            <p:cNvSpPr/>
            <p:nvPr/>
          </p:nvSpPr>
          <p:spPr>
            <a:xfrm>
              <a:off x="10574656" y="5526733"/>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NIC1</a:t>
              </a:r>
            </a:p>
          </p:txBody>
        </p:sp>
      </p:grpSp>
      <p:cxnSp>
        <p:nvCxnSpPr>
          <p:cNvPr id="71" name="Straight Arrow Connector 70">
            <a:extLst>
              <a:ext uri="{FF2B5EF4-FFF2-40B4-BE49-F238E27FC236}">
                <a16:creationId xmlns:a16="http://schemas.microsoft.com/office/drawing/2014/main" id="{CA0EAE81-8CE5-46FE-B4AA-60C1573183EA}"/>
              </a:ext>
            </a:extLst>
          </p:cNvPr>
          <p:cNvCxnSpPr>
            <a:cxnSpLocks/>
            <a:endCxn id="3" idx="1"/>
          </p:cNvCxnSpPr>
          <p:nvPr/>
        </p:nvCxnSpPr>
        <p:spPr>
          <a:xfrm flipV="1">
            <a:off x="3126833" y="2458245"/>
            <a:ext cx="2363908" cy="7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49FB36D9-D09F-4126-AFC9-6DC57468FAC1}"/>
              </a:ext>
            </a:extLst>
          </p:cNvPr>
          <p:cNvSpPr/>
          <p:nvPr/>
        </p:nvSpPr>
        <p:spPr>
          <a:xfrm>
            <a:off x="3646716" y="2446292"/>
            <a:ext cx="1479532" cy="403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Microsoft backbone </a:t>
            </a:r>
          </a:p>
          <a:p>
            <a:pPr algn="ctr"/>
            <a:r>
              <a:rPr lang="en-CA" sz="1200" dirty="0">
                <a:solidFill>
                  <a:schemeClr val="tx1"/>
                </a:solidFill>
              </a:rPr>
              <a:t>network</a:t>
            </a:r>
          </a:p>
        </p:txBody>
      </p:sp>
      <p:grpSp>
        <p:nvGrpSpPr>
          <p:cNvPr id="96" name="Group 95">
            <a:extLst>
              <a:ext uri="{FF2B5EF4-FFF2-40B4-BE49-F238E27FC236}">
                <a16:creationId xmlns:a16="http://schemas.microsoft.com/office/drawing/2014/main" id="{795D0C26-CAB4-45C4-B3B0-CF68730A889F}"/>
              </a:ext>
            </a:extLst>
          </p:cNvPr>
          <p:cNvGrpSpPr/>
          <p:nvPr/>
        </p:nvGrpSpPr>
        <p:grpSpPr>
          <a:xfrm>
            <a:off x="7371379" y="1794004"/>
            <a:ext cx="1152069" cy="1152069"/>
            <a:chOff x="8114745" y="2026472"/>
            <a:chExt cx="1152069" cy="1152069"/>
          </a:xfrm>
        </p:grpSpPr>
        <p:pic>
          <p:nvPicPr>
            <p:cNvPr id="95" name="Picture 94" descr="Shape, arrow&#10;&#10;Description automatically generated">
              <a:extLst>
                <a:ext uri="{FF2B5EF4-FFF2-40B4-BE49-F238E27FC236}">
                  <a16:creationId xmlns:a16="http://schemas.microsoft.com/office/drawing/2014/main" id="{9688F8CA-F2DB-4334-8E48-E9C60E78CCF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14745" y="2026472"/>
              <a:ext cx="1152069" cy="1152069"/>
            </a:xfrm>
            <a:prstGeom prst="rect">
              <a:avLst/>
            </a:prstGeom>
          </p:spPr>
        </p:pic>
        <p:sp>
          <p:nvSpPr>
            <p:cNvPr id="120" name="Rectangle 119">
              <a:extLst>
                <a:ext uri="{FF2B5EF4-FFF2-40B4-BE49-F238E27FC236}">
                  <a16:creationId xmlns:a16="http://schemas.microsoft.com/office/drawing/2014/main" id="{7D03AD91-CAA0-4AD5-B041-9749E697C5FC}"/>
                </a:ext>
              </a:extLst>
            </p:cNvPr>
            <p:cNvSpPr/>
            <p:nvPr/>
          </p:nvSpPr>
          <p:spPr>
            <a:xfrm>
              <a:off x="8293608" y="2511702"/>
              <a:ext cx="890089" cy="346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Internet</a:t>
              </a:r>
            </a:p>
          </p:txBody>
        </p:sp>
      </p:grpSp>
      <p:sp>
        <p:nvSpPr>
          <p:cNvPr id="102" name="Multiplication Sign 101">
            <a:extLst>
              <a:ext uri="{FF2B5EF4-FFF2-40B4-BE49-F238E27FC236}">
                <a16:creationId xmlns:a16="http://schemas.microsoft.com/office/drawing/2014/main" id="{082E26DA-5CB8-4A86-8181-954138E24A83}"/>
              </a:ext>
            </a:extLst>
          </p:cNvPr>
          <p:cNvSpPr/>
          <p:nvPr/>
        </p:nvSpPr>
        <p:spPr>
          <a:xfrm>
            <a:off x="6385430" y="2254325"/>
            <a:ext cx="354974" cy="3972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Rectangle 125">
            <a:extLst>
              <a:ext uri="{FF2B5EF4-FFF2-40B4-BE49-F238E27FC236}">
                <a16:creationId xmlns:a16="http://schemas.microsoft.com/office/drawing/2014/main" id="{9450E45D-95D7-42C7-8F45-976D04BA7733}"/>
              </a:ext>
            </a:extLst>
          </p:cNvPr>
          <p:cNvSpPr/>
          <p:nvPr/>
        </p:nvSpPr>
        <p:spPr>
          <a:xfrm>
            <a:off x="6596972" y="1901853"/>
            <a:ext cx="1065319" cy="455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chemeClr val="tx1"/>
                </a:solidFill>
              </a:rPr>
              <a:t>No access from internet</a:t>
            </a:r>
          </a:p>
        </p:txBody>
      </p:sp>
      <p:grpSp>
        <p:nvGrpSpPr>
          <p:cNvPr id="39" name="Group 38">
            <a:extLst>
              <a:ext uri="{FF2B5EF4-FFF2-40B4-BE49-F238E27FC236}">
                <a16:creationId xmlns:a16="http://schemas.microsoft.com/office/drawing/2014/main" id="{CAAC60B9-49AA-42C6-A631-2CAD89D411EF}"/>
              </a:ext>
            </a:extLst>
          </p:cNvPr>
          <p:cNvGrpSpPr/>
          <p:nvPr/>
        </p:nvGrpSpPr>
        <p:grpSpPr>
          <a:xfrm>
            <a:off x="3161444" y="3955217"/>
            <a:ext cx="2261598" cy="455241"/>
            <a:chOff x="8523448" y="5356255"/>
            <a:chExt cx="2261598" cy="455241"/>
          </a:xfrm>
        </p:grpSpPr>
        <p:sp>
          <p:nvSpPr>
            <p:cNvPr id="127" name="Rectangle 126">
              <a:extLst>
                <a:ext uri="{FF2B5EF4-FFF2-40B4-BE49-F238E27FC236}">
                  <a16:creationId xmlns:a16="http://schemas.microsoft.com/office/drawing/2014/main" id="{61C7E34E-FE55-4552-BEBD-CAAEEC2788C6}"/>
                </a:ext>
              </a:extLst>
            </p:cNvPr>
            <p:cNvSpPr/>
            <p:nvPr/>
          </p:nvSpPr>
          <p:spPr>
            <a:xfrm>
              <a:off x="8523448" y="5356255"/>
              <a:ext cx="2261598" cy="455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chemeClr val="tx1"/>
                  </a:solidFill>
                </a:rPr>
                <a:t>1. Outbound internet  denied</a:t>
              </a:r>
            </a:p>
          </p:txBody>
        </p:sp>
        <p:sp>
          <p:nvSpPr>
            <p:cNvPr id="129" name="Multiplication Sign 128">
              <a:extLst>
                <a:ext uri="{FF2B5EF4-FFF2-40B4-BE49-F238E27FC236}">
                  <a16:creationId xmlns:a16="http://schemas.microsoft.com/office/drawing/2014/main" id="{7A1E558A-6B70-43E8-B54D-7ACBAEDC3DFA}"/>
                </a:ext>
              </a:extLst>
            </p:cNvPr>
            <p:cNvSpPr/>
            <p:nvPr/>
          </p:nvSpPr>
          <p:spPr>
            <a:xfrm>
              <a:off x="10482409" y="5445466"/>
              <a:ext cx="225354" cy="28575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9" name="Group 188">
            <a:extLst>
              <a:ext uri="{FF2B5EF4-FFF2-40B4-BE49-F238E27FC236}">
                <a16:creationId xmlns:a16="http://schemas.microsoft.com/office/drawing/2014/main" id="{0A5FC86B-B44C-4AD1-B197-B0F1CD87AF9E}"/>
              </a:ext>
            </a:extLst>
          </p:cNvPr>
          <p:cNvGrpSpPr/>
          <p:nvPr/>
        </p:nvGrpSpPr>
        <p:grpSpPr>
          <a:xfrm>
            <a:off x="1553082" y="4606847"/>
            <a:ext cx="1117339" cy="681200"/>
            <a:chOff x="9943837" y="1355572"/>
            <a:chExt cx="1117339" cy="681200"/>
          </a:xfrm>
        </p:grpSpPr>
        <p:pic>
          <p:nvPicPr>
            <p:cNvPr id="162" name="Picture 161" descr="Icon&#10;&#10;Description automatically generated">
              <a:extLst>
                <a:ext uri="{FF2B5EF4-FFF2-40B4-BE49-F238E27FC236}">
                  <a16:creationId xmlns:a16="http://schemas.microsoft.com/office/drawing/2014/main" id="{5F924A14-DD51-4DD3-85C9-BB669BD315E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68849" y="1355572"/>
              <a:ext cx="658792" cy="658793"/>
            </a:xfrm>
            <a:prstGeom prst="rect">
              <a:avLst/>
            </a:prstGeom>
          </p:spPr>
        </p:pic>
        <p:sp>
          <p:nvSpPr>
            <p:cNvPr id="163" name="Rectangle 162">
              <a:extLst>
                <a:ext uri="{FF2B5EF4-FFF2-40B4-BE49-F238E27FC236}">
                  <a16:creationId xmlns:a16="http://schemas.microsoft.com/office/drawing/2014/main" id="{0DD88782-105D-48DA-BCA7-166ADCD82B25}"/>
                </a:ext>
              </a:extLst>
            </p:cNvPr>
            <p:cNvSpPr/>
            <p:nvPr/>
          </p:nvSpPr>
          <p:spPr>
            <a:xfrm>
              <a:off x="9943837" y="1786225"/>
              <a:ext cx="1117339" cy="250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Express Route</a:t>
              </a:r>
            </a:p>
          </p:txBody>
        </p:sp>
      </p:grpSp>
      <p:grpSp>
        <p:nvGrpSpPr>
          <p:cNvPr id="173" name="Group 172">
            <a:extLst>
              <a:ext uri="{FF2B5EF4-FFF2-40B4-BE49-F238E27FC236}">
                <a16:creationId xmlns:a16="http://schemas.microsoft.com/office/drawing/2014/main" id="{1C2FC72E-2E2E-405A-BEB6-8C4782C664A0}"/>
              </a:ext>
            </a:extLst>
          </p:cNvPr>
          <p:cNvGrpSpPr/>
          <p:nvPr/>
        </p:nvGrpSpPr>
        <p:grpSpPr>
          <a:xfrm>
            <a:off x="1623906" y="5325994"/>
            <a:ext cx="942975" cy="861476"/>
            <a:chOff x="8279412" y="329039"/>
            <a:chExt cx="942975" cy="861476"/>
          </a:xfrm>
        </p:grpSpPr>
        <p:sp>
          <p:nvSpPr>
            <p:cNvPr id="174" name="Rectangle 173">
              <a:extLst>
                <a:ext uri="{FF2B5EF4-FFF2-40B4-BE49-F238E27FC236}">
                  <a16:creationId xmlns:a16="http://schemas.microsoft.com/office/drawing/2014/main" id="{61AF20FF-7B01-4BFE-A3DF-4298533E92A6}"/>
                </a:ext>
              </a:extLst>
            </p:cNvPr>
            <p:cNvSpPr/>
            <p:nvPr/>
          </p:nvSpPr>
          <p:spPr>
            <a:xfrm>
              <a:off x="8279412" y="904764"/>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On-Premise</a:t>
              </a:r>
            </a:p>
          </p:txBody>
        </p:sp>
        <p:pic>
          <p:nvPicPr>
            <p:cNvPr id="176" name="Picture 175" descr="A picture containing shape&#10;&#10;Description automatically generated">
              <a:extLst>
                <a:ext uri="{FF2B5EF4-FFF2-40B4-BE49-F238E27FC236}">
                  <a16:creationId xmlns:a16="http://schemas.microsoft.com/office/drawing/2014/main" id="{31CB98E1-4B7B-4AC1-B79A-F0F5E72734C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9096" y="329039"/>
              <a:ext cx="723611" cy="644204"/>
            </a:xfrm>
            <a:prstGeom prst="rect">
              <a:avLst/>
            </a:prstGeom>
          </p:spPr>
        </p:pic>
      </p:grpSp>
      <p:cxnSp>
        <p:nvCxnSpPr>
          <p:cNvPr id="123" name="Straight Arrow Connector 122">
            <a:extLst>
              <a:ext uri="{FF2B5EF4-FFF2-40B4-BE49-F238E27FC236}">
                <a16:creationId xmlns:a16="http://schemas.microsoft.com/office/drawing/2014/main" id="{01CB896B-1A95-4A0B-8B0F-3D3D93B24C5F}"/>
              </a:ext>
            </a:extLst>
          </p:cNvPr>
          <p:cNvCxnSpPr>
            <a:cxnSpLocks/>
          </p:cNvCxnSpPr>
          <p:nvPr/>
        </p:nvCxnSpPr>
        <p:spPr>
          <a:xfrm flipH="1">
            <a:off x="6044337" y="2458244"/>
            <a:ext cx="132704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465F730E-C8C8-496C-A376-60DEC4087020}"/>
              </a:ext>
            </a:extLst>
          </p:cNvPr>
          <p:cNvSpPr/>
          <p:nvPr/>
        </p:nvSpPr>
        <p:spPr>
          <a:xfrm>
            <a:off x="8755086" y="1938698"/>
            <a:ext cx="1992337" cy="354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chemeClr val="tx1"/>
                </a:solidFill>
              </a:rPr>
              <a:t>ExpressRoute Private peering</a:t>
            </a:r>
          </a:p>
        </p:txBody>
      </p:sp>
      <p:sp>
        <p:nvSpPr>
          <p:cNvPr id="188" name="Rectangle 187">
            <a:extLst>
              <a:ext uri="{FF2B5EF4-FFF2-40B4-BE49-F238E27FC236}">
                <a16:creationId xmlns:a16="http://schemas.microsoft.com/office/drawing/2014/main" id="{0590324B-45C7-491C-AF6A-E86AFD4D4DB4}"/>
              </a:ext>
            </a:extLst>
          </p:cNvPr>
          <p:cNvSpPr/>
          <p:nvPr/>
        </p:nvSpPr>
        <p:spPr>
          <a:xfrm>
            <a:off x="8755086" y="1458115"/>
            <a:ext cx="2970310" cy="523220"/>
          </a:xfrm>
          <a:prstGeom prst="rect">
            <a:avLst/>
          </a:prstGeom>
        </p:spPr>
        <p:txBody>
          <a:bodyPr wrap="square">
            <a:spAutoFit/>
          </a:bodyPr>
          <a:lstStyle/>
          <a:p>
            <a:r>
              <a:rPr lang="en-CA" sz="1400" dirty="0"/>
              <a:t>How teams/applications connect to Azure Key Vault from on-premise?</a:t>
            </a:r>
          </a:p>
        </p:txBody>
      </p:sp>
      <p:grpSp>
        <p:nvGrpSpPr>
          <p:cNvPr id="2" name="Group 1">
            <a:extLst>
              <a:ext uri="{FF2B5EF4-FFF2-40B4-BE49-F238E27FC236}">
                <a16:creationId xmlns:a16="http://schemas.microsoft.com/office/drawing/2014/main" id="{C4B38C07-638A-4C13-91A6-930222895E41}"/>
              </a:ext>
            </a:extLst>
          </p:cNvPr>
          <p:cNvGrpSpPr/>
          <p:nvPr/>
        </p:nvGrpSpPr>
        <p:grpSpPr>
          <a:xfrm>
            <a:off x="2520081" y="2941428"/>
            <a:ext cx="681499" cy="482543"/>
            <a:chOff x="7958860" y="5899341"/>
            <a:chExt cx="681499" cy="482543"/>
          </a:xfrm>
        </p:grpSpPr>
        <p:pic>
          <p:nvPicPr>
            <p:cNvPr id="91" name="Graphic 90">
              <a:extLst>
                <a:ext uri="{FF2B5EF4-FFF2-40B4-BE49-F238E27FC236}">
                  <a16:creationId xmlns:a16="http://schemas.microsoft.com/office/drawing/2014/main" id="{115E8691-DA7B-480B-9C99-3C5F06236C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58490" y="5899341"/>
              <a:ext cx="282237" cy="317140"/>
            </a:xfrm>
            <a:prstGeom prst="rect">
              <a:avLst/>
            </a:prstGeom>
          </p:spPr>
        </p:pic>
        <p:sp>
          <p:nvSpPr>
            <p:cNvPr id="92" name="Rectangle 91">
              <a:extLst>
                <a:ext uri="{FF2B5EF4-FFF2-40B4-BE49-F238E27FC236}">
                  <a16:creationId xmlns:a16="http://schemas.microsoft.com/office/drawing/2014/main" id="{3005FC06-2A32-4E90-B5E9-863B68A9CC31}"/>
                </a:ext>
              </a:extLst>
            </p:cNvPr>
            <p:cNvSpPr/>
            <p:nvPr/>
          </p:nvSpPr>
          <p:spPr>
            <a:xfrm>
              <a:off x="7958860" y="6149829"/>
              <a:ext cx="681499" cy="232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NIC2</a:t>
              </a:r>
            </a:p>
          </p:txBody>
        </p:sp>
      </p:grpSp>
      <p:grpSp>
        <p:nvGrpSpPr>
          <p:cNvPr id="93" name="Group 92">
            <a:extLst>
              <a:ext uri="{FF2B5EF4-FFF2-40B4-BE49-F238E27FC236}">
                <a16:creationId xmlns:a16="http://schemas.microsoft.com/office/drawing/2014/main" id="{27C06C1F-4710-45FF-A652-A94DF60B2AD7}"/>
              </a:ext>
            </a:extLst>
          </p:cNvPr>
          <p:cNvGrpSpPr/>
          <p:nvPr/>
        </p:nvGrpSpPr>
        <p:grpSpPr>
          <a:xfrm>
            <a:off x="2485912" y="2140100"/>
            <a:ext cx="807378" cy="734820"/>
            <a:chOff x="3257762" y="4772024"/>
            <a:chExt cx="942975" cy="828677"/>
          </a:xfrm>
        </p:grpSpPr>
        <p:pic>
          <p:nvPicPr>
            <p:cNvPr id="94" name="Graphic 93">
              <a:extLst>
                <a:ext uri="{FF2B5EF4-FFF2-40B4-BE49-F238E27FC236}">
                  <a16:creationId xmlns:a16="http://schemas.microsoft.com/office/drawing/2014/main" id="{4FC592BB-20CF-460C-A655-0993E1F826C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73259" y="4772024"/>
              <a:ext cx="542926" cy="542926"/>
            </a:xfrm>
            <a:prstGeom prst="rect">
              <a:avLst/>
            </a:prstGeom>
          </p:spPr>
        </p:pic>
        <p:sp>
          <p:nvSpPr>
            <p:cNvPr id="97" name="Rectangle 96">
              <a:extLst>
                <a:ext uri="{FF2B5EF4-FFF2-40B4-BE49-F238E27FC236}">
                  <a16:creationId xmlns:a16="http://schemas.microsoft.com/office/drawing/2014/main" id="{08BD6E2B-D349-4040-8879-AD4FE30BFB02}"/>
                </a:ext>
              </a:extLst>
            </p:cNvPr>
            <p:cNvSpPr/>
            <p:nvPr/>
          </p:nvSpPr>
          <p:spPr>
            <a:xfrm>
              <a:off x="3257762" y="5314950"/>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Private Endpoint</a:t>
              </a:r>
            </a:p>
          </p:txBody>
        </p:sp>
      </p:grpSp>
      <p:grpSp>
        <p:nvGrpSpPr>
          <p:cNvPr id="6" name="Group 5">
            <a:extLst>
              <a:ext uri="{FF2B5EF4-FFF2-40B4-BE49-F238E27FC236}">
                <a16:creationId xmlns:a16="http://schemas.microsoft.com/office/drawing/2014/main" id="{962553BE-C551-4DE8-AF34-8C1D4E079AAD}"/>
              </a:ext>
            </a:extLst>
          </p:cNvPr>
          <p:cNvGrpSpPr/>
          <p:nvPr/>
        </p:nvGrpSpPr>
        <p:grpSpPr>
          <a:xfrm>
            <a:off x="3940087" y="1903212"/>
            <a:ext cx="958620" cy="560053"/>
            <a:chOff x="9716705" y="373171"/>
            <a:chExt cx="958620" cy="560053"/>
          </a:xfrm>
        </p:grpSpPr>
        <p:sp>
          <p:nvSpPr>
            <p:cNvPr id="142" name="Rectangle 141">
              <a:extLst>
                <a:ext uri="{FF2B5EF4-FFF2-40B4-BE49-F238E27FC236}">
                  <a16:creationId xmlns:a16="http://schemas.microsoft.com/office/drawing/2014/main" id="{5011AA51-A95F-4EBF-A8DB-A760AFFC3C52}"/>
                </a:ext>
              </a:extLst>
            </p:cNvPr>
            <p:cNvSpPr/>
            <p:nvPr/>
          </p:nvSpPr>
          <p:spPr>
            <a:xfrm>
              <a:off x="9716705" y="698053"/>
              <a:ext cx="958620" cy="2351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Private Link</a:t>
              </a:r>
            </a:p>
          </p:txBody>
        </p:sp>
        <p:pic>
          <p:nvPicPr>
            <p:cNvPr id="144" name="Graphic 143">
              <a:extLst>
                <a:ext uri="{FF2B5EF4-FFF2-40B4-BE49-F238E27FC236}">
                  <a16:creationId xmlns:a16="http://schemas.microsoft.com/office/drawing/2014/main" id="{47887056-A305-4C73-AB51-60A994CA21C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40904" y="373171"/>
              <a:ext cx="444392" cy="444392"/>
            </a:xfrm>
            <a:prstGeom prst="rect">
              <a:avLst/>
            </a:prstGeom>
          </p:spPr>
        </p:pic>
      </p:grpSp>
      <p:cxnSp>
        <p:nvCxnSpPr>
          <p:cNvPr id="145" name="Straight Arrow Connector 144">
            <a:extLst>
              <a:ext uri="{FF2B5EF4-FFF2-40B4-BE49-F238E27FC236}">
                <a16:creationId xmlns:a16="http://schemas.microsoft.com/office/drawing/2014/main" id="{626CC980-B0E4-49D2-9C26-F005DFF8185F}"/>
              </a:ext>
            </a:extLst>
          </p:cNvPr>
          <p:cNvCxnSpPr>
            <a:cxnSpLocks/>
          </p:cNvCxnSpPr>
          <p:nvPr/>
        </p:nvCxnSpPr>
        <p:spPr>
          <a:xfrm flipV="1">
            <a:off x="3121715" y="3090316"/>
            <a:ext cx="2273105" cy="5949"/>
          </a:xfrm>
          <a:prstGeom prst="straightConnector1">
            <a:avLst/>
          </a:prstGeom>
          <a:ln w="12700">
            <a:prstDash val="dashDot"/>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C5EB1C0D-707E-481A-B71C-CE82288C982E}"/>
              </a:ext>
            </a:extLst>
          </p:cNvPr>
          <p:cNvSpPr/>
          <p:nvPr/>
        </p:nvSpPr>
        <p:spPr>
          <a:xfrm>
            <a:off x="3417324" y="3100619"/>
            <a:ext cx="1911329" cy="421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Private IP from the subnet assigned dynamically to NIC</a:t>
            </a:r>
          </a:p>
        </p:txBody>
      </p:sp>
      <p:cxnSp>
        <p:nvCxnSpPr>
          <p:cNvPr id="23" name="Connector: Elbow 22">
            <a:extLst>
              <a:ext uri="{FF2B5EF4-FFF2-40B4-BE49-F238E27FC236}">
                <a16:creationId xmlns:a16="http://schemas.microsoft.com/office/drawing/2014/main" id="{69DEC477-09A6-4B5A-98BB-F9478AC7D038}"/>
              </a:ext>
            </a:extLst>
          </p:cNvPr>
          <p:cNvCxnSpPr>
            <a:cxnSpLocks/>
          </p:cNvCxnSpPr>
          <p:nvPr/>
        </p:nvCxnSpPr>
        <p:spPr>
          <a:xfrm rot="16200000" flipV="1">
            <a:off x="638418" y="4030873"/>
            <a:ext cx="1899741" cy="685937"/>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58A7FFF-1370-4E96-BDF8-0FDA6360BC0A}"/>
              </a:ext>
            </a:extLst>
          </p:cNvPr>
          <p:cNvCxnSpPr>
            <a:cxnSpLocks/>
            <a:endCxn id="92" idx="2"/>
          </p:cNvCxnSpPr>
          <p:nvPr/>
        </p:nvCxnSpPr>
        <p:spPr>
          <a:xfrm rot="5400000" flipH="1" flipV="1">
            <a:off x="1607090" y="4052432"/>
            <a:ext cx="1882201" cy="62528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8EFB1D6-FE8D-4FC4-911E-044F7D946D83}"/>
              </a:ext>
            </a:extLst>
          </p:cNvPr>
          <p:cNvSpPr/>
          <p:nvPr/>
        </p:nvSpPr>
        <p:spPr>
          <a:xfrm>
            <a:off x="854727" y="4566434"/>
            <a:ext cx="1152069" cy="276999"/>
          </a:xfrm>
          <a:prstGeom prst="rect">
            <a:avLst/>
          </a:prstGeom>
        </p:spPr>
        <p:txBody>
          <a:bodyPr wrap="square">
            <a:spAutoFit/>
          </a:bodyPr>
          <a:lstStyle/>
          <a:p>
            <a:r>
              <a:rPr lang="en-CA" sz="1200" dirty="0"/>
              <a:t>Private peering</a:t>
            </a:r>
          </a:p>
        </p:txBody>
      </p:sp>
      <p:sp>
        <p:nvSpPr>
          <p:cNvPr id="148" name="Rectangle 147">
            <a:extLst>
              <a:ext uri="{FF2B5EF4-FFF2-40B4-BE49-F238E27FC236}">
                <a16:creationId xmlns:a16="http://schemas.microsoft.com/office/drawing/2014/main" id="{DDF58132-739E-4E7C-88B9-49BEAD2FDE92}"/>
              </a:ext>
            </a:extLst>
          </p:cNvPr>
          <p:cNvSpPr/>
          <p:nvPr/>
        </p:nvSpPr>
        <p:spPr>
          <a:xfrm>
            <a:off x="8733862" y="2380817"/>
            <a:ext cx="3319112" cy="2326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chemeClr val="tx1"/>
                </a:solidFill>
              </a:rPr>
              <a:t>Additional notes:</a:t>
            </a:r>
          </a:p>
          <a:p>
            <a:pPr marL="228600" indent="-228600">
              <a:buFont typeface="+mj-lt"/>
              <a:buAutoNum type="arabicPeriod"/>
            </a:pPr>
            <a:r>
              <a:rPr lang="en-CA" sz="1200" dirty="0">
                <a:solidFill>
                  <a:schemeClr val="tx1"/>
                </a:solidFill>
              </a:rPr>
              <a:t>Private Endpoint can be on the same subnet as VM or in a different subnet within the VNet</a:t>
            </a:r>
          </a:p>
          <a:p>
            <a:pPr marL="228600" indent="-228600">
              <a:buFont typeface="+mj-lt"/>
              <a:buAutoNum type="arabicPeriod"/>
            </a:pPr>
            <a:r>
              <a:rPr lang="en-CA" sz="1200" dirty="0">
                <a:solidFill>
                  <a:schemeClr val="tx1"/>
                </a:solidFill>
              </a:rPr>
              <a:t>NSG if enabled for the Private Endpoint subnet, will be disabled for that subnet.</a:t>
            </a:r>
          </a:p>
          <a:p>
            <a:pPr marL="228600" indent="-228600">
              <a:buFont typeface="+mj-lt"/>
              <a:buAutoNum type="arabicPeriod"/>
            </a:pPr>
            <a:r>
              <a:rPr lang="en-CA" sz="1200" dirty="0">
                <a:solidFill>
                  <a:schemeClr val="tx1"/>
                </a:solidFill>
              </a:rPr>
              <a:t>Integration with private DNS zone is optional (recommended)</a:t>
            </a:r>
          </a:p>
          <a:p>
            <a:pPr marL="228600" indent="-228600">
              <a:buFont typeface="+mj-lt"/>
              <a:buAutoNum type="arabicPeriod"/>
            </a:pPr>
            <a:r>
              <a:rPr lang="en-CA" sz="1200" dirty="0">
                <a:solidFill>
                  <a:schemeClr val="tx1"/>
                </a:solidFill>
              </a:rPr>
              <a:t>PEP requires VNet in same subscription &amp; location</a:t>
            </a:r>
          </a:p>
          <a:p>
            <a:pPr marL="228600" indent="-228600">
              <a:buFont typeface="+mj-lt"/>
              <a:buAutoNum type="arabicPeriod"/>
            </a:pPr>
            <a:r>
              <a:rPr lang="en-CA" sz="1200" dirty="0">
                <a:solidFill>
                  <a:schemeClr val="tx1"/>
                </a:solidFill>
              </a:rPr>
              <a:t>The Key Vault configured using private endpoint can be reached from the same VNet, regionally or globally peered VNets &amp; on-premise using VPN or ExpressRoute.</a:t>
            </a:r>
            <a:endParaRPr lang="en-CA" sz="1200" dirty="0">
              <a:solidFill>
                <a:srgbClr val="FF0000"/>
              </a:solidFill>
            </a:endParaRPr>
          </a:p>
        </p:txBody>
      </p:sp>
      <p:grpSp>
        <p:nvGrpSpPr>
          <p:cNvPr id="149" name="Group 148">
            <a:extLst>
              <a:ext uri="{FF2B5EF4-FFF2-40B4-BE49-F238E27FC236}">
                <a16:creationId xmlns:a16="http://schemas.microsoft.com/office/drawing/2014/main" id="{CC99E6F5-6A4E-4EA8-A5F6-3A0797677557}"/>
              </a:ext>
            </a:extLst>
          </p:cNvPr>
          <p:cNvGrpSpPr/>
          <p:nvPr/>
        </p:nvGrpSpPr>
        <p:grpSpPr>
          <a:xfrm>
            <a:off x="4577285" y="1213868"/>
            <a:ext cx="1086239" cy="647235"/>
            <a:chOff x="3034681" y="3549541"/>
            <a:chExt cx="1086239" cy="647235"/>
          </a:xfrm>
        </p:grpSpPr>
        <p:pic>
          <p:nvPicPr>
            <p:cNvPr id="150" name="Picture 149" descr="Logo&#10;&#10;Description automatically generated">
              <a:extLst>
                <a:ext uri="{FF2B5EF4-FFF2-40B4-BE49-F238E27FC236}">
                  <a16:creationId xmlns:a16="http://schemas.microsoft.com/office/drawing/2014/main" id="{91E13327-E954-4C54-9D76-1DA5D8A9E1E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54577" y="3549541"/>
              <a:ext cx="390145" cy="390145"/>
            </a:xfrm>
            <a:prstGeom prst="rect">
              <a:avLst/>
            </a:prstGeom>
          </p:spPr>
        </p:pic>
        <p:sp>
          <p:nvSpPr>
            <p:cNvPr id="151" name="Rectangle 150">
              <a:extLst>
                <a:ext uri="{FF2B5EF4-FFF2-40B4-BE49-F238E27FC236}">
                  <a16:creationId xmlns:a16="http://schemas.microsoft.com/office/drawing/2014/main" id="{D8ADAB0D-68C3-4748-A29B-5A5EAFC73AB9}"/>
                </a:ext>
              </a:extLst>
            </p:cNvPr>
            <p:cNvSpPr/>
            <p:nvPr/>
          </p:nvSpPr>
          <p:spPr>
            <a:xfrm>
              <a:off x="3034681" y="3977123"/>
              <a:ext cx="1086239" cy="21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Azure DNS private zone</a:t>
              </a:r>
            </a:p>
          </p:txBody>
        </p:sp>
      </p:grpSp>
      <p:pic>
        <p:nvPicPr>
          <p:cNvPr id="43" name="Picture 42" descr="Text&#10;&#10;Description automatically generated">
            <a:extLst>
              <a:ext uri="{FF2B5EF4-FFF2-40B4-BE49-F238E27FC236}">
                <a16:creationId xmlns:a16="http://schemas.microsoft.com/office/drawing/2014/main" id="{1AE6136B-B858-4F00-BC4B-6953762512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15128" y="4889497"/>
            <a:ext cx="4813547" cy="1720938"/>
          </a:xfrm>
          <a:prstGeom prst="rect">
            <a:avLst/>
          </a:prstGeom>
        </p:spPr>
      </p:pic>
    </p:spTree>
    <p:extLst>
      <p:ext uri="{BB962C8B-B14F-4D97-AF65-F5344CB8AC3E}">
        <p14:creationId xmlns:p14="http://schemas.microsoft.com/office/powerpoint/2010/main" val="392843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58E4911D-6158-4AE5-87CB-998D0BF31A55}"/>
              </a:ext>
            </a:extLst>
          </p:cNvPr>
          <p:cNvSpPr/>
          <p:nvPr/>
        </p:nvSpPr>
        <p:spPr>
          <a:xfrm>
            <a:off x="640790" y="982576"/>
            <a:ext cx="5811699" cy="5637359"/>
          </a:xfrm>
          <a:prstGeom prst="rect">
            <a:avLst/>
          </a:prstGeom>
          <a:noFill/>
          <a:ln cap="rnd">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Rectangle 85">
            <a:extLst>
              <a:ext uri="{FF2B5EF4-FFF2-40B4-BE49-F238E27FC236}">
                <a16:creationId xmlns:a16="http://schemas.microsoft.com/office/drawing/2014/main" id="{7449EE50-4044-4F27-8DDF-923180947B03}"/>
              </a:ext>
            </a:extLst>
          </p:cNvPr>
          <p:cNvSpPr/>
          <p:nvPr/>
        </p:nvSpPr>
        <p:spPr>
          <a:xfrm>
            <a:off x="2791332" y="124373"/>
            <a:ext cx="5811699" cy="497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u="sng" dirty="0">
                <a:solidFill>
                  <a:schemeClr val="tx1"/>
                </a:solidFill>
              </a:rPr>
              <a:t>Azure Key Vault – Network Design - Service Endpoint</a:t>
            </a:r>
          </a:p>
        </p:txBody>
      </p:sp>
      <p:sp>
        <p:nvSpPr>
          <p:cNvPr id="89" name="Rectangle 88">
            <a:extLst>
              <a:ext uri="{FF2B5EF4-FFF2-40B4-BE49-F238E27FC236}">
                <a16:creationId xmlns:a16="http://schemas.microsoft.com/office/drawing/2014/main" id="{175D1422-C463-46AD-AAA1-63520D1A4682}"/>
              </a:ext>
            </a:extLst>
          </p:cNvPr>
          <p:cNvSpPr/>
          <p:nvPr/>
        </p:nvSpPr>
        <p:spPr>
          <a:xfrm>
            <a:off x="1069566" y="2266529"/>
            <a:ext cx="1455649" cy="89838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8" name="Rectangle 87">
            <a:extLst>
              <a:ext uri="{FF2B5EF4-FFF2-40B4-BE49-F238E27FC236}">
                <a16:creationId xmlns:a16="http://schemas.microsoft.com/office/drawing/2014/main" id="{34FAE395-17DC-4A42-84CA-39F85DB1D3F1}"/>
              </a:ext>
            </a:extLst>
          </p:cNvPr>
          <p:cNvSpPr/>
          <p:nvPr/>
        </p:nvSpPr>
        <p:spPr>
          <a:xfrm>
            <a:off x="927075" y="1905719"/>
            <a:ext cx="1025917" cy="425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App Hosting Environment</a:t>
            </a:r>
          </a:p>
        </p:txBody>
      </p:sp>
      <p:sp>
        <p:nvSpPr>
          <p:cNvPr id="55" name="Rectangle 54">
            <a:extLst>
              <a:ext uri="{FF2B5EF4-FFF2-40B4-BE49-F238E27FC236}">
                <a16:creationId xmlns:a16="http://schemas.microsoft.com/office/drawing/2014/main" id="{3C1D4E2E-9265-4FD2-B634-C93CC5F672FB}"/>
              </a:ext>
            </a:extLst>
          </p:cNvPr>
          <p:cNvSpPr/>
          <p:nvPr/>
        </p:nvSpPr>
        <p:spPr>
          <a:xfrm>
            <a:off x="838094" y="1496205"/>
            <a:ext cx="2763151" cy="203054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 name="Group 10">
            <a:extLst>
              <a:ext uri="{FF2B5EF4-FFF2-40B4-BE49-F238E27FC236}">
                <a16:creationId xmlns:a16="http://schemas.microsoft.com/office/drawing/2014/main" id="{D2A05E9A-6B75-40A7-AABC-3A58AA57DEB9}"/>
              </a:ext>
            </a:extLst>
          </p:cNvPr>
          <p:cNvGrpSpPr/>
          <p:nvPr/>
        </p:nvGrpSpPr>
        <p:grpSpPr>
          <a:xfrm>
            <a:off x="759989" y="1101568"/>
            <a:ext cx="1485948" cy="665318"/>
            <a:chOff x="4593653" y="3673741"/>
            <a:chExt cx="1485948" cy="665318"/>
          </a:xfrm>
        </p:grpSpPr>
        <p:pic>
          <p:nvPicPr>
            <p:cNvPr id="5" name="Picture 4" descr="Icon&#10;&#10;Description automatically generated">
              <a:extLst>
                <a:ext uri="{FF2B5EF4-FFF2-40B4-BE49-F238E27FC236}">
                  <a16:creationId xmlns:a16="http://schemas.microsoft.com/office/drawing/2014/main" id="{F9197A98-CA0C-4391-986A-72757210C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312" y="3673741"/>
              <a:ext cx="481338" cy="481338"/>
            </a:xfrm>
            <a:prstGeom prst="rect">
              <a:avLst/>
            </a:prstGeom>
          </p:spPr>
        </p:pic>
        <p:sp>
          <p:nvSpPr>
            <p:cNvPr id="115" name="Rectangle 114">
              <a:extLst>
                <a:ext uri="{FF2B5EF4-FFF2-40B4-BE49-F238E27FC236}">
                  <a16:creationId xmlns:a16="http://schemas.microsoft.com/office/drawing/2014/main" id="{D0B806A8-0526-40CD-919A-EB845866E0EA}"/>
                </a:ext>
              </a:extLst>
            </p:cNvPr>
            <p:cNvSpPr/>
            <p:nvPr/>
          </p:nvSpPr>
          <p:spPr>
            <a:xfrm>
              <a:off x="4593653" y="4002678"/>
              <a:ext cx="1485948" cy="336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VNet1 – 10.0.0.0/16</a:t>
              </a:r>
            </a:p>
          </p:txBody>
        </p:sp>
      </p:grpSp>
      <p:grpSp>
        <p:nvGrpSpPr>
          <p:cNvPr id="48" name="Group 47">
            <a:extLst>
              <a:ext uri="{FF2B5EF4-FFF2-40B4-BE49-F238E27FC236}">
                <a16:creationId xmlns:a16="http://schemas.microsoft.com/office/drawing/2014/main" id="{D495AB91-E005-4C25-B1C5-F63D611799B1}"/>
              </a:ext>
            </a:extLst>
          </p:cNvPr>
          <p:cNvGrpSpPr/>
          <p:nvPr/>
        </p:nvGrpSpPr>
        <p:grpSpPr>
          <a:xfrm>
            <a:off x="3129318" y="3254537"/>
            <a:ext cx="942975" cy="632356"/>
            <a:chOff x="10791507" y="4088421"/>
            <a:chExt cx="942975" cy="632356"/>
          </a:xfrm>
        </p:grpSpPr>
        <p:pic>
          <p:nvPicPr>
            <p:cNvPr id="47" name="Graphic 46">
              <a:extLst>
                <a:ext uri="{FF2B5EF4-FFF2-40B4-BE49-F238E27FC236}">
                  <a16:creationId xmlns:a16="http://schemas.microsoft.com/office/drawing/2014/main" id="{B64B48A2-D975-4B94-8029-EB13197D01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62970" y="4088421"/>
              <a:ext cx="400050" cy="400050"/>
            </a:xfrm>
            <a:prstGeom prst="rect">
              <a:avLst/>
            </a:prstGeom>
          </p:spPr>
        </p:pic>
        <p:sp>
          <p:nvSpPr>
            <p:cNvPr id="119" name="Rectangle 118">
              <a:extLst>
                <a:ext uri="{FF2B5EF4-FFF2-40B4-BE49-F238E27FC236}">
                  <a16:creationId xmlns:a16="http://schemas.microsoft.com/office/drawing/2014/main" id="{A691CCDF-2C6B-4680-8875-FAC104DB58BE}"/>
                </a:ext>
              </a:extLst>
            </p:cNvPr>
            <p:cNvSpPr/>
            <p:nvPr/>
          </p:nvSpPr>
          <p:spPr>
            <a:xfrm>
              <a:off x="10791507" y="4435026"/>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NSG</a:t>
              </a:r>
            </a:p>
          </p:txBody>
        </p:sp>
      </p:grpSp>
      <p:pic>
        <p:nvPicPr>
          <p:cNvPr id="131" name="Picture 54" descr="Megabyte - MICROSOFT AZURE : CLOUD FOR ALL... | Facebook">
            <a:extLst>
              <a:ext uri="{FF2B5EF4-FFF2-40B4-BE49-F238E27FC236}">
                <a16:creationId xmlns:a16="http://schemas.microsoft.com/office/drawing/2014/main" id="{CFDDE824-7187-4C26-9F04-0C62F1307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82" y="469571"/>
            <a:ext cx="1271827" cy="79713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3C9027FE-460A-4367-873A-8526AC36F00B}"/>
              </a:ext>
            </a:extLst>
          </p:cNvPr>
          <p:cNvGrpSpPr/>
          <p:nvPr/>
        </p:nvGrpSpPr>
        <p:grpSpPr>
          <a:xfrm>
            <a:off x="4541794" y="2155540"/>
            <a:ext cx="1050846" cy="1394797"/>
            <a:chOff x="4072956" y="2724504"/>
            <a:chExt cx="1050846" cy="1394797"/>
          </a:xfrm>
        </p:grpSpPr>
        <p:grpSp>
          <p:nvGrpSpPr>
            <p:cNvPr id="139" name="Group 138">
              <a:extLst>
                <a:ext uri="{FF2B5EF4-FFF2-40B4-BE49-F238E27FC236}">
                  <a16:creationId xmlns:a16="http://schemas.microsoft.com/office/drawing/2014/main" id="{504DCE65-176B-4102-9AC0-F1762DBE58ED}"/>
                </a:ext>
              </a:extLst>
            </p:cNvPr>
            <p:cNvGrpSpPr/>
            <p:nvPr/>
          </p:nvGrpSpPr>
          <p:grpSpPr>
            <a:xfrm>
              <a:off x="4072956" y="2837847"/>
              <a:ext cx="1050846" cy="1181008"/>
              <a:chOff x="7801232" y="3047177"/>
              <a:chExt cx="1050846" cy="1181008"/>
            </a:xfrm>
          </p:grpSpPr>
          <p:grpSp>
            <p:nvGrpSpPr>
              <p:cNvPr id="21" name="Group 20">
                <a:extLst>
                  <a:ext uri="{FF2B5EF4-FFF2-40B4-BE49-F238E27FC236}">
                    <a16:creationId xmlns:a16="http://schemas.microsoft.com/office/drawing/2014/main" id="{B7337C55-D584-46E6-97AB-0EAC0BCB6ED3}"/>
                  </a:ext>
                </a:extLst>
              </p:cNvPr>
              <p:cNvGrpSpPr/>
              <p:nvPr/>
            </p:nvGrpSpPr>
            <p:grpSpPr>
              <a:xfrm>
                <a:off x="7876180" y="3047177"/>
                <a:ext cx="942975" cy="802001"/>
                <a:chOff x="5667375" y="2836549"/>
                <a:chExt cx="942975" cy="802001"/>
              </a:xfrm>
            </p:grpSpPr>
            <p:pic>
              <p:nvPicPr>
                <p:cNvPr id="3" name="Picture 2" descr="Logo&#10;&#10;Description automatically generated">
                  <a:extLst>
                    <a:ext uri="{FF2B5EF4-FFF2-40B4-BE49-F238E27FC236}">
                      <a16:creationId xmlns:a16="http://schemas.microsoft.com/office/drawing/2014/main" id="{0A49D3FB-C662-450A-AB31-1CAB8C7B9E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3285" y="2836549"/>
                  <a:ext cx="591153" cy="591153"/>
                </a:xfrm>
                <a:prstGeom prst="rect">
                  <a:avLst/>
                </a:prstGeom>
              </p:spPr>
            </p:pic>
            <p:sp>
              <p:nvSpPr>
                <p:cNvPr id="20" name="Rectangle 19">
                  <a:extLst>
                    <a:ext uri="{FF2B5EF4-FFF2-40B4-BE49-F238E27FC236}">
                      <a16:creationId xmlns:a16="http://schemas.microsoft.com/office/drawing/2014/main" id="{6A4F172F-A42B-4E98-9454-5932C65C2968}"/>
                    </a:ext>
                  </a:extLst>
                </p:cNvPr>
                <p:cNvSpPr/>
                <p:nvPr/>
              </p:nvSpPr>
              <p:spPr>
                <a:xfrm>
                  <a:off x="5667375" y="3352799"/>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Key Vault</a:t>
                  </a:r>
                </a:p>
              </p:txBody>
            </p:sp>
          </p:grpSp>
          <p:sp>
            <p:nvSpPr>
              <p:cNvPr id="121" name="Rectangle 120">
                <a:extLst>
                  <a:ext uri="{FF2B5EF4-FFF2-40B4-BE49-F238E27FC236}">
                    <a16:creationId xmlns:a16="http://schemas.microsoft.com/office/drawing/2014/main" id="{902F9733-9F0D-471A-A778-B41E2F5AE87E}"/>
                  </a:ext>
                </a:extLst>
              </p:cNvPr>
              <p:cNvSpPr/>
              <p:nvPr/>
            </p:nvSpPr>
            <p:spPr>
              <a:xfrm>
                <a:off x="7801232" y="3923002"/>
                <a:ext cx="1050846" cy="3051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Public IP</a:t>
                </a:r>
              </a:p>
              <a:p>
                <a:pPr algn="ctr"/>
                <a:r>
                  <a:rPr lang="en-CA" sz="1200" b="1" dirty="0">
                    <a:solidFill>
                      <a:schemeClr val="tx1"/>
                    </a:solidFill>
                  </a:rPr>
                  <a:t>52.246.157.4</a:t>
                </a:r>
              </a:p>
            </p:txBody>
          </p:sp>
        </p:grpSp>
        <p:sp>
          <p:nvSpPr>
            <p:cNvPr id="133" name="Rectangle 132">
              <a:extLst>
                <a:ext uri="{FF2B5EF4-FFF2-40B4-BE49-F238E27FC236}">
                  <a16:creationId xmlns:a16="http://schemas.microsoft.com/office/drawing/2014/main" id="{C56B6A1C-F418-48A1-AB84-B67B9F4AA536}"/>
                </a:ext>
              </a:extLst>
            </p:cNvPr>
            <p:cNvSpPr/>
            <p:nvPr/>
          </p:nvSpPr>
          <p:spPr>
            <a:xfrm>
              <a:off x="4147904" y="2724504"/>
              <a:ext cx="975898" cy="13947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9" name="Group 18">
            <a:extLst>
              <a:ext uri="{FF2B5EF4-FFF2-40B4-BE49-F238E27FC236}">
                <a16:creationId xmlns:a16="http://schemas.microsoft.com/office/drawing/2014/main" id="{0C52457E-FE2D-43E7-B26A-A5EF022797D9}"/>
              </a:ext>
            </a:extLst>
          </p:cNvPr>
          <p:cNvGrpSpPr/>
          <p:nvPr/>
        </p:nvGrpSpPr>
        <p:grpSpPr>
          <a:xfrm>
            <a:off x="1123474" y="2288507"/>
            <a:ext cx="1179662" cy="656749"/>
            <a:chOff x="2442497" y="3198838"/>
            <a:chExt cx="942975" cy="584962"/>
          </a:xfrm>
        </p:grpSpPr>
        <p:pic>
          <p:nvPicPr>
            <p:cNvPr id="60" name="Picture 59" descr="Icon&#10;&#10;Description automatically generated">
              <a:extLst>
                <a:ext uri="{FF2B5EF4-FFF2-40B4-BE49-F238E27FC236}">
                  <a16:creationId xmlns:a16="http://schemas.microsoft.com/office/drawing/2014/main" id="{D815DD89-61A5-4562-83E1-057FD5350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992" y="3198838"/>
              <a:ext cx="379985" cy="379985"/>
            </a:xfrm>
            <a:prstGeom prst="rect">
              <a:avLst/>
            </a:prstGeom>
          </p:spPr>
        </p:pic>
        <p:sp>
          <p:nvSpPr>
            <p:cNvPr id="61" name="Rectangle 60">
              <a:extLst>
                <a:ext uri="{FF2B5EF4-FFF2-40B4-BE49-F238E27FC236}">
                  <a16:creationId xmlns:a16="http://schemas.microsoft.com/office/drawing/2014/main" id="{8642A3B2-39C4-4FEB-B4B6-3AD172158207}"/>
                </a:ext>
              </a:extLst>
            </p:cNvPr>
            <p:cNvSpPr/>
            <p:nvPr/>
          </p:nvSpPr>
          <p:spPr>
            <a:xfrm>
              <a:off x="2442497" y="3498049"/>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IaaS</a:t>
              </a:r>
            </a:p>
          </p:txBody>
        </p:sp>
      </p:grpSp>
      <p:sp>
        <p:nvSpPr>
          <p:cNvPr id="66" name="Rectangle 65">
            <a:extLst>
              <a:ext uri="{FF2B5EF4-FFF2-40B4-BE49-F238E27FC236}">
                <a16:creationId xmlns:a16="http://schemas.microsoft.com/office/drawing/2014/main" id="{C2936C81-E728-40A3-9F0E-8090239B7962}"/>
              </a:ext>
            </a:extLst>
          </p:cNvPr>
          <p:cNvSpPr/>
          <p:nvPr/>
        </p:nvSpPr>
        <p:spPr>
          <a:xfrm>
            <a:off x="961763" y="1907414"/>
            <a:ext cx="2363302" cy="139394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Rectangle 66">
            <a:extLst>
              <a:ext uri="{FF2B5EF4-FFF2-40B4-BE49-F238E27FC236}">
                <a16:creationId xmlns:a16="http://schemas.microsoft.com/office/drawing/2014/main" id="{2653671A-E86F-40E2-BF7E-B8C02F65C29E}"/>
              </a:ext>
            </a:extLst>
          </p:cNvPr>
          <p:cNvSpPr/>
          <p:nvPr/>
        </p:nvSpPr>
        <p:spPr>
          <a:xfrm>
            <a:off x="678084" y="1630155"/>
            <a:ext cx="2108642" cy="411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Subnet1 - 10.0.2.0/24</a:t>
            </a:r>
          </a:p>
        </p:txBody>
      </p:sp>
      <p:sp>
        <p:nvSpPr>
          <p:cNvPr id="70" name="Rectangle 69">
            <a:extLst>
              <a:ext uri="{FF2B5EF4-FFF2-40B4-BE49-F238E27FC236}">
                <a16:creationId xmlns:a16="http://schemas.microsoft.com/office/drawing/2014/main" id="{AAB2ABEE-F4E7-43C4-B3CD-1B9872DB10C3}"/>
              </a:ext>
            </a:extLst>
          </p:cNvPr>
          <p:cNvSpPr/>
          <p:nvPr/>
        </p:nvSpPr>
        <p:spPr>
          <a:xfrm>
            <a:off x="1684801" y="2837844"/>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Private IP</a:t>
            </a:r>
          </a:p>
          <a:p>
            <a:pPr algn="ctr"/>
            <a:r>
              <a:rPr lang="en-CA" sz="1200" b="1" dirty="0">
                <a:solidFill>
                  <a:schemeClr val="tx1"/>
                </a:solidFill>
              </a:rPr>
              <a:t>10.0.2.4</a:t>
            </a:r>
          </a:p>
        </p:txBody>
      </p:sp>
      <p:grpSp>
        <p:nvGrpSpPr>
          <p:cNvPr id="77" name="Group 76">
            <a:extLst>
              <a:ext uri="{FF2B5EF4-FFF2-40B4-BE49-F238E27FC236}">
                <a16:creationId xmlns:a16="http://schemas.microsoft.com/office/drawing/2014/main" id="{5B5497A8-37D3-4A27-B3C7-F3FBA27D5AEC}"/>
              </a:ext>
            </a:extLst>
          </p:cNvPr>
          <p:cNvGrpSpPr/>
          <p:nvPr/>
        </p:nvGrpSpPr>
        <p:grpSpPr>
          <a:xfrm>
            <a:off x="956570" y="2705079"/>
            <a:ext cx="681499" cy="482543"/>
            <a:chOff x="10574656" y="5218283"/>
            <a:chExt cx="942975" cy="594201"/>
          </a:xfrm>
        </p:grpSpPr>
        <p:pic>
          <p:nvPicPr>
            <p:cNvPr id="81" name="Graphic 80">
              <a:extLst>
                <a:ext uri="{FF2B5EF4-FFF2-40B4-BE49-F238E27FC236}">
                  <a16:creationId xmlns:a16="http://schemas.microsoft.com/office/drawing/2014/main" id="{DDBBF3D8-1CDD-45F7-A635-1B06EDFAAD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0880" y="5218283"/>
              <a:ext cx="390525" cy="390525"/>
            </a:xfrm>
            <a:prstGeom prst="rect">
              <a:avLst/>
            </a:prstGeom>
          </p:spPr>
        </p:pic>
        <p:sp>
          <p:nvSpPr>
            <p:cNvPr id="82" name="Rectangle 81">
              <a:extLst>
                <a:ext uri="{FF2B5EF4-FFF2-40B4-BE49-F238E27FC236}">
                  <a16:creationId xmlns:a16="http://schemas.microsoft.com/office/drawing/2014/main" id="{18419434-54FE-4BCE-8040-84D2DC0EE204}"/>
                </a:ext>
              </a:extLst>
            </p:cNvPr>
            <p:cNvSpPr/>
            <p:nvPr/>
          </p:nvSpPr>
          <p:spPr>
            <a:xfrm>
              <a:off x="10574656" y="5526733"/>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NIC1</a:t>
              </a:r>
            </a:p>
          </p:txBody>
        </p:sp>
      </p:grpSp>
      <p:grpSp>
        <p:nvGrpSpPr>
          <p:cNvPr id="41" name="Group 40">
            <a:extLst>
              <a:ext uri="{FF2B5EF4-FFF2-40B4-BE49-F238E27FC236}">
                <a16:creationId xmlns:a16="http://schemas.microsoft.com/office/drawing/2014/main" id="{C8DE38C8-BBB6-426F-8B86-E43C5D3B50E5}"/>
              </a:ext>
            </a:extLst>
          </p:cNvPr>
          <p:cNvGrpSpPr/>
          <p:nvPr/>
        </p:nvGrpSpPr>
        <p:grpSpPr>
          <a:xfrm>
            <a:off x="2466597" y="2248056"/>
            <a:ext cx="942975" cy="809995"/>
            <a:chOff x="10167592" y="5412117"/>
            <a:chExt cx="942975" cy="809995"/>
          </a:xfrm>
        </p:grpSpPr>
        <p:sp>
          <p:nvSpPr>
            <p:cNvPr id="117" name="Rectangle 116">
              <a:extLst>
                <a:ext uri="{FF2B5EF4-FFF2-40B4-BE49-F238E27FC236}">
                  <a16:creationId xmlns:a16="http://schemas.microsoft.com/office/drawing/2014/main" id="{053BDD53-5AC2-479E-9D78-095AF9675DE6}"/>
                </a:ext>
              </a:extLst>
            </p:cNvPr>
            <p:cNvSpPr/>
            <p:nvPr/>
          </p:nvSpPr>
          <p:spPr>
            <a:xfrm>
              <a:off x="10167592" y="5936361"/>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Endpoint</a:t>
              </a:r>
            </a:p>
          </p:txBody>
        </p:sp>
        <p:pic>
          <p:nvPicPr>
            <p:cNvPr id="40" name="Graphic 39">
              <a:extLst>
                <a:ext uri="{FF2B5EF4-FFF2-40B4-BE49-F238E27FC236}">
                  <a16:creationId xmlns:a16="http://schemas.microsoft.com/office/drawing/2014/main" id="{0D958239-7AE8-4EF6-8249-A5F44CCF21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00954" y="5412117"/>
              <a:ext cx="476250" cy="476250"/>
            </a:xfrm>
            <a:prstGeom prst="rect">
              <a:avLst/>
            </a:prstGeom>
          </p:spPr>
        </p:pic>
      </p:grpSp>
      <p:cxnSp>
        <p:nvCxnSpPr>
          <p:cNvPr id="71" name="Straight Arrow Connector 70">
            <a:extLst>
              <a:ext uri="{FF2B5EF4-FFF2-40B4-BE49-F238E27FC236}">
                <a16:creationId xmlns:a16="http://schemas.microsoft.com/office/drawing/2014/main" id="{CA0EAE81-8CE5-46FE-B4AA-60C1573183EA}"/>
              </a:ext>
            </a:extLst>
          </p:cNvPr>
          <p:cNvCxnSpPr>
            <a:cxnSpLocks/>
          </p:cNvCxnSpPr>
          <p:nvPr/>
        </p:nvCxnSpPr>
        <p:spPr>
          <a:xfrm>
            <a:off x="3135977" y="2651127"/>
            <a:ext cx="1664702" cy="5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795D0C26-CAB4-45C4-B3B0-CF68730A889F}"/>
              </a:ext>
            </a:extLst>
          </p:cNvPr>
          <p:cNvGrpSpPr/>
          <p:nvPr/>
        </p:nvGrpSpPr>
        <p:grpSpPr>
          <a:xfrm>
            <a:off x="6724620" y="2146817"/>
            <a:ext cx="1152069" cy="1152069"/>
            <a:chOff x="8114745" y="2026472"/>
            <a:chExt cx="1152069" cy="1152069"/>
          </a:xfrm>
        </p:grpSpPr>
        <p:pic>
          <p:nvPicPr>
            <p:cNvPr id="95" name="Picture 94" descr="Shape, arrow&#10;&#10;Description automatically generated">
              <a:extLst>
                <a:ext uri="{FF2B5EF4-FFF2-40B4-BE49-F238E27FC236}">
                  <a16:creationId xmlns:a16="http://schemas.microsoft.com/office/drawing/2014/main" id="{9688F8CA-F2DB-4334-8E48-E9C60E78CC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14745" y="2026472"/>
              <a:ext cx="1152069" cy="1152069"/>
            </a:xfrm>
            <a:prstGeom prst="rect">
              <a:avLst/>
            </a:prstGeom>
          </p:spPr>
        </p:pic>
        <p:sp>
          <p:nvSpPr>
            <p:cNvPr id="120" name="Rectangle 119">
              <a:extLst>
                <a:ext uri="{FF2B5EF4-FFF2-40B4-BE49-F238E27FC236}">
                  <a16:creationId xmlns:a16="http://schemas.microsoft.com/office/drawing/2014/main" id="{7D03AD91-CAA0-4AD5-B041-9749E697C5FC}"/>
                </a:ext>
              </a:extLst>
            </p:cNvPr>
            <p:cNvSpPr/>
            <p:nvPr/>
          </p:nvSpPr>
          <p:spPr>
            <a:xfrm>
              <a:off x="8293608" y="2511702"/>
              <a:ext cx="890089" cy="346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Internet</a:t>
              </a:r>
            </a:p>
          </p:txBody>
        </p:sp>
      </p:grpSp>
      <p:sp>
        <p:nvSpPr>
          <p:cNvPr id="102" name="Multiplication Sign 101">
            <a:extLst>
              <a:ext uri="{FF2B5EF4-FFF2-40B4-BE49-F238E27FC236}">
                <a16:creationId xmlns:a16="http://schemas.microsoft.com/office/drawing/2014/main" id="{082E26DA-5CB8-4A86-8181-954138E24A83}"/>
              </a:ext>
            </a:extLst>
          </p:cNvPr>
          <p:cNvSpPr/>
          <p:nvPr/>
        </p:nvSpPr>
        <p:spPr>
          <a:xfrm>
            <a:off x="6247957" y="2449887"/>
            <a:ext cx="354974" cy="3972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Rectangle 125">
            <a:extLst>
              <a:ext uri="{FF2B5EF4-FFF2-40B4-BE49-F238E27FC236}">
                <a16:creationId xmlns:a16="http://schemas.microsoft.com/office/drawing/2014/main" id="{9450E45D-95D7-42C7-8F45-976D04BA7733}"/>
              </a:ext>
            </a:extLst>
          </p:cNvPr>
          <p:cNvSpPr/>
          <p:nvPr/>
        </p:nvSpPr>
        <p:spPr>
          <a:xfrm>
            <a:off x="6003992" y="2049385"/>
            <a:ext cx="1065319" cy="455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chemeClr val="tx1"/>
                </a:solidFill>
              </a:rPr>
              <a:t>No access from internet</a:t>
            </a:r>
          </a:p>
        </p:txBody>
      </p:sp>
      <p:grpSp>
        <p:nvGrpSpPr>
          <p:cNvPr id="106" name="Group 105">
            <a:extLst>
              <a:ext uri="{FF2B5EF4-FFF2-40B4-BE49-F238E27FC236}">
                <a16:creationId xmlns:a16="http://schemas.microsoft.com/office/drawing/2014/main" id="{A46261BC-6559-46CB-A66B-B8A75D005321}"/>
              </a:ext>
            </a:extLst>
          </p:cNvPr>
          <p:cNvGrpSpPr/>
          <p:nvPr/>
        </p:nvGrpSpPr>
        <p:grpSpPr>
          <a:xfrm>
            <a:off x="1037723" y="3305508"/>
            <a:ext cx="2261598" cy="486440"/>
            <a:chOff x="4819688" y="4148730"/>
            <a:chExt cx="2261598" cy="486440"/>
          </a:xfrm>
        </p:grpSpPr>
        <p:sp>
          <p:nvSpPr>
            <p:cNvPr id="127" name="Rectangle 126">
              <a:extLst>
                <a:ext uri="{FF2B5EF4-FFF2-40B4-BE49-F238E27FC236}">
                  <a16:creationId xmlns:a16="http://schemas.microsoft.com/office/drawing/2014/main" id="{61C7E34E-FE55-4552-BEBD-CAAEEC2788C6}"/>
                </a:ext>
              </a:extLst>
            </p:cNvPr>
            <p:cNvSpPr/>
            <p:nvPr/>
          </p:nvSpPr>
          <p:spPr>
            <a:xfrm>
              <a:off x="4819688" y="4165939"/>
              <a:ext cx="2261598" cy="455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chemeClr val="tx1"/>
                  </a:solidFill>
                </a:rPr>
                <a:t>1. Outbound key vault allowed</a:t>
              </a:r>
            </a:p>
            <a:p>
              <a:r>
                <a:rPr lang="en-CA" sz="1200" dirty="0">
                  <a:solidFill>
                    <a:schemeClr val="tx1"/>
                  </a:solidFill>
                </a:rPr>
                <a:t>2. Outbound internet  denied</a:t>
              </a:r>
            </a:p>
          </p:txBody>
        </p:sp>
        <p:sp>
          <p:nvSpPr>
            <p:cNvPr id="129" name="Multiplication Sign 128">
              <a:extLst>
                <a:ext uri="{FF2B5EF4-FFF2-40B4-BE49-F238E27FC236}">
                  <a16:creationId xmlns:a16="http://schemas.microsoft.com/office/drawing/2014/main" id="{7A1E558A-6B70-43E8-B54D-7ACBAEDC3DFA}"/>
                </a:ext>
              </a:extLst>
            </p:cNvPr>
            <p:cNvSpPr/>
            <p:nvPr/>
          </p:nvSpPr>
          <p:spPr>
            <a:xfrm>
              <a:off x="6816756" y="4349418"/>
              <a:ext cx="225354" cy="28575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4" name="Graphic 103" descr="Checkmark">
              <a:extLst>
                <a:ext uri="{FF2B5EF4-FFF2-40B4-BE49-F238E27FC236}">
                  <a16:creationId xmlns:a16="http://schemas.microsoft.com/office/drawing/2014/main" id="{EC4B5D16-78D2-4B7C-9EC9-A2E7524F11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21785" y="4148730"/>
              <a:ext cx="253470" cy="253470"/>
            </a:xfrm>
            <a:prstGeom prst="rect">
              <a:avLst/>
            </a:prstGeom>
          </p:spPr>
        </p:pic>
      </p:grpSp>
      <p:grpSp>
        <p:nvGrpSpPr>
          <p:cNvPr id="189" name="Group 188">
            <a:extLst>
              <a:ext uri="{FF2B5EF4-FFF2-40B4-BE49-F238E27FC236}">
                <a16:creationId xmlns:a16="http://schemas.microsoft.com/office/drawing/2014/main" id="{0A5FC86B-B44C-4AD1-B197-B0F1CD87AF9E}"/>
              </a:ext>
            </a:extLst>
          </p:cNvPr>
          <p:cNvGrpSpPr/>
          <p:nvPr/>
        </p:nvGrpSpPr>
        <p:grpSpPr>
          <a:xfrm>
            <a:off x="6375578" y="4377379"/>
            <a:ext cx="1117339" cy="681200"/>
            <a:chOff x="9943837" y="1355572"/>
            <a:chExt cx="1117339" cy="681200"/>
          </a:xfrm>
        </p:grpSpPr>
        <p:pic>
          <p:nvPicPr>
            <p:cNvPr id="162" name="Picture 161" descr="Icon&#10;&#10;Description automatically generated">
              <a:extLst>
                <a:ext uri="{FF2B5EF4-FFF2-40B4-BE49-F238E27FC236}">
                  <a16:creationId xmlns:a16="http://schemas.microsoft.com/office/drawing/2014/main" id="{5F924A14-DD51-4DD3-85C9-BB669BD315E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68849" y="1355572"/>
              <a:ext cx="658792" cy="658793"/>
            </a:xfrm>
            <a:prstGeom prst="rect">
              <a:avLst/>
            </a:prstGeom>
          </p:spPr>
        </p:pic>
        <p:sp>
          <p:nvSpPr>
            <p:cNvPr id="163" name="Rectangle 162">
              <a:extLst>
                <a:ext uri="{FF2B5EF4-FFF2-40B4-BE49-F238E27FC236}">
                  <a16:creationId xmlns:a16="http://schemas.microsoft.com/office/drawing/2014/main" id="{0DD88782-105D-48DA-BCA7-166ADCD82B25}"/>
                </a:ext>
              </a:extLst>
            </p:cNvPr>
            <p:cNvSpPr/>
            <p:nvPr/>
          </p:nvSpPr>
          <p:spPr>
            <a:xfrm>
              <a:off x="9943837" y="1786225"/>
              <a:ext cx="1117339" cy="250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Express Route</a:t>
              </a:r>
            </a:p>
          </p:txBody>
        </p:sp>
      </p:grpSp>
      <p:grpSp>
        <p:nvGrpSpPr>
          <p:cNvPr id="173" name="Group 172">
            <a:extLst>
              <a:ext uri="{FF2B5EF4-FFF2-40B4-BE49-F238E27FC236}">
                <a16:creationId xmlns:a16="http://schemas.microsoft.com/office/drawing/2014/main" id="{1C2FC72E-2E2E-405A-BEB6-8C4782C664A0}"/>
              </a:ext>
            </a:extLst>
          </p:cNvPr>
          <p:cNvGrpSpPr/>
          <p:nvPr/>
        </p:nvGrpSpPr>
        <p:grpSpPr>
          <a:xfrm>
            <a:off x="7371379" y="4386270"/>
            <a:ext cx="942975" cy="861476"/>
            <a:chOff x="8279412" y="329039"/>
            <a:chExt cx="942975" cy="861476"/>
          </a:xfrm>
        </p:grpSpPr>
        <p:sp>
          <p:nvSpPr>
            <p:cNvPr id="174" name="Rectangle 173">
              <a:extLst>
                <a:ext uri="{FF2B5EF4-FFF2-40B4-BE49-F238E27FC236}">
                  <a16:creationId xmlns:a16="http://schemas.microsoft.com/office/drawing/2014/main" id="{61AF20FF-7B01-4BFE-A3DF-4298533E92A6}"/>
                </a:ext>
              </a:extLst>
            </p:cNvPr>
            <p:cNvSpPr/>
            <p:nvPr/>
          </p:nvSpPr>
          <p:spPr>
            <a:xfrm>
              <a:off x="8279412" y="904764"/>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On-Premise</a:t>
              </a:r>
            </a:p>
          </p:txBody>
        </p:sp>
        <p:pic>
          <p:nvPicPr>
            <p:cNvPr id="176" name="Picture 175" descr="A picture containing shape&#10;&#10;Description automatically generated">
              <a:extLst>
                <a:ext uri="{FF2B5EF4-FFF2-40B4-BE49-F238E27FC236}">
                  <a16:creationId xmlns:a16="http://schemas.microsoft.com/office/drawing/2014/main" id="{31CB98E1-4B7B-4AC1-B79A-F0F5E72734C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89096" y="329039"/>
              <a:ext cx="723611" cy="644204"/>
            </a:xfrm>
            <a:prstGeom prst="rect">
              <a:avLst/>
            </a:prstGeom>
          </p:spPr>
        </p:pic>
      </p:grpSp>
      <p:cxnSp>
        <p:nvCxnSpPr>
          <p:cNvPr id="123" name="Straight Arrow Connector 122">
            <a:extLst>
              <a:ext uri="{FF2B5EF4-FFF2-40B4-BE49-F238E27FC236}">
                <a16:creationId xmlns:a16="http://schemas.microsoft.com/office/drawing/2014/main" id="{01CB896B-1A95-4A0B-8B0F-3D3D93B24C5F}"/>
              </a:ext>
            </a:extLst>
          </p:cNvPr>
          <p:cNvCxnSpPr>
            <a:cxnSpLocks/>
          </p:cNvCxnSpPr>
          <p:nvPr/>
        </p:nvCxnSpPr>
        <p:spPr>
          <a:xfrm flipH="1">
            <a:off x="5383805" y="2635866"/>
            <a:ext cx="1573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9BE491C8-A7AD-4541-B25C-F873403FB322}"/>
              </a:ext>
            </a:extLst>
          </p:cNvPr>
          <p:cNvGrpSpPr/>
          <p:nvPr/>
        </p:nvGrpSpPr>
        <p:grpSpPr>
          <a:xfrm>
            <a:off x="722718" y="3904942"/>
            <a:ext cx="3394209" cy="2785325"/>
            <a:chOff x="109124" y="1619728"/>
            <a:chExt cx="3394209" cy="2785325"/>
          </a:xfrm>
        </p:grpSpPr>
        <p:sp>
          <p:nvSpPr>
            <p:cNvPr id="99" name="Rectangle 98">
              <a:extLst>
                <a:ext uri="{FF2B5EF4-FFF2-40B4-BE49-F238E27FC236}">
                  <a16:creationId xmlns:a16="http://schemas.microsoft.com/office/drawing/2014/main" id="{38DA07F4-12EE-402F-8409-6065634E18FA}"/>
                </a:ext>
              </a:extLst>
            </p:cNvPr>
            <p:cNvSpPr/>
            <p:nvPr/>
          </p:nvSpPr>
          <p:spPr>
            <a:xfrm>
              <a:off x="500606" y="2784689"/>
              <a:ext cx="1455649" cy="89838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0" name="Rectangle 99">
              <a:extLst>
                <a:ext uri="{FF2B5EF4-FFF2-40B4-BE49-F238E27FC236}">
                  <a16:creationId xmlns:a16="http://schemas.microsoft.com/office/drawing/2014/main" id="{51DE77E0-4ACB-4F6D-880E-7EB5B002C477}"/>
                </a:ext>
              </a:extLst>
            </p:cNvPr>
            <p:cNvSpPr/>
            <p:nvPr/>
          </p:nvSpPr>
          <p:spPr>
            <a:xfrm>
              <a:off x="358115" y="2423879"/>
              <a:ext cx="1274228" cy="425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CKI/PAM Operation server</a:t>
              </a:r>
            </a:p>
          </p:txBody>
        </p:sp>
        <p:sp>
          <p:nvSpPr>
            <p:cNvPr id="103" name="Rectangle 102">
              <a:extLst>
                <a:ext uri="{FF2B5EF4-FFF2-40B4-BE49-F238E27FC236}">
                  <a16:creationId xmlns:a16="http://schemas.microsoft.com/office/drawing/2014/main" id="{C1E99206-2E89-44E8-B4E6-2A1CE1D43DD8}"/>
                </a:ext>
              </a:extLst>
            </p:cNvPr>
            <p:cNvSpPr/>
            <p:nvPr/>
          </p:nvSpPr>
          <p:spPr>
            <a:xfrm>
              <a:off x="269134" y="2014365"/>
              <a:ext cx="2763151" cy="203054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5" name="Group 104">
              <a:extLst>
                <a:ext uri="{FF2B5EF4-FFF2-40B4-BE49-F238E27FC236}">
                  <a16:creationId xmlns:a16="http://schemas.microsoft.com/office/drawing/2014/main" id="{BF64BEFF-E4A8-426E-9B94-C0A660D66480}"/>
                </a:ext>
              </a:extLst>
            </p:cNvPr>
            <p:cNvGrpSpPr/>
            <p:nvPr/>
          </p:nvGrpSpPr>
          <p:grpSpPr>
            <a:xfrm>
              <a:off x="191028" y="1619728"/>
              <a:ext cx="1498513" cy="740355"/>
              <a:chOff x="4593652" y="3673741"/>
              <a:chExt cx="1498513" cy="740355"/>
            </a:xfrm>
          </p:grpSpPr>
          <p:pic>
            <p:nvPicPr>
              <p:cNvPr id="138" name="Picture 137" descr="Icon&#10;&#10;Description automatically generated">
                <a:extLst>
                  <a:ext uri="{FF2B5EF4-FFF2-40B4-BE49-F238E27FC236}">
                    <a16:creationId xmlns:a16="http://schemas.microsoft.com/office/drawing/2014/main" id="{C09DB2DF-9C79-434F-8C6A-8C83B97AA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312" y="3673741"/>
                <a:ext cx="481338" cy="481338"/>
              </a:xfrm>
              <a:prstGeom prst="rect">
                <a:avLst/>
              </a:prstGeom>
            </p:spPr>
          </p:pic>
          <p:sp>
            <p:nvSpPr>
              <p:cNvPr id="140" name="Rectangle 139">
                <a:extLst>
                  <a:ext uri="{FF2B5EF4-FFF2-40B4-BE49-F238E27FC236}">
                    <a16:creationId xmlns:a16="http://schemas.microsoft.com/office/drawing/2014/main" id="{6B40C321-1A72-43D0-BB45-4AD07FED7614}"/>
                  </a:ext>
                </a:extLst>
              </p:cNvPr>
              <p:cNvSpPr/>
              <p:nvPr/>
            </p:nvSpPr>
            <p:spPr>
              <a:xfrm>
                <a:off x="4593652" y="4002678"/>
                <a:ext cx="1498513" cy="411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VNet2 – 10.1.0.0/16</a:t>
                </a:r>
              </a:p>
            </p:txBody>
          </p:sp>
        </p:grpSp>
        <p:grpSp>
          <p:nvGrpSpPr>
            <p:cNvPr id="107" name="Group 106">
              <a:extLst>
                <a:ext uri="{FF2B5EF4-FFF2-40B4-BE49-F238E27FC236}">
                  <a16:creationId xmlns:a16="http://schemas.microsoft.com/office/drawing/2014/main" id="{718DB64E-DB82-4569-8550-CC2A8D344BF4}"/>
                </a:ext>
              </a:extLst>
            </p:cNvPr>
            <p:cNvGrpSpPr/>
            <p:nvPr/>
          </p:nvGrpSpPr>
          <p:grpSpPr>
            <a:xfrm>
              <a:off x="2560358" y="3772697"/>
              <a:ext cx="942975" cy="632356"/>
              <a:chOff x="10791507" y="4088421"/>
              <a:chExt cx="942975" cy="632356"/>
            </a:xfrm>
          </p:grpSpPr>
          <p:pic>
            <p:nvPicPr>
              <p:cNvPr id="136" name="Graphic 135">
                <a:extLst>
                  <a:ext uri="{FF2B5EF4-FFF2-40B4-BE49-F238E27FC236}">
                    <a16:creationId xmlns:a16="http://schemas.microsoft.com/office/drawing/2014/main" id="{0ADC1B1E-C4DB-424F-95CB-29FED8EA2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62970" y="4088421"/>
                <a:ext cx="400050" cy="400050"/>
              </a:xfrm>
              <a:prstGeom prst="rect">
                <a:avLst/>
              </a:prstGeom>
            </p:spPr>
          </p:pic>
          <p:sp>
            <p:nvSpPr>
              <p:cNvPr id="137" name="Rectangle 136">
                <a:extLst>
                  <a:ext uri="{FF2B5EF4-FFF2-40B4-BE49-F238E27FC236}">
                    <a16:creationId xmlns:a16="http://schemas.microsoft.com/office/drawing/2014/main" id="{427046A9-B2BF-4A7E-926C-AB37994696B4}"/>
                  </a:ext>
                </a:extLst>
              </p:cNvPr>
              <p:cNvSpPr/>
              <p:nvPr/>
            </p:nvSpPr>
            <p:spPr>
              <a:xfrm>
                <a:off x="10791507" y="4435026"/>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NSG</a:t>
                </a:r>
              </a:p>
            </p:txBody>
          </p:sp>
        </p:grpSp>
        <p:grpSp>
          <p:nvGrpSpPr>
            <p:cNvPr id="108" name="Group 107">
              <a:extLst>
                <a:ext uri="{FF2B5EF4-FFF2-40B4-BE49-F238E27FC236}">
                  <a16:creationId xmlns:a16="http://schemas.microsoft.com/office/drawing/2014/main" id="{9D37223F-5C31-47E6-9730-979896FEA3D3}"/>
                </a:ext>
              </a:extLst>
            </p:cNvPr>
            <p:cNvGrpSpPr/>
            <p:nvPr/>
          </p:nvGrpSpPr>
          <p:grpSpPr>
            <a:xfrm>
              <a:off x="554514" y="2806667"/>
              <a:ext cx="1179662" cy="656749"/>
              <a:chOff x="2442497" y="3198838"/>
              <a:chExt cx="942975" cy="584962"/>
            </a:xfrm>
          </p:grpSpPr>
          <p:pic>
            <p:nvPicPr>
              <p:cNvPr id="134" name="Picture 133" descr="Icon&#10;&#10;Description automatically generated">
                <a:extLst>
                  <a:ext uri="{FF2B5EF4-FFF2-40B4-BE49-F238E27FC236}">
                    <a16:creationId xmlns:a16="http://schemas.microsoft.com/office/drawing/2014/main" id="{86984A93-A11D-42A4-B859-F86088C041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992" y="3198838"/>
                <a:ext cx="379985" cy="379985"/>
              </a:xfrm>
              <a:prstGeom prst="rect">
                <a:avLst/>
              </a:prstGeom>
            </p:spPr>
          </p:pic>
          <p:sp>
            <p:nvSpPr>
              <p:cNvPr id="135" name="Rectangle 134">
                <a:extLst>
                  <a:ext uri="{FF2B5EF4-FFF2-40B4-BE49-F238E27FC236}">
                    <a16:creationId xmlns:a16="http://schemas.microsoft.com/office/drawing/2014/main" id="{6CCA25F7-5115-4DDD-A7CF-D004CA7A3BB3}"/>
                  </a:ext>
                </a:extLst>
              </p:cNvPr>
              <p:cNvSpPr/>
              <p:nvPr/>
            </p:nvSpPr>
            <p:spPr>
              <a:xfrm>
                <a:off x="2442497" y="3498049"/>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IaaS</a:t>
                </a:r>
              </a:p>
            </p:txBody>
          </p:sp>
        </p:grpSp>
        <p:sp>
          <p:nvSpPr>
            <p:cNvPr id="109" name="Rectangle 108">
              <a:extLst>
                <a:ext uri="{FF2B5EF4-FFF2-40B4-BE49-F238E27FC236}">
                  <a16:creationId xmlns:a16="http://schemas.microsoft.com/office/drawing/2014/main" id="{513DB11B-C43E-436A-9668-146433CC0002}"/>
                </a:ext>
              </a:extLst>
            </p:cNvPr>
            <p:cNvSpPr/>
            <p:nvPr/>
          </p:nvSpPr>
          <p:spPr>
            <a:xfrm>
              <a:off x="392803" y="2425574"/>
              <a:ext cx="2363302" cy="139394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0" name="Rectangle 109">
              <a:extLst>
                <a:ext uri="{FF2B5EF4-FFF2-40B4-BE49-F238E27FC236}">
                  <a16:creationId xmlns:a16="http://schemas.microsoft.com/office/drawing/2014/main" id="{19AD3AA7-8C6B-41A7-97B3-32E91002F8A0}"/>
                </a:ext>
              </a:extLst>
            </p:cNvPr>
            <p:cNvSpPr/>
            <p:nvPr/>
          </p:nvSpPr>
          <p:spPr>
            <a:xfrm>
              <a:off x="109124" y="2148315"/>
              <a:ext cx="2108642" cy="411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Subnet2 - 10.1.2.0/24</a:t>
              </a:r>
            </a:p>
          </p:txBody>
        </p:sp>
        <p:sp>
          <p:nvSpPr>
            <p:cNvPr id="111" name="Rectangle 110">
              <a:extLst>
                <a:ext uri="{FF2B5EF4-FFF2-40B4-BE49-F238E27FC236}">
                  <a16:creationId xmlns:a16="http://schemas.microsoft.com/office/drawing/2014/main" id="{A4412495-D889-4E97-8771-23BA2B10C68D}"/>
                </a:ext>
              </a:extLst>
            </p:cNvPr>
            <p:cNvSpPr/>
            <p:nvPr/>
          </p:nvSpPr>
          <p:spPr>
            <a:xfrm>
              <a:off x="1115841" y="3356004"/>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Private IP</a:t>
              </a:r>
            </a:p>
            <a:p>
              <a:pPr algn="ctr"/>
              <a:r>
                <a:rPr lang="en-CA" sz="1200" b="1" dirty="0">
                  <a:solidFill>
                    <a:schemeClr val="tx1"/>
                  </a:solidFill>
                </a:rPr>
                <a:t>10.1.2.4</a:t>
              </a:r>
            </a:p>
          </p:txBody>
        </p:sp>
        <p:grpSp>
          <p:nvGrpSpPr>
            <p:cNvPr id="112" name="Group 111">
              <a:extLst>
                <a:ext uri="{FF2B5EF4-FFF2-40B4-BE49-F238E27FC236}">
                  <a16:creationId xmlns:a16="http://schemas.microsoft.com/office/drawing/2014/main" id="{97DA60B9-5A2D-429C-B64E-0F27CD4C0082}"/>
                </a:ext>
              </a:extLst>
            </p:cNvPr>
            <p:cNvGrpSpPr/>
            <p:nvPr/>
          </p:nvGrpSpPr>
          <p:grpSpPr>
            <a:xfrm>
              <a:off x="387610" y="3223239"/>
              <a:ext cx="681499" cy="482543"/>
              <a:chOff x="10574656" y="5218283"/>
              <a:chExt cx="942975" cy="594201"/>
            </a:xfrm>
          </p:grpSpPr>
          <p:pic>
            <p:nvPicPr>
              <p:cNvPr id="130" name="Graphic 129">
                <a:extLst>
                  <a:ext uri="{FF2B5EF4-FFF2-40B4-BE49-F238E27FC236}">
                    <a16:creationId xmlns:a16="http://schemas.microsoft.com/office/drawing/2014/main" id="{7E5C6A6B-9FA3-4D84-BF07-3D154E648B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50880" y="5218283"/>
                <a:ext cx="390525" cy="390525"/>
              </a:xfrm>
              <a:prstGeom prst="rect">
                <a:avLst/>
              </a:prstGeom>
            </p:spPr>
          </p:pic>
          <p:sp>
            <p:nvSpPr>
              <p:cNvPr id="132" name="Rectangle 131">
                <a:extLst>
                  <a:ext uri="{FF2B5EF4-FFF2-40B4-BE49-F238E27FC236}">
                    <a16:creationId xmlns:a16="http://schemas.microsoft.com/office/drawing/2014/main" id="{8DB91517-70B1-4E0A-8A64-BD9D634BE80A}"/>
                  </a:ext>
                </a:extLst>
              </p:cNvPr>
              <p:cNvSpPr/>
              <p:nvPr/>
            </p:nvSpPr>
            <p:spPr>
              <a:xfrm>
                <a:off x="10574656" y="5526733"/>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NIC2</a:t>
                </a:r>
              </a:p>
            </p:txBody>
          </p:sp>
        </p:grpSp>
        <p:grpSp>
          <p:nvGrpSpPr>
            <p:cNvPr id="113" name="Group 112">
              <a:extLst>
                <a:ext uri="{FF2B5EF4-FFF2-40B4-BE49-F238E27FC236}">
                  <a16:creationId xmlns:a16="http://schemas.microsoft.com/office/drawing/2014/main" id="{38A06EAC-1F37-426B-93C5-8D447EB5347C}"/>
                </a:ext>
              </a:extLst>
            </p:cNvPr>
            <p:cNvGrpSpPr/>
            <p:nvPr/>
          </p:nvGrpSpPr>
          <p:grpSpPr>
            <a:xfrm>
              <a:off x="1897637" y="2359816"/>
              <a:ext cx="942975" cy="809995"/>
              <a:chOff x="10167592" y="5005717"/>
              <a:chExt cx="942975" cy="809995"/>
            </a:xfrm>
          </p:grpSpPr>
          <p:sp>
            <p:nvSpPr>
              <p:cNvPr id="125" name="Rectangle 124">
                <a:extLst>
                  <a:ext uri="{FF2B5EF4-FFF2-40B4-BE49-F238E27FC236}">
                    <a16:creationId xmlns:a16="http://schemas.microsoft.com/office/drawing/2014/main" id="{CB5344E0-A355-4B81-BBF0-3F4207EE0C66}"/>
                  </a:ext>
                </a:extLst>
              </p:cNvPr>
              <p:cNvSpPr/>
              <p:nvPr/>
            </p:nvSpPr>
            <p:spPr>
              <a:xfrm>
                <a:off x="10167592" y="5529961"/>
                <a:ext cx="942975" cy="285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Service Endpoint</a:t>
                </a:r>
              </a:p>
            </p:txBody>
          </p:sp>
          <p:pic>
            <p:nvPicPr>
              <p:cNvPr id="128" name="Graphic 127">
                <a:extLst>
                  <a:ext uri="{FF2B5EF4-FFF2-40B4-BE49-F238E27FC236}">
                    <a16:creationId xmlns:a16="http://schemas.microsoft.com/office/drawing/2014/main" id="{D7973290-88CC-407B-9EA7-C31D3D989F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00954" y="5005717"/>
                <a:ext cx="476250" cy="476250"/>
              </a:xfrm>
              <a:prstGeom prst="rect">
                <a:avLst/>
              </a:prstGeom>
            </p:spPr>
          </p:pic>
        </p:grpSp>
        <p:grpSp>
          <p:nvGrpSpPr>
            <p:cNvPr id="116" name="Group 115">
              <a:extLst>
                <a:ext uri="{FF2B5EF4-FFF2-40B4-BE49-F238E27FC236}">
                  <a16:creationId xmlns:a16="http://schemas.microsoft.com/office/drawing/2014/main" id="{CFCC5C51-EBC8-49F3-8561-D3F93EA9C4C9}"/>
                </a:ext>
              </a:extLst>
            </p:cNvPr>
            <p:cNvGrpSpPr/>
            <p:nvPr/>
          </p:nvGrpSpPr>
          <p:grpSpPr>
            <a:xfrm>
              <a:off x="468763" y="3823668"/>
              <a:ext cx="2261598" cy="486440"/>
              <a:chOff x="4819688" y="4148730"/>
              <a:chExt cx="2261598" cy="486440"/>
            </a:xfrm>
          </p:grpSpPr>
          <p:sp>
            <p:nvSpPr>
              <p:cNvPr id="118" name="Rectangle 117">
                <a:extLst>
                  <a:ext uri="{FF2B5EF4-FFF2-40B4-BE49-F238E27FC236}">
                    <a16:creationId xmlns:a16="http://schemas.microsoft.com/office/drawing/2014/main" id="{B888DD4C-2EBF-4540-9DBC-84B0940770C5}"/>
                  </a:ext>
                </a:extLst>
              </p:cNvPr>
              <p:cNvSpPr/>
              <p:nvPr/>
            </p:nvSpPr>
            <p:spPr>
              <a:xfrm>
                <a:off x="4819688" y="4165939"/>
                <a:ext cx="2261598" cy="455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chemeClr val="tx1"/>
                    </a:solidFill>
                  </a:rPr>
                  <a:t>1. Outbound key vault allowed</a:t>
                </a:r>
              </a:p>
              <a:p>
                <a:r>
                  <a:rPr lang="en-CA" sz="1200" dirty="0">
                    <a:solidFill>
                      <a:schemeClr val="tx1"/>
                    </a:solidFill>
                  </a:rPr>
                  <a:t>2. Outbound internet  denied</a:t>
                </a:r>
              </a:p>
            </p:txBody>
          </p:sp>
          <p:sp>
            <p:nvSpPr>
              <p:cNvPr id="122" name="Multiplication Sign 121">
                <a:extLst>
                  <a:ext uri="{FF2B5EF4-FFF2-40B4-BE49-F238E27FC236}">
                    <a16:creationId xmlns:a16="http://schemas.microsoft.com/office/drawing/2014/main" id="{E88B43A8-0C5E-4A23-9CC0-6AEA07E0737E}"/>
                  </a:ext>
                </a:extLst>
              </p:cNvPr>
              <p:cNvSpPr/>
              <p:nvPr/>
            </p:nvSpPr>
            <p:spPr>
              <a:xfrm>
                <a:off x="6816756" y="4349418"/>
                <a:ext cx="225354" cy="28575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4" name="Graphic 123" descr="Checkmark">
                <a:extLst>
                  <a:ext uri="{FF2B5EF4-FFF2-40B4-BE49-F238E27FC236}">
                    <a16:creationId xmlns:a16="http://schemas.microsoft.com/office/drawing/2014/main" id="{8B818BDA-8B60-4C5B-99DB-C0BAB0A7438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21785" y="4148730"/>
                <a:ext cx="253470" cy="253470"/>
              </a:xfrm>
              <a:prstGeom prst="rect">
                <a:avLst/>
              </a:prstGeom>
            </p:spPr>
          </p:pic>
        </p:grpSp>
      </p:grpSp>
      <p:cxnSp>
        <p:nvCxnSpPr>
          <p:cNvPr id="25" name="Connector: Elbow 24">
            <a:extLst>
              <a:ext uri="{FF2B5EF4-FFF2-40B4-BE49-F238E27FC236}">
                <a16:creationId xmlns:a16="http://schemas.microsoft.com/office/drawing/2014/main" id="{957BB65D-3306-431C-A8A2-8E2728156986}"/>
              </a:ext>
            </a:extLst>
          </p:cNvPr>
          <p:cNvCxnSpPr/>
          <p:nvPr/>
        </p:nvCxnSpPr>
        <p:spPr>
          <a:xfrm rot="10800000">
            <a:off x="5222240" y="3526751"/>
            <a:ext cx="2377440" cy="1057069"/>
          </a:xfrm>
          <a:prstGeom prst="bentConnector3">
            <a:avLst>
              <a:gd name="adj1" fmla="val 100427"/>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203F9E42-3949-454A-B1E4-30264AD6678E}"/>
              </a:ext>
            </a:extLst>
          </p:cNvPr>
          <p:cNvSpPr/>
          <p:nvPr/>
        </p:nvSpPr>
        <p:spPr>
          <a:xfrm>
            <a:off x="5222239" y="4300182"/>
            <a:ext cx="2357243" cy="228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rgbClr val="FF0000"/>
                </a:solidFill>
              </a:rPr>
              <a:t>Option 1 – Microsoft peering</a:t>
            </a:r>
          </a:p>
        </p:txBody>
      </p:sp>
      <p:cxnSp>
        <p:nvCxnSpPr>
          <p:cNvPr id="28" name="Connector: Elbow 27">
            <a:extLst>
              <a:ext uri="{FF2B5EF4-FFF2-40B4-BE49-F238E27FC236}">
                <a16:creationId xmlns:a16="http://schemas.microsoft.com/office/drawing/2014/main" id="{081EBF75-7CB0-4FEB-B77D-2EFEC87ACD68}"/>
              </a:ext>
            </a:extLst>
          </p:cNvPr>
          <p:cNvCxnSpPr>
            <a:cxnSpLocks/>
          </p:cNvCxnSpPr>
          <p:nvPr/>
        </p:nvCxnSpPr>
        <p:spPr>
          <a:xfrm rot="10800000" flipV="1">
            <a:off x="2562964" y="4844947"/>
            <a:ext cx="5036716" cy="913994"/>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70503395-6BA6-4BBB-90C0-935EE0CD263E}"/>
              </a:ext>
            </a:extLst>
          </p:cNvPr>
          <p:cNvSpPr/>
          <p:nvPr/>
        </p:nvSpPr>
        <p:spPr>
          <a:xfrm>
            <a:off x="5252998" y="5005263"/>
            <a:ext cx="2245160" cy="239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solidFill>
                  <a:srgbClr val="FF0000"/>
                </a:solidFill>
              </a:rPr>
              <a:t>Option 2 – Private peering</a:t>
            </a:r>
          </a:p>
        </p:txBody>
      </p:sp>
      <p:cxnSp>
        <p:nvCxnSpPr>
          <p:cNvPr id="32" name="Connector: Elbow 31">
            <a:extLst>
              <a:ext uri="{FF2B5EF4-FFF2-40B4-BE49-F238E27FC236}">
                <a16:creationId xmlns:a16="http://schemas.microsoft.com/office/drawing/2014/main" id="{9EB3A677-EC78-4D5E-8366-5AFC8EA88E6A}"/>
              </a:ext>
            </a:extLst>
          </p:cNvPr>
          <p:cNvCxnSpPr>
            <a:cxnSpLocks/>
          </p:cNvCxnSpPr>
          <p:nvPr/>
        </p:nvCxnSpPr>
        <p:spPr>
          <a:xfrm flipV="1">
            <a:off x="3107285" y="3540861"/>
            <a:ext cx="1686437" cy="1324177"/>
          </a:xfrm>
          <a:prstGeom prst="bentConnector3">
            <a:avLst>
              <a:gd name="adj1" fmla="val 100004"/>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descr="Text&#10;&#10;Description automatically generated">
            <a:extLst>
              <a:ext uri="{FF2B5EF4-FFF2-40B4-BE49-F238E27FC236}">
                <a16:creationId xmlns:a16="http://schemas.microsoft.com/office/drawing/2014/main" id="{B67A61BE-5234-4037-BFF7-5156ECF1278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47016" y="5276607"/>
            <a:ext cx="5575786" cy="1506589"/>
          </a:xfrm>
          <a:prstGeom prst="rect">
            <a:avLst/>
          </a:prstGeom>
        </p:spPr>
      </p:pic>
      <p:grpSp>
        <p:nvGrpSpPr>
          <p:cNvPr id="4" name="Group 3">
            <a:extLst>
              <a:ext uri="{FF2B5EF4-FFF2-40B4-BE49-F238E27FC236}">
                <a16:creationId xmlns:a16="http://schemas.microsoft.com/office/drawing/2014/main" id="{8E4E5606-8797-465B-AB5E-4F9D5C96D48F}"/>
              </a:ext>
            </a:extLst>
          </p:cNvPr>
          <p:cNvGrpSpPr/>
          <p:nvPr/>
        </p:nvGrpSpPr>
        <p:grpSpPr>
          <a:xfrm>
            <a:off x="8440294" y="1698830"/>
            <a:ext cx="3267498" cy="2188063"/>
            <a:chOff x="8236705" y="1669354"/>
            <a:chExt cx="3267498" cy="2188063"/>
          </a:xfrm>
        </p:grpSpPr>
        <p:sp>
          <p:nvSpPr>
            <p:cNvPr id="184" name="Rectangle 183">
              <a:extLst>
                <a:ext uri="{FF2B5EF4-FFF2-40B4-BE49-F238E27FC236}">
                  <a16:creationId xmlns:a16="http://schemas.microsoft.com/office/drawing/2014/main" id="{465F730E-C8C8-496C-A376-60DEC4087020}"/>
                </a:ext>
              </a:extLst>
            </p:cNvPr>
            <p:cNvSpPr/>
            <p:nvPr/>
          </p:nvSpPr>
          <p:spPr>
            <a:xfrm>
              <a:off x="8236705" y="2992742"/>
              <a:ext cx="3267498" cy="864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sz="1200" dirty="0">
                  <a:solidFill>
                    <a:schemeClr val="tx1"/>
                  </a:solidFill>
                </a:rPr>
                <a:t>Provision a VM on Azure VNet which has ExpressRoute Private peering with On-Prem. Enable Service Endpoint on the Subnet for Azure Key Vault. Access Key Vault from that VM. </a:t>
              </a:r>
            </a:p>
          </p:txBody>
        </p:sp>
        <p:sp>
          <p:nvSpPr>
            <p:cNvPr id="188" name="Rectangle 187">
              <a:extLst>
                <a:ext uri="{FF2B5EF4-FFF2-40B4-BE49-F238E27FC236}">
                  <a16:creationId xmlns:a16="http://schemas.microsoft.com/office/drawing/2014/main" id="{0590324B-45C7-491C-AF6A-E86AFD4D4DB4}"/>
                </a:ext>
              </a:extLst>
            </p:cNvPr>
            <p:cNvSpPr/>
            <p:nvPr/>
          </p:nvSpPr>
          <p:spPr>
            <a:xfrm>
              <a:off x="8236705" y="1669354"/>
              <a:ext cx="3117201" cy="523220"/>
            </a:xfrm>
            <a:prstGeom prst="rect">
              <a:avLst/>
            </a:prstGeom>
          </p:spPr>
          <p:txBody>
            <a:bodyPr wrap="square">
              <a:spAutoFit/>
            </a:bodyPr>
            <a:lstStyle/>
            <a:p>
              <a:pPr algn="just"/>
              <a:r>
                <a:rPr lang="en-CA" sz="1400" dirty="0"/>
                <a:t>How applications connect to Azure Key Vault from on-premise?</a:t>
              </a:r>
            </a:p>
          </p:txBody>
        </p:sp>
        <p:sp>
          <p:nvSpPr>
            <p:cNvPr id="2" name="Rectangle 1">
              <a:extLst>
                <a:ext uri="{FF2B5EF4-FFF2-40B4-BE49-F238E27FC236}">
                  <a16:creationId xmlns:a16="http://schemas.microsoft.com/office/drawing/2014/main" id="{842FA6B7-A4F4-4902-8EE4-5B5228E54B08}"/>
                </a:ext>
              </a:extLst>
            </p:cNvPr>
            <p:cNvSpPr/>
            <p:nvPr/>
          </p:nvSpPr>
          <p:spPr>
            <a:xfrm>
              <a:off x="8236705" y="2155540"/>
              <a:ext cx="3267498" cy="276999"/>
            </a:xfrm>
            <a:prstGeom prst="rect">
              <a:avLst/>
            </a:prstGeom>
          </p:spPr>
          <p:txBody>
            <a:bodyPr wrap="none">
              <a:spAutoFit/>
            </a:bodyPr>
            <a:lstStyle/>
            <a:p>
              <a:pPr algn="just"/>
              <a:r>
                <a:rPr lang="en-CA" sz="1200" dirty="0"/>
                <a:t>ExpressRoute Microsoft peering or Public peering</a:t>
              </a:r>
            </a:p>
          </p:txBody>
        </p:sp>
        <p:sp>
          <p:nvSpPr>
            <p:cNvPr id="87" name="Rectangle 86">
              <a:extLst>
                <a:ext uri="{FF2B5EF4-FFF2-40B4-BE49-F238E27FC236}">
                  <a16:creationId xmlns:a16="http://schemas.microsoft.com/office/drawing/2014/main" id="{B06B65EC-6483-47FD-A4BE-82236B7DB91D}"/>
                </a:ext>
              </a:extLst>
            </p:cNvPr>
            <p:cNvSpPr/>
            <p:nvPr/>
          </p:nvSpPr>
          <p:spPr>
            <a:xfrm>
              <a:off x="8236705" y="2485044"/>
              <a:ext cx="3117201" cy="523220"/>
            </a:xfrm>
            <a:prstGeom prst="rect">
              <a:avLst/>
            </a:prstGeom>
          </p:spPr>
          <p:txBody>
            <a:bodyPr wrap="square">
              <a:spAutoFit/>
            </a:bodyPr>
            <a:lstStyle/>
            <a:p>
              <a:pPr algn="just"/>
              <a:r>
                <a:rPr lang="en-CA" sz="1400" dirty="0"/>
                <a:t>How teams connect to Azure Key Vault from on-premise?</a:t>
              </a:r>
            </a:p>
          </p:txBody>
        </p:sp>
      </p:grpSp>
    </p:spTree>
    <p:extLst>
      <p:ext uri="{BB962C8B-B14F-4D97-AF65-F5344CB8AC3E}">
        <p14:creationId xmlns:p14="http://schemas.microsoft.com/office/powerpoint/2010/main" val="197136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F82E99-8094-4757-9C6E-964582FD5AB4}"/>
              </a:ext>
            </a:extLst>
          </p:cNvPr>
          <p:cNvGraphicFramePr>
            <a:graphicFrameLocks noGrp="1"/>
          </p:cNvGraphicFramePr>
          <p:nvPr>
            <p:extLst>
              <p:ext uri="{D42A27DB-BD31-4B8C-83A1-F6EECF244321}">
                <p14:modId xmlns:p14="http://schemas.microsoft.com/office/powerpoint/2010/main" val="4179207510"/>
              </p:ext>
            </p:extLst>
          </p:nvPr>
        </p:nvGraphicFramePr>
        <p:xfrm>
          <a:off x="643467" y="935873"/>
          <a:ext cx="10905067" cy="4986256"/>
        </p:xfrm>
        <a:graphic>
          <a:graphicData uri="http://schemas.openxmlformats.org/drawingml/2006/table">
            <a:tbl>
              <a:tblPr firstRow="1" bandRow="1">
                <a:tableStyleId>{7DF18680-E054-41AD-8BC1-D1AEF772440D}</a:tableStyleId>
              </a:tblPr>
              <a:tblGrid>
                <a:gridCol w="2465236">
                  <a:extLst>
                    <a:ext uri="{9D8B030D-6E8A-4147-A177-3AD203B41FA5}">
                      <a16:colId xmlns:a16="http://schemas.microsoft.com/office/drawing/2014/main" val="2932734263"/>
                    </a:ext>
                  </a:extLst>
                </a:gridCol>
                <a:gridCol w="3935778">
                  <a:extLst>
                    <a:ext uri="{9D8B030D-6E8A-4147-A177-3AD203B41FA5}">
                      <a16:colId xmlns:a16="http://schemas.microsoft.com/office/drawing/2014/main" val="3809641609"/>
                    </a:ext>
                  </a:extLst>
                </a:gridCol>
                <a:gridCol w="4504053">
                  <a:extLst>
                    <a:ext uri="{9D8B030D-6E8A-4147-A177-3AD203B41FA5}">
                      <a16:colId xmlns:a16="http://schemas.microsoft.com/office/drawing/2014/main" val="3239410632"/>
                    </a:ext>
                  </a:extLst>
                </a:gridCol>
              </a:tblGrid>
              <a:tr h="349875">
                <a:tc>
                  <a:txBody>
                    <a:bodyPr/>
                    <a:lstStyle/>
                    <a:p>
                      <a:pPr algn="ctr" fontAlgn="b"/>
                      <a:r>
                        <a:rPr lang="en-CA" sz="1800" u="none" strike="noStrike">
                          <a:solidFill>
                            <a:schemeClr val="tx1"/>
                          </a:solidFill>
                          <a:effectLst/>
                        </a:rPr>
                        <a:t>Feature</a:t>
                      </a:r>
                      <a:endParaRPr lang="en-CA" sz="1800" b="1" i="0" u="none" strike="noStrike">
                        <a:solidFill>
                          <a:schemeClr val="tx1"/>
                        </a:solidFill>
                        <a:effectLst/>
                        <a:latin typeface="Calibri" panose="020F0502020204030204" pitchFamily="34" charset="0"/>
                      </a:endParaRPr>
                    </a:p>
                  </a:txBody>
                  <a:tcPr marL="7747" marR="7747" marT="7747" marB="0" anchor="b"/>
                </a:tc>
                <a:tc>
                  <a:txBody>
                    <a:bodyPr/>
                    <a:lstStyle/>
                    <a:p>
                      <a:pPr algn="ctr" fontAlgn="b"/>
                      <a:r>
                        <a:rPr lang="en-CA" sz="1800" u="none" strike="noStrike" dirty="0">
                          <a:solidFill>
                            <a:schemeClr val="tx1"/>
                          </a:solidFill>
                          <a:effectLst/>
                        </a:rPr>
                        <a:t>Private Endpoint</a:t>
                      </a:r>
                      <a:endParaRPr lang="en-CA" sz="1800" b="1" i="0" u="none" strike="noStrike" dirty="0">
                        <a:solidFill>
                          <a:schemeClr val="tx1"/>
                        </a:solidFill>
                        <a:effectLst/>
                        <a:latin typeface="Calibri" panose="020F0502020204030204" pitchFamily="34" charset="0"/>
                      </a:endParaRPr>
                    </a:p>
                  </a:txBody>
                  <a:tcPr marL="7747" marR="7747" marT="7747" marB="0" anchor="b"/>
                </a:tc>
                <a:tc>
                  <a:txBody>
                    <a:bodyPr/>
                    <a:lstStyle/>
                    <a:p>
                      <a:pPr algn="ctr" fontAlgn="b"/>
                      <a:r>
                        <a:rPr lang="en-CA" sz="1800" u="none" strike="noStrike" dirty="0">
                          <a:solidFill>
                            <a:schemeClr val="tx1"/>
                          </a:solidFill>
                          <a:effectLst/>
                        </a:rPr>
                        <a:t>Service Endpoint</a:t>
                      </a:r>
                      <a:endParaRPr lang="en-CA" sz="1800" b="1" i="0" u="none" strike="noStrike" dirty="0">
                        <a:solidFill>
                          <a:schemeClr val="tx1"/>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2536552937"/>
                  </a:ext>
                </a:extLst>
              </a:tr>
              <a:tr h="573001">
                <a:tc>
                  <a:txBody>
                    <a:bodyPr/>
                    <a:lstStyle/>
                    <a:p>
                      <a:pPr algn="l" fontAlgn="b"/>
                      <a:r>
                        <a:rPr lang="en-CA" sz="1600" u="none" strike="noStrike">
                          <a:effectLst/>
                        </a:rPr>
                        <a:t>Routing through Azure backbone network</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Yes</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Yes</a:t>
                      </a:r>
                      <a:endParaRPr lang="en-CA" sz="1600" b="0" i="0" u="none" strike="noStrike">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2388625356"/>
                  </a:ext>
                </a:extLst>
              </a:tr>
              <a:tr h="573001">
                <a:tc>
                  <a:txBody>
                    <a:bodyPr/>
                    <a:lstStyle/>
                    <a:p>
                      <a:pPr algn="l" fontAlgn="b"/>
                      <a:r>
                        <a:rPr lang="en-CA" sz="1600" u="none" strike="noStrike">
                          <a:effectLst/>
                        </a:rPr>
                        <a:t>Service instance</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Enabled for one instance of PaaS resource type</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dirty="0">
                          <a:effectLst/>
                        </a:rPr>
                        <a:t>Enabled for all instances of PaaS resource type</a:t>
                      </a:r>
                      <a:endParaRPr lang="en-CA" sz="1600" b="0" i="0" u="none" strike="noStrike" dirty="0">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2179356010"/>
                  </a:ext>
                </a:extLst>
              </a:tr>
              <a:tr h="312687">
                <a:tc>
                  <a:txBody>
                    <a:bodyPr/>
                    <a:lstStyle/>
                    <a:p>
                      <a:pPr algn="l" fontAlgn="b"/>
                      <a:r>
                        <a:rPr lang="en-CA" sz="1600" u="none" strike="noStrike">
                          <a:effectLst/>
                        </a:rPr>
                        <a:t>Security / Data exfiltration</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In-built</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Enabled using Endpoint policies</a:t>
                      </a:r>
                      <a:endParaRPr lang="en-CA" sz="1600" b="0" i="0" u="none" strike="noStrike">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3253165210"/>
                  </a:ext>
                </a:extLst>
              </a:tr>
              <a:tr h="312687">
                <a:tc>
                  <a:txBody>
                    <a:bodyPr/>
                    <a:lstStyle/>
                    <a:p>
                      <a:pPr algn="l" fontAlgn="b"/>
                      <a:r>
                        <a:rPr lang="en-CA" sz="1600" u="none" strike="noStrike">
                          <a:effectLst/>
                        </a:rPr>
                        <a:t>Access from On-Premise</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ExpressRoute private peering</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ExpressRoute Microsoft peering or public peering</a:t>
                      </a:r>
                      <a:endParaRPr lang="en-CA" sz="1600" b="0" i="0" u="none" strike="noStrike">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953878938"/>
                  </a:ext>
                </a:extLst>
              </a:tr>
              <a:tr h="312687">
                <a:tc>
                  <a:txBody>
                    <a:bodyPr/>
                    <a:lstStyle/>
                    <a:p>
                      <a:pPr algn="l" fontAlgn="b"/>
                      <a:r>
                        <a:rPr lang="en-CA" sz="1600" u="none" strike="noStrike">
                          <a:effectLst/>
                        </a:rPr>
                        <a:t>IP addressing</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PaaS resource gets a Private IP</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PaaS resource has Public IP</a:t>
                      </a:r>
                      <a:endParaRPr lang="en-CA" sz="1600" b="0" i="0" u="none" strike="noStrike">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2786404110"/>
                  </a:ext>
                </a:extLst>
              </a:tr>
              <a:tr h="833315">
                <a:tc>
                  <a:txBody>
                    <a:bodyPr/>
                    <a:lstStyle/>
                    <a:p>
                      <a:pPr algn="l" fontAlgn="b"/>
                      <a:r>
                        <a:rPr lang="en-CA" sz="1600" u="none" strike="noStrike">
                          <a:effectLst/>
                        </a:rPr>
                        <a:t>NSG</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dirty="0">
                          <a:effectLst/>
                        </a:rPr>
                        <a:t>Outbound internet is not required</a:t>
                      </a:r>
                      <a:endParaRPr lang="en-CA" sz="1600" b="0" i="0" u="none" strike="noStrike" dirty="0">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If outbound connectivity to internet is denied from the VNet, it requires connectivity to PaaS resources to be enabled</a:t>
                      </a:r>
                      <a:endParaRPr lang="en-CA" sz="1600" b="0" i="0" u="none" strike="noStrike">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744419778"/>
                  </a:ext>
                </a:extLst>
              </a:tr>
              <a:tr h="573001">
                <a:tc>
                  <a:txBody>
                    <a:bodyPr/>
                    <a:lstStyle/>
                    <a:p>
                      <a:pPr algn="l" fontAlgn="b"/>
                      <a:r>
                        <a:rPr lang="en-CA" sz="1600" u="none" strike="noStrike">
                          <a:effectLst/>
                        </a:rPr>
                        <a:t>Performance</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Traffic goes through the backbone network &amp; the network hops are reduced.</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Traffic goes through the backbone network &amp; the network hops are reduced.</a:t>
                      </a:r>
                      <a:endParaRPr lang="en-CA" sz="1600" b="0" i="0" u="none" strike="noStrike">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593830474"/>
                  </a:ext>
                </a:extLst>
              </a:tr>
              <a:tr h="573001">
                <a:tc>
                  <a:txBody>
                    <a:bodyPr/>
                    <a:lstStyle/>
                    <a:p>
                      <a:pPr algn="l" fontAlgn="b"/>
                      <a:r>
                        <a:rPr lang="en-CA" sz="1600" u="none" strike="noStrike">
                          <a:effectLst/>
                        </a:rPr>
                        <a:t>Service Availability</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Available for all the services or any service which is fronted by a load balancer</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Only selected Azure services can be accessed</a:t>
                      </a:r>
                      <a:endParaRPr lang="en-CA" sz="1600" b="0" i="0" u="none" strike="noStrike">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1248590507"/>
                  </a:ext>
                </a:extLst>
              </a:tr>
              <a:tr h="573001">
                <a:tc>
                  <a:txBody>
                    <a:bodyPr/>
                    <a:lstStyle/>
                    <a:p>
                      <a:pPr algn="l" fontAlgn="b"/>
                      <a:r>
                        <a:rPr lang="en-CA" sz="1600" u="none" strike="noStrike">
                          <a:effectLst/>
                        </a:rPr>
                        <a:t>Pricing</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a:effectLst/>
                        </a:rPr>
                        <a:t>Charged hourly and also by the amount of inbound and outbound data processed</a:t>
                      </a:r>
                      <a:endParaRPr lang="en-CA" sz="1600" b="0" i="0" u="none" strike="noStrike">
                        <a:solidFill>
                          <a:srgbClr val="000000"/>
                        </a:solidFill>
                        <a:effectLst/>
                        <a:latin typeface="Calibri" panose="020F0502020204030204" pitchFamily="34" charset="0"/>
                      </a:endParaRPr>
                    </a:p>
                  </a:txBody>
                  <a:tcPr marL="7747" marR="7747" marT="7747" marB="0" anchor="b"/>
                </a:tc>
                <a:tc>
                  <a:txBody>
                    <a:bodyPr/>
                    <a:lstStyle/>
                    <a:p>
                      <a:pPr algn="l" fontAlgn="b"/>
                      <a:r>
                        <a:rPr lang="en-CA" sz="1600" u="none" strike="noStrike" dirty="0">
                          <a:effectLst/>
                        </a:rPr>
                        <a:t>Free. It is enabled on the VNet</a:t>
                      </a:r>
                      <a:endParaRPr lang="en-CA" sz="1600" b="0" i="0" u="none" strike="noStrike" dirty="0">
                        <a:solidFill>
                          <a:srgbClr val="000000"/>
                        </a:solidFill>
                        <a:effectLst/>
                        <a:latin typeface="Calibri" panose="020F0502020204030204" pitchFamily="34" charset="0"/>
                      </a:endParaRPr>
                    </a:p>
                  </a:txBody>
                  <a:tcPr marL="7747" marR="7747" marT="7747" marB="0" anchor="b"/>
                </a:tc>
                <a:extLst>
                  <a:ext uri="{0D108BD9-81ED-4DB2-BD59-A6C34878D82A}">
                    <a16:rowId xmlns:a16="http://schemas.microsoft.com/office/drawing/2014/main" val="972655424"/>
                  </a:ext>
                </a:extLst>
              </a:tr>
            </a:tbl>
          </a:graphicData>
        </a:graphic>
      </p:graphicFrame>
      <p:sp>
        <p:nvSpPr>
          <p:cNvPr id="5" name="Rectangle 4">
            <a:extLst>
              <a:ext uri="{FF2B5EF4-FFF2-40B4-BE49-F238E27FC236}">
                <a16:creationId xmlns:a16="http://schemas.microsoft.com/office/drawing/2014/main" id="{9EF04EAD-1E5F-4AED-9E86-0CA726A5B67C}"/>
              </a:ext>
            </a:extLst>
          </p:cNvPr>
          <p:cNvSpPr/>
          <p:nvPr/>
        </p:nvSpPr>
        <p:spPr>
          <a:xfrm>
            <a:off x="2791332" y="124373"/>
            <a:ext cx="5811699" cy="497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u="sng" dirty="0">
                <a:solidFill>
                  <a:schemeClr val="tx1"/>
                </a:solidFill>
              </a:rPr>
              <a:t>Private Endpoint vs Service Endpoint: Comparison</a:t>
            </a:r>
          </a:p>
        </p:txBody>
      </p:sp>
    </p:spTree>
    <p:extLst>
      <p:ext uri="{BB962C8B-B14F-4D97-AF65-F5344CB8AC3E}">
        <p14:creationId xmlns:p14="http://schemas.microsoft.com/office/powerpoint/2010/main" val="45853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381613-331E-4F71-A329-3522B69B5183}"/>
              </a:ext>
            </a:extLst>
          </p:cNvPr>
          <p:cNvGraphicFramePr>
            <a:graphicFrameLocks noGrp="1"/>
          </p:cNvGraphicFramePr>
          <p:nvPr>
            <p:extLst>
              <p:ext uri="{D42A27DB-BD31-4B8C-83A1-F6EECF244321}">
                <p14:modId xmlns:p14="http://schemas.microsoft.com/office/powerpoint/2010/main" val="645793657"/>
              </p:ext>
            </p:extLst>
          </p:nvPr>
        </p:nvGraphicFramePr>
        <p:xfrm>
          <a:off x="504825" y="161925"/>
          <a:ext cx="10934700" cy="6591302"/>
        </p:xfrm>
        <a:graphic>
          <a:graphicData uri="http://schemas.openxmlformats.org/drawingml/2006/table">
            <a:tbl>
              <a:tblPr/>
              <a:tblGrid>
                <a:gridCol w="1070328">
                  <a:extLst>
                    <a:ext uri="{9D8B030D-6E8A-4147-A177-3AD203B41FA5}">
                      <a16:colId xmlns:a16="http://schemas.microsoft.com/office/drawing/2014/main" val="2608602680"/>
                    </a:ext>
                  </a:extLst>
                </a:gridCol>
                <a:gridCol w="4898014">
                  <a:extLst>
                    <a:ext uri="{9D8B030D-6E8A-4147-A177-3AD203B41FA5}">
                      <a16:colId xmlns:a16="http://schemas.microsoft.com/office/drawing/2014/main" val="3534488185"/>
                    </a:ext>
                  </a:extLst>
                </a:gridCol>
                <a:gridCol w="4966358">
                  <a:extLst>
                    <a:ext uri="{9D8B030D-6E8A-4147-A177-3AD203B41FA5}">
                      <a16:colId xmlns:a16="http://schemas.microsoft.com/office/drawing/2014/main" val="3574989886"/>
                    </a:ext>
                  </a:extLst>
                </a:gridCol>
              </a:tblGrid>
              <a:tr h="185638">
                <a:tc rowSpan="2">
                  <a:txBody>
                    <a:bodyPr/>
                    <a:lstStyle/>
                    <a:p>
                      <a:pPr algn="ctr" fontAlgn="b"/>
                      <a:r>
                        <a:rPr lang="en-CA" sz="1100" b="1" i="0" u="none" strike="noStrike">
                          <a:solidFill>
                            <a:srgbClr val="000000"/>
                          </a:solidFill>
                          <a:effectLst/>
                          <a:latin typeface="Calibri" panose="020F0502020204030204" pitchFamily="34" charset="0"/>
                        </a:rPr>
                        <a:t>Features</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CA" sz="1100" b="1" i="0" u="none" strike="noStrike">
                          <a:solidFill>
                            <a:srgbClr val="000000"/>
                          </a:solidFill>
                          <a:effectLst/>
                          <a:latin typeface="Calibri" panose="020F0502020204030204" pitchFamily="34" charset="0"/>
                        </a:rPr>
                        <a:t>Private Endpoint</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CA" sz="1100" b="1" i="0" u="none" strike="noStrike">
                          <a:solidFill>
                            <a:srgbClr val="000000"/>
                          </a:solidFill>
                          <a:effectLst/>
                          <a:latin typeface="Calibri" panose="020F0502020204030204" pitchFamily="34" charset="0"/>
                        </a:rPr>
                        <a:t>Service Endpoint</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42343176"/>
                  </a:ext>
                </a:extLst>
              </a:tr>
              <a:tr h="185638">
                <a:tc vMerge="1">
                  <a:txBody>
                    <a:bodyPr/>
                    <a:lstStyle/>
                    <a:p>
                      <a:endParaRPr lang="en-CA"/>
                    </a:p>
                  </a:txBody>
                  <a:tcPr/>
                </a:tc>
                <a:tc gridSpan="2">
                  <a:txBody>
                    <a:bodyPr/>
                    <a:lstStyle/>
                    <a:p>
                      <a:pPr algn="ctr" fontAlgn="b"/>
                      <a:r>
                        <a:rPr lang="en-CA" sz="1100" b="1" i="0" u="none" strike="noStrike">
                          <a:solidFill>
                            <a:srgbClr val="000000"/>
                          </a:solidFill>
                          <a:effectLst/>
                          <a:latin typeface="Calibri" panose="020F0502020204030204" pitchFamily="34" charset="0"/>
                        </a:rPr>
                        <a:t>Differences</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CA"/>
                    </a:p>
                  </a:txBody>
                  <a:tcPr/>
                </a:tc>
                <a:extLst>
                  <a:ext uri="{0D108BD9-81ED-4DB2-BD59-A6C34878D82A}">
                    <a16:rowId xmlns:a16="http://schemas.microsoft.com/office/drawing/2014/main" val="1082992155"/>
                  </a:ext>
                </a:extLst>
              </a:tr>
              <a:tr h="185638">
                <a:tc>
                  <a:txBody>
                    <a:bodyPr/>
                    <a:lstStyle/>
                    <a:p>
                      <a:pPr algn="l" fontAlgn="b"/>
                      <a:r>
                        <a:rPr lang="en-CA" sz="1100" b="1" i="0" u="none" strike="noStrike">
                          <a:solidFill>
                            <a:srgbClr val="000000"/>
                          </a:solidFill>
                          <a:effectLst/>
                          <a:latin typeface="Calibri" panose="020F0502020204030204" pitchFamily="34" charset="0"/>
                        </a:rPr>
                        <a:t>Service instance</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Enables for one instance of a Resource type</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Enables for all instances of a Resource type</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2381433"/>
                  </a:ext>
                </a:extLst>
              </a:tr>
              <a:tr h="548175">
                <a:tc>
                  <a:txBody>
                    <a:bodyPr/>
                    <a:lstStyle/>
                    <a:p>
                      <a:pPr algn="l" fontAlgn="b"/>
                      <a:r>
                        <a:rPr lang="en-CA" sz="1100" b="1" i="0" u="none" strike="noStrike">
                          <a:solidFill>
                            <a:srgbClr val="000000"/>
                          </a:solidFill>
                          <a:effectLst/>
                          <a:latin typeface="Calibri" panose="020F0502020204030204" pitchFamily="34" charset="0"/>
                        </a:rPr>
                        <a:t>IP addressing</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Private IP is assigned from the subnet (source) to the service instance (destination). Both source &amp; destination uses private IP for communication.</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Source IP address switches from using public IP address to using its private IP address when communicating with the service (destination) from the subnet. Destination service still uses its public IP.</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1745876"/>
                  </a:ext>
                </a:extLst>
              </a:tr>
              <a:tr h="879092">
                <a:tc>
                  <a:txBody>
                    <a:bodyPr/>
                    <a:lstStyle/>
                    <a:p>
                      <a:pPr algn="l" fontAlgn="b"/>
                      <a:r>
                        <a:rPr lang="en-CA" sz="1100" b="1" i="0" u="none" strike="noStrike">
                          <a:solidFill>
                            <a:srgbClr val="000000"/>
                          </a:solidFill>
                          <a:effectLst/>
                          <a:latin typeface="Calibri" panose="020F0502020204030204" pitchFamily="34" charset="0"/>
                        </a:rPr>
                        <a:t>Security/Data Exfiltration</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Azure Private Link maps a specific PaaS resource to private IP address. This means that any malicious intent to exfiltrate the data to a different account using the same private endpoint will fail, thus providing built-in data exfiltration protection.</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a:solidFill>
                            <a:srgbClr val="000000"/>
                          </a:solidFill>
                          <a:effectLst/>
                          <a:latin typeface="Calibri" panose="020F0502020204030204" pitchFamily="34" charset="0"/>
                        </a:rPr>
                        <a:t>Service endpoint policies allows to filter egress virtual network traffic to Azure Storage accounts over service endpoint, and allow data exfiltration to only specific Azure Storage accounts. Endpoint policies provide granular access control for virtual network traffic to Azure Storage when connecting over service endpoint.</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8691134"/>
                  </a:ext>
                </a:extLst>
              </a:tr>
              <a:tr h="1091981">
                <a:tc>
                  <a:txBody>
                    <a:bodyPr/>
                    <a:lstStyle/>
                    <a:p>
                      <a:pPr algn="l" fontAlgn="b"/>
                      <a:r>
                        <a:rPr lang="en-CA" sz="1100" b="1" i="0" u="none" strike="noStrike">
                          <a:solidFill>
                            <a:srgbClr val="000000"/>
                          </a:solidFill>
                          <a:effectLst/>
                          <a:latin typeface="Calibri" panose="020F0502020204030204" pitchFamily="34" charset="0"/>
                        </a:rPr>
                        <a:t>Access from On-Premise</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A Private Endpoint in the VNet can be mapped to an instance of a PaaS Service (e.g. Key Vault). These resources are then accessible over a private IP address in the VNet, enabling connectivity from on-premises through Azure ExpressRoute private peering and/or VPN gateway and keep the network configuration simple by not opening it up to public IP addresses.</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In Service Endpoint, a PaaS resource (e.g. Key Vault) is locked down to just the VNet. However, the PaaS endpoint is still served over a public IP address and therefore not reachable from on-premises through Azure ExpressRoute private peering or VPN gateway. </a:t>
                      </a:r>
                      <a:br>
                        <a:rPr lang="en-CA" sz="1100" b="0" i="0" u="none" strike="noStrike" dirty="0">
                          <a:solidFill>
                            <a:srgbClr val="000000"/>
                          </a:solidFill>
                          <a:effectLst/>
                          <a:latin typeface="Calibri" panose="020F0502020204030204" pitchFamily="34" charset="0"/>
                        </a:rPr>
                      </a:br>
                      <a:r>
                        <a:rPr lang="en-CA" sz="1100" b="0" i="0" u="sng" strike="noStrike" dirty="0">
                          <a:solidFill>
                            <a:srgbClr val="000000"/>
                          </a:solidFill>
                          <a:effectLst/>
                          <a:latin typeface="Calibri" panose="020F0502020204030204" pitchFamily="34" charset="0"/>
                        </a:rPr>
                        <a:t>Azure public peering has been deprecated and is not available for new ExpressRoute circuits.</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583245"/>
                  </a:ext>
                </a:extLst>
              </a:tr>
              <a:tr h="1723954">
                <a:tc>
                  <a:txBody>
                    <a:bodyPr/>
                    <a:lstStyle/>
                    <a:p>
                      <a:pPr algn="l" fontAlgn="b"/>
                      <a:r>
                        <a:rPr lang="en-CA" sz="1100" b="1" i="0" u="none" strike="noStrike">
                          <a:solidFill>
                            <a:srgbClr val="000000"/>
                          </a:solidFill>
                          <a:effectLst/>
                          <a:latin typeface="Calibri" panose="020F0502020204030204" pitchFamily="34" charset="0"/>
                        </a:rPr>
                        <a:t>Service connectivity from VNet &amp; network routing</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Connect your virtual network to services in Azure without a public IP address at the source or destination. Service providers can render their services in their own virtual network and consumers can access those services in their local virtual network. The </a:t>
                      </a:r>
                      <a:r>
                        <a:rPr lang="en-CA" sz="1100" b="1" i="0" u="sng" strike="noStrike" dirty="0">
                          <a:solidFill>
                            <a:srgbClr val="000000"/>
                          </a:solidFill>
                          <a:effectLst/>
                          <a:latin typeface="Calibri" panose="020F0502020204030204" pitchFamily="34" charset="0"/>
                        </a:rPr>
                        <a:t>Private Link platform </a:t>
                      </a:r>
                      <a:r>
                        <a:rPr lang="en-CA" sz="1100" b="0" i="0" u="none" strike="noStrike" dirty="0">
                          <a:solidFill>
                            <a:srgbClr val="000000"/>
                          </a:solidFill>
                          <a:effectLst/>
                          <a:latin typeface="Calibri" panose="020F0502020204030204" pitchFamily="34" charset="0"/>
                        </a:rPr>
                        <a:t>will handle the connectivity between the consumer and services over the Azure backbone network. </a:t>
                      </a:r>
                    </a:p>
                    <a:p>
                      <a:pPr algn="l" fontAlgn="b"/>
                      <a:r>
                        <a:rPr lang="en-CA" sz="1100" b="1" i="0" u="sng" strike="noStrike" dirty="0">
                          <a:solidFill>
                            <a:srgbClr val="000000"/>
                          </a:solidFill>
                          <a:effectLst/>
                          <a:latin typeface="Calibri" panose="020F0502020204030204" pitchFamily="34" charset="0"/>
                        </a:rPr>
                        <a:t>Outbound connectivity to internet from the VNet is not required.</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Service endpoints provide the ability to secure Azure service resources to your virtual network by extending VNet identity to the service. Once you enable service endpoints in your virtual network, you can add a virtual network rule to secure the Azure service resources to your virtual network. The rule addition provides improved security by fully removing public internet access to resources and allowing traffic only from your virtual network.</a:t>
                      </a:r>
                    </a:p>
                    <a:p>
                      <a:pPr algn="l" fontAlgn="b"/>
                      <a:r>
                        <a:rPr lang="en-CA" sz="1100" b="1" i="0" u="sng" strike="noStrike" dirty="0">
                          <a:solidFill>
                            <a:srgbClr val="000000"/>
                          </a:solidFill>
                          <a:effectLst/>
                          <a:latin typeface="Calibri" panose="020F0502020204030204" pitchFamily="34" charset="0"/>
                        </a:rPr>
                        <a:t>If outbound connectivity to internet is denied from the VNet, it requires connectivity to Key Vault resources to be enabled via NSG.</a:t>
                      </a:r>
                      <a:br>
                        <a:rPr lang="en-CA" sz="1100" b="0" i="0" u="none" strike="noStrike" dirty="0">
                          <a:solidFill>
                            <a:srgbClr val="000000"/>
                          </a:solidFill>
                          <a:effectLst/>
                          <a:latin typeface="Calibri" panose="020F0502020204030204" pitchFamily="34" charset="0"/>
                        </a:rPr>
                      </a:br>
                      <a:r>
                        <a:rPr lang="en-CA" sz="1100" b="0" i="0" u="sng" strike="noStrike" dirty="0">
                          <a:solidFill>
                            <a:srgbClr val="000000"/>
                          </a:solidFill>
                          <a:effectLst/>
                          <a:latin typeface="Calibri" panose="020F0502020204030204" pitchFamily="34" charset="0"/>
                        </a:rPr>
                        <a:t>Service endpoints add a system route which takes precedence over any  BGP or UDR routes and provide optimum routing for the service endpoint traffic.</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411646"/>
                  </a:ext>
                </a:extLst>
              </a:tr>
              <a:tr h="1072642">
                <a:tc>
                  <a:txBody>
                    <a:bodyPr/>
                    <a:lstStyle/>
                    <a:p>
                      <a:pPr algn="l" fontAlgn="b"/>
                      <a:r>
                        <a:rPr lang="en-CA" sz="1100" b="1" i="0" u="none" strike="noStrike">
                          <a:solidFill>
                            <a:srgbClr val="000000"/>
                          </a:solidFill>
                          <a:effectLst/>
                          <a:latin typeface="Calibri" panose="020F0502020204030204" pitchFamily="34" charset="0"/>
                        </a:rPr>
                        <a:t>Services availability</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It is available for all the services or any service which is fronted by a load balancer. Limitation is </a:t>
                      </a:r>
                      <a:br>
                        <a:rPr lang="en-CA" sz="1100" b="0" i="0" u="none" strike="noStrike" dirty="0">
                          <a:solidFill>
                            <a:srgbClr val="000000"/>
                          </a:solidFill>
                          <a:effectLst/>
                          <a:latin typeface="Calibri" panose="020F0502020204030204" pitchFamily="34" charset="0"/>
                        </a:rPr>
                      </a:br>
                      <a:r>
                        <a:rPr lang="en-CA" sz="1100" b="0" i="0" u="none" strike="noStrike" dirty="0">
                          <a:solidFill>
                            <a:srgbClr val="000000"/>
                          </a:solidFill>
                          <a:effectLst/>
                          <a:latin typeface="Calibri" panose="020F0502020204030204" pitchFamily="34" charset="0"/>
                        </a:rPr>
                        <a:t>1. Only IPv4 and TCP traffic is supported</a:t>
                      </a:r>
                      <a:br>
                        <a:rPr lang="en-CA" sz="1100" b="0" i="0" u="none" strike="noStrike" dirty="0">
                          <a:solidFill>
                            <a:srgbClr val="000000"/>
                          </a:solidFill>
                          <a:effectLst/>
                          <a:latin typeface="Calibri" panose="020F0502020204030204" pitchFamily="34" charset="0"/>
                        </a:rPr>
                      </a:br>
                      <a:r>
                        <a:rPr lang="en-CA" sz="1100" b="0" i="0" u="none" strike="noStrike" dirty="0">
                          <a:solidFill>
                            <a:srgbClr val="000000"/>
                          </a:solidFill>
                          <a:effectLst/>
                          <a:latin typeface="Calibri" panose="020F0502020204030204" pitchFamily="34" charset="0"/>
                        </a:rPr>
                        <a:t>2. Supported only on Standard Load Balancer</a:t>
                      </a:r>
                      <a:br>
                        <a:rPr lang="en-CA" sz="1100" b="0" i="0" u="none" strike="noStrike" dirty="0">
                          <a:solidFill>
                            <a:srgbClr val="000000"/>
                          </a:solidFill>
                          <a:effectLst/>
                          <a:latin typeface="Calibri" panose="020F0502020204030204" pitchFamily="34" charset="0"/>
                        </a:rPr>
                      </a:br>
                      <a:r>
                        <a:rPr lang="en-CA" sz="1100" b="0" i="0" u="none" strike="noStrike" dirty="0">
                          <a:solidFill>
                            <a:srgbClr val="000000"/>
                          </a:solidFill>
                          <a:effectLst/>
                          <a:latin typeface="Calibri" panose="020F0502020204030204" pitchFamily="34" charset="0"/>
                        </a:rPr>
                        <a:t>See the list: https://docs.microsoft.com/en-us/azure/private-link/private-link-overview#availability</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With service endpoints only selected Azure services can be accessed privately. </a:t>
                      </a:r>
                      <a:br>
                        <a:rPr lang="en-CA" sz="1100" b="0" i="0" u="none" strike="noStrike" dirty="0">
                          <a:solidFill>
                            <a:srgbClr val="000000"/>
                          </a:solidFill>
                          <a:effectLst/>
                          <a:latin typeface="Calibri" panose="020F0502020204030204" pitchFamily="34" charset="0"/>
                        </a:rPr>
                      </a:br>
                      <a:r>
                        <a:rPr lang="en-CA" sz="1100" b="0" i="0" u="none" strike="noStrike" dirty="0">
                          <a:solidFill>
                            <a:srgbClr val="000000"/>
                          </a:solidFill>
                          <a:effectLst/>
                          <a:latin typeface="Calibri" panose="020F0502020204030204" pitchFamily="34" charset="0"/>
                        </a:rPr>
                        <a:t>See the list: https://docs.microsoft.com/en-us/azure/virtual-network/virtual-network-service-endpoints-overview</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862349"/>
                  </a:ext>
                </a:extLst>
              </a:tr>
              <a:tr h="366906">
                <a:tc>
                  <a:txBody>
                    <a:bodyPr/>
                    <a:lstStyle/>
                    <a:p>
                      <a:pPr algn="l" fontAlgn="b"/>
                      <a:r>
                        <a:rPr lang="en-CA" sz="1100" b="1" i="0" u="none" strike="noStrike">
                          <a:solidFill>
                            <a:srgbClr val="000000"/>
                          </a:solidFill>
                          <a:effectLst/>
                          <a:latin typeface="Calibri" panose="020F0502020204030204" pitchFamily="34" charset="0"/>
                        </a:rPr>
                        <a:t>Pricing</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Private endpoints is charged hourly and also by the amount of inbound and outbound data processed.</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Free. It is enabled as part of the VNet.</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0732132"/>
                  </a:ext>
                </a:extLst>
              </a:tr>
              <a:tr h="351638">
                <a:tc>
                  <a:txBody>
                    <a:bodyPr/>
                    <a:lstStyle/>
                    <a:p>
                      <a:pPr algn="l" fontAlgn="b"/>
                      <a:r>
                        <a:rPr lang="en-CA" sz="1100" b="1" i="0" u="none" strike="noStrike">
                          <a:solidFill>
                            <a:srgbClr val="000000"/>
                          </a:solidFill>
                          <a:effectLst/>
                          <a:latin typeface="Calibri" panose="020F0502020204030204" pitchFamily="34" charset="0"/>
                        </a:rPr>
                        <a:t>Performance</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Traffic goes through the backbone network &amp; the network hops are reduced.</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100" b="0" i="0" u="none" strike="noStrike" dirty="0">
                          <a:solidFill>
                            <a:srgbClr val="000000"/>
                          </a:solidFill>
                          <a:effectLst/>
                          <a:latin typeface="Calibri" panose="020F0502020204030204" pitchFamily="34" charset="0"/>
                        </a:rPr>
                        <a:t>Traffic goes through the backbone network &amp; the network hops are reduced.</a:t>
                      </a:r>
                    </a:p>
                  </a:txBody>
                  <a:tcPr marL="4040" marR="4040" marT="40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7667255"/>
                  </a:ext>
                </a:extLst>
              </a:tr>
            </a:tbl>
          </a:graphicData>
        </a:graphic>
      </p:graphicFrame>
    </p:spTree>
    <p:extLst>
      <p:ext uri="{BB962C8B-B14F-4D97-AF65-F5344CB8AC3E}">
        <p14:creationId xmlns:p14="http://schemas.microsoft.com/office/powerpoint/2010/main" val="1218669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2564A9FF0B1944AF513303B2F2A476" ma:contentTypeVersion="0" ma:contentTypeDescription="Create a new document." ma:contentTypeScope="" ma:versionID="7195a60309bb76be37dc0415bb581197">
  <xsd:schema xmlns:xsd="http://www.w3.org/2001/XMLSchema" xmlns:xs="http://www.w3.org/2001/XMLSchema" xmlns:p="http://schemas.microsoft.com/office/2006/metadata/properties" targetNamespace="http://schemas.microsoft.com/office/2006/metadata/properties" ma:root="true" ma:fieldsID="d16a65b1dbdfbb1bb1152148147941d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712E8C-4567-42DD-A849-ADB56BDEB9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A0BD182-C9ED-49A5-9C36-A2DB41E2F8F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0154398-16CA-4A0E-98C6-099E0E9453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TotalTime>
  <Words>1198</Words>
  <Application>Microsoft Office PowerPoint</Application>
  <PresentationFormat>Widescreen</PresentationFormat>
  <Paragraphs>142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Azure Key Vault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Key Vault</dc:title>
  <dc:creator>Sarkar, Abhinab</dc:creator>
  <cp:lastModifiedBy>Sarkar, Abhinab</cp:lastModifiedBy>
  <cp:revision>18</cp:revision>
  <dcterms:created xsi:type="dcterms:W3CDTF">2021-03-04T18:41:15Z</dcterms:created>
  <dcterms:modified xsi:type="dcterms:W3CDTF">2021-03-04T19:54:58Z</dcterms:modified>
</cp:coreProperties>
</file>