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60" r:id="rId14"/>
    <p:sldId id="26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FA812F-AE95-44AF-8F83-913D816143D2}">
          <p14:sldIdLst>
            <p14:sldId id="256"/>
            <p14:sldId id="257"/>
            <p14:sldId id="258"/>
            <p14:sldId id="259"/>
          </p14:sldIdLst>
        </p14:section>
        <p14:section name="Untitled Section" id="{63E9FFEF-DD90-447C-BF0D-181B0B822149}">
          <p14:sldIdLst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6D8B3-510A-4FEE-A463-0B13B614265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C36F7-781A-4EE2-A071-BA716FFA79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Introduction</a:t>
          </a:r>
        </a:p>
      </dgm:t>
    </dgm:pt>
    <dgm:pt modelId="{A1A9B0A8-2C67-431B-A782-82C565C23F5A}" type="parTrans" cxnId="{C465A1FD-3012-441E-8542-6DA0D58D4F37}">
      <dgm:prSet/>
      <dgm:spPr/>
      <dgm:t>
        <a:bodyPr/>
        <a:lstStyle/>
        <a:p>
          <a:endParaRPr lang="en-US"/>
        </a:p>
      </dgm:t>
    </dgm:pt>
    <dgm:pt modelId="{458DB1AB-E7C7-4127-A4DD-2B1E02131404}" type="sibTrans" cxnId="{C465A1FD-3012-441E-8542-6DA0D58D4F37}">
      <dgm:prSet/>
      <dgm:spPr/>
      <dgm:t>
        <a:bodyPr/>
        <a:lstStyle/>
        <a:p>
          <a:endParaRPr lang="en-US"/>
        </a:p>
      </dgm:t>
    </dgm:pt>
    <dgm:pt modelId="{D2E8386D-1FB7-48EA-A08B-DB6D2A0BFD7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Exploration</a:t>
          </a:r>
        </a:p>
      </dgm:t>
    </dgm:pt>
    <dgm:pt modelId="{493D3EFC-1791-4846-918F-8F656FCACB9B}" type="parTrans" cxnId="{BF145C90-B7B7-4172-96FF-24E97591DFF5}">
      <dgm:prSet/>
      <dgm:spPr/>
      <dgm:t>
        <a:bodyPr/>
        <a:lstStyle/>
        <a:p>
          <a:endParaRPr lang="en-US"/>
        </a:p>
      </dgm:t>
    </dgm:pt>
    <dgm:pt modelId="{C65A2621-9F8D-4225-99ED-C05BA2E244ED}" type="sibTrans" cxnId="{BF145C90-B7B7-4172-96FF-24E97591DFF5}">
      <dgm:prSet/>
      <dgm:spPr/>
      <dgm:t>
        <a:bodyPr/>
        <a:lstStyle/>
        <a:p>
          <a:endParaRPr lang="en-US"/>
        </a:p>
      </dgm:t>
    </dgm:pt>
    <dgm:pt modelId="{F81D9557-5F1C-4F82-A7B1-870E2ECEA89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Development</a:t>
          </a:r>
        </a:p>
      </dgm:t>
    </dgm:pt>
    <dgm:pt modelId="{FA34BDAF-DC58-43D5-9902-236DC641922E}" type="parTrans" cxnId="{CE31CFBE-FBB1-4520-8BEE-0B49C721D787}">
      <dgm:prSet/>
      <dgm:spPr/>
      <dgm:t>
        <a:bodyPr/>
        <a:lstStyle/>
        <a:p>
          <a:endParaRPr lang="en-US"/>
        </a:p>
      </dgm:t>
    </dgm:pt>
    <dgm:pt modelId="{3983984B-0F80-430B-ADBD-73A654E754B1}" type="sibTrans" cxnId="{CE31CFBE-FBB1-4520-8BEE-0B49C721D787}">
      <dgm:prSet/>
      <dgm:spPr/>
      <dgm:t>
        <a:bodyPr/>
        <a:lstStyle/>
        <a:p>
          <a:endParaRPr lang="en-US"/>
        </a:p>
      </dgm:t>
    </dgm:pt>
    <dgm:pt modelId="{5CE34146-EB63-4817-906A-463F02D11A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Interpretation</a:t>
          </a:r>
        </a:p>
      </dgm:t>
    </dgm:pt>
    <dgm:pt modelId="{E23F2974-102B-40BB-8458-DC94B4872502}" type="parTrans" cxnId="{010D2DDA-BBD9-4CF6-92C7-3C99DDF6CF35}">
      <dgm:prSet/>
      <dgm:spPr/>
      <dgm:t>
        <a:bodyPr/>
        <a:lstStyle/>
        <a:p>
          <a:endParaRPr lang="en-US"/>
        </a:p>
      </dgm:t>
    </dgm:pt>
    <dgm:pt modelId="{E5474593-06B0-46F3-B95A-368010F69C6F}" type="sibTrans" cxnId="{010D2DDA-BBD9-4CF6-92C7-3C99DDF6CF35}">
      <dgm:prSet/>
      <dgm:spPr/>
      <dgm:t>
        <a:bodyPr/>
        <a:lstStyle/>
        <a:p>
          <a:endParaRPr lang="en-US"/>
        </a:p>
      </dgm:t>
    </dgm:pt>
    <dgm:pt modelId="{B861BAA7-B008-4D78-BE2D-E81F62FFF7E9}" type="pres">
      <dgm:prSet presAssocID="{9AB6D8B3-510A-4FEE-A463-0B13B614265E}" presName="Name0" presStyleCnt="0">
        <dgm:presLayoutVars>
          <dgm:dir/>
          <dgm:animLvl val="lvl"/>
          <dgm:resizeHandles val="exact"/>
        </dgm:presLayoutVars>
      </dgm:prSet>
      <dgm:spPr/>
    </dgm:pt>
    <dgm:pt modelId="{37D93459-4C60-48CF-BE4B-6E9E2E1976DE}" type="pres">
      <dgm:prSet presAssocID="{5CE34146-EB63-4817-906A-463F02D11A25}" presName="boxAndChildren" presStyleCnt="0"/>
      <dgm:spPr/>
    </dgm:pt>
    <dgm:pt modelId="{9EA4699A-574D-46B1-AC9C-22788980F640}" type="pres">
      <dgm:prSet presAssocID="{5CE34146-EB63-4817-906A-463F02D11A25}" presName="parentTextBox" presStyleLbl="node1" presStyleIdx="0" presStyleCnt="4"/>
      <dgm:spPr/>
    </dgm:pt>
    <dgm:pt modelId="{D7A1AA62-3408-4069-B9EC-757309577376}" type="pres">
      <dgm:prSet presAssocID="{3983984B-0F80-430B-ADBD-73A654E754B1}" presName="sp" presStyleCnt="0"/>
      <dgm:spPr/>
    </dgm:pt>
    <dgm:pt modelId="{F0E7AE64-780A-429E-9ED7-52B57E803A49}" type="pres">
      <dgm:prSet presAssocID="{F81D9557-5F1C-4F82-A7B1-870E2ECEA899}" presName="arrowAndChildren" presStyleCnt="0"/>
      <dgm:spPr/>
    </dgm:pt>
    <dgm:pt modelId="{2555CA3B-2399-4EF5-B3CF-D56E63AA5C7A}" type="pres">
      <dgm:prSet presAssocID="{F81D9557-5F1C-4F82-A7B1-870E2ECEA899}" presName="parentTextArrow" presStyleLbl="node1" presStyleIdx="1" presStyleCnt="4"/>
      <dgm:spPr/>
    </dgm:pt>
    <dgm:pt modelId="{63E5D8CA-2C5D-4709-B94C-D445305C0F89}" type="pres">
      <dgm:prSet presAssocID="{C65A2621-9F8D-4225-99ED-C05BA2E244ED}" presName="sp" presStyleCnt="0"/>
      <dgm:spPr/>
    </dgm:pt>
    <dgm:pt modelId="{EDFA6C86-7B7A-43F7-A6D3-7B4D21E591A6}" type="pres">
      <dgm:prSet presAssocID="{D2E8386D-1FB7-48EA-A08B-DB6D2A0BFD7E}" presName="arrowAndChildren" presStyleCnt="0"/>
      <dgm:spPr/>
    </dgm:pt>
    <dgm:pt modelId="{8370E920-8E33-44CD-A73F-28FB88AACE1E}" type="pres">
      <dgm:prSet presAssocID="{D2E8386D-1FB7-48EA-A08B-DB6D2A0BFD7E}" presName="parentTextArrow" presStyleLbl="node1" presStyleIdx="2" presStyleCnt="4"/>
      <dgm:spPr/>
    </dgm:pt>
    <dgm:pt modelId="{63C8BD1B-5A8D-47C6-A872-7A1C03BCF86D}" type="pres">
      <dgm:prSet presAssocID="{458DB1AB-E7C7-4127-A4DD-2B1E02131404}" presName="sp" presStyleCnt="0"/>
      <dgm:spPr/>
    </dgm:pt>
    <dgm:pt modelId="{AE3F05F9-149C-4A91-A3BE-2D60BF8868BE}" type="pres">
      <dgm:prSet presAssocID="{9A8C36F7-781A-4EE2-A071-BA716FFA7924}" presName="arrowAndChildren" presStyleCnt="0"/>
      <dgm:spPr/>
    </dgm:pt>
    <dgm:pt modelId="{5B3A3D04-A29C-43EF-89D8-E01B93CEC3E2}" type="pres">
      <dgm:prSet presAssocID="{9A8C36F7-781A-4EE2-A071-BA716FFA7924}" presName="parentTextArrow" presStyleLbl="node1" presStyleIdx="3" presStyleCnt="4"/>
      <dgm:spPr/>
    </dgm:pt>
  </dgm:ptLst>
  <dgm:cxnLst>
    <dgm:cxn modelId="{B237942A-9973-4DBD-9D06-8BDE6E6BC31E}" type="presOf" srcId="{5CE34146-EB63-4817-906A-463F02D11A25}" destId="{9EA4699A-574D-46B1-AC9C-22788980F640}" srcOrd="0" destOrd="0" presId="urn:microsoft.com/office/officeart/2005/8/layout/process4"/>
    <dgm:cxn modelId="{BF145C90-B7B7-4172-96FF-24E97591DFF5}" srcId="{9AB6D8B3-510A-4FEE-A463-0B13B614265E}" destId="{D2E8386D-1FB7-48EA-A08B-DB6D2A0BFD7E}" srcOrd="1" destOrd="0" parTransId="{493D3EFC-1791-4846-918F-8F656FCACB9B}" sibTransId="{C65A2621-9F8D-4225-99ED-C05BA2E244ED}"/>
    <dgm:cxn modelId="{C3820B98-6974-4F90-A922-323E7A060788}" type="presOf" srcId="{9A8C36F7-781A-4EE2-A071-BA716FFA7924}" destId="{5B3A3D04-A29C-43EF-89D8-E01B93CEC3E2}" srcOrd="0" destOrd="0" presId="urn:microsoft.com/office/officeart/2005/8/layout/process4"/>
    <dgm:cxn modelId="{57036799-81F3-43A2-819E-1F3307546E7D}" type="presOf" srcId="{F81D9557-5F1C-4F82-A7B1-870E2ECEA899}" destId="{2555CA3B-2399-4EF5-B3CF-D56E63AA5C7A}" srcOrd="0" destOrd="0" presId="urn:microsoft.com/office/officeart/2005/8/layout/process4"/>
    <dgm:cxn modelId="{0913779E-3DE3-4DC5-80F1-EA95DE86F163}" type="presOf" srcId="{D2E8386D-1FB7-48EA-A08B-DB6D2A0BFD7E}" destId="{8370E920-8E33-44CD-A73F-28FB88AACE1E}" srcOrd="0" destOrd="0" presId="urn:microsoft.com/office/officeart/2005/8/layout/process4"/>
    <dgm:cxn modelId="{CE31CFBE-FBB1-4520-8BEE-0B49C721D787}" srcId="{9AB6D8B3-510A-4FEE-A463-0B13B614265E}" destId="{F81D9557-5F1C-4F82-A7B1-870E2ECEA899}" srcOrd="2" destOrd="0" parTransId="{FA34BDAF-DC58-43D5-9902-236DC641922E}" sibTransId="{3983984B-0F80-430B-ADBD-73A654E754B1}"/>
    <dgm:cxn modelId="{010D2DDA-BBD9-4CF6-92C7-3C99DDF6CF35}" srcId="{9AB6D8B3-510A-4FEE-A463-0B13B614265E}" destId="{5CE34146-EB63-4817-906A-463F02D11A25}" srcOrd="3" destOrd="0" parTransId="{E23F2974-102B-40BB-8458-DC94B4872502}" sibTransId="{E5474593-06B0-46F3-B95A-368010F69C6F}"/>
    <dgm:cxn modelId="{745175E3-7A1B-42EC-B32F-65C0E4A7FE91}" type="presOf" srcId="{9AB6D8B3-510A-4FEE-A463-0B13B614265E}" destId="{B861BAA7-B008-4D78-BE2D-E81F62FFF7E9}" srcOrd="0" destOrd="0" presId="urn:microsoft.com/office/officeart/2005/8/layout/process4"/>
    <dgm:cxn modelId="{C465A1FD-3012-441E-8542-6DA0D58D4F37}" srcId="{9AB6D8B3-510A-4FEE-A463-0B13B614265E}" destId="{9A8C36F7-781A-4EE2-A071-BA716FFA7924}" srcOrd="0" destOrd="0" parTransId="{A1A9B0A8-2C67-431B-A782-82C565C23F5A}" sibTransId="{458DB1AB-E7C7-4127-A4DD-2B1E02131404}"/>
    <dgm:cxn modelId="{A9A5A0E9-8D2D-4480-A222-25AFE65470E8}" type="presParOf" srcId="{B861BAA7-B008-4D78-BE2D-E81F62FFF7E9}" destId="{37D93459-4C60-48CF-BE4B-6E9E2E1976DE}" srcOrd="0" destOrd="0" presId="urn:microsoft.com/office/officeart/2005/8/layout/process4"/>
    <dgm:cxn modelId="{A1F202AC-3FAF-4B26-ABF5-1777E6092623}" type="presParOf" srcId="{37D93459-4C60-48CF-BE4B-6E9E2E1976DE}" destId="{9EA4699A-574D-46B1-AC9C-22788980F640}" srcOrd="0" destOrd="0" presId="urn:microsoft.com/office/officeart/2005/8/layout/process4"/>
    <dgm:cxn modelId="{F969B63E-D9E8-45B2-95D2-96494C4CE9E7}" type="presParOf" srcId="{B861BAA7-B008-4D78-BE2D-E81F62FFF7E9}" destId="{D7A1AA62-3408-4069-B9EC-757309577376}" srcOrd="1" destOrd="0" presId="urn:microsoft.com/office/officeart/2005/8/layout/process4"/>
    <dgm:cxn modelId="{D11C4A5D-1AEE-44EE-9546-5208A99FCD94}" type="presParOf" srcId="{B861BAA7-B008-4D78-BE2D-E81F62FFF7E9}" destId="{F0E7AE64-780A-429E-9ED7-52B57E803A49}" srcOrd="2" destOrd="0" presId="urn:microsoft.com/office/officeart/2005/8/layout/process4"/>
    <dgm:cxn modelId="{06B32AEA-EE78-4F4D-AD79-7FFF94AD95D8}" type="presParOf" srcId="{F0E7AE64-780A-429E-9ED7-52B57E803A49}" destId="{2555CA3B-2399-4EF5-B3CF-D56E63AA5C7A}" srcOrd="0" destOrd="0" presId="urn:microsoft.com/office/officeart/2005/8/layout/process4"/>
    <dgm:cxn modelId="{DC6268F4-6AB0-4E1C-A7A8-49653C67D250}" type="presParOf" srcId="{B861BAA7-B008-4D78-BE2D-E81F62FFF7E9}" destId="{63E5D8CA-2C5D-4709-B94C-D445305C0F89}" srcOrd="3" destOrd="0" presId="urn:microsoft.com/office/officeart/2005/8/layout/process4"/>
    <dgm:cxn modelId="{225B44A3-1D15-47FD-8C8C-9710FA837922}" type="presParOf" srcId="{B861BAA7-B008-4D78-BE2D-E81F62FFF7E9}" destId="{EDFA6C86-7B7A-43F7-A6D3-7B4D21E591A6}" srcOrd="4" destOrd="0" presId="urn:microsoft.com/office/officeart/2005/8/layout/process4"/>
    <dgm:cxn modelId="{00E4038D-161C-4A60-AF6E-BF874789A013}" type="presParOf" srcId="{EDFA6C86-7B7A-43F7-A6D3-7B4D21E591A6}" destId="{8370E920-8E33-44CD-A73F-28FB88AACE1E}" srcOrd="0" destOrd="0" presId="urn:microsoft.com/office/officeart/2005/8/layout/process4"/>
    <dgm:cxn modelId="{E287965F-4A1D-40F5-9085-FD704C95EC19}" type="presParOf" srcId="{B861BAA7-B008-4D78-BE2D-E81F62FFF7E9}" destId="{63C8BD1B-5A8D-47C6-A872-7A1C03BCF86D}" srcOrd="5" destOrd="0" presId="urn:microsoft.com/office/officeart/2005/8/layout/process4"/>
    <dgm:cxn modelId="{B2BF125C-8164-4A0A-B754-371895BD1349}" type="presParOf" srcId="{B861BAA7-B008-4D78-BE2D-E81F62FFF7E9}" destId="{AE3F05F9-149C-4A91-A3BE-2D60BF8868BE}" srcOrd="6" destOrd="0" presId="urn:microsoft.com/office/officeart/2005/8/layout/process4"/>
    <dgm:cxn modelId="{DD056E61-6DB9-4F50-B8EE-DDA61472201D}" type="presParOf" srcId="{AE3F05F9-149C-4A91-A3BE-2D60BF8868BE}" destId="{5B3A3D04-A29C-43EF-89D8-E01B93CEC3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4699A-574D-46B1-AC9C-22788980F640}">
      <dsp:nvSpPr>
        <dsp:cNvPr id="0" name=""/>
        <dsp:cNvSpPr/>
      </dsp:nvSpPr>
      <dsp:spPr>
        <a:xfrm>
          <a:off x="0" y="2665952"/>
          <a:ext cx="8500534" cy="5832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Interpretation</a:t>
          </a:r>
        </a:p>
      </dsp:txBody>
      <dsp:txXfrm>
        <a:off x="0" y="2665952"/>
        <a:ext cx="8500534" cy="583245"/>
      </dsp:txXfrm>
    </dsp:sp>
    <dsp:sp modelId="{2555CA3B-2399-4EF5-B3CF-D56E63AA5C7A}">
      <dsp:nvSpPr>
        <dsp:cNvPr id="0" name=""/>
        <dsp:cNvSpPr/>
      </dsp:nvSpPr>
      <dsp:spPr>
        <a:xfrm rot="10800000">
          <a:off x="0" y="1777670"/>
          <a:ext cx="8500534" cy="8970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Model Development</a:t>
          </a:r>
        </a:p>
      </dsp:txBody>
      <dsp:txXfrm rot="10800000">
        <a:off x="0" y="1777670"/>
        <a:ext cx="8500534" cy="582864"/>
      </dsp:txXfrm>
    </dsp:sp>
    <dsp:sp modelId="{8370E920-8E33-44CD-A73F-28FB88AACE1E}">
      <dsp:nvSpPr>
        <dsp:cNvPr id="0" name=""/>
        <dsp:cNvSpPr/>
      </dsp:nvSpPr>
      <dsp:spPr>
        <a:xfrm rot="10800000">
          <a:off x="0" y="889387"/>
          <a:ext cx="8500534" cy="8970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Data Exploration</a:t>
          </a:r>
        </a:p>
      </dsp:txBody>
      <dsp:txXfrm rot="10800000">
        <a:off x="0" y="889387"/>
        <a:ext cx="8500534" cy="582864"/>
      </dsp:txXfrm>
    </dsp:sp>
    <dsp:sp modelId="{5B3A3D04-A29C-43EF-89D8-E01B93CEC3E2}">
      <dsp:nvSpPr>
        <dsp:cNvPr id="0" name=""/>
        <dsp:cNvSpPr/>
      </dsp:nvSpPr>
      <dsp:spPr>
        <a:xfrm rot="10800000">
          <a:off x="0" y="1104"/>
          <a:ext cx="8500534" cy="89703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Introduction</a:t>
          </a:r>
        </a:p>
      </dsp:txBody>
      <dsp:txXfrm rot="10800000">
        <a:off x="0" y="1104"/>
        <a:ext cx="8500534" cy="58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235499" y="124285"/>
            <a:ext cx="8520602" cy="669465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79BCC-E379-4F72-87F1-A318FA5D55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30750" y="1174750"/>
            <a:ext cx="3759200" cy="35258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4FA1C-93F0-4E96-A00F-65B7AE254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100" y="1174750"/>
            <a:ext cx="3467100" cy="352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.powerbi.com/groups/me/reports/47717df4-08e4-4013-9c0d-dbf1c4efb674/?pbi_source=PowerPoin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Abhishek Naik </a:t>
            </a:r>
            <a:r>
              <a:rPr dirty="0"/>
              <a:t>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lang="en-US" dirty="0"/>
              <a:t>Modelling</a:t>
            </a:r>
            <a:endParaRPr dirty="0"/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dirty="0"/>
              <a:t>RFM Analysis and Customer Classification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3AFD0243-2E0E-432D-ABEB-604BBDD01AC7}"/>
              </a:ext>
            </a:extLst>
          </p:cNvPr>
          <p:cNvSpPr/>
          <p:nvPr/>
        </p:nvSpPr>
        <p:spPr>
          <a:xfrm>
            <a:off x="205025" y="1319752"/>
            <a:ext cx="8505482" cy="2719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RFM (Recency, Frequency, Monetary value) analysis helps businesses gain insights into customer segments and tailor marketing strategies accordingly.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It can be used to identify valuable customers for targeted promotions, win back inactive customers, or personalize communication based on the customer's individual behavior.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Concatenation: creating segments, here we just concatenate (not add) individual RFM scores like strings and get labeled segments in return. The highest is 555 and the lowest is 111.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Sum of RFM Score: creating score, here we find the sum of the individual RFM scores indicating the customer's score. Highest 15 and lowest 3 and we can use this to create more human friendly labelled categories (Diamond, Gold, Silver, Bronze)</a:t>
            </a:r>
          </a:p>
        </p:txBody>
      </p:sp>
    </p:spTree>
    <p:extLst>
      <p:ext uri="{BB962C8B-B14F-4D97-AF65-F5344CB8AC3E}">
        <p14:creationId xmlns:p14="http://schemas.microsoft.com/office/powerpoint/2010/main" val="1710888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59501" cy="83227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14205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pic>
        <p:nvPicPr>
          <p:cNvPr id="5" name="Picture" title="This slide contains the following visuals: tableEx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B028F4AA-8811-4BBC-A0F3-CDAF640F2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12"/>
          <a:stretch/>
        </p:blipFill>
        <p:spPr>
          <a:xfrm>
            <a:off x="1311712" y="1058625"/>
            <a:ext cx="5360021" cy="3516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6199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4"/>
            <a:ext cx="9159501" cy="55456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198251" y="11940"/>
            <a:ext cx="8565600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1800" dirty="0"/>
              <a:t>Model Development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DE056-3EB4-4688-B361-F16533197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95"/>
            <a:ext cx="9144000" cy="45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9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DE42-A421-42F2-A3AC-DCC4DF1974D9}"/>
              </a:ext>
            </a:extLst>
          </p:cNvPr>
          <p:cNvSpPr txBox="1"/>
          <p:nvPr/>
        </p:nvSpPr>
        <p:spPr>
          <a:xfrm>
            <a:off x="205025" y="1014065"/>
            <a:ext cx="8227906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/>
              </a:rPr>
              <a:t>Based on the analysis, potential customers who have high value for the organization are: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  <a:p>
            <a:r>
              <a:rPr lang="en-US" dirty="0">
                <a:solidFill>
                  <a:srgbClr val="252423"/>
                </a:solidFill>
                <a:latin typeface="Segoe UI"/>
              </a:rPr>
              <a:t>Aged between 30 – 60.</a:t>
            </a:r>
          </a:p>
          <a:p>
            <a:r>
              <a:rPr lang="en-US" dirty="0">
                <a:solidFill>
                  <a:srgbClr val="252423"/>
                </a:solidFill>
                <a:latin typeface="Segoe UI"/>
              </a:rPr>
              <a:t>Work in manufacturing, financial services, or health industry.</a:t>
            </a:r>
          </a:p>
          <a:p>
            <a:r>
              <a:rPr lang="en-US" dirty="0">
                <a:solidFill>
                  <a:srgbClr val="252423"/>
                </a:solidFill>
                <a:latin typeface="Segoe UI"/>
              </a:rPr>
              <a:t>Classified as mass customer.</a:t>
            </a:r>
          </a:p>
          <a:p>
            <a:r>
              <a:rPr lang="en-US" dirty="0">
                <a:solidFill>
                  <a:srgbClr val="252423"/>
                </a:solidFill>
                <a:latin typeface="Segoe UI"/>
              </a:rPr>
              <a:t>Live in New South Wales.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  <a:p>
            <a:r>
              <a:rPr lang="en-US" dirty="0">
                <a:solidFill>
                  <a:srgbClr val="252423"/>
                </a:solidFill>
                <a:latin typeface="Segoe UI"/>
              </a:rPr>
              <a:t>From these criteria above, we have 68 out of 1000 new customers who can be targeted for marketing strategies and potentially generate revenue for the company.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59501" cy="83227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14205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Interpretation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7231D-44FA-41E0-9077-8FF22A3E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795992"/>
            <a:ext cx="9159501" cy="4344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C6C2BE-92BD-4BD2-B600-75C081BFE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855226"/>
              </p:ext>
            </p:extLst>
          </p:nvPr>
        </p:nvGraphicFramePr>
        <p:xfrm>
          <a:off x="318346" y="1179457"/>
          <a:ext cx="8500534" cy="325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20741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Identify and Recommend High 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03260-081C-4D25-8149-620B6CC98774}"/>
              </a:ext>
            </a:extLst>
          </p:cNvPr>
          <p:cNvSpPr txBox="1"/>
          <p:nvPr/>
        </p:nvSpPr>
        <p:spPr>
          <a:xfrm>
            <a:off x="211671" y="1397655"/>
            <a:ext cx="459570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u="sng" dirty="0"/>
              <a:t>Problem Statement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B4186-5031-4E74-9C7C-E9994ABC7680}"/>
              </a:ext>
            </a:extLst>
          </p:cNvPr>
          <p:cNvSpPr txBox="1"/>
          <p:nvPr/>
        </p:nvSpPr>
        <p:spPr>
          <a:xfrm>
            <a:off x="211670" y="1729783"/>
            <a:ext cx="836336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M Sans"/>
              </a:rPr>
              <a:t>To boost business by analyzing their existing customer dataset to determine customer trends and behavior.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9775C-F54D-4C4D-91EC-00DB23B34EAE}"/>
              </a:ext>
            </a:extLst>
          </p:cNvPr>
          <p:cNvSpPr txBox="1"/>
          <p:nvPr/>
        </p:nvSpPr>
        <p:spPr>
          <a:xfrm>
            <a:off x="205025" y="2061911"/>
            <a:ext cx="9264095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M Sans"/>
              </a:rPr>
              <a:t>To recommend which of the 1000 new customers should be targeted to drive the most value for the organization. 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96DE5-9061-4769-A9C8-89E9043037AB}"/>
              </a:ext>
            </a:extLst>
          </p:cNvPr>
          <p:cNvSpPr txBox="1"/>
          <p:nvPr/>
        </p:nvSpPr>
        <p:spPr>
          <a:xfrm>
            <a:off x="241366" y="2462425"/>
            <a:ext cx="459570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u="sng" dirty="0"/>
              <a:t>Approach for Data Analysis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FCAD5-B8CD-4538-953A-FFB96D2BA31E}"/>
              </a:ext>
            </a:extLst>
          </p:cNvPr>
          <p:cNvSpPr txBox="1"/>
          <p:nvPr/>
        </p:nvSpPr>
        <p:spPr>
          <a:xfrm>
            <a:off x="205025" y="2837459"/>
            <a:ext cx="9287805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M Sans"/>
              </a:rPr>
              <a:t>Total profit by customer segment.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47EE8-CD01-44CF-833D-A9B39F90D854}"/>
              </a:ext>
            </a:extLst>
          </p:cNvPr>
          <p:cNvSpPr txBox="1"/>
          <p:nvPr/>
        </p:nvSpPr>
        <p:spPr>
          <a:xfrm>
            <a:off x="211670" y="3145236"/>
            <a:ext cx="929379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M Sans"/>
              </a:rPr>
              <a:t>Past 3 years bike related purchase by customer segment.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83C95-8149-4A3D-89DF-B2147963E84E}"/>
              </a:ext>
            </a:extLst>
          </p:cNvPr>
          <p:cNvSpPr txBox="1"/>
          <p:nvPr/>
        </p:nvSpPr>
        <p:spPr>
          <a:xfrm>
            <a:off x="218315" y="3419375"/>
            <a:ext cx="929379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M Sans"/>
              </a:rPr>
              <a:t>RFM Score by customer segment.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E041B-B2D0-4BE5-88AC-656340CB4DAB}"/>
              </a:ext>
            </a:extLst>
          </p:cNvPr>
          <p:cNvSpPr txBox="1"/>
          <p:nvPr/>
        </p:nvSpPr>
        <p:spPr>
          <a:xfrm>
            <a:off x="218315" y="3727152"/>
            <a:ext cx="928780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M Sans"/>
              </a:rPr>
              <a:t>On the Basis of above 3 analysis, we can find the variables responsible for increasing Profit, RFM Score. The same parameters will be filtered to get 50 most valued customers to target from new customer list.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6113D-BF35-462F-AC8E-1E65B8BD6BAC}"/>
              </a:ext>
            </a:extLst>
          </p:cNvPr>
          <p:cNvSpPr txBox="1"/>
          <p:nvPr/>
        </p:nvSpPr>
        <p:spPr>
          <a:xfrm>
            <a:off x="254656" y="4309068"/>
            <a:ext cx="929379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M Sans"/>
              </a:rPr>
              <a:t>The existing customers  are also analyzed by </a:t>
            </a:r>
            <a:r>
              <a:rPr lang="en-US" dirty="0">
                <a:latin typeface="DM Sans"/>
              </a:rPr>
              <a:t>RFM score </a:t>
            </a:r>
            <a:r>
              <a:rPr lang="en-US" sz="1400" dirty="0">
                <a:latin typeface="DM Sans"/>
              </a:rPr>
              <a:t>to get the customer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M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D43C48C3-AD1D-4D23-B6F3-7F213F19E437}"/>
              </a:ext>
            </a:extLst>
          </p:cNvPr>
          <p:cNvSpPr/>
          <p:nvPr/>
        </p:nvSpPr>
        <p:spPr>
          <a:xfrm>
            <a:off x="205025" y="767860"/>
            <a:ext cx="8565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Data Quality Assessment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158D58-7F7C-43F6-BCF3-A11E0297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7875"/>
              </p:ext>
            </p:extLst>
          </p:nvPr>
        </p:nvGraphicFramePr>
        <p:xfrm>
          <a:off x="268037" y="1174834"/>
          <a:ext cx="8439576" cy="3684405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987481">
                  <a:extLst>
                    <a:ext uri="{9D8B030D-6E8A-4147-A177-3AD203B41FA5}">
                      <a16:colId xmlns:a16="http://schemas.microsoft.com/office/drawing/2014/main" val="2049889460"/>
                    </a:ext>
                  </a:extLst>
                </a:gridCol>
                <a:gridCol w="966135">
                  <a:extLst>
                    <a:ext uri="{9D8B030D-6E8A-4147-A177-3AD203B41FA5}">
                      <a16:colId xmlns:a16="http://schemas.microsoft.com/office/drawing/2014/main" val="2388548190"/>
                    </a:ext>
                  </a:extLst>
                </a:gridCol>
                <a:gridCol w="1363892">
                  <a:extLst>
                    <a:ext uri="{9D8B030D-6E8A-4147-A177-3AD203B41FA5}">
                      <a16:colId xmlns:a16="http://schemas.microsoft.com/office/drawing/2014/main" val="2302676367"/>
                    </a:ext>
                  </a:extLst>
                </a:gridCol>
                <a:gridCol w="1094828">
                  <a:extLst>
                    <a:ext uri="{9D8B030D-6E8A-4147-A177-3AD203B41FA5}">
                      <a16:colId xmlns:a16="http://schemas.microsoft.com/office/drawing/2014/main" val="2823665864"/>
                    </a:ext>
                  </a:extLst>
                </a:gridCol>
                <a:gridCol w="767839">
                  <a:extLst>
                    <a:ext uri="{9D8B030D-6E8A-4147-A177-3AD203B41FA5}">
                      <a16:colId xmlns:a16="http://schemas.microsoft.com/office/drawing/2014/main" val="2372110757"/>
                    </a:ext>
                  </a:extLst>
                </a:gridCol>
                <a:gridCol w="1578186">
                  <a:extLst>
                    <a:ext uri="{9D8B030D-6E8A-4147-A177-3AD203B41FA5}">
                      <a16:colId xmlns:a16="http://schemas.microsoft.com/office/drawing/2014/main" val="366784447"/>
                    </a:ext>
                  </a:extLst>
                </a:gridCol>
                <a:gridCol w="778934">
                  <a:extLst>
                    <a:ext uri="{9D8B030D-6E8A-4147-A177-3AD203B41FA5}">
                      <a16:colId xmlns:a16="http://schemas.microsoft.com/office/drawing/2014/main" val="3430072928"/>
                    </a:ext>
                  </a:extLst>
                </a:gridCol>
                <a:gridCol w="902281">
                  <a:extLst>
                    <a:ext uri="{9D8B030D-6E8A-4147-A177-3AD203B41FA5}">
                      <a16:colId xmlns:a16="http://schemas.microsoft.com/office/drawing/2014/main" val="270426163"/>
                    </a:ext>
                  </a:extLst>
                </a:gridCol>
              </a:tblGrid>
              <a:tr h="2917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Relevancy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874885"/>
                  </a:ext>
                </a:extLst>
              </a:tr>
              <a:tr h="67597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Customer Demographic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dob, job_title, job_industry, tenure columns,</a:t>
                      </a:r>
                      <a:b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</a:br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all null columns are removed 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“U” in Gender is irrelevant,1843 Year of birth value is removed from DOB </a:t>
                      </a:r>
                      <a:br>
                        <a:rPr lang="en-US" sz="900" dirty="0"/>
                      </a:b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Removed Deceased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60916"/>
                  </a:ext>
                </a:extLst>
              </a:tr>
              <a:tr h="66501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New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for last name, dob, job_title, job_industry column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Replaced NSW, QLD, VIC to New South Wales, Queensland, Victoria in state column.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“U” in Gender column is removed,</a:t>
                      </a:r>
                    </a:p>
                    <a:p>
                      <a:pPr algn="ctr"/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removed all unnamed columns, null columns, rank column, value column </a:t>
                      </a:r>
                      <a:endParaRPr 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25494"/>
                  </a:ext>
                </a:extLst>
              </a:tr>
              <a:tr h="50407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Product_first_sold_date column converted to Date format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Online order, order status, brand, product lines, product class, product size, standard cost columns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17111"/>
                  </a:ext>
                </a:extLst>
              </a:tr>
              <a:tr h="923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Customer Address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All columns with </a:t>
                      </a:r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null</a:t>
                      </a:r>
                      <a:r>
                        <a:rPr lang="en-US" sz="900" dirty="0"/>
                        <a:t> values has been removed.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Replaced NSW, QLD, VIC to New South Wales, Queensland, Victoria in state column.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5501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Customer Age Group by Profit and Sum of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RFM Score</a:t>
            </a:r>
            <a:endParaRPr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46E4-A7A1-430B-ACA2-2F77075BBC0D}"/>
              </a:ext>
            </a:extLst>
          </p:cNvPr>
          <p:cNvSpPr/>
          <p:nvPr/>
        </p:nvSpPr>
        <p:spPr>
          <a:xfrm>
            <a:off x="205025" y="1707057"/>
            <a:ext cx="4841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34.3 % of total profit came from 40-50 Age Group, 18% each from 50-60 and 30-40 Age group.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Around 70% of Total profit Came from these 3 age group itself, Therefore, 40-50, 50-60 and 30-40 Age group should be in focus.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626985-A3BE-420D-BC15-C4879BD82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24" y="998589"/>
            <a:ext cx="2813975" cy="17647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ECA1A0-206D-4A89-A569-3A17FB2AE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24" y="2926636"/>
            <a:ext cx="2813975" cy="19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39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Customer State by Profit and Sum of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RFM Score</a:t>
            </a:r>
            <a:endParaRPr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46E4-A7A1-430B-ACA2-2F77075BBC0D}"/>
              </a:ext>
            </a:extLst>
          </p:cNvPr>
          <p:cNvSpPr/>
          <p:nvPr/>
        </p:nvSpPr>
        <p:spPr>
          <a:xfrm>
            <a:off x="205025" y="1707057"/>
            <a:ext cx="48411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53.07 % of total profit, RFM Score came from New South Wales state, 25% from Victoria and 21% from Queensland.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252423"/>
              </a:solidFill>
              <a:latin typeface="Sego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Around 53% of Total profit, RFM Score Came from New South Wales State itself, Therefore, New South Wales State should be in focus.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2C7D7-AC00-406A-993E-96451B6A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4" y="996665"/>
            <a:ext cx="2010050" cy="1804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3DBEA-1BE7-4B49-8BE8-A4EC29D42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4" y="2962552"/>
            <a:ext cx="2010050" cy="18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57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Customer Wealth Segment by Profit and Sum of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RFM Score</a:t>
            </a:r>
            <a:endParaRPr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46E4-A7A1-430B-ACA2-2F77075BBC0D}"/>
              </a:ext>
            </a:extLst>
          </p:cNvPr>
          <p:cNvSpPr/>
          <p:nvPr/>
        </p:nvSpPr>
        <p:spPr>
          <a:xfrm>
            <a:off x="205025" y="1707057"/>
            <a:ext cx="48411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50 % of total profit, RFM Score came from Mass Customers , 25% each came from High Net worth customers and Affluent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252423"/>
              </a:solidFill>
              <a:latin typeface="Sego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Around 50% Profit, RFM Score Came from Mass Customers itself, Therefore, Mass Customers should be in focus.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71162-22E7-4C17-B2E3-D3A3F46E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70702"/>
            <a:ext cx="2784138" cy="192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7A636-CF00-4F47-824D-3229E0CB9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93813"/>
            <a:ext cx="2784138" cy="17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584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80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Customer Job Industry Category by Profit and Sum of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RFM Score</a:t>
            </a:r>
            <a:endParaRPr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46E4-A7A1-430B-ACA2-2F77075BBC0D}"/>
              </a:ext>
            </a:extLst>
          </p:cNvPr>
          <p:cNvSpPr/>
          <p:nvPr/>
        </p:nvSpPr>
        <p:spPr>
          <a:xfrm>
            <a:off x="205025" y="1707057"/>
            <a:ext cx="48411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24.47 % of total profit, Total RFM score came from Manufacturing Job industry, followed by 23% in Financial and 18% in Health.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Around 65% of Total profit Came from these 3 Job industry category itself, Therefore, Manufacturing, Financial and Health job industry should be in focus.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2DD49-FA29-4EEA-A90A-A6BC1FAB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61" y="2955818"/>
            <a:ext cx="2823566" cy="20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52242-165B-4E3C-9676-A33729C65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61" y="1027611"/>
            <a:ext cx="2823566" cy="1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892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3302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4A6694C0-46F4-4EC7-9561-5C1B8DD03E7E}"/>
              </a:ext>
            </a:extLst>
          </p:cNvPr>
          <p:cNvSpPr/>
          <p:nvPr/>
        </p:nvSpPr>
        <p:spPr>
          <a:xfrm>
            <a:off x="205025" y="835312"/>
            <a:ext cx="8565600" cy="73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Customer By Gender and Owns cars by Profit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and Sum of RFM Score.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46E4-A7A1-430B-ACA2-2F77075BBC0D}"/>
              </a:ext>
            </a:extLst>
          </p:cNvPr>
          <p:cNvSpPr/>
          <p:nvPr/>
        </p:nvSpPr>
        <p:spPr>
          <a:xfrm>
            <a:off x="205025" y="1707057"/>
            <a:ext cx="45179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 We cannot find any major segments in customer gender and has car or not who does contribute to profit and RFM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252423"/>
              </a:solidFill>
              <a:latin typeface="Sego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52423"/>
                </a:solidFill>
                <a:latin typeface="Segoe UI"/>
              </a:rPr>
              <a:t>However, There is slight probability of females responsible for Higher Profit.</a:t>
            </a:r>
          </a:p>
          <a:p>
            <a:endParaRPr lang="en-US" dirty="0">
              <a:solidFill>
                <a:srgbClr val="252423"/>
              </a:solidFill>
              <a:latin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20C42-8AFB-45DB-9370-F9DA4332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806980"/>
            <a:ext cx="2194559" cy="210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7684C-ED9B-4951-A53C-DA2B4DE7B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2910889"/>
            <a:ext cx="2194559" cy="2232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5F9DD-AF3A-4BF7-895E-3DAD35EE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9" y="3039590"/>
            <a:ext cx="2194559" cy="2103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88A5C-153D-47FE-A3F9-B04B4342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8" y="806979"/>
            <a:ext cx="2194560" cy="22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82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850</Words>
  <Application>Microsoft Office PowerPoint</Application>
  <PresentationFormat>On-screen Show (16:9)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DM Sans</vt:lpstr>
      <vt:lpstr>Open Sans</vt:lpstr>
      <vt:lpstr>Open Sans Extrabold</vt:lpstr>
      <vt:lpstr>Open Sans Light</vt:lpstr>
      <vt:lpstr>Segoe UI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Abhishek Naik</cp:lastModifiedBy>
  <cp:revision>30</cp:revision>
  <dcterms:modified xsi:type="dcterms:W3CDTF">2023-08-30T07:43:55Z</dcterms:modified>
</cp:coreProperties>
</file>