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13/10/19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13/10/19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Abhinandan Baheti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9F4CB-D5A2-B54B-BFC6-80C7A8F70CBE}"/>
              </a:ext>
            </a:extLst>
          </p:cNvPr>
          <p:cNvSpPr txBox="1"/>
          <p:nvPr/>
        </p:nvSpPr>
        <p:spPr>
          <a:xfrm>
            <a:off x="1490870" y="4949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E99F2-A059-2E44-92DD-DE8DD6E643B7}"/>
              </a:ext>
            </a:extLst>
          </p:cNvPr>
          <p:cNvSpPr/>
          <p:nvPr/>
        </p:nvSpPr>
        <p:spPr>
          <a:xfrm>
            <a:off x="1219199" y="1501566"/>
            <a:ext cx="9465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English Speaking Countries to Invest in are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USA</a:t>
            </a:r>
          </a:p>
          <a:p>
            <a:pPr marL="285750" indent="-285750">
              <a:buFontTx/>
              <a:buChar char="-"/>
            </a:pPr>
            <a:r>
              <a:rPr lang="en-US" dirty="0"/>
              <a:t>GBR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38EDA-8684-554D-A67A-E2F8E2A6A0F6}"/>
              </a:ext>
            </a:extLst>
          </p:cNvPr>
          <p:cNvSpPr/>
          <p:nvPr/>
        </p:nvSpPr>
        <p:spPr>
          <a:xfrm>
            <a:off x="1219198" y="2967335"/>
            <a:ext cx="946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Sectors to Invest in are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USA and GBR – Others, Cleantech / Semiconductors, Social Finance Analytics and Advertising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 – Others, Entertainment, News Search and Messaging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11358"/>
            <a:ext cx="11168742" cy="498944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Objectives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/>
              <a:t>Identify the best sectors, countries, and a suitable investment type for making investments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Constraints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/>
              <a:t>To invest between 5 to 15 million USD per round of investment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/>
              <a:t> to invest only in English-speaking countries because of the ease of communication </a:t>
            </a:r>
          </a:p>
          <a:p>
            <a:pPr marL="0" indent="0">
              <a:buNone/>
            </a:pPr>
            <a:r>
              <a:rPr lang="en-US" sz="1400" b="1" dirty="0"/>
              <a:t>Data Analysis Goals</a:t>
            </a:r>
          </a:p>
          <a:p>
            <a:pPr>
              <a:buFontTx/>
              <a:buChar char="-"/>
            </a:pPr>
            <a:r>
              <a:rPr lang="en-US" sz="1400" dirty="0"/>
              <a:t>Investment type analysis – Analyze Investments in the venture, seed, angel, private equity categories </a:t>
            </a:r>
          </a:p>
          <a:p>
            <a:pPr>
              <a:buFontTx/>
              <a:buChar char="-"/>
            </a:pPr>
            <a:r>
              <a:rPr lang="en-US" sz="1400" dirty="0"/>
              <a:t>Country Analysis – Identity countries having most investments in the past </a:t>
            </a:r>
          </a:p>
          <a:p>
            <a:pPr>
              <a:buFontTx/>
              <a:buChar char="-"/>
            </a:pPr>
            <a:r>
              <a:rPr lang="en-US" sz="1400" dirty="0"/>
              <a:t>Sector Analysis - Understand the distribution of investments across the eight main sectors </a:t>
            </a:r>
          </a:p>
          <a:p>
            <a:pPr marL="0" indent="0">
              <a:buNone/>
            </a:pPr>
            <a:r>
              <a:rPr lang="en-IN" sz="1400" b="1" dirty="0"/>
              <a:t>Approach </a:t>
            </a:r>
          </a:p>
          <a:p>
            <a:pPr marL="0" indent="0">
              <a:buNone/>
            </a:pPr>
            <a:r>
              <a:rPr lang="en-IN" sz="1400" b="1" dirty="0"/>
              <a:t>  </a:t>
            </a:r>
            <a:r>
              <a:rPr lang="en-US" sz="1400" dirty="0"/>
              <a:t>Data cleaning / Imputation, Funding Type Analysis, Country Analysis, Sector Analysis, Generate Plots </a:t>
            </a:r>
          </a:p>
          <a:p>
            <a:pPr marL="0" indent="0">
              <a:buNone/>
            </a:pPr>
            <a:r>
              <a:rPr lang="en-IN" sz="1400" b="1" dirty="0"/>
              <a:t>Deliverables</a:t>
            </a:r>
          </a:p>
          <a:p>
            <a:pPr>
              <a:buFontTx/>
              <a:buChar char="-"/>
            </a:pPr>
            <a:r>
              <a:rPr lang="en-IN" sz="1400" dirty="0" err="1"/>
              <a:t>Jupyter</a:t>
            </a:r>
            <a:r>
              <a:rPr lang="en-IN" sz="1400" dirty="0"/>
              <a:t> Notebook with python code</a:t>
            </a:r>
          </a:p>
          <a:p>
            <a:pPr>
              <a:buFontTx/>
              <a:buChar char="-"/>
            </a:pPr>
            <a:r>
              <a:rPr lang="en-IN" sz="1400" dirty="0"/>
              <a:t>PPT</a:t>
            </a:r>
          </a:p>
          <a:p>
            <a:pPr>
              <a:buFontTx/>
              <a:buChar char="-"/>
            </a:pPr>
            <a:r>
              <a:rPr lang="en-IN" sz="1400" dirty="0"/>
              <a:t>Investments Checkpoints Excel Sheet</a:t>
            </a:r>
          </a:p>
          <a:p>
            <a:pPr>
              <a:buFontTx/>
              <a:buChar char="-"/>
            </a:pP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/>
              <a:t>Problem Statement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5D34D5-DB48-AA40-9670-3D20F8291BB4}"/>
              </a:ext>
            </a:extLst>
          </p:cNvPr>
          <p:cNvSpPr txBox="1"/>
          <p:nvPr/>
        </p:nvSpPr>
        <p:spPr>
          <a:xfrm>
            <a:off x="4881052" y="387626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1B4EB-1557-E945-B20C-FD34981CE174}"/>
              </a:ext>
            </a:extLst>
          </p:cNvPr>
          <p:cNvSpPr txBox="1"/>
          <p:nvPr/>
        </p:nvSpPr>
        <p:spPr>
          <a:xfrm>
            <a:off x="913573" y="1466525"/>
            <a:ext cx="126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</a:t>
            </a:r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00263-37D7-6844-B009-DEDBEA6DAE6E}"/>
              </a:ext>
            </a:extLst>
          </p:cNvPr>
          <p:cNvSpPr/>
          <p:nvPr/>
        </p:nvSpPr>
        <p:spPr>
          <a:xfrm>
            <a:off x="575642" y="1933664"/>
            <a:ext cx="1361661" cy="158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Companies, rounds2, mapping files into </a:t>
            </a:r>
            <a:r>
              <a:rPr lang="en-US" sz="1200" dirty="0" err="1"/>
              <a:t>dataframes</a:t>
            </a:r>
            <a:r>
              <a:rPr lang="en-US" sz="1200" dirty="0"/>
              <a:t> + Identify the gaps in csv’s</a:t>
            </a:r>
          </a:p>
          <a:p>
            <a:pPr algn="ctr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CB20-74F5-464C-993A-B9E69BD1E0E2}"/>
              </a:ext>
            </a:extLst>
          </p:cNvPr>
          <p:cNvSpPr txBox="1"/>
          <p:nvPr/>
        </p:nvSpPr>
        <p:spPr>
          <a:xfrm>
            <a:off x="2830995" y="1466525"/>
            <a:ext cx="16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Clean/Impute</a:t>
            </a:r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D0B39-A13E-CE46-BC41-B5AAE7B6C9D4}"/>
              </a:ext>
            </a:extLst>
          </p:cNvPr>
          <p:cNvSpPr/>
          <p:nvPr/>
        </p:nvSpPr>
        <p:spPr>
          <a:xfrm>
            <a:off x="2830995" y="1953830"/>
            <a:ext cx="1361661" cy="181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Identify Unique values + clean the data with nan values and drop columns which doesn’t add values such as </a:t>
            </a:r>
            <a:r>
              <a:rPr lang="en-US" sz="1200" dirty="0" err="1"/>
              <a:t>founded_at</a:t>
            </a:r>
            <a:r>
              <a:rPr lang="en-US" sz="1200" dirty="0"/>
              <a:t>, </a:t>
            </a:r>
            <a:r>
              <a:rPr lang="en-US" sz="1200" dirty="0" err="1"/>
              <a:t>homepage_url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EE703-B9AD-D140-B092-A50DBBF6636F}"/>
              </a:ext>
            </a:extLst>
          </p:cNvPr>
          <p:cNvSpPr txBox="1"/>
          <p:nvPr/>
        </p:nvSpPr>
        <p:spPr>
          <a:xfrm>
            <a:off x="5060673" y="1466525"/>
            <a:ext cx="16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Operations</a:t>
            </a:r>
            <a:r>
              <a:rPr lang="en-US" sz="1200" b="1" dirty="0"/>
              <a:t> 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8BAA6F-6205-CD4A-AFCD-A0EDDCDF127B}"/>
              </a:ext>
            </a:extLst>
          </p:cNvPr>
          <p:cNvSpPr/>
          <p:nvPr/>
        </p:nvSpPr>
        <p:spPr>
          <a:xfrm>
            <a:off x="5060673" y="1953829"/>
            <a:ext cx="1361661" cy="284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various operations with pandas and </a:t>
            </a:r>
            <a:r>
              <a:rPr lang="en-US" sz="1200" dirty="0" err="1"/>
              <a:t>numpy</a:t>
            </a:r>
            <a:r>
              <a:rPr lang="en-US" sz="1200" dirty="0"/>
              <a:t> library to evaluate the given checkpoints such as</a:t>
            </a:r>
          </a:p>
          <a:p>
            <a:pPr algn="ctr"/>
            <a:r>
              <a:rPr lang="en-US" sz="1200" dirty="0"/>
              <a:t>Top 3 English  speaking countries for venture type having </a:t>
            </a:r>
            <a:r>
              <a:rPr lang="en-US" sz="1200" dirty="0" err="1"/>
              <a:t>avg</a:t>
            </a:r>
            <a:r>
              <a:rPr lang="en-US" sz="1200" dirty="0"/>
              <a:t> investment between $5-15MUSD</a:t>
            </a:r>
          </a:p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BC284-EAAC-C74E-9BAA-57661B4DE745}"/>
              </a:ext>
            </a:extLst>
          </p:cNvPr>
          <p:cNvSpPr txBox="1"/>
          <p:nvPr/>
        </p:nvSpPr>
        <p:spPr>
          <a:xfrm>
            <a:off x="7219121" y="1466525"/>
            <a:ext cx="16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  <a:r>
              <a:rPr lang="en-US" sz="1200" b="1" dirty="0"/>
              <a:t> 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2865A-F15B-494B-90C6-C6FE1B10DAAB}"/>
              </a:ext>
            </a:extLst>
          </p:cNvPr>
          <p:cNvSpPr/>
          <p:nvPr/>
        </p:nvSpPr>
        <p:spPr>
          <a:xfrm>
            <a:off x="7219121" y="1953830"/>
            <a:ext cx="1361661" cy="181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Analyse</a:t>
            </a:r>
            <a:r>
              <a:rPr lang="en-US" sz="1200" dirty="0"/>
              <a:t> Data for Investment , Country and Sector Analysis</a:t>
            </a:r>
          </a:p>
          <a:p>
            <a:pPr algn="ctr"/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2378E-9E5F-464F-AFD9-5E6ACF22FBAA}"/>
              </a:ext>
            </a:extLst>
          </p:cNvPr>
          <p:cNvSpPr txBox="1"/>
          <p:nvPr/>
        </p:nvSpPr>
        <p:spPr>
          <a:xfrm>
            <a:off x="9361005" y="1466525"/>
            <a:ext cx="16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Build Plots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1DC2F1-2427-3F4C-803D-842616196A2E}"/>
              </a:ext>
            </a:extLst>
          </p:cNvPr>
          <p:cNvSpPr/>
          <p:nvPr/>
        </p:nvSpPr>
        <p:spPr>
          <a:xfrm>
            <a:off x="9361005" y="1953830"/>
            <a:ext cx="1361661" cy="181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graphs for decision making as per checklist 6 and provide conclusion for inferences</a:t>
            </a:r>
          </a:p>
          <a:p>
            <a:pPr algn="ctr"/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F78D3C-2C79-1744-B019-F08CC9BF9021}"/>
              </a:ext>
            </a:extLst>
          </p:cNvPr>
          <p:cNvCxnSpPr/>
          <p:nvPr/>
        </p:nvCxnSpPr>
        <p:spPr>
          <a:xfrm>
            <a:off x="4215434" y="2445026"/>
            <a:ext cx="84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7F906B-86E4-4343-BD42-1CE462B39145}"/>
              </a:ext>
            </a:extLst>
          </p:cNvPr>
          <p:cNvCxnSpPr/>
          <p:nvPr/>
        </p:nvCxnSpPr>
        <p:spPr>
          <a:xfrm>
            <a:off x="6422334" y="2460439"/>
            <a:ext cx="796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2DAFC9-8AC3-F94F-8C49-F00AAD56DDB9}"/>
              </a:ext>
            </a:extLst>
          </p:cNvPr>
          <p:cNvCxnSpPr/>
          <p:nvPr/>
        </p:nvCxnSpPr>
        <p:spPr>
          <a:xfrm>
            <a:off x="8580782" y="2544417"/>
            <a:ext cx="78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94A317-E731-E946-8B57-44977393C710}"/>
              </a:ext>
            </a:extLst>
          </p:cNvPr>
          <p:cNvCxnSpPr/>
          <p:nvPr/>
        </p:nvCxnSpPr>
        <p:spPr>
          <a:xfrm>
            <a:off x="1937303" y="2460439"/>
            <a:ext cx="89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Investment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156F2-8DA4-4546-89C7-32692247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2" y="1496218"/>
            <a:ext cx="4882629" cy="2141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12598-9D2F-ED40-AB4A-C0028488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71" y="1367554"/>
            <a:ext cx="3159984" cy="3095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07FDDB-84DD-B640-8BA4-F144EA97B656}"/>
              </a:ext>
            </a:extLst>
          </p:cNvPr>
          <p:cNvSpPr txBox="1"/>
          <p:nvPr/>
        </p:nvSpPr>
        <p:spPr>
          <a:xfrm>
            <a:off x="546653" y="5025190"/>
            <a:ext cx="21141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Average Investments – </a:t>
            </a:r>
          </a:p>
          <a:p>
            <a:r>
              <a:rPr lang="en-US" sz="1200" dirty="0"/>
              <a:t>Venture – $11.73M </a:t>
            </a:r>
          </a:p>
          <a:p>
            <a:r>
              <a:rPr lang="en-US" sz="1200" dirty="0"/>
              <a:t>Seed – $0.71M</a:t>
            </a:r>
          </a:p>
          <a:p>
            <a:r>
              <a:rPr lang="en-US" sz="1200" dirty="0"/>
              <a:t>Angel – $0.95M</a:t>
            </a:r>
          </a:p>
          <a:p>
            <a:r>
              <a:rPr lang="en-US" sz="1200" dirty="0"/>
              <a:t>Private Equity – $74.97M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A6630-0B9D-1244-8781-BA50BC0718C6}"/>
              </a:ext>
            </a:extLst>
          </p:cNvPr>
          <p:cNvSpPr txBox="1"/>
          <p:nvPr/>
        </p:nvSpPr>
        <p:spPr>
          <a:xfrm>
            <a:off x="3167271" y="5271917"/>
            <a:ext cx="871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Venture type falls under our constraint of $5-15M USD with Total investment as $545B USD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F02D09-97F0-C742-8064-C659D1E64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77" y="1367554"/>
            <a:ext cx="3332646" cy="30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Country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7EB24-E61F-404A-B4D7-8C584892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58" y="1068149"/>
            <a:ext cx="4121426" cy="41377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6AFCB7-D72E-294D-8E14-FF57FF69BDD1}"/>
              </a:ext>
            </a:extLst>
          </p:cNvPr>
          <p:cNvSpPr txBox="1"/>
          <p:nvPr/>
        </p:nvSpPr>
        <p:spPr>
          <a:xfrm>
            <a:off x="1037082" y="2339638"/>
            <a:ext cx="492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Total Investment is in USA - </a:t>
            </a:r>
            <a:r>
              <a:rPr lang="en-US"/>
              <a:t>$669.48 B </a:t>
            </a:r>
            <a:r>
              <a:rPr lang="en-US" dirty="0"/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Sector wise Analysis across top 3 countries / sectors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00200-3978-BB45-908F-8B686AAB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1" y="1496218"/>
            <a:ext cx="6340094" cy="1818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DE3AB-3BBD-8B46-9894-240CA53E4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56" y="3503116"/>
            <a:ext cx="6656832" cy="3354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D1A90-677A-1E4D-9362-33705AF8C319}"/>
              </a:ext>
            </a:extLst>
          </p:cNvPr>
          <p:cNvSpPr txBox="1"/>
          <p:nvPr/>
        </p:nvSpPr>
        <p:spPr>
          <a:xfrm>
            <a:off x="208722" y="4452730"/>
            <a:ext cx="350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Capturing Count of Total Investments across 8 Sectors for the selected top 3 English speaking countries USA, GBR, IND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8478" y="1027706"/>
            <a:ext cx="9313817" cy="856138"/>
          </a:xfrm>
        </p:spPr>
        <p:txBody>
          <a:bodyPr>
            <a:normAutofit/>
          </a:bodyPr>
          <a:lstStyle/>
          <a:p>
            <a:r>
              <a:rPr lang="en-US" sz="1800" b="1" dirty="0"/>
              <a:t>PLOT 1 </a:t>
            </a:r>
            <a:r>
              <a:rPr lang="en-US" sz="1800" dirty="0"/>
              <a:t>- </a:t>
            </a:r>
            <a:r>
              <a:rPr lang="en-US" sz="2000" dirty="0"/>
              <a:t>showing the fraction of total investments (globally) in venture, seed, and private equity, and the average amount of investment in each funding type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0D001-DB95-D34D-B0B6-996FC014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037"/>
            <a:ext cx="12085320" cy="39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US" sz="1800" b="1" dirty="0"/>
              <a:t>PLOT 2 </a:t>
            </a:r>
            <a:r>
              <a:rPr lang="en-US" sz="1800" dirty="0"/>
              <a:t>- Top 9 countries against the total amount of investments of funding type </a:t>
            </a:r>
            <a:r>
              <a:rPr lang="en-US" sz="1800" b="1" dirty="0"/>
              <a:t>Venture</a:t>
            </a:r>
            <a:endParaRPr lang="en-IN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09D08-5B6F-5C49-B7AC-44FECBF9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2" y="1642547"/>
            <a:ext cx="9746974" cy="45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4E9BC5-B9D7-DA44-A0CA-236559DB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" y="1958481"/>
            <a:ext cx="9250017" cy="4611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7CA4C-553D-A043-8913-3089CE32A278}"/>
              </a:ext>
            </a:extLst>
          </p:cNvPr>
          <p:cNvSpPr txBox="1"/>
          <p:nvPr/>
        </p:nvSpPr>
        <p:spPr>
          <a:xfrm>
            <a:off x="318053" y="1128329"/>
            <a:ext cx="1140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investments in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sectors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countries (USA, GBR, IND)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Funding Type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</TotalTime>
  <Words>266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Problem Statement</vt:lpstr>
      <vt:lpstr>PowerPoint Presentation</vt:lpstr>
      <vt:lpstr> Investment Analysis</vt:lpstr>
      <vt:lpstr> Country Analysis</vt:lpstr>
      <vt:lpstr> Sector wise Analysis across top 3 countries / sectors</vt:lpstr>
      <vt:lpstr>PLOT 1 - showing the fraction of total investments (globally) in venture, seed, and private equity, and the average amount of investment in each funding type</vt:lpstr>
      <vt:lpstr>PLOT 2 - Top 9 countries against the total amount of investments of funding type Venture</vt:lpstr>
      <vt:lpstr>PowerPoint Presentation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Abhinandan Baheti</cp:lastModifiedBy>
  <cp:revision>68</cp:revision>
  <dcterms:created xsi:type="dcterms:W3CDTF">2016-06-09T08:16:28Z</dcterms:created>
  <dcterms:modified xsi:type="dcterms:W3CDTF">2019-10-13T16:44:04Z</dcterms:modified>
</cp:coreProperties>
</file>