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3677" autoAdjust="0"/>
  </p:normalViewPr>
  <p:slideViewPr>
    <p:cSldViewPr>
      <p:cViewPr varScale="1">
        <p:scale>
          <a:sx n="74" d="100"/>
          <a:sy n="74" d="100"/>
        </p:scale>
        <p:origin x="-9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A51605-0423-4B43-BDED-38F499952F60}" type="doc">
      <dgm:prSet loTypeId="urn:microsoft.com/office/officeart/2005/8/layout/arrow2" loCatId="process" qsTypeId="urn:microsoft.com/office/officeart/2005/8/quickstyle/3d2" qsCatId="3D" csTypeId="urn:microsoft.com/office/officeart/2005/8/colors/accent1_2" csCatId="accent1" phldr="1"/>
      <dgm:spPr/>
    </dgm:pt>
    <dgm:pt modelId="{84FA87AD-3994-4143-BE30-BA8AF8325E45}">
      <dgm:prSet phldrT="[Text]"/>
      <dgm:spPr/>
      <dgm:t>
        <a:bodyPr/>
        <a:lstStyle/>
        <a:p>
          <a:r>
            <a:rPr lang="en-US" dirty="0" smtClean="0"/>
            <a:t>React</a:t>
          </a:r>
        </a:p>
        <a:p>
          <a:endParaRPr lang="en-US" dirty="0" smtClean="0"/>
        </a:p>
        <a:p>
          <a:r>
            <a:rPr lang="en-US" dirty="0" smtClean="0"/>
            <a:t>2013</a:t>
          </a:r>
        </a:p>
      </dgm:t>
    </dgm:pt>
    <dgm:pt modelId="{F01DE987-C8F2-4D2F-8B12-77219434F4B7}" type="parTrans" cxnId="{D5CE92A1-5BF9-4539-9201-ECD18C5A0A6D}">
      <dgm:prSet/>
      <dgm:spPr/>
      <dgm:t>
        <a:bodyPr/>
        <a:lstStyle/>
        <a:p>
          <a:endParaRPr lang="en-US"/>
        </a:p>
      </dgm:t>
    </dgm:pt>
    <dgm:pt modelId="{C42F153C-5E50-42BC-8A8C-5F07935B9999}" type="sibTrans" cxnId="{D5CE92A1-5BF9-4539-9201-ECD18C5A0A6D}">
      <dgm:prSet/>
      <dgm:spPr/>
      <dgm:t>
        <a:bodyPr/>
        <a:lstStyle/>
        <a:p>
          <a:endParaRPr lang="en-US"/>
        </a:p>
      </dgm:t>
    </dgm:pt>
    <dgm:pt modelId="{28D0238A-E24A-4E02-BA89-D0B7FDC79FE7}">
      <dgm:prSet phldrT="[Text]"/>
      <dgm:spPr/>
      <dgm:t>
        <a:bodyPr/>
        <a:lstStyle/>
        <a:p>
          <a:r>
            <a:rPr lang="en-US" dirty="0" smtClean="0"/>
            <a:t>Flux</a:t>
          </a:r>
        </a:p>
        <a:p>
          <a:endParaRPr lang="en-US" dirty="0" smtClean="0"/>
        </a:p>
        <a:p>
          <a:r>
            <a:rPr lang="en-US" dirty="0" smtClean="0"/>
            <a:t>2014</a:t>
          </a:r>
          <a:endParaRPr lang="en-US" dirty="0"/>
        </a:p>
      </dgm:t>
    </dgm:pt>
    <dgm:pt modelId="{9556C3C6-3931-43D6-AA3F-82D9C8018411}" type="parTrans" cxnId="{9C9A1C39-E7A6-4611-89A3-8DBD1A7B6AF5}">
      <dgm:prSet/>
      <dgm:spPr/>
      <dgm:t>
        <a:bodyPr/>
        <a:lstStyle/>
        <a:p>
          <a:endParaRPr lang="en-US"/>
        </a:p>
      </dgm:t>
    </dgm:pt>
    <dgm:pt modelId="{D9FE999B-878E-4544-8B1B-AFD6313702B9}" type="sibTrans" cxnId="{9C9A1C39-E7A6-4611-89A3-8DBD1A7B6AF5}">
      <dgm:prSet/>
      <dgm:spPr/>
      <dgm:t>
        <a:bodyPr/>
        <a:lstStyle/>
        <a:p>
          <a:endParaRPr lang="en-US"/>
        </a:p>
      </dgm:t>
    </dgm:pt>
    <dgm:pt modelId="{06C16A9F-F15B-4004-B399-7098BE3A3094}">
      <dgm:prSet phldrT="[Text]"/>
      <dgm:spPr/>
      <dgm:t>
        <a:bodyPr/>
        <a:lstStyle/>
        <a:p>
          <a:r>
            <a:rPr lang="en-US" dirty="0" smtClean="0"/>
            <a:t>Redux</a:t>
          </a:r>
        </a:p>
        <a:p>
          <a:endParaRPr lang="en-US" dirty="0" smtClean="0"/>
        </a:p>
        <a:p>
          <a:r>
            <a:rPr lang="en-US" dirty="0" smtClean="0"/>
            <a:t>2015</a:t>
          </a:r>
        </a:p>
      </dgm:t>
    </dgm:pt>
    <dgm:pt modelId="{FB7ABC8C-1B64-446D-9491-3135B4CE31D3}" type="parTrans" cxnId="{D9BA83CA-7523-4250-BE8E-129758B0AFF6}">
      <dgm:prSet/>
      <dgm:spPr/>
      <dgm:t>
        <a:bodyPr/>
        <a:lstStyle/>
        <a:p>
          <a:endParaRPr lang="en-US"/>
        </a:p>
      </dgm:t>
    </dgm:pt>
    <dgm:pt modelId="{961BE1F1-1782-4C10-AA75-1C38CB841813}" type="sibTrans" cxnId="{D9BA83CA-7523-4250-BE8E-129758B0AFF6}">
      <dgm:prSet/>
      <dgm:spPr/>
      <dgm:t>
        <a:bodyPr/>
        <a:lstStyle/>
        <a:p>
          <a:endParaRPr lang="en-US"/>
        </a:p>
      </dgm:t>
    </dgm:pt>
    <dgm:pt modelId="{42604697-B2C9-437F-AABA-03DE0326522B}" type="pres">
      <dgm:prSet presAssocID="{6BA51605-0423-4B43-BDED-38F499952F60}" presName="arrowDiagram" presStyleCnt="0">
        <dgm:presLayoutVars>
          <dgm:chMax val="5"/>
          <dgm:dir/>
          <dgm:resizeHandles val="exact"/>
        </dgm:presLayoutVars>
      </dgm:prSet>
      <dgm:spPr/>
    </dgm:pt>
    <dgm:pt modelId="{F26EA6E6-47D8-470A-ADA7-F4B9BFD357AC}" type="pres">
      <dgm:prSet presAssocID="{6BA51605-0423-4B43-BDED-38F499952F60}" presName="arrow" presStyleLbl="bgShp" presStyleIdx="0" presStyleCnt="1"/>
      <dgm:spPr/>
    </dgm:pt>
    <dgm:pt modelId="{D9C7E72A-48F0-42B0-99A8-D65D3CC86AAE}" type="pres">
      <dgm:prSet presAssocID="{6BA51605-0423-4B43-BDED-38F499952F60}" presName="arrowDiagram3" presStyleCnt="0"/>
      <dgm:spPr/>
    </dgm:pt>
    <dgm:pt modelId="{3ABE7440-786F-4D2F-822F-65848F7C922D}" type="pres">
      <dgm:prSet presAssocID="{84FA87AD-3994-4143-BE30-BA8AF8325E45}" presName="bullet3a" presStyleLbl="node1" presStyleIdx="0" presStyleCnt="3"/>
      <dgm:spPr/>
    </dgm:pt>
    <dgm:pt modelId="{C005F078-FE9B-42B9-988E-9F2AB2158F53}" type="pres">
      <dgm:prSet presAssocID="{84FA87AD-3994-4143-BE30-BA8AF8325E45}" presName="textBox3a" presStyleLbl="revTx" presStyleIdx="0" presStyleCnt="3" custScaleY="212167" custLinFactNeighborX="-52138" custLinFactNeighborY="-283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76CB9-9BB3-4F84-A33A-862E88AFE2AA}" type="pres">
      <dgm:prSet presAssocID="{28D0238A-E24A-4E02-BA89-D0B7FDC79FE7}" presName="bullet3b" presStyleLbl="node1" presStyleIdx="1" presStyleCnt="3"/>
      <dgm:spPr/>
    </dgm:pt>
    <dgm:pt modelId="{37B7400A-AC3A-443E-A249-590E85DB9597}" type="pres">
      <dgm:prSet presAssocID="{28D0238A-E24A-4E02-BA89-D0B7FDC79FE7}" presName="textBox3b" presStyleLbl="revTx" presStyleIdx="1" presStyleCnt="3" custLinFactNeighborX="-27160" custLinFactNeighborY="-428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29ACF-4AF1-4785-B743-62110567B3C0}" type="pres">
      <dgm:prSet presAssocID="{06C16A9F-F15B-4004-B399-7098BE3A3094}" presName="bullet3c" presStyleLbl="node1" presStyleIdx="2" presStyleCnt="3"/>
      <dgm:spPr/>
    </dgm:pt>
    <dgm:pt modelId="{FF05A99D-62D4-48E6-8D19-9DC888E63D00}" type="pres">
      <dgm:prSet presAssocID="{06C16A9F-F15B-4004-B399-7098BE3A3094}" presName="textBox3c" presStyleLbl="revTx" presStyleIdx="2" presStyleCnt="3" custLinFactNeighborX="-45602" custLinFactNeighborY="-363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829805-3C0D-4EDF-A5F5-30618C06097F}" type="presOf" srcId="{6BA51605-0423-4B43-BDED-38F499952F60}" destId="{42604697-B2C9-437F-AABA-03DE0326522B}" srcOrd="0" destOrd="0" presId="urn:microsoft.com/office/officeart/2005/8/layout/arrow2"/>
    <dgm:cxn modelId="{D9BA83CA-7523-4250-BE8E-129758B0AFF6}" srcId="{6BA51605-0423-4B43-BDED-38F499952F60}" destId="{06C16A9F-F15B-4004-B399-7098BE3A3094}" srcOrd="2" destOrd="0" parTransId="{FB7ABC8C-1B64-446D-9491-3135B4CE31D3}" sibTransId="{961BE1F1-1782-4C10-AA75-1C38CB841813}"/>
    <dgm:cxn modelId="{110F5012-8B99-41ED-9FAD-7E62728FC936}" type="presOf" srcId="{28D0238A-E24A-4E02-BA89-D0B7FDC79FE7}" destId="{37B7400A-AC3A-443E-A249-590E85DB9597}" srcOrd="0" destOrd="0" presId="urn:microsoft.com/office/officeart/2005/8/layout/arrow2"/>
    <dgm:cxn modelId="{9C9A1C39-E7A6-4611-89A3-8DBD1A7B6AF5}" srcId="{6BA51605-0423-4B43-BDED-38F499952F60}" destId="{28D0238A-E24A-4E02-BA89-D0B7FDC79FE7}" srcOrd="1" destOrd="0" parTransId="{9556C3C6-3931-43D6-AA3F-82D9C8018411}" sibTransId="{D9FE999B-878E-4544-8B1B-AFD6313702B9}"/>
    <dgm:cxn modelId="{D23AF7F5-BEB9-4254-B38D-29A85AD87212}" type="presOf" srcId="{06C16A9F-F15B-4004-B399-7098BE3A3094}" destId="{FF05A99D-62D4-48E6-8D19-9DC888E63D00}" srcOrd="0" destOrd="0" presId="urn:microsoft.com/office/officeart/2005/8/layout/arrow2"/>
    <dgm:cxn modelId="{8082D26B-5A55-4B98-BA61-71E775934F6F}" type="presOf" srcId="{84FA87AD-3994-4143-BE30-BA8AF8325E45}" destId="{C005F078-FE9B-42B9-988E-9F2AB2158F53}" srcOrd="0" destOrd="0" presId="urn:microsoft.com/office/officeart/2005/8/layout/arrow2"/>
    <dgm:cxn modelId="{D5CE92A1-5BF9-4539-9201-ECD18C5A0A6D}" srcId="{6BA51605-0423-4B43-BDED-38F499952F60}" destId="{84FA87AD-3994-4143-BE30-BA8AF8325E45}" srcOrd="0" destOrd="0" parTransId="{F01DE987-C8F2-4D2F-8B12-77219434F4B7}" sibTransId="{C42F153C-5E50-42BC-8A8C-5F07935B9999}"/>
    <dgm:cxn modelId="{D0BCF8E1-CB38-4204-9291-0FDB8DC00309}" type="presParOf" srcId="{42604697-B2C9-437F-AABA-03DE0326522B}" destId="{F26EA6E6-47D8-470A-ADA7-F4B9BFD357AC}" srcOrd="0" destOrd="0" presId="urn:microsoft.com/office/officeart/2005/8/layout/arrow2"/>
    <dgm:cxn modelId="{AD822C64-D9DC-4D54-8A59-8FCB906B428E}" type="presParOf" srcId="{42604697-B2C9-437F-AABA-03DE0326522B}" destId="{D9C7E72A-48F0-42B0-99A8-D65D3CC86AAE}" srcOrd="1" destOrd="0" presId="urn:microsoft.com/office/officeart/2005/8/layout/arrow2"/>
    <dgm:cxn modelId="{86FDA1F4-A381-45BB-A3C8-9CEE8ED48A9D}" type="presParOf" srcId="{D9C7E72A-48F0-42B0-99A8-D65D3CC86AAE}" destId="{3ABE7440-786F-4D2F-822F-65848F7C922D}" srcOrd="0" destOrd="0" presId="urn:microsoft.com/office/officeart/2005/8/layout/arrow2"/>
    <dgm:cxn modelId="{078F648C-7EEE-4AA9-A633-3759D28199A0}" type="presParOf" srcId="{D9C7E72A-48F0-42B0-99A8-D65D3CC86AAE}" destId="{C005F078-FE9B-42B9-988E-9F2AB2158F53}" srcOrd="1" destOrd="0" presId="urn:microsoft.com/office/officeart/2005/8/layout/arrow2"/>
    <dgm:cxn modelId="{92448585-4E20-4C17-A1D7-CDBAC2DF260E}" type="presParOf" srcId="{D9C7E72A-48F0-42B0-99A8-D65D3CC86AAE}" destId="{3F276CB9-9BB3-4F84-A33A-862E88AFE2AA}" srcOrd="2" destOrd="0" presId="urn:microsoft.com/office/officeart/2005/8/layout/arrow2"/>
    <dgm:cxn modelId="{BF201B02-0D41-457B-893C-A3D009487428}" type="presParOf" srcId="{D9C7E72A-48F0-42B0-99A8-D65D3CC86AAE}" destId="{37B7400A-AC3A-443E-A249-590E85DB9597}" srcOrd="3" destOrd="0" presId="urn:microsoft.com/office/officeart/2005/8/layout/arrow2"/>
    <dgm:cxn modelId="{D7347897-947F-46DD-B22D-BA80E8CF257D}" type="presParOf" srcId="{D9C7E72A-48F0-42B0-99A8-D65D3CC86AAE}" destId="{B4D29ACF-4AF1-4785-B743-62110567B3C0}" srcOrd="4" destOrd="0" presId="urn:microsoft.com/office/officeart/2005/8/layout/arrow2"/>
    <dgm:cxn modelId="{19754BAD-B019-442F-A945-789D59C85BC6}" type="presParOf" srcId="{D9C7E72A-48F0-42B0-99A8-D65D3CC86AAE}" destId="{FF05A99D-62D4-48E6-8D19-9DC888E63D00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923B58-C409-47B3-B6F3-089BB34F717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CA85E04-B4FC-42DC-BB3D-A6B16D4BB84F}">
      <dgm:prSet phldrT="[Text]"/>
      <dgm:spPr/>
      <dgm:t>
        <a:bodyPr/>
        <a:lstStyle/>
        <a:p>
          <a:r>
            <a:rPr lang="en-US" dirty="0" smtClean="0"/>
            <a:t>middleware</a:t>
          </a:r>
          <a:endParaRPr lang="en-US" dirty="0"/>
        </a:p>
      </dgm:t>
    </dgm:pt>
    <dgm:pt modelId="{6FD59286-0CFA-46E2-9F23-811041B9C0E1}" type="parTrans" cxnId="{AD081EBA-CC5E-4F69-8A0D-1EDD58B98E71}">
      <dgm:prSet/>
      <dgm:spPr/>
      <dgm:t>
        <a:bodyPr/>
        <a:lstStyle/>
        <a:p>
          <a:endParaRPr lang="en-US"/>
        </a:p>
      </dgm:t>
    </dgm:pt>
    <dgm:pt modelId="{C20953EE-0ED7-42A0-A326-3DA7DE827D06}" type="sibTrans" cxnId="{AD081EBA-CC5E-4F69-8A0D-1EDD58B98E71}">
      <dgm:prSet/>
      <dgm:spPr/>
      <dgm:t>
        <a:bodyPr/>
        <a:lstStyle/>
        <a:p>
          <a:endParaRPr lang="en-US"/>
        </a:p>
      </dgm:t>
    </dgm:pt>
    <dgm:pt modelId="{51D6FFAB-09D8-427D-9D1E-CFC8EC379837}">
      <dgm:prSet phldrT="[Text]"/>
      <dgm:spPr/>
      <dgm:t>
        <a:bodyPr/>
        <a:lstStyle/>
        <a:p>
          <a:r>
            <a:rPr lang="en-US" dirty="0" smtClean="0"/>
            <a:t>reducer</a:t>
          </a:r>
          <a:endParaRPr lang="en-US" dirty="0"/>
        </a:p>
      </dgm:t>
    </dgm:pt>
    <dgm:pt modelId="{1116515A-5792-46EC-AAD5-A3EBD37E0057}" type="parTrans" cxnId="{72751606-ABE8-499B-9601-54C0ECAD6E8B}">
      <dgm:prSet/>
      <dgm:spPr/>
      <dgm:t>
        <a:bodyPr/>
        <a:lstStyle/>
        <a:p>
          <a:endParaRPr lang="en-US"/>
        </a:p>
      </dgm:t>
    </dgm:pt>
    <dgm:pt modelId="{2BED7BFC-AAA6-4C85-89DE-FC02ED1656B1}" type="sibTrans" cxnId="{72751606-ABE8-499B-9601-54C0ECAD6E8B}">
      <dgm:prSet/>
      <dgm:spPr/>
      <dgm:t>
        <a:bodyPr/>
        <a:lstStyle/>
        <a:p>
          <a:endParaRPr lang="en-US"/>
        </a:p>
      </dgm:t>
    </dgm:pt>
    <dgm:pt modelId="{14245CCB-8C9D-44AB-990B-317E04B45750}">
      <dgm:prSet phldrT="[Text]"/>
      <dgm:spPr/>
      <dgm:t>
        <a:bodyPr/>
        <a:lstStyle/>
        <a:p>
          <a:r>
            <a:rPr lang="en-US" dirty="0" smtClean="0"/>
            <a:t>action</a:t>
          </a:r>
          <a:endParaRPr lang="en-US" dirty="0"/>
        </a:p>
      </dgm:t>
    </dgm:pt>
    <dgm:pt modelId="{F9622D4E-1CB3-423D-ABA3-E2CA9C56553B}" type="sibTrans" cxnId="{9D83C4CF-0AB8-417F-9DE6-A944EB7C0503}">
      <dgm:prSet/>
      <dgm:spPr/>
      <dgm:t>
        <a:bodyPr/>
        <a:lstStyle/>
        <a:p>
          <a:endParaRPr lang="en-US"/>
        </a:p>
      </dgm:t>
    </dgm:pt>
    <dgm:pt modelId="{FD60CBAD-43F7-4D6D-97AE-20363C2F8BC0}" type="parTrans" cxnId="{9D83C4CF-0AB8-417F-9DE6-A944EB7C0503}">
      <dgm:prSet/>
      <dgm:spPr/>
      <dgm:t>
        <a:bodyPr/>
        <a:lstStyle/>
        <a:p>
          <a:endParaRPr lang="en-US"/>
        </a:p>
      </dgm:t>
    </dgm:pt>
    <dgm:pt modelId="{F6A60403-4B6C-4401-A2D5-69CBA9169A76}" type="pres">
      <dgm:prSet presAssocID="{A4923B58-C409-47B3-B6F3-089BB34F7172}" presName="Name0" presStyleCnt="0">
        <dgm:presLayoutVars>
          <dgm:dir/>
          <dgm:resizeHandles val="exact"/>
        </dgm:presLayoutVars>
      </dgm:prSet>
      <dgm:spPr/>
    </dgm:pt>
    <dgm:pt modelId="{53FCE736-59F3-404F-969F-5E20163C2701}" type="pres">
      <dgm:prSet presAssocID="{14245CCB-8C9D-44AB-990B-317E04B45750}" presName="node" presStyleLbl="node1" presStyleIdx="0" presStyleCnt="3" custLinFactNeighborX="-836" custLinFactNeighborY="30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931A72-1CC1-4362-8559-4EA9F0D24CB7}" type="pres">
      <dgm:prSet presAssocID="{F9622D4E-1CB3-423D-ABA3-E2CA9C56553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53BA989-6696-4EBF-8DA2-115F4440782F}" type="pres">
      <dgm:prSet presAssocID="{F9622D4E-1CB3-423D-ABA3-E2CA9C56553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6346DD9-28C9-47DB-920F-E4CDBD536B28}" type="pres">
      <dgm:prSet presAssocID="{2CA85E04-B4FC-42DC-BB3D-A6B16D4BB84F}" presName="node" presStyleLbl="node1" presStyleIdx="1" presStyleCnt="3" custLinFactNeighborX="-6614" custLinFactNeighborY="-39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1BA1C3-59F6-441A-95E3-F7E7712C5693}" type="pres">
      <dgm:prSet presAssocID="{C20953EE-0ED7-42A0-A326-3DA7DE827D0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E3111D1-F43B-4EE4-89F6-BE69881CA3AF}" type="pres">
      <dgm:prSet presAssocID="{C20953EE-0ED7-42A0-A326-3DA7DE827D0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2296079-9A75-433A-A0D8-142786BD1F9A}" type="pres">
      <dgm:prSet presAssocID="{51D6FFAB-09D8-427D-9D1E-CFC8EC37983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8BB344-3941-4F18-AA84-EA11A6A663EC}" type="presOf" srcId="{14245CCB-8C9D-44AB-990B-317E04B45750}" destId="{53FCE736-59F3-404F-969F-5E20163C2701}" srcOrd="0" destOrd="0" presId="urn:microsoft.com/office/officeart/2005/8/layout/process1"/>
    <dgm:cxn modelId="{96F246CC-8DF5-4237-9064-B383AB6829F7}" type="presOf" srcId="{2CA85E04-B4FC-42DC-BB3D-A6B16D4BB84F}" destId="{46346DD9-28C9-47DB-920F-E4CDBD536B28}" srcOrd="0" destOrd="0" presId="urn:microsoft.com/office/officeart/2005/8/layout/process1"/>
    <dgm:cxn modelId="{FFD9580D-03BD-4A2E-B754-D5797DD5B086}" type="presOf" srcId="{51D6FFAB-09D8-427D-9D1E-CFC8EC379837}" destId="{62296079-9A75-433A-A0D8-142786BD1F9A}" srcOrd="0" destOrd="0" presId="urn:microsoft.com/office/officeart/2005/8/layout/process1"/>
    <dgm:cxn modelId="{DED7DB69-75E5-48A1-8F87-698C04FE15F7}" type="presOf" srcId="{A4923B58-C409-47B3-B6F3-089BB34F7172}" destId="{F6A60403-4B6C-4401-A2D5-69CBA9169A76}" srcOrd="0" destOrd="0" presId="urn:microsoft.com/office/officeart/2005/8/layout/process1"/>
    <dgm:cxn modelId="{2E920C8C-82C0-4D76-A2EC-36FE5827BADA}" type="presOf" srcId="{F9622D4E-1CB3-423D-ABA3-E2CA9C56553B}" destId="{953BA989-6696-4EBF-8DA2-115F4440782F}" srcOrd="1" destOrd="0" presId="urn:microsoft.com/office/officeart/2005/8/layout/process1"/>
    <dgm:cxn modelId="{381305D3-4709-4EA1-8A1C-EB54F2237BE9}" type="presOf" srcId="{C20953EE-0ED7-42A0-A326-3DA7DE827D06}" destId="{A51BA1C3-59F6-441A-95E3-F7E7712C5693}" srcOrd="0" destOrd="0" presId="urn:microsoft.com/office/officeart/2005/8/layout/process1"/>
    <dgm:cxn modelId="{AD081EBA-CC5E-4F69-8A0D-1EDD58B98E71}" srcId="{A4923B58-C409-47B3-B6F3-089BB34F7172}" destId="{2CA85E04-B4FC-42DC-BB3D-A6B16D4BB84F}" srcOrd="1" destOrd="0" parTransId="{6FD59286-0CFA-46E2-9F23-811041B9C0E1}" sibTransId="{C20953EE-0ED7-42A0-A326-3DA7DE827D06}"/>
    <dgm:cxn modelId="{9D83C4CF-0AB8-417F-9DE6-A944EB7C0503}" srcId="{A4923B58-C409-47B3-B6F3-089BB34F7172}" destId="{14245CCB-8C9D-44AB-990B-317E04B45750}" srcOrd="0" destOrd="0" parTransId="{FD60CBAD-43F7-4D6D-97AE-20363C2F8BC0}" sibTransId="{F9622D4E-1CB3-423D-ABA3-E2CA9C56553B}"/>
    <dgm:cxn modelId="{F8EC5F4C-F952-4796-B589-492D9BF8985F}" type="presOf" srcId="{C20953EE-0ED7-42A0-A326-3DA7DE827D06}" destId="{8E3111D1-F43B-4EE4-89F6-BE69881CA3AF}" srcOrd="1" destOrd="0" presId="urn:microsoft.com/office/officeart/2005/8/layout/process1"/>
    <dgm:cxn modelId="{710209FE-3A83-4FCE-B5EF-672857B0EAF9}" type="presOf" srcId="{F9622D4E-1CB3-423D-ABA3-E2CA9C56553B}" destId="{09931A72-1CC1-4362-8559-4EA9F0D24CB7}" srcOrd="0" destOrd="0" presId="urn:microsoft.com/office/officeart/2005/8/layout/process1"/>
    <dgm:cxn modelId="{72751606-ABE8-499B-9601-54C0ECAD6E8B}" srcId="{A4923B58-C409-47B3-B6F3-089BB34F7172}" destId="{51D6FFAB-09D8-427D-9D1E-CFC8EC379837}" srcOrd="2" destOrd="0" parTransId="{1116515A-5792-46EC-AAD5-A3EBD37E0057}" sibTransId="{2BED7BFC-AAA6-4C85-89DE-FC02ED1656B1}"/>
    <dgm:cxn modelId="{5B05343E-D57A-4D8C-B161-86637FA1E74D}" type="presParOf" srcId="{F6A60403-4B6C-4401-A2D5-69CBA9169A76}" destId="{53FCE736-59F3-404F-969F-5E20163C2701}" srcOrd="0" destOrd="0" presId="urn:microsoft.com/office/officeart/2005/8/layout/process1"/>
    <dgm:cxn modelId="{17A23446-6004-4AA1-B1D8-026405A5E042}" type="presParOf" srcId="{F6A60403-4B6C-4401-A2D5-69CBA9169A76}" destId="{09931A72-1CC1-4362-8559-4EA9F0D24CB7}" srcOrd="1" destOrd="0" presId="urn:microsoft.com/office/officeart/2005/8/layout/process1"/>
    <dgm:cxn modelId="{6C34319E-E26E-4E25-A22E-0D5227E27FB9}" type="presParOf" srcId="{09931A72-1CC1-4362-8559-4EA9F0D24CB7}" destId="{953BA989-6696-4EBF-8DA2-115F4440782F}" srcOrd="0" destOrd="0" presId="urn:microsoft.com/office/officeart/2005/8/layout/process1"/>
    <dgm:cxn modelId="{43620630-F7BA-42B3-B45E-717DB4095F7D}" type="presParOf" srcId="{F6A60403-4B6C-4401-A2D5-69CBA9169A76}" destId="{46346DD9-28C9-47DB-920F-E4CDBD536B28}" srcOrd="2" destOrd="0" presId="urn:microsoft.com/office/officeart/2005/8/layout/process1"/>
    <dgm:cxn modelId="{C5198525-45C9-43E6-B026-6EEDFC9DB09B}" type="presParOf" srcId="{F6A60403-4B6C-4401-A2D5-69CBA9169A76}" destId="{A51BA1C3-59F6-441A-95E3-F7E7712C5693}" srcOrd="3" destOrd="0" presId="urn:microsoft.com/office/officeart/2005/8/layout/process1"/>
    <dgm:cxn modelId="{6FEE28FF-2632-43E0-9E5D-99DCA7164B89}" type="presParOf" srcId="{A51BA1C3-59F6-441A-95E3-F7E7712C5693}" destId="{8E3111D1-F43B-4EE4-89F6-BE69881CA3AF}" srcOrd="0" destOrd="0" presId="urn:microsoft.com/office/officeart/2005/8/layout/process1"/>
    <dgm:cxn modelId="{0EFA1023-CE60-4F6F-B8E3-22B168896207}" type="presParOf" srcId="{F6A60403-4B6C-4401-A2D5-69CBA9169A76}" destId="{62296079-9A75-433A-A0D8-142786BD1F9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EA6E6-47D8-470A-ADA7-F4B9BFD357AC}">
      <dsp:nvSpPr>
        <dsp:cNvPr id="0" name=""/>
        <dsp:cNvSpPr/>
      </dsp:nvSpPr>
      <dsp:spPr>
        <a:xfrm>
          <a:off x="0" y="-268401"/>
          <a:ext cx="8229600" cy="5143500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3ABE7440-786F-4D2F-822F-65848F7C922D}">
      <dsp:nvSpPr>
        <dsp:cNvPr id="0" name=""/>
        <dsp:cNvSpPr/>
      </dsp:nvSpPr>
      <dsp:spPr>
        <a:xfrm>
          <a:off x="1045159" y="3281642"/>
          <a:ext cx="213969" cy="21396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05F078-FE9B-42B9-988E-9F2AB2158F53}">
      <dsp:nvSpPr>
        <dsp:cNvPr id="0" name=""/>
        <dsp:cNvSpPr/>
      </dsp:nvSpPr>
      <dsp:spPr>
        <a:xfrm>
          <a:off x="152399" y="2133606"/>
          <a:ext cx="1917496" cy="3153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78" tIns="0" rIns="0" bIns="0" numCol="1" spcCol="1270" anchor="t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React</a:t>
          </a:r>
        </a:p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300" kern="1200" dirty="0" smtClean="0"/>
        </a:p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2013</a:t>
          </a:r>
        </a:p>
      </dsp:txBody>
      <dsp:txXfrm>
        <a:off x="152399" y="2133606"/>
        <a:ext cx="1917496" cy="3153801"/>
      </dsp:txXfrm>
    </dsp:sp>
    <dsp:sp modelId="{3F276CB9-9BB3-4F84-A33A-862E88AFE2AA}">
      <dsp:nvSpPr>
        <dsp:cNvPr id="0" name=""/>
        <dsp:cNvSpPr/>
      </dsp:nvSpPr>
      <dsp:spPr>
        <a:xfrm>
          <a:off x="2933852" y="1883639"/>
          <a:ext cx="386791" cy="3867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B7400A-AC3A-443E-A249-590E85DB9597}">
      <dsp:nvSpPr>
        <dsp:cNvPr id="0" name=""/>
        <dsp:cNvSpPr/>
      </dsp:nvSpPr>
      <dsp:spPr>
        <a:xfrm>
          <a:off x="2590809" y="878568"/>
          <a:ext cx="1975104" cy="2798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953" tIns="0" rIns="0" bIns="0" numCol="1" spcCol="1270" anchor="t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Flux</a:t>
          </a:r>
        </a:p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300" kern="1200" dirty="0" smtClean="0"/>
        </a:p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2014</a:t>
          </a:r>
          <a:endParaRPr lang="en-US" sz="5300" kern="1200" dirty="0"/>
        </a:p>
      </dsp:txBody>
      <dsp:txXfrm>
        <a:off x="2590809" y="878568"/>
        <a:ext cx="1975104" cy="2798064"/>
      </dsp:txXfrm>
    </dsp:sp>
    <dsp:sp modelId="{B4D29ACF-4AF1-4785-B743-62110567B3C0}">
      <dsp:nvSpPr>
        <dsp:cNvPr id="0" name=""/>
        <dsp:cNvSpPr/>
      </dsp:nvSpPr>
      <dsp:spPr>
        <a:xfrm>
          <a:off x="5205222" y="1032904"/>
          <a:ext cx="534924" cy="5349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05A99D-62D4-48E6-8D19-9DC888E63D00}">
      <dsp:nvSpPr>
        <dsp:cNvPr id="0" name=""/>
        <dsp:cNvSpPr/>
      </dsp:nvSpPr>
      <dsp:spPr>
        <a:xfrm>
          <a:off x="4571997" y="0"/>
          <a:ext cx="1975104" cy="3574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445" tIns="0" rIns="0" bIns="0" numCol="1" spcCol="1270" anchor="t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Redux</a:t>
          </a:r>
        </a:p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300" kern="1200" dirty="0" smtClean="0"/>
        </a:p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2015</a:t>
          </a:r>
        </a:p>
      </dsp:txBody>
      <dsp:txXfrm>
        <a:off x="4571997" y="0"/>
        <a:ext cx="1975104" cy="3574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5C827-E7EF-4537-8CAB-1CA2704EC17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2EE64-D42E-4AC8-9BF4-FA83A7AD3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5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2EE64-D42E-4AC8-9BF4-FA83A7AD37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4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3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3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9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2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9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3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9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4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4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0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  Course Outline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7912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Intro                        </a:t>
            </a:r>
          </a:p>
          <a:p>
            <a:pPr marL="514350" indent="-514350">
              <a:buAutoNum type="arabicPeriod"/>
            </a:pPr>
            <a:r>
              <a:rPr lang="en-US" dirty="0" smtClean="0"/>
              <a:t>Environment Setup : </a:t>
            </a:r>
            <a:r>
              <a:rPr lang="en-US" dirty="0" smtClean="0">
                <a:solidFill>
                  <a:srgbClr val="C00000"/>
                </a:solidFill>
              </a:rPr>
              <a:t>Demo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React Component Approaches</a:t>
            </a:r>
          </a:p>
          <a:p>
            <a:pPr marL="514350" indent="-514350">
              <a:buAutoNum type="arabicPeriod"/>
            </a:pPr>
            <a:r>
              <a:rPr lang="en-US" dirty="0" smtClean="0"/>
              <a:t>Intial App Structure : </a:t>
            </a:r>
            <a:r>
              <a:rPr lang="en-US" dirty="0" smtClean="0">
                <a:solidFill>
                  <a:srgbClr val="C00000"/>
                </a:solidFill>
              </a:rPr>
              <a:t>Demo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Redux Intro</a:t>
            </a:r>
          </a:p>
          <a:p>
            <a:pPr marL="514350" indent="-514350">
              <a:buAutoNum type="arabicPeriod"/>
            </a:pPr>
            <a:r>
              <a:rPr lang="en-US" dirty="0" smtClean="0"/>
              <a:t>Actions, Stores and Reducers</a:t>
            </a:r>
          </a:p>
          <a:p>
            <a:pPr marL="514350" indent="-514350">
              <a:buAutoNum type="arabicPeriod"/>
            </a:pPr>
            <a:r>
              <a:rPr lang="en-US" dirty="0" smtClean="0"/>
              <a:t>Connecting React to Redux : </a:t>
            </a:r>
            <a:r>
              <a:rPr lang="en-US" dirty="0" smtClean="0">
                <a:solidFill>
                  <a:srgbClr val="C00000"/>
                </a:solidFill>
              </a:rPr>
              <a:t>Demo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Redux Flow and </a:t>
            </a:r>
            <a:r>
              <a:rPr lang="en-US" dirty="0" err="1" smtClean="0"/>
              <a:t>Async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C00000"/>
                </a:solidFill>
              </a:rPr>
              <a:t>Demo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Testing React and Redux : </a:t>
            </a:r>
            <a:r>
              <a:rPr lang="en-US" dirty="0" smtClean="0">
                <a:solidFill>
                  <a:srgbClr val="C00000"/>
                </a:solidFill>
              </a:rPr>
              <a:t>Demo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Production Builds : </a:t>
            </a:r>
            <a:r>
              <a:rPr lang="en-US" dirty="0" smtClean="0">
                <a:solidFill>
                  <a:srgbClr val="C00000"/>
                </a:solidFill>
              </a:rPr>
              <a:t>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250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Function Component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HelloWorld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	return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&lt;h1&gt;Hello&lt;/h1&gt;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	             </a:t>
            </a:r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</a:rPr>
              <a:t>Arrow Function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HelloWorld</a:t>
            </a:r>
            <a:r>
              <a:rPr lang="en-US" dirty="0"/>
              <a:t> = (props) =&gt; &lt;h1&gt;Hello World&lt;/h1&gt;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Functional Components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4525963"/>
          </a:xfrm>
        </p:spPr>
        <p:txBody>
          <a:bodyPr/>
          <a:lstStyle/>
          <a:p>
            <a:pPr marL="857250" lvl="1" indent="-457200">
              <a:buFont typeface="Wingdings" pitchFamily="2" charset="2"/>
              <a:buChar char="q"/>
            </a:pPr>
            <a:r>
              <a:rPr lang="en-US" dirty="0" smtClean="0"/>
              <a:t>Avoid this keyword</a:t>
            </a:r>
          </a:p>
          <a:p>
            <a:pPr marL="857250" lvl="1" indent="-457200">
              <a:buFont typeface="Wingdings" pitchFamily="2" charset="2"/>
              <a:buChar char="q"/>
            </a:pPr>
            <a:r>
              <a:rPr lang="en-US" dirty="0" smtClean="0"/>
              <a:t>Less </a:t>
            </a:r>
            <a:r>
              <a:rPr lang="en-US" dirty="0" err="1" smtClean="0"/>
              <a:t>transpiled</a:t>
            </a:r>
            <a:r>
              <a:rPr lang="en-US" dirty="0" smtClean="0"/>
              <a:t> code</a:t>
            </a:r>
          </a:p>
          <a:p>
            <a:pPr marL="857250" lvl="1" indent="-457200">
              <a:buFont typeface="Wingdings" pitchFamily="2" charset="2"/>
              <a:buChar char="q"/>
            </a:pPr>
            <a:r>
              <a:rPr lang="en-US" dirty="0" smtClean="0"/>
              <a:t>Easy to test</a:t>
            </a:r>
          </a:p>
          <a:p>
            <a:pPr marL="857250" lvl="1" indent="-457200">
              <a:buFont typeface="Wingdings" pitchFamily="2" charset="2"/>
              <a:buChar char="q"/>
            </a:pPr>
            <a:r>
              <a:rPr lang="en-US" dirty="0" smtClean="0"/>
              <a:t>Performance</a:t>
            </a:r>
          </a:p>
          <a:p>
            <a:pPr marL="857250" lvl="1" indent="-457200">
              <a:buFont typeface="Wingdings" pitchFamily="2" charset="2"/>
              <a:buChar char="q"/>
            </a:pPr>
            <a:r>
              <a:rPr lang="en-US" dirty="0" smtClean="0"/>
              <a:t>Class may be removed in future</a:t>
            </a:r>
          </a:p>
        </p:txBody>
      </p:sp>
    </p:spTree>
    <p:extLst>
      <p:ext uri="{BB962C8B-B14F-4D97-AF65-F5344CB8AC3E}">
        <p14:creationId xmlns:p14="http://schemas.microsoft.com/office/powerpoint/2010/main" val="366433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744898"/>
              </p:ext>
            </p:extLst>
          </p:nvPr>
        </p:nvGraphicFramePr>
        <p:xfrm>
          <a:off x="457200" y="1600200"/>
          <a:ext cx="82296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699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CONTAINER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PRESENTATION</a:t>
                      </a:r>
                      <a:endParaRPr lang="en-US" dirty="0"/>
                    </a:p>
                  </a:txBody>
                  <a:tcPr/>
                </a:tc>
              </a:tr>
              <a:tr h="469900">
                <a:tc>
                  <a:txBody>
                    <a:bodyPr/>
                    <a:lstStyle/>
                    <a:p>
                      <a:r>
                        <a:rPr lang="en-US" dirty="0" smtClean="0"/>
                        <a:t>Little</a:t>
                      </a:r>
                      <a:r>
                        <a:rPr lang="en-US" baseline="0" dirty="0" smtClean="0"/>
                        <a:t> to no markup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Nearly all markup</a:t>
                      </a:r>
                      <a:endParaRPr lang="en-US" dirty="0"/>
                    </a:p>
                  </a:txBody>
                  <a:tcPr/>
                </a:tc>
              </a:tr>
              <a:tr h="469900">
                <a:tc>
                  <a:txBody>
                    <a:bodyPr/>
                    <a:lstStyle/>
                    <a:p>
                      <a:r>
                        <a:rPr lang="en-US" dirty="0" smtClean="0"/>
                        <a:t>Pass data</a:t>
                      </a:r>
                      <a:r>
                        <a:rPr lang="en-US" baseline="0" dirty="0" smtClean="0"/>
                        <a:t> and actions 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Receive data and actions via props</a:t>
                      </a:r>
                      <a:endParaRPr lang="en-US" dirty="0"/>
                    </a:p>
                  </a:txBody>
                  <a:tcPr/>
                </a:tc>
              </a:tr>
              <a:tr h="469900">
                <a:tc>
                  <a:txBody>
                    <a:bodyPr/>
                    <a:lstStyle/>
                    <a:p>
                      <a:r>
                        <a:rPr lang="en-US" dirty="0" smtClean="0"/>
                        <a:t>Aware of Redux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Aware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dirty="0" smtClean="0"/>
                        <a:t>Redux</a:t>
                      </a:r>
                      <a:endParaRPr lang="en-US" dirty="0"/>
                    </a:p>
                  </a:txBody>
                  <a:tcPr/>
                </a:tc>
              </a:tr>
              <a:tr h="469900">
                <a:tc>
                  <a:txBody>
                    <a:bodyPr/>
                    <a:lstStyle/>
                    <a:p>
                      <a:r>
                        <a:rPr lang="en-US" dirty="0" smtClean="0"/>
                        <a:t>Dispatch Redux 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Invoke call</a:t>
                      </a:r>
                      <a:r>
                        <a:rPr lang="en-US" baseline="0" dirty="0" smtClean="0"/>
                        <a:t>backs on props</a:t>
                      </a:r>
                      <a:endParaRPr lang="en-US" dirty="0"/>
                    </a:p>
                  </a:txBody>
                  <a:tcPr/>
                </a:tc>
              </a:tr>
              <a:tr h="469900">
                <a:tc>
                  <a:txBody>
                    <a:bodyPr/>
                    <a:lstStyle/>
                    <a:p>
                      <a:r>
                        <a:rPr lang="en-US" dirty="0" smtClean="0"/>
                        <a:t>Often</a:t>
                      </a:r>
                      <a:r>
                        <a:rPr lang="en-US" baseline="0" dirty="0" smtClean="0"/>
                        <a:t> stateful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Often no state</a:t>
                      </a:r>
                      <a:endParaRPr lang="en-US" dirty="0"/>
                    </a:p>
                  </a:txBody>
                  <a:tcPr/>
                </a:tc>
              </a:tr>
              <a:tr h="469900">
                <a:tc>
                  <a:txBody>
                    <a:bodyPr/>
                    <a:lstStyle/>
                    <a:p>
                      <a:r>
                        <a:rPr lang="en-US" dirty="0" smtClean="0"/>
                        <a:t>Focus on how things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Focus on how things look</a:t>
                      </a:r>
                      <a:endParaRPr lang="en-US" dirty="0"/>
                    </a:p>
                  </a:txBody>
                  <a:tcPr/>
                </a:tc>
              </a:tr>
              <a:tr h="469900">
                <a:tc>
                  <a:txBody>
                    <a:bodyPr/>
                    <a:lstStyle/>
                    <a:p>
                      <a:r>
                        <a:rPr lang="en-US" dirty="0" smtClean="0"/>
                        <a:t>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508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553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Plain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React       React-context      Redux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Simple                                                                   Complex</a:t>
            </a:r>
          </a:p>
          <a:p>
            <a:pPr marL="0" indent="0">
              <a:buNone/>
            </a:pPr>
            <a:r>
              <a:rPr lang="en-US" b="1" dirty="0" smtClean="0"/>
              <a:t>No Setup                                               Significant setup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		    When is Redux Helpful</a:t>
            </a:r>
          </a:p>
          <a:p>
            <a:pPr marL="0" indent="0">
              <a:buNone/>
            </a:pPr>
            <a:r>
              <a:rPr lang="en-US" dirty="0" smtClean="0"/>
              <a:t>Complex data flows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Inter-component communication</a:t>
            </a:r>
          </a:p>
          <a:p>
            <a:pPr marL="0" indent="0">
              <a:buNone/>
            </a:pPr>
            <a:r>
              <a:rPr lang="en-US" dirty="0" smtClean="0"/>
              <a:t>Many actions: CURD</a:t>
            </a:r>
          </a:p>
          <a:p>
            <a:pPr marL="0" indent="0">
              <a:buNone/>
            </a:pPr>
            <a:r>
              <a:rPr lang="en-US" dirty="0" smtClean="0"/>
              <a:t>Same data in many places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990600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919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Redux: 3 Principles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immutable store</a:t>
            </a:r>
          </a:p>
          <a:p>
            <a:pPr lvl="1"/>
            <a:r>
              <a:rPr lang="en-US" dirty="0"/>
              <a:t>State can’t be changed </a:t>
            </a:r>
            <a:r>
              <a:rPr lang="en-US" dirty="0" smtClean="0"/>
              <a:t>directly</a:t>
            </a:r>
          </a:p>
          <a:p>
            <a:r>
              <a:rPr lang="en-US" dirty="0" smtClean="0"/>
              <a:t>Actions trigger changes</a:t>
            </a:r>
          </a:p>
          <a:p>
            <a:pPr lvl="1"/>
            <a:r>
              <a:rPr lang="en-US" dirty="0"/>
              <a:t>Way to change state emit an </a:t>
            </a:r>
            <a:r>
              <a:rPr lang="en-US" dirty="0" smtClean="0"/>
              <a:t>action</a:t>
            </a:r>
          </a:p>
          <a:p>
            <a:r>
              <a:rPr lang="en-US" dirty="0" smtClean="0"/>
              <a:t>Reducer update state</a:t>
            </a:r>
          </a:p>
          <a:p>
            <a:pPr lvl="1"/>
            <a:r>
              <a:rPr lang="en-US" dirty="0" smtClean="0"/>
              <a:t>State changes are handled by pure functions called reducers</a:t>
            </a:r>
          </a:p>
          <a:p>
            <a:pPr lvl="1"/>
            <a:r>
              <a:rPr lang="en-US" dirty="0" smtClean="0"/>
              <a:t>Accepts current state and action and return new state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8878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0"/>
            <a:ext cx="8229600" cy="6858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Actions</a:t>
            </a:r>
          </a:p>
          <a:p>
            <a:pPr lvl="1"/>
            <a:r>
              <a:rPr lang="en-US" dirty="0"/>
              <a:t>Events happening in application are called </a:t>
            </a:r>
            <a:r>
              <a:rPr lang="en-US" dirty="0" smtClean="0"/>
              <a:t>actions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Store</a:t>
            </a:r>
          </a:p>
          <a:p>
            <a:pPr lvl="1"/>
            <a:r>
              <a:rPr lang="en-US" dirty="0"/>
              <a:t>Stores data and </a:t>
            </a:r>
            <a:r>
              <a:rPr lang="en-US" dirty="0" smtClean="0"/>
              <a:t>immutable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Immutability</a:t>
            </a:r>
          </a:p>
          <a:p>
            <a:pPr lvl="1"/>
            <a:r>
              <a:rPr lang="en-US" dirty="0"/>
              <a:t>To change state return new object	</a:t>
            </a:r>
          </a:p>
          <a:p>
            <a:pPr lvl="2"/>
            <a:r>
              <a:rPr lang="en-US" dirty="0"/>
              <a:t>Number string Boolean undefined null: Immutable</a:t>
            </a:r>
          </a:p>
          <a:p>
            <a:pPr lvl="2"/>
            <a:r>
              <a:rPr lang="en-US" dirty="0"/>
              <a:t>Objects Array Functions: Mutable</a:t>
            </a:r>
          </a:p>
          <a:p>
            <a:pPr lvl="2"/>
            <a:r>
              <a:rPr lang="en-US" dirty="0" err="1"/>
              <a:t>Object.assign</a:t>
            </a:r>
            <a:r>
              <a:rPr lang="en-US" dirty="0"/>
              <a:t> and spread operator to copy </a:t>
            </a:r>
            <a:r>
              <a:rPr lang="en-US" dirty="0" smtClean="0"/>
              <a:t>data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Reducer</a:t>
            </a:r>
          </a:p>
          <a:p>
            <a:pPr lvl="1"/>
            <a:r>
              <a:rPr lang="en-US" dirty="0" smtClean="0"/>
              <a:t>Array To change state dispatch action that is ultimately handled by reducer</a:t>
            </a:r>
          </a:p>
          <a:p>
            <a:pPr lvl="1"/>
            <a:r>
              <a:rPr lang="en-US" dirty="0" smtClean="0"/>
              <a:t>(state, action) =&gt; new state</a:t>
            </a:r>
          </a:p>
          <a:p>
            <a:pPr lvl="1"/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678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React-Redux 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react-</a:t>
            </a:r>
            <a:r>
              <a:rPr lang="en-US" dirty="0" err="1" smtClean="0"/>
              <a:t>redux</a:t>
            </a:r>
            <a:r>
              <a:rPr lang="en-US" dirty="0" smtClean="0"/>
              <a:t> is separate library </a:t>
            </a:r>
          </a:p>
          <a:p>
            <a:r>
              <a:rPr lang="en-US" dirty="0" smtClean="0"/>
              <a:t>You can use redux with react angular </a:t>
            </a:r>
            <a:r>
              <a:rPr lang="en-US" dirty="0" err="1" smtClean="0"/>
              <a:t>vue</a:t>
            </a:r>
            <a:r>
              <a:rPr lang="en-US" dirty="0" smtClean="0"/>
              <a:t> JS</a:t>
            </a:r>
          </a:p>
          <a:p>
            <a:r>
              <a:rPr lang="en-US" dirty="0" smtClean="0"/>
              <a:t>It connects react with redux store</a:t>
            </a:r>
          </a:p>
          <a:p>
            <a:pPr lvl="1"/>
            <a:r>
              <a:rPr lang="en-US" dirty="0" smtClean="0"/>
              <a:t>Provider: attaches app to store</a:t>
            </a:r>
          </a:p>
          <a:p>
            <a:pPr lvl="2"/>
            <a:r>
              <a:rPr lang="en-US" dirty="0" smtClean="0"/>
              <a:t>&lt;provider store={</a:t>
            </a:r>
            <a:r>
              <a:rPr lang="en-US" dirty="0" err="1" smtClean="0"/>
              <a:t>this.props.store</a:t>
            </a:r>
            <a:r>
              <a:rPr lang="en-US" dirty="0" smtClean="0"/>
              <a:t>}&gt;</a:t>
            </a:r>
          </a:p>
          <a:p>
            <a:pPr lvl="3"/>
            <a:r>
              <a:rPr lang="en-US" dirty="0" smtClean="0"/>
              <a:t>&lt;App/&gt;</a:t>
            </a:r>
            <a:endParaRPr lang="en-US" dirty="0"/>
          </a:p>
          <a:p>
            <a:pPr lvl="2"/>
            <a:r>
              <a:rPr lang="en-US" dirty="0" smtClean="0"/>
              <a:t>&lt;/provider&gt;</a:t>
            </a:r>
          </a:p>
          <a:p>
            <a:pPr lvl="1"/>
            <a:r>
              <a:rPr lang="en-US" dirty="0" smtClean="0"/>
              <a:t>Connect: creates container components</a:t>
            </a:r>
          </a:p>
          <a:p>
            <a:pPr lvl="2"/>
            <a:r>
              <a:rPr lang="en-US" dirty="0" smtClean="0"/>
              <a:t>connect function wraps component so it is connected to redux store</a:t>
            </a:r>
          </a:p>
          <a:p>
            <a:pPr lvl="2"/>
            <a:r>
              <a:rPr lang="en-US" dirty="0" smtClean="0"/>
              <a:t>With this function we can declare what parts of store we like attach to component as props and we declare what actions we want to expose on props as well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xport connect(</a:t>
            </a:r>
            <a:r>
              <a:rPr lang="en-US" dirty="0" err="1" smtClean="0"/>
              <a:t>mapSatetToProps</a:t>
            </a:r>
            <a:r>
              <a:rPr lang="en-US" dirty="0" smtClean="0"/>
              <a:t>, mapDispatchToProps)(component)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45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mapStateToProps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562599"/>
          </a:xfrm>
        </p:spPr>
        <p:txBody>
          <a:bodyPr/>
          <a:lstStyle/>
          <a:p>
            <a:r>
              <a:rPr lang="en-US" dirty="0" smtClean="0"/>
              <a:t>It is a function</a:t>
            </a:r>
          </a:p>
          <a:p>
            <a:r>
              <a:rPr lang="en-US" dirty="0"/>
              <a:t>what parts of store we like attach to component as </a:t>
            </a:r>
            <a:r>
              <a:rPr lang="en-US" dirty="0" smtClean="0"/>
              <a:t>props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mapStateToProps</a:t>
            </a:r>
            <a:r>
              <a:rPr lang="en-US" dirty="0" smtClean="0"/>
              <a:t>() {</a:t>
            </a:r>
          </a:p>
          <a:p>
            <a:pPr lvl="1"/>
            <a:r>
              <a:rPr lang="en-US" dirty="0" smtClean="0"/>
              <a:t>return {users: </a:t>
            </a:r>
            <a:r>
              <a:rPr lang="en-US" dirty="0" err="1" smtClean="0"/>
              <a:t>state.users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Component will only re-render when this specific data(props) changes so only pass props component needs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60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mapDispatchToProps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5334000"/>
          </a:xfrm>
        </p:spPr>
        <p:txBody>
          <a:bodyPr/>
          <a:lstStyle/>
          <a:p>
            <a:r>
              <a:rPr lang="en-US" dirty="0" smtClean="0"/>
              <a:t>Specify what actions we want to expose as props</a:t>
            </a:r>
          </a:p>
          <a:p>
            <a:r>
              <a:rPr lang="en-US" dirty="0" smtClean="0"/>
              <a:t>How expose your actions to your components</a:t>
            </a:r>
          </a:p>
          <a:p>
            <a:r>
              <a:rPr lang="en-US" dirty="0" smtClean="0"/>
              <a:t>What actions expose instead of state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mapDispatchToProps</a:t>
            </a:r>
            <a:r>
              <a:rPr lang="en-US" dirty="0" smtClean="0"/>
              <a:t>(dispatch) {</a:t>
            </a:r>
          </a:p>
          <a:p>
            <a:pPr lvl="1"/>
            <a:r>
              <a:rPr lang="en-US" dirty="0" smtClean="0"/>
              <a:t>return {actions: </a:t>
            </a:r>
            <a:r>
              <a:rPr lang="en-US" dirty="0" err="1" smtClean="0"/>
              <a:t>bindActionCreateors</a:t>
            </a:r>
            <a:r>
              <a:rPr lang="en-US" dirty="0" smtClean="0"/>
              <a:t>(actions, </a:t>
            </a:r>
            <a:r>
              <a:rPr lang="en-US" dirty="0" err="1" smtClean="0"/>
              <a:t>dispath</a:t>
            </a:r>
            <a:r>
              <a:rPr lang="en-US" dirty="0" smtClean="0"/>
              <a:t>)}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71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Passing actions to components using </a:t>
            </a:r>
            <a:r>
              <a:rPr lang="en-US" sz="3600" dirty="0" err="1" smtClean="0">
                <a:solidFill>
                  <a:srgbClr val="FF0000"/>
                </a:solidFill>
              </a:rPr>
              <a:t>redux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5867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1) Ignore it</a:t>
            </a:r>
          </a:p>
          <a:p>
            <a:pPr lvl="1"/>
            <a:r>
              <a:rPr lang="en-US" dirty="0" smtClean="0"/>
              <a:t>mapDispatchToProps is optional when you call connect</a:t>
            </a:r>
          </a:p>
          <a:p>
            <a:pPr lvl="1"/>
            <a:r>
              <a:rPr lang="en-US" dirty="0"/>
              <a:t>Use Dispatch Directly</a:t>
            </a:r>
          </a:p>
          <a:p>
            <a:pPr lvl="1"/>
            <a:r>
              <a:rPr lang="en-US" dirty="0" smtClean="0"/>
              <a:t>When you omit it dispatch function will be attached to</a:t>
            </a:r>
          </a:p>
          <a:p>
            <a:pPr marL="457200" lvl="1" indent="0">
              <a:buNone/>
            </a:pPr>
            <a:r>
              <a:rPr lang="en-US" dirty="0" smtClean="0"/>
              <a:t>   Container </a:t>
            </a:r>
            <a:r>
              <a:rPr lang="en-US" dirty="0"/>
              <a:t>component</a:t>
            </a:r>
            <a:endParaRPr lang="en-US" dirty="0" smtClean="0"/>
          </a:p>
          <a:p>
            <a:pPr lvl="1"/>
            <a:r>
              <a:rPr lang="en-US" dirty="0" smtClean="0"/>
              <a:t>That means you call dispatch function manually in component  and pass it an action creator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his.props.dispatch</a:t>
            </a:r>
            <a:r>
              <a:rPr lang="en-US" dirty="0" smtClean="0"/>
              <a:t>(</a:t>
            </a:r>
            <a:r>
              <a:rPr lang="en-US" dirty="0" err="1" smtClean="0"/>
              <a:t>loadCourses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Two down sides</a:t>
            </a:r>
          </a:p>
          <a:p>
            <a:pPr lvl="2"/>
            <a:r>
              <a:rPr lang="en-US" dirty="0" err="1" smtClean="0"/>
              <a:t>Biolerplate</a:t>
            </a:r>
            <a:endParaRPr lang="en-US" dirty="0" smtClean="0"/>
          </a:p>
          <a:p>
            <a:pPr lvl="2"/>
            <a:r>
              <a:rPr lang="en-US" dirty="0" err="1" smtClean="0"/>
              <a:t>Redux</a:t>
            </a:r>
            <a:r>
              <a:rPr lang="en-US" dirty="0" smtClean="0"/>
              <a:t> concern in child components</a:t>
            </a:r>
          </a:p>
          <a:p>
            <a:pPr marL="457200" lvl="1" indent="0">
              <a:buNone/>
            </a:pPr>
            <a:r>
              <a:rPr lang="en-US" dirty="0" smtClean="0"/>
              <a:t>  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571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Modern JS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2117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Modules</a:t>
            </a:r>
          </a:p>
          <a:p>
            <a:pPr marL="514350" indent="-514350">
              <a:buAutoNum type="arabicPeriod"/>
            </a:pPr>
            <a:r>
              <a:rPr lang="en-US" dirty="0" smtClean="0"/>
              <a:t>Let and </a:t>
            </a:r>
            <a:r>
              <a:rPr lang="en-US" dirty="0" err="1" smtClean="0"/>
              <a:t>const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Enhanced Object literals</a:t>
            </a:r>
          </a:p>
          <a:p>
            <a:pPr marL="514350" indent="-514350">
              <a:buAutoNum type="arabicPeriod"/>
            </a:pPr>
            <a:r>
              <a:rPr lang="en-US" dirty="0" smtClean="0"/>
              <a:t>Default Parameters</a:t>
            </a:r>
          </a:p>
          <a:p>
            <a:pPr marL="514350" indent="-514350">
              <a:buAutoNum type="arabicPeriod"/>
            </a:pPr>
            <a:r>
              <a:rPr lang="en-US" dirty="0" smtClean="0"/>
              <a:t>Template Strings</a:t>
            </a:r>
          </a:p>
          <a:p>
            <a:pPr marL="514350" indent="-514350">
              <a:buAutoNum type="arabicPeriod"/>
            </a:pPr>
            <a:r>
              <a:rPr lang="en-US" dirty="0" smtClean="0"/>
              <a:t>Classes</a:t>
            </a:r>
          </a:p>
          <a:p>
            <a:pPr marL="514350" indent="-514350">
              <a:buAutoNum type="arabicPeriod"/>
            </a:pPr>
            <a:r>
              <a:rPr lang="en-US" dirty="0" smtClean="0"/>
              <a:t>Arrow Functions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Promises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Destructuring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smtClean="0"/>
              <a:t> Spread </a:t>
            </a:r>
            <a:r>
              <a:rPr lang="en-US" dirty="0" smtClean="0"/>
              <a:t>Operator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"/>
            <a:ext cx="8763000" cy="678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2) Wrap Manually</a:t>
            </a:r>
          </a:p>
          <a:p>
            <a:pPr lvl="1"/>
            <a:r>
              <a:rPr lang="en-US" dirty="0" smtClean="0"/>
              <a:t>Manually wrap your action creators in dispatch calls</a:t>
            </a:r>
          </a:p>
          <a:p>
            <a:pPr marL="457200" lvl="1" indent="0">
              <a:buNone/>
            </a:pPr>
            <a:r>
              <a:rPr lang="en-US" dirty="0" smtClean="0"/>
              <a:t>   function </a:t>
            </a:r>
            <a:r>
              <a:rPr lang="en-US" dirty="0" err="1" smtClean="0"/>
              <a:t>mapDispatchToProps</a:t>
            </a:r>
            <a:r>
              <a:rPr lang="en-US" dirty="0" smtClean="0"/>
              <a:t>(dispatch) {</a:t>
            </a:r>
          </a:p>
          <a:p>
            <a:pPr marL="457200" lvl="1" indent="0">
              <a:buNone/>
            </a:pPr>
            <a:r>
              <a:rPr lang="en-US" dirty="0" smtClean="0"/>
              <a:t>	return {</a:t>
            </a:r>
          </a:p>
          <a:p>
            <a:pPr marL="457200" lvl="1" indent="0">
              <a:buNone/>
            </a:pPr>
            <a:r>
              <a:rPr lang="en-US" dirty="0" smtClean="0"/>
              <a:t>		loadCourses: () =&gt; {</a:t>
            </a:r>
          </a:p>
          <a:p>
            <a:pPr marL="457200" lvl="1" indent="0">
              <a:buNone/>
            </a:pPr>
            <a:r>
              <a:rPr lang="en-US" dirty="0" smtClean="0"/>
              <a:t>			dispatch(</a:t>
            </a:r>
            <a:r>
              <a:rPr lang="en-US" dirty="0" err="1" smtClean="0"/>
              <a:t>loadCourses</a:t>
            </a:r>
            <a:r>
              <a:rPr lang="en-US" dirty="0" smtClean="0"/>
              <a:t>());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} </a:t>
            </a:r>
          </a:p>
          <a:p>
            <a:pPr marL="457200" lvl="1" indent="0">
              <a:buNone/>
            </a:pPr>
            <a:r>
              <a:rPr lang="en-US" dirty="0" smtClean="0"/>
              <a:t>		createCourse: </a:t>
            </a:r>
            <a:r>
              <a:rPr lang="en-US" dirty="0"/>
              <a:t>() =&gt; {</a:t>
            </a:r>
          </a:p>
          <a:p>
            <a:pPr marL="457200" lvl="1" indent="0">
              <a:buNone/>
            </a:pPr>
            <a:r>
              <a:rPr lang="en-US" dirty="0"/>
              <a:t>			 createCourse</a:t>
            </a:r>
            <a:r>
              <a:rPr lang="en-US" dirty="0" smtClean="0"/>
              <a:t>());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}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     }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}</a:t>
            </a:r>
          </a:p>
          <a:p>
            <a:pPr marL="457200" lvl="1" indent="0">
              <a:buNone/>
            </a:pPr>
            <a:r>
              <a:rPr lang="en-US" dirty="0" err="1" smtClean="0"/>
              <a:t>This.props.loadCourse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5839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"/>
            <a:ext cx="8686800" cy="6553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3) bindActionCreators</a:t>
            </a:r>
          </a:p>
          <a:p>
            <a:pPr marL="457200" lvl="1" indent="0">
              <a:buNone/>
            </a:pPr>
            <a:r>
              <a:rPr lang="en-US" dirty="0" smtClean="0"/>
              <a:t>  function </a:t>
            </a:r>
            <a:r>
              <a:rPr lang="en-US" dirty="0" err="1" smtClean="0"/>
              <a:t>mapDispatchToProps</a:t>
            </a:r>
            <a:r>
              <a:rPr lang="en-US" dirty="0" smtClean="0"/>
              <a:t>(dispatch) {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	return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actions: bindActionCreators(actions, dispatch)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457200" lvl="1" indent="0">
              <a:buNone/>
            </a:pPr>
            <a:r>
              <a:rPr lang="en-US" dirty="0" err="1" smtClean="0"/>
              <a:t>this.props.actions.loadCourses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r>
              <a:rPr lang="en-US" dirty="0" smtClean="0"/>
              <a:t>Wraps action creators in dispatch call for you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22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4)mapDispatchToProps as object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wrapped in dispatch automatically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mapDispatchToProps =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loadCourses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this.props.loadCourses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79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77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React</a:t>
            </a:r>
            <a:r>
              <a:rPr lang="en-US" sz="2400" dirty="0" smtClean="0"/>
              <a:t>     Hey </a:t>
            </a:r>
            <a:r>
              <a:rPr lang="en-US" sz="2400" dirty="0" err="1" smtClean="0"/>
              <a:t>CourseAction</a:t>
            </a:r>
            <a:r>
              <a:rPr lang="en-US" sz="2400" dirty="0" smtClean="0"/>
              <a:t>, someone clicked “Save course” button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Action</a:t>
            </a:r>
            <a:r>
              <a:rPr lang="en-US" sz="2400" dirty="0" smtClean="0"/>
              <a:t>    Thanks React! I will dispatch an action so reducers that 	        care can update state.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Reducer</a:t>
            </a:r>
            <a:r>
              <a:rPr lang="en-US" sz="2400" dirty="0" smtClean="0"/>
              <a:t>  Thanks Action, I see you passed me the current state and       	         action to perform. I’ll make a new copy of the state and   	         return it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Store</a:t>
            </a:r>
            <a:r>
              <a:rPr lang="en-US" sz="2400" dirty="0" smtClean="0"/>
              <a:t>       Thanks for updating the state reducer. I’ll make sure that 	        all connected components are aware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React-</a:t>
            </a:r>
            <a:r>
              <a:rPr lang="en-US" sz="2400" dirty="0" err="1" smtClean="0">
                <a:solidFill>
                  <a:srgbClr val="FF0000"/>
                </a:solidFill>
              </a:rPr>
              <a:t>Redux</a:t>
            </a:r>
            <a:r>
              <a:rPr lang="en-US" sz="2400" dirty="0" smtClean="0"/>
              <a:t>  thanks for new data </a:t>
            </a:r>
            <a:r>
              <a:rPr lang="en-US" sz="2400" dirty="0" err="1" smtClean="0"/>
              <a:t>Mr.store</a:t>
            </a:r>
            <a:r>
              <a:rPr lang="en-US" sz="2400" dirty="0"/>
              <a:t> </a:t>
            </a:r>
            <a:r>
              <a:rPr lang="en-US" sz="2400" dirty="0" smtClean="0"/>
              <a:t>I’ll now intelligently 			    determine if I should tell react about this change so 		    that it only has to bother with updating the UI when 	                  necessary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4901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5969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Redux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Middleware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2667001"/>
            <a:ext cx="8229600" cy="3810000"/>
          </a:xfrm>
        </p:spPr>
        <p:txBody>
          <a:bodyPr/>
          <a:lstStyle/>
          <a:p>
            <a:r>
              <a:rPr lang="en-US" dirty="0" smtClean="0"/>
              <a:t>Runs on every request</a:t>
            </a:r>
          </a:p>
          <a:p>
            <a:r>
              <a:rPr lang="en-US" dirty="0" smtClean="0"/>
              <a:t>Handling </a:t>
            </a:r>
            <a:r>
              <a:rPr lang="en-US" dirty="0" err="1" smtClean="0"/>
              <a:t>async</a:t>
            </a:r>
            <a:r>
              <a:rPr lang="en-US" dirty="0" smtClean="0"/>
              <a:t> API calls</a:t>
            </a:r>
          </a:p>
          <a:p>
            <a:r>
              <a:rPr lang="en-US" dirty="0" smtClean="0"/>
              <a:t>Logging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544438"/>
              </p:ext>
            </p:extLst>
          </p:nvPr>
        </p:nvGraphicFramePr>
        <p:xfrm>
          <a:off x="685800" y="762000"/>
          <a:ext cx="71628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932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Thunk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intoduction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handling </a:t>
            </a:r>
            <a:r>
              <a:rPr lang="en-US" dirty="0" err="1" smtClean="0"/>
              <a:t>async</a:t>
            </a:r>
            <a:r>
              <a:rPr lang="en-US" dirty="0" smtClean="0"/>
              <a:t> functions in </a:t>
            </a:r>
            <a:r>
              <a:rPr lang="en-US" dirty="0" err="1" smtClean="0"/>
              <a:t>redux</a:t>
            </a:r>
            <a:endParaRPr lang="en-US" dirty="0" smtClean="0"/>
          </a:p>
          <a:p>
            <a:r>
              <a:rPr lang="en-US" dirty="0" err="1" smtClean="0"/>
              <a:t>Thunk</a:t>
            </a:r>
            <a:r>
              <a:rPr lang="en-US" dirty="0" smtClean="0"/>
              <a:t> is a function which returns function that wraps an expression to delay its evaluation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export  function </a:t>
            </a:r>
            <a:r>
              <a:rPr lang="en-US" dirty="0" err="1" smtClean="0"/>
              <a:t>deleteAuthor</a:t>
            </a:r>
            <a:r>
              <a:rPr lang="en-US" dirty="0" smtClean="0"/>
              <a:t>(id) {</a:t>
            </a:r>
          </a:p>
          <a:p>
            <a:pPr marL="0" indent="0">
              <a:buNone/>
            </a:pPr>
            <a:r>
              <a:rPr lang="en-US" dirty="0" smtClean="0"/>
              <a:t>	return(dispatch, </a:t>
            </a:r>
            <a:r>
              <a:rPr lang="en-US" dirty="0" err="1" smtClean="0"/>
              <a:t>getState</a:t>
            </a:r>
            <a:r>
              <a:rPr lang="en-US" dirty="0" smtClean="0"/>
              <a:t>) =&gt; {</a:t>
            </a:r>
          </a:p>
          <a:p>
            <a:pPr marL="0" indent="0">
              <a:buNone/>
            </a:pPr>
            <a:r>
              <a:rPr lang="en-US" dirty="0" smtClean="0"/>
              <a:t>		return </a:t>
            </a:r>
            <a:r>
              <a:rPr lang="en-US" dirty="0" err="1" smtClean="0"/>
              <a:t>AuthorApi.detete</a:t>
            </a:r>
            <a:r>
              <a:rPr lang="en-US" dirty="0" smtClean="0"/>
              <a:t>(id)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.then(()=&gt;{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dispatch(</a:t>
            </a:r>
            <a:r>
              <a:rPr lang="en-US" dirty="0" err="1" smtClean="0"/>
              <a:t>deleteAuthor</a:t>
            </a:r>
            <a:r>
              <a:rPr lang="en-US" dirty="0" smtClean="0"/>
              <a:t>(id));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err="1" smtClean="0"/>
              <a:t>deleteAuthor</a:t>
            </a:r>
            <a:r>
              <a:rPr lang="en-US" dirty="0" smtClean="0"/>
              <a:t> function is wrapping dispatch function so dispatch can run later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9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313070"/>
              </p:ext>
            </p:extLst>
          </p:nvPr>
        </p:nvGraphicFramePr>
        <p:xfrm>
          <a:off x="457200" y="685800"/>
          <a:ext cx="8229600" cy="5440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151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Why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Redux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One store: </a:t>
            </a:r>
            <a:r>
              <a:rPr lang="en-US" sz="2000" dirty="0" smtClean="0"/>
              <a:t>centralizes application data in single store</a:t>
            </a:r>
          </a:p>
          <a:p>
            <a:r>
              <a:rPr lang="en-US" dirty="0" smtClean="0"/>
              <a:t>Reduced boilerplate: </a:t>
            </a:r>
            <a:r>
              <a:rPr lang="en-US" sz="2000" dirty="0" smtClean="0"/>
              <a:t>container components subscribed to redux store automatically no need to wire event emitter to subscribe to dispatcher so no dispatcher is required </a:t>
            </a:r>
          </a:p>
          <a:p>
            <a:r>
              <a:rPr lang="en-US" dirty="0" smtClean="0"/>
              <a:t>Isomorphic: </a:t>
            </a:r>
            <a:r>
              <a:rPr lang="en-US" sz="2000" dirty="0" smtClean="0"/>
              <a:t>redux architecture is friendly to server rendering</a:t>
            </a:r>
          </a:p>
          <a:p>
            <a:r>
              <a:rPr lang="en-US" dirty="0" smtClean="0"/>
              <a:t>Immutable store: </a:t>
            </a:r>
            <a:r>
              <a:rPr lang="en-US" sz="2000" dirty="0" smtClean="0"/>
              <a:t>Performance</a:t>
            </a:r>
            <a:endParaRPr lang="en-US" dirty="0" smtClean="0"/>
          </a:p>
          <a:p>
            <a:r>
              <a:rPr lang="en-US" dirty="0" smtClean="0"/>
              <a:t>Time Travel debugging: </a:t>
            </a:r>
            <a:r>
              <a:rPr lang="en-US" sz="2000" dirty="0" smtClean="0"/>
              <a:t>because of one store</a:t>
            </a:r>
          </a:p>
          <a:p>
            <a:r>
              <a:rPr lang="en-US" dirty="0" smtClean="0"/>
              <a:t>Small: 2K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1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Boilerplate(</a:t>
            </a:r>
            <a:r>
              <a:rPr lang="en-US" sz="2700" dirty="0" smtClean="0">
                <a:solidFill>
                  <a:schemeClr val="accent6">
                    <a:lumMod val="50000"/>
                  </a:schemeClr>
                </a:solidFill>
              </a:rPr>
              <a:t>Environment builds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638800"/>
          </a:xfrm>
        </p:spPr>
        <p:txBody>
          <a:bodyPr/>
          <a:lstStyle/>
          <a:p>
            <a:r>
              <a:rPr lang="en-US" dirty="0" smtClean="0"/>
              <a:t>Create-react-app: Facebook</a:t>
            </a:r>
          </a:p>
          <a:p>
            <a:r>
              <a:rPr lang="en-US" dirty="0" smtClean="0"/>
              <a:t>Build you own boilerplate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Why</a:t>
            </a:r>
          </a:p>
          <a:p>
            <a:pPr marL="0" indent="0">
              <a:buNone/>
            </a:pPr>
            <a:r>
              <a:rPr lang="en-US" dirty="0" smtClean="0"/>
              <a:t>1)understand how create-react-app works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2)Learn how customize your development environment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54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Compile JSX</a:t>
            </a:r>
          </a:p>
          <a:p>
            <a:r>
              <a:rPr lang="en-US" dirty="0" smtClean="0"/>
              <a:t>Transpile JS</a:t>
            </a:r>
          </a:p>
          <a:p>
            <a:r>
              <a:rPr lang="en-US" dirty="0" smtClean="0"/>
              <a:t>Linting</a:t>
            </a:r>
          </a:p>
          <a:p>
            <a:r>
              <a:rPr lang="en-US" dirty="0" smtClean="0"/>
              <a:t>Generate index.html</a:t>
            </a:r>
          </a:p>
          <a:p>
            <a:r>
              <a:rPr lang="en-US" dirty="0" smtClean="0"/>
              <a:t>Reload on save</a:t>
            </a:r>
          </a:p>
          <a:p>
            <a:r>
              <a:rPr lang="en-US" dirty="0" smtClean="0"/>
              <a:t>One Command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We use</a:t>
            </a:r>
          </a:p>
          <a:p>
            <a:pPr lvl="2"/>
            <a:r>
              <a:rPr lang="en-US" dirty="0" smtClean="0"/>
              <a:t>Node</a:t>
            </a:r>
          </a:p>
          <a:p>
            <a:pPr lvl="2"/>
            <a:r>
              <a:rPr lang="en-US" dirty="0" err="1" smtClean="0"/>
              <a:t>Webpack</a:t>
            </a:r>
            <a:endParaRPr lang="en-US" dirty="0" smtClean="0"/>
          </a:p>
          <a:p>
            <a:pPr lvl="2"/>
            <a:r>
              <a:rPr lang="en-US" dirty="0" smtClean="0"/>
              <a:t>Babel</a:t>
            </a:r>
          </a:p>
          <a:p>
            <a:pPr lvl="2"/>
            <a:r>
              <a:rPr lang="en-US" dirty="0" err="1" smtClean="0"/>
              <a:t>ESLint</a:t>
            </a:r>
            <a:endParaRPr lang="en-US" dirty="0" smtClean="0"/>
          </a:p>
          <a:p>
            <a:pPr lvl="2"/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Scripts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Ways to create component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229600" cy="4525963"/>
          </a:xfrm>
        </p:spPr>
        <p:txBody>
          <a:bodyPr/>
          <a:lstStyle/>
          <a:p>
            <a:r>
              <a:rPr lang="en-US" dirty="0" err="1" smtClean="0"/>
              <a:t>createClass</a:t>
            </a:r>
            <a:endParaRPr lang="en-US" dirty="0" smtClean="0"/>
          </a:p>
          <a:p>
            <a:r>
              <a:rPr lang="en-US" dirty="0" smtClean="0"/>
              <a:t>ES class</a:t>
            </a:r>
          </a:p>
          <a:p>
            <a:r>
              <a:rPr lang="en-US" dirty="0" smtClean="0"/>
              <a:t>Function</a:t>
            </a:r>
          </a:p>
          <a:p>
            <a:r>
              <a:rPr lang="en-US" dirty="0" smtClean="0"/>
              <a:t>Arrow function</a:t>
            </a:r>
          </a:p>
        </p:txBody>
      </p:sp>
    </p:spTree>
    <p:extLst>
      <p:ext uri="{BB962C8B-B14F-4D97-AF65-F5344CB8AC3E}">
        <p14:creationId xmlns:p14="http://schemas.microsoft.com/office/powerpoint/2010/main" val="138519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createClass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HelloWorld</a:t>
            </a:r>
            <a:r>
              <a:rPr lang="en-US" dirty="0" smtClean="0"/>
              <a:t> = </a:t>
            </a:r>
            <a:r>
              <a:rPr lang="en-US" dirty="0" err="1" smtClean="0"/>
              <a:t>React.createClass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	render: function()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&lt;h1&gt;Hello&lt;/h1&gt;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1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Js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Class Component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HelloWorld</a:t>
            </a:r>
            <a:r>
              <a:rPr lang="en-US" dirty="0"/>
              <a:t> extends </a:t>
            </a:r>
            <a:r>
              <a:rPr lang="en-US" dirty="0" err="1"/>
              <a:t>React.Component</a:t>
            </a:r>
            <a:r>
              <a:rPr lang="en-US" dirty="0"/>
              <a:t> {</a:t>
            </a:r>
          </a:p>
          <a:p>
            <a:pPr marL="400050" lvl="1" indent="0">
              <a:buNone/>
            </a:pPr>
            <a:r>
              <a:rPr lang="en-US" dirty="0"/>
              <a:t>constructor(props) {</a:t>
            </a:r>
          </a:p>
          <a:p>
            <a:pPr marL="400050" lvl="1" indent="0">
              <a:buNone/>
            </a:pPr>
            <a:r>
              <a:rPr lang="en-US" dirty="0" smtClean="0"/>
              <a:t>	super(props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  <a:p>
            <a:pPr marL="40005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render() {</a:t>
            </a:r>
          </a:p>
          <a:p>
            <a:pPr marL="800100" lvl="2" indent="0">
              <a:buNone/>
            </a:pPr>
            <a:r>
              <a:rPr lang="en-US" dirty="0"/>
              <a:t>return (</a:t>
            </a:r>
          </a:p>
          <a:p>
            <a:pPr marL="800100" lvl="2" indent="0">
              <a:buNone/>
            </a:pPr>
            <a:r>
              <a:rPr lang="en-US" dirty="0" smtClean="0"/>
              <a:t>	&lt;</a:t>
            </a:r>
            <a:r>
              <a:rPr lang="en-US" dirty="0"/>
              <a:t>h1&gt;Hello&lt;/h1&gt;</a:t>
            </a:r>
          </a:p>
          <a:p>
            <a:pPr marL="800100" lvl="2" indent="0">
              <a:buNone/>
            </a:pP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0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681</Words>
  <Application>Microsoft Office PowerPoint</Application>
  <PresentationFormat>On-screen Show (4:3)</PresentationFormat>
  <Paragraphs>233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      Course Outline</vt:lpstr>
      <vt:lpstr>Modern JS</vt:lpstr>
      <vt:lpstr>PowerPoint Presentation</vt:lpstr>
      <vt:lpstr>Why Redux</vt:lpstr>
      <vt:lpstr>Boilerplate(Environment builds)</vt:lpstr>
      <vt:lpstr>PowerPoint Presentation</vt:lpstr>
      <vt:lpstr>Ways to create component</vt:lpstr>
      <vt:lpstr>createClass</vt:lpstr>
      <vt:lpstr>Js Class Component</vt:lpstr>
      <vt:lpstr>Function Component</vt:lpstr>
      <vt:lpstr>Functional Components Benefits</vt:lpstr>
      <vt:lpstr>PowerPoint Presentation</vt:lpstr>
      <vt:lpstr>PowerPoint Presentation</vt:lpstr>
      <vt:lpstr>Redux: 3 Principles</vt:lpstr>
      <vt:lpstr>PowerPoint Presentation</vt:lpstr>
      <vt:lpstr>React-Redux Introduction</vt:lpstr>
      <vt:lpstr>mapStateToProps</vt:lpstr>
      <vt:lpstr>mapDispatchToProps</vt:lpstr>
      <vt:lpstr>Passing actions to components using redux</vt:lpstr>
      <vt:lpstr>PowerPoint Presentation</vt:lpstr>
      <vt:lpstr>PowerPoint Presentation</vt:lpstr>
      <vt:lpstr>PowerPoint Presentation</vt:lpstr>
      <vt:lpstr>PowerPoint Presentation</vt:lpstr>
      <vt:lpstr>Redux Middleware</vt:lpstr>
      <vt:lpstr>Thunk intoduction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NISHANTH</dc:creator>
  <cp:lastModifiedBy>NISHANTH</cp:lastModifiedBy>
  <cp:revision>108</cp:revision>
  <dcterms:created xsi:type="dcterms:W3CDTF">2019-09-13T03:10:52Z</dcterms:created>
  <dcterms:modified xsi:type="dcterms:W3CDTF">2019-09-22T04:43:37Z</dcterms:modified>
</cp:coreProperties>
</file>