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2" r:id="rId6"/>
    <p:sldId id="269" r:id="rId7"/>
    <p:sldId id="263" r:id="rId8"/>
    <p:sldId id="264" r:id="rId9"/>
    <p:sldId id="266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C93F9-86F4-4A4C-B59F-1FEDE33C8643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23DC9-2A6C-4A65-99E4-4C7391039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525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C93F9-86F4-4A4C-B59F-1FEDE33C8643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23DC9-2A6C-4A65-99E4-4C7391039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633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C93F9-86F4-4A4C-B59F-1FEDE33C8643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23DC9-2A6C-4A65-99E4-4C7391039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9301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C93F9-86F4-4A4C-B59F-1FEDE33C8643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23DC9-2A6C-4A65-99E4-4C7391039337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29311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C93F9-86F4-4A4C-B59F-1FEDE33C8643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23DC9-2A6C-4A65-99E4-4C7391039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1555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C93F9-86F4-4A4C-B59F-1FEDE33C8643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23DC9-2A6C-4A65-99E4-4C7391039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204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C93F9-86F4-4A4C-B59F-1FEDE33C8643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23DC9-2A6C-4A65-99E4-4C7391039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7606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C93F9-86F4-4A4C-B59F-1FEDE33C8643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23DC9-2A6C-4A65-99E4-4C7391039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24948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C93F9-86F4-4A4C-B59F-1FEDE33C8643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23DC9-2A6C-4A65-99E4-4C7391039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793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C93F9-86F4-4A4C-B59F-1FEDE33C8643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23DC9-2A6C-4A65-99E4-4C7391039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437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C93F9-86F4-4A4C-B59F-1FEDE33C8643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23DC9-2A6C-4A65-99E4-4C7391039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3410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C93F9-86F4-4A4C-B59F-1FEDE33C8643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23DC9-2A6C-4A65-99E4-4C7391039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0434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C93F9-86F4-4A4C-B59F-1FEDE33C8643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23DC9-2A6C-4A65-99E4-4C7391039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0421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C93F9-86F4-4A4C-B59F-1FEDE33C8643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23DC9-2A6C-4A65-99E4-4C7391039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80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C93F9-86F4-4A4C-B59F-1FEDE33C8643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23DC9-2A6C-4A65-99E4-4C7391039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459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C93F9-86F4-4A4C-B59F-1FEDE33C8643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23DC9-2A6C-4A65-99E4-4C7391039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343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C93F9-86F4-4A4C-B59F-1FEDE33C8643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23DC9-2A6C-4A65-99E4-4C7391039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511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3DC93F9-86F4-4A4C-B59F-1FEDE33C8643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23DC9-2A6C-4A65-99E4-4C7391039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8106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Face recognition using </a:t>
            </a:r>
            <a:r>
              <a:rPr lang="en-IN" dirty="0" err="1"/>
              <a:t>Eigenfaces</a:t>
            </a:r>
            <a:r>
              <a:rPr lang="en-IN" dirty="0"/>
              <a:t> and </a:t>
            </a:r>
            <a:r>
              <a:rPr lang="en-IN" dirty="0" err="1"/>
              <a:t>Fisherfaces</a:t>
            </a:r>
            <a:r>
              <a:rPr lang="en-IN" dirty="0"/>
              <a:t>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02969" y="5826492"/>
            <a:ext cx="3707423" cy="829285"/>
          </a:xfrm>
        </p:spPr>
        <p:txBody>
          <a:bodyPr>
            <a:normAutofit/>
          </a:bodyPr>
          <a:lstStyle/>
          <a:p>
            <a:r>
              <a:rPr lang="en-IN" sz="2000" dirty="0" smtClean="0"/>
              <a:t>-Abhinandan Veer</a:t>
            </a:r>
          </a:p>
          <a:p>
            <a:r>
              <a:rPr lang="en-IN" dirty="0" smtClean="0"/>
              <a:t> 2Gi20ec003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84877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 smtClean="0"/>
              <a:t>Limitations</a:t>
            </a:r>
            <a:r>
              <a:rPr lang="en-IN" sz="4400" dirty="0"/>
              <a:t/>
            </a:r>
            <a:br>
              <a:rPr lang="en-IN" sz="4400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481418"/>
            <a:ext cx="8946541" cy="5297451"/>
          </a:xfrm>
        </p:spPr>
        <p:txBody>
          <a:bodyPr>
            <a:normAutofit/>
          </a:bodyPr>
          <a:lstStyle/>
          <a:p>
            <a:r>
              <a:rPr lang="en-IN" sz="2400" dirty="0" smtClean="0"/>
              <a:t>Good </a:t>
            </a:r>
            <a:r>
              <a:rPr lang="en-IN" sz="2400" dirty="0"/>
              <a:t>performance only under controlled background </a:t>
            </a:r>
            <a:endParaRPr lang="en-IN" sz="2400" dirty="0" smtClean="0"/>
          </a:p>
          <a:p>
            <a:r>
              <a:rPr lang="en-GB" sz="2400" dirty="0" smtClean="0"/>
              <a:t>Variations </a:t>
            </a:r>
            <a:r>
              <a:rPr lang="en-GB" sz="2400" dirty="0"/>
              <a:t>in lighting </a:t>
            </a:r>
            <a:r>
              <a:rPr lang="en-GB" sz="2400" dirty="0" smtClean="0"/>
              <a:t>conditions</a:t>
            </a:r>
          </a:p>
          <a:p>
            <a:pPr marL="0" indent="0">
              <a:buNone/>
            </a:pPr>
            <a:r>
              <a:rPr lang="en-GB" sz="2400" dirty="0"/>
              <a:t> </a:t>
            </a:r>
            <a:r>
              <a:rPr lang="en-GB" sz="2400" dirty="0" smtClean="0"/>
              <a:t>                 - Different </a:t>
            </a:r>
            <a:r>
              <a:rPr lang="en-GB" sz="2400" dirty="0"/>
              <a:t>lighting conditions for </a:t>
            </a:r>
            <a:r>
              <a:rPr lang="en-GB" sz="2400" dirty="0" smtClean="0"/>
              <a:t>enrolment.</a:t>
            </a:r>
          </a:p>
          <a:p>
            <a:pPr marL="0" indent="0">
              <a:buNone/>
            </a:pPr>
            <a:r>
              <a:rPr lang="en-GB" sz="2400" dirty="0"/>
              <a:t> </a:t>
            </a:r>
            <a:r>
              <a:rPr lang="en-GB" sz="2400" dirty="0" smtClean="0"/>
              <a:t>                 </a:t>
            </a:r>
            <a:r>
              <a:rPr lang="en-GB" sz="2400" dirty="0" smtClean="0"/>
              <a:t>- </a:t>
            </a:r>
            <a:r>
              <a:rPr lang="en-GB" sz="2400" dirty="0"/>
              <a:t>Bright light causing image </a:t>
            </a:r>
            <a:r>
              <a:rPr lang="en-GB" sz="2400" dirty="0" smtClean="0"/>
              <a:t>saturation.</a:t>
            </a:r>
          </a:p>
          <a:p>
            <a:r>
              <a:rPr lang="en-GB" sz="2400" dirty="0" smtClean="0"/>
              <a:t>Expression- </a:t>
            </a:r>
            <a:r>
              <a:rPr lang="en-GB" sz="2400" dirty="0"/>
              <a:t>Change in feature location and </a:t>
            </a:r>
            <a:r>
              <a:rPr lang="en-GB" sz="2400" dirty="0" smtClean="0"/>
              <a:t>shape.</a:t>
            </a:r>
          </a:p>
          <a:p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Arial" charset="0"/>
              </a:rPr>
              <a:t>Performance 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Arial" charset="0"/>
              </a:rPr>
              <a:t>decreases quickly with changes to face 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Arial" charset="0"/>
              </a:rPr>
              <a:t>size</a:t>
            </a:r>
          </a:p>
          <a:p>
            <a:pPr marL="914400" lvl="2" indent="0">
              <a:spcBef>
                <a:spcPct val="20000"/>
              </a:spcBef>
              <a:buClr>
                <a:srgbClr val="000000"/>
              </a:buClr>
              <a:buNone/>
            </a:pP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Arial" charset="0"/>
              </a:rPr>
              <a:t>-  Multi-scale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  <a:latin typeface="Arial" charset="0"/>
              </a:rPr>
              <a:t>eigenspaces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Arial" charset="0"/>
              </a:rPr>
              <a:t>.</a:t>
            </a:r>
          </a:p>
          <a:p>
            <a:pPr marL="914400" lvl="2" indent="0">
              <a:spcBef>
                <a:spcPct val="20000"/>
              </a:spcBef>
              <a:buClr>
                <a:srgbClr val="000000"/>
              </a:buClr>
              <a:buNone/>
            </a:pP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Arial" charset="0"/>
              </a:rPr>
              <a:t>-  Scale 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Arial" charset="0"/>
              </a:rPr>
              <a:t>input image to multiple sizes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Arial" charset="0"/>
              </a:rPr>
              <a:t>.</a:t>
            </a:r>
          </a:p>
          <a:p>
            <a:pPr lvl="2">
              <a:spcBef>
                <a:spcPct val="20000"/>
              </a:spcBef>
              <a:buClr>
                <a:srgbClr val="000000"/>
              </a:buClr>
              <a:buFontTx/>
              <a:buChar char="-"/>
            </a:pPr>
            <a:endParaRPr lang="en-US" sz="1800" dirty="0" smtClean="0">
              <a:solidFill>
                <a:schemeClr val="tx1">
                  <a:lumMod val="95000"/>
                </a:schemeClr>
              </a:solidFill>
              <a:latin typeface="Arial" charset="0"/>
            </a:endParaRPr>
          </a:p>
          <a:p>
            <a:pPr marL="914400" lvl="2" indent="0">
              <a:spcBef>
                <a:spcPct val="20000"/>
              </a:spcBef>
              <a:buClr>
                <a:srgbClr val="000000"/>
              </a:buClr>
              <a:buNone/>
            </a:pPr>
            <a:endParaRPr lang="en-US" sz="1800" dirty="0" smtClean="0">
              <a:solidFill>
                <a:schemeClr val="tx1">
                  <a:lumMod val="95000"/>
                </a:schemeClr>
              </a:solidFill>
              <a:latin typeface="Arial" charset="0"/>
            </a:endParaRPr>
          </a:p>
          <a:p>
            <a:pPr marL="914400" lvl="2" indent="0">
              <a:spcBef>
                <a:spcPct val="20000"/>
              </a:spcBef>
              <a:buClr>
                <a:srgbClr val="000000"/>
              </a:buClr>
              <a:buNone/>
            </a:pPr>
            <a:endParaRPr lang="en-US" sz="1800" dirty="0">
              <a:solidFill>
                <a:schemeClr val="tx1">
                  <a:lumMod val="95000"/>
                </a:schemeClr>
              </a:solidFill>
              <a:latin typeface="Arial" charset="0"/>
            </a:endParaRPr>
          </a:p>
          <a:p>
            <a:pPr marL="914400" lvl="2" indent="0">
              <a:spcBef>
                <a:spcPct val="20000"/>
              </a:spcBef>
              <a:buClr>
                <a:srgbClr val="000000"/>
              </a:buClr>
              <a:buNone/>
            </a:pPr>
            <a:endParaRPr lang="en-US" sz="1800" dirty="0" smtClean="0">
              <a:solidFill>
                <a:schemeClr val="tx1">
                  <a:lumMod val="95000"/>
                </a:schemeClr>
              </a:solidFill>
              <a:latin typeface="Arial" charset="0"/>
            </a:endParaRPr>
          </a:p>
          <a:p>
            <a:pPr marL="914400" lvl="2" indent="0">
              <a:spcBef>
                <a:spcPct val="20000"/>
              </a:spcBef>
              <a:buClr>
                <a:srgbClr val="000000"/>
              </a:buClr>
              <a:buNone/>
            </a:pPr>
            <a:endParaRPr lang="en-US" sz="1800" dirty="0">
              <a:solidFill>
                <a:schemeClr val="tx1">
                  <a:lumMod val="95000"/>
                </a:schemeClr>
              </a:solidFill>
              <a:latin typeface="Arial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</a:schemeClr>
              </a:solidFill>
              <a:latin typeface="Arial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985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efficient face recognition system was set up that gave </a:t>
            </a:r>
            <a:r>
              <a:rPr lang="en-GB" dirty="0" err="1"/>
              <a:t>Eigenfaces</a:t>
            </a:r>
            <a:r>
              <a:rPr lang="en-GB" dirty="0"/>
              <a:t>, </a:t>
            </a:r>
            <a:r>
              <a:rPr lang="en-GB" dirty="0" err="1"/>
              <a:t>fisherfaces</a:t>
            </a:r>
            <a:r>
              <a:rPr lang="en-GB" dirty="0"/>
              <a:t> and also the validation between the two</a:t>
            </a:r>
            <a:r>
              <a:rPr lang="en-GB" dirty="0" smtClean="0"/>
              <a:t>.</a:t>
            </a:r>
          </a:p>
          <a:p>
            <a:r>
              <a:rPr lang="en-GB" dirty="0" smtClean="0"/>
              <a:t>The </a:t>
            </a:r>
            <a:r>
              <a:rPr lang="en-GB" dirty="0"/>
              <a:t>results obtained indicated that </a:t>
            </a:r>
            <a:r>
              <a:rPr lang="en-GB" dirty="0" err="1"/>
              <a:t>fisherface</a:t>
            </a:r>
            <a:r>
              <a:rPr lang="en-GB" dirty="0"/>
              <a:t> method had lesser error rate and gives a better face recognition system</a:t>
            </a:r>
            <a:r>
              <a:rPr lang="en-GB" dirty="0" smtClean="0"/>
              <a:t>.</a:t>
            </a:r>
          </a:p>
          <a:p>
            <a:r>
              <a:rPr lang="en-GB" dirty="0" smtClean="0"/>
              <a:t>Application </a:t>
            </a:r>
            <a:r>
              <a:rPr lang="en-GB" dirty="0"/>
              <a:t>of this </a:t>
            </a:r>
            <a:r>
              <a:rPr lang="en-GB" dirty="0" smtClean="0"/>
              <a:t>system  -&gt;  </a:t>
            </a:r>
            <a:r>
              <a:rPr lang="en-GB" dirty="0"/>
              <a:t>surveillance, human computer interface, law enforcement.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756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4057736"/>
          </a:xfrm>
        </p:spPr>
        <p:txBody>
          <a:bodyPr/>
          <a:lstStyle/>
          <a:p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5050" y="3143165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6600" dirty="0"/>
              <a:t>THANK </a:t>
            </a:r>
            <a:r>
              <a:rPr lang="en-IN" sz="6600" dirty="0" smtClean="0"/>
              <a:t>YOU.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132215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694421"/>
            <a:ext cx="9404723" cy="1358497"/>
          </a:xfrm>
        </p:spPr>
        <p:txBody>
          <a:bodyPr/>
          <a:lstStyle/>
          <a:p>
            <a:r>
              <a:rPr lang="en-IN" dirty="0" smtClean="0"/>
              <a:t>Content: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7804" y="1753979"/>
            <a:ext cx="8946541" cy="4195481"/>
          </a:xfrm>
        </p:spPr>
        <p:txBody>
          <a:bodyPr>
            <a:normAutofit/>
          </a:bodyPr>
          <a:lstStyle/>
          <a:p>
            <a:r>
              <a:rPr lang="en-IN" sz="3600" dirty="0" smtClean="0"/>
              <a:t>Introduction</a:t>
            </a:r>
          </a:p>
          <a:p>
            <a:r>
              <a:rPr lang="en-US" sz="3600" dirty="0" smtClean="0"/>
              <a:t>Principal Component Analysis (PCA)</a:t>
            </a:r>
          </a:p>
          <a:p>
            <a:r>
              <a:rPr lang="en-IN" sz="3600" dirty="0" err="1" smtClean="0"/>
              <a:t>Eigenfaces</a:t>
            </a:r>
            <a:r>
              <a:rPr lang="en-IN" sz="3600" dirty="0" smtClean="0"/>
              <a:t> for recognition</a:t>
            </a:r>
          </a:p>
          <a:p>
            <a:r>
              <a:rPr lang="en-IN" sz="3600" dirty="0" err="1" smtClean="0"/>
              <a:t>Fisherfaces</a:t>
            </a:r>
            <a:r>
              <a:rPr lang="en-IN" sz="3600" dirty="0" smtClean="0"/>
              <a:t> for recognition</a:t>
            </a:r>
          </a:p>
          <a:p>
            <a:r>
              <a:rPr lang="en-IN" sz="3600" dirty="0" smtClean="0"/>
              <a:t>Advantage and limitations</a:t>
            </a:r>
          </a:p>
          <a:p>
            <a:r>
              <a:rPr lang="en-IN" sz="3600" dirty="0" smtClean="0"/>
              <a:t>conclusion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54847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1620" y="1481418"/>
            <a:ext cx="8946541" cy="4195481"/>
          </a:xfrm>
        </p:spPr>
        <p:txBody>
          <a:bodyPr>
            <a:normAutofit lnSpcReduction="10000"/>
          </a:bodyPr>
          <a:lstStyle/>
          <a:p>
            <a:r>
              <a:rPr lang="en-GB" dirty="0"/>
              <a:t>Face recognition is a technology that aims to identify or verify an individual's identity by </a:t>
            </a:r>
            <a:r>
              <a:rPr lang="en-GB" dirty="0" err="1"/>
              <a:t>analyzing</a:t>
            </a:r>
            <a:r>
              <a:rPr lang="en-GB" dirty="0"/>
              <a:t> and comparing their facial features</a:t>
            </a:r>
            <a:r>
              <a:rPr lang="en-GB" dirty="0" smtClean="0"/>
              <a:t>.</a:t>
            </a:r>
            <a:endParaRPr lang="en-IN" dirty="0"/>
          </a:p>
          <a:p>
            <a:r>
              <a:rPr lang="en-GB" dirty="0"/>
              <a:t>The input of a face recognition system is always an image or video stream.</a:t>
            </a:r>
          </a:p>
          <a:p>
            <a:r>
              <a:rPr lang="en-GB" dirty="0"/>
              <a:t>The output is an identification or verification of the </a:t>
            </a:r>
            <a:r>
              <a:rPr lang="en-GB" dirty="0" err="1"/>
              <a:t>subiect</a:t>
            </a:r>
            <a:r>
              <a:rPr lang="en-GB" dirty="0"/>
              <a:t> or subjects that appear in the image or video.</a:t>
            </a:r>
          </a:p>
          <a:p>
            <a:r>
              <a:rPr lang="en-GB" dirty="0" smtClean="0"/>
              <a:t>Face </a:t>
            </a:r>
            <a:r>
              <a:rPr lang="en-GB" dirty="0"/>
              <a:t>recognition has gained significant importance in various </a:t>
            </a:r>
            <a:r>
              <a:rPr lang="en-GB" dirty="0" smtClean="0"/>
              <a:t>domains</a:t>
            </a:r>
            <a:r>
              <a:rPr lang="en-GB" dirty="0"/>
              <a:t>, including security, surveillance, access control, biometrics, and human-computer interaction</a:t>
            </a:r>
            <a:r>
              <a:rPr lang="en-GB" dirty="0" smtClean="0"/>
              <a:t>.</a:t>
            </a:r>
          </a:p>
          <a:p>
            <a:endParaRPr lang="en-GB" dirty="0" smtClean="0"/>
          </a:p>
          <a:p>
            <a:r>
              <a:rPr lang="en-GB" dirty="0" smtClean="0"/>
              <a:t>Face detection          Feature extraction            Face recognition</a:t>
            </a:r>
            <a:endParaRPr lang="en-IN" dirty="0"/>
          </a:p>
        </p:txBody>
      </p:sp>
      <p:sp>
        <p:nvSpPr>
          <p:cNvPr id="4" name="Right Arrow 3"/>
          <p:cNvSpPr/>
          <p:nvPr/>
        </p:nvSpPr>
        <p:spPr>
          <a:xfrm>
            <a:off x="3261949" y="5232371"/>
            <a:ext cx="413238" cy="1879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ight Arrow 4"/>
          <p:cNvSpPr/>
          <p:nvPr/>
        </p:nvSpPr>
        <p:spPr>
          <a:xfrm>
            <a:off x="6273436" y="5232371"/>
            <a:ext cx="413238" cy="1879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01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Principal Component Analysis (PCA)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7"/>
            <a:ext cx="10212388" cy="4611651"/>
          </a:xfrm>
        </p:spPr>
        <p:txBody>
          <a:bodyPr>
            <a:normAutofit/>
          </a:bodyPr>
          <a:lstStyle/>
          <a:p>
            <a:r>
              <a:rPr lang="en-GB" sz="2400" dirty="0"/>
              <a:t>Principal Component Analysis (PCA) is a dimensionality reduction technique commonly used in face recognition algorithms like </a:t>
            </a:r>
            <a:r>
              <a:rPr lang="en-GB" sz="2400" dirty="0" err="1"/>
              <a:t>Eigenfaces</a:t>
            </a:r>
            <a:r>
              <a:rPr lang="en-GB" sz="2400" dirty="0"/>
              <a:t>.</a:t>
            </a:r>
          </a:p>
          <a:p>
            <a:r>
              <a:rPr lang="en-GB" sz="2400" dirty="0"/>
              <a:t>It aims to capture the most significant variations in a high-dimensional dataset by projecting it onto a lower-dimensional subspace.</a:t>
            </a:r>
          </a:p>
          <a:p>
            <a:r>
              <a:rPr lang="en-GB" sz="2400" dirty="0"/>
              <a:t>PCA achieves this by identifying the principal components, which are the eigenvectors corresponding to the largest eigenvalues of the covariance matrix of the data.</a:t>
            </a:r>
          </a:p>
        </p:txBody>
      </p:sp>
    </p:spTree>
    <p:extLst>
      <p:ext uri="{BB962C8B-B14F-4D97-AF65-F5344CB8AC3E}">
        <p14:creationId xmlns:p14="http://schemas.microsoft.com/office/powerpoint/2010/main" val="282746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250495"/>
            <a:ext cx="9404723" cy="734244"/>
          </a:xfrm>
        </p:spPr>
        <p:txBody>
          <a:bodyPr/>
          <a:lstStyle/>
          <a:p>
            <a:r>
              <a:rPr lang="en-IN" dirty="0" err="1"/>
              <a:t>Eigenfaces</a:t>
            </a:r>
            <a:r>
              <a:rPr lang="en-IN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682" y="1200065"/>
            <a:ext cx="8946541" cy="5350205"/>
          </a:xfrm>
        </p:spPr>
        <p:txBody>
          <a:bodyPr>
            <a:normAutofit/>
          </a:bodyPr>
          <a:lstStyle/>
          <a:p>
            <a:r>
              <a:rPr lang="en-GB" dirty="0" err="1"/>
              <a:t>Eigenfaces</a:t>
            </a:r>
            <a:r>
              <a:rPr lang="en-GB" dirty="0"/>
              <a:t> algorithm is a popular and widely used face recognition technique based on Principal Component Analysis (PCA).</a:t>
            </a:r>
          </a:p>
          <a:p>
            <a:r>
              <a:rPr lang="en-GB" dirty="0"/>
              <a:t>It aims to reduce the dimensionality of face images and represent them in a lower-dimensional feature </a:t>
            </a:r>
            <a:r>
              <a:rPr lang="en-GB" dirty="0" smtClean="0"/>
              <a:t>space</a:t>
            </a:r>
          </a:p>
          <a:p>
            <a:r>
              <a:rPr lang="en-GB" dirty="0"/>
              <a:t> </a:t>
            </a:r>
            <a:r>
              <a:rPr lang="en-IN" sz="2400" b="1" u="sng" dirty="0"/>
              <a:t>Steps of </a:t>
            </a:r>
            <a:r>
              <a:rPr lang="en-IN" sz="2400" b="1" u="sng" dirty="0" err="1"/>
              <a:t>Eigenfaces</a:t>
            </a:r>
            <a:r>
              <a:rPr lang="en-IN" sz="2400" b="1" u="sng" dirty="0"/>
              <a:t> Algorithm</a:t>
            </a:r>
          </a:p>
          <a:p>
            <a:r>
              <a:rPr lang="en-IN" dirty="0"/>
              <a:t> </a:t>
            </a:r>
            <a:r>
              <a:rPr lang="en-IN" dirty="0" err="1"/>
              <a:t>Preprocessing</a:t>
            </a:r>
            <a:endParaRPr lang="en-IN" dirty="0"/>
          </a:p>
          <a:p>
            <a:r>
              <a:rPr lang="en-IN" dirty="0"/>
              <a:t>Data Matrix Construction</a:t>
            </a:r>
          </a:p>
          <a:p>
            <a:r>
              <a:rPr lang="en-IN" dirty="0"/>
              <a:t>Covariance Matrix Calculation</a:t>
            </a:r>
          </a:p>
          <a:p>
            <a:r>
              <a:rPr lang="en-IN" dirty="0"/>
              <a:t>Eigenvalue and Eigenvector Computation</a:t>
            </a:r>
          </a:p>
          <a:p>
            <a:r>
              <a:rPr lang="en-IN" dirty="0"/>
              <a:t>Selection of Principal Component</a:t>
            </a:r>
          </a:p>
          <a:p>
            <a:r>
              <a:rPr lang="en-IN" dirty="0"/>
              <a:t>Face Representation and Recognition</a:t>
            </a:r>
            <a:endParaRPr lang="en-GB" dirty="0"/>
          </a:p>
          <a:p>
            <a:endParaRPr lang="en-GB" b="1" u="sng" dirty="0"/>
          </a:p>
        </p:txBody>
      </p:sp>
    </p:spTree>
    <p:extLst>
      <p:ext uri="{BB962C8B-B14F-4D97-AF65-F5344CB8AC3E}">
        <p14:creationId xmlns:p14="http://schemas.microsoft.com/office/powerpoint/2010/main" val="307959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980" y="167053"/>
            <a:ext cx="9931035" cy="1081455"/>
          </a:xfrm>
        </p:spPr>
        <p:txBody>
          <a:bodyPr/>
          <a:lstStyle/>
          <a:p>
            <a:r>
              <a:rPr lang="en-IN" sz="3200" u="sng" dirty="0" smtClean="0"/>
              <a:t>Example for </a:t>
            </a:r>
            <a:r>
              <a:rPr lang="en-IN" sz="3200" u="sng" dirty="0" err="1" smtClean="0"/>
              <a:t>eigenface</a:t>
            </a:r>
            <a:r>
              <a:rPr lang="en-IN" sz="3200" u="sng" dirty="0" smtClean="0"/>
              <a:t> to reconstructed faces</a:t>
            </a:r>
            <a:endParaRPr lang="en-IN" sz="3200" u="sng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114" y="1459525"/>
            <a:ext cx="5336931" cy="4950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7" y="1459524"/>
            <a:ext cx="5495193" cy="4950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5656618" y="378069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723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6257" y="426341"/>
            <a:ext cx="9404723" cy="1400530"/>
          </a:xfrm>
        </p:spPr>
        <p:txBody>
          <a:bodyPr>
            <a:normAutofit fontScale="90000"/>
          </a:bodyPr>
          <a:lstStyle/>
          <a:p>
            <a:r>
              <a:rPr lang="en-IN" sz="4800" dirty="0" err="1" smtClean="0"/>
              <a:t>Fisherface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150" y="1718810"/>
            <a:ext cx="8946541" cy="6211852"/>
          </a:xfrm>
        </p:spPr>
        <p:txBody>
          <a:bodyPr>
            <a:normAutofit/>
          </a:bodyPr>
          <a:lstStyle/>
          <a:p>
            <a:r>
              <a:rPr lang="en-GB" dirty="0" err="1"/>
              <a:t>Fisherfaces</a:t>
            </a:r>
            <a:r>
              <a:rPr lang="en-GB" dirty="0"/>
              <a:t> is a face recognition algorithm that combines the principles of </a:t>
            </a:r>
            <a:r>
              <a:rPr lang="en-GB" dirty="0" err="1"/>
              <a:t>Eigenfaces</a:t>
            </a:r>
            <a:r>
              <a:rPr lang="en-GB" dirty="0"/>
              <a:t> with Fisher's Linear Discriminant Analysis (LDA) to improve the discriminative power of the feature </a:t>
            </a:r>
            <a:r>
              <a:rPr lang="en-GB" dirty="0" smtClean="0"/>
              <a:t>space</a:t>
            </a:r>
            <a:endParaRPr lang="en-IN" dirty="0"/>
          </a:p>
          <a:p>
            <a:r>
              <a:rPr lang="en-GB" dirty="0" err="1"/>
              <a:t>Fisherfaces</a:t>
            </a:r>
            <a:r>
              <a:rPr lang="en-GB" dirty="0"/>
              <a:t> algorithm aims to maximize the </a:t>
            </a:r>
            <a:r>
              <a:rPr lang="en-GB" dirty="0" err="1"/>
              <a:t>separability</a:t>
            </a:r>
            <a:r>
              <a:rPr lang="en-GB" dirty="0"/>
              <a:t> between different classes of face images while minimizing the variations within each class.</a:t>
            </a:r>
          </a:p>
          <a:p>
            <a:r>
              <a:rPr lang="en-GB" dirty="0" smtClean="0"/>
              <a:t>Data </a:t>
            </a:r>
            <a:r>
              <a:rPr lang="en-GB" dirty="0"/>
              <a:t>is assumed to be uniformly distributed in each class.• The aim of </a:t>
            </a:r>
            <a:r>
              <a:rPr lang="en-GB" dirty="0" err="1"/>
              <a:t>fisherface</a:t>
            </a:r>
            <a:r>
              <a:rPr lang="en-GB" dirty="0"/>
              <a:t> is to maximize the ratio of the between-class scatter matrix and with-</a:t>
            </a:r>
            <a:r>
              <a:rPr lang="en-GB" dirty="0" err="1"/>
              <a:t>th</a:t>
            </a:r>
            <a:r>
              <a:rPr lang="en-GB" dirty="0"/>
              <a:t> class scatter matrix</a:t>
            </a:r>
            <a:r>
              <a:rPr lang="en-GB" dirty="0" smtClean="0"/>
              <a:t>.•</a:t>
            </a:r>
          </a:p>
          <a:p>
            <a:r>
              <a:rPr lang="en-GB" dirty="0" smtClean="0"/>
              <a:t> </a:t>
            </a:r>
            <a:r>
              <a:rPr lang="en-GB" dirty="0"/>
              <a:t>It/produces good and error free results even when the illumination is varying</a:t>
            </a:r>
            <a:r>
              <a:rPr lang="en-GB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690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/>
              <a:t>Comparison </a:t>
            </a:r>
            <a:r>
              <a:rPr lang="en-IN" sz="4000" dirty="0" smtClean="0"/>
              <a:t>between </a:t>
            </a:r>
            <a:r>
              <a:rPr lang="en-IN" sz="4000" dirty="0" err="1" smtClean="0"/>
              <a:t>Fisherface</a:t>
            </a:r>
            <a:r>
              <a:rPr lang="en-IN" sz="4000" dirty="0" smtClean="0"/>
              <a:t> </a:t>
            </a:r>
            <a:r>
              <a:rPr lang="en-IN" sz="4000" dirty="0"/>
              <a:t>and </a:t>
            </a:r>
            <a:r>
              <a:rPr lang="en-IN" sz="4000" dirty="0" err="1"/>
              <a:t>Eigenface</a:t>
            </a:r>
            <a:r>
              <a:rPr lang="en-IN" sz="4400" dirty="0"/>
              <a:t/>
            </a:r>
            <a:br>
              <a:rPr lang="en-IN" sz="4400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5581" y="2000164"/>
            <a:ext cx="8946541" cy="4195481"/>
          </a:xfrm>
        </p:spPr>
        <p:txBody>
          <a:bodyPr>
            <a:normAutofit/>
          </a:bodyPr>
          <a:lstStyle/>
          <a:p>
            <a:r>
              <a:rPr lang="en-GB" sz="2400" dirty="0" err="1" smtClean="0"/>
              <a:t>Eigenface</a:t>
            </a:r>
            <a:r>
              <a:rPr lang="en-GB" sz="2400" dirty="0" smtClean="0"/>
              <a:t> </a:t>
            </a:r>
            <a:r>
              <a:rPr lang="en-GB" sz="2400" dirty="0"/>
              <a:t>tries to maximize variations while </a:t>
            </a:r>
            <a:r>
              <a:rPr lang="en-GB" sz="2400" dirty="0" err="1"/>
              <a:t>fisherface</a:t>
            </a:r>
            <a:r>
              <a:rPr lang="en-GB" sz="2400" dirty="0"/>
              <a:t> tries to maximize mean distance between various classes and minimize the variance within class</a:t>
            </a:r>
            <a:r>
              <a:rPr lang="en-GB" sz="2400" dirty="0" smtClean="0"/>
              <a:t>.</a:t>
            </a:r>
          </a:p>
          <a:p>
            <a:r>
              <a:rPr lang="en-GB" sz="2400" dirty="0" err="1" smtClean="0"/>
              <a:t>Fisherface</a:t>
            </a:r>
            <a:r>
              <a:rPr lang="en-GB" sz="2400" dirty="0" smtClean="0"/>
              <a:t> </a:t>
            </a:r>
            <a:r>
              <a:rPr lang="en-GB" sz="2400" dirty="0"/>
              <a:t>is based on LDA criterion while the </a:t>
            </a:r>
            <a:r>
              <a:rPr lang="en-GB" sz="2400" dirty="0" err="1"/>
              <a:t>eigenface</a:t>
            </a:r>
            <a:r>
              <a:rPr lang="en-GB" sz="2400" dirty="0"/>
              <a:t> is based on </a:t>
            </a:r>
            <a:r>
              <a:rPr lang="en-GB" sz="2400" dirty="0" smtClean="0"/>
              <a:t>PCA.</a:t>
            </a:r>
          </a:p>
          <a:p>
            <a:r>
              <a:rPr lang="en-GB" sz="2400" dirty="0" err="1" smtClean="0"/>
              <a:t>Fisherface</a:t>
            </a:r>
            <a:r>
              <a:rPr lang="en-GB" sz="2400" dirty="0" smtClean="0"/>
              <a:t> </a:t>
            </a:r>
            <a:r>
              <a:rPr lang="en-GB" sz="2400" dirty="0"/>
              <a:t>takes lesser space as well as has a lower error rate in comparison to Eigen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4047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 smtClean="0"/>
              <a:t>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020" y="1771564"/>
            <a:ext cx="8946541" cy="4195481"/>
          </a:xfrm>
        </p:spPr>
        <p:txBody>
          <a:bodyPr>
            <a:normAutofit/>
          </a:bodyPr>
          <a:lstStyle/>
          <a:p>
            <a:r>
              <a:rPr lang="en-GB" dirty="0" smtClean="0"/>
              <a:t>Robust </a:t>
            </a:r>
            <a:r>
              <a:rPr lang="en-GB" dirty="0"/>
              <a:t>to variations in lighting, pose, and facial expressions.</a:t>
            </a:r>
          </a:p>
          <a:p>
            <a:r>
              <a:rPr lang="en-GB" dirty="0"/>
              <a:t>Dimensionality reduction for faster and more efficient computations.</a:t>
            </a:r>
          </a:p>
          <a:p>
            <a:r>
              <a:rPr lang="en-GB" dirty="0"/>
              <a:t>Effective even with small training sets.</a:t>
            </a:r>
          </a:p>
          <a:p>
            <a:r>
              <a:rPr lang="en-GB" dirty="0"/>
              <a:t>Provides </a:t>
            </a:r>
            <a:r>
              <a:rPr lang="en-GB" dirty="0" smtClean="0"/>
              <a:t>meaningful </a:t>
            </a:r>
            <a:r>
              <a:rPr lang="en-GB" dirty="0"/>
              <a:t>facial features.</a:t>
            </a:r>
          </a:p>
          <a:p>
            <a:r>
              <a:rPr lang="en-IN" dirty="0" smtClean="0"/>
              <a:t>Ease </a:t>
            </a:r>
            <a:r>
              <a:rPr lang="en-IN" dirty="0"/>
              <a:t>of implementation</a:t>
            </a:r>
          </a:p>
          <a:p>
            <a:r>
              <a:rPr lang="en-IN" dirty="0"/>
              <a:t>No knowledge of geometry or specific feature of the face </a:t>
            </a:r>
            <a:r>
              <a:rPr lang="en-IN" dirty="0" smtClean="0"/>
              <a:t>required.</a:t>
            </a:r>
          </a:p>
          <a:p>
            <a:r>
              <a:rPr lang="en-GB" dirty="0"/>
              <a:t>Improved discriminative power for better separation between individuals.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359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585</Words>
  <Application>Microsoft Office PowerPoint</Application>
  <PresentationFormat>Widescreen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Face recognition using Eigenfaces and Fisherfaces algorithms</vt:lpstr>
      <vt:lpstr>Content:</vt:lpstr>
      <vt:lpstr>   Introduction</vt:lpstr>
      <vt:lpstr>Principal Component Analysis (PCA)</vt:lpstr>
      <vt:lpstr>Eigenfaces Algorithm</vt:lpstr>
      <vt:lpstr>Example for eigenface to reconstructed faces</vt:lpstr>
      <vt:lpstr>Fisherface </vt:lpstr>
      <vt:lpstr>Comparison between Fisherface and Eigenface </vt:lpstr>
      <vt:lpstr>Advantages</vt:lpstr>
      <vt:lpstr>Limitations </vt:lpstr>
      <vt:lpstr>conclusion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recognition using Eigenfaces and Fisherfaces algorithms</dc:title>
  <dc:creator>Abhinandan</dc:creator>
  <cp:lastModifiedBy>Abhinandan</cp:lastModifiedBy>
  <cp:revision>20</cp:revision>
  <dcterms:created xsi:type="dcterms:W3CDTF">2023-05-29T02:14:02Z</dcterms:created>
  <dcterms:modified xsi:type="dcterms:W3CDTF">2023-05-29T14:01:32Z</dcterms:modified>
</cp:coreProperties>
</file>