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9" d="100"/>
          <a:sy n="69" d="100"/>
        </p:scale>
        <p:origin x="56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5DFB9E-FE2C-48E2-A974-FD0613C7A0B7}" type="doc">
      <dgm:prSet loTypeId="urn:microsoft.com/office/officeart/2005/8/layout/arrow5" loCatId="relationship" qsTypeId="urn:microsoft.com/office/officeart/2005/8/quickstyle/simple1" qsCatId="simple" csTypeId="urn:microsoft.com/office/officeart/2005/8/colors/accent1_2" csCatId="accent1"/>
      <dgm:spPr/>
      <dgm:t>
        <a:bodyPr/>
        <a:lstStyle/>
        <a:p>
          <a:endParaRPr lang="en-US"/>
        </a:p>
      </dgm:t>
    </dgm:pt>
    <dgm:pt modelId="{32B0B1C7-1A98-417C-9979-34662217EDDE}">
      <dgm:prSet/>
      <dgm:spPr/>
      <dgm:t>
        <a:bodyPr/>
        <a:lstStyle/>
        <a:p>
          <a:r>
            <a:rPr lang="en-US" b="1" i="0" baseline="0"/>
            <a:t>Age:</a:t>
          </a:r>
          <a:r>
            <a:rPr lang="en-US" b="0" i="0" baseline="0"/>
            <a:t> Age of the primary beneficiary</a:t>
          </a:r>
          <a:endParaRPr lang="en-US"/>
        </a:p>
      </dgm:t>
    </dgm:pt>
    <dgm:pt modelId="{9176092D-19AE-4B37-A961-A1B89FFADCE4}" type="parTrans" cxnId="{797E225F-F146-4359-8BA5-94E30E23F764}">
      <dgm:prSet/>
      <dgm:spPr/>
      <dgm:t>
        <a:bodyPr/>
        <a:lstStyle/>
        <a:p>
          <a:endParaRPr lang="en-US"/>
        </a:p>
      </dgm:t>
    </dgm:pt>
    <dgm:pt modelId="{1185EB0F-DC6A-434F-81F8-DF17BD0D98FD}" type="sibTrans" cxnId="{797E225F-F146-4359-8BA5-94E30E23F764}">
      <dgm:prSet/>
      <dgm:spPr/>
      <dgm:t>
        <a:bodyPr/>
        <a:lstStyle/>
        <a:p>
          <a:endParaRPr lang="en-US"/>
        </a:p>
      </dgm:t>
    </dgm:pt>
    <dgm:pt modelId="{619C23E4-9FF4-453B-A5F4-36D921D85D30}">
      <dgm:prSet/>
      <dgm:spPr/>
      <dgm:t>
        <a:bodyPr/>
        <a:lstStyle/>
        <a:p>
          <a:r>
            <a:rPr lang="en-US" b="1" i="0" baseline="0"/>
            <a:t>Sex:</a:t>
          </a:r>
          <a:r>
            <a:rPr lang="en-US" b="0" i="0" baseline="0"/>
            <a:t> Gender of the insurance contractor (female, male)</a:t>
          </a:r>
          <a:endParaRPr lang="en-US"/>
        </a:p>
      </dgm:t>
    </dgm:pt>
    <dgm:pt modelId="{383D8EC5-70F2-4B44-8EF8-E47E57906C59}" type="parTrans" cxnId="{5EDFC221-0B31-4AED-9B15-DA233B74C631}">
      <dgm:prSet/>
      <dgm:spPr/>
      <dgm:t>
        <a:bodyPr/>
        <a:lstStyle/>
        <a:p>
          <a:endParaRPr lang="en-US"/>
        </a:p>
      </dgm:t>
    </dgm:pt>
    <dgm:pt modelId="{60838B9C-5D32-4CE7-A6A9-49677702D46B}" type="sibTrans" cxnId="{5EDFC221-0B31-4AED-9B15-DA233B74C631}">
      <dgm:prSet/>
      <dgm:spPr/>
      <dgm:t>
        <a:bodyPr/>
        <a:lstStyle/>
        <a:p>
          <a:endParaRPr lang="en-US"/>
        </a:p>
      </dgm:t>
    </dgm:pt>
    <dgm:pt modelId="{BDE0782C-E42C-49BA-9CE8-F982B26C6219}">
      <dgm:prSet/>
      <dgm:spPr/>
      <dgm:t>
        <a:bodyPr/>
        <a:lstStyle/>
        <a:p>
          <a:r>
            <a:rPr lang="en-US" b="1" i="0" baseline="0"/>
            <a:t>BMI:</a:t>
          </a:r>
          <a:r>
            <a:rPr lang="en-US" b="0" i="0" baseline="0"/>
            <a:t> Body Mass Index</a:t>
          </a:r>
          <a:endParaRPr lang="en-US"/>
        </a:p>
      </dgm:t>
    </dgm:pt>
    <dgm:pt modelId="{C5CDE612-EE55-475B-8543-FE322B4F6F8C}" type="parTrans" cxnId="{332CBECF-A8D0-4970-BF3E-925B53CA8F85}">
      <dgm:prSet/>
      <dgm:spPr/>
      <dgm:t>
        <a:bodyPr/>
        <a:lstStyle/>
        <a:p>
          <a:endParaRPr lang="en-US"/>
        </a:p>
      </dgm:t>
    </dgm:pt>
    <dgm:pt modelId="{14F6564C-8840-4A04-B475-7C586B999F09}" type="sibTrans" cxnId="{332CBECF-A8D0-4970-BF3E-925B53CA8F85}">
      <dgm:prSet/>
      <dgm:spPr/>
      <dgm:t>
        <a:bodyPr/>
        <a:lstStyle/>
        <a:p>
          <a:endParaRPr lang="en-US"/>
        </a:p>
      </dgm:t>
    </dgm:pt>
    <dgm:pt modelId="{3CB884CB-00C7-4FF6-9F7D-7C1FF362EFAC}">
      <dgm:prSet/>
      <dgm:spPr/>
      <dgm:t>
        <a:bodyPr/>
        <a:lstStyle/>
        <a:p>
          <a:r>
            <a:rPr lang="en-US" b="1" i="0" baseline="0"/>
            <a:t>Children:</a:t>
          </a:r>
          <a:r>
            <a:rPr lang="en-US" b="0" i="0" baseline="0"/>
            <a:t> Number of dependents covered</a:t>
          </a:r>
          <a:endParaRPr lang="en-US"/>
        </a:p>
      </dgm:t>
    </dgm:pt>
    <dgm:pt modelId="{AA536357-181B-43C7-938D-A20CD6B081B7}" type="parTrans" cxnId="{778F1FF2-FCCF-41CE-973B-48228B431C92}">
      <dgm:prSet/>
      <dgm:spPr/>
      <dgm:t>
        <a:bodyPr/>
        <a:lstStyle/>
        <a:p>
          <a:endParaRPr lang="en-US"/>
        </a:p>
      </dgm:t>
    </dgm:pt>
    <dgm:pt modelId="{D2B8451D-8C86-48CF-9478-543D1D79204D}" type="sibTrans" cxnId="{778F1FF2-FCCF-41CE-973B-48228B431C92}">
      <dgm:prSet/>
      <dgm:spPr/>
      <dgm:t>
        <a:bodyPr/>
        <a:lstStyle/>
        <a:p>
          <a:endParaRPr lang="en-US"/>
        </a:p>
      </dgm:t>
    </dgm:pt>
    <dgm:pt modelId="{E0068C95-11AC-498F-ACA0-EF9E65005ABF}">
      <dgm:prSet/>
      <dgm:spPr/>
      <dgm:t>
        <a:bodyPr/>
        <a:lstStyle/>
        <a:p>
          <a:r>
            <a:rPr lang="en-US" b="1" i="0" baseline="0"/>
            <a:t>Smoker:</a:t>
          </a:r>
          <a:r>
            <a:rPr lang="en-US" b="0" i="0" baseline="0"/>
            <a:t> Smoking status (yes, no)</a:t>
          </a:r>
          <a:endParaRPr lang="en-US"/>
        </a:p>
      </dgm:t>
    </dgm:pt>
    <dgm:pt modelId="{4F734041-A940-4EA6-BE3F-32B48F8112A5}" type="parTrans" cxnId="{6262C5F4-E910-405D-856C-8366ABB92497}">
      <dgm:prSet/>
      <dgm:spPr/>
      <dgm:t>
        <a:bodyPr/>
        <a:lstStyle/>
        <a:p>
          <a:endParaRPr lang="en-US"/>
        </a:p>
      </dgm:t>
    </dgm:pt>
    <dgm:pt modelId="{A2B60E3E-23E9-4041-872D-08F1D83E38E9}" type="sibTrans" cxnId="{6262C5F4-E910-405D-856C-8366ABB92497}">
      <dgm:prSet/>
      <dgm:spPr/>
      <dgm:t>
        <a:bodyPr/>
        <a:lstStyle/>
        <a:p>
          <a:endParaRPr lang="en-US"/>
        </a:p>
      </dgm:t>
    </dgm:pt>
    <dgm:pt modelId="{63A48143-DA63-4FCD-8FAD-636FE6A94130}">
      <dgm:prSet/>
      <dgm:spPr/>
      <dgm:t>
        <a:bodyPr/>
        <a:lstStyle/>
        <a:p>
          <a:r>
            <a:rPr lang="en-US" b="1" i="0" baseline="0"/>
            <a:t>Region:</a:t>
          </a:r>
          <a:r>
            <a:rPr lang="en-US" b="0" i="0" baseline="0"/>
            <a:t> Residential area (northeast, southeast, southwest, northwest)</a:t>
          </a:r>
          <a:endParaRPr lang="en-US"/>
        </a:p>
      </dgm:t>
    </dgm:pt>
    <dgm:pt modelId="{2D8A3F46-5FF2-4210-9D69-9AEDC0A108C5}" type="parTrans" cxnId="{FB0FC829-6F31-4E97-8013-5B58E6910DCD}">
      <dgm:prSet/>
      <dgm:spPr/>
      <dgm:t>
        <a:bodyPr/>
        <a:lstStyle/>
        <a:p>
          <a:endParaRPr lang="en-US"/>
        </a:p>
      </dgm:t>
    </dgm:pt>
    <dgm:pt modelId="{32769E65-EEDE-428C-AFC1-643925F4FD6E}" type="sibTrans" cxnId="{FB0FC829-6F31-4E97-8013-5B58E6910DCD}">
      <dgm:prSet/>
      <dgm:spPr/>
      <dgm:t>
        <a:bodyPr/>
        <a:lstStyle/>
        <a:p>
          <a:endParaRPr lang="en-US"/>
        </a:p>
      </dgm:t>
    </dgm:pt>
    <dgm:pt modelId="{741CCD01-A3EB-4340-8538-A8948C81B9B2}">
      <dgm:prSet/>
      <dgm:spPr/>
      <dgm:t>
        <a:bodyPr/>
        <a:lstStyle/>
        <a:p>
          <a:r>
            <a:rPr lang="en-US" b="1" i="0" baseline="0"/>
            <a:t>Charges:</a:t>
          </a:r>
          <a:r>
            <a:rPr lang="en-US" b="0" i="0" baseline="0"/>
            <a:t> Medical costs billed by insurance </a:t>
          </a:r>
          <a:endParaRPr lang="en-US"/>
        </a:p>
      </dgm:t>
    </dgm:pt>
    <dgm:pt modelId="{FCD2D262-91E7-48A9-B401-83F02BC4EA05}" type="parTrans" cxnId="{E8996567-9676-4C00-A03E-269A8B47D903}">
      <dgm:prSet/>
      <dgm:spPr/>
      <dgm:t>
        <a:bodyPr/>
        <a:lstStyle/>
        <a:p>
          <a:endParaRPr lang="en-US"/>
        </a:p>
      </dgm:t>
    </dgm:pt>
    <dgm:pt modelId="{14086022-0C75-4BD6-B82A-9B1CEA5F6B69}" type="sibTrans" cxnId="{E8996567-9676-4C00-A03E-269A8B47D903}">
      <dgm:prSet/>
      <dgm:spPr/>
      <dgm:t>
        <a:bodyPr/>
        <a:lstStyle/>
        <a:p>
          <a:endParaRPr lang="en-US"/>
        </a:p>
      </dgm:t>
    </dgm:pt>
    <dgm:pt modelId="{2FDD1A8C-CF53-475C-B75A-82D3B61CE22C}" type="pres">
      <dgm:prSet presAssocID="{315DFB9E-FE2C-48E2-A974-FD0613C7A0B7}" presName="diagram" presStyleCnt="0">
        <dgm:presLayoutVars>
          <dgm:dir/>
          <dgm:resizeHandles val="exact"/>
        </dgm:presLayoutVars>
      </dgm:prSet>
      <dgm:spPr/>
    </dgm:pt>
    <dgm:pt modelId="{04471C02-33E5-4BF0-8666-EC91EB6A5B25}" type="pres">
      <dgm:prSet presAssocID="{32B0B1C7-1A98-417C-9979-34662217EDDE}" presName="arrow" presStyleLbl="node1" presStyleIdx="0" presStyleCnt="7">
        <dgm:presLayoutVars>
          <dgm:bulletEnabled val="1"/>
        </dgm:presLayoutVars>
      </dgm:prSet>
      <dgm:spPr/>
    </dgm:pt>
    <dgm:pt modelId="{47F401B8-335D-4C7E-988A-0376073D9D58}" type="pres">
      <dgm:prSet presAssocID="{619C23E4-9FF4-453B-A5F4-36D921D85D30}" presName="arrow" presStyleLbl="node1" presStyleIdx="1" presStyleCnt="7">
        <dgm:presLayoutVars>
          <dgm:bulletEnabled val="1"/>
        </dgm:presLayoutVars>
      </dgm:prSet>
      <dgm:spPr/>
    </dgm:pt>
    <dgm:pt modelId="{9B3C43B9-5951-4917-A6CB-3F06E1FE4D30}" type="pres">
      <dgm:prSet presAssocID="{BDE0782C-E42C-49BA-9CE8-F982B26C6219}" presName="arrow" presStyleLbl="node1" presStyleIdx="2" presStyleCnt="7">
        <dgm:presLayoutVars>
          <dgm:bulletEnabled val="1"/>
        </dgm:presLayoutVars>
      </dgm:prSet>
      <dgm:spPr/>
    </dgm:pt>
    <dgm:pt modelId="{CCAF843C-7D48-4DED-9B64-14DAF028BB24}" type="pres">
      <dgm:prSet presAssocID="{3CB884CB-00C7-4FF6-9F7D-7C1FF362EFAC}" presName="arrow" presStyleLbl="node1" presStyleIdx="3" presStyleCnt="7">
        <dgm:presLayoutVars>
          <dgm:bulletEnabled val="1"/>
        </dgm:presLayoutVars>
      </dgm:prSet>
      <dgm:spPr/>
    </dgm:pt>
    <dgm:pt modelId="{F252BE16-B661-4609-9128-5D3661895860}" type="pres">
      <dgm:prSet presAssocID="{E0068C95-11AC-498F-ACA0-EF9E65005ABF}" presName="arrow" presStyleLbl="node1" presStyleIdx="4" presStyleCnt="7">
        <dgm:presLayoutVars>
          <dgm:bulletEnabled val="1"/>
        </dgm:presLayoutVars>
      </dgm:prSet>
      <dgm:spPr/>
    </dgm:pt>
    <dgm:pt modelId="{4D445028-CF7B-453D-8808-923BB3F5F449}" type="pres">
      <dgm:prSet presAssocID="{63A48143-DA63-4FCD-8FAD-636FE6A94130}" presName="arrow" presStyleLbl="node1" presStyleIdx="5" presStyleCnt="7">
        <dgm:presLayoutVars>
          <dgm:bulletEnabled val="1"/>
        </dgm:presLayoutVars>
      </dgm:prSet>
      <dgm:spPr/>
    </dgm:pt>
    <dgm:pt modelId="{D54D63A9-9095-4EC4-B400-74E4BCBCD845}" type="pres">
      <dgm:prSet presAssocID="{741CCD01-A3EB-4340-8538-A8948C81B9B2}" presName="arrow" presStyleLbl="node1" presStyleIdx="6" presStyleCnt="7">
        <dgm:presLayoutVars>
          <dgm:bulletEnabled val="1"/>
        </dgm:presLayoutVars>
      </dgm:prSet>
      <dgm:spPr/>
    </dgm:pt>
  </dgm:ptLst>
  <dgm:cxnLst>
    <dgm:cxn modelId="{7F4B3C00-6BB5-4A51-B14B-63CA65FB3158}" type="presOf" srcId="{741CCD01-A3EB-4340-8538-A8948C81B9B2}" destId="{D54D63A9-9095-4EC4-B400-74E4BCBCD845}" srcOrd="0" destOrd="0" presId="urn:microsoft.com/office/officeart/2005/8/layout/arrow5"/>
    <dgm:cxn modelId="{5EDFC221-0B31-4AED-9B15-DA233B74C631}" srcId="{315DFB9E-FE2C-48E2-A974-FD0613C7A0B7}" destId="{619C23E4-9FF4-453B-A5F4-36D921D85D30}" srcOrd="1" destOrd="0" parTransId="{383D8EC5-70F2-4B44-8EF8-E47E57906C59}" sibTransId="{60838B9C-5D32-4CE7-A6A9-49677702D46B}"/>
    <dgm:cxn modelId="{FB0FC829-6F31-4E97-8013-5B58E6910DCD}" srcId="{315DFB9E-FE2C-48E2-A974-FD0613C7A0B7}" destId="{63A48143-DA63-4FCD-8FAD-636FE6A94130}" srcOrd="5" destOrd="0" parTransId="{2D8A3F46-5FF2-4210-9D69-9AEDC0A108C5}" sibTransId="{32769E65-EEDE-428C-AFC1-643925F4FD6E}"/>
    <dgm:cxn modelId="{797E225F-F146-4359-8BA5-94E30E23F764}" srcId="{315DFB9E-FE2C-48E2-A974-FD0613C7A0B7}" destId="{32B0B1C7-1A98-417C-9979-34662217EDDE}" srcOrd="0" destOrd="0" parTransId="{9176092D-19AE-4B37-A961-A1B89FFADCE4}" sibTransId="{1185EB0F-DC6A-434F-81F8-DF17BD0D98FD}"/>
    <dgm:cxn modelId="{E8996567-9676-4C00-A03E-269A8B47D903}" srcId="{315DFB9E-FE2C-48E2-A974-FD0613C7A0B7}" destId="{741CCD01-A3EB-4340-8538-A8948C81B9B2}" srcOrd="6" destOrd="0" parTransId="{FCD2D262-91E7-48A9-B401-83F02BC4EA05}" sibTransId="{14086022-0C75-4BD6-B82A-9B1CEA5F6B69}"/>
    <dgm:cxn modelId="{D0595C6A-8DAA-4F32-B043-1903B3B3FE9E}" type="presOf" srcId="{32B0B1C7-1A98-417C-9979-34662217EDDE}" destId="{04471C02-33E5-4BF0-8666-EC91EB6A5B25}" srcOrd="0" destOrd="0" presId="urn:microsoft.com/office/officeart/2005/8/layout/arrow5"/>
    <dgm:cxn modelId="{C062D36F-CA98-4D2A-8C03-8FE341059077}" type="presOf" srcId="{619C23E4-9FF4-453B-A5F4-36D921D85D30}" destId="{47F401B8-335D-4C7E-988A-0376073D9D58}" srcOrd="0" destOrd="0" presId="urn:microsoft.com/office/officeart/2005/8/layout/arrow5"/>
    <dgm:cxn modelId="{23FE0D55-3D08-4B7D-B362-F9036148D91B}" type="presOf" srcId="{315DFB9E-FE2C-48E2-A974-FD0613C7A0B7}" destId="{2FDD1A8C-CF53-475C-B75A-82D3B61CE22C}" srcOrd="0" destOrd="0" presId="urn:microsoft.com/office/officeart/2005/8/layout/arrow5"/>
    <dgm:cxn modelId="{DDBDA87D-175C-4843-A44A-F810E112B381}" type="presOf" srcId="{3CB884CB-00C7-4FF6-9F7D-7C1FF362EFAC}" destId="{CCAF843C-7D48-4DED-9B64-14DAF028BB24}" srcOrd="0" destOrd="0" presId="urn:microsoft.com/office/officeart/2005/8/layout/arrow5"/>
    <dgm:cxn modelId="{1EB181C1-D0C3-44B7-A0B0-20454D2AB492}" type="presOf" srcId="{E0068C95-11AC-498F-ACA0-EF9E65005ABF}" destId="{F252BE16-B661-4609-9128-5D3661895860}" srcOrd="0" destOrd="0" presId="urn:microsoft.com/office/officeart/2005/8/layout/arrow5"/>
    <dgm:cxn modelId="{E41908C3-B71B-468C-9B52-68C2B309F015}" type="presOf" srcId="{63A48143-DA63-4FCD-8FAD-636FE6A94130}" destId="{4D445028-CF7B-453D-8808-923BB3F5F449}" srcOrd="0" destOrd="0" presId="urn:microsoft.com/office/officeart/2005/8/layout/arrow5"/>
    <dgm:cxn modelId="{332CBECF-A8D0-4970-BF3E-925B53CA8F85}" srcId="{315DFB9E-FE2C-48E2-A974-FD0613C7A0B7}" destId="{BDE0782C-E42C-49BA-9CE8-F982B26C6219}" srcOrd="2" destOrd="0" parTransId="{C5CDE612-EE55-475B-8543-FE322B4F6F8C}" sibTransId="{14F6564C-8840-4A04-B475-7C586B999F09}"/>
    <dgm:cxn modelId="{580299DD-CDCB-4FB4-88EF-038EFAFD1082}" type="presOf" srcId="{BDE0782C-E42C-49BA-9CE8-F982B26C6219}" destId="{9B3C43B9-5951-4917-A6CB-3F06E1FE4D30}" srcOrd="0" destOrd="0" presId="urn:microsoft.com/office/officeart/2005/8/layout/arrow5"/>
    <dgm:cxn modelId="{778F1FF2-FCCF-41CE-973B-48228B431C92}" srcId="{315DFB9E-FE2C-48E2-A974-FD0613C7A0B7}" destId="{3CB884CB-00C7-4FF6-9F7D-7C1FF362EFAC}" srcOrd="3" destOrd="0" parTransId="{AA536357-181B-43C7-938D-A20CD6B081B7}" sibTransId="{D2B8451D-8C86-48CF-9478-543D1D79204D}"/>
    <dgm:cxn modelId="{6262C5F4-E910-405D-856C-8366ABB92497}" srcId="{315DFB9E-FE2C-48E2-A974-FD0613C7A0B7}" destId="{E0068C95-11AC-498F-ACA0-EF9E65005ABF}" srcOrd="4" destOrd="0" parTransId="{4F734041-A940-4EA6-BE3F-32B48F8112A5}" sibTransId="{A2B60E3E-23E9-4041-872D-08F1D83E38E9}"/>
    <dgm:cxn modelId="{E72DE61A-CCC9-456D-9CED-DA932BD9CAE7}" type="presParOf" srcId="{2FDD1A8C-CF53-475C-B75A-82D3B61CE22C}" destId="{04471C02-33E5-4BF0-8666-EC91EB6A5B25}" srcOrd="0" destOrd="0" presId="urn:microsoft.com/office/officeart/2005/8/layout/arrow5"/>
    <dgm:cxn modelId="{B9C95B36-72CF-4D38-9D6D-E71F5E8FD3D0}" type="presParOf" srcId="{2FDD1A8C-CF53-475C-B75A-82D3B61CE22C}" destId="{47F401B8-335D-4C7E-988A-0376073D9D58}" srcOrd="1" destOrd="0" presId="urn:microsoft.com/office/officeart/2005/8/layout/arrow5"/>
    <dgm:cxn modelId="{83418918-4AC6-46BE-B113-130E04A00B62}" type="presParOf" srcId="{2FDD1A8C-CF53-475C-B75A-82D3B61CE22C}" destId="{9B3C43B9-5951-4917-A6CB-3F06E1FE4D30}" srcOrd="2" destOrd="0" presId="urn:microsoft.com/office/officeart/2005/8/layout/arrow5"/>
    <dgm:cxn modelId="{2739A073-CD3D-4FC3-A3BD-B9D45D179654}" type="presParOf" srcId="{2FDD1A8C-CF53-475C-B75A-82D3B61CE22C}" destId="{CCAF843C-7D48-4DED-9B64-14DAF028BB24}" srcOrd="3" destOrd="0" presId="urn:microsoft.com/office/officeart/2005/8/layout/arrow5"/>
    <dgm:cxn modelId="{A1B6406D-6360-4551-82AA-C700329E4404}" type="presParOf" srcId="{2FDD1A8C-CF53-475C-B75A-82D3B61CE22C}" destId="{F252BE16-B661-4609-9128-5D3661895860}" srcOrd="4" destOrd="0" presId="urn:microsoft.com/office/officeart/2005/8/layout/arrow5"/>
    <dgm:cxn modelId="{37543C85-16D5-4047-9D7F-8F6141030E60}" type="presParOf" srcId="{2FDD1A8C-CF53-475C-B75A-82D3B61CE22C}" destId="{4D445028-CF7B-453D-8808-923BB3F5F449}" srcOrd="5" destOrd="0" presId="urn:microsoft.com/office/officeart/2005/8/layout/arrow5"/>
    <dgm:cxn modelId="{F61FD96C-5037-402E-862F-9F3ACA25CC97}" type="presParOf" srcId="{2FDD1A8C-CF53-475C-B75A-82D3B61CE22C}" destId="{D54D63A9-9095-4EC4-B400-74E4BCBCD845}" srcOrd="6"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6CBEE7-CDD5-46C6-B7E1-012100F8EFA0}" type="doc">
      <dgm:prSet loTypeId="urn:microsoft.com/office/officeart/2005/8/layout/bProcess4" loCatId="process" qsTypeId="urn:microsoft.com/office/officeart/2005/8/quickstyle/simple1" qsCatId="simple" csTypeId="urn:microsoft.com/office/officeart/2005/8/colors/accent1_2" csCatId="accent1"/>
      <dgm:spPr/>
      <dgm:t>
        <a:bodyPr/>
        <a:lstStyle/>
        <a:p>
          <a:endParaRPr lang="en-US"/>
        </a:p>
      </dgm:t>
    </dgm:pt>
    <dgm:pt modelId="{7F6B8952-5D9F-452C-A423-F7CECBE5808C}">
      <dgm:prSet/>
      <dgm:spPr/>
      <dgm:t>
        <a:bodyPr/>
        <a:lstStyle/>
        <a:p>
          <a:r>
            <a:rPr lang="en-US" b="1"/>
            <a:t>1. Getting the Data Ready:</a:t>
          </a:r>
          <a:endParaRPr lang="en-US"/>
        </a:p>
      </dgm:t>
    </dgm:pt>
    <dgm:pt modelId="{EC9A1746-A6C7-4A25-B527-2B2B259ED75A}" type="parTrans" cxnId="{6E1EB6FF-A7EE-4FC2-94B6-96EAAF1EF0BA}">
      <dgm:prSet/>
      <dgm:spPr/>
      <dgm:t>
        <a:bodyPr/>
        <a:lstStyle/>
        <a:p>
          <a:endParaRPr lang="en-US"/>
        </a:p>
      </dgm:t>
    </dgm:pt>
    <dgm:pt modelId="{9100357D-DF33-4359-BBBA-E06E203B7B12}" type="sibTrans" cxnId="{6E1EB6FF-A7EE-4FC2-94B6-96EAAF1EF0BA}">
      <dgm:prSet/>
      <dgm:spPr/>
      <dgm:t>
        <a:bodyPr/>
        <a:lstStyle/>
        <a:p>
          <a:endParaRPr lang="en-US"/>
        </a:p>
      </dgm:t>
    </dgm:pt>
    <dgm:pt modelId="{39286861-C091-4FFF-AF5D-2C7AD468C2FA}">
      <dgm:prSet/>
      <dgm:spPr/>
      <dgm:t>
        <a:bodyPr/>
        <a:lstStyle/>
        <a:p>
          <a:r>
            <a:rPr lang="en-US" b="1"/>
            <a:t>Cleaning Up:</a:t>
          </a:r>
          <a:r>
            <a:rPr lang="en-US"/>
            <a:t> We cleaned the data to make sure it’s in a usable format.</a:t>
          </a:r>
        </a:p>
      </dgm:t>
    </dgm:pt>
    <dgm:pt modelId="{E0FCA44D-583A-47E2-B4FE-507944E5779A}" type="parTrans" cxnId="{C61F2F3A-3668-413B-B1D1-A7BCCBFC9FDA}">
      <dgm:prSet/>
      <dgm:spPr/>
      <dgm:t>
        <a:bodyPr/>
        <a:lstStyle/>
        <a:p>
          <a:endParaRPr lang="en-US"/>
        </a:p>
      </dgm:t>
    </dgm:pt>
    <dgm:pt modelId="{3CB805F8-4E7C-4DB7-87C2-80F07EAEA2B5}" type="sibTrans" cxnId="{C61F2F3A-3668-413B-B1D1-A7BCCBFC9FDA}">
      <dgm:prSet/>
      <dgm:spPr/>
      <dgm:t>
        <a:bodyPr/>
        <a:lstStyle/>
        <a:p>
          <a:endParaRPr lang="en-US"/>
        </a:p>
      </dgm:t>
    </dgm:pt>
    <dgm:pt modelId="{8A4ECEBF-1A4C-41AE-BD05-E0D061DD29BE}">
      <dgm:prSet/>
      <dgm:spPr/>
      <dgm:t>
        <a:bodyPr/>
        <a:lstStyle/>
        <a:p>
          <a:r>
            <a:rPr lang="en-US" b="1"/>
            <a:t>Preparing Features:</a:t>
          </a:r>
          <a:r>
            <a:rPr lang="en-US"/>
            <a:t> We adjusted the numerical data (like age and BMI) and converted categorical data (like gender and smoking status) into a format that the models can understand.</a:t>
          </a:r>
        </a:p>
      </dgm:t>
    </dgm:pt>
    <dgm:pt modelId="{59371E7A-1696-48D7-82F2-8233076FABC9}" type="parTrans" cxnId="{49164DC5-8759-4B36-A0A3-2ECBB9B5AB0D}">
      <dgm:prSet/>
      <dgm:spPr/>
      <dgm:t>
        <a:bodyPr/>
        <a:lstStyle/>
        <a:p>
          <a:endParaRPr lang="en-US"/>
        </a:p>
      </dgm:t>
    </dgm:pt>
    <dgm:pt modelId="{7EA8E177-15CA-4FF3-89BC-6A715913052B}" type="sibTrans" cxnId="{49164DC5-8759-4B36-A0A3-2ECBB9B5AB0D}">
      <dgm:prSet/>
      <dgm:spPr/>
      <dgm:t>
        <a:bodyPr/>
        <a:lstStyle/>
        <a:p>
          <a:endParaRPr lang="en-US"/>
        </a:p>
      </dgm:t>
    </dgm:pt>
    <dgm:pt modelId="{F4A0F841-2FC8-4BCF-9B34-E78F21E327A5}">
      <dgm:prSet/>
      <dgm:spPr/>
      <dgm:t>
        <a:bodyPr/>
        <a:lstStyle/>
        <a:p>
          <a:r>
            <a:rPr lang="en-US" b="1"/>
            <a:t>2. Splitting the Data:</a:t>
          </a:r>
          <a:endParaRPr lang="en-US"/>
        </a:p>
      </dgm:t>
    </dgm:pt>
    <dgm:pt modelId="{715ACF3C-06A3-40E1-ADC9-1E9E07E2210C}" type="parTrans" cxnId="{FFE84F4B-5A42-42D4-804A-98B9318AAB47}">
      <dgm:prSet/>
      <dgm:spPr/>
      <dgm:t>
        <a:bodyPr/>
        <a:lstStyle/>
        <a:p>
          <a:endParaRPr lang="en-US"/>
        </a:p>
      </dgm:t>
    </dgm:pt>
    <dgm:pt modelId="{5D49C666-B1EB-40C5-B527-596B461C6045}" type="sibTrans" cxnId="{FFE84F4B-5A42-42D4-804A-98B9318AAB47}">
      <dgm:prSet/>
      <dgm:spPr/>
      <dgm:t>
        <a:bodyPr/>
        <a:lstStyle/>
        <a:p>
          <a:endParaRPr lang="en-US"/>
        </a:p>
      </dgm:t>
    </dgm:pt>
    <dgm:pt modelId="{00C3DA33-74D2-4595-8DAB-8FE90D3F307E}">
      <dgm:prSet/>
      <dgm:spPr/>
      <dgm:t>
        <a:bodyPr/>
        <a:lstStyle/>
        <a:p>
          <a:r>
            <a:rPr lang="en-US" b="1"/>
            <a:t>Training Set:</a:t>
          </a:r>
          <a:r>
            <a:rPr lang="en-US"/>
            <a:t> We used 80% of the data to teach the models how to make predictions.</a:t>
          </a:r>
        </a:p>
      </dgm:t>
    </dgm:pt>
    <dgm:pt modelId="{34E3DFBD-36F8-419F-85D2-D93320BEFC69}" type="parTrans" cxnId="{53C8C96D-AE60-4B11-B8E2-119C4134A202}">
      <dgm:prSet/>
      <dgm:spPr/>
      <dgm:t>
        <a:bodyPr/>
        <a:lstStyle/>
        <a:p>
          <a:endParaRPr lang="en-US"/>
        </a:p>
      </dgm:t>
    </dgm:pt>
    <dgm:pt modelId="{A8A19834-53AA-42C0-83C6-AEDBBFC3964D}" type="sibTrans" cxnId="{53C8C96D-AE60-4B11-B8E2-119C4134A202}">
      <dgm:prSet/>
      <dgm:spPr/>
      <dgm:t>
        <a:bodyPr/>
        <a:lstStyle/>
        <a:p>
          <a:endParaRPr lang="en-US"/>
        </a:p>
      </dgm:t>
    </dgm:pt>
    <dgm:pt modelId="{5FDB36EE-C064-43B1-B843-C082544EF511}">
      <dgm:prSet/>
      <dgm:spPr/>
      <dgm:t>
        <a:bodyPr/>
        <a:lstStyle/>
        <a:p>
          <a:r>
            <a:rPr lang="en-US" b="1"/>
            <a:t>Testing Set:</a:t>
          </a:r>
          <a:r>
            <a:rPr lang="en-US"/>
            <a:t> We used the remaining 20% to check how well the models predict insurance charges.</a:t>
          </a:r>
        </a:p>
      </dgm:t>
    </dgm:pt>
    <dgm:pt modelId="{DD627FA9-8B78-450B-9BB9-AC00BEC39C90}" type="parTrans" cxnId="{C52DEB1A-4266-4FDE-B517-10EE0D055B39}">
      <dgm:prSet/>
      <dgm:spPr/>
      <dgm:t>
        <a:bodyPr/>
        <a:lstStyle/>
        <a:p>
          <a:endParaRPr lang="en-US"/>
        </a:p>
      </dgm:t>
    </dgm:pt>
    <dgm:pt modelId="{3F9D5F29-5B34-49ED-880B-1BA6F221ACB3}" type="sibTrans" cxnId="{C52DEB1A-4266-4FDE-B517-10EE0D055B39}">
      <dgm:prSet/>
      <dgm:spPr/>
      <dgm:t>
        <a:bodyPr/>
        <a:lstStyle/>
        <a:p>
          <a:endParaRPr lang="en-US"/>
        </a:p>
      </dgm:t>
    </dgm:pt>
    <dgm:pt modelId="{88162C76-7D96-4216-A4F5-50C02C33354F}">
      <dgm:prSet/>
      <dgm:spPr/>
      <dgm:t>
        <a:bodyPr/>
        <a:lstStyle/>
        <a:p>
          <a:r>
            <a:rPr lang="en-US" b="1"/>
            <a:t>3. Models We Tested:</a:t>
          </a:r>
          <a:endParaRPr lang="en-US"/>
        </a:p>
      </dgm:t>
    </dgm:pt>
    <dgm:pt modelId="{2AE06F9F-124A-4A68-8964-3D16236DF4D0}" type="parTrans" cxnId="{2ED5C63F-4D29-4151-9ED5-EDBE118B9895}">
      <dgm:prSet/>
      <dgm:spPr/>
      <dgm:t>
        <a:bodyPr/>
        <a:lstStyle/>
        <a:p>
          <a:endParaRPr lang="en-US"/>
        </a:p>
      </dgm:t>
    </dgm:pt>
    <dgm:pt modelId="{EE130581-E639-47BF-BA00-1D2346514B35}" type="sibTrans" cxnId="{2ED5C63F-4D29-4151-9ED5-EDBE118B9895}">
      <dgm:prSet/>
      <dgm:spPr/>
      <dgm:t>
        <a:bodyPr/>
        <a:lstStyle/>
        <a:p>
          <a:endParaRPr lang="en-US"/>
        </a:p>
      </dgm:t>
    </dgm:pt>
    <dgm:pt modelId="{28BCACBF-64F8-4C06-B865-20EB21FAB73A}">
      <dgm:prSet/>
      <dgm:spPr/>
      <dgm:t>
        <a:bodyPr/>
        <a:lstStyle/>
        <a:p>
          <a:r>
            <a:rPr lang="en-US" b="1"/>
            <a:t>Linear Regression:</a:t>
          </a:r>
          <a:r>
            <a:rPr lang="en-US"/>
            <a:t> A simple model that tries to find the best straight line to predict insurance charges based on the features.</a:t>
          </a:r>
        </a:p>
      </dgm:t>
    </dgm:pt>
    <dgm:pt modelId="{95349EF9-C7E7-4D79-AF54-0702D00278F9}" type="parTrans" cxnId="{9F861A73-3A20-42BD-A9ED-9BC8E835D3E2}">
      <dgm:prSet/>
      <dgm:spPr/>
      <dgm:t>
        <a:bodyPr/>
        <a:lstStyle/>
        <a:p>
          <a:endParaRPr lang="en-US"/>
        </a:p>
      </dgm:t>
    </dgm:pt>
    <dgm:pt modelId="{3E710A57-FD59-43E7-A730-1E41CCC0F0C0}" type="sibTrans" cxnId="{9F861A73-3A20-42BD-A9ED-9BC8E835D3E2}">
      <dgm:prSet/>
      <dgm:spPr/>
      <dgm:t>
        <a:bodyPr/>
        <a:lstStyle/>
        <a:p>
          <a:endParaRPr lang="en-US"/>
        </a:p>
      </dgm:t>
    </dgm:pt>
    <dgm:pt modelId="{4390A1B0-94BB-48E2-8418-972DE95E119F}">
      <dgm:prSet/>
      <dgm:spPr/>
      <dgm:t>
        <a:bodyPr/>
        <a:lstStyle/>
        <a:p>
          <a:r>
            <a:rPr lang="en-US" b="1"/>
            <a:t>Random Forest:</a:t>
          </a:r>
          <a:r>
            <a:rPr lang="en-US"/>
            <a:t> A more advanced model that uses multiple decision trees to make predictions and combines their results.</a:t>
          </a:r>
        </a:p>
      </dgm:t>
    </dgm:pt>
    <dgm:pt modelId="{2989C550-647F-4344-90A9-C829E615897F}" type="parTrans" cxnId="{D10FEFB9-58F0-414F-A6DF-D22B666B6949}">
      <dgm:prSet/>
      <dgm:spPr/>
      <dgm:t>
        <a:bodyPr/>
        <a:lstStyle/>
        <a:p>
          <a:endParaRPr lang="en-US"/>
        </a:p>
      </dgm:t>
    </dgm:pt>
    <dgm:pt modelId="{587E85C0-0985-4FAF-BFCD-746FF0BEEDCA}" type="sibTrans" cxnId="{D10FEFB9-58F0-414F-A6DF-D22B666B6949}">
      <dgm:prSet/>
      <dgm:spPr/>
      <dgm:t>
        <a:bodyPr/>
        <a:lstStyle/>
        <a:p>
          <a:endParaRPr lang="en-US"/>
        </a:p>
      </dgm:t>
    </dgm:pt>
    <dgm:pt modelId="{EACD8551-E519-4775-8D85-BDFBF36EF81B}" type="pres">
      <dgm:prSet presAssocID="{176CBEE7-CDD5-46C6-B7E1-012100F8EFA0}" presName="Name0" presStyleCnt="0">
        <dgm:presLayoutVars>
          <dgm:dir/>
          <dgm:resizeHandles/>
        </dgm:presLayoutVars>
      </dgm:prSet>
      <dgm:spPr/>
    </dgm:pt>
    <dgm:pt modelId="{A7B30DEC-4EF0-4765-951C-A8546BCAC8C4}" type="pres">
      <dgm:prSet presAssocID="{7F6B8952-5D9F-452C-A423-F7CECBE5808C}" presName="compNode" presStyleCnt="0"/>
      <dgm:spPr/>
    </dgm:pt>
    <dgm:pt modelId="{784078D7-0B31-43C7-8A97-12A466E6B905}" type="pres">
      <dgm:prSet presAssocID="{7F6B8952-5D9F-452C-A423-F7CECBE5808C}" presName="dummyConnPt" presStyleCnt="0"/>
      <dgm:spPr/>
    </dgm:pt>
    <dgm:pt modelId="{8DF1B51E-5A22-4E7D-8D52-3CC8E1465778}" type="pres">
      <dgm:prSet presAssocID="{7F6B8952-5D9F-452C-A423-F7CECBE5808C}" presName="node" presStyleLbl="node1" presStyleIdx="0" presStyleCnt="9">
        <dgm:presLayoutVars>
          <dgm:bulletEnabled val="1"/>
        </dgm:presLayoutVars>
      </dgm:prSet>
      <dgm:spPr/>
    </dgm:pt>
    <dgm:pt modelId="{7EDCFDE1-4B34-4CE1-B6F5-FE1FE52AD687}" type="pres">
      <dgm:prSet presAssocID="{9100357D-DF33-4359-BBBA-E06E203B7B12}" presName="sibTrans" presStyleLbl="bgSibTrans2D1" presStyleIdx="0" presStyleCnt="8"/>
      <dgm:spPr/>
    </dgm:pt>
    <dgm:pt modelId="{8A437330-5FCE-4F1D-8E4B-9E1ED5A48F0E}" type="pres">
      <dgm:prSet presAssocID="{39286861-C091-4FFF-AF5D-2C7AD468C2FA}" presName="compNode" presStyleCnt="0"/>
      <dgm:spPr/>
    </dgm:pt>
    <dgm:pt modelId="{70A2AE42-83F1-4409-9D42-3F07879FB456}" type="pres">
      <dgm:prSet presAssocID="{39286861-C091-4FFF-AF5D-2C7AD468C2FA}" presName="dummyConnPt" presStyleCnt="0"/>
      <dgm:spPr/>
    </dgm:pt>
    <dgm:pt modelId="{A2010A19-1DC2-4289-AAFE-E3266FB5489A}" type="pres">
      <dgm:prSet presAssocID="{39286861-C091-4FFF-AF5D-2C7AD468C2FA}" presName="node" presStyleLbl="node1" presStyleIdx="1" presStyleCnt="9">
        <dgm:presLayoutVars>
          <dgm:bulletEnabled val="1"/>
        </dgm:presLayoutVars>
      </dgm:prSet>
      <dgm:spPr/>
    </dgm:pt>
    <dgm:pt modelId="{1D5A83C2-FD6E-4CB6-A747-922F2E66093A}" type="pres">
      <dgm:prSet presAssocID="{3CB805F8-4E7C-4DB7-87C2-80F07EAEA2B5}" presName="sibTrans" presStyleLbl="bgSibTrans2D1" presStyleIdx="1" presStyleCnt="8"/>
      <dgm:spPr/>
    </dgm:pt>
    <dgm:pt modelId="{3B1C06AA-643B-4C02-8445-FA29A611B29D}" type="pres">
      <dgm:prSet presAssocID="{8A4ECEBF-1A4C-41AE-BD05-E0D061DD29BE}" presName="compNode" presStyleCnt="0"/>
      <dgm:spPr/>
    </dgm:pt>
    <dgm:pt modelId="{E1EA812D-73FC-432A-9046-9BE0B7D52C5E}" type="pres">
      <dgm:prSet presAssocID="{8A4ECEBF-1A4C-41AE-BD05-E0D061DD29BE}" presName="dummyConnPt" presStyleCnt="0"/>
      <dgm:spPr/>
    </dgm:pt>
    <dgm:pt modelId="{ACE371C9-907F-4DED-898F-CE7D52685425}" type="pres">
      <dgm:prSet presAssocID="{8A4ECEBF-1A4C-41AE-BD05-E0D061DD29BE}" presName="node" presStyleLbl="node1" presStyleIdx="2" presStyleCnt="9">
        <dgm:presLayoutVars>
          <dgm:bulletEnabled val="1"/>
        </dgm:presLayoutVars>
      </dgm:prSet>
      <dgm:spPr/>
    </dgm:pt>
    <dgm:pt modelId="{BECC0D64-22DB-43AA-8B84-41CC7204ECE4}" type="pres">
      <dgm:prSet presAssocID="{7EA8E177-15CA-4FF3-89BC-6A715913052B}" presName="sibTrans" presStyleLbl="bgSibTrans2D1" presStyleIdx="2" presStyleCnt="8"/>
      <dgm:spPr/>
    </dgm:pt>
    <dgm:pt modelId="{7732C46C-3773-4313-91E5-9D8A2EF6AB0D}" type="pres">
      <dgm:prSet presAssocID="{F4A0F841-2FC8-4BCF-9B34-E78F21E327A5}" presName="compNode" presStyleCnt="0"/>
      <dgm:spPr/>
    </dgm:pt>
    <dgm:pt modelId="{F31F2A50-0980-4C5A-9646-B5903D1F215B}" type="pres">
      <dgm:prSet presAssocID="{F4A0F841-2FC8-4BCF-9B34-E78F21E327A5}" presName="dummyConnPt" presStyleCnt="0"/>
      <dgm:spPr/>
    </dgm:pt>
    <dgm:pt modelId="{5A8F432E-0EF5-4510-B316-61F50D3277B1}" type="pres">
      <dgm:prSet presAssocID="{F4A0F841-2FC8-4BCF-9B34-E78F21E327A5}" presName="node" presStyleLbl="node1" presStyleIdx="3" presStyleCnt="9">
        <dgm:presLayoutVars>
          <dgm:bulletEnabled val="1"/>
        </dgm:presLayoutVars>
      </dgm:prSet>
      <dgm:spPr/>
    </dgm:pt>
    <dgm:pt modelId="{543CB966-89E7-4DD7-A010-AE991CB420D9}" type="pres">
      <dgm:prSet presAssocID="{5D49C666-B1EB-40C5-B527-596B461C6045}" presName="sibTrans" presStyleLbl="bgSibTrans2D1" presStyleIdx="3" presStyleCnt="8"/>
      <dgm:spPr/>
    </dgm:pt>
    <dgm:pt modelId="{FEA67EA2-8E86-4ED4-92DE-FDD006E39273}" type="pres">
      <dgm:prSet presAssocID="{00C3DA33-74D2-4595-8DAB-8FE90D3F307E}" presName="compNode" presStyleCnt="0"/>
      <dgm:spPr/>
    </dgm:pt>
    <dgm:pt modelId="{247E8467-8562-4D70-91E8-D6AF0DCADEDF}" type="pres">
      <dgm:prSet presAssocID="{00C3DA33-74D2-4595-8DAB-8FE90D3F307E}" presName="dummyConnPt" presStyleCnt="0"/>
      <dgm:spPr/>
    </dgm:pt>
    <dgm:pt modelId="{3AEB2C20-43A9-4420-B0CE-344BC18063F5}" type="pres">
      <dgm:prSet presAssocID="{00C3DA33-74D2-4595-8DAB-8FE90D3F307E}" presName="node" presStyleLbl="node1" presStyleIdx="4" presStyleCnt="9">
        <dgm:presLayoutVars>
          <dgm:bulletEnabled val="1"/>
        </dgm:presLayoutVars>
      </dgm:prSet>
      <dgm:spPr/>
    </dgm:pt>
    <dgm:pt modelId="{EA780FCB-62C6-4CC8-8E8A-01848D7C780F}" type="pres">
      <dgm:prSet presAssocID="{A8A19834-53AA-42C0-83C6-AEDBBFC3964D}" presName="sibTrans" presStyleLbl="bgSibTrans2D1" presStyleIdx="4" presStyleCnt="8"/>
      <dgm:spPr/>
    </dgm:pt>
    <dgm:pt modelId="{02B30DE5-987A-4654-B9E6-122AF09F081C}" type="pres">
      <dgm:prSet presAssocID="{5FDB36EE-C064-43B1-B843-C082544EF511}" presName="compNode" presStyleCnt="0"/>
      <dgm:spPr/>
    </dgm:pt>
    <dgm:pt modelId="{75104A28-F5B3-4F8A-BBFD-455F38324472}" type="pres">
      <dgm:prSet presAssocID="{5FDB36EE-C064-43B1-B843-C082544EF511}" presName="dummyConnPt" presStyleCnt="0"/>
      <dgm:spPr/>
    </dgm:pt>
    <dgm:pt modelId="{B2CC832A-232F-4474-9CC4-D19B68A80AB6}" type="pres">
      <dgm:prSet presAssocID="{5FDB36EE-C064-43B1-B843-C082544EF511}" presName="node" presStyleLbl="node1" presStyleIdx="5" presStyleCnt="9">
        <dgm:presLayoutVars>
          <dgm:bulletEnabled val="1"/>
        </dgm:presLayoutVars>
      </dgm:prSet>
      <dgm:spPr/>
    </dgm:pt>
    <dgm:pt modelId="{9B3A049C-F620-4DCB-A85C-2AAAAE6C5F9E}" type="pres">
      <dgm:prSet presAssocID="{3F9D5F29-5B34-49ED-880B-1BA6F221ACB3}" presName="sibTrans" presStyleLbl="bgSibTrans2D1" presStyleIdx="5" presStyleCnt="8"/>
      <dgm:spPr/>
    </dgm:pt>
    <dgm:pt modelId="{924B9339-2764-4AFF-B593-8D7490E787EB}" type="pres">
      <dgm:prSet presAssocID="{88162C76-7D96-4216-A4F5-50C02C33354F}" presName="compNode" presStyleCnt="0"/>
      <dgm:spPr/>
    </dgm:pt>
    <dgm:pt modelId="{4AE70DCB-9C99-403B-8B84-487ED2501A26}" type="pres">
      <dgm:prSet presAssocID="{88162C76-7D96-4216-A4F5-50C02C33354F}" presName="dummyConnPt" presStyleCnt="0"/>
      <dgm:spPr/>
    </dgm:pt>
    <dgm:pt modelId="{BA49BAA3-A2DE-4930-86B0-BB5FC1799EAC}" type="pres">
      <dgm:prSet presAssocID="{88162C76-7D96-4216-A4F5-50C02C33354F}" presName="node" presStyleLbl="node1" presStyleIdx="6" presStyleCnt="9">
        <dgm:presLayoutVars>
          <dgm:bulletEnabled val="1"/>
        </dgm:presLayoutVars>
      </dgm:prSet>
      <dgm:spPr/>
    </dgm:pt>
    <dgm:pt modelId="{EBC8F709-F255-47C7-BDAF-E03855390A7D}" type="pres">
      <dgm:prSet presAssocID="{EE130581-E639-47BF-BA00-1D2346514B35}" presName="sibTrans" presStyleLbl="bgSibTrans2D1" presStyleIdx="6" presStyleCnt="8"/>
      <dgm:spPr/>
    </dgm:pt>
    <dgm:pt modelId="{F993547D-0F56-442B-B7F5-25E74CB8F53D}" type="pres">
      <dgm:prSet presAssocID="{28BCACBF-64F8-4C06-B865-20EB21FAB73A}" presName="compNode" presStyleCnt="0"/>
      <dgm:spPr/>
    </dgm:pt>
    <dgm:pt modelId="{80FBAEFC-4F27-40D7-AD6F-CC8EBF26FCA4}" type="pres">
      <dgm:prSet presAssocID="{28BCACBF-64F8-4C06-B865-20EB21FAB73A}" presName="dummyConnPt" presStyleCnt="0"/>
      <dgm:spPr/>
    </dgm:pt>
    <dgm:pt modelId="{E44F516B-FA6F-4596-B240-C0CEB45F83DC}" type="pres">
      <dgm:prSet presAssocID="{28BCACBF-64F8-4C06-B865-20EB21FAB73A}" presName="node" presStyleLbl="node1" presStyleIdx="7" presStyleCnt="9">
        <dgm:presLayoutVars>
          <dgm:bulletEnabled val="1"/>
        </dgm:presLayoutVars>
      </dgm:prSet>
      <dgm:spPr/>
    </dgm:pt>
    <dgm:pt modelId="{127D479D-C6C1-457E-96C0-68198AA3ADE8}" type="pres">
      <dgm:prSet presAssocID="{3E710A57-FD59-43E7-A730-1E41CCC0F0C0}" presName="sibTrans" presStyleLbl="bgSibTrans2D1" presStyleIdx="7" presStyleCnt="8"/>
      <dgm:spPr/>
    </dgm:pt>
    <dgm:pt modelId="{D5A074D9-5AE9-4FC4-8F69-EDA3A3B74BB5}" type="pres">
      <dgm:prSet presAssocID="{4390A1B0-94BB-48E2-8418-972DE95E119F}" presName="compNode" presStyleCnt="0"/>
      <dgm:spPr/>
    </dgm:pt>
    <dgm:pt modelId="{E747F2EA-7820-4871-B301-E67A1440FF89}" type="pres">
      <dgm:prSet presAssocID="{4390A1B0-94BB-48E2-8418-972DE95E119F}" presName="dummyConnPt" presStyleCnt="0"/>
      <dgm:spPr/>
    </dgm:pt>
    <dgm:pt modelId="{1CA73EA8-4115-4B79-ABE8-117A012A05A4}" type="pres">
      <dgm:prSet presAssocID="{4390A1B0-94BB-48E2-8418-972DE95E119F}" presName="node" presStyleLbl="node1" presStyleIdx="8" presStyleCnt="9">
        <dgm:presLayoutVars>
          <dgm:bulletEnabled val="1"/>
        </dgm:presLayoutVars>
      </dgm:prSet>
      <dgm:spPr/>
    </dgm:pt>
  </dgm:ptLst>
  <dgm:cxnLst>
    <dgm:cxn modelId="{AE35330A-31D8-45CC-BA66-26B9D8C521E1}" type="presOf" srcId="{4390A1B0-94BB-48E2-8418-972DE95E119F}" destId="{1CA73EA8-4115-4B79-ABE8-117A012A05A4}" srcOrd="0" destOrd="0" presId="urn:microsoft.com/office/officeart/2005/8/layout/bProcess4"/>
    <dgm:cxn modelId="{DA7C030E-DE89-46E8-B779-59F3D9E1593A}" type="presOf" srcId="{7F6B8952-5D9F-452C-A423-F7CECBE5808C}" destId="{8DF1B51E-5A22-4E7D-8D52-3CC8E1465778}" srcOrd="0" destOrd="0" presId="urn:microsoft.com/office/officeart/2005/8/layout/bProcess4"/>
    <dgm:cxn modelId="{0E4AE011-9389-41AB-8691-AE9EBB231114}" type="presOf" srcId="{88162C76-7D96-4216-A4F5-50C02C33354F}" destId="{BA49BAA3-A2DE-4930-86B0-BB5FC1799EAC}" srcOrd="0" destOrd="0" presId="urn:microsoft.com/office/officeart/2005/8/layout/bProcess4"/>
    <dgm:cxn modelId="{F0D54012-16D0-4195-9494-6FADB9CA6F36}" type="presOf" srcId="{3CB805F8-4E7C-4DB7-87C2-80F07EAEA2B5}" destId="{1D5A83C2-FD6E-4CB6-A747-922F2E66093A}" srcOrd="0" destOrd="0" presId="urn:microsoft.com/office/officeart/2005/8/layout/bProcess4"/>
    <dgm:cxn modelId="{3D6B1213-317B-4D66-8C6A-1E5A5A264C5B}" type="presOf" srcId="{00C3DA33-74D2-4595-8DAB-8FE90D3F307E}" destId="{3AEB2C20-43A9-4420-B0CE-344BC18063F5}" srcOrd="0" destOrd="0" presId="urn:microsoft.com/office/officeart/2005/8/layout/bProcess4"/>
    <dgm:cxn modelId="{C52DEB1A-4266-4FDE-B517-10EE0D055B39}" srcId="{176CBEE7-CDD5-46C6-B7E1-012100F8EFA0}" destId="{5FDB36EE-C064-43B1-B843-C082544EF511}" srcOrd="5" destOrd="0" parTransId="{DD627FA9-8B78-450B-9BB9-AC00BEC39C90}" sibTransId="{3F9D5F29-5B34-49ED-880B-1BA6F221ACB3}"/>
    <dgm:cxn modelId="{C61F2F3A-3668-413B-B1D1-A7BCCBFC9FDA}" srcId="{176CBEE7-CDD5-46C6-B7E1-012100F8EFA0}" destId="{39286861-C091-4FFF-AF5D-2C7AD468C2FA}" srcOrd="1" destOrd="0" parTransId="{E0FCA44D-583A-47E2-B4FE-507944E5779A}" sibTransId="{3CB805F8-4E7C-4DB7-87C2-80F07EAEA2B5}"/>
    <dgm:cxn modelId="{946B963D-6CA6-40C8-A8C5-7A0DB2E7373F}" type="presOf" srcId="{A8A19834-53AA-42C0-83C6-AEDBBFC3964D}" destId="{EA780FCB-62C6-4CC8-8E8A-01848D7C780F}" srcOrd="0" destOrd="0" presId="urn:microsoft.com/office/officeart/2005/8/layout/bProcess4"/>
    <dgm:cxn modelId="{2ED5C63F-4D29-4151-9ED5-EDBE118B9895}" srcId="{176CBEE7-CDD5-46C6-B7E1-012100F8EFA0}" destId="{88162C76-7D96-4216-A4F5-50C02C33354F}" srcOrd="6" destOrd="0" parTransId="{2AE06F9F-124A-4A68-8964-3D16236DF4D0}" sibTransId="{EE130581-E639-47BF-BA00-1D2346514B35}"/>
    <dgm:cxn modelId="{02FCCF5F-4AA3-43F9-A01C-5FAFA377A4A2}" type="presOf" srcId="{5FDB36EE-C064-43B1-B843-C082544EF511}" destId="{B2CC832A-232F-4474-9CC4-D19B68A80AB6}" srcOrd="0" destOrd="0" presId="urn:microsoft.com/office/officeart/2005/8/layout/bProcess4"/>
    <dgm:cxn modelId="{0A8FCC66-0E3E-4087-A038-755DD7A9A324}" type="presOf" srcId="{3E710A57-FD59-43E7-A730-1E41CCC0F0C0}" destId="{127D479D-C6C1-457E-96C0-68198AA3ADE8}" srcOrd="0" destOrd="0" presId="urn:microsoft.com/office/officeart/2005/8/layout/bProcess4"/>
    <dgm:cxn modelId="{FFE84F4B-5A42-42D4-804A-98B9318AAB47}" srcId="{176CBEE7-CDD5-46C6-B7E1-012100F8EFA0}" destId="{F4A0F841-2FC8-4BCF-9B34-E78F21E327A5}" srcOrd="3" destOrd="0" parTransId="{715ACF3C-06A3-40E1-ADC9-1E9E07E2210C}" sibTransId="{5D49C666-B1EB-40C5-B527-596B461C6045}"/>
    <dgm:cxn modelId="{3B07BD6D-CF3D-4384-A701-12D8B061E564}" type="presOf" srcId="{8A4ECEBF-1A4C-41AE-BD05-E0D061DD29BE}" destId="{ACE371C9-907F-4DED-898F-CE7D52685425}" srcOrd="0" destOrd="0" presId="urn:microsoft.com/office/officeart/2005/8/layout/bProcess4"/>
    <dgm:cxn modelId="{53C8C96D-AE60-4B11-B8E2-119C4134A202}" srcId="{176CBEE7-CDD5-46C6-B7E1-012100F8EFA0}" destId="{00C3DA33-74D2-4595-8DAB-8FE90D3F307E}" srcOrd="4" destOrd="0" parTransId="{34E3DFBD-36F8-419F-85D2-D93320BEFC69}" sibTransId="{A8A19834-53AA-42C0-83C6-AEDBBFC3964D}"/>
    <dgm:cxn modelId="{43AE3150-E334-48BD-955C-05D28CEC1A04}" type="presOf" srcId="{176CBEE7-CDD5-46C6-B7E1-012100F8EFA0}" destId="{EACD8551-E519-4775-8D85-BDFBF36EF81B}" srcOrd="0" destOrd="0" presId="urn:microsoft.com/office/officeart/2005/8/layout/bProcess4"/>
    <dgm:cxn modelId="{9F861A73-3A20-42BD-A9ED-9BC8E835D3E2}" srcId="{176CBEE7-CDD5-46C6-B7E1-012100F8EFA0}" destId="{28BCACBF-64F8-4C06-B865-20EB21FAB73A}" srcOrd="7" destOrd="0" parTransId="{95349EF9-C7E7-4D79-AF54-0702D00278F9}" sibTransId="{3E710A57-FD59-43E7-A730-1E41CCC0F0C0}"/>
    <dgm:cxn modelId="{101CA483-2384-4DF9-B175-13B44389F140}" type="presOf" srcId="{28BCACBF-64F8-4C06-B865-20EB21FAB73A}" destId="{E44F516B-FA6F-4596-B240-C0CEB45F83DC}" srcOrd="0" destOrd="0" presId="urn:microsoft.com/office/officeart/2005/8/layout/bProcess4"/>
    <dgm:cxn modelId="{40CBD683-3B8A-4CB9-BAF7-A99E2AC5DF23}" type="presOf" srcId="{5D49C666-B1EB-40C5-B527-596B461C6045}" destId="{543CB966-89E7-4DD7-A010-AE991CB420D9}" srcOrd="0" destOrd="0" presId="urn:microsoft.com/office/officeart/2005/8/layout/bProcess4"/>
    <dgm:cxn modelId="{0FE41DA4-E534-4318-8DA9-7DD6C95125D3}" type="presOf" srcId="{39286861-C091-4FFF-AF5D-2C7AD468C2FA}" destId="{A2010A19-1DC2-4289-AAFE-E3266FB5489A}" srcOrd="0" destOrd="0" presId="urn:microsoft.com/office/officeart/2005/8/layout/bProcess4"/>
    <dgm:cxn modelId="{A47644A8-C9A4-418C-9CFF-923930419274}" type="presOf" srcId="{9100357D-DF33-4359-BBBA-E06E203B7B12}" destId="{7EDCFDE1-4B34-4CE1-B6F5-FE1FE52AD687}" srcOrd="0" destOrd="0" presId="urn:microsoft.com/office/officeart/2005/8/layout/bProcess4"/>
    <dgm:cxn modelId="{FF5A8DB8-AD48-43E8-8413-830F2D123EF2}" type="presOf" srcId="{EE130581-E639-47BF-BA00-1D2346514B35}" destId="{EBC8F709-F255-47C7-BDAF-E03855390A7D}" srcOrd="0" destOrd="0" presId="urn:microsoft.com/office/officeart/2005/8/layout/bProcess4"/>
    <dgm:cxn modelId="{D10FEFB9-58F0-414F-A6DF-D22B666B6949}" srcId="{176CBEE7-CDD5-46C6-B7E1-012100F8EFA0}" destId="{4390A1B0-94BB-48E2-8418-972DE95E119F}" srcOrd="8" destOrd="0" parTransId="{2989C550-647F-4344-90A9-C829E615897F}" sibTransId="{587E85C0-0985-4FAF-BFCD-746FF0BEEDCA}"/>
    <dgm:cxn modelId="{FA9040C0-B7BA-4613-A7C0-978D6492E7F8}" type="presOf" srcId="{3F9D5F29-5B34-49ED-880B-1BA6F221ACB3}" destId="{9B3A049C-F620-4DCB-A85C-2AAAAE6C5F9E}" srcOrd="0" destOrd="0" presId="urn:microsoft.com/office/officeart/2005/8/layout/bProcess4"/>
    <dgm:cxn modelId="{49164DC5-8759-4B36-A0A3-2ECBB9B5AB0D}" srcId="{176CBEE7-CDD5-46C6-B7E1-012100F8EFA0}" destId="{8A4ECEBF-1A4C-41AE-BD05-E0D061DD29BE}" srcOrd="2" destOrd="0" parTransId="{59371E7A-1696-48D7-82F2-8233076FABC9}" sibTransId="{7EA8E177-15CA-4FF3-89BC-6A715913052B}"/>
    <dgm:cxn modelId="{14E85FC9-B70A-4C26-97A7-62F5A4C90AEB}" type="presOf" srcId="{7EA8E177-15CA-4FF3-89BC-6A715913052B}" destId="{BECC0D64-22DB-43AA-8B84-41CC7204ECE4}" srcOrd="0" destOrd="0" presId="urn:microsoft.com/office/officeart/2005/8/layout/bProcess4"/>
    <dgm:cxn modelId="{986A64EB-E6FC-419B-A259-E7B15D8C86B1}" type="presOf" srcId="{F4A0F841-2FC8-4BCF-9B34-E78F21E327A5}" destId="{5A8F432E-0EF5-4510-B316-61F50D3277B1}" srcOrd="0" destOrd="0" presId="urn:microsoft.com/office/officeart/2005/8/layout/bProcess4"/>
    <dgm:cxn modelId="{6E1EB6FF-A7EE-4FC2-94B6-96EAAF1EF0BA}" srcId="{176CBEE7-CDD5-46C6-B7E1-012100F8EFA0}" destId="{7F6B8952-5D9F-452C-A423-F7CECBE5808C}" srcOrd="0" destOrd="0" parTransId="{EC9A1746-A6C7-4A25-B527-2B2B259ED75A}" sibTransId="{9100357D-DF33-4359-BBBA-E06E203B7B12}"/>
    <dgm:cxn modelId="{79380041-6162-4261-8A3E-B16CCEE9662A}" type="presParOf" srcId="{EACD8551-E519-4775-8D85-BDFBF36EF81B}" destId="{A7B30DEC-4EF0-4765-951C-A8546BCAC8C4}" srcOrd="0" destOrd="0" presId="urn:microsoft.com/office/officeart/2005/8/layout/bProcess4"/>
    <dgm:cxn modelId="{238F7BAD-F41D-4DD4-85E9-95FCDE157D74}" type="presParOf" srcId="{A7B30DEC-4EF0-4765-951C-A8546BCAC8C4}" destId="{784078D7-0B31-43C7-8A97-12A466E6B905}" srcOrd="0" destOrd="0" presId="urn:microsoft.com/office/officeart/2005/8/layout/bProcess4"/>
    <dgm:cxn modelId="{E2B0BE28-4CE2-4B7A-B459-4DD28601192A}" type="presParOf" srcId="{A7B30DEC-4EF0-4765-951C-A8546BCAC8C4}" destId="{8DF1B51E-5A22-4E7D-8D52-3CC8E1465778}" srcOrd="1" destOrd="0" presId="urn:microsoft.com/office/officeart/2005/8/layout/bProcess4"/>
    <dgm:cxn modelId="{0EB4E9CF-1CB0-44B2-9638-091B38EA5E3B}" type="presParOf" srcId="{EACD8551-E519-4775-8D85-BDFBF36EF81B}" destId="{7EDCFDE1-4B34-4CE1-B6F5-FE1FE52AD687}" srcOrd="1" destOrd="0" presId="urn:microsoft.com/office/officeart/2005/8/layout/bProcess4"/>
    <dgm:cxn modelId="{CC1958D4-B3EC-4477-9877-6455936B1EBC}" type="presParOf" srcId="{EACD8551-E519-4775-8D85-BDFBF36EF81B}" destId="{8A437330-5FCE-4F1D-8E4B-9E1ED5A48F0E}" srcOrd="2" destOrd="0" presId="urn:microsoft.com/office/officeart/2005/8/layout/bProcess4"/>
    <dgm:cxn modelId="{8221C7AA-5431-4907-8545-8B20E50D2069}" type="presParOf" srcId="{8A437330-5FCE-4F1D-8E4B-9E1ED5A48F0E}" destId="{70A2AE42-83F1-4409-9D42-3F07879FB456}" srcOrd="0" destOrd="0" presId="urn:microsoft.com/office/officeart/2005/8/layout/bProcess4"/>
    <dgm:cxn modelId="{5F82C4E0-FCD0-4C94-9518-950AEACBD3A8}" type="presParOf" srcId="{8A437330-5FCE-4F1D-8E4B-9E1ED5A48F0E}" destId="{A2010A19-1DC2-4289-AAFE-E3266FB5489A}" srcOrd="1" destOrd="0" presId="urn:microsoft.com/office/officeart/2005/8/layout/bProcess4"/>
    <dgm:cxn modelId="{568284E7-C864-4578-9A74-E44D59335ED0}" type="presParOf" srcId="{EACD8551-E519-4775-8D85-BDFBF36EF81B}" destId="{1D5A83C2-FD6E-4CB6-A747-922F2E66093A}" srcOrd="3" destOrd="0" presId="urn:microsoft.com/office/officeart/2005/8/layout/bProcess4"/>
    <dgm:cxn modelId="{6854A31C-19CF-4784-8FF6-E10CCFB3120F}" type="presParOf" srcId="{EACD8551-E519-4775-8D85-BDFBF36EF81B}" destId="{3B1C06AA-643B-4C02-8445-FA29A611B29D}" srcOrd="4" destOrd="0" presId="urn:microsoft.com/office/officeart/2005/8/layout/bProcess4"/>
    <dgm:cxn modelId="{D5F69B46-E3D6-4652-A446-3B7CC9AC694D}" type="presParOf" srcId="{3B1C06AA-643B-4C02-8445-FA29A611B29D}" destId="{E1EA812D-73FC-432A-9046-9BE0B7D52C5E}" srcOrd="0" destOrd="0" presId="urn:microsoft.com/office/officeart/2005/8/layout/bProcess4"/>
    <dgm:cxn modelId="{4D1C16DE-67C2-4FF5-91AE-3FC521879E84}" type="presParOf" srcId="{3B1C06AA-643B-4C02-8445-FA29A611B29D}" destId="{ACE371C9-907F-4DED-898F-CE7D52685425}" srcOrd="1" destOrd="0" presId="urn:microsoft.com/office/officeart/2005/8/layout/bProcess4"/>
    <dgm:cxn modelId="{65E595AC-8A7F-46CB-808D-60028A2F2D41}" type="presParOf" srcId="{EACD8551-E519-4775-8D85-BDFBF36EF81B}" destId="{BECC0D64-22DB-43AA-8B84-41CC7204ECE4}" srcOrd="5" destOrd="0" presId="urn:microsoft.com/office/officeart/2005/8/layout/bProcess4"/>
    <dgm:cxn modelId="{00DF06E0-D05A-4C52-BA45-0C74CA307765}" type="presParOf" srcId="{EACD8551-E519-4775-8D85-BDFBF36EF81B}" destId="{7732C46C-3773-4313-91E5-9D8A2EF6AB0D}" srcOrd="6" destOrd="0" presId="urn:microsoft.com/office/officeart/2005/8/layout/bProcess4"/>
    <dgm:cxn modelId="{2895D5BD-A3F4-4A26-B3DC-D653C68B7069}" type="presParOf" srcId="{7732C46C-3773-4313-91E5-9D8A2EF6AB0D}" destId="{F31F2A50-0980-4C5A-9646-B5903D1F215B}" srcOrd="0" destOrd="0" presId="urn:microsoft.com/office/officeart/2005/8/layout/bProcess4"/>
    <dgm:cxn modelId="{DF1F2632-FD35-45DF-B8E6-C81DBD221473}" type="presParOf" srcId="{7732C46C-3773-4313-91E5-9D8A2EF6AB0D}" destId="{5A8F432E-0EF5-4510-B316-61F50D3277B1}" srcOrd="1" destOrd="0" presId="urn:microsoft.com/office/officeart/2005/8/layout/bProcess4"/>
    <dgm:cxn modelId="{EA1315BE-08A0-40CC-840A-99B8419F1455}" type="presParOf" srcId="{EACD8551-E519-4775-8D85-BDFBF36EF81B}" destId="{543CB966-89E7-4DD7-A010-AE991CB420D9}" srcOrd="7" destOrd="0" presId="urn:microsoft.com/office/officeart/2005/8/layout/bProcess4"/>
    <dgm:cxn modelId="{3125B8F0-AE62-4CB3-A822-3B12D247BBFF}" type="presParOf" srcId="{EACD8551-E519-4775-8D85-BDFBF36EF81B}" destId="{FEA67EA2-8E86-4ED4-92DE-FDD006E39273}" srcOrd="8" destOrd="0" presId="urn:microsoft.com/office/officeart/2005/8/layout/bProcess4"/>
    <dgm:cxn modelId="{82E5321A-3DC6-4F61-8EAE-66182FFDECFD}" type="presParOf" srcId="{FEA67EA2-8E86-4ED4-92DE-FDD006E39273}" destId="{247E8467-8562-4D70-91E8-D6AF0DCADEDF}" srcOrd="0" destOrd="0" presId="urn:microsoft.com/office/officeart/2005/8/layout/bProcess4"/>
    <dgm:cxn modelId="{E9D3C0CF-C6E3-4D03-82DC-A364F4DC04F6}" type="presParOf" srcId="{FEA67EA2-8E86-4ED4-92DE-FDD006E39273}" destId="{3AEB2C20-43A9-4420-B0CE-344BC18063F5}" srcOrd="1" destOrd="0" presId="urn:microsoft.com/office/officeart/2005/8/layout/bProcess4"/>
    <dgm:cxn modelId="{6A1CF916-AC9B-4BFD-97DC-86B6BA00CCBA}" type="presParOf" srcId="{EACD8551-E519-4775-8D85-BDFBF36EF81B}" destId="{EA780FCB-62C6-4CC8-8E8A-01848D7C780F}" srcOrd="9" destOrd="0" presId="urn:microsoft.com/office/officeart/2005/8/layout/bProcess4"/>
    <dgm:cxn modelId="{A259D8DD-B77B-4B39-AFE4-F0E26879E0D8}" type="presParOf" srcId="{EACD8551-E519-4775-8D85-BDFBF36EF81B}" destId="{02B30DE5-987A-4654-B9E6-122AF09F081C}" srcOrd="10" destOrd="0" presId="urn:microsoft.com/office/officeart/2005/8/layout/bProcess4"/>
    <dgm:cxn modelId="{20F28CD2-54ED-43BF-96E8-9DEA553EA566}" type="presParOf" srcId="{02B30DE5-987A-4654-B9E6-122AF09F081C}" destId="{75104A28-F5B3-4F8A-BBFD-455F38324472}" srcOrd="0" destOrd="0" presId="urn:microsoft.com/office/officeart/2005/8/layout/bProcess4"/>
    <dgm:cxn modelId="{BCCB392F-50D0-4F1B-A9E0-801DC5E8957A}" type="presParOf" srcId="{02B30DE5-987A-4654-B9E6-122AF09F081C}" destId="{B2CC832A-232F-4474-9CC4-D19B68A80AB6}" srcOrd="1" destOrd="0" presId="urn:microsoft.com/office/officeart/2005/8/layout/bProcess4"/>
    <dgm:cxn modelId="{EBB87606-D693-4BAA-ACC9-C6A967E0A6CA}" type="presParOf" srcId="{EACD8551-E519-4775-8D85-BDFBF36EF81B}" destId="{9B3A049C-F620-4DCB-A85C-2AAAAE6C5F9E}" srcOrd="11" destOrd="0" presId="urn:microsoft.com/office/officeart/2005/8/layout/bProcess4"/>
    <dgm:cxn modelId="{15EFB59D-BD56-42AD-A636-EFC801ED1FF6}" type="presParOf" srcId="{EACD8551-E519-4775-8D85-BDFBF36EF81B}" destId="{924B9339-2764-4AFF-B593-8D7490E787EB}" srcOrd="12" destOrd="0" presId="urn:microsoft.com/office/officeart/2005/8/layout/bProcess4"/>
    <dgm:cxn modelId="{2FDC5C67-7526-435B-9424-F58738C41FB8}" type="presParOf" srcId="{924B9339-2764-4AFF-B593-8D7490E787EB}" destId="{4AE70DCB-9C99-403B-8B84-487ED2501A26}" srcOrd="0" destOrd="0" presId="urn:microsoft.com/office/officeart/2005/8/layout/bProcess4"/>
    <dgm:cxn modelId="{C38B72C5-9A54-4779-B644-7BB69BBA3970}" type="presParOf" srcId="{924B9339-2764-4AFF-B593-8D7490E787EB}" destId="{BA49BAA3-A2DE-4930-86B0-BB5FC1799EAC}" srcOrd="1" destOrd="0" presId="urn:microsoft.com/office/officeart/2005/8/layout/bProcess4"/>
    <dgm:cxn modelId="{20FD5B40-AB91-4186-99AF-126A28EF78A3}" type="presParOf" srcId="{EACD8551-E519-4775-8D85-BDFBF36EF81B}" destId="{EBC8F709-F255-47C7-BDAF-E03855390A7D}" srcOrd="13" destOrd="0" presId="urn:microsoft.com/office/officeart/2005/8/layout/bProcess4"/>
    <dgm:cxn modelId="{F67175C6-9F2F-43A1-B8EA-03DE13B7B14D}" type="presParOf" srcId="{EACD8551-E519-4775-8D85-BDFBF36EF81B}" destId="{F993547D-0F56-442B-B7F5-25E74CB8F53D}" srcOrd="14" destOrd="0" presId="urn:microsoft.com/office/officeart/2005/8/layout/bProcess4"/>
    <dgm:cxn modelId="{AF3EE3F9-62AB-467C-A867-A80FEF66D20D}" type="presParOf" srcId="{F993547D-0F56-442B-B7F5-25E74CB8F53D}" destId="{80FBAEFC-4F27-40D7-AD6F-CC8EBF26FCA4}" srcOrd="0" destOrd="0" presId="urn:microsoft.com/office/officeart/2005/8/layout/bProcess4"/>
    <dgm:cxn modelId="{67FD824E-B67F-487B-8840-671E58506B8C}" type="presParOf" srcId="{F993547D-0F56-442B-B7F5-25E74CB8F53D}" destId="{E44F516B-FA6F-4596-B240-C0CEB45F83DC}" srcOrd="1" destOrd="0" presId="urn:microsoft.com/office/officeart/2005/8/layout/bProcess4"/>
    <dgm:cxn modelId="{361BFF90-2136-416F-8BC6-6F44FD4B4BBB}" type="presParOf" srcId="{EACD8551-E519-4775-8D85-BDFBF36EF81B}" destId="{127D479D-C6C1-457E-96C0-68198AA3ADE8}" srcOrd="15" destOrd="0" presId="urn:microsoft.com/office/officeart/2005/8/layout/bProcess4"/>
    <dgm:cxn modelId="{EF44587A-100C-4074-8E5D-279EBB692B96}" type="presParOf" srcId="{EACD8551-E519-4775-8D85-BDFBF36EF81B}" destId="{D5A074D9-5AE9-4FC4-8F69-EDA3A3B74BB5}" srcOrd="16" destOrd="0" presId="urn:microsoft.com/office/officeart/2005/8/layout/bProcess4"/>
    <dgm:cxn modelId="{8ABD4DC5-6362-4D5F-89B4-F9E547DD87CF}" type="presParOf" srcId="{D5A074D9-5AE9-4FC4-8F69-EDA3A3B74BB5}" destId="{E747F2EA-7820-4871-B301-E67A1440FF89}" srcOrd="0" destOrd="0" presId="urn:microsoft.com/office/officeart/2005/8/layout/bProcess4"/>
    <dgm:cxn modelId="{1942B679-EC63-42E1-81F2-1BFCDEAD1FAF}" type="presParOf" srcId="{D5A074D9-5AE9-4FC4-8F69-EDA3A3B74BB5}" destId="{1CA73EA8-4115-4B79-ABE8-117A012A05A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9C18C3-C122-4565-BADB-EAAF8ABAA87A}"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9F5B620C-F807-4A8F-8DC0-E54D8151314B}">
      <dgm:prSet/>
      <dgm:spPr/>
      <dgm:t>
        <a:bodyPr/>
        <a:lstStyle/>
        <a:p>
          <a:r>
            <a:rPr lang="en-US" b="1"/>
            <a:t>Random Forest</a:t>
          </a:r>
          <a:r>
            <a:rPr lang="en-US"/>
            <a:t> showed better accuracy than </a:t>
          </a:r>
          <a:r>
            <a:rPr lang="en-US" b="1"/>
            <a:t>Linear Regression</a:t>
          </a:r>
          <a:r>
            <a:rPr lang="en-US"/>
            <a:t>, with lower errors and a higher R-squared value.</a:t>
          </a:r>
        </a:p>
      </dgm:t>
    </dgm:pt>
    <dgm:pt modelId="{81011A17-84D7-44E4-9010-DA8E5BE34AA2}" type="parTrans" cxnId="{21E02333-FA75-43DA-B9A7-9D8ABFFBF7EA}">
      <dgm:prSet/>
      <dgm:spPr/>
      <dgm:t>
        <a:bodyPr/>
        <a:lstStyle/>
        <a:p>
          <a:endParaRPr lang="en-US"/>
        </a:p>
      </dgm:t>
    </dgm:pt>
    <dgm:pt modelId="{8A700EE7-2ED3-4157-A303-178C3B1F3424}" type="sibTrans" cxnId="{21E02333-FA75-43DA-B9A7-9D8ABFFBF7EA}">
      <dgm:prSet/>
      <dgm:spPr/>
      <dgm:t>
        <a:bodyPr/>
        <a:lstStyle/>
        <a:p>
          <a:endParaRPr lang="en-US"/>
        </a:p>
      </dgm:t>
    </dgm:pt>
    <dgm:pt modelId="{2580A88D-874F-411D-B000-0EEF22CEA017}">
      <dgm:prSet/>
      <dgm:spPr/>
      <dgm:t>
        <a:bodyPr/>
        <a:lstStyle/>
        <a:p>
          <a:r>
            <a:rPr lang="en-US" b="1"/>
            <a:t>Influential Factors:</a:t>
          </a:r>
          <a:endParaRPr lang="en-US"/>
        </a:p>
      </dgm:t>
    </dgm:pt>
    <dgm:pt modelId="{1312A0F0-DE1C-49F1-9FE4-E5D9424098AF}" type="parTrans" cxnId="{A60CB820-DF2C-4B0C-998F-33C8312AC997}">
      <dgm:prSet/>
      <dgm:spPr/>
      <dgm:t>
        <a:bodyPr/>
        <a:lstStyle/>
        <a:p>
          <a:endParaRPr lang="en-US"/>
        </a:p>
      </dgm:t>
    </dgm:pt>
    <dgm:pt modelId="{68C23160-460B-4E39-B219-92E841682A62}" type="sibTrans" cxnId="{A60CB820-DF2C-4B0C-998F-33C8312AC997}">
      <dgm:prSet/>
      <dgm:spPr/>
      <dgm:t>
        <a:bodyPr/>
        <a:lstStyle/>
        <a:p>
          <a:endParaRPr lang="en-US"/>
        </a:p>
      </dgm:t>
    </dgm:pt>
    <dgm:pt modelId="{8D202100-ACE9-4F41-B761-4599938219E7}">
      <dgm:prSet/>
      <dgm:spPr/>
      <dgm:t>
        <a:bodyPr/>
        <a:lstStyle/>
        <a:p>
          <a:r>
            <a:rPr lang="en-US" b="1"/>
            <a:t>Smoking Status:</a:t>
          </a:r>
          <a:r>
            <a:rPr lang="en-US"/>
            <a:t> Smokers incur higher insurance charges.</a:t>
          </a:r>
        </a:p>
      </dgm:t>
    </dgm:pt>
    <dgm:pt modelId="{9A89817D-B956-4071-9C53-54EF9BB6FD57}" type="parTrans" cxnId="{C0D1F4A7-F374-4EEA-A55C-DFAB95D7D3F7}">
      <dgm:prSet/>
      <dgm:spPr/>
      <dgm:t>
        <a:bodyPr/>
        <a:lstStyle/>
        <a:p>
          <a:endParaRPr lang="en-US"/>
        </a:p>
      </dgm:t>
    </dgm:pt>
    <dgm:pt modelId="{82E9CB39-33E8-435F-849E-E6E115D3C9A7}" type="sibTrans" cxnId="{C0D1F4A7-F374-4EEA-A55C-DFAB95D7D3F7}">
      <dgm:prSet/>
      <dgm:spPr/>
      <dgm:t>
        <a:bodyPr/>
        <a:lstStyle/>
        <a:p>
          <a:endParaRPr lang="en-US"/>
        </a:p>
      </dgm:t>
    </dgm:pt>
    <dgm:pt modelId="{927E0594-5AD9-405B-9391-7A1952F593B7}">
      <dgm:prSet/>
      <dgm:spPr/>
      <dgm:t>
        <a:bodyPr/>
        <a:lstStyle/>
        <a:p>
          <a:r>
            <a:rPr lang="en-US" b="1"/>
            <a:t>Gender:</a:t>
          </a:r>
          <a:r>
            <a:rPr lang="en-US"/>
            <a:t> Men have higher average insurance charges than women.</a:t>
          </a:r>
        </a:p>
      </dgm:t>
    </dgm:pt>
    <dgm:pt modelId="{EAF74B64-3E03-48B6-BABE-0164673DE094}" type="parTrans" cxnId="{0D0E0306-1D8B-4F48-ABE5-73C226E9E6C4}">
      <dgm:prSet/>
      <dgm:spPr/>
      <dgm:t>
        <a:bodyPr/>
        <a:lstStyle/>
        <a:p>
          <a:endParaRPr lang="en-US"/>
        </a:p>
      </dgm:t>
    </dgm:pt>
    <dgm:pt modelId="{D3D2AD18-17C3-4C4F-B21B-24EDF7EA77F7}" type="sibTrans" cxnId="{0D0E0306-1D8B-4F48-ABE5-73C226E9E6C4}">
      <dgm:prSet/>
      <dgm:spPr/>
      <dgm:t>
        <a:bodyPr/>
        <a:lstStyle/>
        <a:p>
          <a:endParaRPr lang="en-US"/>
        </a:p>
      </dgm:t>
    </dgm:pt>
    <dgm:pt modelId="{139C6111-A660-482B-A7B7-16D02D28AE06}">
      <dgm:prSet/>
      <dgm:spPr/>
      <dgm:t>
        <a:bodyPr/>
        <a:lstStyle/>
        <a:p>
          <a:r>
            <a:rPr lang="en-US" b="1"/>
            <a:t>BMI:</a:t>
          </a:r>
          <a:r>
            <a:rPr lang="en-US"/>
            <a:t> Higher BMI is linked to higher insurance costs.</a:t>
          </a:r>
        </a:p>
      </dgm:t>
    </dgm:pt>
    <dgm:pt modelId="{858E267A-AF65-43AE-A1B1-F166ABE38DF1}" type="parTrans" cxnId="{4303D7A9-0C8D-4378-887E-4516A83F1619}">
      <dgm:prSet/>
      <dgm:spPr/>
      <dgm:t>
        <a:bodyPr/>
        <a:lstStyle/>
        <a:p>
          <a:endParaRPr lang="en-US"/>
        </a:p>
      </dgm:t>
    </dgm:pt>
    <dgm:pt modelId="{733F0D71-E8CC-45F1-AF32-5A9461F6675C}" type="sibTrans" cxnId="{4303D7A9-0C8D-4378-887E-4516A83F1619}">
      <dgm:prSet/>
      <dgm:spPr/>
      <dgm:t>
        <a:bodyPr/>
        <a:lstStyle/>
        <a:p>
          <a:endParaRPr lang="en-US"/>
        </a:p>
      </dgm:t>
    </dgm:pt>
    <dgm:pt modelId="{E42F90B2-6048-460D-9A5B-C9EB0BABAE9B}">
      <dgm:prSet/>
      <dgm:spPr/>
      <dgm:t>
        <a:bodyPr/>
        <a:lstStyle/>
        <a:p>
          <a:r>
            <a:rPr lang="en-US" b="1"/>
            <a:t>Visualization Insights:</a:t>
          </a:r>
          <a:endParaRPr lang="en-US"/>
        </a:p>
      </dgm:t>
    </dgm:pt>
    <dgm:pt modelId="{6F99BB10-B45F-4AB5-83DB-296D4AC13402}" type="parTrans" cxnId="{B7E038E5-991B-4CED-865D-FC251E83DDC1}">
      <dgm:prSet/>
      <dgm:spPr/>
      <dgm:t>
        <a:bodyPr/>
        <a:lstStyle/>
        <a:p>
          <a:endParaRPr lang="en-US"/>
        </a:p>
      </dgm:t>
    </dgm:pt>
    <dgm:pt modelId="{0E0799FF-C78A-4596-87B4-A5F2AA152430}" type="sibTrans" cxnId="{B7E038E5-991B-4CED-865D-FC251E83DDC1}">
      <dgm:prSet/>
      <dgm:spPr/>
      <dgm:t>
        <a:bodyPr/>
        <a:lstStyle/>
        <a:p>
          <a:endParaRPr lang="en-US"/>
        </a:p>
      </dgm:t>
    </dgm:pt>
    <dgm:pt modelId="{FD4B893E-566C-47E9-B6BF-F82FC4850200}">
      <dgm:prSet/>
      <dgm:spPr/>
      <dgm:t>
        <a:bodyPr/>
        <a:lstStyle/>
        <a:p>
          <a:r>
            <a:rPr lang="en-US" b="1"/>
            <a:t>Charge Distribution:</a:t>
          </a:r>
          <a:r>
            <a:rPr lang="en-US"/>
            <a:t> Most charges are lower, with a few very high ones (right-skewed distribution).</a:t>
          </a:r>
        </a:p>
      </dgm:t>
    </dgm:pt>
    <dgm:pt modelId="{383B1250-3B0C-4098-9023-AD6DC375882A}" type="parTrans" cxnId="{A07A7495-FC28-4845-A790-E388B2747DE3}">
      <dgm:prSet/>
      <dgm:spPr/>
      <dgm:t>
        <a:bodyPr/>
        <a:lstStyle/>
        <a:p>
          <a:endParaRPr lang="en-US"/>
        </a:p>
      </dgm:t>
    </dgm:pt>
    <dgm:pt modelId="{CC4F3E07-446B-4A5C-8B44-19CFE28868D1}" type="sibTrans" cxnId="{A07A7495-FC28-4845-A790-E388B2747DE3}">
      <dgm:prSet/>
      <dgm:spPr/>
      <dgm:t>
        <a:bodyPr/>
        <a:lstStyle/>
        <a:p>
          <a:endParaRPr lang="en-US"/>
        </a:p>
      </dgm:t>
    </dgm:pt>
    <dgm:pt modelId="{13FC90C2-FED7-4404-AD24-0891E312054B}">
      <dgm:prSet/>
      <dgm:spPr/>
      <dgm:t>
        <a:bodyPr/>
        <a:lstStyle/>
        <a:p>
          <a:r>
            <a:rPr lang="en-US" b="1"/>
            <a:t>Average Charges by Gender:</a:t>
          </a:r>
          <a:r>
            <a:rPr lang="en-US"/>
            <a:t> Men have higher average charges.</a:t>
          </a:r>
        </a:p>
      </dgm:t>
    </dgm:pt>
    <dgm:pt modelId="{B4FFE5F7-81FA-45C4-B8F1-C78DCAD78F05}" type="parTrans" cxnId="{A7814F7B-0BA3-4B48-9084-B80F409BA184}">
      <dgm:prSet/>
      <dgm:spPr/>
      <dgm:t>
        <a:bodyPr/>
        <a:lstStyle/>
        <a:p>
          <a:endParaRPr lang="en-US"/>
        </a:p>
      </dgm:t>
    </dgm:pt>
    <dgm:pt modelId="{9747BD91-12AC-4AE8-BB2E-E34FCE1B8E77}" type="sibTrans" cxnId="{A7814F7B-0BA3-4B48-9084-B80F409BA184}">
      <dgm:prSet/>
      <dgm:spPr/>
      <dgm:t>
        <a:bodyPr/>
        <a:lstStyle/>
        <a:p>
          <a:endParaRPr lang="en-US"/>
        </a:p>
      </dgm:t>
    </dgm:pt>
    <dgm:pt modelId="{51114566-538C-4428-9806-A6216B11C917}">
      <dgm:prSet/>
      <dgm:spPr/>
      <dgm:t>
        <a:bodyPr/>
        <a:lstStyle/>
        <a:p>
          <a:r>
            <a:rPr lang="en-US" b="1"/>
            <a:t>Smoking Status:</a:t>
          </a:r>
          <a:r>
            <a:rPr lang="en-US"/>
            <a:t> 75% are non-smokers, indicating smoking is a key factor in insurance costs.</a:t>
          </a:r>
        </a:p>
      </dgm:t>
    </dgm:pt>
    <dgm:pt modelId="{9E2E991C-AB52-47A2-9262-22E9C79ECC28}" type="parTrans" cxnId="{95FAF671-B68D-4279-BCCB-55D49793E583}">
      <dgm:prSet/>
      <dgm:spPr/>
      <dgm:t>
        <a:bodyPr/>
        <a:lstStyle/>
        <a:p>
          <a:endParaRPr lang="en-US"/>
        </a:p>
      </dgm:t>
    </dgm:pt>
    <dgm:pt modelId="{EF7FDF34-8000-45CF-893E-4C188283C956}" type="sibTrans" cxnId="{95FAF671-B68D-4279-BCCB-55D49793E583}">
      <dgm:prSet/>
      <dgm:spPr/>
      <dgm:t>
        <a:bodyPr/>
        <a:lstStyle/>
        <a:p>
          <a:endParaRPr lang="en-US"/>
        </a:p>
      </dgm:t>
    </dgm:pt>
    <dgm:pt modelId="{9EE8E262-FC9C-4CF5-ACDA-1DC64D9F1475}" type="pres">
      <dgm:prSet presAssocID="{359C18C3-C122-4565-BADB-EAAF8ABAA87A}" presName="diagram" presStyleCnt="0">
        <dgm:presLayoutVars>
          <dgm:dir/>
          <dgm:resizeHandles val="exact"/>
        </dgm:presLayoutVars>
      </dgm:prSet>
      <dgm:spPr/>
    </dgm:pt>
    <dgm:pt modelId="{D745BDC4-1ABE-47F0-BEA3-0A597F496880}" type="pres">
      <dgm:prSet presAssocID="{9F5B620C-F807-4A8F-8DC0-E54D8151314B}" presName="node" presStyleLbl="node1" presStyleIdx="0" presStyleCnt="3">
        <dgm:presLayoutVars>
          <dgm:bulletEnabled val="1"/>
        </dgm:presLayoutVars>
      </dgm:prSet>
      <dgm:spPr/>
    </dgm:pt>
    <dgm:pt modelId="{FEB2FAF8-B91A-4768-986C-1D7815BDA435}" type="pres">
      <dgm:prSet presAssocID="{8A700EE7-2ED3-4157-A303-178C3B1F3424}" presName="sibTrans" presStyleCnt="0"/>
      <dgm:spPr/>
    </dgm:pt>
    <dgm:pt modelId="{6E8169FA-3C37-4A29-968B-D6E2D3370744}" type="pres">
      <dgm:prSet presAssocID="{2580A88D-874F-411D-B000-0EEF22CEA017}" presName="node" presStyleLbl="node1" presStyleIdx="1" presStyleCnt="3">
        <dgm:presLayoutVars>
          <dgm:bulletEnabled val="1"/>
        </dgm:presLayoutVars>
      </dgm:prSet>
      <dgm:spPr/>
    </dgm:pt>
    <dgm:pt modelId="{3C28B30B-30BA-4022-A519-55EBBEC29FE2}" type="pres">
      <dgm:prSet presAssocID="{68C23160-460B-4E39-B219-92E841682A62}" presName="sibTrans" presStyleCnt="0"/>
      <dgm:spPr/>
    </dgm:pt>
    <dgm:pt modelId="{F0121E73-7047-421A-BE59-7EFDF5D76AAB}" type="pres">
      <dgm:prSet presAssocID="{E42F90B2-6048-460D-9A5B-C9EB0BABAE9B}" presName="node" presStyleLbl="node1" presStyleIdx="2" presStyleCnt="3">
        <dgm:presLayoutVars>
          <dgm:bulletEnabled val="1"/>
        </dgm:presLayoutVars>
      </dgm:prSet>
      <dgm:spPr/>
    </dgm:pt>
  </dgm:ptLst>
  <dgm:cxnLst>
    <dgm:cxn modelId="{0D0E0306-1D8B-4F48-ABE5-73C226E9E6C4}" srcId="{2580A88D-874F-411D-B000-0EEF22CEA017}" destId="{927E0594-5AD9-405B-9391-7A1952F593B7}" srcOrd="1" destOrd="0" parTransId="{EAF74B64-3E03-48B6-BABE-0164673DE094}" sibTransId="{D3D2AD18-17C3-4C4F-B21B-24EDF7EA77F7}"/>
    <dgm:cxn modelId="{A60CB820-DF2C-4B0C-998F-33C8312AC997}" srcId="{359C18C3-C122-4565-BADB-EAAF8ABAA87A}" destId="{2580A88D-874F-411D-B000-0EEF22CEA017}" srcOrd="1" destOrd="0" parTransId="{1312A0F0-DE1C-49F1-9FE4-E5D9424098AF}" sibTransId="{68C23160-460B-4E39-B219-92E841682A62}"/>
    <dgm:cxn modelId="{CE5D4B26-BE47-4192-BFC4-858F273DADD4}" type="presOf" srcId="{51114566-538C-4428-9806-A6216B11C917}" destId="{F0121E73-7047-421A-BE59-7EFDF5D76AAB}" srcOrd="0" destOrd="3" presId="urn:microsoft.com/office/officeart/2005/8/layout/default"/>
    <dgm:cxn modelId="{4EC39A2E-EF03-4763-82DA-7FAE538E518E}" type="presOf" srcId="{139C6111-A660-482B-A7B7-16D02D28AE06}" destId="{6E8169FA-3C37-4A29-968B-D6E2D3370744}" srcOrd="0" destOrd="3" presId="urn:microsoft.com/office/officeart/2005/8/layout/default"/>
    <dgm:cxn modelId="{21E02333-FA75-43DA-B9A7-9D8ABFFBF7EA}" srcId="{359C18C3-C122-4565-BADB-EAAF8ABAA87A}" destId="{9F5B620C-F807-4A8F-8DC0-E54D8151314B}" srcOrd="0" destOrd="0" parTransId="{81011A17-84D7-44E4-9010-DA8E5BE34AA2}" sibTransId="{8A700EE7-2ED3-4157-A303-178C3B1F3424}"/>
    <dgm:cxn modelId="{BF61D337-BDBE-40FA-B64E-B94C9C1CAEDF}" type="presOf" srcId="{927E0594-5AD9-405B-9391-7A1952F593B7}" destId="{6E8169FA-3C37-4A29-968B-D6E2D3370744}" srcOrd="0" destOrd="2" presId="urn:microsoft.com/office/officeart/2005/8/layout/default"/>
    <dgm:cxn modelId="{9210263F-A8F5-4AD7-8273-3A3B83A7D438}" type="presOf" srcId="{9F5B620C-F807-4A8F-8DC0-E54D8151314B}" destId="{D745BDC4-1ABE-47F0-BEA3-0A597F496880}" srcOrd="0" destOrd="0" presId="urn:microsoft.com/office/officeart/2005/8/layout/default"/>
    <dgm:cxn modelId="{7A2ABC64-6976-4027-AA04-5FE304F462A5}" type="presOf" srcId="{359C18C3-C122-4565-BADB-EAAF8ABAA87A}" destId="{9EE8E262-FC9C-4CF5-ACDA-1DC64D9F1475}" srcOrd="0" destOrd="0" presId="urn:microsoft.com/office/officeart/2005/8/layout/default"/>
    <dgm:cxn modelId="{95FAF671-B68D-4279-BCCB-55D49793E583}" srcId="{E42F90B2-6048-460D-9A5B-C9EB0BABAE9B}" destId="{51114566-538C-4428-9806-A6216B11C917}" srcOrd="2" destOrd="0" parTransId="{9E2E991C-AB52-47A2-9262-22E9C79ECC28}" sibTransId="{EF7FDF34-8000-45CF-893E-4C188283C956}"/>
    <dgm:cxn modelId="{42710A77-0F10-4C80-A309-991D12AC2EAA}" type="presOf" srcId="{FD4B893E-566C-47E9-B6BF-F82FC4850200}" destId="{F0121E73-7047-421A-BE59-7EFDF5D76AAB}" srcOrd="0" destOrd="1" presId="urn:microsoft.com/office/officeart/2005/8/layout/default"/>
    <dgm:cxn modelId="{A7814F7B-0BA3-4B48-9084-B80F409BA184}" srcId="{E42F90B2-6048-460D-9A5B-C9EB0BABAE9B}" destId="{13FC90C2-FED7-4404-AD24-0891E312054B}" srcOrd="1" destOrd="0" parTransId="{B4FFE5F7-81FA-45C4-B8F1-C78DCAD78F05}" sibTransId="{9747BD91-12AC-4AE8-BB2E-E34FCE1B8E77}"/>
    <dgm:cxn modelId="{B5824C8B-46A0-4FD9-9F9F-CB3B56983EC5}" type="presOf" srcId="{E42F90B2-6048-460D-9A5B-C9EB0BABAE9B}" destId="{F0121E73-7047-421A-BE59-7EFDF5D76AAB}" srcOrd="0" destOrd="0" presId="urn:microsoft.com/office/officeart/2005/8/layout/default"/>
    <dgm:cxn modelId="{7FA4898B-E0EF-4EE7-A540-28E065A7A71A}" type="presOf" srcId="{8D202100-ACE9-4F41-B761-4599938219E7}" destId="{6E8169FA-3C37-4A29-968B-D6E2D3370744}" srcOrd="0" destOrd="1" presId="urn:microsoft.com/office/officeart/2005/8/layout/default"/>
    <dgm:cxn modelId="{A07A7495-FC28-4845-A790-E388B2747DE3}" srcId="{E42F90B2-6048-460D-9A5B-C9EB0BABAE9B}" destId="{FD4B893E-566C-47E9-B6BF-F82FC4850200}" srcOrd="0" destOrd="0" parTransId="{383B1250-3B0C-4098-9023-AD6DC375882A}" sibTransId="{CC4F3E07-446B-4A5C-8B44-19CFE28868D1}"/>
    <dgm:cxn modelId="{96A6B696-BFC7-45D4-8076-982E5B756EA9}" type="presOf" srcId="{13FC90C2-FED7-4404-AD24-0891E312054B}" destId="{F0121E73-7047-421A-BE59-7EFDF5D76AAB}" srcOrd="0" destOrd="2" presId="urn:microsoft.com/office/officeart/2005/8/layout/default"/>
    <dgm:cxn modelId="{C0D1F4A7-F374-4EEA-A55C-DFAB95D7D3F7}" srcId="{2580A88D-874F-411D-B000-0EEF22CEA017}" destId="{8D202100-ACE9-4F41-B761-4599938219E7}" srcOrd="0" destOrd="0" parTransId="{9A89817D-B956-4071-9C53-54EF9BB6FD57}" sibTransId="{82E9CB39-33E8-435F-849E-E6E115D3C9A7}"/>
    <dgm:cxn modelId="{4303D7A9-0C8D-4378-887E-4516A83F1619}" srcId="{2580A88D-874F-411D-B000-0EEF22CEA017}" destId="{139C6111-A660-482B-A7B7-16D02D28AE06}" srcOrd="2" destOrd="0" parTransId="{858E267A-AF65-43AE-A1B1-F166ABE38DF1}" sibTransId="{733F0D71-E8CC-45F1-AF32-5A9461F6675C}"/>
    <dgm:cxn modelId="{2218EDC2-AD69-4850-9533-988C007E8F46}" type="presOf" srcId="{2580A88D-874F-411D-B000-0EEF22CEA017}" destId="{6E8169FA-3C37-4A29-968B-D6E2D3370744}" srcOrd="0" destOrd="0" presId="urn:microsoft.com/office/officeart/2005/8/layout/default"/>
    <dgm:cxn modelId="{B7E038E5-991B-4CED-865D-FC251E83DDC1}" srcId="{359C18C3-C122-4565-BADB-EAAF8ABAA87A}" destId="{E42F90B2-6048-460D-9A5B-C9EB0BABAE9B}" srcOrd="2" destOrd="0" parTransId="{6F99BB10-B45F-4AB5-83DB-296D4AC13402}" sibTransId="{0E0799FF-C78A-4596-87B4-A5F2AA152430}"/>
    <dgm:cxn modelId="{DED4FD58-6B46-4EDD-8A70-46DE61B9B44E}" type="presParOf" srcId="{9EE8E262-FC9C-4CF5-ACDA-1DC64D9F1475}" destId="{D745BDC4-1ABE-47F0-BEA3-0A597F496880}" srcOrd="0" destOrd="0" presId="urn:microsoft.com/office/officeart/2005/8/layout/default"/>
    <dgm:cxn modelId="{0DA5153F-4323-4D2D-BC3A-200FEAD7932E}" type="presParOf" srcId="{9EE8E262-FC9C-4CF5-ACDA-1DC64D9F1475}" destId="{FEB2FAF8-B91A-4768-986C-1D7815BDA435}" srcOrd="1" destOrd="0" presId="urn:microsoft.com/office/officeart/2005/8/layout/default"/>
    <dgm:cxn modelId="{CE3F46B5-C14F-436C-BB06-DDC8A6F59920}" type="presParOf" srcId="{9EE8E262-FC9C-4CF5-ACDA-1DC64D9F1475}" destId="{6E8169FA-3C37-4A29-968B-D6E2D3370744}" srcOrd="2" destOrd="0" presId="urn:microsoft.com/office/officeart/2005/8/layout/default"/>
    <dgm:cxn modelId="{FBEC7F59-2F80-4126-A010-7B19C46A44CB}" type="presParOf" srcId="{9EE8E262-FC9C-4CF5-ACDA-1DC64D9F1475}" destId="{3C28B30B-30BA-4022-A519-55EBBEC29FE2}" srcOrd="3" destOrd="0" presId="urn:microsoft.com/office/officeart/2005/8/layout/default"/>
    <dgm:cxn modelId="{A8943B36-256B-4EDD-AEDD-BBC0B4F4428A}" type="presParOf" srcId="{9EE8E262-FC9C-4CF5-ACDA-1DC64D9F1475}" destId="{F0121E73-7047-421A-BE59-7EFDF5D76AAB}"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471C02-33E5-4BF0-8666-EC91EB6A5B25}">
      <dsp:nvSpPr>
        <dsp:cNvPr id="0" name=""/>
        <dsp:cNvSpPr/>
      </dsp:nvSpPr>
      <dsp:spPr>
        <a:xfrm>
          <a:off x="4071115" y="1503"/>
          <a:ext cx="1343144" cy="1343144"/>
        </a:xfrm>
        <a:prstGeom prst="downArrow">
          <a:avLst>
            <a:gd name="adj1" fmla="val 50000"/>
            <a:gd name="adj2" fmla="val 35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b="1" i="0" kern="1200" baseline="0"/>
            <a:t>Age:</a:t>
          </a:r>
          <a:r>
            <a:rPr lang="en-US" sz="800" b="0" i="0" kern="1200" baseline="0"/>
            <a:t> Age of the primary beneficiary</a:t>
          </a:r>
          <a:endParaRPr lang="en-US" sz="800" kern="1200"/>
        </a:p>
      </dsp:txBody>
      <dsp:txXfrm>
        <a:off x="4406901" y="1503"/>
        <a:ext cx="671572" cy="1108094"/>
      </dsp:txXfrm>
    </dsp:sp>
    <dsp:sp modelId="{47F401B8-335D-4C7E-988A-0376073D9D58}">
      <dsp:nvSpPr>
        <dsp:cNvPr id="0" name=""/>
        <dsp:cNvSpPr/>
      </dsp:nvSpPr>
      <dsp:spPr>
        <a:xfrm rot="3085714">
          <a:off x="5499541" y="689396"/>
          <a:ext cx="1343144" cy="1343144"/>
        </a:xfrm>
        <a:prstGeom prst="downArrow">
          <a:avLst>
            <a:gd name="adj1" fmla="val 50000"/>
            <a:gd name="adj2" fmla="val 35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b="1" i="0" kern="1200" baseline="0"/>
            <a:t>Sex:</a:t>
          </a:r>
          <a:r>
            <a:rPr lang="en-US" sz="800" b="0" i="0" kern="1200" baseline="0"/>
            <a:t> Gender of the insurance contractor (female, male)</a:t>
          </a:r>
          <a:endParaRPr lang="en-US" sz="800" kern="1200"/>
        </a:p>
      </dsp:txBody>
      <dsp:txXfrm rot="-5400000">
        <a:off x="5708951" y="951906"/>
        <a:ext cx="1108094" cy="671572"/>
      </dsp:txXfrm>
    </dsp:sp>
    <dsp:sp modelId="{9B3C43B9-5951-4917-A6CB-3F06E1FE4D30}">
      <dsp:nvSpPr>
        <dsp:cNvPr id="0" name=""/>
        <dsp:cNvSpPr/>
      </dsp:nvSpPr>
      <dsp:spPr>
        <a:xfrm rot="6171429">
          <a:off x="5852333" y="2235079"/>
          <a:ext cx="1343144" cy="1343144"/>
        </a:xfrm>
        <a:prstGeom prst="downArrow">
          <a:avLst>
            <a:gd name="adj1" fmla="val 50000"/>
            <a:gd name="adj2" fmla="val 35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b="1" i="0" kern="1200" baseline="0"/>
            <a:t>BMI:</a:t>
          </a:r>
          <a:r>
            <a:rPr lang="en-US" sz="800" b="0" i="0" kern="1200" baseline="0"/>
            <a:t> Body Mass Index</a:t>
          </a:r>
          <a:endParaRPr lang="en-US" sz="800" kern="1200"/>
        </a:p>
      </dsp:txBody>
      <dsp:txXfrm rot="-5400000">
        <a:off x="6084436" y="2597017"/>
        <a:ext cx="1108094" cy="671572"/>
      </dsp:txXfrm>
    </dsp:sp>
    <dsp:sp modelId="{CCAF843C-7D48-4DED-9B64-14DAF028BB24}">
      <dsp:nvSpPr>
        <dsp:cNvPr id="0" name=""/>
        <dsp:cNvSpPr/>
      </dsp:nvSpPr>
      <dsp:spPr>
        <a:xfrm rot="9257143">
          <a:off x="4863832" y="3474620"/>
          <a:ext cx="1343144" cy="1343144"/>
        </a:xfrm>
        <a:prstGeom prst="downArrow">
          <a:avLst>
            <a:gd name="adj1" fmla="val 50000"/>
            <a:gd name="adj2" fmla="val 35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b="1" i="0" kern="1200" baseline="0"/>
            <a:t>Children:</a:t>
          </a:r>
          <a:r>
            <a:rPr lang="en-US" sz="800" b="0" i="0" kern="1200" baseline="0"/>
            <a:t> Number of dependents covered</a:t>
          </a:r>
          <a:endParaRPr lang="en-US" sz="800" kern="1200"/>
        </a:p>
      </dsp:txBody>
      <dsp:txXfrm rot="10800000">
        <a:off x="5250610" y="3698031"/>
        <a:ext cx="671572" cy="1108094"/>
      </dsp:txXfrm>
    </dsp:sp>
    <dsp:sp modelId="{F252BE16-B661-4609-9128-5D3661895860}">
      <dsp:nvSpPr>
        <dsp:cNvPr id="0" name=""/>
        <dsp:cNvSpPr/>
      </dsp:nvSpPr>
      <dsp:spPr>
        <a:xfrm rot="12342857">
          <a:off x="3278399" y="3474620"/>
          <a:ext cx="1343144" cy="1343144"/>
        </a:xfrm>
        <a:prstGeom prst="downArrow">
          <a:avLst>
            <a:gd name="adj1" fmla="val 50000"/>
            <a:gd name="adj2" fmla="val 35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b="1" i="0" kern="1200" baseline="0"/>
            <a:t>Smoker:</a:t>
          </a:r>
          <a:r>
            <a:rPr lang="en-US" sz="800" b="0" i="0" kern="1200" baseline="0"/>
            <a:t> Smoking status (yes, no)</a:t>
          </a:r>
          <a:endParaRPr lang="en-US" sz="800" kern="1200"/>
        </a:p>
      </dsp:txBody>
      <dsp:txXfrm rot="10800000">
        <a:off x="3563193" y="3698031"/>
        <a:ext cx="671572" cy="1108094"/>
      </dsp:txXfrm>
    </dsp:sp>
    <dsp:sp modelId="{4D445028-CF7B-453D-8808-923BB3F5F449}">
      <dsp:nvSpPr>
        <dsp:cNvPr id="0" name=""/>
        <dsp:cNvSpPr/>
      </dsp:nvSpPr>
      <dsp:spPr>
        <a:xfrm rot="15428571">
          <a:off x="2289898" y="2235079"/>
          <a:ext cx="1343144" cy="1343144"/>
        </a:xfrm>
        <a:prstGeom prst="downArrow">
          <a:avLst>
            <a:gd name="adj1" fmla="val 50000"/>
            <a:gd name="adj2" fmla="val 35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b="1" i="0" kern="1200" baseline="0"/>
            <a:t>Region:</a:t>
          </a:r>
          <a:r>
            <a:rPr lang="en-US" sz="800" b="0" i="0" kern="1200" baseline="0"/>
            <a:t> Residential area (northeast, southeast, southwest, northwest)</a:t>
          </a:r>
          <a:endParaRPr lang="en-US" sz="800" kern="1200"/>
        </a:p>
      </dsp:txBody>
      <dsp:txXfrm rot="5400000">
        <a:off x="2292845" y="2597017"/>
        <a:ext cx="1108094" cy="671572"/>
      </dsp:txXfrm>
    </dsp:sp>
    <dsp:sp modelId="{D54D63A9-9095-4EC4-B400-74E4BCBCD845}">
      <dsp:nvSpPr>
        <dsp:cNvPr id="0" name=""/>
        <dsp:cNvSpPr/>
      </dsp:nvSpPr>
      <dsp:spPr>
        <a:xfrm rot="18514286">
          <a:off x="2642690" y="689396"/>
          <a:ext cx="1343144" cy="1343144"/>
        </a:xfrm>
        <a:prstGeom prst="downArrow">
          <a:avLst>
            <a:gd name="adj1" fmla="val 50000"/>
            <a:gd name="adj2" fmla="val 35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b="1" i="0" kern="1200" baseline="0"/>
            <a:t>Charges:</a:t>
          </a:r>
          <a:r>
            <a:rPr lang="en-US" sz="800" b="0" i="0" kern="1200" baseline="0"/>
            <a:t> Medical costs billed by insurance </a:t>
          </a:r>
          <a:endParaRPr lang="en-US" sz="800" kern="1200"/>
        </a:p>
      </dsp:txBody>
      <dsp:txXfrm rot="5400000">
        <a:off x="2668330" y="951906"/>
        <a:ext cx="1108094" cy="6715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DCFDE1-4B34-4CE1-B6F5-FE1FE52AD687}">
      <dsp:nvSpPr>
        <dsp:cNvPr id="0" name=""/>
        <dsp:cNvSpPr/>
      </dsp:nvSpPr>
      <dsp:spPr>
        <a:xfrm rot="5400000">
          <a:off x="970726" y="1053599"/>
          <a:ext cx="1649764" cy="19885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DF1B51E-5A22-4E7D-8D52-3CC8E1465778}">
      <dsp:nvSpPr>
        <dsp:cNvPr id="0" name=""/>
        <dsp:cNvSpPr/>
      </dsp:nvSpPr>
      <dsp:spPr>
        <a:xfrm>
          <a:off x="1350018" y="391"/>
          <a:ext cx="2209517" cy="132571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1. Getting the Data Ready:</a:t>
          </a:r>
          <a:endParaRPr lang="en-US" sz="1100" kern="1200"/>
        </a:p>
      </dsp:txBody>
      <dsp:txXfrm>
        <a:off x="1388847" y="39220"/>
        <a:ext cx="2131859" cy="1248052"/>
      </dsp:txXfrm>
    </dsp:sp>
    <dsp:sp modelId="{1D5A83C2-FD6E-4CB6-A747-922F2E66093A}">
      <dsp:nvSpPr>
        <dsp:cNvPr id="0" name=""/>
        <dsp:cNvSpPr/>
      </dsp:nvSpPr>
      <dsp:spPr>
        <a:xfrm rot="5400000">
          <a:off x="970726" y="2710738"/>
          <a:ext cx="1649764" cy="19885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2010A19-1DC2-4289-AAFE-E3266FB5489A}">
      <dsp:nvSpPr>
        <dsp:cNvPr id="0" name=""/>
        <dsp:cNvSpPr/>
      </dsp:nvSpPr>
      <dsp:spPr>
        <a:xfrm>
          <a:off x="1350018" y="1657530"/>
          <a:ext cx="2209517" cy="132571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Cleaning Up:</a:t>
          </a:r>
          <a:r>
            <a:rPr lang="en-US" sz="1100" kern="1200"/>
            <a:t> We cleaned the data to make sure it’s in a usable format.</a:t>
          </a:r>
        </a:p>
      </dsp:txBody>
      <dsp:txXfrm>
        <a:off x="1388847" y="1696359"/>
        <a:ext cx="2131859" cy="1248052"/>
      </dsp:txXfrm>
    </dsp:sp>
    <dsp:sp modelId="{BECC0D64-22DB-43AA-8B84-41CC7204ECE4}">
      <dsp:nvSpPr>
        <dsp:cNvPr id="0" name=""/>
        <dsp:cNvSpPr/>
      </dsp:nvSpPr>
      <dsp:spPr>
        <a:xfrm>
          <a:off x="1799295" y="3539307"/>
          <a:ext cx="2931284" cy="19885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E371C9-907F-4DED-898F-CE7D52685425}">
      <dsp:nvSpPr>
        <dsp:cNvPr id="0" name=""/>
        <dsp:cNvSpPr/>
      </dsp:nvSpPr>
      <dsp:spPr>
        <a:xfrm>
          <a:off x="1350018" y="3314668"/>
          <a:ext cx="2209517" cy="132571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Preparing Features:</a:t>
          </a:r>
          <a:r>
            <a:rPr lang="en-US" sz="1100" kern="1200"/>
            <a:t> We adjusted the numerical data (like age and BMI) and converted categorical data (like gender and smoking status) into a format that the models can understand.</a:t>
          </a:r>
        </a:p>
      </dsp:txBody>
      <dsp:txXfrm>
        <a:off x="1388847" y="3353497"/>
        <a:ext cx="2131859" cy="1248052"/>
      </dsp:txXfrm>
    </dsp:sp>
    <dsp:sp modelId="{543CB966-89E7-4DD7-A010-AE991CB420D9}">
      <dsp:nvSpPr>
        <dsp:cNvPr id="0" name=""/>
        <dsp:cNvSpPr/>
      </dsp:nvSpPr>
      <dsp:spPr>
        <a:xfrm rot="16200000">
          <a:off x="3909385" y="2710738"/>
          <a:ext cx="1649764" cy="19885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A8F432E-0EF5-4510-B316-61F50D3277B1}">
      <dsp:nvSpPr>
        <dsp:cNvPr id="0" name=""/>
        <dsp:cNvSpPr/>
      </dsp:nvSpPr>
      <dsp:spPr>
        <a:xfrm>
          <a:off x="4288677" y="3314668"/>
          <a:ext cx="2209517" cy="132571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2. Splitting the Data:</a:t>
          </a:r>
          <a:endParaRPr lang="en-US" sz="1100" kern="1200"/>
        </a:p>
      </dsp:txBody>
      <dsp:txXfrm>
        <a:off x="4327506" y="3353497"/>
        <a:ext cx="2131859" cy="1248052"/>
      </dsp:txXfrm>
    </dsp:sp>
    <dsp:sp modelId="{EA780FCB-62C6-4CC8-8E8A-01848D7C780F}">
      <dsp:nvSpPr>
        <dsp:cNvPr id="0" name=""/>
        <dsp:cNvSpPr/>
      </dsp:nvSpPr>
      <dsp:spPr>
        <a:xfrm rot="16200000">
          <a:off x="3909385" y="1053599"/>
          <a:ext cx="1649764" cy="19885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AEB2C20-43A9-4420-B0CE-344BC18063F5}">
      <dsp:nvSpPr>
        <dsp:cNvPr id="0" name=""/>
        <dsp:cNvSpPr/>
      </dsp:nvSpPr>
      <dsp:spPr>
        <a:xfrm>
          <a:off x="4288677" y="1657530"/>
          <a:ext cx="2209517" cy="132571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Training Set:</a:t>
          </a:r>
          <a:r>
            <a:rPr lang="en-US" sz="1100" kern="1200"/>
            <a:t> We used 80% of the data to teach the models how to make predictions.</a:t>
          </a:r>
        </a:p>
      </dsp:txBody>
      <dsp:txXfrm>
        <a:off x="4327506" y="1696359"/>
        <a:ext cx="2131859" cy="1248052"/>
      </dsp:txXfrm>
    </dsp:sp>
    <dsp:sp modelId="{9B3A049C-F620-4DCB-A85C-2AAAAE6C5F9E}">
      <dsp:nvSpPr>
        <dsp:cNvPr id="0" name=""/>
        <dsp:cNvSpPr/>
      </dsp:nvSpPr>
      <dsp:spPr>
        <a:xfrm>
          <a:off x="4737954" y="225030"/>
          <a:ext cx="2931284" cy="19885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CC832A-232F-4474-9CC4-D19B68A80AB6}">
      <dsp:nvSpPr>
        <dsp:cNvPr id="0" name=""/>
        <dsp:cNvSpPr/>
      </dsp:nvSpPr>
      <dsp:spPr>
        <a:xfrm>
          <a:off x="4288677" y="391"/>
          <a:ext cx="2209517" cy="132571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Testing Set:</a:t>
          </a:r>
          <a:r>
            <a:rPr lang="en-US" sz="1100" kern="1200"/>
            <a:t> We used the remaining 20% to check how well the models predict insurance charges.</a:t>
          </a:r>
        </a:p>
      </dsp:txBody>
      <dsp:txXfrm>
        <a:off x="4327506" y="39220"/>
        <a:ext cx="2131859" cy="1248052"/>
      </dsp:txXfrm>
    </dsp:sp>
    <dsp:sp modelId="{EBC8F709-F255-47C7-BDAF-E03855390A7D}">
      <dsp:nvSpPr>
        <dsp:cNvPr id="0" name=""/>
        <dsp:cNvSpPr/>
      </dsp:nvSpPr>
      <dsp:spPr>
        <a:xfrm rot="5400000">
          <a:off x="6848044" y="1053599"/>
          <a:ext cx="1649764" cy="19885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A49BAA3-A2DE-4930-86B0-BB5FC1799EAC}">
      <dsp:nvSpPr>
        <dsp:cNvPr id="0" name=""/>
        <dsp:cNvSpPr/>
      </dsp:nvSpPr>
      <dsp:spPr>
        <a:xfrm>
          <a:off x="7227335" y="391"/>
          <a:ext cx="2209517" cy="132571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3. Models We Tested:</a:t>
          </a:r>
          <a:endParaRPr lang="en-US" sz="1100" kern="1200"/>
        </a:p>
      </dsp:txBody>
      <dsp:txXfrm>
        <a:off x="7266164" y="39220"/>
        <a:ext cx="2131859" cy="1248052"/>
      </dsp:txXfrm>
    </dsp:sp>
    <dsp:sp modelId="{127D479D-C6C1-457E-96C0-68198AA3ADE8}">
      <dsp:nvSpPr>
        <dsp:cNvPr id="0" name=""/>
        <dsp:cNvSpPr/>
      </dsp:nvSpPr>
      <dsp:spPr>
        <a:xfrm rot="5400000">
          <a:off x="6848044" y="2710738"/>
          <a:ext cx="1649764" cy="19885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44F516B-FA6F-4596-B240-C0CEB45F83DC}">
      <dsp:nvSpPr>
        <dsp:cNvPr id="0" name=""/>
        <dsp:cNvSpPr/>
      </dsp:nvSpPr>
      <dsp:spPr>
        <a:xfrm>
          <a:off x="7227335" y="1657530"/>
          <a:ext cx="2209517" cy="132571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Linear Regression:</a:t>
          </a:r>
          <a:r>
            <a:rPr lang="en-US" sz="1100" kern="1200"/>
            <a:t> A simple model that tries to find the best straight line to predict insurance charges based on the features.</a:t>
          </a:r>
        </a:p>
      </dsp:txBody>
      <dsp:txXfrm>
        <a:off x="7266164" y="1696359"/>
        <a:ext cx="2131859" cy="1248052"/>
      </dsp:txXfrm>
    </dsp:sp>
    <dsp:sp modelId="{1CA73EA8-4115-4B79-ABE8-117A012A05A4}">
      <dsp:nvSpPr>
        <dsp:cNvPr id="0" name=""/>
        <dsp:cNvSpPr/>
      </dsp:nvSpPr>
      <dsp:spPr>
        <a:xfrm>
          <a:off x="7227335" y="3314668"/>
          <a:ext cx="2209517" cy="132571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Random Forest:</a:t>
          </a:r>
          <a:r>
            <a:rPr lang="en-US" sz="1100" kern="1200"/>
            <a:t> A more advanced model that uses multiple decision trees to make predictions and combines their results.</a:t>
          </a:r>
        </a:p>
      </dsp:txBody>
      <dsp:txXfrm>
        <a:off x="7266164" y="3353497"/>
        <a:ext cx="2131859" cy="12480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45BDC4-1ABE-47F0-BEA3-0A597F496880}">
      <dsp:nvSpPr>
        <dsp:cNvPr id="0" name=""/>
        <dsp:cNvSpPr/>
      </dsp:nvSpPr>
      <dsp:spPr>
        <a:xfrm>
          <a:off x="0" y="1071918"/>
          <a:ext cx="3414946" cy="204896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Random Forest</a:t>
          </a:r>
          <a:r>
            <a:rPr lang="en-US" sz="1700" kern="1200"/>
            <a:t> showed better accuracy than </a:t>
          </a:r>
          <a:r>
            <a:rPr lang="en-US" sz="1700" b="1" kern="1200"/>
            <a:t>Linear Regression</a:t>
          </a:r>
          <a:r>
            <a:rPr lang="en-US" sz="1700" kern="1200"/>
            <a:t>, with lower errors and a higher R-squared value.</a:t>
          </a:r>
        </a:p>
      </dsp:txBody>
      <dsp:txXfrm>
        <a:off x="0" y="1071918"/>
        <a:ext cx="3414946" cy="2048967"/>
      </dsp:txXfrm>
    </dsp:sp>
    <dsp:sp modelId="{6E8169FA-3C37-4A29-968B-D6E2D3370744}">
      <dsp:nvSpPr>
        <dsp:cNvPr id="0" name=""/>
        <dsp:cNvSpPr/>
      </dsp:nvSpPr>
      <dsp:spPr>
        <a:xfrm>
          <a:off x="3756441" y="1071918"/>
          <a:ext cx="3414946" cy="2048967"/>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Influential Factors:</a:t>
          </a:r>
          <a:endParaRPr lang="en-US" sz="1700" kern="1200"/>
        </a:p>
        <a:p>
          <a:pPr marL="114300" lvl="1" indent="-114300" algn="l" defTabSz="577850">
            <a:lnSpc>
              <a:spcPct val="90000"/>
            </a:lnSpc>
            <a:spcBef>
              <a:spcPct val="0"/>
            </a:spcBef>
            <a:spcAft>
              <a:spcPct val="15000"/>
            </a:spcAft>
            <a:buChar char="•"/>
          </a:pPr>
          <a:r>
            <a:rPr lang="en-US" sz="1300" b="1" kern="1200"/>
            <a:t>Smoking Status:</a:t>
          </a:r>
          <a:r>
            <a:rPr lang="en-US" sz="1300" kern="1200"/>
            <a:t> Smokers incur higher insurance charges.</a:t>
          </a:r>
        </a:p>
        <a:p>
          <a:pPr marL="114300" lvl="1" indent="-114300" algn="l" defTabSz="577850">
            <a:lnSpc>
              <a:spcPct val="90000"/>
            </a:lnSpc>
            <a:spcBef>
              <a:spcPct val="0"/>
            </a:spcBef>
            <a:spcAft>
              <a:spcPct val="15000"/>
            </a:spcAft>
            <a:buChar char="•"/>
          </a:pPr>
          <a:r>
            <a:rPr lang="en-US" sz="1300" b="1" kern="1200"/>
            <a:t>Gender:</a:t>
          </a:r>
          <a:r>
            <a:rPr lang="en-US" sz="1300" kern="1200"/>
            <a:t> Men have higher average insurance charges than women.</a:t>
          </a:r>
        </a:p>
        <a:p>
          <a:pPr marL="114300" lvl="1" indent="-114300" algn="l" defTabSz="577850">
            <a:lnSpc>
              <a:spcPct val="90000"/>
            </a:lnSpc>
            <a:spcBef>
              <a:spcPct val="0"/>
            </a:spcBef>
            <a:spcAft>
              <a:spcPct val="15000"/>
            </a:spcAft>
            <a:buChar char="•"/>
          </a:pPr>
          <a:r>
            <a:rPr lang="en-US" sz="1300" b="1" kern="1200"/>
            <a:t>BMI:</a:t>
          </a:r>
          <a:r>
            <a:rPr lang="en-US" sz="1300" kern="1200"/>
            <a:t> Higher BMI is linked to higher insurance costs.</a:t>
          </a:r>
        </a:p>
      </dsp:txBody>
      <dsp:txXfrm>
        <a:off x="3756441" y="1071918"/>
        <a:ext cx="3414946" cy="2048967"/>
      </dsp:txXfrm>
    </dsp:sp>
    <dsp:sp modelId="{F0121E73-7047-421A-BE59-7EFDF5D76AAB}">
      <dsp:nvSpPr>
        <dsp:cNvPr id="0" name=""/>
        <dsp:cNvSpPr/>
      </dsp:nvSpPr>
      <dsp:spPr>
        <a:xfrm>
          <a:off x="7512882" y="1071918"/>
          <a:ext cx="3414946" cy="2048967"/>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Visualization Insights:</a:t>
          </a:r>
          <a:endParaRPr lang="en-US" sz="1700" kern="1200"/>
        </a:p>
        <a:p>
          <a:pPr marL="114300" lvl="1" indent="-114300" algn="l" defTabSz="577850">
            <a:lnSpc>
              <a:spcPct val="90000"/>
            </a:lnSpc>
            <a:spcBef>
              <a:spcPct val="0"/>
            </a:spcBef>
            <a:spcAft>
              <a:spcPct val="15000"/>
            </a:spcAft>
            <a:buChar char="•"/>
          </a:pPr>
          <a:r>
            <a:rPr lang="en-US" sz="1300" b="1" kern="1200"/>
            <a:t>Charge Distribution:</a:t>
          </a:r>
          <a:r>
            <a:rPr lang="en-US" sz="1300" kern="1200"/>
            <a:t> Most charges are lower, with a few very high ones (right-skewed distribution).</a:t>
          </a:r>
        </a:p>
        <a:p>
          <a:pPr marL="114300" lvl="1" indent="-114300" algn="l" defTabSz="577850">
            <a:lnSpc>
              <a:spcPct val="90000"/>
            </a:lnSpc>
            <a:spcBef>
              <a:spcPct val="0"/>
            </a:spcBef>
            <a:spcAft>
              <a:spcPct val="15000"/>
            </a:spcAft>
            <a:buChar char="•"/>
          </a:pPr>
          <a:r>
            <a:rPr lang="en-US" sz="1300" b="1" kern="1200"/>
            <a:t>Average Charges by Gender:</a:t>
          </a:r>
          <a:r>
            <a:rPr lang="en-US" sz="1300" kern="1200"/>
            <a:t> Men have higher average charges.</a:t>
          </a:r>
        </a:p>
        <a:p>
          <a:pPr marL="114300" lvl="1" indent="-114300" algn="l" defTabSz="577850">
            <a:lnSpc>
              <a:spcPct val="90000"/>
            </a:lnSpc>
            <a:spcBef>
              <a:spcPct val="0"/>
            </a:spcBef>
            <a:spcAft>
              <a:spcPct val="15000"/>
            </a:spcAft>
            <a:buChar char="•"/>
          </a:pPr>
          <a:r>
            <a:rPr lang="en-US" sz="1300" b="1" kern="1200"/>
            <a:t>Smoking Status:</a:t>
          </a:r>
          <a:r>
            <a:rPr lang="en-US" sz="1300" kern="1200"/>
            <a:t> 75% are non-smokers, indicating smoking is a key factor in insurance costs.</a:t>
          </a:r>
        </a:p>
      </dsp:txBody>
      <dsp:txXfrm>
        <a:off x="7512882" y="1071918"/>
        <a:ext cx="3414946" cy="2048967"/>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37761-989B-B741-C120-8B9B1BAADF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782793-D867-7660-1180-0F83E05BA2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A646F-F44B-F7AD-9E1F-7FC2B5E43009}"/>
              </a:ext>
            </a:extLst>
          </p:cNvPr>
          <p:cNvSpPr>
            <a:spLocks noGrp="1"/>
          </p:cNvSpPr>
          <p:nvPr>
            <p:ph type="dt" sz="half" idx="10"/>
          </p:nvPr>
        </p:nvSpPr>
        <p:spPr/>
        <p:txBody>
          <a:bodyPr/>
          <a:lstStyle/>
          <a:p>
            <a:fld id="{DE4B2E05-5A90-42A0-82AF-FD69EC16E38A}" type="datetimeFigureOut">
              <a:rPr lang="en-US" smtClean="0"/>
              <a:t>7/21/2024</a:t>
            </a:fld>
            <a:endParaRPr lang="en-US"/>
          </a:p>
        </p:txBody>
      </p:sp>
      <p:sp>
        <p:nvSpPr>
          <p:cNvPr id="5" name="Footer Placeholder 4">
            <a:extLst>
              <a:ext uri="{FF2B5EF4-FFF2-40B4-BE49-F238E27FC236}">
                <a16:creationId xmlns:a16="http://schemas.microsoft.com/office/drawing/2014/main" id="{9DD29149-5F39-6C9E-3C68-C3976EEBC5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E6A9B1-2DE8-3173-F1F6-DB35A7E42100}"/>
              </a:ext>
            </a:extLst>
          </p:cNvPr>
          <p:cNvSpPr>
            <a:spLocks noGrp="1"/>
          </p:cNvSpPr>
          <p:nvPr>
            <p:ph type="sldNum" sz="quarter" idx="12"/>
          </p:nvPr>
        </p:nvSpPr>
        <p:spPr/>
        <p:txBody>
          <a:bodyPr/>
          <a:lstStyle/>
          <a:p>
            <a:fld id="{6688179E-8E05-436D-994A-8D570B9ADAB9}" type="slidenum">
              <a:rPr lang="en-US" smtClean="0"/>
              <a:t>‹#›</a:t>
            </a:fld>
            <a:endParaRPr lang="en-US"/>
          </a:p>
        </p:txBody>
      </p:sp>
    </p:spTree>
    <p:extLst>
      <p:ext uri="{BB962C8B-B14F-4D97-AF65-F5344CB8AC3E}">
        <p14:creationId xmlns:p14="http://schemas.microsoft.com/office/powerpoint/2010/main" val="2859876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6FD01-EEEC-2D1B-1001-51DF60622E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06527D-85C6-8F52-5496-2991E41274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A36E93-7C79-2894-5B97-20DC716D6559}"/>
              </a:ext>
            </a:extLst>
          </p:cNvPr>
          <p:cNvSpPr>
            <a:spLocks noGrp="1"/>
          </p:cNvSpPr>
          <p:nvPr>
            <p:ph type="dt" sz="half" idx="10"/>
          </p:nvPr>
        </p:nvSpPr>
        <p:spPr/>
        <p:txBody>
          <a:bodyPr/>
          <a:lstStyle/>
          <a:p>
            <a:fld id="{DE4B2E05-5A90-42A0-82AF-FD69EC16E38A}" type="datetimeFigureOut">
              <a:rPr lang="en-US" smtClean="0"/>
              <a:t>7/21/2024</a:t>
            </a:fld>
            <a:endParaRPr lang="en-US"/>
          </a:p>
        </p:txBody>
      </p:sp>
      <p:sp>
        <p:nvSpPr>
          <p:cNvPr id="5" name="Footer Placeholder 4">
            <a:extLst>
              <a:ext uri="{FF2B5EF4-FFF2-40B4-BE49-F238E27FC236}">
                <a16:creationId xmlns:a16="http://schemas.microsoft.com/office/drawing/2014/main" id="{F5562553-CB8F-1145-6DA6-2B3C24BAD1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4DE1FE-DB49-304D-9D8D-8EBB5E052B61}"/>
              </a:ext>
            </a:extLst>
          </p:cNvPr>
          <p:cNvSpPr>
            <a:spLocks noGrp="1"/>
          </p:cNvSpPr>
          <p:nvPr>
            <p:ph type="sldNum" sz="quarter" idx="12"/>
          </p:nvPr>
        </p:nvSpPr>
        <p:spPr/>
        <p:txBody>
          <a:bodyPr/>
          <a:lstStyle/>
          <a:p>
            <a:fld id="{6688179E-8E05-436D-994A-8D570B9ADAB9}" type="slidenum">
              <a:rPr lang="en-US" smtClean="0"/>
              <a:t>‹#›</a:t>
            </a:fld>
            <a:endParaRPr lang="en-US"/>
          </a:p>
        </p:txBody>
      </p:sp>
    </p:spTree>
    <p:extLst>
      <p:ext uri="{BB962C8B-B14F-4D97-AF65-F5344CB8AC3E}">
        <p14:creationId xmlns:p14="http://schemas.microsoft.com/office/powerpoint/2010/main" val="67803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21B341-7FB8-3817-CF05-D6920F4C6A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A86338-69D2-DDC3-9FC8-8E22BDF23E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EC92F7-3332-2369-C8A8-F9B16903DD48}"/>
              </a:ext>
            </a:extLst>
          </p:cNvPr>
          <p:cNvSpPr>
            <a:spLocks noGrp="1"/>
          </p:cNvSpPr>
          <p:nvPr>
            <p:ph type="dt" sz="half" idx="10"/>
          </p:nvPr>
        </p:nvSpPr>
        <p:spPr/>
        <p:txBody>
          <a:bodyPr/>
          <a:lstStyle/>
          <a:p>
            <a:fld id="{DE4B2E05-5A90-42A0-82AF-FD69EC16E38A}" type="datetimeFigureOut">
              <a:rPr lang="en-US" smtClean="0"/>
              <a:t>7/21/2024</a:t>
            </a:fld>
            <a:endParaRPr lang="en-US"/>
          </a:p>
        </p:txBody>
      </p:sp>
      <p:sp>
        <p:nvSpPr>
          <p:cNvPr id="5" name="Footer Placeholder 4">
            <a:extLst>
              <a:ext uri="{FF2B5EF4-FFF2-40B4-BE49-F238E27FC236}">
                <a16:creationId xmlns:a16="http://schemas.microsoft.com/office/drawing/2014/main" id="{1C338565-AB95-9935-2561-E13502C618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C36C7-BC57-103D-4932-3D72C2887E58}"/>
              </a:ext>
            </a:extLst>
          </p:cNvPr>
          <p:cNvSpPr>
            <a:spLocks noGrp="1"/>
          </p:cNvSpPr>
          <p:nvPr>
            <p:ph type="sldNum" sz="quarter" idx="12"/>
          </p:nvPr>
        </p:nvSpPr>
        <p:spPr/>
        <p:txBody>
          <a:bodyPr/>
          <a:lstStyle/>
          <a:p>
            <a:fld id="{6688179E-8E05-436D-994A-8D570B9ADAB9}" type="slidenum">
              <a:rPr lang="en-US" smtClean="0"/>
              <a:t>‹#›</a:t>
            </a:fld>
            <a:endParaRPr lang="en-US"/>
          </a:p>
        </p:txBody>
      </p:sp>
    </p:spTree>
    <p:extLst>
      <p:ext uri="{BB962C8B-B14F-4D97-AF65-F5344CB8AC3E}">
        <p14:creationId xmlns:p14="http://schemas.microsoft.com/office/powerpoint/2010/main" val="2998003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FDCFD-E68D-77C7-7502-909D11786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6D95A4-FDF9-7674-1AC0-CC7FCC0067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08832-44E7-3235-9C7E-6E8C4A12E5A3}"/>
              </a:ext>
            </a:extLst>
          </p:cNvPr>
          <p:cNvSpPr>
            <a:spLocks noGrp="1"/>
          </p:cNvSpPr>
          <p:nvPr>
            <p:ph type="dt" sz="half" idx="10"/>
          </p:nvPr>
        </p:nvSpPr>
        <p:spPr/>
        <p:txBody>
          <a:bodyPr/>
          <a:lstStyle/>
          <a:p>
            <a:fld id="{DE4B2E05-5A90-42A0-82AF-FD69EC16E38A}" type="datetimeFigureOut">
              <a:rPr lang="en-US" smtClean="0"/>
              <a:t>7/21/2024</a:t>
            </a:fld>
            <a:endParaRPr lang="en-US"/>
          </a:p>
        </p:txBody>
      </p:sp>
      <p:sp>
        <p:nvSpPr>
          <p:cNvPr id="5" name="Footer Placeholder 4">
            <a:extLst>
              <a:ext uri="{FF2B5EF4-FFF2-40B4-BE49-F238E27FC236}">
                <a16:creationId xmlns:a16="http://schemas.microsoft.com/office/drawing/2014/main" id="{D174446C-F9B7-D93E-5DF1-254DEA57F2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AE991-51B4-2251-579B-514D3B6E42A1}"/>
              </a:ext>
            </a:extLst>
          </p:cNvPr>
          <p:cNvSpPr>
            <a:spLocks noGrp="1"/>
          </p:cNvSpPr>
          <p:nvPr>
            <p:ph type="sldNum" sz="quarter" idx="12"/>
          </p:nvPr>
        </p:nvSpPr>
        <p:spPr/>
        <p:txBody>
          <a:bodyPr/>
          <a:lstStyle/>
          <a:p>
            <a:fld id="{6688179E-8E05-436D-994A-8D570B9ADAB9}" type="slidenum">
              <a:rPr lang="en-US" smtClean="0"/>
              <a:t>‹#›</a:t>
            </a:fld>
            <a:endParaRPr lang="en-US"/>
          </a:p>
        </p:txBody>
      </p:sp>
    </p:spTree>
    <p:extLst>
      <p:ext uri="{BB962C8B-B14F-4D97-AF65-F5344CB8AC3E}">
        <p14:creationId xmlns:p14="http://schemas.microsoft.com/office/powerpoint/2010/main" val="121872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595A-C8DB-A77B-25AC-B937288927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8E39E7-56EE-A2A7-0695-0297B260FCE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5EAB0C-A2C4-E4D1-D608-B7BF4027680C}"/>
              </a:ext>
            </a:extLst>
          </p:cNvPr>
          <p:cNvSpPr>
            <a:spLocks noGrp="1"/>
          </p:cNvSpPr>
          <p:nvPr>
            <p:ph type="dt" sz="half" idx="10"/>
          </p:nvPr>
        </p:nvSpPr>
        <p:spPr/>
        <p:txBody>
          <a:bodyPr/>
          <a:lstStyle/>
          <a:p>
            <a:fld id="{DE4B2E05-5A90-42A0-82AF-FD69EC16E38A}" type="datetimeFigureOut">
              <a:rPr lang="en-US" smtClean="0"/>
              <a:t>7/21/2024</a:t>
            </a:fld>
            <a:endParaRPr lang="en-US"/>
          </a:p>
        </p:txBody>
      </p:sp>
      <p:sp>
        <p:nvSpPr>
          <p:cNvPr id="5" name="Footer Placeholder 4">
            <a:extLst>
              <a:ext uri="{FF2B5EF4-FFF2-40B4-BE49-F238E27FC236}">
                <a16:creationId xmlns:a16="http://schemas.microsoft.com/office/drawing/2014/main" id="{5693B86D-67D8-9313-1B7A-67ACCC095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25E698-F9CA-9E62-98FF-A71BCEB3A889}"/>
              </a:ext>
            </a:extLst>
          </p:cNvPr>
          <p:cNvSpPr>
            <a:spLocks noGrp="1"/>
          </p:cNvSpPr>
          <p:nvPr>
            <p:ph type="sldNum" sz="quarter" idx="12"/>
          </p:nvPr>
        </p:nvSpPr>
        <p:spPr/>
        <p:txBody>
          <a:bodyPr/>
          <a:lstStyle/>
          <a:p>
            <a:fld id="{6688179E-8E05-436D-994A-8D570B9ADAB9}" type="slidenum">
              <a:rPr lang="en-US" smtClean="0"/>
              <a:t>‹#›</a:t>
            </a:fld>
            <a:endParaRPr lang="en-US"/>
          </a:p>
        </p:txBody>
      </p:sp>
    </p:spTree>
    <p:extLst>
      <p:ext uri="{BB962C8B-B14F-4D97-AF65-F5344CB8AC3E}">
        <p14:creationId xmlns:p14="http://schemas.microsoft.com/office/powerpoint/2010/main" val="1009598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8BD2-D1F2-EA09-BC5B-EB05BD25FD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044F99-9587-5786-7FFC-BAE4200EAA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181324-38D1-9B7B-F921-0DDB0A7AE4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42E8DE-C791-A5F7-E320-BEA574FE453D}"/>
              </a:ext>
            </a:extLst>
          </p:cNvPr>
          <p:cNvSpPr>
            <a:spLocks noGrp="1"/>
          </p:cNvSpPr>
          <p:nvPr>
            <p:ph type="dt" sz="half" idx="10"/>
          </p:nvPr>
        </p:nvSpPr>
        <p:spPr/>
        <p:txBody>
          <a:bodyPr/>
          <a:lstStyle/>
          <a:p>
            <a:fld id="{DE4B2E05-5A90-42A0-82AF-FD69EC16E38A}" type="datetimeFigureOut">
              <a:rPr lang="en-US" smtClean="0"/>
              <a:t>7/21/2024</a:t>
            </a:fld>
            <a:endParaRPr lang="en-US"/>
          </a:p>
        </p:txBody>
      </p:sp>
      <p:sp>
        <p:nvSpPr>
          <p:cNvPr id="6" name="Footer Placeholder 5">
            <a:extLst>
              <a:ext uri="{FF2B5EF4-FFF2-40B4-BE49-F238E27FC236}">
                <a16:creationId xmlns:a16="http://schemas.microsoft.com/office/drawing/2014/main" id="{165772E4-465C-B513-B611-DBB3598003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9EF41C-360B-482D-A026-A5F7315C522D}"/>
              </a:ext>
            </a:extLst>
          </p:cNvPr>
          <p:cNvSpPr>
            <a:spLocks noGrp="1"/>
          </p:cNvSpPr>
          <p:nvPr>
            <p:ph type="sldNum" sz="quarter" idx="12"/>
          </p:nvPr>
        </p:nvSpPr>
        <p:spPr/>
        <p:txBody>
          <a:bodyPr/>
          <a:lstStyle/>
          <a:p>
            <a:fld id="{6688179E-8E05-436D-994A-8D570B9ADAB9}" type="slidenum">
              <a:rPr lang="en-US" smtClean="0"/>
              <a:t>‹#›</a:t>
            </a:fld>
            <a:endParaRPr lang="en-US"/>
          </a:p>
        </p:txBody>
      </p:sp>
    </p:spTree>
    <p:extLst>
      <p:ext uri="{BB962C8B-B14F-4D97-AF65-F5344CB8AC3E}">
        <p14:creationId xmlns:p14="http://schemas.microsoft.com/office/powerpoint/2010/main" val="1882219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8093-3871-0AE3-5958-C85B4928B7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E1F016-DC2B-38A0-7688-9D2A7A00F6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44114D-FC8C-9AD9-0074-31BC611C62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B7B0D8-8AD2-A740-7ECF-1D269AAB6F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A493FA-C7A1-C490-057C-B074E792FD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294C56-AB82-D2AC-22AA-E99BD8856A9E}"/>
              </a:ext>
            </a:extLst>
          </p:cNvPr>
          <p:cNvSpPr>
            <a:spLocks noGrp="1"/>
          </p:cNvSpPr>
          <p:nvPr>
            <p:ph type="dt" sz="half" idx="10"/>
          </p:nvPr>
        </p:nvSpPr>
        <p:spPr/>
        <p:txBody>
          <a:bodyPr/>
          <a:lstStyle/>
          <a:p>
            <a:fld id="{DE4B2E05-5A90-42A0-82AF-FD69EC16E38A}" type="datetimeFigureOut">
              <a:rPr lang="en-US" smtClean="0"/>
              <a:t>7/21/2024</a:t>
            </a:fld>
            <a:endParaRPr lang="en-US"/>
          </a:p>
        </p:txBody>
      </p:sp>
      <p:sp>
        <p:nvSpPr>
          <p:cNvPr id="8" name="Footer Placeholder 7">
            <a:extLst>
              <a:ext uri="{FF2B5EF4-FFF2-40B4-BE49-F238E27FC236}">
                <a16:creationId xmlns:a16="http://schemas.microsoft.com/office/drawing/2014/main" id="{3276CFBF-467B-44EB-2915-26CB58207E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F636CD-12B0-7D5C-5309-B204B2EB6374}"/>
              </a:ext>
            </a:extLst>
          </p:cNvPr>
          <p:cNvSpPr>
            <a:spLocks noGrp="1"/>
          </p:cNvSpPr>
          <p:nvPr>
            <p:ph type="sldNum" sz="quarter" idx="12"/>
          </p:nvPr>
        </p:nvSpPr>
        <p:spPr/>
        <p:txBody>
          <a:bodyPr/>
          <a:lstStyle/>
          <a:p>
            <a:fld id="{6688179E-8E05-436D-994A-8D570B9ADAB9}" type="slidenum">
              <a:rPr lang="en-US" smtClean="0"/>
              <a:t>‹#›</a:t>
            </a:fld>
            <a:endParaRPr lang="en-US"/>
          </a:p>
        </p:txBody>
      </p:sp>
    </p:spTree>
    <p:extLst>
      <p:ext uri="{BB962C8B-B14F-4D97-AF65-F5344CB8AC3E}">
        <p14:creationId xmlns:p14="http://schemas.microsoft.com/office/powerpoint/2010/main" val="2401270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C448-69A0-9342-09FC-5B0C72E525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E4C9B7-FA56-A271-1BA1-146988AAD500}"/>
              </a:ext>
            </a:extLst>
          </p:cNvPr>
          <p:cNvSpPr>
            <a:spLocks noGrp="1"/>
          </p:cNvSpPr>
          <p:nvPr>
            <p:ph type="dt" sz="half" idx="10"/>
          </p:nvPr>
        </p:nvSpPr>
        <p:spPr/>
        <p:txBody>
          <a:bodyPr/>
          <a:lstStyle/>
          <a:p>
            <a:fld id="{DE4B2E05-5A90-42A0-82AF-FD69EC16E38A}" type="datetimeFigureOut">
              <a:rPr lang="en-US" smtClean="0"/>
              <a:t>7/21/2024</a:t>
            </a:fld>
            <a:endParaRPr lang="en-US"/>
          </a:p>
        </p:txBody>
      </p:sp>
      <p:sp>
        <p:nvSpPr>
          <p:cNvPr id="4" name="Footer Placeholder 3">
            <a:extLst>
              <a:ext uri="{FF2B5EF4-FFF2-40B4-BE49-F238E27FC236}">
                <a16:creationId xmlns:a16="http://schemas.microsoft.com/office/drawing/2014/main" id="{1B7B0259-05DA-6EC1-96BA-4D01B034B7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5F677D-4BBA-47E3-5D81-F7D98D19FCCE}"/>
              </a:ext>
            </a:extLst>
          </p:cNvPr>
          <p:cNvSpPr>
            <a:spLocks noGrp="1"/>
          </p:cNvSpPr>
          <p:nvPr>
            <p:ph type="sldNum" sz="quarter" idx="12"/>
          </p:nvPr>
        </p:nvSpPr>
        <p:spPr/>
        <p:txBody>
          <a:bodyPr/>
          <a:lstStyle/>
          <a:p>
            <a:fld id="{6688179E-8E05-436D-994A-8D570B9ADAB9}" type="slidenum">
              <a:rPr lang="en-US" smtClean="0"/>
              <a:t>‹#›</a:t>
            </a:fld>
            <a:endParaRPr lang="en-US"/>
          </a:p>
        </p:txBody>
      </p:sp>
    </p:spTree>
    <p:extLst>
      <p:ext uri="{BB962C8B-B14F-4D97-AF65-F5344CB8AC3E}">
        <p14:creationId xmlns:p14="http://schemas.microsoft.com/office/powerpoint/2010/main" val="585834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76979B-39F1-B04A-90EF-11703635B9BE}"/>
              </a:ext>
            </a:extLst>
          </p:cNvPr>
          <p:cNvSpPr>
            <a:spLocks noGrp="1"/>
          </p:cNvSpPr>
          <p:nvPr>
            <p:ph type="dt" sz="half" idx="10"/>
          </p:nvPr>
        </p:nvSpPr>
        <p:spPr/>
        <p:txBody>
          <a:bodyPr/>
          <a:lstStyle/>
          <a:p>
            <a:fld id="{DE4B2E05-5A90-42A0-82AF-FD69EC16E38A}" type="datetimeFigureOut">
              <a:rPr lang="en-US" smtClean="0"/>
              <a:t>7/21/2024</a:t>
            </a:fld>
            <a:endParaRPr lang="en-US"/>
          </a:p>
        </p:txBody>
      </p:sp>
      <p:sp>
        <p:nvSpPr>
          <p:cNvPr id="3" name="Footer Placeholder 2">
            <a:extLst>
              <a:ext uri="{FF2B5EF4-FFF2-40B4-BE49-F238E27FC236}">
                <a16:creationId xmlns:a16="http://schemas.microsoft.com/office/drawing/2014/main" id="{A55BBC0B-156A-7FEC-E21F-63B19ABD14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3F735C-0598-A70C-AF2E-B8E36D5BB6B9}"/>
              </a:ext>
            </a:extLst>
          </p:cNvPr>
          <p:cNvSpPr>
            <a:spLocks noGrp="1"/>
          </p:cNvSpPr>
          <p:nvPr>
            <p:ph type="sldNum" sz="quarter" idx="12"/>
          </p:nvPr>
        </p:nvSpPr>
        <p:spPr/>
        <p:txBody>
          <a:bodyPr/>
          <a:lstStyle/>
          <a:p>
            <a:fld id="{6688179E-8E05-436D-994A-8D570B9ADAB9}" type="slidenum">
              <a:rPr lang="en-US" smtClean="0"/>
              <a:t>‹#›</a:t>
            </a:fld>
            <a:endParaRPr lang="en-US"/>
          </a:p>
        </p:txBody>
      </p:sp>
    </p:spTree>
    <p:extLst>
      <p:ext uri="{BB962C8B-B14F-4D97-AF65-F5344CB8AC3E}">
        <p14:creationId xmlns:p14="http://schemas.microsoft.com/office/powerpoint/2010/main" val="2833594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43FF-8751-1225-CAF2-E44C76D220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8F6F96-D683-0648-6B3C-8A7E042DA7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B88EB6-786B-9550-5BAC-3A7BAB4999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72AF94-C420-ED55-0533-E436D5D033E6}"/>
              </a:ext>
            </a:extLst>
          </p:cNvPr>
          <p:cNvSpPr>
            <a:spLocks noGrp="1"/>
          </p:cNvSpPr>
          <p:nvPr>
            <p:ph type="dt" sz="half" idx="10"/>
          </p:nvPr>
        </p:nvSpPr>
        <p:spPr/>
        <p:txBody>
          <a:bodyPr/>
          <a:lstStyle/>
          <a:p>
            <a:fld id="{DE4B2E05-5A90-42A0-82AF-FD69EC16E38A}" type="datetimeFigureOut">
              <a:rPr lang="en-US" smtClean="0"/>
              <a:t>7/21/2024</a:t>
            </a:fld>
            <a:endParaRPr lang="en-US"/>
          </a:p>
        </p:txBody>
      </p:sp>
      <p:sp>
        <p:nvSpPr>
          <p:cNvPr id="6" name="Footer Placeholder 5">
            <a:extLst>
              <a:ext uri="{FF2B5EF4-FFF2-40B4-BE49-F238E27FC236}">
                <a16:creationId xmlns:a16="http://schemas.microsoft.com/office/drawing/2014/main" id="{EE3EE5AD-D7C6-7FF8-456F-A84FB80DA7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74BFD-FF97-04F1-6ED7-5B5965187710}"/>
              </a:ext>
            </a:extLst>
          </p:cNvPr>
          <p:cNvSpPr>
            <a:spLocks noGrp="1"/>
          </p:cNvSpPr>
          <p:nvPr>
            <p:ph type="sldNum" sz="quarter" idx="12"/>
          </p:nvPr>
        </p:nvSpPr>
        <p:spPr/>
        <p:txBody>
          <a:bodyPr/>
          <a:lstStyle/>
          <a:p>
            <a:fld id="{6688179E-8E05-436D-994A-8D570B9ADAB9}" type="slidenum">
              <a:rPr lang="en-US" smtClean="0"/>
              <a:t>‹#›</a:t>
            </a:fld>
            <a:endParaRPr lang="en-US"/>
          </a:p>
        </p:txBody>
      </p:sp>
    </p:spTree>
    <p:extLst>
      <p:ext uri="{BB962C8B-B14F-4D97-AF65-F5344CB8AC3E}">
        <p14:creationId xmlns:p14="http://schemas.microsoft.com/office/powerpoint/2010/main" val="2786204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62FB0-B0F1-57D5-DF45-117DE1B8FD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8952D2-07BB-46EE-D7FA-E3EDD03392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3A36D3-5207-F58C-01A9-EE8276B6D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B19FEC-B2FF-6A01-C7AA-0CEEBD7589F2}"/>
              </a:ext>
            </a:extLst>
          </p:cNvPr>
          <p:cNvSpPr>
            <a:spLocks noGrp="1"/>
          </p:cNvSpPr>
          <p:nvPr>
            <p:ph type="dt" sz="half" idx="10"/>
          </p:nvPr>
        </p:nvSpPr>
        <p:spPr/>
        <p:txBody>
          <a:bodyPr/>
          <a:lstStyle/>
          <a:p>
            <a:fld id="{DE4B2E05-5A90-42A0-82AF-FD69EC16E38A}" type="datetimeFigureOut">
              <a:rPr lang="en-US" smtClean="0"/>
              <a:t>7/21/2024</a:t>
            </a:fld>
            <a:endParaRPr lang="en-US"/>
          </a:p>
        </p:txBody>
      </p:sp>
      <p:sp>
        <p:nvSpPr>
          <p:cNvPr id="6" name="Footer Placeholder 5">
            <a:extLst>
              <a:ext uri="{FF2B5EF4-FFF2-40B4-BE49-F238E27FC236}">
                <a16:creationId xmlns:a16="http://schemas.microsoft.com/office/drawing/2014/main" id="{7552E75B-DFD5-DEA2-694A-88A6A2A0BC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72D9C-2E29-F491-5D38-97D33796B69A}"/>
              </a:ext>
            </a:extLst>
          </p:cNvPr>
          <p:cNvSpPr>
            <a:spLocks noGrp="1"/>
          </p:cNvSpPr>
          <p:nvPr>
            <p:ph type="sldNum" sz="quarter" idx="12"/>
          </p:nvPr>
        </p:nvSpPr>
        <p:spPr/>
        <p:txBody>
          <a:bodyPr/>
          <a:lstStyle/>
          <a:p>
            <a:fld id="{6688179E-8E05-436D-994A-8D570B9ADAB9}" type="slidenum">
              <a:rPr lang="en-US" smtClean="0"/>
              <a:t>‹#›</a:t>
            </a:fld>
            <a:endParaRPr lang="en-US"/>
          </a:p>
        </p:txBody>
      </p:sp>
    </p:spTree>
    <p:extLst>
      <p:ext uri="{BB962C8B-B14F-4D97-AF65-F5344CB8AC3E}">
        <p14:creationId xmlns:p14="http://schemas.microsoft.com/office/powerpoint/2010/main" val="1627880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A107CB-A27C-963E-5FC7-AC233B8188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5AEB42-83CC-2FBD-AE22-BD80F92C7C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EC0F66-267C-B396-A3C5-15B7459522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E4B2E05-5A90-42A0-82AF-FD69EC16E38A}" type="datetimeFigureOut">
              <a:rPr lang="en-US" smtClean="0"/>
              <a:t>7/21/2024</a:t>
            </a:fld>
            <a:endParaRPr lang="en-US"/>
          </a:p>
        </p:txBody>
      </p:sp>
      <p:sp>
        <p:nvSpPr>
          <p:cNvPr id="5" name="Footer Placeholder 4">
            <a:extLst>
              <a:ext uri="{FF2B5EF4-FFF2-40B4-BE49-F238E27FC236}">
                <a16:creationId xmlns:a16="http://schemas.microsoft.com/office/drawing/2014/main" id="{8011963C-2B18-A71D-9329-EA1FC0A017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5F3982F-7684-70F7-7662-1313A8C509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688179E-8E05-436D-994A-8D570B9ADAB9}" type="slidenum">
              <a:rPr lang="en-US" smtClean="0"/>
              <a:t>‹#›</a:t>
            </a:fld>
            <a:endParaRPr lang="en-US"/>
          </a:p>
        </p:txBody>
      </p:sp>
    </p:spTree>
    <p:extLst>
      <p:ext uri="{BB962C8B-B14F-4D97-AF65-F5344CB8AC3E}">
        <p14:creationId xmlns:p14="http://schemas.microsoft.com/office/powerpoint/2010/main" val="3337726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CF022B-D743-A383-F1D1-E0C384C369BB}"/>
              </a:ext>
            </a:extLst>
          </p:cNvPr>
          <p:cNvSpPr>
            <a:spLocks noGrp="1"/>
          </p:cNvSpPr>
          <p:nvPr>
            <p:ph type="ctrTitle"/>
          </p:nvPr>
        </p:nvSpPr>
        <p:spPr>
          <a:xfrm>
            <a:off x="140157" y="392744"/>
            <a:ext cx="5815686" cy="553950"/>
          </a:xfrm>
        </p:spPr>
        <p:txBody>
          <a:bodyPr vert="horz" lIns="91440" tIns="45720" rIns="91440" bIns="45720" rtlCol="0" anchor="b">
            <a:normAutofit/>
          </a:bodyPr>
          <a:lstStyle/>
          <a:p>
            <a:r>
              <a:rPr lang="en-US" sz="3200" b="1" kern="1200" dirty="0">
                <a:solidFill>
                  <a:srgbClr val="595959"/>
                </a:solidFill>
                <a:latin typeface="+mj-lt"/>
                <a:ea typeface="+mj-ea"/>
                <a:cs typeface="+mj-cs"/>
              </a:rPr>
              <a:t>Insurance Premium Prediction</a:t>
            </a:r>
          </a:p>
        </p:txBody>
      </p:sp>
      <p:sp>
        <p:nvSpPr>
          <p:cNvPr id="12" name="Rectangle 4">
            <a:extLst>
              <a:ext uri="{FF2B5EF4-FFF2-40B4-BE49-F238E27FC236}">
                <a16:creationId xmlns:a16="http://schemas.microsoft.com/office/drawing/2014/main" id="{87753673-EA0F-9B94-87B8-2DE69FAB122A}"/>
              </a:ext>
            </a:extLst>
          </p:cNvPr>
          <p:cNvSpPr>
            <a:spLocks noGrp="1" noChangeArrowheads="1"/>
          </p:cNvSpPr>
          <p:nvPr>
            <p:ph type="subTitle" idx="1"/>
          </p:nvPr>
        </p:nvSpPr>
        <p:spPr bwMode="auto">
          <a:xfrm>
            <a:off x="1037697" y="2530464"/>
            <a:ext cx="4353116" cy="20600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algn="l" fontAlgn="base">
              <a:spcBef>
                <a:spcPct val="0"/>
              </a:spcBef>
              <a:spcAft>
                <a:spcPts val="600"/>
              </a:spcAft>
              <a:buClrTx/>
              <a:buSzTx/>
              <a:buFont typeface="Arial" panose="020B0604020202020204" pitchFamily="34" charset="0"/>
              <a:buChar char="•"/>
              <a:tabLst/>
            </a:pPr>
            <a:r>
              <a:rPr lang="en-US" sz="2000" b="1" dirty="0">
                <a:solidFill>
                  <a:srgbClr val="595959"/>
                </a:solidFill>
              </a:rPr>
              <a:t>Data Analysis Processes</a:t>
            </a:r>
          </a:p>
          <a:p>
            <a:pPr marL="0" marR="0" lvl="0" indent="-228600" algn="l" fontAlgn="base">
              <a:spcBef>
                <a:spcPct val="0"/>
              </a:spcBef>
              <a:spcAft>
                <a:spcPts val="600"/>
              </a:spcAft>
              <a:buClrTx/>
              <a:buSzTx/>
              <a:buFont typeface="Arial" panose="020B0604020202020204" pitchFamily="34" charset="0"/>
              <a:buChar char="•"/>
              <a:tabLst/>
            </a:pPr>
            <a:r>
              <a:rPr kumimoji="0" lang="en-US" altLang="en-US" sz="2000" b="1" i="0" u="none" strike="noStrike" cap="none" normalizeH="0" baseline="0" dirty="0">
                <a:ln>
                  <a:noFill/>
                </a:ln>
                <a:solidFill>
                  <a:srgbClr val="595959"/>
                </a:solidFill>
                <a:effectLst/>
              </a:rPr>
              <a:t>Data Preparation</a:t>
            </a:r>
          </a:p>
          <a:p>
            <a:pPr marL="0" marR="0" lvl="0" indent="-228600" algn="l" fontAlgn="base">
              <a:spcBef>
                <a:spcPct val="0"/>
              </a:spcBef>
              <a:spcAft>
                <a:spcPts val="600"/>
              </a:spcAft>
              <a:buClrTx/>
              <a:buSzTx/>
              <a:buFont typeface="Arial" panose="020B0604020202020204" pitchFamily="34" charset="0"/>
              <a:buChar char="•"/>
              <a:tabLst/>
            </a:pPr>
            <a:r>
              <a:rPr kumimoji="0" lang="en-US" altLang="en-US" sz="2000" b="1" i="0" u="none" strike="noStrike" cap="none" normalizeH="0" baseline="0" dirty="0">
                <a:ln>
                  <a:noFill/>
                </a:ln>
                <a:solidFill>
                  <a:srgbClr val="595959"/>
                </a:solidFill>
                <a:effectLst/>
              </a:rPr>
              <a:t>Model Training and Evaluation</a:t>
            </a:r>
          </a:p>
          <a:p>
            <a:pPr marL="0" marR="0" lvl="0" indent="-228600" algn="l" fontAlgn="base">
              <a:spcBef>
                <a:spcPct val="0"/>
              </a:spcBef>
              <a:spcAft>
                <a:spcPts val="600"/>
              </a:spcAft>
              <a:buClrTx/>
              <a:buSzTx/>
              <a:buFont typeface="Arial" panose="020B0604020202020204" pitchFamily="34" charset="0"/>
              <a:buChar char="•"/>
              <a:tabLst/>
            </a:pPr>
            <a:r>
              <a:rPr kumimoji="0" lang="en-US" altLang="en-US" sz="2000" b="1" i="0" u="none" strike="noStrike" cap="none" normalizeH="0" baseline="0" dirty="0">
                <a:ln>
                  <a:noFill/>
                </a:ln>
                <a:solidFill>
                  <a:srgbClr val="595959"/>
                </a:solidFill>
                <a:effectLst/>
              </a:rPr>
              <a:t>Exploratory Data Analysis (EDA)</a:t>
            </a:r>
          </a:p>
          <a:p>
            <a:pPr marL="0" marR="0" lvl="0" indent="-228600" algn="l" fontAlgn="base">
              <a:spcBef>
                <a:spcPct val="0"/>
              </a:spcBef>
              <a:spcAft>
                <a:spcPts val="600"/>
              </a:spcAft>
              <a:buClrTx/>
              <a:buSzTx/>
              <a:buFont typeface="Arial" panose="020B0604020202020204" pitchFamily="34" charset="0"/>
              <a:buChar char="•"/>
              <a:tabLst/>
            </a:pPr>
            <a:r>
              <a:rPr kumimoji="0" lang="en-US" altLang="en-US" sz="2000" b="1" i="0" u="none" strike="noStrike" cap="none" normalizeH="0" baseline="0" dirty="0">
                <a:ln>
                  <a:noFill/>
                </a:ln>
                <a:solidFill>
                  <a:srgbClr val="595959"/>
                </a:solidFill>
                <a:effectLst/>
              </a:rPr>
              <a:t>Visualization (using Python)</a:t>
            </a:r>
          </a:p>
        </p:txBody>
      </p:sp>
      <p:pic>
        <p:nvPicPr>
          <p:cNvPr id="17" name="Graphic 16" descr="Money">
            <a:extLst>
              <a:ext uri="{FF2B5EF4-FFF2-40B4-BE49-F238E27FC236}">
                <a16:creationId xmlns:a16="http://schemas.microsoft.com/office/drawing/2014/main" id="{62AA894F-4CDE-35EE-AE52-093ACF1C38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81801" y="1053257"/>
            <a:ext cx="4797056" cy="4797056"/>
          </a:xfrm>
          <a:prstGeom prst="rect">
            <a:avLst/>
          </a:prstGeom>
        </p:spPr>
      </p:pic>
    </p:spTree>
    <p:extLst>
      <p:ext uri="{BB962C8B-B14F-4D97-AF65-F5344CB8AC3E}">
        <p14:creationId xmlns:p14="http://schemas.microsoft.com/office/powerpoint/2010/main" val="2293291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192280-D34A-8A36-410B-BBA1BB30F63E}"/>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Problem Statement</a:t>
            </a:r>
          </a:p>
        </p:txBody>
      </p:sp>
      <p:sp>
        <p:nvSpPr>
          <p:cNvPr id="3" name="Content Placeholder 2">
            <a:extLst>
              <a:ext uri="{FF2B5EF4-FFF2-40B4-BE49-F238E27FC236}">
                <a16:creationId xmlns:a16="http://schemas.microsoft.com/office/drawing/2014/main" id="{6491DED6-F0E8-4812-722A-0D272366C8CB}"/>
              </a:ext>
            </a:extLst>
          </p:cNvPr>
          <p:cNvSpPr>
            <a:spLocks noGrp="1"/>
          </p:cNvSpPr>
          <p:nvPr>
            <p:ph idx="1"/>
          </p:nvPr>
        </p:nvSpPr>
        <p:spPr>
          <a:xfrm>
            <a:off x="1371599" y="2318197"/>
            <a:ext cx="9724031" cy="3683358"/>
          </a:xfrm>
        </p:spPr>
        <p:txBody>
          <a:bodyPr anchor="ctr">
            <a:normAutofit/>
          </a:bodyPr>
          <a:lstStyle/>
          <a:p>
            <a:pPr marL="0" indent="0">
              <a:buNone/>
            </a:pPr>
            <a:r>
              <a:rPr lang="en-US" sz="2000"/>
              <a:t>We aim to predict individual medical insurance charges using demographic and health-related features. This study evaluates the performance of Linear Regression and Random Forest models in predicting insurance costs. Additionally, we explore data distribution and key factors affecting charges through various visualizations.</a:t>
            </a:r>
          </a:p>
        </p:txBody>
      </p:sp>
    </p:spTree>
    <p:extLst>
      <p:ext uri="{BB962C8B-B14F-4D97-AF65-F5344CB8AC3E}">
        <p14:creationId xmlns:p14="http://schemas.microsoft.com/office/powerpoint/2010/main" val="141231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88E87-2395-6173-D87A-946D96E7FCF4}"/>
              </a:ext>
            </a:extLst>
          </p:cNvPr>
          <p:cNvSpPr>
            <a:spLocks noGrp="1"/>
          </p:cNvSpPr>
          <p:nvPr>
            <p:ph type="title"/>
          </p:nvPr>
        </p:nvSpPr>
        <p:spPr/>
        <p:txBody>
          <a:bodyPr/>
          <a:lstStyle/>
          <a:p>
            <a:r>
              <a:rPr lang="en-US"/>
              <a:t>Data Overview:</a:t>
            </a:r>
            <a:endParaRPr lang="en-US" dirty="0"/>
          </a:p>
        </p:txBody>
      </p:sp>
      <p:graphicFrame>
        <p:nvGraphicFramePr>
          <p:cNvPr id="6" name="Rectangle 1">
            <a:extLst>
              <a:ext uri="{FF2B5EF4-FFF2-40B4-BE49-F238E27FC236}">
                <a16:creationId xmlns:a16="http://schemas.microsoft.com/office/drawing/2014/main" id="{1C6DF28A-35D4-8B37-28BB-FADB0C1D5FF4}"/>
              </a:ext>
            </a:extLst>
          </p:cNvPr>
          <p:cNvGraphicFramePr>
            <a:graphicFrameLocks noGrp="1"/>
          </p:cNvGraphicFramePr>
          <p:nvPr>
            <p:ph idx="1"/>
          </p:nvPr>
        </p:nvGraphicFramePr>
        <p:xfrm>
          <a:off x="838200" y="1701766"/>
          <a:ext cx="9485376" cy="48192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8680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511BD-314F-301A-4FE7-9DB6F474A263}"/>
              </a:ext>
            </a:extLst>
          </p:cNvPr>
          <p:cNvSpPr>
            <a:spLocks noGrp="1"/>
          </p:cNvSpPr>
          <p:nvPr>
            <p:ph type="title"/>
          </p:nvPr>
        </p:nvSpPr>
        <p:spPr/>
        <p:txBody>
          <a:bodyPr/>
          <a:lstStyle/>
          <a:p>
            <a:r>
              <a:rPr lang="en-US" dirty="0"/>
              <a:t>Steps followed</a:t>
            </a:r>
          </a:p>
        </p:txBody>
      </p:sp>
      <p:graphicFrame>
        <p:nvGraphicFramePr>
          <p:cNvPr id="5" name="Content Placeholder 2">
            <a:extLst>
              <a:ext uri="{FF2B5EF4-FFF2-40B4-BE49-F238E27FC236}">
                <a16:creationId xmlns:a16="http://schemas.microsoft.com/office/drawing/2014/main" id="{9A9D33DA-BEF5-1991-8585-6291A55A00EF}"/>
              </a:ext>
            </a:extLst>
          </p:cNvPr>
          <p:cNvGraphicFramePr>
            <a:graphicFrameLocks noGrp="1"/>
          </p:cNvGraphicFramePr>
          <p:nvPr>
            <p:ph idx="1"/>
          </p:nvPr>
        </p:nvGraphicFramePr>
        <p:xfrm>
          <a:off x="566928" y="1536192"/>
          <a:ext cx="10786872" cy="4640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1586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817123-6C51-8888-708F-45A74ECA6A0A}"/>
              </a:ext>
            </a:extLst>
          </p:cNvPr>
          <p:cNvSpPr>
            <a:spLocks noGrp="1"/>
          </p:cNvSpPr>
          <p:nvPr>
            <p:ph type="title"/>
          </p:nvPr>
        </p:nvSpPr>
        <p:spPr>
          <a:xfrm>
            <a:off x="1136396" y="457201"/>
            <a:ext cx="5814240" cy="1556870"/>
          </a:xfrm>
        </p:spPr>
        <p:txBody>
          <a:bodyPr anchor="b">
            <a:normAutofit/>
          </a:bodyPr>
          <a:lstStyle/>
          <a:p>
            <a:r>
              <a:rPr lang="en-US" sz="4000"/>
              <a:t>Evaluating Model Performance</a:t>
            </a:r>
          </a:p>
        </p:txBody>
      </p:sp>
      <p:sp>
        <p:nvSpPr>
          <p:cNvPr id="3" name="Content Placeholder 2">
            <a:extLst>
              <a:ext uri="{FF2B5EF4-FFF2-40B4-BE49-F238E27FC236}">
                <a16:creationId xmlns:a16="http://schemas.microsoft.com/office/drawing/2014/main" id="{D0439F47-1ADA-2799-1E07-9CB3318014C7}"/>
              </a:ext>
            </a:extLst>
          </p:cNvPr>
          <p:cNvSpPr>
            <a:spLocks noGrp="1"/>
          </p:cNvSpPr>
          <p:nvPr>
            <p:ph idx="1"/>
          </p:nvPr>
        </p:nvSpPr>
        <p:spPr>
          <a:xfrm>
            <a:off x="1136396" y="2277036"/>
            <a:ext cx="5814239" cy="3461155"/>
          </a:xfrm>
        </p:spPr>
        <p:txBody>
          <a:bodyPr>
            <a:normAutofit/>
          </a:bodyPr>
          <a:lstStyle/>
          <a:p>
            <a:pPr>
              <a:buFont typeface="Arial" panose="020B0604020202020204" pitchFamily="34" charset="0"/>
              <a:buChar char="•"/>
            </a:pPr>
            <a:r>
              <a:rPr lang="en-US" sz="1700"/>
              <a:t>Mean Absolute Error (MAE): Random Forest predicts charges more accurately with lower average error ($2,541.61) than Linear Regression ($4,181.19).</a:t>
            </a:r>
          </a:p>
          <a:p>
            <a:pPr>
              <a:buFont typeface="Arial" panose="020B0604020202020204" pitchFamily="34" charset="0"/>
              <a:buChar char="•"/>
            </a:pPr>
            <a:r>
              <a:rPr lang="en-US" sz="1700"/>
              <a:t>Mean Squared Error (MSE): Random Forest also makes fewer large errors compared to Linear Regression.</a:t>
            </a:r>
          </a:p>
          <a:p>
            <a:pPr>
              <a:buFont typeface="Arial" panose="020B0604020202020204" pitchFamily="34" charset="0"/>
              <a:buChar char="•"/>
            </a:pPr>
            <a:r>
              <a:rPr lang="en-US" sz="1700"/>
              <a:t>R-squared: Random Forest explains more of the variation in insurance charges (0.86) than Linear Regression (0.78).</a:t>
            </a:r>
          </a:p>
          <a:p>
            <a:pPr>
              <a:buFont typeface="Arial" panose="020B0604020202020204" pitchFamily="34" charset="0"/>
              <a:buChar char="•"/>
            </a:pPr>
            <a:endParaRPr lang="en-US" sz="1700" b="1"/>
          </a:p>
          <a:p>
            <a:pPr marL="0" indent="0">
              <a:buNone/>
            </a:pPr>
            <a:r>
              <a:rPr lang="en-US" sz="1700" b="1"/>
              <a:t>Conclusion:</a:t>
            </a:r>
            <a:r>
              <a:rPr lang="en-US" sz="1700"/>
              <a:t> </a:t>
            </a:r>
            <a:r>
              <a:rPr lang="en-US" sz="1700" b="1"/>
              <a:t>Random Forest provides more precise and reliable predictions for insurance charges compared to Linear Regression.</a:t>
            </a:r>
          </a:p>
          <a:p>
            <a:endParaRPr lang="en-US" sz="1700"/>
          </a:p>
        </p:txBody>
      </p:sp>
      <p:pic>
        <p:nvPicPr>
          <p:cNvPr id="7" name="Picture 6" descr="A screenshot of a computer error&#10;&#10;Description automatically generated">
            <a:extLst>
              <a:ext uri="{FF2B5EF4-FFF2-40B4-BE49-F238E27FC236}">
                <a16:creationId xmlns:a16="http://schemas.microsoft.com/office/drawing/2014/main" id="{40D00F3E-6CFB-8320-A4FA-C59B5C43CBC6}"/>
              </a:ext>
            </a:extLst>
          </p:cNvPr>
          <p:cNvPicPr>
            <a:picLocks noChangeAspect="1"/>
          </p:cNvPicPr>
          <p:nvPr/>
        </p:nvPicPr>
        <p:blipFill>
          <a:blip r:embed="rId2"/>
          <a:stretch>
            <a:fillRect/>
          </a:stretch>
        </p:blipFill>
        <p:spPr>
          <a:xfrm>
            <a:off x="7679766" y="1622289"/>
            <a:ext cx="3712869" cy="564305"/>
          </a:xfrm>
          <a:prstGeom prst="rect">
            <a:avLst/>
          </a:prstGeom>
        </p:spPr>
      </p:pic>
      <p:pic>
        <p:nvPicPr>
          <p:cNvPr id="5" name="Picture 4" descr="A computer screen shot of numbers and letters&#10;&#10;Description automatically generated">
            <a:extLst>
              <a:ext uri="{FF2B5EF4-FFF2-40B4-BE49-F238E27FC236}">
                <a16:creationId xmlns:a16="http://schemas.microsoft.com/office/drawing/2014/main" id="{4BB2E88C-3EE3-7468-C8D4-4D6BBD7623BD}"/>
              </a:ext>
            </a:extLst>
          </p:cNvPr>
          <p:cNvPicPr>
            <a:picLocks noChangeAspect="1"/>
          </p:cNvPicPr>
          <p:nvPr/>
        </p:nvPicPr>
        <p:blipFill>
          <a:blip r:embed="rId3"/>
          <a:stretch>
            <a:fillRect/>
          </a:stretch>
        </p:blipFill>
        <p:spPr>
          <a:xfrm>
            <a:off x="7665410" y="4186503"/>
            <a:ext cx="3712869" cy="621905"/>
          </a:xfrm>
          <a:prstGeom prst="rect">
            <a:avLst/>
          </a:prstGeom>
        </p:spPr>
      </p:pic>
      <p:sp>
        <p:nvSpPr>
          <p:cNvPr id="34" name="Rectangle 33">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7286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552878-F407-1B95-0934-890BF599F2CF}"/>
              </a:ext>
            </a:extLst>
          </p:cNvPr>
          <p:cNvSpPr>
            <a:spLocks noGrp="1"/>
          </p:cNvSpPr>
          <p:nvPr>
            <p:ph type="title"/>
          </p:nvPr>
        </p:nvSpPr>
        <p:spPr>
          <a:xfrm>
            <a:off x="1136397" y="502021"/>
            <a:ext cx="4959603" cy="1642969"/>
          </a:xfrm>
        </p:spPr>
        <p:txBody>
          <a:bodyPr anchor="b">
            <a:normAutofit/>
          </a:bodyPr>
          <a:lstStyle/>
          <a:p>
            <a:r>
              <a:rPr lang="en-US" sz="4000"/>
              <a:t>Exploratory Data Analysis (EDA)</a:t>
            </a:r>
          </a:p>
        </p:txBody>
      </p:sp>
      <p:sp>
        <p:nvSpPr>
          <p:cNvPr id="3" name="Content Placeholder 2">
            <a:extLst>
              <a:ext uri="{FF2B5EF4-FFF2-40B4-BE49-F238E27FC236}">
                <a16:creationId xmlns:a16="http://schemas.microsoft.com/office/drawing/2014/main" id="{F840B83E-5499-3E58-6899-579814025FAE}"/>
              </a:ext>
            </a:extLst>
          </p:cNvPr>
          <p:cNvSpPr>
            <a:spLocks noGrp="1"/>
          </p:cNvSpPr>
          <p:nvPr>
            <p:ph idx="1"/>
          </p:nvPr>
        </p:nvSpPr>
        <p:spPr>
          <a:xfrm>
            <a:off x="1136397" y="2418408"/>
            <a:ext cx="4959603" cy="3522569"/>
          </a:xfrm>
        </p:spPr>
        <p:txBody>
          <a:bodyPr anchor="t">
            <a:normAutofit/>
          </a:bodyPr>
          <a:lstStyle/>
          <a:p>
            <a:r>
              <a:rPr lang="en-US" sz="1700"/>
              <a:t>Distribution of Insurance Charges:</a:t>
            </a:r>
            <a:br>
              <a:rPr lang="en-US" sz="1700"/>
            </a:br>
            <a:endParaRPr lang="en-US" sz="1700"/>
          </a:p>
          <a:p>
            <a:r>
              <a:rPr lang="en-US" sz="1700"/>
              <a:t>The histogram shows a right-skewed distribution of insurance charges, with most individuals having lower to moderate charges.</a:t>
            </a:r>
          </a:p>
          <a:p>
            <a:r>
              <a:rPr lang="en-US" sz="1700"/>
              <a:t>A long tail on the right indicates that a small number of people face significantly higher insurance costs.</a:t>
            </a:r>
          </a:p>
          <a:p>
            <a:r>
              <a:rPr lang="en-US" sz="1700"/>
              <a:t>This skewness likely reflects a few individuals with severe health issues who incur very high insurance charges.</a:t>
            </a:r>
          </a:p>
        </p:txBody>
      </p:sp>
      <p:pic>
        <p:nvPicPr>
          <p:cNvPr id="9" name="Picture 8">
            <a:extLst>
              <a:ext uri="{FF2B5EF4-FFF2-40B4-BE49-F238E27FC236}">
                <a16:creationId xmlns:a16="http://schemas.microsoft.com/office/drawing/2014/main" id="{1F034D38-C480-9002-AD25-3CBFD1A5B2BD}"/>
              </a:ext>
            </a:extLst>
          </p:cNvPr>
          <p:cNvPicPr>
            <a:picLocks noChangeAspect="1"/>
          </p:cNvPicPr>
          <p:nvPr/>
        </p:nvPicPr>
        <p:blipFill>
          <a:blip r:embed="rId2"/>
          <a:stretch>
            <a:fillRect/>
          </a:stretch>
        </p:blipFill>
        <p:spPr>
          <a:xfrm>
            <a:off x="7473152" y="489118"/>
            <a:ext cx="3279602" cy="5466007"/>
          </a:xfrm>
          <a:prstGeom prst="rect">
            <a:avLst/>
          </a:prstGeom>
        </p:spPr>
      </p:pic>
      <p:sp>
        <p:nvSpPr>
          <p:cNvPr id="28" name="Rectangle 27">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2733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CE3E2C9-D4FA-D722-37CA-4FA39B162955}"/>
              </a:ext>
            </a:extLst>
          </p:cNvPr>
          <p:cNvSpPr>
            <a:spLocks noGrp="1"/>
          </p:cNvSpPr>
          <p:nvPr>
            <p:ph type="title"/>
          </p:nvPr>
        </p:nvSpPr>
        <p:spPr>
          <a:xfrm>
            <a:off x="1136397" y="502021"/>
            <a:ext cx="4959603" cy="1642969"/>
          </a:xfrm>
        </p:spPr>
        <p:txBody>
          <a:bodyPr anchor="b">
            <a:normAutofit/>
          </a:bodyPr>
          <a:lstStyle/>
          <a:p>
            <a:r>
              <a:rPr lang="en-US" sz="4000"/>
              <a:t>Exploratory Data Analysis (EDA)</a:t>
            </a:r>
          </a:p>
        </p:txBody>
      </p:sp>
      <p:sp>
        <p:nvSpPr>
          <p:cNvPr id="3" name="Content Placeholder 2">
            <a:extLst>
              <a:ext uri="{FF2B5EF4-FFF2-40B4-BE49-F238E27FC236}">
                <a16:creationId xmlns:a16="http://schemas.microsoft.com/office/drawing/2014/main" id="{4B7C35D8-8137-BA05-EA53-AA1462980F74}"/>
              </a:ext>
            </a:extLst>
          </p:cNvPr>
          <p:cNvSpPr>
            <a:spLocks noGrp="1"/>
          </p:cNvSpPr>
          <p:nvPr>
            <p:ph idx="1"/>
          </p:nvPr>
        </p:nvSpPr>
        <p:spPr>
          <a:xfrm>
            <a:off x="1136397" y="2418408"/>
            <a:ext cx="4959603" cy="3522569"/>
          </a:xfrm>
        </p:spPr>
        <p:txBody>
          <a:bodyPr anchor="t">
            <a:normAutofit/>
          </a:bodyPr>
          <a:lstStyle/>
          <a:p>
            <a:r>
              <a:rPr lang="en-US" sz="2000"/>
              <a:t>Gender pays a vital role in determining  the charges</a:t>
            </a:r>
          </a:p>
          <a:p>
            <a:r>
              <a:rPr lang="en-US" sz="2000"/>
              <a:t>Smoking status appears to be a significant factor in insurance costs, with smokers potentially facing higher premiums due to the associated health risks. The higher percentage of non-smokers could imply a healthier insured population or reflect lower insurance costs for this group.</a:t>
            </a:r>
          </a:p>
        </p:txBody>
      </p:sp>
      <p:pic>
        <p:nvPicPr>
          <p:cNvPr id="5" name="Picture 4">
            <a:extLst>
              <a:ext uri="{FF2B5EF4-FFF2-40B4-BE49-F238E27FC236}">
                <a16:creationId xmlns:a16="http://schemas.microsoft.com/office/drawing/2014/main" id="{F2BB0E49-B97D-5800-8403-A97E5AF59322}"/>
              </a:ext>
            </a:extLst>
          </p:cNvPr>
          <p:cNvPicPr>
            <a:picLocks noChangeAspect="1"/>
          </p:cNvPicPr>
          <p:nvPr/>
        </p:nvPicPr>
        <p:blipFill>
          <a:blip r:embed="rId3"/>
          <a:stretch>
            <a:fillRect/>
          </a:stretch>
        </p:blipFill>
        <p:spPr>
          <a:xfrm>
            <a:off x="6512442" y="1239231"/>
            <a:ext cx="5201023" cy="3965780"/>
          </a:xfrm>
          <a:prstGeom prst="rect">
            <a:avLst/>
          </a:prstGeom>
        </p:spPr>
      </p:pic>
      <p:sp>
        <p:nvSpPr>
          <p:cNvPr id="19" name="Rectangle 18">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9857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D80DB2-5034-DA58-A86B-7915F038DF76}"/>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Key Findings:</a:t>
            </a:r>
          </a:p>
        </p:txBody>
      </p:sp>
      <p:graphicFrame>
        <p:nvGraphicFramePr>
          <p:cNvPr id="24" name="Content Placeholder 2">
            <a:extLst>
              <a:ext uri="{FF2B5EF4-FFF2-40B4-BE49-F238E27FC236}">
                <a16:creationId xmlns:a16="http://schemas.microsoft.com/office/drawing/2014/main" id="{39D3EA2D-C6C3-C7E1-B43F-FA644FAB7A97}"/>
              </a:ext>
            </a:extLst>
          </p:cNvPr>
          <p:cNvGraphicFramePr>
            <a:graphicFrameLocks noGrp="1"/>
          </p:cNvGraphicFramePr>
          <p:nvPr>
            <p:ph idx="1"/>
            <p:extLst>
              <p:ext uri="{D42A27DB-BD31-4B8C-83A1-F6EECF244321}">
                <p14:modId xmlns:p14="http://schemas.microsoft.com/office/powerpoint/2010/main" val="268260255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3293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46</TotalTime>
  <Words>603</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Insurance Premium Prediction</vt:lpstr>
      <vt:lpstr>Problem Statement</vt:lpstr>
      <vt:lpstr>Data Overview:</vt:lpstr>
      <vt:lpstr>Steps followed</vt:lpstr>
      <vt:lpstr>Evaluating Model Performance</vt:lpstr>
      <vt:lpstr>Exploratory Data Analysis (EDA)</vt:lpstr>
      <vt:lpstr>Exploratory Data Analysis (EDA)</vt:lpstr>
      <vt:lpstr>Key 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Abhinanditha Ippagunta</dc:creator>
  <cp:lastModifiedBy>Abhinanditha Ippagunta</cp:lastModifiedBy>
  <cp:revision>1</cp:revision>
  <dcterms:created xsi:type="dcterms:W3CDTF">2024-07-22T04:54:43Z</dcterms:created>
  <dcterms:modified xsi:type="dcterms:W3CDTF">2024-07-22T05:41:15Z</dcterms:modified>
</cp:coreProperties>
</file>