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g"/>
  <Override PartName="/ppt/media/image4.jpg" ContentType="image/jpg"/>
  <Override PartName="/ppt/media/image6.jpg" ContentType="image/jpg"/>
  <Override PartName="/ppt/media/image7.jpg" ContentType="image/jpg"/>
  <Override PartName="/ppt/media/image8.jpg" ContentType="image/jpg"/>
  <Override PartName="/ppt/media/image9.jpg" ContentType="image/jpg"/>
  <Override PartName="/ppt/media/image12.jpg" ContentType="image/jpg"/>
  <Override PartName="/ppt/media/image13.jpg" ContentType="image/jpg"/>
  <Override PartName="/ppt/media/image27.jpg" ContentType="image/jpg"/>
  <Override PartName="/ppt/media/image28.jpg" ContentType="image/jpg"/>
  <Override PartName="/ppt/media/image38.jpg" ContentType="image/jpg"/>
  <Override PartName="/ppt/media/image39.jpg" ContentType="image/jpg"/>
  <Override PartName="/ppt/media/image41.jpg" ContentType="image/jpg"/>
  <Override PartName="/ppt/media/image43.jpg" ContentType="image/jpg"/>
  <Override PartName="/ppt/media/image4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310" r:id="rId3"/>
    <p:sldId id="307" r:id="rId4"/>
    <p:sldId id="259" r:id="rId5"/>
    <p:sldId id="261" r:id="rId6"/>
    <p:sldId id="262" r:id="rId7"/>
    <p:sldId id="263" r:id="rId8"/>
    <p:sldId id="319" r:id="rId9"/>
    <p:sldId id="264" r:id="rId10"/>
    <p:sldId id="308" r:id="rId11"/>
    <p:sldId id="265" r:id="rId12"/>
    <p:sldId id="311" r:id="rId13"/>
    <p:sldId id="260" r:id="rId14"/>
    <p:sldId id="312" r:id="rId15"/>
    <p:sldId id="313" r:id="rId16"/>
    <p:sldId id="314" r:id="rId17"/>
    <p:sldId id="315" r:id="rId18"/>
    <p:sldId id="316" r:id="rId19"/>
    <p:sldId id="317" r:id="rId20"/>
    <p:sldId id="318" r:id="rId21"/>
    <p:sldId id="266" r:id="rId22"/>
    <p:sldId id="267" r:id="rId23"/>
    <p:sldId id="268" r:id="rId24"/>
    <p:sldId id="269" r:id="rId25"/>
    <p:sldId id="270" r:id="rId26"/>
    <p:sldId id="271" r:id="rId27"/>
    <p:sldId id="272" r:id="rId28"/>
    <p:sldId id="325" r:id="rId29"/>
    <p:sldId id="326" r:id="rId30"/>
    <p:sldId id="327" r:id="rId31"/>
    <p:sldId id="328" r:id="rId32"/>
    <p:sldId id="329" r:id="rId33"/>
    <p:sldId id="330" r:id="rId34"/>
    <p:sldId id="331" r:id="rId35"/>
    <p:sldId id="332" r:id="rId36"/>
    <p:sldId id="333" r:id="rId37"/>
    <p:sldId id="334" r:id="rId38"/>
    <p:sldId id="323" r:id="rId39"/>
    <p:sldId id="442"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57" r:id="rId54"/>
    <p:sldId id="458" r:id="rId55"/>
    <p:sldId id="324" r:id="rId56"/>
    <p:sldId id="273" r:id="rId57"/>
    <p:sldId id="274" r:id="rId58"/>
    <p:sldId id="275" r:id="rId59"/>
    <p:sldId id="276" r:id="rId60"/>
    <p:sldId id="277" r:id="rId61"/>
    <p:sldId id="320" r:id="rId62"/>
    <p:sldId id="321" r:id="rId63"/>
    <p:sldId id="322" r:id="rId64"/>
    <p:sldId id="365" r:id="rId65"/>
    <p:sldId id="366" r:id="rId66"/>
    <p:sldId id="367" r:id="rId67"/>
    <p:sldId id="368" r:id="rId68"/>
    <p:sldId id="369" r:id="rId69"/>
    <p:sldId id="370" r:id="rId70"/>
    <p:sldId id="371" r:id="rId71"/>
    <p:sldId id="372" r:id="rId72"/>
    <p:sldId id="373" r:id="rId73"/>
    <p:sldId id="374" r:id="rId74"/>
    <p:sldId id="375" r:id="rId75"/>
    <p:sldId id="376" r:id="rId76"/>
    <p:sldId id="377" r:id="rId77"/>
    <p:sldId id="378" r:id="rId78"/>
    <p:sldId id="379" r:id="rId79"/>
    <p:sldId id="380" r:id="rId80"/>
    <p:sldId id="381" r:id="rId81"/>
    <p:sldId id="382" r:id="rId82"/>
    <p:sldId id="383" r:id="rId83"/>
    <p:sldId id="309" r:id="rId84"/>
    <p:sldId id="384" r:id="rId85"/>
    <p:sldId id="385" r:id="rId86"/>
    <p:sldId id="386" r:id="rId87"/>
    <p:sldId id="387" r:id="rId88"/>
    <p:sldId id="388" r:id="rId89"/>
    <p:sldId id="389" r:id="rId90"/>
    <p:sldId id="390" r:id="rId91"/>
    <p:sldId id="440" r:id="rId92"/>
    <p:sldId id="441" r:id="rId93"/>
    <p:sldId id="391" r:id="rId94"/>
    <p:sldId id="392" r:id="rId95"/>
    <p:sldId id="393" r:id="rId96"/>
    <p:sldId id="394" r:id="rId97"/>
    <p:sldId id="395" r:id="rId98"/>
    <p:sldId id="396" r:id="rId99"/>
    <p:sldId id="397" r:id="rId100"/>
    <p:sldId id="398" r:id="rId101"/>
    <p:sldId id="399" r:id="rId102"/>
    <p:sldId id="400" r:id="rId103"/>
    <p:sldId id="401" r:id="rId104"/>
    <p:sldId id="402" r:id="rId105"/>
    <p:sldId id="403" r:id="rId106"/>
    <p:sldId id="404" r:id="rId107"/>
    <p:sldId id="405" r:id="rId108"/>
    <p:sldId id="406" r:id="rId109"/>
    <p:sldId id="407" r:id="rId110"/>
    <p:sldId id="408" r:id="rId111"/>
    <p:sldId id="409" r:id="rId112"/>
    <p:sldId id="410" r:id="rId113"/>
    <p:sldId id="411" r:id="rId114"/>
    <p:sldId id="412" r:id="rId115"/>
    <p:sldId id="413" r:id="rId116"/>
    <p:sldId id="414" r:id="rId117"/>
    <p:sldId id="415" r:id="rId118"/>
    <p:sldId id="416" r:id="rId119"/>
    <p:sldId id="417" r:id="rId120"/>
    <p:sldId id="418" r:id="rId121"/>
    <p:sldId id="419" r:id="rId122"/>
    <p:sldId id="420" r:id="rId123"/>
    <p:sldId id="421" r:id="rId124"/>
    <p:sldId id="422" r:id="rId125"/>
    <p:sldId id="423" r:id="rId126"/>
    <p:sldId id="424" r:id="rId127"/>
    <p:sldId id="425" r:id="rId128"/>
    <p:sldId id="426" r:id="rId129"/>
    <p:sldId id="427" r:id="rId130"/>
    <p:sldId id="428" r:id="rId131"/>
    <p:sldId id="429" r:id="rId132"/>
    <p:sldId id="430" r:id="rId133"/>
    <p:sldId id="431" r:id="rId134"/>
    <p:sldId id="432" r:id="rId135"/>
    <p:sldId id="433" r:id="rId136"/>
    <p:sldId id="434" r:id="rId137"/>
    <p:sldId id="435" r:id="rId138"/>
    <p:sldId id="436" r:id="rId139"/>
    <p:sldId id="437" r:id="rId140"/>
    <p:sldId id="438" r:id="rId141"/>
    <p:sldId id="439" r:id="rId1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88" d="100"/>
          <a:sy n="88" d="100"/>
        </p:scale>
        <p:origin x="-38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AFB2A3-E9A9-4105-9E72-2D4914ADE391}" type="datetimeFigureOut">
              <a:rPr lang="en-IN" smtClean="0"/>
              <a:t>01-04-2020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3517405-F81C-4966-89E2-3DA6EEC2A3C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582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FB2A3-E9A9-4105-9E72-2D4914ADE391}"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17405-F81C-4966-89E2-3DA6EEC2A3C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917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FB2A3-E9A9-4105-9E72-2D4914ADE391}"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17405-F81C-4966-89E2-3DA6EEC2A3C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15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FB2A3-E9A9-4105-9E72-2D4914ADE391}"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17405-F81C-4966-89E2-3DA6EEC2A3C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663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FB2A3-E9A9-4105-9E72-2D4914ADE391}"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17405-F81C-4966-89E2-3DA6EEC2A3C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8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AFB2A3-E9A9-4105-9E72-2D4914ADE391}"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517405-F81C-4966-89E2-3DA6EEC2A3C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6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AFB2A3-E9A9-4105-9E72-2D4914ADE391}" type="datetimeFigureOut">
              <a:rPr lang="en-IN" smtClean="0"/>
              <a:t>01-04-2020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517405-F81C-4966-89E2-3DA6EEC2A3C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500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AFB2A3-E9A9-4105-9E72-2D4914ADE391}" type="datetimeFigureOut">
              <a:rPr lang="en-IN" smtClean="0"/>
              <a:t>01-04-2020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517405-F81C-4966-89E2-3DA6EEC2A3C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37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FB2A3-E9A9-4105-9E72-2D4914ADE391}" type="datetimeFigureOut">
              <a:rPr lang="en-IN" smtClean="0"/>
              <a:t>01-04-2020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517405-F81C-4966-89E2-3DA6EEC2A3CC}" type="slidenum">
              <a:rPr lang="en-IN" smtClean="0"/>
              <a:t>‹#›</a:t>
            </a:fld>
            <a:endParaRPr lang="en-IN"/>
          </a:p>
        </p:txBody>
      </p:sp>
    </p:spTree>
    <p:extLst>
      <p:ext uri="{BB962C8B-B14F-4D97-AF65-F5344CB8AC3E}">
        <p14:creationId xmlns:p14="http://schemas.microsoft.com/office/powerpoint/2010/main" val="64278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FB2A3-E9A9-4105-9E72-2D4914ADE391}"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517405-F81C-4966-89E2-3DA6EEC2A3C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70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0AFB2A3-E9A9-4105-9E72-2D4914ADE391}" type="datetimeFigureOut">
              <a:rPr lang="en-IN" smtClean="0"/>
              <a:t>01-04-2020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3517405-F81C-4966-89E2-3DA6EEC2A3C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474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AFB2A3-E9A9-4105-9E72-2D4914ADE391}" type="datetimeFigureOut">
              <a:rPr lang="en-IN" smtClean="0"/>
              <a:t>01-04-2020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517405-F81C-4966-89E2-3DA6EEC2A3C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82078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anaconda.com/download/"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docs.python.org/3/reference/compound_stmts.html" TargetMode="External"/><Relationship Id="rId2" Type="http://schemas.openxmlformats.org/officeDocument/2006/relationships/hyperlink" Target="https://docs.python.org/3/reference/expressions.html"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wiki.python.org/moin/TkInter" TargetMode="External"/><Relationship Id="rId13" Type="http://schemas.openxmlformats.org/officeDocument/2006/relationships/hyperlink" Target="http://www.wxpython.org/" TargetMode="External"/><Relationship Id="rId18" Type="http://schemas.openxmlformats.org/officeDocument/2006/relationships/hyperlink" Target="http://trac.edgewall.org/" TargetMode="External"/><Relationship Id="rId3" Type="http://schemas.openxmlformats.org/officeDocument/2006/relationships/hyperlink" Target="http://www.pylonsproject.org/" TargetMode="External"/><Relationship Id="rId21" Type="http://schemas.openxmlformats.org/officeDocument/2006/relationships/hyperlink" Target="http://www.saltstack.com/" TargetMode="External"/><Relationship Id="rId7" Type="http://schemas.openxmlformats.org/officeDocument/2006/relationships/hyperlink" Target="http://www.web2py.com/" TargetMode="External"/><Relationship Id="rId12" Type="http://schemas.openxmlformats.org/officeDocument/2006/relationships/hyperlink" Target="https://kivy.org/" TargetMode="External"/><Relationship Id="rId17" Type="http://schemas.openxmlformats.org/officeDocument/2006/relationships/hyperlink" Target="http://buildbot.net/" TargetMode="External"/><Relationship Id="rId2" Type="http://schemas.openxmlformats.org/officeDocument/2006/relationships/hyperlink" Target="http://www.djangoproject.com/" TargetMode="External"/><Relationship Id="rId16" Type="http://schemas.openxmlformats.org/officeDocument/2006/relationships/hyperlink" Target="http://ipython.org/" TargetMode="External"/><Relationship Id="rId20" Type="http://schemas.openxmlformats.org/officeDocument/2006/relationships/hyperlink" Target="http://www.ansible.com/" TargetMode="External"/><Relationship Id="rId1" Type="http://schemas.openxmlformats.org/officeDocument/2006/relationships/slideLayout" Target="../slideLayouts/slideLayout7.xml"/><Relationship Id="rId6" Type="http://schemas.openxmlformats.org/officeDocument/2006/relationships/hyperlink" Target="http://flask.pocoo.org/" TargetMode="External"/><Relationship Id="rId11" Type="http://schemas.openxmlformats.org/officeDocument/2006/relationships/hyperlink" Target="https://wiki.qt.io/PySide" TargetMode="External"/><Relationship Id="rId5" Type="http://schemas.openxmlformats.org/officeDocument/2006/relationships/hyperlink" Target="http://tornadoweb.org/" TargetMode="External"/><Relationship Id="rId15" Type="http://schemas.openxmlformats.org/officeDocument/2006/relationships/hyperlink" Target="http://pandas.pydata.org/" TargetMode="External"/><Relationship Id="rId10" Type="http://schemas.openxmlformats.org/officeDocument/2006/relationships/hyperlink" Target="http://www.riverbankcomputing.co.uk/software/pyqt/intro" TargetMode="External"/><Relationship Id="rId19" Type="http://schemas.openxmlformats.org/officeDocument/2006/relationships/hyperlink" Target="http://roundup.sourceforge.net/" TargetMode="External"/><Relationship Id="rId4" Type="http://schemas.openxmlformats.org/officeDocument/2006/relationships/hyperlink" Target="http://bottlepy.org/" TargetMode="External"/><Relationship Id="rId9" Type="http://schemas.openxmlformats.org/officeDocument/2006/relationships/hyperlink" Target="https://wiki.gnome.org/Projects/PyGObject" TargetMode="External"/><Relationship Id="rId14" Type="http://schemas.openxmlformats.org/officeDocument/2006/relationships/hyperlink" Target="http://www.scipy.org/" TargetMode="External"/><Relationship Id="rId22" Type="http://schemas.openxmlformats.org/officeDocument/2006/relationships/hyperlink" Target="https://www.openstack.org/"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9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D8547B6-F63E-4F93-9378-7284E0D34CC1}"/>
              </a:ext>
            </a:extLst>
          </p:cNvPr>
          <p:cNvSpPr/>
          <p:nvPr/>
        </p:nvSpPr>
        <p:spPr>
          <a:xfrm>
            <a:off x="3653111" y="1029019"/>
            <a:ext cx="5312673" cy="2492990"/>
          </a:xfrm>
          <a:prstGeom prst="rect">
            <a:avLst/>
          </a:prstGeom>
          <a:noFill/>
        </p:spPr>
        <p:txBody>
          <a:bodyPr wrap="none" lIns="91440" tIns="45720" rIns="91440" bIns="45720">
            <a:spAutoFit/>
          </a:bodyPr>
          <a:lstStyle/>
          <a:p>
            <a:pPr algn="ctr"/>
            <a:endParaRPr lang="en-US" sz="6000" b="1" cap="none" spc="0" dirty="0">
              <a:ln w="0"/>
              <a:effectLst>
                <a:reflection blurRad="6350" stA="53000" endA="300" endPos="35500" dir="5400000" sy="-90000" algn="bl" rotWithShape="0"/>
              </a:effectLst>
            </a:endParaRPr>
          </a:p>
          <a:p>
            <a:pPr algn="ctr"/>
            <a:r>
              <a:rPr lang="en-US" sz="6000" b="1" cap="none" spc="0" dirty="0">
                <a:ln w="0"/>
                <a:effectLst>
                  <a:reflection blurRad="6350" stA="53000" endA="300" endPos="35500" dir="5400000" sy="-90000" algn="bl" rotWithShape="0"/>
                </a:effectLst>
              </a:rPr>
              <a:t> </a:t>
            </a:r>
            <a:r>
              <a:rPr lang="en-US" sz="9600" b="1" cap="none" spc="0" dirty="0" smtClean="0">
                <a:ln w="0"/>
                <a:effectLst>
                  <a:reflection blurRad="6350" stA="53000" endA="300" endPos="35500" dir="5400000" sy="-90000" algn="bl" rotWithShape="0"/>
                </a:effectLst>
                <a:latin typeface="Bradley Hand ITC" pitchFamily="66" charset="0"/>
                <a:ea typeface="Malgun Gothic Semilight" pitchFamily="34" charset="-128"/>
                <a:cs typeface="Malgun Gothic Semilight" pitchFamily="34" charset="-128"/>
              </a:rPr>
              <a:t>PYTHON</a:t>
            </a:r>
            <a:endParaRPr lang="en-US" sz="9600" b="1" cap="none" spc="0" dirty="0">
              <a:ln w="0"/>
              <a:effectLst>
                <a:reflection blurRad="6350" stA="53000" endA="300" endPos="35500" dir="5400000" sy="-90000" algn="bl" rotWithShape="0"/>
              </a:effectLst>
              <a:latin typeface="Bradley Hand ITC" pitchFamily="66" charset="0"/>
              <a:ea typeface="Malgun Gothic Semilight" pitchFamily="34" charset="-128"/>
              <a:cs typeface="Malgun Gothic Semilight" pitchFamily="34" charset="-128"/>
            </a:endParaRPr>
          </a:p>
        </p:txBody>
      </p:sp>
      <p:sp>
        <p:nvSpPr>
          <p:cNvPr id="3" name="Rectangle 2"/>
          <p:cNvSpPr/>
          <p:nvPr/>
        </p:nvSpPr>
        <p:spPr>
          <a:xfrm>
            <a:off x="9131382" y="5563885"/>
            <a:ext cx="2977097" cy="523220"/>
          </a:xfrm>
          <a:prstGeom prst="rect">
            <a:avLst/>
          </a:prstGeom>
          <a:noFill/>
        </p:spPr>
        <p:txBody>
          <a:bodyPr wrap="none" lIns="91440" tIns="45720" rIns="91440" bIns="45720">
            <a:spAutoFit/>
          </a:bodyPr>
          <a:lstStyle/>
          <a:p>
            <a:pPr algn="ctr"/>
            <a:r>
              <a:rPr lang="en-US" sz="28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Abhinash</a:t>
            </a:r>
            <a:r>
              <a:rPr lang="en-US" sz="2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Mishra</a:t>
            </a:r>
            <a:endParaRPr lang="en-US"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72899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FE59CD6-32AA-4702-8383-365165F42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222" y="488273"/>
            <a:ext cx="7474998" cy="5086165"/>
          </a:xfrm>
          <a:prstGeom prst="rect">
            <a:avLst/>
          </a:prstGeom>
        </p:spPr>
      </p:pic>
      <p:cxnSp>
        <p:nvCxnSpPr>
          <p:cNvPr id="5" name="Straight Arrow Connector 4">
            <a:extLst>
              <a:ext uri="{FF2B5EF4-FFF2-40B4-BE49-F238E27FC236}">
                <a16:creationId xmlns:a16="http://schemas.microsoft.com/office/drawing/2014/main" xmlns="" id="{F5AE6B8E-CC31-4288-9124-42CB032EAE1F}"/>
              </a:ext>
            </a:extLst>
          </p:cNvPr>
          <p:cNvCxnSpPr/>
          <p:nvPr/>
        </p:nvCxnSpPr>
        <p:spPr>
          <a:xfrm flipH="1">
            <a:off x="3195961" y="2627790"/>
            <a:ext cx="2077375" cy="57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F4DB1B15-4037-431E-A531-C03E295CD2ED}"/>
              </a:ext>
            </a:extLst>
          </p:cNvPr>
          <p:cNvSpPr/>
          <p:nvPr/>
        </p:nvSpPr>
        <p:spPr>
          <a:xfrm>
            <a:off x="371610" y="3031355"/>
            <a:ext cx="339548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PYTHON</a:t>
            </a:r>
          </a:p>
        </p:txBody>
      </p:sp>
    </p:spTree>
    <p:extLst>
      <p:ext uri="{BB962C8B-B14F-4D97-AF65-F5344CB8AC3E}">
        <p14:creationId xmlns:p14="http://schemas.microsoft.com/office/powerpoint/2010/main" val="20732953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4" name="object 14"/>
          <p:cNvSpPr/>
          <p:nvPr/>
        </p:nvSpPr>
        <p:spPr>
          <a:xfrm>
            <a:off x="844283" y="3020060"/>
            <a:ext cx="6069076" cy="3228340"/>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3352800" y="3504691"/>
            <a:ext cx="4600194" cy="384048"/>
          </a:xfrm>
          <a:custGeom>
            <a:avLst/>
            <a:gdLst/>
            <a:ahLst/>
            <a:cxnLst/>
            <a:rect l="l" t="t" r="r" b="b"/>
            <a:pathLst>
              <a:path w="4600194" h="384048">
                <a:moveTo>
                  <a:pt x="12064" y="48641"/>
                </a:moveTo>
                <a:lnTo>
                  <a:pt x="81787" y="0"/>
                </a:lnTo>
                <a:lnTo>
                  <a:pt x="0" y="55880"/>
                </a:lnTo>
                <a:lnTo>
                  <a:pt x="12064" y="48641"/>
                </a:lnTo>
                <a:close/>
              </a:path>
              <a:path w="4600194" h="384048">
                <a:moveTo>
                  <a:pt x="90550" y="1650"/>
                </a:moveTo>
                <a:lnTo>
                  <a:pt x="88646" y="-1269"/>
                </a:lnTo>
                <a:lnTo>
                  <a:pt x="84582" y="-2031"/>
                </a:lnTo>
                <a:lnTo>
                  <a:pt x="81787" y="0"/>
                </a:lnTo>
                <a:lnTo>
                  <a:pt x="12064" y="48641"/>
                </a:lnTo>
                <a:lnTo>
                  <a:pt x="0" y="55880"/>
                </a:lnTo>
                <a:lnTo>
                  <a:pt x="88900" y="99568"/>
                </a:lnTo>
                <a:lnTo>
                  <a:pt x="12953" y="61341"/>
                </a:lnTo>
                <a:lnTo>
                  <a:pt x="15366" y="49275"/>
                </a:lnTo>
                <a:lnTo>
                  <a:pt x="25103" y="54058"/>
                </a:lnTo>
                <a:lnTo>
                  <a:pt x="16128" y="60198"/>
                </a:lnTo>
                <a:lnTo>
                  <a:pt x="15366" y="49275"/>
                </a:lnTo>
                <a:lnTo>
                  <a:pt x="12953" y="61341"/>
                </a:lnTo>
                <a:lnTo>
                  <a:pt x="36469" y="59641"/>
                </a:lnTo>
                <a:lnTo>
                  <a:pt x="4600194" y="-270255"/>
                </a:lnTo>
                <a:lnTo>
                  <a:pt x="4599305" y="-282955"/>
                </a:lnTo>
                <a:lnTo>
                  <a:pt x="35498" y="46947"/>
                </a:lnTo>
                <a:lnTo>
                  <a:pt x="88900" y="10413"/>
                </a:lnTo>
                <a:lnTo>
                  <a:pt x="91821" y="8509"/>
                </a:lnTo>
                <a:lnTo>
                  <a:pt x="92583" y="4445"/>
                </a:lnTo>
                <a:lnTo>
                  <a:pt x="90550" y="1650"/>
                </a:lnTo>
                <a:close/>
              </a:path>
              <a:path w="4600194" h="384048">
                <a:moveTo>
                  <a:pt x="88900" y="99568"/>
                </a:moveTo>
                <a:lnTo>
                  <a:pt x="92075" y="101092"/>
                </a:lnTo>
                <a:lnTo>
                  <a:pt x="95885" y="99822"/>
                </a:lnTo>
                <a:lnTo>
                  <a:pt x="97409" y="96647"/>
                </a:lnTo>
                <a:lnTo>
                  <a:pt x="98933" y="93472"/>
                </a:lnTo>
                <a:lnTo>
                  <a:pt x="97662" y="89662"/>
                </a:lnTo>
                <a:lnTo>
                  <a:pt x="94487" y="88137"/>
                </a:lnTo>
                <a:lnTo>
                  <a:pt x="36469" y="59641"/>
                </a:lnTo>
                <a:lnTo>
                  <a:pt x="12953" y="61341"/>
                </a:lnTo>
                <a:lnTo>
                  <a:pt x="88900" y="99568"/>
                </a:lnTo>
                <a:close/>
              </a:path>
              <a:path w="4600194" h="384048">
                <a:moveTo>
                  <a:pt x="25103" y="54058"/>
                </a:moveTo>
                <a:lnTo>
                  <a:pt x="15366" y="49275"/>
                </a:lnTo>
                <a:lnTo>
                  <a:pt x="16128" y="60198"/>
                </a:lnTo>
                <a:lnTo>
                  <a:pt x="25103" y="54058"/>
                </a:lnTo>
                <a:close/>
              </a:path>
            </a:pathLst>
          </a:custGeom>
          <a:solidFill>
            <a:srgbClr val="FFBE00"/>
          </a:solidFill>
        </p:spPr>
        <p:txBody>
          <a:bodyPr wrap="square" lIns="0" tIns="0" rIns="0" bIns="0" rtlCol="0">
            <a:noAutofit/>
          </a:bodyPr>
          <a:lstStyle/>
          <a:p>
            <a:endParaRPr/>
          </a:p>
        </p:txBody>
      </p:sp>
      <p:sp>
        <p:nvSpPr>
          <p:cNvPr id="16" name="object 16"/>
          <p:cNvSpPr/>
          <p:nvPr/>
        </p:nvSpPr>
        <p:spPr>
          <a:xfrm>
            <a:off x="7952485" y="3020060"/>
            <a:ext cx="4087114" cy="893826"/>
          </a:xfrm>
          <a:custGeom>
            <a:avLst/>
            <a:gdLst/>
            <a:ahLst/>
            <a:cxnLst/>
            <a:rect l="l" t="t" r="r" b="b"/>
            <a:pathLst>
              <a:path w="4087114" h="893826">
                <a:moveTo>
                  <a:pt x="0" y="148970"/>
                </a:moveTo>
                <a:lnTo>
                  <a:pt x="0" y="744854"/>
                </a:lnTo>
                <a:lnTo>
                  <a:pt x="249" y="753555"/>
                </a:lnTo>
                <a:lnTo>
                  <a:pt x="8844" y="795555"/>
                </a:lnTo>
                <a:lnTo>
                  <a:pt x="28355" y="832322"/>
                </a:lnTo>
                <a:lnTo>
                  <a:pt x="56971" y="862045"/>
                </a:lnTo>
                <a:lnTo>
                  <a:pt x="92879" y="882911"/>
                </a:lnTo>
                <a:lnTo>
                  <a:pt x="134269" y="893110"/>
                </a:lnTo>
                <a:lnTo>
                  <a:pt x="148971" y="893826"/>
                </a:lnTo>
                <a:lnTo>
                  <a:pt x="3938143" y="893826"/>
                </a:lnTo>
                <a:lnTo>
                  <a:pt x="3988843" y="884981"/>
                </a:lnTo>
                <a:lnTo>
                  <a:pt x="4025610" y="865470"/>
                </a:lnTo>
                <a:lnTo>
                  <a:pt x="4055333" y="836854"/>
                </a:lnTo>
                <a:lnTo>
                  <a:pt x="4076199" y="800946"/>
                </a:lnTo>
                <a:lnTo>
                  <a:pt x="4086398" y="759556"/>
                </a:lnTo>
                <a:lnTo>
                  <a:pt x="4087114" y="744854"/>
                </a:lnTo>
                <a:lnTo>
                  <a:pt x="4087114" y="148970"/>
                </a:lnTo>
                <a:lnTo>
                  <a:pt x="4078269" y="98270"/>
                </a:lnTo>
                <a:lnTo>
                  <a:pt x="4058758" y="61503"/>
                </a:lnTo>
                <a:lnTo>
                  <a:pt x="4030142" y="31780"/>
                </a:lnTo>
                <a:lnTo>
                  <a:pt x="3994234" y="10914"/>
                </a:lnTo>
                <a:lnTo>
                  <a:pt x="3952844" y="715"/>
                </a:lnTo>
                <a:lnTo>
                  <a:pt x="3938143" y="0"/>
                </a:lnTo>
                <a:lnTo>
                  <a:pt x="148971" y="0"/>
                </a:lnTo>
                <a:lnTo>
                  <a:pt x="98270" y="8844"/>
                </a:lnTo>
                <a:lnTo>
                  <a:pt x="61503" y="28355"/>
                </a:lnTo>
                <a:lnTo>
                  <a:pt x="31780" y="56971"/>
                </a:lnTo>
                <a:lnTo>
                  <a:pt x="10914" y="92879"/>
                </a:lnTo>
                <a:lnTo>
                  <a:pt x="715" y="134269"/>
                </a:lnTo>
                <a:lnTo>
                  <a:pt x="0" y="148970"/>
                </a:lnTo>
                <a:close/>
              </a:path>
            </a:pathLst>
          </a:custGeom>
          <a:solidFill>
            <a:srgbClr val="FFC000"/>
          </a:solidFill>
        </p:spPr>
        <p:txBody>
          <a:bodyPr wrap="square" lIns="0" tIns="0" rIns="0" bIns="0" rtlCol="0">
            <a:noAutofit/>
          </a:bodyPr>
          <a:lstStyle/>
          <a:p>
            <a:endParaRPr/>
          </a:p>
        </p:txBody>
      </p:sp>
      <p:sp>
        <p:nvSpPr>
          <p:cNvPr id="17" name="object 17"/>
          <p:cNvSpPr/>
          <p:nvPr/>
        </p:nvSpPr>
        <p:spPr>
          <a:xfrm>
            <a:off x="7952485" y="3020060"/>
            <a:ext cx="4087114" cy="893826"/>
          </a:xfrm>
          <a:custGeom>
            <a:avLst/>
            <a:gdLst/>
            <a:ahLst/>
            <a:cxnLst/>
            <a:rect l="l" t="t" r="r" b="b"/>
            <a:pathLst>
              <a:path w="4087114" h="893826">
                <a:moveTo>
                  <a:pt x="0" y="148970"/>
                </a:moveTo>
                <a:lnTo>
                  <a:pt x="6239" y="106156"/>
                </a:lnTo>
                <a:lnTo>
                  <a:pt x="23751" y="68220"/>
                </a:lnTo>
                <a:lnTo>
                  <a:pt x="50723" y="36972"/>
                </a:lnTo>
                <a:lnTo>
                  <a:pt x="85343" y="14224"/>
                </a:lnTo>
                <a:lnTo>
                  <a:pt x="125800" y="1789"/>
                </a:lnTo>
                <a:lnTo>
                  <a:pt x="148971" y="0"/>
                </a:lnTo>
                <a:lnTo>
                  <a:pt x="3938143" y="0"/>
                </a:lnTo>
                <a:lnTo>
                  <a:pt x="3980957" y="6239"/>
                </a:lnTo>
                <a:lnTo>
                  <a:pt x="4018893" y="23751"/>
                </a:lnTo>
                <a:lnTo>
                  <a:pt x="4050141" y="50723"/>
                </a:lnTo>
                <a:lnTo>
                  <a:pt x="4072889" y="85343"/>
                </a:lnTo>
                <a:lnTo>
                  <a:pt x="4085324" y="125800"/>
                </a:lnTo>
                <a:lnTo>
                  <a:pt x="4087114" y="148970"/>
                </a:lnTo>
                <a:lnTo>
                  <a:pt x="4087114" y="744854"/>
                </a:lnTo>
                <a:lnTo>
                  <a:pt x="4080874" y="787669"/>
                </a:lnTo>
                <a:lnTo>
                  <a:pt x="4063362" y="825605"/>
                </a:lnTo>
                <a:lnTo>
                  <a:pt x="4036390" y="856853"/>
                </a:lnTo>
                <a:lnTo>
                  <a:pt x="4001770" y="879601"/>
                </a:lnTo>
                <a:lnTo>
                  <a:pt x="3961313" y="892036"/>
                </a:lnTo>
                <a:lnTo>
                  <a:pt x="3938143" y="893826"/>
                </a:lnTo>
                <a:lnTo>
                  <a:pt x="148971" y="893826"/>
                </a:lnTo>
                <a:lnTo>
                  <a:pt x="106156" y="887586"/>
                </a:lnTo>
                <a:lnTo>
                  <a:pt x="68220" y="870074"/>
                </a:lnTo>
                <a:lnTo>
                  <a:pt x="36972" y="843102"/>
                </a:lnTo>
                <a:lnTo>
                  <a:pt x="14224" y="808482"/>
                </a:lnTo>
                <a:lnTo>
                  <a:pt x="1789" y="768025"/>
                </a:lnTo>
                <a:lnTo>
                  <a:pt x="0" y="744854"/>
                </a:lnTo>
                <a:lnTo>
                  <a:pt x="0" y="148970"/>
                </a:lnTo>
                <a:close/>
              </a:path>
            </a:pathLst>
          </a:custGeom>
          <a:ln w="25400">
            <a:solidFill>
              <a:srgbClr val="BB8B00"/>
            </a:solidFill>
          </a:ln>
        </p:spPr>
        <p:txBody>
          <a:bodyPr wrap="square" lIns="0" tIns="0" rIns="0" bIns="0" rtlCol="0">
            <a:noAutofit/>
          </a:bodyPr>
          <a:lstStyle/>
          <a:p>
            <a:endParaRPr/>
          </a:p>
        </p:txBody>
      </p:sp>
      <p:sp>
        <p:nvSpPr>
          <p:cNvPr id="18" name="object 18"/>
          <p:cNvSpPr/>
          <p:nvPr/>
        </p:nvSpPr>
        <p:spPr>
          <a:xfrm>
            <a:off x="3352800" y="4204843"/>
            <a:ext cx="4600702" cy="750443"/>
          </a:xfrm>
          <a:custGeom>
            <a:avLst/>
            <a:gdLst/>
            <a:ahLst/>
            <a:cxnLst/>
            <a:rect l="l" t="t" r="r" b="b"/>
            <a:pathLst>
              <a:path w="4600702" h="750443">
                <a:moveTo>
                  <a:pt x="11429" y="54228"/>
                </a:moveTo>
                <a:lnTo>
                  <a:pt x="76962" y="0"/>
                </a:lnTo>
                <a:lnTo>
                  <a:pt x="0" y="62356"/>
                </a:lnTo>
                <a:lnTo>
                  <a:pt x="11429" y="54228"/>
                </a:lnTo>
                <a:close/>
              </a:path>
              <a:path w="4600702" h="750443">
                <a:moveTo>
                  <a:pt x="85978" y="888"/>
                </a:moveTo>
                <a:lnTo>
                  <a:pt x="83692" y="-1778"/>
                </a:lnTo>
                <a:lnTo>
                  <a:pt x="79755" y="-2159"/>
                </a:lnTo>
                <a:lnTo>
                  <a:pt x="76962" y="0"/>
                </a:lnTo>
                <a:lnTo>
                  <a:pt x="11429" y="54228"/>
                </a:lnTo>
                <a:lnTo>
                  <a:pt x="0" y="62356"/>
                </a:lnTo>
                <a:lnTo>
                  <a:pt x="92201" y="98678"/>
                </a:lnTo>
                <a:lnTo>
                  <a:pt x="13335" y="66674"/>
                </a:lnTo>
                <a:lnTo>
                  <a:pt x="14732" y="54482"/>
                </a:lnTo>
                <a:lnTo>
                  <a:pt x="24913" y="58501"/>
                </a:lnTo>
                <a:lnTo>
                  <a:pt x="16383" y="65404"/>
                </a:lnTo>
                <a:lnTo>
                  <a:pt x="14732" y="54482"/>
                </a:lnTo>
                <a:lnTo>
                  <a:pt x="13335" y="66674"/>
                </a:lnTo>
                <a:lnTo>
                  <a:pt x="36575" y="63105"/>
                </a:lnTo>
                <a:lnTo>
                  <a:pt x="4600702" y="-637921"/>
                </a:lnTo>
                <a:lnTo>
                  <a:pt x="4598797" y="-650494"/>
                </a:lnTo>
                <a:lnTo>
                  <a:pt x="34589" y="50671"/>
                </a:lnTo>
                <a:lnTo>
                  <a:pt x="84962" y="9905"/>
                </a:lnTo>
                <a:lnTo>
                  <a:pt x="87757" y="7619"/>
                </a:lnTo>
                <a:lnTo>
                  <a:pt x="88137" y="3682"/>
                </a:lnTo>
                <a:lnTo>
                  <a:pt x="85978" y="888"/>
                </a:lnTo>
                <a:close/>
              </a:path>
              <a:path w="4600702" h="750443">
                <a:moveTo>
                  <a:pt x="92201" y="98678"/>
                </a:moveTo>
                <a:lnTo>
                  <a:pt x="95376" y="99948"/>
                </a:lnTo>
                <a:lnTo>
                  <a:pt x="99060" y="98424"/>
                </a:lnTo>
                <a:lnTo>
                  <a:pt x="100457" y="95122"/>
                </a:lnTo>
                <a:lnTo>
                  <a:pt x="101726" y="91820"/>
                </a:lnTo>
                <a:lnTo>
                  <a:pt x="100075" y="88137"/>
                </a:lnTo>
                <a:lnTo>
                  <a:pt x="96774" y="86867"/>
                </a:lnTo>
                <a:lnTo>
                  <a:pt x="36575" y="63105"/>
                </a:lnTo>
                <a:lnTo>
                  <a:pt x="13335" y="66674"/>
                </a:lnTo>
                <a:lnTo>
                  <a:pt x="92201" y="98678"/>
                </a:lnTo>
                <a:close/>
              </a:path>
              <a:path w="4600702" h="750443">
                <a:moveTo>
                  <a:pt x="24913" y="58501"/>
                </a:moveTo>
                <a:lnTo>
                  <a:pt x="14732" y="54482"/>
                </a:lnTo>
                <a:lnTo>
                  <a:pt x="16383" y="65404"/>
                </a:lnTo>
                <a:lnTo>
                  <a:pt x="24913" y="58501"/>
                </a:lnTo>
                <a:close/>
              </a:path>
            </a:pathLst>
          </a:custGeom>
          <a:solidFill>
            <a:srgbClr val="FFBE00"/>
          </a:solidFill>
        </p:spPr>
        <p:txBody>
          <a:bodyPr wrap="square" lIns="0" tIns="0" rIns="0" bIns="0" rtlCol="0">
            <a:noAutofit/>
          </a:bodyPr>
          <a:lstStyle/>
          <a:p>
            <a:endParaRPr/>
          </a:p>
        </p:txBody>
      </p:sp>
      <p:sp>
        <p:nvSpPr>
          <p:cNvPr id="19" name="object 19"/>
          <p:cNvSpPr/>
          <p:nvPr/>
        </p:nvSpPr>
        <p:spPr>
          <a:xfrm>
            <a:off x="7952485" y="4634230"/>
            <a:ext cx="4087114" cy="1184681"/>
          </a:xfrm>
          <a:custGeom>
            <a:avLst/>
            <a:gdLst/>
            <a:ahLst/>
            <a:cxnLst/>
            <a:rect l="l" t="t" r="r" b="b"/>
            <a:pathLst>
              <a:path w="4087114" h="1184681">
                <a:moveTo>
                  <a:pt x="0" y="197485"/>
                </a:moveTo>
                <a:lnTo>
                  <a:pt x="0" y="987234"/>
                </a:lnTo>
                <a:lnTo>
                  <a:pt x="654" y="1003427"/>
                </a:lnTo>
                <a:lnTo>
                  <a:pt x="10065" y="1049641"/>
                </a:lnTo>
                <a:lnTo>
                  <a:pt x="29581" y="1091239"/>
                </a:lnTo>
                <a:lnTo>
                  <a:pt x="57832" y="1126848"/>
                </a:lnTo>
                <a:lnTo>
                  <a:pt x="93447" y="1155098"/>
                </a:lnTo>
                <a:lnTo>
                  <a:pt x="135054" y="1174614"/>
                </a:lnTo>
                <a:lnTo>
                  <a:pt x="181284" y="1184026"/>
                </a:lnTo>
                <a:lnTo>
                  <a:pt x="197485" y="1184681"/>
                </a:lnTo>
                <a:lnTo>
                  <a:pt x="3889629" y="1184681"/>
                </a:lnTo>
                <a:lnTo>
                  <a:pt x="3937095" y="1178942"/>
                </a:lnTo>
                <a:lnTo>
                  <a:pt x="3980395" y="1162641"/>
                </a:lnTo>
                <a:lnTo>
                  <a:pt x="4018160" y="1137150"/>
                </a:lnTo>
                <a:lnTo>
                  <a:pt x="4049018" y="1103842"/>
                </a:lnTo>
                <a:lnTo>
                  <a:pt x="4071598" y="1064087"/>
                </a:lnTo>
                <a:lnTo>
                  <a:pt x="4084529" y="1019260"/>
                </a:lnTo>
                <a:lnTo>
                  <a:pt x="4087114" y="987234"/>
                </a:lnTo>
                <a:lnTo>
                  <a:pt x="4087114" y="197485"/>
                </a:lnTo>
                <a:lnTo>
                  <a:pt x="4081375" y="150018"/>
                </a:lnTo>
                <a:lnTo>
                  <a:pt x="4065075" y="106718"/>
                </a:lnTo>
                <a:lnTo>
                  <a:pt x="4039584" y="68953"/>
                </a:lnTo>
                <a:lnTo>
                  <a:pt x="4006271" y="38095"/>
                </a:lnTo>
                <a:lnTo>
                  <a:pt x="3966509" y="15515"/>
                </a:lnTo>
                <a:lnTo>
                  <a:pt x="3921668" y="2584"/>
                </a:lnTo>
                <a:lnTo>
                  <a:pt x="3889629" y="0"/>
                </a:lnTo>
                <a:lnTo>
                  <a:pt x="197485" y="0"/>
                </a:lnTo>
                <a:lnTo>
                  <a:pt x="150018" y="5738"/>
                </a:lnTo>
                <a:lnTo>
                  <a:pt x="106718" y="22038"/>
                </a:lnTo>
                <a:lnTo>
                  <a:pt x="68953" y="47529"/>
                </a:lnTo>
                <a:lnTo>
                  <a:pt x="38095" y="80842"/>
                </a:lnTo>
                <a:lnTo>
                  <a:pt x="15515" y="120604"/>
                </a:lnTo>
                <a:lnTo>
                  <a:pt x="2584" y="165445"/>
                </a:lnTo>
                <a:lnTo>
                  <a:pt x="0" y="197485"/>
                </a:lnTo>
                <a:close/>
              </a:path>
            </a:pathLst>
          </a:custGeom>
          <a:solidFill>
            <a:srgbClr val="FFC000"/>
          </a:solidFill>
        </p:spPr>
        <p:txBody>
          <a:bodyPr wrap="square" lIns="0" tIns="0" rIns="0" bIns="0" rtlCol="0">
            <a:noAutofit/>
          </a:bodyPr>
          <a:lstStyle/>
          <a:p>
            <a:endParaRPr/>
          </a:p>
        </p:txBody>
      </p:sp>
      <p:sp>
        <p:nvSpPr>
          <p:cNvPr id="20" name="object 20"/>
          <p:cNvSpPr/>
          <p:nvPr/>
        </p:nvSpPr>
        <p:spPr>
          <a:xfrm>
            <a:off x="7952485" y="4634230"/>
            <a:ext cx="4087114" cy="1184681"/>
          </a:xfrm>
          <a:custGeom>
            <a:avLst/>
            <a:gdLst/>
            <a:ahLst/>
            <a:cxnLst/>
            <a:rect l="l" t="t" r="r" b="b"/>
            <a:pathLst>
              <a:path w="4087114" h="1184681">
                <a:moveTo>
                  <a:pt x="0" y="197485"/>
                </a:moveTo>
                <a:lnTo>
                  <a:pt x="5738" y="150018"/>
                </a:lnTo>
                <a:lnTo>
                  <a:pt x="22038" y="106718"/>
                </a:lnTo>
                <a:lnTo>
                  <a:pt x="47529" y="68953"/>
                </a:lnTo>
                <a:lnTo>
                  <a:pt x="80842" y="38095"/>
                </a:lnTo>
                <a:lnTo>
                  <a:pt x="120604" y="15515"/>
                </a:lnTo>
                <a:lnTo>
                  <a:pt x="165445" y="2584"/>
                </a:lnTo>
                <a:lnTo>
                  <a:pt x="197485" y="0"/>
                </a:lnTo>
                <a:lnTo>
                  <a:pt x="3889629" y="0"/>
                </a:lnTo>
                <a:lnTo>
                  <a:pt x="3937095" y="5738"/>
                </a:lnTo>
                <a:lnTo>
                  <a:pt x="3980395" y="22038"/>
                </a:lnTo>
                <a:lnTo>
                  <a:pt x="4018160" y="47529"/>
                </a:lnTo>
                <a:lnTo>
                  <a:pt x="4049018" y="80842"/>
                </a:lnTo>
                <a:lnTo>
                  <a:pt x="4071598" y="120604"/>
                </a:lnTo>
                <a:lnTo>
                  <a:pt x="4084529" y="165445"/>
                </a:lnTo>
                <a:lnTo>
                  <a:pt x="4087114" y="197485"/>
                </a:lnTo>
                <a:lnTo>
                  <a:pt x="4087114" y="987234"/>
                </a:lnTo>
                <a:lnTo>
                  <a:pt x="4081375" y="1034681"/>
                </a:lnTo>
                <a:lnTo>
                  <a:pt x="4065075" y="1077970"/>
                </a:lnTo>
                <a:lnTo>
                  <a:pt x="4039584" y="1115728"/>
                </a:lnTo>
                <a:lnTo>
                  <a:pt x="4006271" y="1146584"/>
                </a:lnTo>
                <a:lnTo>
                  <a:pt x="3966509" y="1169164"/>
                </a:lnTo>
                <a:lnTo>
                  <a:pt x="3921668" y="1182097"/>
                </a:lnTo>
                <a:lnTo>
                  <a:pt x="3889629" y="1184681"/>
                </a:lnTo>
                <a:lnTo>
                  <a:pt x="197485" y="1184681"/>
                </a:lnTo>
                <a:lnTo>
                  <a:pt x="150018" y="1178942"/>
                </a:lnTo>
                <a:lnTo>
                  <a:pt x="106718" y="1162641"/>
                </a:lnTo>
                <a:lnTo>
                  <a:pt x="68953" y="1137150"/>
                </a:lnTo>
                <a:lnTo>
                  <a:pt x="38095" y="1103842"/>
                </a:lnTo>
                <a:lnTo>
                  <a:pt x="15515" y="1064087"/>
                </a:lnTo>
                <a:lnTo>
                  <a:pt x="2584" y="1019260"/>
                </a:lnTo>
                <a:lnTo>
                  <a:pt x="0" y="987234"/>
                </a:lnTo>
                <a:lnTo>
                  <a:pt x="0" y="197485"/>
                </a:lnTo>
                <a:close/>
              </a:path>
            </a:pathLst>
          </a:custGeom>
          <a:ln w="25400">
            <a:solidFill>
              <a:srgbClr val="BB8B00"/>
            </a:solidFill>
          </a:ln>
        </p:spPr>
        <p:txBody>
          <a:bodyPr wrap="square" lIns="0" tIns="0" rIns="0" bIns="0" rtlCol="0">
            <a:noAutofit/>
          </a:bodyPr>
          <a:lstStyle/>
          <a:p>
            <a:endParaRPr/>
          </a:p>
        </p:txBody>
      </p:sp>
      <p:sp>
        <p:nvSpPr>
          <p:cNvPr id="21" name="object 21"/>
          <p:cNvSpPr/>
          <p:nvPr/>
        </p:nvSpPr>
        <p:spPr>
          <a:xfrm>
            <a:off x="5514086" y="5042408"/>
            <a:ext cx="2438908" cy="231520"/>
          </a:xfrm>
          <a:custGeom>
            <a:avLst/>
            <a:gdLst/>
            <a:ahLst/>
            <a:cxnLst/>
            <a:rect l="l" t="t" r="r" b="b"/>
            <a:pathLst>
              <a:path w="2438908" h="231521">
                <a:moveTo>
                  <a:pt x="12064" y="48768"/>
                </a:moveTo>
                <a:lnTo>
                  <a:pt x="81661" y="0"/>
                </a:lnTo>
                <a:lnTo>
                  <a:pt x="0" y="56007"/>
                </a:lnTo>
                <a:lnTo>
                  <a:pt x="12064" y="48768"/>
                </a:lnTo>
                <a:close/>
              </a:path>
              <a:path w="2438908" h="231521">
                <a:moveTo>
                  <a:pt x="90550" y="1651"/>
                </a:moveTo>
                <a:lnTo>
                  <a:pt x="88518" y="-1269"/>
                </a:lnTo>
                <a:lnTo>
                  <a:pt x="84581" y="-2031"/>
                </a:lnTo>
                <a:lnTo>
                  <a:pt x="81661" y="0"/>
                </a:lnTo>
                <a:lnTo>
                  <a:pt x="12064" y="48768"/>
                </a:lnTo>
                <a:lnTo>
                  <a:pt x="0" y="56007"/>
                </a:lnTo>
                <a:lnTo>
                  <a:pt x="89026" y="99568"/>
                </a:lnTo>
                <a:lnTo>
                  <a:pt x="12953" y="61468"/>
                </a:lnTo>
                <a:lnTo>
                  <a:pt x="15366" y="49403"/>
                </a:lnTo>
                <a:lnTo>
                  <a:pt x="25109" y="54165"/>
                </a:lnTo>
                <a:lnTo>
                  <a:pt x="16128" y="60325"/>
                </a:lnTo>
                <a:lnTo>
                  <a:pt x="15366" y="49403"/>
                </a:lnTo>
                <a:lnTo>
                  <a:pt x="12953" y="61468"/>
                </a:lnTo>
                <a:lnTo>
                  <a:pt x="36493" y="59729"/>
                </a:lnTo>
                <a:lnTo>
                  <a:pt x="2438908" y="-117728"/>
                </a:lnTo>
                <a:lnTo>
                  <a:pt x="2437891" y="-130428"/>
                </a:lnTo>
                <a:lnTo>
                  <a:pt x="35503" y="47036"/>
                </a:lnTo>
                <a:lnTo>
                  <a:pt x="88900" y="10414"/>
                </a:lnTo>
                <a:lnTo>
                  <a:pt x="91821" y="8382"/>
                </a:lnTo>
                <a:lnTo>
                  <a:pt x="92455" y="4445"/>
                </a:lnTo>
                <a:lnTo>
                  <a:pt x="90550" y="1651"/>
                </a:lnTo>
                <a:close/>
              </a:path>
              <a:path w="2438908" h="231521">
                <a:moveTo>
                  <a:pt x="89026" y="99568"/>
                </a:moveTo>
                <a:lnTo>
                  <a:pt x="92201" y="101092"/>
                </a:lnTo>
                <a:lnTo>
                  <a:pt x="96012" y="99822"/>
                </a:lnTo>
                <a:lnTo>
                  <a:pt x="97536" y="96647"/>
                </a:lnTo>
                <a:lnTo>
                  <a:pt x="99060" y="93472"/>
                </a:lnTo>
                <a:lnTo>
                  <a:pt x="97789" y="89662"/>
                </a:lnTo>
                <a:lnTo>
                  <a:pt x="94614" y="88138"/>
                </a:lnTo>
                <a:lnTo>
                  <a:pt x="36493" y="59729"/>
                </a:lnTo>
                <a:lnTo>
                  <a:pt x="12953" y="61468"/>
                </a:lnTo>
                <a:lnTo>
                  <a:pt x="89026" y="99568"/>
                </a:lnTo>
                <a:close/>
              </a:path>
              <a:path w="2438908" h="231521">
                <a:moveTo>
                  <a:pt x="25109" y="54165"/>
                </a:moveTo>
                <a:lnTo>
                  <a:pt x="15366" y="49403"/>
                </a:lnTo>
                <a:lnTo>
                  <a:pt x="16128" y="60325"/>
                </a:lnTo>
                <a:lnTo>
                  <a:pt x="25109" y="54165"/>
                </a:lnTo>
                <a:close/>
              </a:path>
            </a:pathLst>
          </a:custGeom>
          <a:solidFill>
            <a:srgbClr val="FFBE00"/>
          </a:solidFill>
        </p:spPr>
        <p:txBody>
          <a:bodyPr wrap="square" lIns="0" tIns="0" rIns="0" bIns="0" rtlCol="0">
            <a:noAutofit/>
          </a:bodyPr>
          <a:lstStyle/>
          <a:p>
            <a:endParaRPr/>
          </a:p>
        </p:txBody>
      </p:sp>
      <p:sp>
        <p:nvSpPr>
          <p:cNvPr id="13" name="object 13"/>
          <p:cNvSpPr txBox="1"/>
          <p:nvPr/>
        </p:nvSpPr>
        <p:spPr>
          <a:xfrm>
            <a:off x="387502" y="197103"/>
            <a:ext cx="5314018" cy="380492"/>
          </a:xfrm>
          <a:prstGeom prst="rect">
            <a:avLst/>
          </a:prstGeom>
        </p:spPr>
        <p:txBody>
          <a:bodyPr wrap="square" lIns="0" tIns="18383" rIns="0" bIns="0" rtlCol="0">
            <a:noAutofit/>
          </a:bodyPr>
          <a:lstStyle/>
          <a:p>
            <a:pPr marL="12700">
              <a:lnSpc>
                <a:spcPts val="2895"/>
              </a:lnSpc>
            </a:pPr>
            <a:r>
              <a:rPr sz="2800" b="1" u="heavy" spc="-18" dirty="0">
                <a:solidFill>
                  <a:srgbClr val="404040"/>
                </a:solidFill>
                <a:latin typeface="Calibri"/>
                <a:cs typeface="Calibri"/>
              </a:rPr>
              <a:t>READING CSV, TXT AND EXCEL FILES</a:t>
            </a:r>
            <a:endParaRPr sz="2800">
              <a:latin typeface="Calibri"/>
              <a:cs typeface="Calibri"/>
            </a:endParaRPr>
          </a:p>
        </p:txBody>
      </p:sp>
      <p:sp>
        <p:nvSpPr>
          <p:cNvPr id="12" name="object 12"/>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1" name="object 11"/>
          <p:cNvSpPr txBox="1"/>
          <p:nvPr/>
        </p:nvSpPr>
        <p:spPr>
          <a:xfrm>
            <a:off x="1031240" y="1223137"/>
            <a:ext cx="7594864"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A CSV file contains a number of rows and columns separated by commas.</a:t>
            </a:r>
            <a:endParaRPr sz="2000">
              <a:latin typeface="Calibri"/>
              <a:cs typeface="Calibri"/>
            </a:endParaRPr>
          </a:p>
        </p:txBody>
      </p:sp>
      <p:sp>
        <p:nvSpPr>
          <p:cNvPr id="10" name="object 10"/>
          <p:cNvSpPr txBox="1"/>
          <p:nvPr/>
        </p:nvSpPr>
        <p:spPr>
          <a:xfrm>
            <a:off x="631952" y="1939306"/>
            <a:ext cx="152654" cy="64604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5"/>
              </a:spcBef>
            </a:pPr>
            <a:r>
              <a:rPr sz="2000" dirty="0">
                <a:latin typeface="Arial"/>
                <a:cs typeface="Arial"/>
              </a:rPr>
              <a:t>•</a:t>
            </a:r>
            <a:endParaRPr sz="2000">
              <a:latin typeface="Arial"/>
              <a:cs typeface="Arial"/>
            </a:endParaRPr>
          </a:p>
        </p:txBody>
      </p:sp>
      <p:sp>
        <p:nvSpPr>
          <p:cNvPr id="9" name="object 9"/>
          <p:cNvSpPr txBox="1"/>
          <p:nvPr/>
        </p:nvSpPr>
        <p:spPr>
          <a:xfrm>
            <a:off x="974852" y="1954657"/>
            <a:ext cx="10717931" cy="1933447"/>
          </a:xfrm>
          <a:prstGeom prst="rect">
            <a:avLst/>
          </a:prstGeom>
        </p:spPr>
        <p:txBody>
          <a:bodyPr wrap="square" lIns="0" tIns="13366" rIns="0" bIns="0" rtlCol="0">
            <a:noAutofit/>
          </a:bodyPr>
          <a:lstStyle/>
          <a:p>
            <a:pPr marL="12700" marR="8228">
              <a:lnSpc>
                <a:spcPts val="2105"/>
              </a:lnSpc>
            </a:pPr>
            <a:r>
              <a:rPr sz="2000" b="1" spc="-3" dirty="0">
                <a:latin typeface="Calibri"/>
                <a:cs typeface="Calibri"/>
              </a:rPr>
              <a:t>Reading CSV  Files</a:t>
            </a:r>
            <a:endParaRPr sz="2000">
              <a:latin typeface="Calibri"/>
              <a:cs typeface="Calibri"/>
            </a:endParaRPr>
          </a:p>
          <a:p>
            <a:pPr marL="12700" marR="243604">
              <a:lnSpc>
                <a:spcPts val="2400"/>
              </a:lnSpc>
              <a:spcBef>
                <a:spcPts val="474"/>
              </a:spcBef>
            </a:pPr>
            <a:r>
              <a:rPr sz="2000" spc="-184" dirty="0">
                <a:latin typeface="Calibri"/>
                <a:cs typeface="Calibri"/>
              </a:rPr>
              <a:t>T</a:t>
            </a:r>
            <a:r>
              <a:rPr sz="2000" spc="0" dirty="0">
                <a:latin typeface="Calibri"/>
                <a:cs typeface="Calibri"/>
              </a:rPr>
              <a:t>o</a:t>
            </a:r>
            <a:r>
              <a:rPr sz="2000" spc="-9" dirty="0">
                <a:latin typeface="Calibri"/>
                <a:cs typeface="Calibri"/>
              </a:rPr>
              <a:t> </a:t>
            </a:r>
            <a:r>
              <a:rPr sz="2000" spc="-25" dirty="0">
                <a:latin typeface="Calibri"/>
                <a:cs typeface="Calibri"/>
              </a:rPr>
              <a:t>r</a:t>
            </a:r>
            <a:r>
              <a:rPr sz="2000" spc="0" dirty="0">
                <a:latin typeface="Calibri"/>
                <a:cs typeface="Calibri"/>
              </a:rPr>
              <a:t>ead </a:t>
            </a:r>
            <a:r>
              <a:rPr sz="2000" spc="4" dirty="0">
                <a:latin typeface="Calibri"/>
                <a:cs typeface="Calibri"/>
              </a:rPr>
              <a:t>d</a:t>
            </a:r>
            <a:r>
              <a:rPr sz="2000" spc="-25" dirty="0">
                <a:latin typeface="Calibri"/>
                <a:cs typeface="Calibri"/>
              </a:rPr>
              <a:t>at</a:t>
            </a:r>
            <a:r>
              <a:rPr sz="2000" spc="0" dirty="0">
                <a:latin typeface="Calibri"/>
                <a:cs typeface="Calibri"/>
              </a:rPr>
              <a:t>a f</a:t>
            </a:r>
            <a:r>
              <a:rPr sz="2000" spc="-34" dirty="0">
                <a:latin typeface="Calibri"/>
                <a:cs typeface="Calibri"/>
              </a:rPr>
              <a:t>r</a:t>
            </a:r>
            <a:r>
              <a:rPr sz="2000" spc="0" dirty="0">
                <a:latin typeface="Calibri"/>
                <a:cs typeface="Calibri"/>
              </a:rPr>
              <a:t>om  a</a:t>
            </a:r>
            <a:r>
              <a:rPr sz="2000" spc="-4" dirty="0">
                <a:latin typeface="Calibri"/>
                <a:cs typeface="Calibri"/>
              </a:rPr>
              <a:t> </a:t>
            </a:r>
            <a:r>
              <a:rPr sz="2000" spc="0" dirty="0">
                <a:latin typeface="Calibri"/>
                <a:cs typeface="Calibri"/>
              </a:rPr>
              <a:t>C</a:t>
            </a:r>
            <a:r>
              <a:rPr sz="2000" spc="-9" dirty="0">
                <a:latin typeface="Calibri"/>
                <a:cs typeface="Calibri"/>
              </a:rPr>
              <a:t>S</a:t>
            </a:r>
            <a:r>
              <a:rPr sz="2000" spc="0" dirty="0">
                <a:latin typeface="Calibri"/>
                <a:cs typeface="Calibri"/>
              </a:rPr>
              <a:t>V f</a:t>
            </a:r>
            <a:r>
              <a:rPr sz="2000" spc="-9" dirty="0">
                <a:latin typeface="Calibri"/>
                <a:cs typeface="Calibri"/>
              </a:rPr>
              <a:t>i</a:t>
            </a:r>
            <a:r>
              <a:rPr sz="2000" spc="0" dirty="0">
                <a:latin typeface="Calibri"/>
                <a:cs typeface="Calibri"/>
              </a:rPr>
              <a:t>l</a:t>
            </a:r>
            <a:r>
              <a:rPr sz="2000" spc="-4" dirty="0">
                <a:latin typeface="Calibri"/>
                <a:cs typeface="Calibri"/>
              </a:rPr>
              <a:t>e</a:t>
            </a:r>
            <a:r>
              <a:rPr sz="2000" spc="0" dirty="0">
                <a:latin typeface="Calibri"/>
                <a:cs typeface="Calibri"/>
              </a:rPr>
              <a:t>,</a:t>
            </a:r>
            <a:r>
              <a:rPr sz="2000" spc="19" dirty="0">
                <a:latin typeface="Calibri"/>
                <a:cs typeface="Calibri"/>
              </a:rPr>
              <a:t> </a:t>
            </a:r>
            <a:r>
              <a:rPr sz="2000" spc="0" dirty="0">
                <a:latin typeface="Calibri"/>
                <a:cs typeface="Calibri"/>
              </a:rPr>
              <a:t>use the </a:t>
            </a:r>
            <a:r>
              <a:rPr sz="2000" spc="-29" dirty="0">
                <a:latin typeface="Calibri"/>
                <a:cs typeface="Calibri"/>
              </a:rPr>
              <a:t>r</a:t>
            </a:r>
            <a:r>
              <a:rPr sz="2000" spc="0" dirty="0">
                <a:latin typeface="Calibri"/>
                <a:cs typeface="Calibri"/>
              </a:rPr>
              <a:t>eader</a:t>
            </a:r>
            <a:r>
              <a:rPr sz="2000" spc="14" dirty="0">
                <a:latin typeface="Calibri"/>
                <a:cs typeface="Calibri"/>
              </a:rPr>
              <a:t> </a:t>
            </a:r>
            <a:r>
              <a:rPr sz="2000" spc="0" dirty="0">
                <a:latin typeface="Calibri"/>
                <a:cs typeface="Calibri"/>
              </a:rPr>
              <a:t>fu</a:t>
            </a:r>
            <a:r>
              <a:rPr sz="2000" spc="4" dirty="0">
                <a:latin typeface="Calibri"/>
                <a:cs typeface="Calibri"/>
              </a:rPr>
              <a:t>n</a:t>
            </a:r>
            <a:r>
              <a:rPr sz="2000" spc="0" dirty="0">
                <a:latin typeface="Calibri"/>
                <a:cs typeface="Calibri"/>
              </a:rPr>
              <a:t>ction</a:t>
            </a:r>
            <a:r>
              <a:rPr sz="2000" spc="-14" dirty="0">
                <a:latin typeface="Calibri"/>
                <a:cs typeface="Calibri"/>
              </a:rPr>
              <a:t> </a:t>
            </a:r>
            <a:r>
              <a:rPr sz="2000" spc="-25" dirty="0">
                <a:latin typeface="Calibri"/>
                <a:cs typeface="Calibri"/>
              </a:rPr>
              <a:t>t</a:t>
            </a:r>
            <a:r>
              <a:rPr sz="2000" spc="0" dirty="0">
                <a:latin typeface="Calibri"/>
                <a:cs typeface="Calibri"/>
              </a:rPr>
              <a:t>o </a:t>
            </a:r>
            <a:r>
              <a:rPr sz="2000" spc="4" dirty="0">
                <a:latin typeface="Calibri"/>
                <a:cs typeface="Calibri"/>
              </a:rPr>
              <a:t>c</a:t>
            </a:r>
            <a:r>
              <a:rPr sz="2000" spc="-25" dirty="0">
                <a:latin typeface="Calibri"/>
                <a:cs typeface="Calibri"/>
              </a:rPr>
              <a:t>r</a:t>
            </a:r>
            <a:r>
              <a:rPr sz="2000" spc="0" dirty="0">
                <a:latin typeface="Calibri"/>
                <a:cs typeface="Calibri"/>
              </a:rPr>
              <a:t>e</a:t>
            </a:r>
            <a:r>
              <a:rPr sz="2000" spc="-25" dirty="0">
                <a:latin typeface="Calibri"/>
                <a:cs typeface="Calibri"/>
              </a:rPr>
              <a:t>at</a:t>
            </a:r>
            <a:r>
              <a:rPr sz="2000" spc="0" dirty="0">
                <a:latin typeface="Calibri"/>
                <a:cs typeface="Calibri"/>
              </a:rPr>
              <a:t>e</a:t>
            </a:r>
            <a:r>
              <a:rPr sz="2000" spc="14" dirty="0">
                <a:latin typeface="Calibri"/>
                <a:cs typeface="Calibri"/>
              </a:rPr>
              <a:t> </a:t>
            </a:r>
            <a:r>
              <a:rPr sz="2000" spc="0" dirty="0">
                <a:latin typeface="Calibri"/>
                <a:cs typeface="Calibri"/>
              </a:rPr>
              <a:t>a </a:t>
            </a:r>
            <a:r>
              <a:rPr sz="2000" spc="-25" dirty="0">
                <a:latin typeface="Calibri"/>
                <a:cs typeface="Calibri"/>
              </a:rPr>
              <a:t>r</a:t>
            </a:r>
            <a:r>
              <a:rPr sz="2000" spc="0" dirty="0">
                <a:latin typeface="Calibri"/>
                <a:cs typeface="Calibri"/>
              </a:rPr>
              <a:t>eader O</a:t>
            </a:r>
            <a:r>
              <a:rPr sz="2000" spc="4" dirty="0">
                <a:latin typeface="Calibri"/>
                <a:cs typeface="Calibri"/>
              </a:rPr>
              <a:t>b</a:t>
            </a:r>
            <a:r>
              <a:rPr sz="2000" spc="0" dirty="0">
                <a:latin typeface="Calibri"/>
                <a:cs typeface="Calibri"/>
              </a:rPr>
              <a:t>ject.</a:t>
            </a:r>
            <a:r>
              <a:rPr sz="2000" spc="-14" dirty="0">
                <a:latin typeface="Calibri"/>
                <a:cs typeface="Calibri"/>
              </a:rPr>
              <a:t> </a:t>
            </a:r>
            <a:r>
              <a:rPr sz="2000" spc="0" dirty="0">
                <a:latin typeface="Calibri"/>
                <a:cs typeface="Calibri"/>
              </a:rPr>
              <a:t>U</a:t>
            </a:r>
            <a:r>
              <a:rPr sz="2000" spc="-4" dirty="0">
                <a:latin typeface="Calibri"/>
                <a:cs typeface="Calibri"/>
              </a:rPr>
              <a:t>s</a:t>
            </a:r>
            <a:r>
              <a:rPr sz="2000" spc="0" dirty="0">
                <a:latin typeface="Calibri"/>
                <a:cs typeface="Calibri"/>
              </a:rPr>
              <a:t>e</a:t>
            </a:r>
            <a:r>
              <a:rPr sz="2000" spc="14" dirty="0">
                <a:latin typeface="Calibri"/>
                <a:cs typeface="Calibri"/>
              </a:rPr>
              <a:t> </a:t>
            </a:r>
            <a:r>
              <a:rPr sz="2000" spc="0" dirty="0">
                <a:latin typeface="Calibri"/>
                <a:cs typeface="Calibri"/>
              </a:rPr>
              <a:t>w</a:t>
            </a:r>
            <a:r>
              <a:rPr sz="2000" spc="-4" dirty="0">
                <a:latin typeface="Calibri"/>
                <a:cs typeface="Calibri"/>
              </a:rPr>
              <a:t>r</a:t>
            </a:r>
            <a:r>
              <a:rPr sz="2000" spc="0" dirty="0">
                <a:latin typeface="Calibri"/>
                <a:cs typeface="Calibri"/>
              </a:rPr>
              <a:t>i</a:t>
            </a:r>
            <a:r>
              <a:rPr sz="2000" spc="-25" dirty="0">
                <a:latin typeface="Calibri"/>
                <a:cs typeface="Calibri"/>
              </a:rPr>
              <a:t>t</a:t>
            </a:r>
            <a:r>
              <a:rPr sz="2000" spc="0" dirty="0">
                <a:latin typeface="Calibri"/>
                <a:cs typeface="Calibri"/>
              </a:rPr>
              <a:t>er()</a:t>
            </a:r>
            <a:r>
              <a:rPr sz="2000" spc="19" dirty="0">
                <a:latin typeface="Calibri"/>
                <a:cs typeface="Calibri"/>
              </a:rPr>
              <a:t> </a:t>
            </a:r>
            <a:r>
              <a:rPr sz="2000" spc="-25" dirty="0">
                <a:latin typeface="Calibri"/>
                <a:cs typeface="Calibri"/>
              </a:rPr>
              <a:t>t</a:t>
            </a:r>
            <a:r>
              <a:rPr sz="2000" spc="0" dirty="0">
                <a:latin typeface="Calibri"/>
                <a:cs typeface="Calibri"/>
              </a:rPr>
              <a:t>o </a:t>
            </a:r>
            <a:r>
              <a:rPr sz="2000" spc="4" dirty="0">
                <a:latin typeface="Calibri"/>
                <a:cs typeface="Calibri"/>
              </a:rPr>
              <a:t>c</a:t>
            </a:r>
            <a:r>
              <a:rPr sz="2000" spc="-25" dirty="0">
                <a:latin typeface="Calibri"/>
                <a:cs typeface="Calibri"/>
              </a:rPr>
              <a:t>r</a:t>
            </a:r>
            <a:r>
              <a:rPr sz="2000" spc="0" dirty="0">
                <a:latin typeface="Calibri"/>
                <a:cs typeface="Calibri"/>
              </a:rPr>
              <a:t>e</a:t>
            </a:r>
            <a:r>
              <a:rPr sz="2000" spc="-25" dirty="0">
                <a:latin typeface="Calibri"/>
                <a:cs typeface="Calibri"/>
              </a:rPr>
              <a:t>at</a:t>
            </a:r>
            <a:r>
              <a:rPr sz="2000" spc="0" dirty="0">
                <a:latin typeface="Calibri"/>
                <a:cs typeface="Calibri"/>
              </a:rPr>
              <a:t>e an object</a:t>
            </a:r>
            <a:r>
              <a:rPr sz="2000" spc="-4" dirty="0">
                <a:latin typeface="Calibri"/>
                <a:cs typeface="Calibri"/>
              </a:rPr>
              <a:t> </a:t>
            </a:r>
            <a:r>
              <a:rPr sz="2000" spc="-34" dirty="0">
                <a:latin typeface="Calibri"/>
                <a:cs typeface="Calibri"/>
              </a:rPr>
              <a:t>f</a:t>
            </a:r>
            <a:r>
              <a:rPr sz="2000" spc="0" dirty="0">
                <a:latin typeface="Calibri"/>
                <a:cs typeface="Calibri"/>
              </a:rPr>
              <a:t>or</a:t>
            </a:r>
            <a:r>
              <a:rPr sz="2000" spc="-9" dirty="0">
                <a:latin typeface="Calibri"/>
                <a:cs typeface="Calibri"/>
              </a:rPr>
              <a:t> </a:t>
            </a:r>
            <a:r>
              <a:rPr sz="2000" spc="0" dirty="0">
                <a:latin typeface="Calibri"/>
                <a:cs typeface="Calibri"/>
              </a:rPr>
              <a:t>w</a:t>
            </a:r>
            <a:r>
              <a:rPr sz="2000" spc="-4" dirty="0">
                <a:latin typeface="Calibri"/>
                <a:cs typeface="Calibri"/>
              </a:rPr>
              <a:t>r</a:t>
            </a:r>
            <a:r>
              <a:rPr sz="2000" spc="0" dirty="0">
                <a:latin typeface="Calibri"/>
                <a:cs typeface="Calibri"/>
              </a:rPr>
              <a:t>it</a:t>
            </a:r>
            <a:r>
              <a:rPr sz="2000" spc="-9" dirty="0">
                <a:latin typeface="Calibri"/>
                <a:cs typeface="Calibri"/>
              </a:rPr>
              <a:t>i</a:t>
            </a:r>
            <a:r>
              <a:rPr sz="2000" spc="0" dirty="0">
                <a:latin typeface="Calibri"/>
                <a:cs typeface="Calibri"/>
              </a:rPr>
              <a:t>n</a:t>
            </a:r>
            <a:r>
              <a:rPr sz="2000" spc="29" dirty="0">
                <a:latin typeface="Calibri"/>
                <a:cs typeface="Calibri"/>
              </a:rPr>
              <a:t>g</a:t>
            </a:r>
            <a:r>
              <a:rPr sz="2000" spc="0" dirty="0">
                <a:latin typeface="Calibri"/>
                <a:cs typeface="Calibri"/>
              </a:rPr>
              <a:t>, then</a:t>
            </a:r>
            <a:r>
              <a:rPr sz="2000" spc="-9" dirty="0">
                <a:latin typeface="Calibri"/>
                <a:cs typeface="Calibri"/>
              </a:rPr>
              <a:t> </a:t>
            </a:r>
            <a:r>
              <a:rPr sz="2000" spc="0" dirty="0">
                <a:latin typeface="Calibri"/>
                <a:cs typeface="Calibri"/>
              </a:rPr>
              <a:t>i</a:t>
            </a:r>
            <a:r>
              <a:rPr sz="2000" spc="-25" dirty="0">
                <a:latin typeface="Calibri"/>
                <a:cs typeface="Calibri"/>
              </a:rPr>
              <a:t>t</a:t>
            </a:r>
            <a:r>
              <a:rPr sz="2000" spc="0" dirty="0">
                <a:latin typeface="Calibri"/>
                <a:cs typeface="Calibri"/>
              </a:rPr>
              <a:t>e</a:t>
            </a:r>
            <a:r>
              <a:rPr sz="2000" spc="-39" dirty="0">
                <a:latin typeface="Calibri"/>
                <a:cs typeface="Calibri"/>
              </a:rPr>
              <a:t>r</a:t>
            </a:r>
            <a:r>
              <a:rPr sz="2000" spc="-25" dirty="0">
                <a:latin typeface="Calibri"/>
                <a:cs typeface="Calibri"/>
              </a:rPr>
              <a:t>at</a:t>
            </a:r>
            <a:r>
              <a:rPr sz="2000" spc="0" dirty="0">
                <a:latin typeface="Calibri"/>
                <a:cs typeface="Calibri"/>
              </a:rPr>
              <a:t>e</a:t>
            </a:r>
            <a:r>
              <a:rPr sz="2000" spc="24" dirty="0">
                <a:latin typeface="Calibri"/>
                <a:cs typeface="Calibri"/>
              </a:rPr>
              <a:t> </a:t>
            </a:r>
            <a:r>
              <a:rPr sz="2000" spc="-14" dirty="0">
                <a:latin typeface="Calibri"/>
                <a:cs typeface="Calibri"/>
              </a:rPr>
              <a:t>o</a:t>
            </a:r>
            <a:r>
              <a:rPr sz="2000" spc="-29" dirty="0">
                <a:latin typeface="Calibri"/>
                <a:cs typeface="Calibri"/>
              </a:rPr>
              <a:t>v</a:t>
            </a:r>
            <a:r>
              <a:rPr sz="2000" spc="0" dirty="0">
                <a:latin typeface="Calibri"/>
                <a:cs typeface="Calibri"/>
              </a:rPr>
              <a:t>er the </a:t>
            </a:r>
            <a:r>
              <a:rPr sz="2000" spc="-34" dirty="0">
                <a:latin typeface="Calibri"/>
                <a:cs typeface="Calibri"/>
              </a:rPr>
              <a:t>r</a:t>
            </a:r>
            <a:r>
              <a:rPr sz="2000" spc="-14" dirty="0">
                <a:latin typeface="Calibri"/>
                <a:cs typeface="Calibri"/>
              </a:rPr>
              <a:t>ow</a:t>
            </a:r>
            <a:r>
              <a:rPr sz="2000" spc="0" dirty="0">
                <a:latin typeface="Calibri"/>
                <a:cs typeface="Calibri"/>
              </a:rPr>
              <a:t>s,</a:t>
            </a:r>
            <a:r>
              <a:rPr sz="2000" spc="-9" dirty="0">
                <a:latin typeface="Calibri"/>
                <a:cs typeface="Calibri"/>
              </a:rPr>
              <a:t> </a:t>
            </a:r>
            <a:r>
              <a:rPr sz="2000" spc="0" dirty="0">
                <a:latin typeface="Calibri"/>
                <a:cs typeface="Calibri"/>
              </a:rPr>
              <a:t>using</a:t>
            </a:r>
            <a:r>
              <a:rPr sz="2000" spc="4" dirty="0">
                <a:latin typeface="Calibri"/>
                <a:cs typeface="Calibri"/>
              </a:rPr>
              <a:t> </a:t>
            </a:r>
            <a:r>
              <a:rPr sz="2000" spc="0" dirty="0">
                <a:latin typeface="Calibri"/>
                <a:cs typeface="Calibri"/>
              </a:rPr>
              <a:t>w</a:t>
            </a:r>
            <a:r>
              <a:rPr sz="2000" spc="-4" dirty="0">
                <a:latin typeface="Calibri"/>
                <a:cs typeface="Calibri"/>
              </a:rPr>
              <a:t>r</a:t>
            </a:r>
            <a:r>
              <a:rPr sz="2000" spc="0" dirty="0">
                <a:latin typeface="Calibri"/>
                <a:cs typeface="Calibri"/>
              </a:rPr>
              <a:t>i</a:t>
            </a:r>
            <a:r>
              <a:rPr sz="2000" spc="-25" dirty="0">
                <a:latin typeface="Calibri"/>
                <a:cs typeface="Calibri"/>
              </a:rPr>
              <a:t>t</a:t>
            </a:r>
            <a:r>
              <a:rPr sz="2000" spc="0" dirty="0">
                <a:latin typeface="Calibri"/>
                <a:cs typeface="Calibri"/>
              </a:rPr>
              <a:t>e</a:t>
            </a:r>
            <a:r>
              <a:rPr sz="2000" spc="-39" dirty="0">
                <a:latin typeface="Calibri"/>
                <a:cs typeface="Calibri"/>
              </a:rPr>
              <a:t>r</a:t>
            </a:r>
            <a:r>
              <a:rPr sz="2000" spc="-14" dirty="0">
                <a:latin typeface="Calibri"/>
                <a:cs typeface="Calibri"/>
              </a:rPr>
              <a:t>o</a:t>
            </a:r>
            <a:r>
              <a:rPr sz="2000" spc="-4" dirty="0">
                <a:latin typeface="Calibri"/>
                <a:cs typeface="Calibri"/>
              </a:rPr>
              <a:t>w</a:t>
            </a:r>
            <a:r>
              <a:rPr sz="2000" spc="0" dirty="0">
                <a:latin typeface="Calibri"/>
                <a:cs typeface="Calibri"/>
              </a:rPr>
              <a:t>()</a:t>
            </a:r>
            <a:r>
              <a:rPr sz="2000" spc="19" dirty="0">
                <a:latin typeface="Calibri"/>
                <a:cs typeface="Calibri"/>
              </a:rPr>
              <a:t> </a:t>
            </a:r>
            <a:r>
              <a:rPr sz="2000" spc="-25" dirty="0">
                <a:latin typeface="Calibri"/>
                <a:cs typeface="Calibri"/>
              </a:rPr>
              <a:t>t</a:t>
            </a:r>
            <a:r>
              <a:rPr sz="2000" spc="0" dirty="0">
                <a:latin typeface="Calibri"/>
                <a:cs typeface="Calibri"/>
              </a:rPr>
              <a:t>o </a:t>
            </a:r>
            <a:r>
              <a:rPr sz="2000" spc="4" dirty="0">
                <a:latin typeface="Calibri"/>
                <a:cs typeface="Calibri"/>
              </a:rPr>
              <a:t>p</a:t>
            </a:r>
            <a:r>
              <a:rPr sz="2000" spc="0" dirty="0">
                <a:latin typeface="Calibri"/>
                <a:cs typeface="Calibri"/>
              </a:rPr>
              <a:t>r</a:t>
            </a:r>
            <a:r>
              <a:rPr sz="2000" spc="-4" dirty="0">
                <a:latin typeface="Calibri"/>
                <a:cs typeface="Calibri"/>
              </a:rPr>
              <a:t>i</a:t>
            </a:r>
            <a:r>
              <a:rPr sz="2000" spc="-19" dirty="0">
                <a:latin typeface="Calibri"/>
                <a:cs typeface="Calibri"/>
              </a:rPr>
              <a:t>n</a:t>
            </a:r>
            <a:r>
              <a:rPr sz="2000" spc="0" dirty="0">
                <a:latin typeface="Calibri"/>
                <a:cs typeface="Calibri"/>
              </a:rPr>
              <a:t>t t</a:t>
            </a:r>
            <a:r>
              <a:rPr sz="2000" spc="4" dirty="0">
                <a:latin typeface="Calibri"/>
                <a:cs typeface="Calibri"/>
              </a:rPr>
              <a:t>h</a:t>
            </a:r>
            <a:r>
              <a:rPr sz="2000" spc="0" dirty="0">
                <a:latin typeface="Calibri"/>
                <a:cs typeface="Calibri"/>
              </a:rPr>
              <a:t>e</a:t>
            </a:r>
            <a:r>
              <a:rPr sz="2000" spc="-4" dirty="0">
                <a:latin typeface="Calibri"/>
                <a:cs typeface="Calibri"/>
              </a:rPr>
              <a:t>m</a:t>
            </a:r>
            <a:r>
              <a:rPr sz="2000" spc="0" dirty="0">
                <a:latin typeface="Calibri"/>
                <a:cs typeface="Calibri"/>
              </a:rPr>
              <a:t>.</a:t>
            </a:r>
            <a:endParaRPr sz="2000">
              <a:latin typeface="Calibri"/>
              <a:cs typeface="Calibri"/>
            </a:endParaRPr>
          </a:p>
          <a:p>
            <a:pPr marL="7325005" algn="ctr">
              <a:lnSpc>
                <a:spcPts val="2160"/>
              </a:lnSpc>
              <a:spcBef>
                <a:spcPts val="1247"/>
              </a:spcBef>
            </a:pPr>
            <a:r>
              <a:rPr sz="1800" spc="-2" dirty="0">
                <a:solidFill>
                  <a:srgbClr val="FFFFFF"/>
                </a:solidFill>
                <a:latin typeface="Calibri"/>
                <a:cs typeface="Calibri"/>
              </a:rPr>
              <a:t>os.getcwd() helps in getting working directory, while os.chdir is used to change working directory</a:t>
            </a:r>
            <a:endParaRPr sz="1800">
              <a:latin typeface="Calibri"/>
              <a:cs typeface="Calibri"/>
            </a:endParaRPr>
          </a:p>
        </p:txBody>
      </p:sp>
      <p:sp>
        <p:nvSpPr>
          <p:cNvPr id="8" name="object 8"/>
          <p:cNvSpPr txBox="1"/>
          <p:nvPr/>
        </p:nvSpPr>
        <p:spPr>
          <a:xfrm>
            <a:off x="8229346" y="4982464"/>
            <a:ext cx="3552799" cy="528320"/>
          </a:xfrm>
          <a:prstGeom prst="rect">
            <a:avLst/>
          </a:prstGeom>
        </p:spPr>
        <p:txBody>
          <a:bodyPr wrap="square" lIns="0" tIns="12065" rIns="0" bIns="0" rtlCol="0">
            <a:noAutofit/>
          </a:bodyPr>
          <a:lstStyle/>
          <a:p>
            <a:pPr algn="ctr">
              <a:lnSpc>
                <a:spcPts val="1900"/>
              </a:lnSpc>
            </a:pPr>
            <a:r>
              <a:rPr sz="1800" spc="-6" dirty="0">
                <a:solidFill>
                  <a:srgbClr val="FFFFFF"/>
                </a:solidFill>
                <a:latin typeface="Calibri"/>
                <a:cs typeface="Calibri"/>
              </a:rPr>
              <a:t>“with open” keyword and csv.reader()</a:t>
            </a:r>
            <a:endParaRPr sz="1800">
              <a:latin typeface="Calibri"/>
              <a:cs typeface="Calibri"/>
            </a:endParaRPr>
          </a:p>
          <a:p>
            <a:pPr marL="237362" marR="257758" algn="ctr">
              <a:lnSpc>
                <a:spcPts val="2160"/>
              </a:lnSpc>
              <a:spcBef>
                <a:spcPts val="13"/>
              </a:spcBef>
            </a:pPr>
            <a:r>
              <a:rPr sz="1800" dirty="0">
                <a:solidFill>
                  <a:srgbClr val="FFFFFF"/>
                </a:solidFill>
                <a:latin typeface="Calibri"/>
                <a:cs typeface="Calibri"/>
              </a:rPr>
              <a:t>function can be used to read file</a:t>
            </a:r>
            <a:endParaRPr sz="1800">
              <a:latin typeface="Calibri"/>
              <a:cs typeface="Calibri"/>
            </a:endParaRPr>
          </a:p>
        </p:txBody>
      </p:sp>
      <p:sp>
        <p:nvSpPr>
          <p:cNvPr id="6" name="object 6"/>
          <p:cNvSpPr txBox="1"/>
          <p:nvPr/>
        </p:nvSpPr>
        <p:spPr>
          <a:xfrm>
            <a:off x="1762053" y="336423"/>
            <a:ext cx="84438"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472807" y="336423"/>
            <a:ext cx="81737"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100718" y="336423"/>
            <a:ext cx="83049"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3855734" y="336423"/>
            <a:ext cx="8366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4807228" y="336423"/>
            <a:ext cx="81336"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6779"/>
            <a:ext cx="12191999" cy="6841217"/>
          </a:xfrm>
          <a:custGeom>
            <a:avLst/>
            <a:gdLst/>
            <a:ahLst/>
            <a:cxnLst/>
            <a:rect l="l" t="t" r="r" b="b"/>
            <a:pathLst>
              <a:path w="12191999" h="6841217">
                <a:moveTo>
                  <a:pt x="12191999" y="6841217"/>
                </a:moveTo>
                <a:lnTo>
                  <a:pt x="12191999" y="27728"/>
                </a:lnTo>
                <a:lnTo>
                  <a:pt x="11646052" y="497812"/>
                </a:lnTo>
                <a:lnTo>
                  <a:pt x="11059910" y="894400"/>
                </a:lnTo>
                <a:lnTo>
                  <a:pt x="10467524" y="1197023"/>
                </a:lnTo>
                <a:lnTo>
                  <a:pt x="9869446" y="1413971"/>
                </a:lnTo>
                <a:lnTo>
                  <a:pt x="9266227" y="1553537"/>
                </a:lnTo>
                <a:lnTo>
                  <a:pt x="8658419" y="1624011"/>
                </a:lnTo>
                <a:lnTo>
                  <a:pt x="8046572" y="1633684"/>
                </a:lnTo>
                <a:lnTo>
                  <a:pt x="7431238" y="1590847"/>
                </a:lnTo>
                <a:lnTo>
                  <a:pt x="6812968" y="1503791"/>
                </a:lnTo>
                <a:lnTo>
                  <a:pt x="6192313" y="1380807"/>
                </a:lnTo>
                <a:lnTo>
                  <a:pt x="5569824" y="1230187"/>
                </a:lnTo>
                <a:lnTo>
                  <a:pt x="4946054" y="1060221"/>
                </a:lnTo>
                <a:lnTo>
                  <a:pt x="4321552" y="879200"/>
                </a:lnTo>
                <a:lnTo>
                  <a:pt x="3696870" y="695415"/>
                </a:lnTo>
                <a:lnTo>
                  <a:pt x="3072559" y="517158"/>
                </a:lnTo>
                <a:lnTo>
                  <a:pt x="2449171" y="352719"/>
                </a:lnTo>
                <a:lnTo>
                  <a:pt x="1827256" y="210389"/>
                </a:lnTo>
                <a:lnTo>
                  <a:pt x="1207367" y="98460"/>
                </a:lnTo>
                <a:lnTo>
                  <a:pt x="590053" y="25223"/>
                </a:lnTo>
                <a:lnTo>
                  <a:pt x="0" y="0"/>
                </a:lnTo>
                <a:lnTo>
                  <a:pt x="0" y="6841217"/>
                </a:lnTo>
                <a:lnTo>
                  <a:pt x="12191999" y="6841217"/>
                </a:lnTo>
                <a:close/>
              </a:path>
            </a:pathLst>
          </a:custGeom>
          <a:solidFill>
            <a:srgbClr val="FFC000"/>
          </a:solidFill>
        </p:spPr>
        <p:txBody>
          <a:bodyPr wrap="square" lIns="0" tIns="0" rIns="0" bIns="0" rtlCol="0">
            <a:noAutofit/>
          </a:bodyPr>
          <a:lstStyle/>
          <a:p>
            <a:endParaRPr/>
          </a:p>
        </p:txBody>
      </p:sp>
      <p:sp>
        <p:nvSpPr>
          <p:cNvPr id="5" name="object 5"/>
          <p:cNvSpPr/>
          <p:nvPr/>
        </p:nvSpPr>
        <p:spPr>
          <a:xfrm>
            <a:off x="8817864" y="388620"/>
            <a:ext cx="2115312" cy="2115312"/>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8900033" y="419735"/>
            <a:ext cx="1951609" cy="1951354"/>
          </a:xfrm>
          <a:custGeom>
            <a:avLst/>
            <a:gdLst/>
            <a:ahLst/>
            <a:cxnLst/>
            <a:rect l="l" t="t" r="r" b="b"/>
            <a:pathLst>
              <a:path w="1951609" h="1951354">
                <a:moveTo>
                  <a:pt x="0" y="975740"/>
                </a:moveTo>
                <a:lnTo>
                  <a:pt x="3234" y="1055745"/>
                </a:lnTo>
                <a:lnTo>
                  <a:pt x="12771" y="1133970"/>
                </a:lnTo>
                <a:lnTo>
                  <a:pt x="28359" y="1210165"/>
                </a:lnTo>
                <a:lnTo>
                  <a:pt x="49747" y="1284078"/>
                </a:lnTo>
                <a:lnTo>
                  <a:pt x="76684" y="1355459"/>
                </a:lnTo>
                <a:lnTo>
                  <a:pt x="108918" y="1424055"/>
                </a:lnTo>
                <a:lnTo>
                  <a:pt x="146200" y="1489616"/>
                </a:lnTo>
                <a:lnTo>
                  <a:pt x="188276" y="1551890"/>
                </a:lnTo>
                <a:lnTo>
                  <a:pt x="234898" y="1610626"/>
                </a:lnTo>
                <a:lnTo>
                  <a:pt x="285813" y="1665573"/>
                </a:lnTo>
                <a:lnTo>
                  <a:pt x="340770" y="1716479"/>
                </a:lnTo>
                <a:lnTo>
                  <a:pt x="399519" y="1763094"/>
                </a:lnTo>
                <a:lnTo>
                  <a:pt x="461808" y="1805165"/>
                </a:lnTo>
                <a:lnTo>
                  <a:pt x="527386" y="1842443"/>
                </a:lnTo>
                <a:lnTo>
                  <a:pt x="596003" y="1874674"/>
                </a:lnTo>
                <a:lnTo>
                  <a:pt x="667406" y="1901609"/>
                </a:lnTo>
                <a:lnTo>
                  <a:pt x="741345" y="1922996"/>
                </a:lnTo>
                <a:lnTo>
                  <a:pt x="817569" y="1938583"/>
                </a:lnTo>
                <a:lnTo>
                  <a:pt x="895827" y="1948120"/>
                </a:lnTo>
                <a:lnTo>
                  <a:pt x="975868" y="1951354"/>
                </a:lnTo>
                <a:lnTo>
                  <a:pt x="1055890" y="1948120"/>
                </a:lnTo>
                <a:lnTo>
                  <a:pt x="1134131" y="1938583"/>
                </a:lnTo>
                <a:lnTo>
                  <a:pt x="1210341" y="1922996"/>
                </a:lnTo>
                <a:lnTo>
                  <a:pt x="1284267" y="1901609"/>
                </a:lnTo>
                <a:lnTo>
                  <a:pt x="1355659" y="1874674"/>
                </a:lnTo>
                <a:lnTo>
                  <a:pt x="1424265" y="1842443"/>
                </a:lnTo>
                <a:lnTo>
                  <a:pt x="1489835" y="1805165"/>
                </a:lnTo>
                <a:lnTo>
                  <a:pt x="1552116" y="1763094"/>
                </a:lnTo>
                <a:lnTo>
                  <a:pt x="1610859" y="1716479"/>
                </a:lnTo>
                <a:lnTo>
                  <a:pt x="1665811" y="1665573"/>
                </a:lnTo>
                <a:lnTo>
                  <a:pt x="1716722" y="1610626"/>
                </a:lnTo>
                <a:lnTo>
                  <a:pt x="1763340" y="1551890"/>
                </a:lnTo>
                <a:lnTo>
                  <a:pt x="1805414" y="1489616"/>
                </a:lnTo>
                <a:lnTo>
                  <a:pt x="1842693" y="1424055"/>
                </a:lnTo>
                <a:lnTo>
                  <a:pt x="1874926" y="1355459"/>
                </a:lnTo>
                <a:lnTo>
                  <a:pt x="1901862" y="1284078"/>
                </a:lnTo>
                <a:lnTo>
                  <a:pt x="1923249" y="1210165"/>
                </a:lnTo>
                <a:lnTo>
                  <a:pt x="1938837" y="1133970"/>
                </a:lnTo>
                <a:lnTo>
                  <a:pt x="1948374" y="1055745"/>
                </a:lnTo>
                <a:lnTo>
                  <a:pt x="1951609" y="975740"/>
                </a:lnTo>
                <a:lnTo>
                  <a:pt x="1948374" y="895718"/>
                </a:lnTo>
                <a:lnTo>
                  <a:pt x="1938837" y="817477"/>
                </a:lnTo>
                <a:lnTo>
                  <a:pt x="1923249" y="741267"/>
                </a:lnTo>
                <a:lnTo>
                  <a:pt x="1901862" y="667341"/>
                </a:lnTo>
                <a:lnTo>
                  <a:pt x="1874926" y="595949"/>
                </a:lnTo>
                <a:lnTo>
                  <a:pt x="1842693" y="527343"/>
                </a:lnTo>
                <a:lnTo>
                  <a:pt x="1805414" y="461773"/>
                </a:lnTo>
                <a:lnTo>
                  <a:pt x="1763340" y="399492"/>
                </a:lnTo>
                <a:lnTo>
                  <a:pt x="1716722" y="340749"/>
                </a:lnTo>
                <a:lnTo>
                  <a:pt x="1665811" y="285797"/>
                </a:lnTo>
                <a:lnTo>
                  <a:pt x="1610859" y="234886"/>
                </a:lnTo>
                <a:lnTo>
                  <a:pt x="1552116" y="188268"/>
                </a:lnTo>
                <a:lnTo>
                  <a:pt x="1489835" y="146194"/>
                </a:lnTo>
                <a:lnTo>
                  <a:pt x="1424265" y="108915"/>
                </a:lnTo>
                <a:lnTo>
                  <a:pt x="1355659" y="76682"/>
                </a:lnTo>
                <a:lnTo>
                  <a:pt x="1284267" y="49746"/>
                </a:lnTo>
                <a:lnTo>
                  <a:pt x="1210341" y="28359"/>
                </a:lnTo>
                <a:lnTo>
                  <a:pt x="1134131" y="12771"/>
                </a:lnTo>
                <a:lnTo>
                  <a:pt x="1055890" y="3234"/>
                </a:lnTo>
                <a:lnTo>
                  <a:pt x="975868" y="0"/>
                </a:lnTo>
                <a:lnTo>
                  <a:pt x="895827" y="3234"/>
                </a:lnTo>
                <a:lnTo>
                  <a:pt x="817569" y="12771"/>
                </a:lnTo>
                <a:lnTo>
                  <a:pt x="741345" y="28359"/>
                </a:lnTo>
                <a:lnTo>
                  <a:pt x="667406" y="49746"/>
                </a:lnTo>
                <a:lnTo>
                  <a:pt x="596003" y="76682"/>
                </a:lnTo>
                <a:lnTo>
                  <a:pt x="527386" y="108915"/>
                </a:lnTo>
                <a:lnTo>
                  <a:pt x="461808" y="146194"/>
                </a:lnTo>
                <a:lnTo>
                  <a:pt x="399519" y="188268"/>
                </a:lnTo>
                <a:lnTo>
                  <a:pt x="340770" y="234886"/>
                </a:lnTo>
                <a:lnTo>
                  <a:pt x="285813" y="285797"/>
                </a:lnTo>
                <a:lnTo>
                  <a:pt x="234898" y="340749"/>
                </a:lnTo>
                <a:lnTo>
                  <a:pt x="188276" y="399492"/>
                </a:lnTo>
                <a:lnTo>
                  <a:pt x="146200" y="461773"/>
                </a:lnTo>
                <a:lnTo>
                  <a:pt x="108918" y="527343"/>
                </a:lnTo>
                <a:lnTo>
                  <a:pt x="76684" y="595949"/>
                </a:lnTo>
                <a:lnTo>
                  <a:pt x="49747" y="667341"/>
                </a:lnTo>
                <a:lnTo>
                  <a:pt x="28359" y="741267"/>
                </a:lnTo>
                <a:lnTo>
                  <a:pt x="12771" y="817477"/>
                </a:lnTo>
                <a:lnTo>
                  <a:pt x="3234" y="895718"/>
                </a:lnTo>
                <a:lnTo>
                  <a:pt x="0" y="975740"/>
                </a:lnTo>
                <a:close/>
              </a:path>
            </a:pathLst>
          </a:custGeom>
          <a:solidFill>
            <a:srgbClr val="FFFFFF"/>
          </a:solidFill>
        </p:spPr>
        <p:txBody>
          <a:bodyPr wrap="square" lIns="0" tIns="0" rIns="0" bIns="0" rtlCol="0">
            <a:noAutofit/>
          </a:bodyPr>
          <a:lstStyle/>
          <a:p>
            <a:endParaRPr/>
          </a:p>
        </p:txBody>
      </p:sp>
      <p:sp>
        <p:nvSpPr>
          <p:cNvPr id="7" name="object 7"/>
          <p:cNvSpPr/>
          <p:nvPr/>
        </p:nvSpPr>
        <p:spPr>
          <a:xfrm>
            <a:off x="8900033" y="419735"/>
            <a:ext cx="1951609" cy="1951354"/>
          </a:xfrm>
          <a:custGeom>
            <a:avLst/>
            <a:gdLst/>
            <a:ahLst/>
            <a:cxnLst/>
            <a:rect l="l" t="t" r="r" b="b"/>
            <a:pathLst>
              <a:path w="1951609" h="1951354">
                <a:moveTo>
                  <a:pt x="0" y="975740"/>
                </a:moveTo>
                <a:lnTo>
                  <a:pt x="3234" y="895718"/>
                </a:lnTo>
                <a:lnTo>
                  <a:pt x="12771" y="817477"/>
                </a:lnTo>
                <a:lnTo>
                  <a:pt x="28359" y="741267"/>
                </a:lnTo>
                <a:lnTo>
                  <a:pt x="49747" y="667341"/>
                </a:lnTo>
                <a:lnTo>
                  <a:pt x="76684" y="595949"/>
                </a:lnTo>
                <a:lnTo>
                  <a:pt x="108918" y="527343"/>
                </a:lnTo>
                <a:lnTo>
                  <a:pt x="146200" y="461773"/>
                </a:lnTo>
                <a:lnTo>
                  <a:pt x="188276" y="399492"/>
                </a:lnTo>
                <a:lnTo>
                  <a:pt x="234898" y="340749"/>
                </a:lnTo>
                <a:lnTo>
                  <a:pt x="285813" y="285797"/>
                </a:lnTo>
                <a:lnTo>
                  <a:pt x="340770" y="234886"/>
                </a:lnTo>
                <a:lnTo>
                  <a:pt x="399519" y="188268"/>
                </a:lnTo>
                <a:lnTo>
                  <a:pt x="461808" y="146194"/>
                </a:lnTo>
                <a:lnTo>
                  <a:pt x="527386" y="108915"/>
                </a:lnTo>
                <a:lnTo>
                  <a:pt x="596003" y="76682"/>
                </a:lnTo>
                <a:lnTo>
                  <a:pt x="667406" y="49746"/>
                </a:lnTo>
                <a:lnTo>
                  <a:pt x="741345" y="28359"/>
                </a:lnTo>
                <a:lnTo>
                  <a:pt x="817569" y="12771"/>
                </a:lnTo>
                <a:lnTo>
                  <a:pt x="895827" y="3234"/>
                </a:lnTo>
                <a:lnTo>
                  <a:pt x="975868" y="0"/>
                </a:lnTo>
                <a:lnTo>
                  <a:pt x="1055890" y="3234"/>
                </a:lnTo>
                <a:lnTo>
                  <a:pt x="1134131" y="12771"/>
                </a:lnTo>
                <a:lnTo>
                  <a:pt x="1210341" y="28359"/>
                </a:lnTo>
                <a:lnTo>
                  <a:pt x="1284267" y="49746"/>
                </a:lnTo>
                <a:lnTo>
                  <a:pt x="1355659" y="76682"/>
                </a:lnTo>
                <a:lnTo>
                  <a:pt x="1424265" y="108915"/>
                </a:lnTo>
                <a:lnTo>
                  <a:pt x="1489835" y="146194"/>
                </a:lnTo>
                <a:lnTo>
                  <a:pt x="1552116" y="188268"/>
                </a:lnTo>
                <a:lnTo>
                  <a:pt x="1610859" y="234886"/>
                </a:lnTo>
                <a:lnTo>
                  <a:pt x="1665811" y="285797"/>
                </a:lnTo>
                <a:lnTo>
                  <a:pt x="1716722" y="340749"/>
                </a:lnTo>
                <a:lnTo>
                  <a:pt x="1763340" y="399492"/>
                </a:lnTo>
                <a:lnTo>
                  <a:pt x="1805414" y="461773"/>
                </a:lnTo>
                <a:lnTo>
                  <a:pt x="1842693" y="527343"/>
                </a:lnTo>
                <a:lnTo>
                  <a:pt x="1874926" y="595949"/>
                </a:lnTo>
                <a:lnTo>
                  <a:pt x="1901862" y="667341"/>
                </a:lnTo>
                <a:lnTo>
                  <a:pt x="1923249" y="741267"/>
                </a:lnTo>
                <a:lnTo>
                  <a:pt x="1938837" y="817477"/>
                </a:lnTo>
                <a:lnTo>
                  <a:pt x="1948374" y="895718"/>
                </a:lnTo>
                <a:lnTo>
                  <a:pt x="1951609" y="975740"/>
                </a:lnTo>
                <a:lnTo>
                  <a:pt x="1948374" y="1055745"/>
                </a:lnTo>
                <a:lnTo>
                  <a:pt x="1938837" y="1133970"/>
                </a:lnTo>
                <a:lnTo>
                  <a:pt x="1923249" y="1210165"/>
                </a:lnTo>
                <a:lnTo>
                  <a:pt x="1901862" y="1284078"/>
                </a:lnTo>
                <a:lnTo>
                  <a:pt x="1874926" y="1355459"/>
                </a:lnTo>
                <a:lnTo>
                  <a:pt x="1842693" y="1424055"/>
                </a:lnTo>
                <a:lnTo>
                  <a:pt x="1805414" y="1489616"/>
                </a:lnTo>
                <a:lnTo>
                  <a:pt x="1763340" y="1551890"/>
                </a:lnTo>
                <a:lnTo>
                  <a:pt x="1716722" y="1610626"/>
                </a:lnTo>
                <a:lnTo>
                  <a:pt x="1665811" y="1665573"/>
                </a:lnTo>
                <a:lnTo>
                  <a:pt x="1610859" y="1716479"/>
                </a:lnTo>
                <a:lnTo>
                  <a:pt x="1552116" y="1763094"/>
                </a:lnTo>
                <a:lnTo>
                  <a:pt x="1489835" y="1805165"/>
                </a:lnTo>
                <a:lnTo>
                  <a:pt x="1424265" y="1842443"/>
                </a:lnTo>
                <a:lnTo>
                  <a:pt x="1355659" y="1874674"/>
                </a:lnTo>
                <a:lnTo>
                  <a:pt x="1284267" y="1901609"/>
                </a:lnTo>
                <a:lnTo>
                  <a:pt x="1210341" y="1922996"/>
                </a:lnTo>
                <a:lnTo>
                  <a:pt x="1134131" y="1938583"/>
                </a:lnTo>
                <a:lnTo>
                  <a:pt x="1055890" y="1948120"/>
                </a:lnTo>
                <a:lnTo>
                  <a:pt x="975868" y="1951354"/>
                </a:lnTo>
                <a:lnTo>
                  <a:pt x="895827" y="1948120"/>
                </a:lnTo>
                <a:lnTo>
                  <a:pt x="817569" y="1938583"/>
                </a:lnTo>
                <a:lnTo>
                  <a:pt x="741345" y="1922996"/>
                </a:lnTo>
                <a:lnTo>
                  <a:pt x="667406" y="1901609"/>
                </a:lnTo>
                <a:lnTo>
                  <a:pt x="596003" y="1874674"/>
                </a:lnTo>
                <a:lnTo>
                  <a:pt x="527386" y="1842443"/>
                </a:lnTo>
                <a:lnTo>
                  <a:pt x="461808" y="1805165"/>
                </a:lnTo>
                <a:lnTo>
                  <a:pt x="399519" y="1763094"/>
                </a:lnTo>
                <a:lnTo>
                  <a:pt x="340770" y="1716479"/>
                </a:lnTo>
                <a:lnTo>
                  <a:pt x="285813" y="1665573"/>
                </a:lnTo>
                <a:lnTo>
                  <a:pt x="234898" y="1610626"/>
                </a:lnTo>
                <a:lnTo>
                  <a:pt x="188276" y="1551890"/>
                </a:lnTo>
                <a:lnTo>
                  <a:pt x="146200" y="1489616"/>
                </a:lnTo>
                <a:lnTo>
                  <a:pt x="108918" y="1424055"/>
                </a:lnTo>
                <a:lnTo>
                  <a:pt x="76684" y="1355459"/>
                </a:lnTo>
                <a:lnTo>
                  <a:pt x="49747" y="1284078"/>
                </a:lnTo>
                <a:lnTo>
                  <a:pt x="28359" y="1210165"/>
                </a:lnTo>
                <a:lnTo>
                  <a:pt x="12771" y="1133970"/>
                </a:lnTo>
                <a:lnTo>
                  <a:pt x="3234" y="1055745"/>
                </a:lnTo>
                <a:lnTo>
                  <a:pt x="0" y="975740"/>
                </a:lnTo>
                <a:close/>
              </a:path>
            </a:pathLst>
          </a:custGeom>
          <a:ln w="57150">
            <a:solidFill>
              <a:srgbClr val="D9D9D9"/>
            </a:solidFill>
          </a:ln>
        </p:spPr>
        <p:txBody>
          <a:bodyPr wrap="square" lIns="0" tIns="0" rIns="0" bIns="0" rtlCol="0">
            <a:noAutofit/>
          </a:bodyPr>
          <a:lstStyle/>
          <a:p>
            <a:endParaRPr/>
          </a:p>
        </p:txBody>
      </p:sp>
      <p:sp>
        <p:nvSpPr>
          <p:cNvPr id="4" name="object 4"/>
          <p:cNvSpPr txBox="1"/>
          <p:nvPr/>
        </p:nvSpPr>
        <p:spPr>
          <a:xfrm>
            <a:off x="1665224" y="3327679"/>
            <a:ext cx="2880668" cy="940104"/>
          </a:xfrm>
          <a:prstGeom prst="rect">
            <a:avLst/>
          </a:prstGeom>
        </p:spPr>
        <p:txBody>
          <a:bodyPr wrap="square" lIns="0" tIns="46355" rIns="0" bIns="0" rtlCol="0">
            <a:noAutofit/>
          </a:bodyPr>
          <a:lstStyle/>
          <a:p>
            <a:pPr marL="12700">
              <a:lnSpc>
                <a:spcPts val="7300"/>
              </a:lnSpc>
            </a:pPr>
            <a:r>
              <a:rPr sz="7200" b="1" spc="9" dirty="0">
                <a:latin typeface="Calibri"/>
                <a:cs typeface="Calibri"/>
              </a:rPr>
              <a:t>Python</a:t>
            </a:r>
            <a:endParaRPr sz="7200">
              <a:latin typeface="Calibri"/>
              <a:cs typeface="Calibri"/>
            </a:endParaRPr>
          </a:p>
        </p:txBody>
      </p:sp>
      <p:sp>
        <p:nvSpPr>
          <p:cNvPr id="3" name="object 3"/>
          <p:cNvSpPr txBox="1"/>
          <p:nvPr/>
        </p:nvSpPr>
        <p:spPr>
          <a:xfrm>
            <a:off x="4591364" y="3327679"/>
            <a:ext cx="1941388" cy="940104"/>
          </a:xfrm>
          <a:prstGeom prst="rect">
            <a:avLst/>
          </a:prstGeom>
        </p:spPr>
        <p:txBody>
          <a:bodyPr wrap="square" lIns="0" tIns="46355" rIns="0" bIns="0" rtlCol="0">
            <a:noAutofit/>
          </a:bodyPr>
          <a:lstStyle/>
          <a:p>
            <a:pPr marL="12700">
              <a:lnSpc>
                <a:spcPts val="7300"/>
              </a:lnSpc>
            </a:pPr>
            <a:r>
              <a:rPr sz="7200" b="1" spc="-34" dirty="0">
                <a:latin typeface="Calibri"/>
                <a:cs typeface="Calibri"/>
              </a:rPr>
              <a:t>Data</a:t>
            </a:r>
            <a:endParaRPr sz="7200">
              <a:latin typeface="Calibri"/>
              <a:cs typeface="Calibri"/>
            </a:endParaRPr>
          </a:p>
        </p:txBody>
      </p:sp>
      <p:sp>
        <p:nvSpPr>
          <p:cNvPr id="2" name="object 2"/>
          <p:cNvSpPr txBox="1"/>
          <p:nvPr/>
        </p:nvSpPr>
        <p:spPr>
          <a:xfrm>
            <a:off x="6577188" y="3327679"/>
            <a:ext cx="3691919" cy="940104"/>
          </a:xfrm>
          <a:prstGeom prst="rect">
            <a:avLst/>
          </a:prstGeom>
        </p:spPr>
        <p:txBody>
          <a:bodyPr wrap="square" lIns="0" tIns="46355" rIns="0" bIns="0" rtlCol="0">
            <a:noAutofit/>
          </a:bodyPr>
          <a:lstStyle/>
          <a:p>
            <a:pPr marL="12700">
              <a:lnSpc>
                <a:spcPts val="7300"/>
              </a:lnSpc>
            </a:pPr>
            <a:r>
              <a:rPr sz="7200" b="1" spc="-11" dirty="0">
                <a:latin typeface="Calibri"/>
                <a:cs typeface="Calibri"/>
              </a:rPr>
              <a:t>Structure</a:t>
            </a:r>
            <a:endParaRPr sz="7200">
              <a:latin typeface="Calibri"/>
              <a:cs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1" name="object 11"/>
          <p:cNvSpPr txBox="1"/>
          <p:nvPr/>
        </p:nvSpPr>
        <p:spPr>
          <a:xfrm>
            <a:off x="387502" y="197103"/>
            <a:ext cx="4835269" cy="380492"/>
          </a:xfrm>
          <a:prstGeom prst="rect">
            <a:avLst/>
          </a:prstGeom>
        </p:spPr>
        <p:txBody>
          <a:bodyPr wrap="square" lIns="0" tIns="18383" rIns="0" bIns="0" rtlCol="0">
            <a:noAutofit/>
          </a:bodyPr>
          <a:lstStyle/>
          <a:p>
            <a:pPr marL="12700">
              <a:lnSpc>
                <a:spcPts val="2895"/>
              </a:lnSpc>
            </a:pPr>
            <a:r>
              <a:rPr sz="2800" b="1" u="heavy" spc="-9" dirty="0">
                <a:solidFill>
                  <a:srgbClr val="404040"/>
                </a:solidFill>
                <a:latin typeface="Calibri"/>
                <a:cs typeface="Calibri"/>
              </a:rPr>
              <a:t>Brief overview of Data Structure</a:t>
            </a:r>
            <a:endParaRPr sz="28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74852" y="1223137"/>
            <a:ext cx="10256452" cy="2352929"/>
          </a:xfrm>
          <a:prstGeom prst="rect">
            <a:avLst/>
          </a:prstGeom>
        </p:spPr>
        <p:txBody>
          <a:bodyPr wrap="square" lIns="0" tIns="13366" rIns="0" bIns="0" rtlCol="0">
            <a:noAutofit/>
          </a:bodyPr>
          <a:lstStyle/>
          <a:p>
            <a:pPr marL="12700" marR="33808">
              <a:lnSpc>
                <a:spcPts val="2105"/>
              </a:lnSpc>
            </a:pPr>
            <a:r>
              <a:rPr sz="2000" spc="-4" dirty="0">
                <a:latin typeface="Calibri"/>
                <a:cs typeface="Calibri"/>
              </a:rPr>
              <a:t>There are quite a few data structures available. The built-in data structures are: </a:t>
            </a:r>
            <a:r>
              <a:rPr sz="2000" b="1" i="1" spc="-4" dirty="0">
                <a:latin typeface="Calibri"/>
                <a:cs typeface="Calibri"/>
              </a:rPr>
              <a:t>lists, tuples,</a:t>
            </a:r>
            <a:endParaRPr sz="2000">
              <a:latin typeface="Calibri"/>
              <a:cs typeface="Calibri"/>
            </a:endParaRPr>
          </a:p>
          <a:p>
            <a:pPr marL="12700" marR="33808">
              <a:lnSpc>
                <a:spcPts val="2400"/>
              </a:lnSpc>
              <a:spcBef>
                <a:spcPts val="14"/>
              </a:spcBef>
            </a:pPr>
            <a:r>
              <a:rPr sz="2000" b="1" i="1" spc="-5" dirty="0">
                <a:latin typeface="Calibri"/>
                <a:cs typeface="Calibri"/>
              </a:rPr>
              <a:t>dictionaries, strings, sets and frozensets.</a:t>
            </a:r>
            <a:endParaRPr sz="2000">
              <a:latin typeface="Calibri"/>
              <a:cs typeface="Calibri"/>
            </a:endParaRPr>
          </a:p>
          <a:p>
            <a:pPr marL="12700" marR="33808">
              <a:lnSpc>
                <a:spcPct val="101725"/>
              </a:lnSpc>
              <a:spcBef>
                <a:spcPts val="314"/>
              </a:spcBef>
            </a:pPr>
            <a:r>
              <a:rPr sz="2000" spc="-2" dirty="0">
                <a:latin typeface="Calibri"/>
                <a:cs typeface="Calibri"/>
              </a:rPr>
              <a:t>Lists, strings and tuples are ordered sequences of objects.</a:t>
            </a:r>
            <a:endParaRPr sz="2000">
              <a:latin typeface="Calibri"/>
              <a:cs typeface="Calibri"/>
            </a:endParaRPr>
          </a:p>
          <a:p>
            <a:pPr marL="12700" marR="33808">
              <a:lnSpc>
                <a:spcPct val="101725"/>
              </a:lnSpc>
              <a:spcBef>
                <a:spcPts val="440"/>
              </a:spcBef>
            </a:pPr>
            <a:r>
              <a:rPr sz="2000" spc="-5" dirty="0">
                <a:latin typeface="Calibri"/>
                <a:cs typeface="Calibri"/>
              </a:rPr>
              <a:t>Unlike strings that contain only characters, list and tuples can contain any type of objects.</a:t>
            </a:r>
            <a:endParaRPr sz="2000">
              <a:latin typeface="Calibri"/>
              <a:cs typeface="Calibri"/>
            </a:endParaRPr>
          </a:p>
          <a:p>
            <a:pPr marL="12700">
              <a:lnSpc>
                <a:spcPts val="2400"/>
              </a:lnSpc>
              <a:spcBef>
                <a:spcPts val="580"/>
              </a:spcBef>
            </a:pPr>
            <a:r>
              <a:rPr sz="2000" dirty="0">
                <a:latin typeface="Calibri"/>
                <a:cs typeface="Calibri"/>
              </a:rPr>
              <a:t>L</a:t>
            </a:r>
            <a:r>
              <a:rPr sz="2000" spc="-4" dirty="0">
                <a:latin typeface="Calibri"/>
                <a:cs typeface="Calibri"/>
              </a:rPr>
              <a:t>i</a:t>
            </a:r>
            <a:r>
              <a:rPr sz="2000" spc="-29" dirty="0">
                <a:latin typeface="Calibri"/>
                <a:cs typeface="Calibri"/>
              </a:rPr>
              <a:t>s</a:t>
            </a:r>
            <a:r>
              <a:rPr sz="2000" spc="0" dirty="0">
                <a:latin typeface="Calibri"/>
                <a:cs typeface="Calibri"/>
              </a:rPr>
              <a:t>ts</a:t>
            </a:r>
            <a:r>
              <a:rPr sz="2000" spc="14" dirty="0">
                <a:latin typeface="Calibri"/>
                <a:cs typeface="Calibri"/>
              </a:rPr>
              <a:t> </a:t>
            </a:r>
            <a:r>
              <a:rPr sz="2000" spc="0" dirty="0">
                <a:latin typeface="Calibri"/>
                <a:cs typeface="Calibri"/>
              </a:rPr>
              <a:t>and tu</a:t>
            </a:r>
            <a:r>
              <a:rPr sz="2000" spc="4" dirty="0">
                <a:latin typeface="Calibri"/>
                <a:cs typeface="Calibri"/>
              </a:rPr>
              <a:t>p</a:t>
            </a:r>
            <a:r>
              <a:rPr sz="2000" spc="0" dirty="0">
                <a:latin typeface="Calibri"/>
                <a:cs typeface="Calibri"/>
              </a:rPr>
              <a:t>l</a:t>
            </a:r>
            <a:r>
              <a:rPr sz="2000" spc="-4" dirty="0">
                <a:latin typeface="Calibri"/>
                <a:cs typeface="Calibri"/>
              </a:rPr>
              <a:t>e</a:t>
            </a:r>
            <a:r>
              <a:rPr sz="2000" spc="0" dirty="0">
                <a:latin typeface="Calibri"/>
                <a:cs typeface="Calibri"/>
              </a:rPr>
              <a:t>s a</a:t>
            </a:r>
            <a:r>
              <a:rPr sz="2000" spc="-25" dirty="0">
                <a:latin typeface="Calibri"/>
                <a:cs typeface="Calibri"/>
              </a:rPr>
              <a:t>r</a:t>
            </a:r>
            <a:r>
              <a:rPr sz="2000" spc="0" dirty="0">
                <a:latin typeface="Calibri"/>
                <a:cs typeface="Calibri"/>
              </a:rPr>
              <a:t>e</a:t>
            </a:r>
            <a:r>
              <a:rPr sz="2000" spc="14" dirty="0">
                <a:latin typeface="Calibri"/>
                <a:cs typeface="Calibri"/>
              </a:rPr>
              <a:t> </a:t>
            </a:r>
            <a:r>
              <a:rPr sz="2000" spc="0" dirty="0">
                <a:latin typeface="Calibri"/>
                <a:cs typeface="Calibri"/>
              </a:rPr>
              <a:t>l</a:t>
            </a:r>
            <a:r>
              <a:rPr sz="2000" spc="-9" dirty="0">
                <a:latin typeface="Calibri"/>
                <a:cs typeface="Calibri"/>
              </a:rPr>
              <a:t>i</a:t>
            </a:r>
            <a:r>
              <a:rPr sz="2000" spc="-59" dirty="0">
                <a:latin typeface="Calibri"/>
                <a:cs typeface="Calibri"/>
              </a:rPr>
              <a:t>k</a:t>
            </a:r>
            <a:r>
              <a:rPr sz="2000" spc="0" dirty="0">
                <a:latin typeface="Calibri"/>
                <a:cs typeface="Calibri"/>
              </a:rPr>
              <a:t>e ar</a:t>
            </a:r>
            <a:r>
              <a:rPr sz="2000" spc="-39" dirty="0">
                <a:latin typeface="Calibri"/>
                <a:cs typeface="Calibri"/>
              </a:rPr>
              <a:t>r</a:t>
            </a:r>
            <a:r>
              <a:rPr sz="2000" spc="-34" dirty="0">
                <a:latin typeface="Calibri"/>
                <a:cs typeface="Calibri"/>
              </a:rPr>
              <a:t>a</a:t>
            </a:r>
            <a:r>
              <a:rPr sz="2000" spc="-19" dirty="0">
                <a:latin typeface="Calibri"/>
                <a:cs typeface="Calibri"/>
              </a:rPr>
              <a:t>y</a:t>
            </a:r>
            <a:r>
              <a:rPr sz="2000" spc="0" dirty="0">
                <a:latin typeface="Calibri"/>
                <a:cs typeface="Calibri"/>
              </a:rPr>
              <a:t>s. </a:t>
            </a:r>
            <a:r>
              <a:rPr sz="2000" spc="-125" dirty="0">
                <a:latin typeface="Calibri"/>
                <a:cs typeface="Calibri"/>
              </a:rPr>
              <a:t>T</a:t>
            </a:r>
            <a:r>
              <a:rPr sz="2000" spc="0" dirty="0">
                <a:latin typeface="Calibri"/>
                <a:cs typeface="Calibri"/>
              </a:rPr>
              <a:t>u</a:t>
            </a:r>
            <a:r>
              <a:rPr sz="2000" spc="4" dirty="0">
                <a:latin typeface="Calibri"/>
                <a:cs typeface="Calibri"/>
              </a:rPr>
              <a:t>p</a:t>
            </a:r>
            <a:r>
              <a:rPr sz="2000" spc="0" dirty="0">
                <a:latin typeface="Calibri"/>
                <a:cs typeface="Calibri"/>
              </a:rPr>
              <a:t>l</a:t>
            </a:r>
            <a:r>
              <a:rPr sz="2000" spc="-4" dirty="0">
                <a:latin typeface="Calibri"/>
                <a:cs typeface="Calibri"/>
              </a:rPr>
              <a:t>e</a:t>
            </a:r>
            <a:r>
              <a:rPr sz="2000" spc="0" dirty="0">
                <a:latin typeface="Calibri"/>
                <a:cs typeface="Calibri"/>
              </a:rPr>
              <a:t>s l</a:t>
            </a:r>
            <a:r>
              <a:rPr sz="2000" spc="-9" dirty="0">
                <a:latin typeface="Calibri"/>
                <a:cs typeface="Calibri"/>
              </a:rPr>
              <a:t>i</a:t>
            </a:r>
            <a:r>
              <a:rPr sz="2000" spc="-59" dirty="0">
                <a:latin typeface="Calibri"/>
                <a:cs typeface="Calibri"/>
              </a:rPr>
              <a:t>k</a:t>
            </a:r>
            <a:r>
              <a:rPr sz="2000" spc="0" dirty="0">
                <a:latin typeface="Calibri"/>
                <a:cs typeface="Calibri"/>
              </a:rPr>
              <a:t>e</a:t>
            </a:r>
            <a:r>
              <a:rPr sz="2000" spc="14" dirty="0">
                <a:latin typeface="Calibri"/>
                <a:cs typeface="Calibri"/>
              </a:rPr>
              <a:t> </a:t>
            </a:r>
            <a:r>
              <a:rPr sz="2000" spc="-29" dirty="0">
                <a:latin typeface="Calibri"/>
                <a:cs typeface="Calibri"/>
              </a:rPr>
              <a:t>s</a:t>
            </a:r>
            <a:r>
              <a:rPr sz="2000" spc="0" dirty="0">
                <a:latin typeface="Calibri"/>
                <a:cs typeface="Calibri"/>
              </a:rPr>
              <a:t>tr</a:t>
            </a:r>
            <a:r>
              <a:rPr sz="2000" spc="-4" dirty="0">
                <a:latin typeface="Calibri"/>
                <a:cs typeface="Calibri"/>
              </a:rPr>
              <a:t>i</a:t>
            </a:r>
            <a:r>
              <a:rPr sz="2000" spc="0" dirty="0">
                <a:latin typeface="Calibri"/>
                <a:cs typeface="Calibri"/>
              </a:rPr>
              <a:t>n</a:t>
            </a:r>
            <a:r>
              <a:rPr sz="2000" spc="4" dirty="0">
                <a:latin typeface="Calibri"/>
                <a:cs typeface="Calibri"/>
              </a:rPr>
              <a:t>g</a:t>
            </a:r>
            <a:r>
              <a:rPr sz="2000" spc="0" dirty="0">
                <a:latin typeface="Calibri"/>
                <a:cs typeface="Calibri"/>
              </a:rPr>
              <a:t>s a</a:t>
            </a:r>
            <a:r>
              <a:rPr sz="2000" spc="-25" dirty="0">
                <a:latin typeface="Calibri"/>
                <a:cs typeface="Calibri"/>
              </a:rPr>
              <a:t>r</a:t>
            </a:r>
            <a:r>
              <a:rPr sz="2000" spc="0" dirty="0">
                <a:latin typeface="Calibri"/>
                <a:cs typeface="Calibri"/>
              </a:rPr>
              <a:t>e</a:t>
            </a:r>
            <a:r>
              <a:rPr sz="2000" spc="19" dirty="0">
                <a:latin typeface="Calibri"/>
                <a:cs typeface="Calibri"/>
              </a:rPr>
              <a:t> </a:t>
            </a:r>
            <a:r>
              <a:rPr sz="2000" spc="0" dirty="0">
                <a:latin typeface="Calibri"/>
                <a:cs typeface="Calibri"/>
              </a:rPr>
              <a:t>i</a:t>
            </a:r>
            <a:r>
              <a:rPr sz="2000" spc="-9" dirty="0">
                <a:latin typeface="Calibri"/>
                <a:cs typeface="Calibri"/>
              </a:rPr>
              <a:t>m</a:t>
            </a:r>
            <a:r>
              <a:rPr sz="2000" spc="0" dirty="0">
                <a:latin typeface="Calibri"/>
                <a:cs typeface="Calibri"/>
              </a:rPr>
              <a:t>mu</a:t>
            </a:r>
            <a:r>
              <a:rPr sz="2000" spc="-25" dirty="0">
                <a:latin typeface="Calibri"/>
                <a:cs typeface="Calibri"/>
              </a:rPr>
              <a:t>t</a:t>
            </a:r>
            <a:r>
              <a:rPr sz="2000" spc="0" dirty="0">
                <a:latin typeface="Calibri"/>
                <a:cs typeface="Calibri"/>
              </a:rPr>
              <a:t>able</a:t>
            </a:r>
            <a:r>
              <a:rPr sz="2000" spc="-4" dirty="0">
                <a:latin typeface="Calibri"/>
                <a:cs typeface="Calibri"/>
              </a:rPr>
              <a:t>s</a:t>
            </a:r>
            <a:r>
              <a:rPr sz="2000" spc="0" dirty="0">
                <a:latin typeface="Calibri"/>
                <a:cs typeface="Calibri"/>
              </a:rPr>
              <a:t>.</a:t>
            </a:r>
            <a:r>
              <a:rPr sz="2000" spc="24" dirty="0">
                <a:latin typeface="Calibri"/>
                <a:cs typeface="Calibri"/>
              </a:rPr>
              <a:t> </a:t>
            </a:r>
            <a:r>
              <a:rPr sz="2000" spc="0" dirty="0">
                <a:latin typeface="Calibri"/>
                <a:cs typeface="Calibri"/>
              </a:rPr>
              <a:t>L</a:t>
            </a:r>
            <a:r>
              <a:rPr sz="2000" spc="-4" dirty="0">
                <a:latin typeface="Calibri"/>
                <a:cs typeface="Calibri"/>
              </a:rPr>
              <a:t>i</a:t>
            </a:r>
            <a:r>
              <a:rPr sz="2000" spc="-29" dirty="0">
                <a:latin typeface="Calibri"/>
                <a:cs typeface="Calibri"/>
              </a:rPr>
              <a:t>s</a:t>
            </a:r>
            <a:r>
              <a:rPr sz="2000" spc="0" dirty="0">
                <a:latin typeface="Calibri"/>
                <a:cs typeface="Calibri"/>
              </a:rPr>
              <a:t>ts</a:t>
            </a:r>
            <a:r>
              <a:rPr sz="2000" spc="9" dirty="0">
                <a:latin typeface="Calibri"/>
                <a:cs typeface="Calibri"/>
              </a:rPr>
              <a:t> </a:t>
            </a:r>
            <a:r>
              <a:rPr sz="2000" spc="0" dirty="0">
                <a:latin typeface="Calibri"/>
                <a:cs typeface="Calibri"/>
              </a:rPr>
              <a:t>a</a:t>
            </a:r>
            <a:r>
              <a:rPr sz="2000" spc="-25" dirty="0">
                <a:latin typeface="Calibri"/>
                <a:cs typeface="Calibri"/>
              </a:rPr>
              <a:t>r</a:t>
            </a:r>
            <a:r>
              <a:rPr sz="2000" spc="0" dirty="0">
                <a:latin typeface="Calibri"/>
                <a:cs typeface="Calibri"/>
              </a:rPr>
              <a:t>e</a:t>
            </a:r>
            <a:r>
              <a:rPr sz="2000" spc="9" dirty="0">
                <a:latin typeface="Calibri"/>
                <a:cs typeface="Calibri"/>
              </a:rPr>
              <a:t> </a:t>
            </a:r>
            <a:r>
              <a:rPr sz="2000" spc="0" dirty="0">
                <a:latin typeface="Calibri"/>
                <a:cs typeface="Calibri"/>
              </a:rPr>
              <a:t>mu</a:t>
            </a:r>
            <a:r>
              <a:rPr sz="2000" spc="-25" dirty="0">
                <a:latin typeface="Calibri"/>
                <a:cs typeface="Calibri"/>
              </a:rPr>
              <a:t>t</a:t>
            </a:r>
            <a:r>
              <a:rPr sz="2000" spc="0" dirty="0">
                <a:latin typeface="Calibri"/>
                <a:cs typeface="Calibri"/>
              </a:rPr>
              <a:t>ables</a:t>
            </a:r>
            <a:r>
              <a:rPr sz="2000" spc="9" dirty="0">
                <a:latin typeface="Calibri"/>
                <a:cs typeface="Calibri"/>
              </a:rPr>
              <a:t> </a:t>
            </a:r>
            <a:r>
              <a:rPr sz="2000" spc="0" dirty="0">
                <a:latin typeface="Calibri"/>
                <a:cs typeface="Calibri"/>
              </a:rPr>
              <a:t>so th</a:t>
            </a:r>
            <a:r>
              <a:rPr sz="2000" spc="-9" dirty="0">
                <a:latin typeface="Calibri"/>
                <a:cs typeface="Calibri"/>
              </a:rPr>
              <a:t>e</a:t>
            </a:r>
            <a:r>
              <a:rPr sz="2000" spc="0" dirty="0">
                <a:latin typeface="Calibri"/>
                <a:cs typeface="Calibri"/>
              </a:rPr>
              <a:t>y</a:t>
            </a:r>
            <a:r>
              <a:rPr sz="2000" spc="-14" dirty="0">
                <a:latin typeface="Calibri"/>
                <a:cs typeface="Calibri"/>
              </a:rPr>
              <a:t> </a:t>
            </a:r>
            <a:r>
              <a:rPr sz="2000" spc="-9" dirty="0">
                <a:latin typeface="Calibri"/>
                <a:cs typeface="Calibri"/>
              </a:rPr>
              <a:t>c</a:t>
            </a:r>
            <a:r>
              <a:rPr sz="2000" spc="0" dirty="0">
                <a:latin typeface="Calibri"/>
                <a:cs typeface="Calibri"/>
              </a:rPr>
              <a:t>an be </a:t>
            </a:r>
            <a:r>
              <a:rPr sz="2000" spc="-34" dirty="0">
                <a:latin typeface="Calibri"/>
                <a:cs typeface="Calibri"/>
              </a:rPr>
              <a:t>e</a:t>
            </a:r>
            <a:r>
              <a:rPr sz="2000" spc="0" dirty="0">
                <a:latin typeface="Calibri"/>
                <a:cs typeface="Calibri"/>
              </a:rPr>
              <a:t>x</a:t>
            </a:r>
            <a:r>
              <a:rPr sz="2000" spc="-29" dirty="0">
                <a:latin typeface="Calibri"/>
                <a:cs typeface="Calibri"/>
              </a:rPr>
              <a:t>t</a:t>
            </a:r>
            <a:r>
              <a:rPr sz="2000" spc="0" dirty="0">
                <a:latin typeface="Calibri"/>
                <a:cs typeface="Calibri"/>
              </a:rPr>
              <a:t>ended</a:t>
            </a:r>
            <a:r>
              <a:rPr sz="2000" spc="4" dirty="0">
                <a:latin typeface="Calibri"/>
                <a:cs typeface="Calibri"/>
              </a:rPr>
              <a:t> </a:t>
            </a:r>
            <a:r>
              <a:rPr sz="2000" spc="0" dirty="0">
                <a:latin typeface="Calibri"/>
                <a:cs typeface="Calibri"/>
              </a:rPr>
              <a:t>or </a:t>
            </a:r>
            <a:r>
              <a:rPr sz="2000" spc="-25" dirty="0">
                <a:latin typeface="Calibri"/>
                <a:cs typeface="Calibri"/>
              </a:rPr>
              <a:t>r</a:t>
            </a:r>
            <a:r>
              <a:rPr sz="2000" spc="0" dirty="0">
                <a:latin typeface="Calibri"/>
                <a:cs typeface="Calibri"/>
              </a:rPr>
              <a:t>edu</a:t>
            </a:r>
            <a:r>
              <a:rPr sz="2000" spc="9" dirty="0">
                <a:latin typeface="Calibri"/>
                <a:cs typeface="Calibri"/>
              </a:rPr>
              <a:t>c</a:t>
            </a:r>
            <a:r>
              <a:rPr sz="2000" spc="0" dirty="0">
                <a:latin typeface="Calibri"/>
                <a:cs typeface="Calibri"/>
              </a:rPr>
              <a:t>ed</a:t>
            </a:r>
            <a:r>
              <a:rPr sz="2000" spc="-14" dirty="0">
                <a:latin typeface="Calibri"/>
                <a:cs typeface="Calibri"/>
              </a:rPr>
              <a:t> </a:t>
            </a:r>
            <a:r>
              <a:rPr sz="2000" spc="-25" dirty="0">
                <a:latin typeface="Calibri"/>
                <a:cs typeface="Calibri"/>
              </a:rPr>
              <a:t>a</a:t>
            </a:r>
            <a:r>
              <a:rPr sz="2000" spc="0" dirty="0">
                <a:latin typeface="Calibri"/>
                <a:cs typeface="Calibri"/>
              </a:rPr>
              <a:t>t</a:t>
            </a:r>
            <a:r>
              <a:rPr sz="2000" spc="14" dirty="0">
                <a:latin typeface="Calibri"/>
                <a:cs typeface="Calibri"/>
              </a:rPr>
              <a:t> </a:t>
            </a:r>
            <a:r>
              <a:rPr sz="2000" spc="0" dirty="0">
                <a:latin typeface="Calibri"/>
                <a:cs typeface="Calibri"/>
              </a:rPr>
              <a:t>w</a:t>
            </a:r>
            <a:r>
              <a:rPr sz="2000" spc="-9" dirty="0">
                <a:latin typeface="Calibri"/>
                <a:cs typeface="Calibri"/>
              </a:rPr>
              <a:t>i</a:t>
            </a:r>
            <a:r>
              <a:rPr sz="2000" spc="0" dirty="0">
                <a:latin typeface="Calibri"/>
                <a:cs typeface="Calibri"/>
              </a:rPr>
              <a:t>l</a:t>
            </a:r>
            <a:r>
              <a:rPr sz="2000" spc="-9" dirty="0">
                <a:latin typeface="Calibri"/>
                <a:cs typeface="Calibri"/>
              </a:rPr>
              <a:t>l</a:t>
            </a:r>
            <a:r>
              <a:rPr sz="2000" spc="0" dirty="0">
                <a:latin typeface="Calibri"/>
                <a:cs typeface="Calibri"/>
              </a:rPr>
              <a:t>.</a:t>
            </a:r>
            <a:endParaRPr sz="2000">
              <a:latin typeface="Calibri"/>
              <a:cs typeface="Calibri"/>
            </a:endParaRPr>
          </a:p>
          <a:p>
            <a:pPr marL="12700" marR="33808">
              <a:lnSpc>
                <a:spcPct val="101725"/>
              </a:lnSpc>
              <a:spcBef>
                <a:spcPts val="334"/>
              </a:spcBef>
            </a:pPr>
            <a:r>
              <a:rPr sz="2000" spc="-3" dirty="0">
                <a:latin typeface="Calibri"/>
                <a:cs typeface="Calibri"/>
              </a:rPr>
              <a:t>Sets are mutable unordered sequence of unique elements whereas frozensets are immutable sets.</a:t>
            </a:r>
            <a:endParaRPr sz="2000">
              <a:latin typeface="Calibri"/>
              <a:cs typeface="Calibri"/>
            </a:endParaRPr>
          </a:p>
        </p:txBody>
      </p:sp>
      <p:sp>
        <p:nvSpPr>
          <p:cNvPr id="8" name="object 8"/>
          <p:cNvSpPr txBox="1"/>
          <p:nvPr/>
        </p:nvSpPr>
        <p:spPr>
          <a:xfrm>
            <a:off x="631952" y="1878346"/>
            <a:ext cx="152806" cy="1011808"/>
          </a:xfrm>
          <a:prstGeom prst="rect">
            <a:avLst/>
          </a:prstGeom>
        </p:spPr>
        <p:txBody>
          <a:bodyPr wrap="square" lIns="0" tIns="13652" rIns="0" bIns="0" rtlCol="0">
            <a:noAutofit/>
          </a:bodyPr>
          <a:lstStyle/>
          <a:p>
            <a:pPr marL="12700" marR="152">
              <a:lnSpc>
                <a:spcPts val="2150"/>
              </a:lnSpc>
            </a:pPr>
            <a:r>
              <a:rPr sz="2000" dirty="0">
                <a:latin typeface="Arial"/>
                <a:cs typeface="Arial"/>
              </a:rPr>
              <a:t>•</a:t>
            </a:r>
            <a:endParaRPr sz="2000">
              <a:latin typeface="Arial"/>
              <a:cs typeface="Arial"/>
            </a:endParaRPr>
          </a:p>
          <a:p>
            <a:pPr marL="12700">
              <a:lnSpc>
                <a:spcPct val="95825"/>
              </a:lnSpc>
              <a:spcBef>
                <a:spcPts val="475"/>
              </a:spcBef>
            </a:pPr>
            <a:r>
              <a:rPr sz="2000" dirty="0">
                <a:latin typeface="Arial"/>
                <a:cs typeface="Arial"/>
              </a:rPr>
              <a:t>•</a:t>
            </a:r>
            <a:endParaRPr sz="2000">
              <a:latin typeface="Arial"/>
              <a:cs typeface="Arial"/>
            </a:endParaRPr>
          </a:p>
          <a:p>
            <a:pPr marL="12700" marR="152">
              <a:lnSpc>
                <a:spcPct val="95825"/>
              </a:lnSpc>
              <a:spcBef>
                <a:spcPts val="580"/>
              </a:spcBef>
            </a:pPr>
            <a:r>
              <a:rPr sz="2000" dirty="0">
                <a:latin typeface="Arial"/>
                <a:cs typeface="Arial"/>
              </a:rPr>
              <a:t>•</a:t>
            </a:r>
            <a:endParaRPr sz="2000">
              <a:latin typeface="Arial"/>
              <a:cs typeface="Arial"/>
            </a:endParaRPr>
          </a:p>
        </p:txBody>
      </p:sp>
      <p:sp>
        <p:nvSpPr>
          <p:cNvPr id="7" name="object 7"/>
          <p:cNvSpPr txBox="1"/>
          <p:nvPr/>
        </p:nvSpPr>
        <p:spPr>
          <a:xfrm>
            <a:off x="631952" y="3280807"/>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1100943" y="336423"/>
            <a:ext cx="8401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542158" y="336423"/>
            <a:ext cx="8553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30944" y="336423"/>
            <a:ext cx="8024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703499" y="336423"/>
            <a:ext cx="81794"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4849876" y="3356470"/>
            <a:ext cx="5105400" cy="2497074"/>
          </a:xfrm>
          <a:custGeom>
            <a:avLst/>
            <a:gdLst/>
            <a:ahLst/>
            <a:cxnLst/>
            <a:rect l="l" t="t" r="r" b="b"/>
            <a:pathLst>
              <a:path w="5105400" h="2497074">
                <a:moveTo>
                  <a:pt x="0" y="2497074"/>
                </a:moveTo>
                <a:lnTo>
                  <a:pt x="5105400" y="2497074"/>
                </a:lnTo>
                <a:lnTo>
                  <a:pt x="5105400" y="0"/>
                </a:lnTo>
                <a:lnTo>
                  <a:pt x="0" y="0"/>
                </a:lnTo>
                <a:lnTo>
                  <a:pt x="0" y="2497074"/>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4849876" y="3356470"/>
            <a:ext cx="5105400" cy="2497074"/>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4837176" y="3343770"/>
            <a:ext cx="5130800" cy="2522474"/>
          </a:xfrm>
          <a:custGeom>
            <a:avLst/>
            <a:gdLst/>
            <a:ahLst/>
            <a:cxnLst/>
            <a:rect l="l" t="t" r="r" b="b"/>
            <a:pathLst>
              <a:path w="5130800" h="2522474">
                <a:moveTo>
                  <a:pt x="0" y="2522474"/>
                </a:moveTo>
                <a:lnTo>
                  <a:pt x="5130800" y="2522474"/>
                </a:lnTo>
                <a:lnTo>
                  <a:pt x="5130800" y="0"/>
                </a:lnTo>
                <a:lnTo>
                  <a:pt x="0" y="0"/>
                </a:lnTo>
                <a:lnTo>
                  <a:pt x="0" y="2522474"/>
                </a:lnTo>
                <a:close/>
              </a:path>
            </a:pathLst>
          </a:custGeom>
          <a:ln w="25400">
            <a:solidFill>
              <a:srgbClr val="BB8B00"/>
            </a:solidFill>
          </a:ln>
        </p:spPr>
        <p:txBody>
          <a:bodyPr wrap="square" lIns="0" tIns="0" rIns="0" bIns="0" rtlCol="0">
            <a:noAutofit/>
          </a:bodyPr>
          <a:lstStyle/>
          <a:p>
            <a:endParaRPr/>
          </a:p>
        </p:txBody>
      </p:sp>
      <p:sp>
        <p:nvSpPr>
          <p:cNvPr id="9" name="object 9"/>
          <p:cNvSpPr txBox="1"/>
          <p:nvPr/>
        </p:nvSpPr>
        <p:spPr>
          <a:xfrm>
            <a:off x="387502" y="197103"/>
            <a:ext cx="2829385" cy="380492"/>
          </a:xfrm>
          <a:prstGeom prst="rect">
            <a:avLst/>
          </a:prstGeom>
        </p:spPr>
        <p:txBody>
          <a:bodyPr wrap="square" lIns="0" tIns="18383" rIns="0" bIns="0" rtlCol="0">
            <a:noAutofit/>
          </a:bodyPr>
          <a:lstStyle/>
          <a:p>
            <a:pPr marL="12700">
              <a:lnSpc>
                <a:spcPts val="2895"/>
              </a:lnSpc>
            </a:pPr>
            <a:r>
              <a:rPr sz="2800" b="1" u="heavy" spc="-8" dirty="0">
                <a:solidFill>
                  <a:srgbClr val="404040"/>
                </a:solidFill>
                <a:latin typeface="Calibri"/>
                <a:cs typeface="Calibri"/>
              </a:rPr>
              <a:t>Object Declaration</a:t>
            </a:r>
            <a:endParaRPr sz="2800">
              <a:latin typeface="Calibri"/>
              <a:cs typeface="Calibri"/>
            </a:endParaRPr>
          </a:p>
        </p:txBody>
      </p:sp>
      <p:sp>
        <p:nvSpPr>
          <p:cNvPr id="8" name="object 8"/>
          <p:cNvSpPr txBox="1"/>
          <p:nvPr/>
        </p:nvSpPr>
        <p:spPr>
          <a:xfrm>
            <a:off x="631952" y="1207786"/>
            <a:ext cx="152654" cy="64566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p:txBody>
      </p:sp>
      <p:sp>
        <p:nvSpPr>
          <p:cNvPr id="7" name="object 7"/>
          <p:cNvSpPr txBox="1"/>
          <p:nvPr/>
        </p:nvSpPr>
        <p:spPr>
          <a:xfrm>
            <a:off x="918463" y="1223137"/>
            <a:ext cx="7927507" cy="645667"/>
          </a:xfrm>
          <a:prstGeom prst="rect">
            <a:avLst/>
          </a:prstGeom>
        </p:spPr>
        <p:txBody>
          <a:bodyPr wrap="square" lIns="0" tIns="13366" rIns="0" bIns="0" rtlCol="0">
            <a:noAutofit/>
          </a:bodyPr>
          <a:lstStyle/>
          <a:p>
            <a:pPr marL="12700" marR="38176">
              <a:lnSpc>
                <a:spcPts val="2105"/>
              </a:lnSpc>
            </a:pPr>
            <a:r>
              <a:rPr sz="2000" spc="-6" dirty="0">
                <a:latin typeface="Calibri"/>
                <a:cs typeface="Calibri"/>
              </a:rPr>
              <a:t>We may need to declare variables to store different type of values</a:t>
            </a:r>
            <a:endParaRPr sz="2000">
              <a:latin typeface="Calibri"/>
              <a:cs typeface="Calibri"/>
            </a:endParaRPr>
          </a:p>
          <a:p>
            <a:pPr marL="12700">
              <a:lnSpc>
                <a:spcPct val="101725"/>
              </a:lnSpc>
              <a:spcBef>
                <a:spcPts val="329"/>
              </a:spcBef>
            </a:pPr>
            <a:r>
              <a:rPr sz="2000" spc="-3" dirty="0">
                <a:latin typeface="Calibri"/>
                <a:cs typeface="Calibri"/>
              </a:rPr>
              <a:t>For declaration , there is no need to mention data type i.e. int, string or float</a:t>
            </a:r>
            <a:endParaRPr sz="2000">
              <a:latin typeface="Calibri"/>
              <a:cs typeface="Calibri"/>
            </a:endParaRPr>
          </a:p>
        </p:txBody>
      </p:sp>
      <p:sp>
        <p:nvSpPr>
          <p:cNvPr id="6" name="object 6"/>
          <p:cNvSpPr txBox="1"/>
          <p:nvPr/>
        </p:nvSpPr>
        <p:spPr>
          <a:xfrm>
            <a:off x="1089152" y="1939306"/>
            <a:ext cx="205082" cy="2109343"/>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475"/>
              </a:spcBef>
            </a:pPr>
            <a:r>
              <a:rPr sz="2000" dirty="0">
                <a:latin typeface="Arial"/>
                <a:cs typeface="Arial"/>
              </a:rPr>
              <a:t>–</a:t>
            </a:r>
            <a:endParaRPr sz="2000">
              <a:latin typeface="Arial"/>
              <a:cs typeface="Arial"/>
            </a:endParaRPr>
          </a:p>
          <a:p>
            <a:pPr marL="12700">
              <a:lnSpc>
                <a:spcPct val="95825"/>
              </a:lnSpc>
              <a:spcBef>
                <a:spcPts val="580"/>
              </a:spcBef>
            </a:pPr>
            <a:r>
              <a:rPr sz="2000" dirty="0">
                <a:latin typeface="Arial"/>
                <a:cs typeface="Arial"/>
              </a:rPr>
              <a:t>–</a:t>
            </a:r>
            <a:endParaRPr sz="2000">
              <a:latin typeface="Arial"/>
              <a:cs typeface="Arial"/>
            </a:endParaRPr>
          </a:p>
          <a:p>
            <a:pPr marL="12700">
              <a:lnSpc>
                <a:spcPct val="95825"/>
              </a:lnSpc>
              <a:spcBef>
                <a:spcPts val="580"/>
              </a:spcBef>
            </a:pPr>
            <a:r>
              <a:rPr sz="2000" dirty="0">
                <a:latin typeface="Arial"/>
                <a:cs typeface="Arial"/>
              </a:rPr>
              <a:t>–</a:t>
            </a:r>
            <a:endParaRPr sz="2000">
              <a:latin typeface="Arial"/>
              <a:cs typeface="Arial"/>
            </a:endParaRPr>
          </a:p>
          <a:p>
            <a:pPr marL="12700">
              <a:lnSpc>
                <a:spcPct val="95825"/>
              </a:lnSpc>
              <a:spcBef>
                <a:spcPts val="580"/>
              </a:spcBef>
            </a:pPr>
            <a:r>
              <a:rPr sz="2000" dirty="0">
                <a:latin typeface="Arial"/>
                <a:cs typeface="Arial"/>
              </a:rPr>
              <a:t>–</a:t>
            </a:r>
            <a:endParaRPr sz="2000">
              <a:latin typeface="Arial"/>
              <a:cs typeface="Arial"/>
            </a:endParaRPr>
          </a:p>
          <a:p>
            <a:pPr marL="12700">
              <a:lnSpc>
                <a:spcPct val="95825"/>
              </a:lnSpc>
              <a:spcBef>
                <a:spcPts val="582"/>
              </a:spcBef>
            </a:pPr>
            <a:r>
              <a:rPr sz="2000" dirty="0">
                <a:latin typeface="Arial"/>
                <a:cs typeface="Arial"/>
              </a:rPr>
              <a:t>–</a:t>
            </a:r>
            <a:endParaRPr sz="2000">
              <a:latin typeface="Arial"/>
              <a:cs typeface="Arial"/>
            </a:endParaRPr>
          </a:p>
        </p:txBody>
      </p:sp>
      <p:sp>
        <p:nvSpPr>
          <p:cNvPr id="5" name="object 5"/>
          <p:cNvSpPr txBox="1"/>
          <p:nvPr/>
        </p:nvSpPr>
        <p:spPr>
          <a:xfrm>
            <a:off x="1375918" y="1954657"/>
            <a:ext cx="3030475" cy="2109342"/>
          </a:xfrm>
          <a:prstGeom prst="rect">
            <a:avLst/>
          </a:prstGeom>
        </p:spPr>
        <p:txBody>
          <a:bodyPr wrap="square" lIns="0" tIns="13366" rIns="0" bIns="0" rtlCol="0">
            <a:noAutofit/>
          </a:bodyPr>
          <a:lstStyle/>
          <a:p>
            <a:pPr marL="12700" marR="33808">
              <a:lnSpc>
                <a:spcPts val="2105"/>
              </a:lnSpc>
            </a:pPr>
            <a:r>
              <a:rPr sz="2000" spc="0" dirty="0">
                <a:latin typeface="Calibri"/>
                <a:cs typeface="Calibri"/>
              </a:rPr>
              <a:t>a = 123</a:t>
            </a:r>
            <a:endParaRPr sz="2000">
              <a:latin typeface="Calibri"/>
              <a:cs typeface="Calibri"/>
            </a:endParaRPr>
          </a:p>
          <a:p>
            <a:pPr marL="12700">
              <a:lnSpc>
                <a:spcPts val="2441"/>
              </a:lnSpc>
              <a:spcBef>
                <a:spcPts val="334"/>
              </a:spcBef>
            </a:pPr>
            <a:r>
              <a:rPr sz="2000" dirty="0">
                <a:latin typeface="Calibri"/>
                <a:cs typeface="Calibri"/>
              </a:rPr>
              <a:t>b =</a:t>
            </a:r>
            <a:r>
              <a:rPr sz="2000" spc="-4" dirty="0">
                <a:latin typeface="Calibri"/>
                <a:cs typeface="Calibri"/>
              </a:rPr>
              <a:t> </a:t>
            </a:r>
            <a:r>
              <a:rPr sz="2000" spc="0" dirty="0">
                <a:latin typeface="Calibri"/>
                <a:cs typeface="Calibri"/>
              </a:rPr>
              <a:t>"</a:t>
            </a:r>
            <a:r>
              <a:rPr sz="2000" spc="9" dirty="0">
                <a:latin typeface="Calibri"/>
                <a:cs typeface="Calibri"/>
              </a:rPr>
              <a:t>P</a:t>
            </a:r>
            <a:r>
              <a:rPr sz="2000" spc="14" dirty="0">
                <a:latin typeface="Calibri"/>
                <a:cs typeface="Calibri"/>
              </a:rPr>
              <a:t>y</a:t>
            </a:r>
            <a:r>
              <a:rPr sz="2000" spc="0" dirty="0">
                <a:latin typeface="Calibri"/>
                <a:cs typeface="Calibri"/>
              </a:rPr>
              <a:t>thon</a:t>
            </a:r>
            <a:r>
              <a:rPr sz="2000" spc="-25" dirty="0">
                <a:latin typeface="Calibri"/>
                <a:cs typeface="Calibri"/>
              </a:rPr>
              <a:t> </a:t>
            </a:r>
            <a:r>
              <a:rPr sz="2000" spc="0" dirty="0">
                <a:latin typeface="Calibri"/>
                <a:cs typeface="Calibri"/>
              </a:rPr>
              <a:t>D</a:t>
            </a:r>
            <a:r>
              <a:rPr sz="2000" spc="-19" dirty="0">
                <a:latin typeface="Calibri"/>
                <a:cs typeface="Calibri"/>
              </a:rPr>
              <a:t>a</a:t>
            </a:r>
            <a:r>
              <a:rPr sz="2000" spc="-25" dirty="0">
                <a:latin typeface="Calibri"/>
                <a:cs typeface="Calibri"/>
              </a:rPr>
              <a:t>t</a:t>
            </a:r>
            <a:r>
              <a:rPr sz="2000" spc="0" dirty="0">
                <a:latin typeface="Calibri"/>
                <a:cs typeface="Calibri"/>
              </a:rPr>
              <a:t>a </a:t>
            </a:r>
            <a:r>
              <a:rPr sz="2000" spc="4" dirty="0">
                <a:latin typeface="Calibri"/>
                <a:cs typeface="Calibri"/>
              </a:rPr>
              <a:t>S</a:t>
            </a:r>
            <a:r>
              <a:rPr sz="2000" spc="0" dirty="0">
                <a:latin typeface="Calibri"/>
                <a:cs typeface="Calibri"/>
              </a:rPr>
              <a:t>truc</a:t>
            </a:r>
            <a:r>
              <a:rPr sz="2000" spc="4" dirty="0">
                <a:latin typeface="Calibri"/>
                <a:cs typeface="Calibri"/>
              </a:rPr>
              <a:t>t</a:t>
            </a:r>
            <a:r>
              <a:rPr sz="2000" spc="0" dirty="0">
                <a:latin typeface="Calibri"/>
                <a:cs typeface="Calibri"/>
              </a:rPr>
              <a:t>u</a:t>
            </a:r>
            <a:r>
              <a:rPr sz="2000" spc="-25" dirty="0">
                <a:latin typeface="Calibri"/>
                <a:cs typeface="Calibri"/>
              </a:rPr>
              <a:t>r</a:t>
            </a:r>
            <a:r>
              <a:rPr sz="2000" spc="0" dirty="0">
                <a:latin typeface="Calibri"/>
                <a:cs typeface="Calibri"/>
              </a:rPr>
              <a:t>es" </a:t>
            </a:r>
            <a:endParaRPr sz="2000">
              <a:latin typeface="Calibri"/>
              <a:cs typeface="Calibri"/>
            </a:endParaRPr>
          </a:p>
          <a:p>
            <a:pPr marL="12700">
              <a:lnSpc>
                <a:spcPts val="2441"/>
              </a:lnSpc>
              <a:spcBef>
                <a:spcPts val="439"/>
              </a:spcBef>
            </a:pPr>
            <a:r>
              <a:rPr sz="2000" spc="0" dirty="0">
                <a:latin typeface="Calibri"/>
                <a:cs typeface="Calibri"/>
              </a:rPr>
              <a:t>c = 123.45</a:t>
            </a:r>
            <a:endParaRPr sz="2000">
              <a:latin typeface="Calibri"/>
              <a:cs typeface="Calibri"/>
            </a:endParaRPr>
          </a:p>
          <a:p>
            <a:pPr marL="12700" marR="33808">
              <a:lnSpc>
                <a:spcPct val="101725"/>
              </a:lnSpc>
              <a:spcBef>
                <a:spcPts val="514"/>
              </a:spcBef>
            </a:pPr>
            <a:r>
              <a:rPr sz="2000" spc="-1" dirty="0">
                <a:latin typeface="Calibri"/>
                <a:cs typeface="Calibri"/>
              </a:rPr>
              <a:t>print("this is Int",a)</a:t>
            </a:r>
            <a:endParaRPr sz="2000">
              <a:latin typeface="Calibri"/>
              <a:cs typeface="Calibri"/>
            </a:endParaRPr>
          </a:p>
          <a:p>
            <a:pPr marL="12700" marR="33808">
              <a:lnSpc>
                <a:spcPct val="101725"/>
              </a:lnSpc>
              <a:spcBef>
                <a:spcPts val="434"/>
              </a:spcBef>
            </a:pPr>
            <a:r>
              <a:rPr sz="2000" spc="0" dirty="0">
                <a:latin typeface="Calibri"/>
                <a:cs typeface="Calibri"/>
              </a:rPr>
              <a:t>print("this is String",b)</a:t>
            </a:r>
            <a:endParaRPr sz="2000">
              <a:latin typeface="Calibri"/>
              <a:cs typeface="Calibri"/>
            </a:endParaRPr>
          </a:p>
          <a:p>
            <a:pPr marL="12700" marR="33808">
              <a:lnSpc>
                <a:spcPct val="101725"/>
              </a:lnSpc>
              <a:spcBef>
                <a:spcPts val="440"/>
              </a:spcBef>
            </a:pPr>
            <a:r>
              <a:rPr sz="2000" spc="0" dirty="0">
                <a:latin typeface="Calibri"/>
                <a:cs typeface="Calibri"/>
              </a:rPr>
              <a:t>print("this is Float",c)</a:t>
            </a:r>
            <a:endParaRPr sz="2000">
              <a:latin typeface="Calibri"/>
              <a:cs typeface="Calibri"/>
            </a:endParaRPr>
          </a:p>
        </p:txBody>
      </p:sp>
      <p:sp>
        <p:nvSpPr>
          <p:cNvPr id="3" name="object 3"/>
          <p:cNvSpPr txBox="1"/>
          <p:nvPr/>
        </p:nvSpPr>
        <p:spPr>
          <a:xfrm>
            <a:off x="4837176" y="3343770"/>
            <a:ext cx="5130800" cy="2522474"/>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372996" y="336423"/>
            <a:ext cx="81119"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1450848" y="2923286"/>
            <a:ext cx="6129274" cy="3519081"/>
          </a:xfrm>
          <a:custGeom>
            <a:avLst/>
            <a:gdLst/>
            <a:ahLst/>
            <a:cxnLst/>
            <a:rect l="l" t="t" r="r" b="b"/>
            <a:pathLst>
              <a:path w="6129274" h="3519081">
                <a:moveTo>
                  <a:pt x="0" y="586486"/>
                </a:moveTo>
                <a:lnTo>
                  <a:pt x="1944" y="538392"/>
                </a:lnTo>
                <a:lnTo>
                  <a:pt x="7677" y="491368"/>
                </a:lnTo>
                <a:lnTo>
                  <a:pt x="17048" y="445565"/>
                </a:lnTo>
                <a:lnTo>
                  <a:pt x="29904" y="401133"/>
                </a:lnTo>
                <a:lnTo>
                  <a:pt x="46097" y="358223"/>
                </a:lnTo>
                <a:lnTo>
                  <a:pt x="65473" y="316987"/>
                </a:lnTo>
                <a:lnTo>
                  <a:pt x="87882" y="277575"/>
                </a:lnTo>
                <a:lnTo>
                  <a:pt x="113174" y="240139"/>
                </a:lnTo>
                <a:lnTo>
                  <a:pt x="141196" y="204830"/>
                </a:lnTo>
                <a:lnTo>
                  <a:pt x="171799" y="171799"/>
                </a:lnTo>
                <a:lnTo>
                  <a:pt x="204830" y="141196"/>
                </a:lnTo>
                <a:lnTo>
                  <a:pt x="240139" y="113174"/>
                </a:lnTo>
                <a:lnTo>
                  <a:pt x="277575" y="87882"/>
                </a:lnTo>
                <a:lnTo>
                  <a:pt x="316987" y="65473"/>
                </a:lnTo>
                <a:lnTo>
                  <a:pt x="358223" y="46097"/>
                </a:lnTo>
                <a:lnTo>
                  <a:pt x="401133" y="29904"/>
                </a:lnTo>
                <a:lnTo>
                  <a:pt x="445565" y="17048"/>
                </a:lnTo>
                <a:lnTo>
                  <a:pt x="491368" y="7677"/>
                </a:lnTo>
                <a:lnTo>
                  <a:pt x="538392" y="1944"/>
                </a:lnTo>
                <a:lnTo>
                  <a:pt x="586485" y="0"/>
                </a:lnTo>
                <a:lnTo>
                  <a:pt x="5542787" y="0"/>
                </a:lnTo>
                <a:lnTo>
                  <a:pt x="5590898" y="1944"/>
                </a:lnTo>
                <a:lnTo>
                  <a:pt x="5637936" y="7677"/>
                </a:lnTo>
                <a:lnTo>
                  <a:pt x="5683750" y="17048"/>
                </a:lnTo>
                <a:lnTo>
                  <a:pt x="5728189" y="29904"/>
                </a:lnTo>
                <a:lnTo>
                  <a:pt x="5771104" y="46097"/>
                </a:lnTo>
                <a:lnTo>
                  <a:pt x="5812342" y="65473"/>
                </a:lnTo>
                <a:lnTo>
                  <a:pt x="5851754" y="87882"/>
                </a:lnTo>
                <a:lnTo>
                  <a:pt x="5889189" y="113174"/>
                </a:lnTo>
                <a:lnTo>
                  <a:pt x="5924495" y="141196"/>
                </a:lnTo>
                <a:lnTo>
                  <a:pt x="5957522" y="171799"/>
                </a:lnTo>
                <a:lnTo>
                  <a:pt x="5988119" y="204830"/>
                </a:lnTo>
                <a:lnTo>
                  <a:pt x="6016136" y="240139"/>
                </a:lnTo>
                <a:lnTo>
                  <a:pt x="6041421" y="277575"/>
                </a:lnTo>
                <a:lnTo>
                  <a:pt x="6063824" y="316987"/>
                </a:lnTo>
                <a:lnTo>
                  <a:pt x="6083194" y="358223"/>
                </a:lnTo>
                <a:lnTo>
                  <a:pt x="6099381" y="401133"/>
                </a:lnTo>
                <a:lnTo>
                  <a:pt x="6112233" y="445565"/>
                </a:lnTo>
                <a:lnTo>
                  <a:pt x="6121599" y="491368"/>
                </a:lnTo>
                <a:lnTo>
                  <a:pt x="6127330" y="538392"/>
                </a:lnTo>
                <a:lnTo>
                  <a:pt x="6129274" y="586486"/>
                </a:lnTo>
                <a:lnTo>
                  <a:pt x="6129274" y="2932557"/>
                </a:lnTo>
                <a:lnTo>
                  <a:pt x="6127330" y="2980660"/>
                </a:lnTo>
                <a:lnTo>
                  <a:pt x="6121599" y="3027693"/>
                </a:lnTo>
                <a:lnTo>
                  <a:pt x="6112233" y="3073504"/>
                </a:lnTo>
                <a:lnTo>
                  <a:pt x="6099381" y="3117943"/>
                </a:lnTo>
                <a:lnTo>
                  <a:pt x="6083194" y="3160857"/>
                </a:lnTo>
                <a:lnTo>
                  <a:pt x="6063824" y="3202097"/>
                </a:lnTo>
                <a:lnTo>
                  <a:pt x="6041421" y="3241511"/>
                </a:lnTo>
                <a:lnTo>
                  <a:pt x="6016136" y="3278949"/>
                </a:lnTo>
                <a:lnTo>
                  <a:pt x="5988119" y="3314259"/>
                </a:lnTo>
                <a:lnTo>
                  <a:pt x="5957522" y="3347291"/>
                </a:lnTo>
                <a:lnTo>
                  <a:pt x="5924495" y="3377893"/>
                </a:lnTo>
                <a:lnTo>
                  <a:pt x="5889189" y="3405915"/>
                </a:lnTo>
                <a:lnTo>
                  <a:pt x="5851754" y="3431205"/>
                </a:lnTo>
                <a:lnTo>
                  <a:pt x="5812342" y="3453613"/>
                </a:lnTo>
                <a:lnTo>
                  <a:pt x="5771104" y="3472988"/>
                </a:lnTo>
                <a:lnTo>
                  <a:pt x="5728189" y="3489179"/>
                </a:lnTo>
                <a:lnTo>
                  <a:pt x="5683750" y="3502035"/>
                </a:lnTo>
                <a:lnTo>
                  <a:pt x="5637936" y="3511404"/>
                </a:lnTo>
                <a:lnTo>
                  <a:pt x="5590898" y="3517136"/>
                </a:lnTo>
                <a:lnTo>
                  <a:pt x="5542787" y="3519081"/>
                </a:lnTo>
                <a:lnTo>
                  <a:pt x="586485" y="3519081"/>
                </a:lnTo>
                <a:lnTo>
                  <a:pt x="538392" y="3517136"/>
                </a:lnTo>
                <a:lnTo>
                  <a:pt x="491368" y="3511404"/>
                </a:lnTo>
                <a:lnTo>
                  <a:pt x="445565" y="3502035"/>
                </a:lnTo>
                <a:lnTo>
                  <a:pt x="401133" y="3489179"/>
                </a:lnTo>
                <a:lnTo>
                  <a:pt x="358223" y="3472988"/>
                </a:lnTo>
                <a:lnTo>
                  <a:pt x="316987" y="3453613"/>
                </a:lnTo>
                <a:lnTo>
                  <a:pt x="277575" y="3431205"/>
                </a:lnTo>
                <a:lnTo>
                  <a:pt x="240139" y="3405915"/>
                </a:lnTo>
                <a:lnTo>
                  <a:pt x="204830" y="3377893"/>
                </a:lnTo>
                <a:lnTo>
                  <a:pt x="171799" y="3347291"/>
                </a:lnTo>
                <a:lnTo>
                  <a:pt x="141196" y="3314259"/>
                </a:lnTo>
                <a:lnTo>
                  <a:pt x="113174" y="3278949"/>
                </a:lnTo>
                <a:lnTo>
                  <a:pt x="87882" y="3241511"/>
                </a:lnTo>
                <a:lnTo>
                  <a:pt x="65473" y="3202097"/>
                </a:lnTo>
                <a:lnTo>
                  <a:pt x="46097" y="3160857"/>
                </a:lnTo>
                <a:lnTo>
                  <a:pt x="29904" y="3117943"/>
                </a:lnTo>
                <a:lnTo>
                  <a:pt x="17048" y="3073504"/>
                </a:lnTo>
                <a:lnTo>
                  <a:pt x="7677" y="3027693"/>
                </a:lnTo>
                <a:lnTo>
                  <a:pt x="1944" y="2980660"/>
                </a:lnTo>
                <a:lnTo>
                  <a:pt x="0" y="2932557"/>
                </a:lnTo>
                <a:lnTo>
                  <a:pt x="0" y="586486"/>
                </a:lnTo>
                <a:close/>
              </a:path>
            </a:pathLst>
          </a:custGeom>
          <a:ln w="25400">
            <a:solidFill>
              <a:srgbClr val="BB8B00"/>
            </a:solidFill>
          </a:ln>
        </p:spPr>
        <p:txBody>
          <a:bodyPr wrap="square" lIns="0" tIns="0" rIns="0" bIns="0" rtlCol="0">
            <a:noAutofit/>
          </a:bodyPr>
          <a:lstStyle/>
          <a:p>
            <a:endParaRPr/>
          </a:p>
        </p:txBody>
      </p:sp>
      <p:sp>
        <p:nvSpPr>
          <p:cNvPr id="13" name="object 13"/>
          <p:cNvSpPr/>
          <p:nvPr/>
        </p:nvSpPr>
        <p:spPr>
          <a:xfrm>
            <a:off x="1637030" y="3171875"/>
            <a:ext cx="5636641" cy="2497073"/>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8866505" y="3463036"/>
            <a:ext cx="2764281" cy="1455293"/>
          </a:xfrm>
          <a:custGeom>
            <a:avLst/>
            <a:gdLst/>
            <a:ahLst/>
            <a:cxnLst/>
            <a:rect l="l" t="t" r="r" b="b"/>
            <a:pathLst>
              <a:path w="2764281" h="1455292">
                <a:moveTo>
                  <a:pt x="0" y="242569"/>
                </a:moveTo>
                <a:lnTo>
                  <a:pt x="0" y="1212722"/>
                </a:lnTo>
                <a:lnTo>
                  <a:pt x="803" y="1232619"/>
                </a:lnTo>
                <a:lnTo>
                  <a:pt x="7048" y="1271021"/>
                </a:lnTo>
                <a:lnTo>
                  <a:pt x="27071" y="1324205"/>
                </a:lnTo>
                <a:lnTo>
                  <a:pt x="58385" y="1370592"/>
                </a:lnTo>
                <a:lnTo>
                  <a:pt x="99303" y="1408496"/>
                </a:lnTo>
                <a:lnTo>
                  <a:pt x="148143" y="1436233"/>
                </a:lnTo>
                <a:lnTo>
                  <a:pt x="203219" y="1452118"/>
                </a:lnTo>
                <a:lnTo>
                  <a:pt x="242570" y="1455293"/>
                </a:lnTo>
                <a:lnTo>
                  <a:pt x="2521712" y="1455293"/>
                </a:lnTo>
                <a:lnTo>
                  <a:pt x="2561031" y="1452118"/>
                </a:lnTo>
                <a:lnTo>
                  <a:pt x="2598340" y="1442928"/>
                </a:lnTo>
                <a:lnTo>
                  <a:pt x="2649438" y="1418954"/>
                </a:lnTo>
                <a:lnTo>
                  <a:pt x="2693193" y="1384252"/>
                </a:lnTo>
                <a:lnTo>
                  <a:pt x="2727913" y="1340506"/>
                </a:lnTo>
                <a:lnTo>
                  <a:pt x="2751905" y="1289400"/>
                </a:lnTo>
                <a:lnTo>
                  <a:pt x="2761104" y="1252073"/>
                </a:lnTo>
                <a:lnTo>
                  <a:pt x="2764281" y="1212722"/>
                </a:lnTo>
                <a:lnTo>
                  <a:pt x="2764281" y="242569"/>
                </a:lnTo>
                <a:lnTo>
                  <a:pt x="2761104" y="203219"/>
                </a:lnTo>
                <a:lnTo>
                  <a:pt x="2751905" y="165892"/>
                </a:lnTo>
                <a:lnTo>
                  <a:pt x="2727913" y="114786"/>
                </a:lnTo>
                <a:lnTo>
                  <a:pt x="2693193" y="71040"/>
                </a:lnTo>
                <a:lnTo>
                  <a:pt x="2649438" y="36338"/>
                </a:lnTo>
                <a:lnTo>
                  <a:pt x="2598340" y="12364"/>
                </a:lnTo>
                <a:lnTo>
                  <a:pt x="2561031" y="3174"/>
                </a:lnTo>
                <a:lnTo>
                  <a:pt x="2521712" y="0"/>
                </a:lnTo>
                <a:lnTo>
                  <a:pt x="242570" y="0"/>
                </a:lnTo>
                <a:lnTo>
                  <a:pt x="203219" y="3174"/>
                </a:lnTo>
                <a:lnTo>
                  <a:pt x="165892" y="12364"/>
                </a:lnTo>
                <a:lnTo>
                  <a:pt x="114786" y="36338"/>
                </a:lnTo>
                <a:lnTo>
                  <a:pt x="71040" y="71040"/>
                </a:lnTo>
                <a:lnTo>
                  <a:pt x="36338" y="114786"/>
                </a:lnTo>
                <a:lnTo>
                  <a:pt x="12364" y="165892"/>
                </a:lnTo>
                <a:lnTo>
                  <a:pt x="3174" y="203219"/>
                </a:lnTo>
                <a:lnTo>
                  <a:pt x="0" y="242569"/>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8866505" y="3463036"/>
            <a:ext cx="2764281" cy="1455293"/>
          </a:xfrm>
          <a:custGeom>
            <a:avLst/>
            <a:gdLst/>
            <a:ahLst/>
            <a:cxnLst/>
            <a:rect l="l" t="t" r="r" b="b"/>
            <a:pathLst>
              <a:path w="2764281" h="1455292">
                <a:moveTo>
                  <a:pt x="0" y="242569"/>
                </a:moveTo>
                <a:lnTo>
                  <a:pt x="3174" y="203219"/>
                </a:lnTo>
                <a:lnTo>
                  <a:pt x="12364" y="165892"/>
                </a:lnTo>
                <a:lnTo>
                  <a:pt x="36338" y="114786"/>
                </a:lnTo>
                <a:lnTo>
                  <a:pt x="71040" y="71040"/>
                </a:lnTo>
                <a:lnTo>
                  <a:pt x="114786" y="36338"/>
                </a:lnTo>
                <a:lnTo>
                  <a:pt x="165892" y="12364"/>
                </a:lnTo>
                <a:lnTo>
                  <a:pt x="203219" y="3174"/>
                </a:lnTo>
                <a:lnTo>
                  <a:pt x="242570" y="0"/>
                </a:lnTo>
                <a:lnTo>
                  <a:pt x="2521712" y="0"/>
                </a:lnTo>
                <a:lnTo>
                  <a:pt x="2561031" y="3174"/>
                </a:lnTo>
                <a:lnTo>
                  <a:pt x="2598340" y="12364"/>
                </a:lnTo>
                <a:lnTo>
                  <a:pt x="2649438" y="36338"/>
                </a:lnTo>
                <a:lnTo>
                  <a:pt x="2693193" y="71040"/>
                </a:lnTo>
                <a:lnTo>
                  <a:pt x="2727913" y="114786"/>
                </a:lnTo>
                <a:lnTo>
                  <a:pt x="2751905" y="165892"/>
                </a:lnTo>
                <a:lnTo>
                  <a:pt x="2761104" y="203219"/>
                </a:lnTo>
                <a:lnTo>
                  <a:pt x="2764281" y="242569"/>
                </a:lnTo>
                <a:lnTo>
                  <a:pt x="2764281" y="1212722"/>
                </a:lnTo>
                <a:lnTo>
                  <a:pt x="2761104" y="1252073"/>
                </a:lnTo>
                <a:lnTo>
                  <a:pt x="2751905" y="1289400"/>
                </a:lnTo>
                <a:lnTo>
                  <a:pt x="2727913" y="1340506"/>
                </a:lnTo>
                <a:lnTo>
                  <a:pt x="2693193" y="1384252"/>
                </a:lnTo>
                <a:lnTo>
                  <a:pt x="2649438" y="1418954"/>
                </a:lnTo>
                <a:lnTo>
                  <a:pt x="2598340" y="1442928"/>
                </a:lnTo>
                <a:lnTo>
                  <a:pt x="2561031" y="1452118"/>
                </a:lnTo>
                <a:lnTo>
                  <a:pt x="2521712" y="1455293"/>
                </a:lnTo>
                <a:lnTo>
                  <a:pt x="242570" y="1455293"/>
                </a:lnTo>
                <a:lnTo>
                  <a:pt x="203219" y="1452118"/>
                </a:lnTo>
                <a:lnTo>
                  <a:pt x="165892" y="1442928"/>
                </a:lnTo>
                <a:lnTo>
                  <a:pt x="114786" y="1418954"/>
                </a:lnTo>
                <a:lnTo>
                  <a:pt x="71040" y="1384252"/>
                </a:lnTo>
                <a:lnTo>
                  <a:pt x="36338" y="1340506"/>
                </a:lnTo>
                <a:lnTo>
                  <a:pt x="12364" y="1289400"/>
                </a:lnTo>
                <a:lnTo>
                  <a:pt x="3174" y="1252073"/>
                </a:lnTo>
                <a:lnTo>
                  <a:pt x="0" y="1212722"/>
                </a:lnTo>
                <a:lnTo>
                  <a:pt x="0" y="242569"/>
                </a:lnTo>
                <a:close/>
              </a:path>
            </a:pathLst>
          </a:custGeom>
          <a:ln w="25400">
            <a:solidFill>
              <a:srgbClr val="BB8B00"/>
            </a:solidFill>
          </a:ln>
        </p:spPr>
        <p:txBody>
          <a:bodyPr wrap="square" lIns="0" tIns="0" rIns="0" bIns="0" rtlCol="0">
            <a:noAutofit/>
          </a:bodyPr>
          <a:lstStyle/>
          <a:p>
            <a:endParaRPr/>
          </a:p>
        </p:txBody>
      </p:sp>
      <p:sp>
        <p:nvSpPr>
          <p:cNvPr id="16" name="object 16"/>
          <p:cNvSpPr/>
          <p:nvPr/>
        </p:nvSpPr>
        <p:spPr>
          <a:xfrm>
            <a:off x="5527929" y="4065143"/>
            <a:ext cx="3338703" cy="131952"/>
          </a:xfrm>
          <a:custGeom>
            <a:avLst/>
            <a:gdLst/>
            <a:ahLst/>
            <a:cxnLst/>
            <a:rect l="l" t="t" r="r" b="b"/>
            <a:pathLst>
              <a:path w="3338703" h="131952">
                <a:moveTo>
                  <a:pt x="15621" y="55498"/>
                </a:moveTo>
                <a:lnTo>
                  <a:pt x="35796" y="56792"/>
                </a:lnTo>
                <a:lnTo>
                  <a:pt x="3338449" y="131952"/>
                </a:lnTo>
                <a:lnTo>
                  <a:pt x="3338703" y="119252"/>
                </a:lnTo>
                <a:lnTo>
                  <a:pt x="36253" y="44097"/>
                </a:lnTo>
                <a:lnTo>
                  <a:pt x="12700" y="43560"/>
                </a:lnTo>
                <a:lnTo>
                  <a:pt x="12446" y="56260"/>
                </a:lnTo>
                <a:lnTo>
                  <a:pt x="84455" y="101472"/>
                </a:lnTo>
                <a:lnTo>
                  <a:pt x="35796" y="56792"/>
                </a:lnTo>
                <a:lnTo>
                  <a:pt x="15621" y="55498"/>
                </a:lnTo>
                <a:lnTo>
                  <a:pt x="15875" y="44576"/>
                </a:lnTo>
                <a:lnTo>
                  <a:pt x="25123" y="50247"/>
                </a:lnTo>
                <a:lnTo>
                  <a:pt x="15621" y="55498"/>
                </a:lnTo>
                <a:close/>
              </a:path>
              <a:path w="3338703" h="131952">
                <a:moveTo>
                  <a:pt x="84455" y="101472"/>
                </a:moveTo>
                <a:lnTo>
                  <a:pt x="12446" y="56260"/>
                </a:lnTo>
                <a:lnTo>
                  <a:pt x="12700" y="43560"/>
                </a:lnTo>
                <a:lnTo>
                  <a:pt x="36253" y="44097"/>
                </a:lnTo>
                <a:lnTo>
                  <a:pt x="92837" y="12826"/>
                </a:lnTo>
                <a:lnTo>
                  <a:pt x="95885" y="11048"/>
                </a:lnTo>
                <a:lnTo>
                  <a:pt x="97028" y="7238"/>
                </a:lnTo>
                <a:lnTo>
                  <a:pt x="95376" y="4190"/>
                </a:lnTo>
                <a:lnTo>
                  <a:pt x="93599" y="1142"/>
                </a:lnTo>
                <a:lnTo>
                  <a:pt x="89788" y="0"/>
                </a:lnTo>
                <a:lnTo>
                  <a:pt x="86741" y="1650"/>
                </a:lnTo>
                <a:lnTo>
                  <a:pt x="0" y="49656"/>
                </a:lnTo>
                <a:lnTo>
                  <a:pt x="84455" y="101472"/>
                </a:lnTo>
                <a:close/>
              </a:path>
              <a:path w="3338703" h="131952">
                <a:moveTo>
                  <a:pt x="25123" y="50247"/>
                </a:moveTo>
                <a:lnTo>
                  <a:pt x="15875" y="44576"/>
                </a:lnTo>
                <a:lnTo>
                  <a:pt x="15621" y="55498"/>
                </a:lnTo>
                <a:lnTo>
                  <a:pt x="25123" y="50247"/>
                </a:lnTo>
                <a:close/>
              </a:path>
            </a:pathLst>
          </a:custGeom>
          <a:solidFill>
            <a:srgbClr val="FFBE00"/>
          </a:solidFill>
        </p:spPr>
        <p:txBody>
          <a:bodyPr wrap="square" lIns="0" tIns="0" rIns="0" bIns="0" rtlCol="0">
            <a:noAutofit/>
          </a:bodyPr>
          <a:lstStyle/>
          <a:p>
            <a:endParaRPr/>
          </a:p>
        </p:txBody>
      </p:sp>
      <p:sp>
        <p:nvSpPr>
          <p:cNvPr id="11" name="object 11"/>
          <p:cNvSpPr txBox="1"/>
          <p:nvPr/>
        </p:nvSpPr>
        <p:spPr>
          <a:xfrm>
            <a:off x="387502" y="197103"/>
            <a:ext cx="1554664" cy="380492"/>
          </a:xfrm>
          <a:prstGeom prst="rect">
            <a:avLst/>
          </a:prstGeom>
        </p:spPr>
        <p:txBody>
          <a:bodyPr wrap="square" lIns="0" tIns="18383" rIns="0" bIns="0" rtlCol="0">
            <a:noAutofit/>
          </a:bodyPr>
          <a:lstStyle/>
          <a:p>
            <a:pPr marL="12700">
              <a:lnSpc>
                <a:spcPts val="2895"/>
              </a:lnSpc>
            </a:pPr>
            <a:r>
              <a:rPr sz="2800" b="1" u="heavy" spc="-18" dirty="0">
                <a:solidFill>
                  <a:srgbClr val="404040"/>
                </a:solidFill>
                <a:latin typeface="Calibri"/>
                <a:cs typeface="Calibri"/>
              </a:rPr>
              <a:t>Data Type</a:t>
            </a:r>
            <a:endParaRPr sz="28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3" y="1223137"/>
            <a:ext cx="5248113"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To know the type of a variable use “</a:t>
            </a:r>
            <a:r>
              <a:rPr sz="2000" b="1" spc="-4" dirty="0">
                <a:latin typeface="Calibri"/>
                <a:cs typeface="Calibri"/>
              </a:rPr>
              <a:t>type</a:t>
            </a:r>
            <a:r>
              <a:rPr sz="2000" spc="-4" dirty="0">
                <a:latin typeface="Calibri"/>
                <a:cs typeface="Calibri"/>
              </a:rPr>
              <a:t>” function</a:t>
            </a:r>
            <a:endParaRPr sz="2000">
              <a:latin typeface="Calibri"/>
              <a:cs typeface="Calibri"/>
            </a:endParaRPr>
          </a:p>
        </p:txBody>
      </p:sp>
      <p:sp>
        <p:nvSpPr>
          <p:cNvPr id="8" name="object 8"/>
          <p:cNvSpPr txBox="1"/>
          <p:nvPr/>
        </p:nvSpPr>
        <p:spPr>
          <a:xfrm>
            <a:off x="1089152" y="1573546"/>
            <a:ext cx="205082" cy="10118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472"/>
              </a:spcBef>
            </a:pPr>
            <a:r>
              <a:rPr sz="2000" dirty="0">
                <a:latin typeface="Arial"/>
                <a:cs typeface="Arial"/>
              </a:rPr>
              <a:t>–</a:t>
            </a:r>
            <a:endParaRPr sz="2000">
              <a:latin typeface="Arial"/>
              <a:cs typeface="Arial"/>
            </a:endParaRPr>
          </a:p>
          <a:p>
            <a:pPr marL="12700">
              <a:lnSpc>
                <a:spcPct val="95825"/>
              </a:lnSpc>
              <a:spcBef>
                <a:spcPts val="583"/>
              </a:spcBef>
            </a:pPr>
            <a:r>
              <a:rPr sz="2000" dirty="0">
                <a:latin typeface="Arial"/>
                <a:cs typeface="Arial"/>
              </a:rPr>
              <a:t>–</a:t>
            </a:r>
            <a:endParaRPr sz="2000">
              <a:latin typeface="Arial"/>
              <a:cs typeface="Arial"/>
            </a:endParaRPr>
          </a:p>
        </p:txBody>
      </p:sp>
      <p:sp>
        <p:nvSpPr>
          <p:cNvPr id="7" name="object 7"/>
          <p:cNvSpPr txBox="1"/>
          <p:nvPr/>
        </p:nvSpPr>
        <p:spPr>
          <a:xfrm>
            <a:off x="1375918" y="1588897"/>
            <a:ext cx="2899693" cy="1011808"/>
          </a:xfrm>
          <a:prstGeom prst="rect">
            <a:avLst/>
          </a:prstGeom>
        </p:spPr>
        <p:txBody>
          <a:bodyPr wrap="square" lIns="0" tIns="13366" rIns="0" bIns="0" rtlCol="0">
            <a:noAutofit/>
          </a:bodyPr>
          <a:lstStyle/>
          <a:p>
            <a:pPr marL="12700" marR="32335">
              <a:lnSpc>
                <a:spcPts val="2105"/>
              </a:lnSpc>
            </a:pPr>
            <a:r>
              <a:rPr sz="2000" spc="-5" dirty="0">
                <a:latin typeface="Calibri"/>
                <a:cs typeface="Calibri"/>
              </a:rPr>
              <a:t>print("Type of a is",type(a))</a:t>
            </a:r>
            <a:endParaRPr sz="2000">
              <a:latin typeface="Calibri"/>
              <a:cs typeface="Calibri"/>
            </a:endParaRPr>
          </a:p>
          <a:p>
            <a:pPr marL="12700">
              <a:lnSpc>
                <a:spcPct val="101725"/>
              </a:lnSpc>
              <a:spcBef>
                <a:spcPts val="329"/>
              </a:spcBef>
            </a:pPr>
            <a:r>
              <a:rPr sz="2000" spc="-4" dirty="0">
                <a:latin typeface="Calibri"/>
                <a:cs typeface="Calibri"/>
              </a:rPr>
              <a:t>print("Type of b is",type(b))</a:t>
            </a:r>
            <a:endParaRPr sz="2000">
              <a:latin typeface="Calibri"/>
              <a:cs typeface="Calibri"/>
            </a:endParaRPr>
          </a:p>
          <a:p>
            <a:pPr marL="12700" marR="46508">
              <a:lnSpc>
                <a:spcPct val="101725"/>
              </a:lnSpc>
              <a:spcBef>
                <a:spcPts val="440"/>
              </a:spcBef>
            </a:pPr>
            <a:r>
              <a:rPr sz="2000" spc="-4" dirty="0">
                <a:latin typeface="Calibri"/>
                <a:cs typeface="Calibri"/>
              </a:rPr>
              <a:t>print("Type of c is",type(c))</a:t>
            </a:r>
            <a:endParaRPr sz="2000">
              <a:latin typeface="Calibri"/>
              <a:cs typeface="Calibri"/>
            </a:endParaRPr>
          </a:p>
        </p:txBody>
      </p:sp>
      <p:sp>
        <p:nvSpPr>
          <p:cNvPr id="6" name="object 6"/>
          <p:cNvSpPr txBox="1"/>
          <p:nvPr/>
        </p:nvSpPr>
        <p:spPr>
          <a:xfrm>
            <a:off x="9081897" y="3809365"/>
            <a:ext cx="2351633" cy="528320"/>
          </a:xfrm>
          <a:prstGeom prst="rect">
            <a:avLst/>
          </a:prstGeom>
        </p:spPr>
        <p:txBody>
          <a:bodyPr wrap="square" lIns="0" tIns="12065" rIns="0" bIns="0" rtlCol="0">
            <a:noAutofit/>
          </a:bodyPr>
          <a:lstStyle/>
          <a:p>
            <a:pPr marL="287654" marR="304528" algn="ctr">
              <a:lnSpc>
                <a:spcPts val="1900"/>
              </a:lnSpc>
            </a:pPr>
            <a:r>
              <a:rPr sz="1800" spc="-6" dirty="0">
                <a:solidFill>
                  <a:srgbClr val="FFFFFF"/>
                </a:solidFill>
                <a:latin typeface="Calibri"/>
                <a:cs typeface="Calibri"/>
              </a:rPr>
              <a:t>To find the type of</a:t>
            </a:r>
            <a:endParaRPr sz="1800">
              <a:latin typeface="Calibri"/>
              <a:cs typeface="Calibri"/>
            </a:endParaRPr>
          </a:p>
          <a:p>
            <a:pPr algn="ctr">
              <a:lnSpc>
                <a:spcPts val="2160"/>
              </a:lnSpc>
              <a:spcBef>
                <a:spcPts val="13"/>
              </a:spcBef>
            </a:pPr>
            <a:r>
              <a:rPr sz="1800" spc="-4" dirty="0">
                <a:solidFill>
                  <a:srgbClr val="FFFFFF"/>
                </a:solidFill>
                <a:latin typeface="Calibri"/>
                <a:cs typeface="Calibri"/>
              </a:rPr>
              <a:t>different variable, “type”</a:t>
            </a:r>
            <a:endParaRPr sz="1800">
              <a:latin typeface="Calibri"/>
              <a:cs typeface="Calibri"/>
            </a:endParaRPr>
          </a:p>
        </p:txBody>
      </p:sp>
      <p:sp>
        <p:nvSpPr>
          <p:cNvPr id="5" name="object 5"/>
          <p:cNvSpPr txBox="1"/>
          <p:nvPr/>
        </p:nvSpPr>
        <p:spPr>
          <a:xfrm>
            <a:off x="9447657" y="4358005"/>
            <a:ext cx="835040" cy="254000"/>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function</a:t>
            </a:r>
            <a:endParaRPr sz="1800">
              <a:latin typeface="Calibri"/>
              <a:cs typeface="Calibri"/>
            </a:endParaRPr>
          </a:p>
        </p:txBody>
      </p:sp>
      <p:sp>
        <p:nvSpPr>
          <p:cNvPr id="4" name="object 4"/>
          <p:cNvSpPr txBox="1"/>
          <p:nvPr/>
        </p:nvSpPr>
        <p:spPr>
          <a:xfrm>
            <a:off x="10329367" y="4358005"/>
            <a:ext cx="755649" cy="25400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is used.</a:t>
            </a:r>
            <a:endParaRPr sz="1800">
              <a:latin typeface="Calibri"/>
              <a:cs typeface="Calibri"/>
            </a:endParaRPr>
          </a:p>
        </p:txBody>
      </p:sp>
      <p:sp>
        <p:nvSpPr>
          <p:cNvPr id="2" name="object 2"/>
          <p:cNvSpPr txBox="1"/>
          <p:nvPr/>
        </p:nvSpPr>
        <p:spPr>
          <a:xfrm>
            <a:off x="1092153" y="336423"/>
            <a:ext cx="81794"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1447546" y="3801160"/>
            <a:ext cx="7420483" cy="1867789"/>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3057525" y="2698623"/>
            <a:ext cx="2572385" cy="293750"/>
          </a:xfrm>
          <a:custGeom>
            <a:avLst/>
            <a:gdLst/>
            <a:ahLst/>
            <a:cxnLst/>
            <a:rect l="l" t="t" r="r" b="b"/>
            <a:pathLst>
              <a:path w="2572385" h="293750">
                <a:moveTo>
                  <a:pt x="75188" y="44183"/>
                </a:moveTo>
                <a:lnTo>
                  <a:pt x="2571115" y="293750"/>
                </a:lnTo>
                <a:lnTo>
                  <a:pt x="2572385" y="281177"/>
                </a:lnTo>
                <a:lnTo>
                  <a:pt x="76463" y="31497"/>
                </a:lnTo>
                <a:lnTo>
                  <a:pt x="63754" y="30225"/>
                </a:lnTo>
                <a:lnTo>
                  <a:pt x="62611" y="42925"/>
                </a:lnTo>
                <a:lnTo>
                  <a:pt x="75188" y="44183"/>
                </a:lnTo>
                <a:close/>
              </a:path>
              <a:path w="2572385" h="293750">
                <a:moveTo>
                  <a:pt x="76463" y="31497"/>
                </a:moveTo>
                <a:lnTo>
                  <a:pt x="79629" y="0"/>
                </a:lnTo>
                <a:lnTo>
                  <a:pt x="0" y="30352"/>
                </a:lnTo>
                <a:lnTo>
                  <a:pt x="72008" y="75818"/>
                </a:lnTo>
                <a:lnTo>
                  <a:pt x="75188" y="44183"/>
                </a:lnTo>
                <a:lnTo>
                  <a:pt x="62611" y="42925"/>
                </a:lnTo>
                <a:lnTo>
                  <a:pt x="63754" y="30225"/>
                </a:lnTo>
                <a:lnTo>
                  <a:pt x="76463" y="31497"/>
                </a:lnTo>
                <a:close/>
              </a:path>
            </a:pathLst>
          </a:custGeom>
          <a:solidFill>
            <a:srgbClr val="FFBE00"/>
          </a:solidFill>
        </p:spPr>
        <p:txBody>
          <a:bodyPr wrap="square" lIns="0" tIns="0" rIns="0" bIns="0" rtlCol="0">
            <a:noAutofit/>
          </a:bodyPr>
          <a:lstStyle/>
          <a:p>
            <a:endParaRPr/>
          </a:p>
        </p:txBody>
      </p:sp>
      <p:sp>
        <p:nvSpPr>
          <p:cNvPr id="11" name="object 11"/>
          <p:cNvSpPr/>
          <p:nvPr/>
        </p:nvSpPr>
        <p:spPr>
          <a:xfrm>
            <a:off x="2257425" y="3096005"/>
            <a:ext cx="2900934" cy="310769"/>
          </a:xfrm>
          <a:custGeom>
            <a:avLst/>
            <a:gdLst/>
            <a:ahLst/>
            <a:cxnLst/>
            <a:rect l="l" t="t" r="r" b="b"/>
            <a:pathLst>
              <a:path w="2900934" h="310769">
                <a:moveTo>
                  <a:pt x="75284" y="44248"/>
                </a:moveTo>
                <a:lnTo>
                  <a:pt x="2899791" y="310769"/>
                </a:lnTo>
                <a:lnTo>
                  <a:pt x="2900934" y="298069"/>
                </a:lnTo>
                <a:lnTo>
                  <a:pt x="76482" y="31680"/>
                </a:lnTo>
                <a:lnTo>
                  <a:pt x="63754" y="30480"/>
                </a:lnTo>
                <a:lnTo>
                  <a:pt x="62611" y="43053"/>
                </a:lnTo>
                <a:lnTo>
                  <a:pt x="75284" y="44248"/>
                </a:lnTo>
                <a:close/>
              </a:path>
              <a:path w="2900934" h="310769">
                <a:moveTo>
                  <a:pt x="76482" y="31680"/>
                </a:moveTo>
                <a:lnTo>
                  <a:pt x="79501" y="0"/>
                </a:lnTo>
                <a:lnTo>
                  <a:pt x="0" y="30861"/>
                </a:lnTo>
                <a:lnTo>
                  <a:pt x="72262" y="75946"/>
                </a:lnTo>
                <a:lnTo>
                  <a:pt x="75284" y="44248"/>
                </a:lnTo>
                <a:lnTo>
                  <a:pt x="62611" y="43053"/>
                </a:lnTo>
                <a:lnTo>
                  <a:pt x="63754" y="30480"/>
                </a:lnTo>
                <a:lnTo>
                  <a:pt x="76482" y="31680"/>
                </a:lnTo>
                <a:close/>
              </a:path>
            </a:pathLst>
          </a:custGeom>
          <a:solidFill>
            <a:srgbClr val="FFBE00"/>
          </a:solidFill>
        </p:spPr>
        <p:txBody>
          <a:bodyPr wrap="square" lIns="0" tIns="0" rIns="0" bIns="0" rtlCol="0">
            <a:noAutofit/>
          </a:bodyPr>
          <a:lstStyle/>
          <a:p>
            <a:endParaRPr/>
          </a:p>
        </p:txBody>
      </p:sp>
      <p:sp>
        <p:nvSpPr>
          <p:cNvPr id="10" name="object 10"/>
          <p:cNvSpPr txBox="1"/>
          <p:nvPr/>
        </p:nvSpPr>
        <p:spPr>
          <a:xfrm>
            <a:off x="387502"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9" name="object 9"/>
          <p:cNvSpPr txBox="1"/>
          <p:nvPr/>
        </p:nvSpPr>
        <p:spPr>
          <a:xfrm>
            <a:off x="631952" y="1207786"/>
            <a:ext cx="152654" cy="64566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p:txBody>
      </p:sp>
      <p:sp>
        <p:nvSpPr>
          <p:cNvPr id="8" name="object 8"/>
          <p:cNvSpPr txBox="1"/>
          <p:nvPr/>
        </p:nvSpPr>
        <p:spPr>
          <a:xfrm>
            <a:off x="918463" y="1223137"/>
            <a:ext cx="9776685" cy="1316685"/>
          </a:xfrm>
          <a:prstGeom prst="rect">
            <a:avLst/>
          </a:prstGeom>
        </p:spPr>
        <p:txBody>
          <a:bodyPr wrap="square" lIns="0" tIns="13366" rIns="0" bIns="0" rtlCol="0">
            <a:noAutofit/>
          </a:bodyPr>
          <a:lstStyle/>
          <a:p>
            <a:pPr marL="12700" marR="46508">
              <a:lnSpc>
                <a:spcPts val="2105"/>
              </a:lnSpc>
            </a:pPr>
            <a:r>
              <a:rPr sz="2000" spc="-3" dirty="0">
                <a:latin typeface="Calibri"/>
                <a:cs typeface="Calibri"/>
              </a:rPr>
              <a:t>In python, </a:t>
            </a:r>
            <a:r>
              <a:rPr sz="2000" b="1" spc="-3" dirty="0">
                <a:latin typeface="Calibri"/>
                <a:cs typeface="Calibri"/>
              </a:rPr>
              <a:t>lists </a:t>
            </a:r>
            <a:r>
              <a:rPr sz="2000" spc="-3" dirty="0">
                <a:latin typeface="Calibri"/>
                <a:cs typeface="Calibri"/>
              </a:rPr>
              <a:t>are part of the standard language.</a:t>
            </a:r>
            <a:endParaRPr sz="2000">
              <a:latin typeface="Calibri"/>
              <a:cs typeface="Calibri"/>
            </a:endParaRPr>
          </a:p>
          <a:p>
            <a:pPr marL="12700">
              <a:lnSpc>
                <a:spcPct val="101725"/>
              </a:lnSpc>
              <a:spcBef>
                <a:spcPts val="329"/>
              </a:spcBef>
            </a:pPr>
            <a:r>
              <a:rPr sz="2000" spc="-4" dirty="0">
                <a:latin typeface="Calibri"/>
                <a:cs typeface="Calibri"/>
              </a:rPr>
              <a:t>We could store multiple values in a single object. Lets say we would like to store a sequence of</a:t>
            </a:r>
            <a:endParaRPr sz="2000">
              <a:latin typeface="Calibri"/>
              <a:cs typeface="Calibri"/>
            </a:endParaRPr>
          </a:p>
          <a:p>
            <a:pPr marL="12700" marR="46508">
              <a:lnSpc>
                <a:spcPts val="2400"/>
              </a:lnSpc>
              <a:spcBef>
                <a:spcPts val="120"/>
              </a:spcBef>
            </a:pPr>
            <a:r>
              <a:rPr sz="2000" spc="-6" dirty="0">
                <a:latin typeface="Calibri"/>
                <a:cs typeface="Calibri"/>
              </a:rPr>
              <a:t>numbers/Id’s, this could be achieved by lists</a:t>
            </a:r>
            <a:endParaRPr sz="2000">
              <a:latin typeface="Calibri"/>
              <a:cs typeface="Calibri"/>
            </a:endParaRPr>
          </a:p>
          <a:p>
            <a:pPr marL="12700" marR="46508">
              <a:lnSpc>
                <a:spcPct val="101725"/>
              </a:lnSpc>
              <a:spcBef>
                <a:spcPts val="320"/>
              </a:spcBef>
            </a:pPr>
            <a:r>
              <a:rPr sz="2000" spc="-2" dirty="0">
                <a:latin typeface="Calibri"/>
                <a:cs typeface="Calibri"/>
              </a:rPr>
              <a:t>List and Stacks, both are same in python</a:t>
            </a:r>
            <a:endParaRPr sz="2000">
              <a:latin typeface="Calibri"/>
              <a:cs typeface="Calibri"/>
            </a:endParaRPr>
          </a:p>
        </p:txBody>
      </p:sp>
      <p:sp>
        <p:nvSpPr>
          <p:cNvPr id="7" name="object 7"/>
          <p:cNvSpPr txBox="1"/>
          <p:nvPr/>
        </p:nvSpPr>
        <p:spPr>
          <a:xfrm>
            <a:off x="631952" y="2244240"/>
            <a:ext cx="152806"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1089152" y="2610247"/>
            <a:ext cx="205082" cy="101142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472"/>
              </a:spcBef>
            </a:pPr>
            <a:r>
              <a:rPr sz="2000" dirty="0">
                <a:latin typeface="Arial"/>
                <a:cs typeface="Arial"/>
              </a:rPr>
              <a:t>–</a:t>
            </a:r>
            <a:endParaRPr sz="2000">
              <a:latin typeface="Arial"/>
              <a:cs typeface="Arial"/>
            </a:endParaRPr>
          </a:p>
          <a:p>
            <a:pPr marL="12700">
              <a:lnSpc>
                <a:spcPct val="95825"/>
              </a:lnSpc>
              <a:spcBef>
                <a:spcPts val="580"/>
              </a:spcBef>
            </a:pPr>
            <a:r>
              <a:rPr sz="2000" dirty="0">
                <a:latin typeface="Arial"/>
                <a:cs typeface="Arial"/>
              </a:rPr>
              <a:t>–</a:t>
            </a:r>
            <a:endParaRPr sz="2000">
              <a:latin typeface="Arial"/>
              <a:cs typeface="Arial"/>
            </a:endParaRPr>
          </a:p>
        </p:txBody>
      </p:sp>
      <p:sp>
        <p:nvSpPr>
          <p:cNvPr id="5" name="object 5"/>
          <p:cNvSpPr txBox="1"/>
          <p:nvPr/>
        </p:nvSpPr>
        <p:spPr>
          <a:xfrm>
            <a:off x="1375918" y="2625598"/>
            <a:ext cx="1584128" cy="1011427"/>
          </a:xfrm>
          <a:prstGeom prst="rect">
            <a:avLst/>
          </a:prstGeom>
        </p:spPr>
        <p:txBody>
          <a:bodyPr wrap="square" lIns="0" tIns="13366" rIns="0" bIns="0" rtlCol="0">
            <a:noAutofit/>
          </a:bodyPr>
          <a:lstStyle/>
          <a:p>
            <a:pPr marL="12700">
              <a:lnSpc>
                <a:spcPts val="2105"/>
              </a:lnSpc>
            </a:pPr>
            <a:r>
              <a:rPr sz="2000" spc="-1" dirty="0">
                <a:latin typeface="Calibri"/>
                <a:cs typeface="Calibri"/>
              </a:rPr>
              <a:t>&gt;&gt;&gt; l = [1, 2, 3]</a:t>
            </a:r>
            <a:endParaRPr sz="2000">
              <a:latin typeface="Calibri"/>
              <a:cs typeface="Calibri"/>
            </a:endParaRPr>
          </a:p>
          <a:p>
            <a:pPr marL="12700" marR="38176">
              <a:lnSpc>
                <a:spcPct val="101725"/>
              </a:lnSpc>
              <a:spcBef>
                <a:spcPts val="329"/>
              </a:spcBef>
            </a:pPr>
            <a:r>
              <a:rPr sz="2000" spc="0" dirty="0">
                <a:latin typeface="Calibri"/>
                <a:cs typeface="Calibri"/>
              </a:rPr>
              <a:t>&gt;&gt;&gt; l[0]</a:t>
            </a:r>
            <a:endParaRPr sz="2000">
              <a:latin typeface="Calibri"/>
              <a:cs typeface="Calibri"/>
            </a:endParaRPr>
          </a:p>
          <a:p>
            <a:pPr marL="12700" marR="38176">
              <a:lnSpc>
                <a:spcPct val="101725"/>
              </a:lnSpc>
              <a:spcBef>
                <a:spcPts val="434"/>
              </a:spcBef>
            </a:pPr>
            <a:r>
              <a:rPr sz="2000" dirty="0">
                <a:latin typeface="Calibri"/>
                <a:cs typeface="Calibri"/>
              </a:rPr>
              <a:t>1</a:t>
            </a:r>
            <a:endParaRPr sz="2000">
              <a:latin typeface="Calibri"/>
              <a:cs typeface="Calibri"/>
            </a:endParaRPr>
          </a:p>
        </p:txBody>
      </p:sp>
      <p:sp>
        <p:nvSpPr>
          <p:cNvPr id="4" name="object 4"/>
          <p:cNvSpPr txBox="1"/>
          <p:nvPr/>
        </p:nvSpPr>
        <p:spPr>
          <a:xfrm>
            <a:off x="5708650" y="2833116"/>
            <a:ext cx="2693454" cy="254000"/>
          </a:xfrm>
          <a:prstGeom prst="rect">
            <a:avLst/>
          </a:prstGeom>
        </p:spPr>
        <p:txBody>
          <a:bodyPr wrap="square" lIns="0" tIns="12065" rIns="0" bIns="0" rtlCol="0">
            <a:noAutofit/>
          </a:bodyPr>
          <a:lstStyle/>
          <a:p>
            <a:pPr marL="12700">
              <a:lnSpc>
                <a:spcPts val="1900"/>
              </a:lnSpc>
            </a:pPr>
            <a:r>
              <a:rPr sz="1800" spc="-4" dirty="0">
                <a:latin typeface="Calibri"/>
                <a:cs typeface="Calibri"/>
              </a:rPr>
              <a:t>It is initiated with brackets []</a:t>
            </a:r>
            <a:endParaRPr sz="1800">
              <a:latin typeface="Calibri"/>
              <a:cs typeface="Calibri"/>
            </a:endParaRPr>
          </a:p>
        </p:txBody>
      </p:sp>
      <p:sp>
        <p:nvSpPr>
          <p:cNvPr id="3" name="object 3"/>
          <p:cNvSpPr txBox="1"/>
          <p:nvPr/>
        </p:nvSpPr>
        <p:spPr>
          <a:xfrm>
            <a:off x="5387467" y="3291204"/>
            <a:ext cx="4395537" cy="528320"/>
          </a:xfrm>
          <a:prstGeom prst="rect">
            <a:avLst/>
          </a:prstGeom>
        </p:spPr>
        <p:txBody>
          <a:bodyPr wrap="square" lIns="0" tIns="12065" rIns="0" bIns="0" rtlCol="0">
            <a:noAutofit/>
          </a:bodyPr>
          <a:lstStyle/>
          <a:p>
            <a:pPr marL="12700">
              <a:lnSpc>
                <a:spcPts val="1900"/>
              </a:lnSpc>
            </a:pPr>
            <a:r>
              <a:rPr sz="1800" spc="-7" dirty="0">
                <a:latin typeface="Calibri"/>
                <a:cs typeface="Calibri"/>
              </a:rPr>
              <a:t>To access first element, we have to use bracket</a:t>
            </a:r>
            <a:endParaRPr sz="1800">
              <a:latin typeface="Calibri"/>
              <a:cs typeface="Calibri"/>
            </a:endParaRPr>
          </a:p>
          <a:p>
            <a:pPr marL="12700" marR="34290">
              <a:lnSpc>
                <a:spcPts val="2160"/>
              </a:lnSpc>
              <a:spcBef>
                <a:spcPts val="13"/>
              </a:spcBef>
            </a:pPr>
            <a:r>
              <a:rPr sz="1800" spc="-1" dirty="0">
                <a:latin typeface="Calibri"/>
                <a:cs typeface="Calibri"/>
              </a:rPr>
              <a:t>as index .</a:t>
            </a:r>
            <a:endParaRPr sz="1800">
              <a:latin typeface="Calibri"/>
              <a:cs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1676400" y="2362212"/>
            <a:ext cx="5689854" cy="948296"/>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1752600" y="4800600"/>
            <a:ext cx="5948426" cy="890473"/>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2"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3" y="1223137"/>
            <a:ext cx="3383128"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To insert an element at ith place</a:t>
            </a:r>
            <a:endParaRPr sz="2000">
              <a:latin typeface="Calibri"/>
              <a:cs typeface="Calibri"/>
            </a:endParaRPr>
          </a:p>
        </p:txBody>
      </p:sp>
      <p:sp>
        <p:nvSpPr>
          <p:cNvPr id="8" name="object 8"/>
          <p:cNvSpPr txBox="1"/>
          <p:nvPr/>
        </p:nvSpPr>
        <p:spPr>
          <a:xfrm>
            <a:off x="1089152" y="1564060"/>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7" name="object 7"/>
          <p:cNvSpPr txBox="1"/>
          <p:nvPr/>
        </p:nvSpPr>
        <p:spPr>
          <a:xfrm>
            <a:off x="1375918" y="1577848"/>
            <a:ext cx="3058515" cy="583184"/>
          </a:xfrm>
          <a:prstGeom prst="rect">
            <a:avLst/>
          </a:prstGeom>
        </p:spPr>
        <p:txBody>
          <a:bodyPr wrap="square" lIns="0" tIns="12065" rIns="0" bIns="0" rtlCol="0">
            <a:noAutofit/>
          </a:bodyPr>
          <a:lstStyle/>
          <a:p>
            <a:pPr marL="12700" marR="34289">
              <a:lnSpc>
                <a:spcPts val="1900"/>
              </a:lnSpc>
            </a:pPr>
            <a:r>
              <a:rPr sz="1800" spc="-1" dirty="0">
                <a:latin typeface="Calibri"/>
                <a:cs typeface="Calibri"/>
              </a:rPr>
              <a:t>temp.insert(3,9)</a:t>
            </a:r>
            <a:endParaRPr sz="1800">
              <a:latin typeface="Calibri"/>
              <a:cs typeface="Calibri"/>
            </a:endParaRPr>
          </a:p>
          <a:p>
            <a:pPr marL="12700">
              <a:lnSpc>
                <a:spcPct val="101725"/>
              </a:lnSpc>
              <a:spcBef>
                <a:spcPts val="299"/>
              </a:spcBef>
            </a:pPr>
            <a:r>
              <a:rPr sz="1800" spc="-3" dirty="0">
                <a:latin typeface="Calibri"/>
                <a:cs typeface="Calibri"/>
              </a:rPr>
              <a:t>print("List after insertion",temp)</a:t>
            </a:r>
            <a:endParaRPr sz="1800">
              <a:latin typeface="Calibri"/>
              <a:cs typeface="Calibri"/>
            </a:endParaRPr>
          </a:p>
        </p:txBody>
      </p:sp>
      <p:sp>
        <p:nvSpPr>
          <p:cNvPr id="6" name="object 6"/>
          <p:cNvSpPr txBox="1"/>
          <p:nvPr/>
        </p:nvSpPr>
        <p:spPr>
          <a:xfrm>
            <a:off x="631952" y="3329575"/>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3344926"/>
            <a:ext cx="9595268"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To append element to list we use append, this corresponds to push when we use list as stack</a:t>
            </a:r>
            <a:endParaRPr sz="2000">
              <a:latin typeface="Calibri"/>
              <a:cs typeface="Calibri"/>
            </a:endParaRPr>
          </a:p>
        </p:txBody>
      </p:sp>
      <p:sp>
        <p:nvSpPr>
          <p:cNvPr id="4" name="object 4"/>
          <p:cNvSpPr txBox="1"/>
          <p:nvPr/>
        </p:nvSpPr>
        <p:spPr>
          <a:xfrm>
            <a:off x="1089152" y="3685856"/>
            <a:ext cx="187006" cy="583430"/>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p:txBody>
      </p:sp>
      <p:sp>
        <p:nvSpPr>
          <p:cNvPr id="3" name="object 3"/>
          <p:cNvSpPr txBox="1"/>
          <p:nvPr/>
        </p:nvSpPr>
        <p:spPr>
          <a:xfrm>
            <a:off x="1375918" y="3699662"/>
            <a:ext cx="3477615" cy="583412"/>
          </a:xfrm>
          <a:prstGeom prst="rect">
            <a:avLst/>
          </a:prstGeom>
        </p:spPr>
        <p:txBody>
          <a:bodyPr wrap="square" lIns="0" tIns="12065" rIns="0" bIns="0" rtlCol="0">
            <a:noAutofit/>
          </a:bodyPr>
          <a:lstStyle/>
          <a:p>
            <a:pPr marL="12700" marR="34289">
              <a:lnSpc>
                <a:spcPts val="1900"/>
              </a:lnSpc>
            </a:pPr>
            <a:r>
              <a:rPr sz="1800" spc="0" dirty="0">
                <a:latin typeface="Calibri"/>
                <a:cs typeface="Calibri"/>
              </a:rPr>
              <a:t>temp.append(10)</a:t>
            </a:r>
            <a:endParaRPr sz="1800">
              <a:latin typeface="Calibri"/>
              <a:cs typeface="Calibri"/>
            </a:endParaRPr>
          </a:p>
          <a:p>
            <a:pPr marL="12700">
              <a:lnSpc>
                <a:spcPct val="101725"/>
              </a:lnSpc>
              <a:spcBef>
                <a:spcPts val="299"/>
              </a:spcBef>
            </a:pPr>
            <a:r>
              <a:rPr sz="1800" spc="-1" dirty="0">
                <a:latin typeface="Calibri"/>
                <a:cs typeface="Calibri"/>
              </a:rPr>
              <a:t>print("After append the list is",temp)</a:t>
            </a:r>
            <a:endParaRPr sz="1800">
              <a:latin typeface="Calibri"/>
              <a:cs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4793234" y="1981200"/>
            <a:ext cx="5715000" cy="1551686"/>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5013706" y="4502734"/>
            <a:ext cx="5274056" cy="150647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2"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3" y="1223137"/>
            <a:ext cx="2977173" cy="279907"/>
          </a:xfrm>
          <a:prstGeom prst="rect">
            <a:avLst/>
          </a:prstGeom>
        </p:spPr>
        <p:txBody>
          <a:bodyPr wrap="square" lIns="0" tIns="13366" rIns="0" bIns="0" rtlCol="0">
            <a:noAutofit/>
          </a:bodyPr>
          <a:lstStyle/>
          <a:p>
            <a:pPr marL="12700">
              <a:lnSpc>
                <a:spcPts val="2105"/>
              </a:lnSpc>
            </a:pPr>
            <a:r>
              <a:rPr sz="2000" spc="-11" dirty="0">
                <a:latin typeface="Calibri"/>
                <a:cs typeface="Calibri"/>
              </a:rPr>
              <a:t>To find index of any element</a:t>
            </a:r>
            <a:endParaRPr sz="2000">
              <a:latin typeface="Calibri"/>
              <a:cs typeface="Calibri"/>
            </a:endParaRPr>
          </a:p>
        </p:txBody>
      </p:sp>
      <p:sp>
        <p:nvSpPr>
          <p:cNvPr id="8" name="object 8"/>
          <p:cNvSpPr txBox="1"/>
          <p:nvPr/>
        </p:nvSpPr>
        <p:spPr>
          <a:xfrm>
            <a:off x="1089152" y="1564060"/>
            <a:ext cx="187006"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7" name="object 7"/>
          <p:cNvSpPr txBox="1"/>
          <p:nvPr/>
        </p:nvSpPr>
        <p:spPr>
          <a:xfrm>
            <a:off x="1375918" y="1577848"/>
            <a:ext cx="2606376" cy="912825"/>
          </a:xfrm>
          <a:prstGeom prst="rect">
            <a:avLst/>
          </a:prstGeom>
        </p:spPr>
        <p:txBody>
          <a:bodyPr wrap="square" lIns="0" tIns="12065" rIns="0" bIns="0" rtlCol="0">
            <a:noAutofit/>
          </a:bodyPr>
          <a:lstStyle/>
          <a:p>
            <a:pPr marL="12700" marR="34335">
              <a:lnSpc>
                <a:spcPts val="1900"/>
              </a:lnSpc>
            </a:pPr>
            <a:r>
              <a:rPr sz="1800" spc="-3" dirty="0">
                <a:latin typeface="Calibri"/>
                <a:cs typeface="Calibri"/>
              </a:rPr>
              <a:t>print(temp)</a:t>
            </a:r>
            <a:endParaRPr sz="1800">
              <a:latin typeface="Calibri"/>
              <a:cs typeface="Calibri"/>
            </a:endParaRPr>
          </a:p>
          <a:p>
            <a:pPr marL="12700" marR="34335">
              <a:lnSpc>
                <a:spcPct val="101725"/>
              </a:lnSpc>
              <a:spcBef>
                <a:spcPts val="299"/>
              </a:spcBef>
            </a:pPr>
            <a:r>
              <a:rPr sz="1800" spc="-2" dirty="0">
                <a:latin typeface="Calibri"/>
                <a:cs typeface="Calibri"/>
              </a:rPr>
              <a:t>index = temp.index(5)</a:t>
            </a:r>
            <a:endParaRPr sz="1800">
              <a:latin typeface="Calibri"/>
              <a:cs typeface="Calibri"/>
            </a:endParaRPr>
          </a:p>
          <a:p>
            <a:pPr marL="12700">
              <a:lnSpc>
                <a:spcPct val="101725"/>
              </a:lnSpc>
              <a:spcBef>
                <a:spcPts val="395"/>
              </a:spcBef>
            </a:pPr>
            <a:r>
              <a:rPr sz="1800" spc="-1" dirty="0">
                <a:latin typeface="Calibri"/>
                <a:cs typeface="Calibri"/>
              </a:rPr>
              <a:t>print("Index of 5 is ", index)</a:t>
            </a:r>
            <a:endParaRPr sz="1800">
              <a:latin typeface="Calibri"/>
              <a:cs typeface="Calibri"/>
            </a:endParaRPr>
          </a:p>
        </p:txBody>
      </p:sp>
      <p:sp>
        <p:nvSpPr>
          <p:cNvPr id="6" name="object 6"/>
          <p:cNvSpPr txBox="1"/>
          <p:nvPr/>
        </p:nvSpPr>
        <p:spPr>
          <a:xfrm>
            <a:off x="631952" y="3658766"/>
            <a:ext cx="152806"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3674135"/>
            <a:ext cx="2368138" cy="280212"/>
          </a:xfrm>
          <a:prstGeom prst="rect">
            <a:avLst/>
          </a:prstGeom>
        </p:spPr>
        <p:txBody>
          <a:bodyPr wrap="square" lIns="0" tIns="13366" rIns="0" bIns="0" rtlCol="0">
            <a:noAutofit/>
          </a:bodyPr>
          <a:lstStyle/>
          <a:p>
            <a:pPr marL="12700">
              <a:lnSpc>
                <a:spcPts val="2105"/>
              </a:lnSpc>
            </a:pPr>
            <a:r>
              <a:rPr sz="2000" spc="-15" dirty="0">
                <a:latin typeface="Calibri"/>
                <a:cs typeface="Calibri"/>
              </a:rPr>
              <a:t>To remove an element</a:t>
            </a:r>
            <a:endParaRPr sz="2000">
              <a:latin typeface="Calibri"/>
              <a:cs typeface="Calibri"/>
            </a:endParaRPr>
          </a:p>
        </p:txBody>
      </p:sp>
      <p:sp>
        <p:nvSpPr>
          <p:cNvPr id="4" name="object 4"/>
          <p:cNvSpPr txBox="1"/>
          <p:nvPr/>
        </p:nvSpPr>
        <p:spPr>
          <a:xfrm>
            <a:off x="1089152" y="4015287"/>
            <a:ext cx="186791" cy="912368"/>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2"/>
              </a:spcBef>
            </a:pPr>
            <a:r>
              <a:rPr sz="1800" dirty="0">
                <a:latin typeface="Arial"/>
                <a:cs typeface="Arial"/>
              </a:rPr>
              <a:t>–</a:t>
            </a:r>
            <a:endParaRPr sz="1800">
              <a:latin typeface="Arial"/>
              <a:cs typeface="Arial"/>
            </a:endParaRPr>
          </a:p>
        </p:txBody>
      </p:sp>
      <p:sp>
        <p:nvSpPr>
          <p:cNvPr id="3" name="object 3"/>
          <p:cNvSpPr txBox="1"/>
          <p:nvPr/>
        </p:nvSpPr>
        <p:spPr>
          <a:xfrm>
            <a:off x="1375918" y="4029075"/>
            <a:ext cx="3278428" cy="912368"/>
          </a:xfrm>
          <a:prstGeom prst="rect">
            <a:avLst/>
          </a:prstGeom>
        </p:spPr>
        <p:txBody>
          <a:bodyPr wrap="square" lIns="0" tIns="12065" rIns="0" bIns="0" rtlCol="0">
            <a:noAutofit/>
          </a:bodyPr>
          <a:lstStyle/>
          <a:p>
            <a:pPr marL="12700" marR="34289">
              <a:lnSpc>
                <a:spcPts val="1900"/>
              </a:lnSpc>
            </a:pPr>
            <a:r>
              <a:rPr sz="1800" spc="-3" dirty="0">
                <a:latin typeface="Calibri"/>
                <a:cs typeface="Calibri"/>
              </a:rPr>
              <a:t>print(temp)</a:t>
            </a:r>
            <a:endParaRPr sz="1800">
              <a:latin typeface="Calibri"/>
              <a:cs typeface="Calibri"/>
            </a:endParaRPr>
          </a:p>
          <a:p>
            <a:pPr marL="12700" marR="34289">
              <a:lnSpc>
                <a:spcPct val="101725"/>
              </a:lnSpc>
              <a:spcBef>
                <a:spcPts val="299"/>
              </a:spcBef>
            </a:pPr>
            <a:r>
              <a:rPr sz="1800" spc="-3" dirty="0">
                <a:latin typeface="Calibri"/>
                <a:cs typeface="Calibri"/>
              </a:rPr>
              <a:t>temp.remove(5)</a:t>
            </a:r>
            <a:endParaRPr sz="1800">
              <a:latin typeface="Calibri"/>
              <a:cs typeface="Calibri"/>
            </a:endParaRPr>
          </a:p>
          <a:p>
            <a:pPr marL="12700">
              <a:lnSpc>
                <a:spcPct val="101725"/>
              </a:lnSpc>
              <a:spcBef>
                <a:spcPts val="395"/>
              </a:spcBef>
            </a:pPr>
            <a:r>
              <a:rPr sz="1800" spc="-3" dirty="0">
                <a:latin typeface="Calibri"/>
                <a:cs typeface="Calibri"/>
              </a:rPr>
              <a:t>print("List after removing 5",temp)</a:t>
            </a:r>
            <a:endParaRPr sz="1800">
              <a:latin typeface="Calibri"/>
              <a:cs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4676648" y="2163699"/>
            <a:ext cx="5334000" cy="1632458"/>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4495800" y="5029250"/>
            <a:ext cx="5334000" cy="1399031"/>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2"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3" y="1223137"/>
            <a:ext cx="1873627" cy="279907"/>
          </a:xfrm>
          <a:prstGeom prst="rect">
            <a:avLst/>
          </a:prstGeom>
        </p:spPr>
        <p:txBody>
          <a:bodyPr wrap="square" lIns="0" tIns="13366" rIns="0" bIns="0" rtlCol="0">
            <a:noAutofit/>
          </a:bodyPr>
          <a:lstStyle/>
          <a:p>
            <a:pPr marL="12700">
              <a:lnSpc>
                <a:spcPts val="2105"/>
              </a:lnSpc>
            </a:pPr>
            <a:r>
              <a:rPr sz="2000" spc="-16" dirty="0">
                <a:latin typeface="Calibri"/>
                <a:cs typeface="Calibri"/>
              </a:rPr>
              <a:t>To reverse the list</a:t>
            </a:r>
            <a:endParaRPr sz="2000">
              <a:latin typeface="Calibri"/>
              <a:cs typeface="Calibri"/>
            </a:endParaRPr>
          </a:p>
        </p:txBody>
      </p:sp>
      <p:sp>
        <p:nvSpPr>
          <p:cNvPr id="8" name="object 8"/>
          <p:cNvSpPr txBox="1"/>
          <p:nvPr/>
        </p:nvSpPr>
        <p:spPr>
          <a:xfrm>
            <a:off x="1089152" y="1564060"/>
            <a:ext cx="187006"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7" name="object 7"/>
          <p:cNvSpPr txBox="1"/>
          <p:nvPr/>
        </p:nvSpPr>
        <p:spPr>
          <a:xfrm>
            <a:off x="1375918" y="1577848"/>
            <a:ext cx="3141252" cy="912825"/>
          </a:xfrm>
          <a:prstGeom prst="rect">
            <a:avLst/>
          </a:prstGeom>
        </p:spPr>
        <p:txBody>
          <a:bodyPr wrap="square" lIns="0" tIns="12065" rIns="0" bIns="0" rtlCol="0">
            <a:noAutofit/>
          </a:bodyPr>
          <a:lstStyle/>
          <a:p>
            <a:pPr marL="12700" marR="34335">
              <a:lnSpc>
                <a:spcPts val="1900"/>
              </a:lnSpc>
            </a:pPr>
            <a:r>
              <a:rPr sz="1800" spc="-3" dirty="0">
                <a:latin typeface="Calibri"/>
                <a:cs typeface="Calibri"/>
              </a:rPr>
              <a:t>print(temp)</a:t>
            </a:r>
            <a:endParaRPr sz="1800">
              <a:latin typeface="Calibri"/>
              <a:cs typeface="Calibri"/>
            </a:endParaRPr>
          </a:p>
          <a:p>
            <a:pPr marL="12700" marR="34335">
              <a:lnSpc>
                <a:spcPct val="101725"/>
              </a:lnSpc>
              <a:spcBef>
                <a:spcPts val="299"/>
              </a:spcBef>
            </a:pPr>
            <a:r>
              <a:rPr sz="1800" spc="-6" dirty="0">
                <a:latin typeface="Calibri"/>
                <a:cs typeface="Calibri"/>
              </a:rPr>
              <a:t>temp.reverse()</a:t>
            </a:r>
            <a:endParaRPr sz="1800">
              <a:latin typeface="Calibri"/>
              <a:cs typeface="Calibri"/>
            </a:endParaRPr>
          </a:p>
          <a:p>
            <a:pPr marL="12700">
              <a:lnSpc>
                <a:spcPct val="101725"/>
              </a:lnSpc>
              <a:spcBef>
                <a:spcPts val="395"/>
              </a:spcBef>
            </a:pPr>
            <a:r>
              <a:rPr sz="1800" spc="-4" dirty="0">
                <a:latin typeface="Calibri"/>
                <a:cs typeface="Calibri"/>
              </a:rPr>
              <a:t>print("List after reversing", temp)</a:t>
            </a:r>
            <a:endParaRPr sz="1800">
              <a:latin typeface="Calibri"/>
              <a:cs typeface="Calibri"/>
            </a:endParaRPr>
          </a:p>
        </p:txBody>
      </p:sp>
      <p:sp>
        <p:nvSpPr>
          <p:cNvPr id="6" name="object 6"/>
          <p:cNvSpPr txBox="1"/>
          <p:nvPr/>
        </p:nvSpPr>
        <p:spPr>
          <a:xfrm>
            <a:off x="631952" y="4024773"/>
            <a:ext cx="152654"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4040124"/>
            <a:ext cx="1520115" cy="279907"/>
          </a:xfrm>
          <a:prstGeom prst="rect">
            <a:avLst/>
          </a:prstGeom>
        </p:spPr>
        <p:txBody>
          <a:bodyPr wrap="square" lIns="0" tIns="13366" rIns="0" bIns="0" rtlCol="0">
            <a:noAutofit/>
          </a:bodyPr>
          <a:lstStyle/>
          <a:p>
            <a:pPr marL="12700">
              <a:lnSpc>
                <a:spcPts val="2105"/>
              </a:lnSpc>
            </a:pPr>
            <a:r>
              <a:rPr sz="2000" spc="-14" dirty="0">
                <a:latin typeface="Calibri"/>
                <a:cs typeface="Calibri"/>
              </a:rPr>
              <a:t>To sort the list</a:t>
            </a:r>
            <a:endParaRPr sz="2000">
              <a:latin typeface="Calibri"/>
              <a:cs typeface="Calibri"/>
            </a:endParaRPr>
          </a:p>
        </p:txBody>
      </p:sp>
      <p:sp>
        <p:nvSpPr>
          <p:cNvPr id="4" name="object 4"/>
          <p:cNvSpPr txBox="1"/>
          <p:nvPr/>
        </p:nvSpPr>
        <p:spPr>
          <a:xfrm>
            <a:off x="1089152" y="4381047"/>
            <a:ext cx="187006"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3" name="object 3"/>
          <p:cNvSpPr txBox="1"/>
          <p:nvPr/>
        </p:nvSpPr>
        <p:spPr>
          <a:xfrm>
            <a:off x="1375918" y="4394835"/>
            <a:ext cx="2305797" cy="912825"/>
          </a:xfrm>
          <a:prstGeom prst="rect">
            <a:avLst/>
          </a:prstGeom>
        </p:spPr>
        <p:txBody>
          <a:bodyPr wrap="square" lIns="0" tIns="12065" rIns="0" bIns="0" rtlCol="0">
            <a:noAutofit/>
          </a:bodyPr>
          <a:lstStyle/>
          <a:p>
            <a:pPr marL="12700" marR="34335">
              <a:lnSpc>
                <a:spcPts val="1900"/>
              </a:lnSpc>
            </a:pPr>
            <a:r>
              <a:rPr sz="1800" spc="-3" dirty="0">
                <a:latin typeface="Calibri"/>
                <a:cs typeface="Calibri"/>
              </a:rPr>
              <a:t>print(temp)</a:t>
            </a:r>
            <a:endParaRPr sz="1800">
              <a:latin typeface="Calibri"/>
              <a:cs typeface="Calibri"/>
            </a:endParaRPr>
          </a:p>
          <a:p>
            <a:pPr marL="12700" marR="34335">
              <a:lnSpc>
                <a:spcPct val="101725"/>
              </a:lnSpc>
              <a:spcBef>
                <a:spcPts val="299"/>
              </a:spcBef>
            </a:pPr>
            <a:r>
              <a:rPr sz="1800" spc="-2" dirty="0">
                <a:latin typeface="Calibri"/>
                <a:cs typeface="Calibri"/>
              </a:rPr>
              <a:t>temp.sort()</a:t>
            </a:r>
            <a:endParaRPr sz="1800">
              <a:latin typeface="Calibri"/>
              <a:cs typeface="Calibri"/>
            </a:endParaRPr>
          </a:p>
          <a:p>
            <a:pPr marL="12700">
              <a:lnSpc>
                <a:spcPct val="101725"/>
              </a:lnSpc>
              <a:spcBef>
                <a:spcPts val="395"/>
              </a:spcBef>
            </a:pPr>
            <a:r>
              <a:rPr sz="1800" spc="-4" dirty="0">
                <a:latin typeface="Calibri"/>
                <a:cs typeface="Calibri"/>
              </a:rPr>
              <a:t>print("Sorted list",temp)</a:t>
            </a:r>
            <a:endParaRPr sz="1800">
              <a:latin typeface="Calibri"/>
              <a:cs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4563491" y="2175129"/>
            <a:ext cx="5181599" cy="1410335"/>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4391025" y="4793653"/>
            <a:ext cx="5526532" cy="1285748"/>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2"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3" y="1223137"/>
            <a:ext cx="6297862"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To remove last element of list or pop the element from stack</a:t>
            </a:r>
            <a:endParaRPr sz="2000">
              <a:latin typeface="Calibri"/>
              <a:cs typeface="Calibri"/>
            </a:endParaRPr>
          </a:p>
        </p:txBody>
      </p:sp>
      <p:sp>
        <p:nvSpPr>
          <p:cNvPr id="8" name="object 8"/>
          <p:cNvSpPr txBox="1"/>
          <p:nvPr/>
        </p:nvSpPr>
        <p:spPr>
          <a:xfrm>
            <a:off x="1089152" y="1564060"/>
            <a:ext cx="187006"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7" name="object 7"/>
          <p:cNvSpPr txBox="1"/>
          <p:nvPr/>
        </p:nvSpPr>
        <p:spPr>
          <a:xfrm>
            <a:off x="1375918" y="1577848"/>
            <a:ext cx="2595357" cy="912825"/>
          </a:xfrm>
          <a:prstGeom prst="rect">
            <a:avLst/>
          </a:prstGeom>
        </p:spPr>
        <p:txBody>
          <a:bodyPr wrap="square" lIns="0" tIns="12065" rIns="0" bIns="0" rtlCol="0">
            <a:noAutofit/>
          </a:bodyPr>
          <a:lstStyle/>
          <a:p>
            <a:pPr marL="12700" marR="34335">
              <a:lnSpc>
                <a:spcPts val="1900"/>
              </a:lnSpc>
            </a:pPr>
            <a:r>
              <a:rPr sz="1800" spc="-3" dirty="0">
                <a:latin typeface="Calibri"/>
                <a:cs typeface="Calibri"/>
              </a:rPr>
              <a:t>print(temp)</a:t>
            </a:r>
            <a:endParaRPr sz="1800">
              <a:latin typeface="Calibri"/>
              <a:cs typeface="Calibri"/>
            </a:endParaRPr>
          </a:p>
          <a:p>
            <a:pPr marL="12700" marR="34335">
              <a:lnSpc>
                <a:spcPct val="101725"/>
              </a:lnSpc>
              <a:spcBef>
                <a:spcPts val="299"/>
              </a:spcBef>
            </a:pPr>
            <a:r>
              <a:rPr sz="1800" spc="-1" dirty="0">
                <a:latin typeface="Calibri"/>
                <a:cs typeface="Calibri"/>
              </a:rPr>
              <a:t>temp.pop()</a:t>
            </a:r>
            <a:endParaRPr sz="1800">
              <a:latin typeface="Calibri"/>
              <a:cs typeface="Calibri"/>
            </a:endParaRPr>
          </a:p>
          <a:p>
            <a:pPr marL="12700">
              <a:lnSpc>
                <a:spcPct val="101725"/>
              </a:lnSpc>
              <a:spcBef>
                <a:spcPts val="395"/>
              </a:spcBef>
            </a:pPr>
            <a:r>
              <a:rPr sz="1800" spc="-4" dirty="0">
                <a:latin typeface="Calibri"/>
                <a:cs typeface="Calibri"/>
              </a:rPr>
              <a:t>print("List after pop",temp)</a:t>
            </a:r>
            <a:endParaRPr sz="1800">
              <a:latin typeface="Calibri"/>
              <a:cs typeface="Calibri"/>
            </a:endParaRPr>
          </a:p>
        </p:txBody>
      </p:sp>
      <p:sp>
        <p:nvSpPr>
          <p:cNvPr id="6" name="object 6"/>
          <p:cNvSpPr txBox="1"/>
          <p:nvPr/>
        </p:nvSpPr>
        <p:spPr>
          <a:xfrm>
            <a:off x="631952" y="3878469"/>
            <a:ext cx="152654"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3893820"/>
            <a:ext cx="1248075"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Nested lists</a:t>
            </a:r>
            <a:endParaRPr sz="2000">
              <a:latin typeface="Calibri"/>
              <a:cs typeface="Calibri"/>
            </a:endParaRPr>
          </a:p>
        </p:txBody>
      </p:sp>
      <p:sp>
        <p:nvSpPr>
          <p:cNvPr id="4" name="object 4"/>
          <p:cNvSpPr txBox="1"/>
          <p:nvPr/>
        </p:nvSpPr>
        <p:spPr>
          <a:xfrm>
            <a:off x="1089152" y="4234743"/>
            <a:ext cx="186791" cy="583183"/>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3" name="object 3"/>
          <p:cNvSpPr txBox="1"/>
          <p:nvPr/>
        </p:nvSpPr>
        <p:spPr>
          <a:xfrm>
            <a:off x="1375918" y="4248531"/>
            <a:ext cx="2962250" cy="583183"/>
          </a:xfrm>
          <a:prstGeom prst="rect">
            <a:avLst/>
          </a:prstGeom>
        </p:spPr>
        <p:txBody>
          <a:bodyPr wrap="square" lIns="0" tIns="12065" rIns="0" bIns="0" rtlCol="0">
            <a:noAutofit/>
          </a:bodyPr>
          <a:lstStyle/>
          <a:p>
            <a:pPr marL="12700">
              <a:lnSpc>
                <a:spcPts val="1900"/>
              </a:lnSpc>
            </a:pPr>
            <a:r>
              <a:rPr sz="1800" spc="-1" dirty="0">
                <a:latin typeface="Calibri"/>
                <a:cs typeface="Calibri"/>
              </a:rPr>
              <a:t>nested = [[1,2,3],[2,3,4],[5,6,7]]</a:t>
            </a:r>
            <a:endParaRPr sz="1800">
              <a:latin typeface="Calibri"/>
              <a:cs typeface="Calibri"/>
            </a:endParaRPr>
          </a:p>
          <a:p>
            <a:pPr marL="12700" marR="34289">
              <a:lnSpc>
                <a:spcPct val="101725"/>
              </a:lnSpc>
              <a:spcBef>
                <a:spcPts val="299"/>
              </a:spcBef>
            </a:pPr>
            <a:r>
              <a:rPr sz="1800" spc="-3" dirty="0">
                <a:latin typeface="Calibri"/>
                <a:cs typeface="Calibri"/>
              </a:rPr>
              <a:t>print("Nest list",nested)</a:t>
            </a:r>
            <a:endParaRPr sz="1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2DAE106-05C8-421D-B37E-1DE002A4F6DE}"/>
              </a:ext>
            </a:extLst>
          </p:cNvPr>
          <p:cNvSpPr/>
          <p:nvPr/>
        </p:nvSpPr>
        <p:spPr>
          <a:xfrm>
            <a:off x="1340528" y="696443"/>
            <a:ext cx="9729925" cy="707886"/>
          </a:xfrm>
          <a:prstGeom prst="rect">
            <a:avLst/>
          </a:prstGeom>
        </p:spPr>
        <p:txBody>
          <a:bodyPr wrap="square">
            <a:spAutoFit/>
          </a:bodyPr>
          <a:lstStyle/>
          <a:p>
            <a:pPr algn="just" fontAlgn="base"/>
            <a:r>
              <a:rPr lang="en-US" sz="4000" dirty="0">
                <a:latin typeface="Roboto" panose="02000000000000000000" pitchFamily="2" charset="0"/>
              </a:rPr>
              <a:t>Why Python is called Dynamically Typed?</a:t>
            </a:r>
            <a:endParaRPr lang="en-US" sz="4000" b="0" i="0" dirty="0">
              <a:effectLst/>
              <a:latin typeface="Roboto" panose="02000000000000000000" pitchFamily="2" charset="0"/>
            </a:endParaRPr>
          </a:p>
        </p:txBody>
      </p:sp>
      <p:graphicFrame>
        <p:nvGraphicFramePr>
          <p:cNvPr id="3" name="Table 2">
            <a:extLst>
              <a:ext uri="{FF2B5EF4-FFF2-40B4-BE49-F238E27FC236}">
                <a16:creationId xmlns:a16="http://schemas.microsoft.com/office/drawing/2014/main" xmlns="" id="{2BADEAD3-CE2A-4DDF-82CF-D81CA72C46D9}"/>
              </a:ext>
            </a:extLst>
          </p:cNvPr>
          <p:cNvGraphicFramePr>
            <a:graphicFrameLocks noGrp="1"/>
          </p:cNvGraphicFramePr>
          <p:nvPr>
            <p:extLst>
              <p:ext uri="{D42A27DB-BD31-4B8C-83A1-F6EECF244321}">
                <p14:modId xmlns:p14="http://schemas.microsoft.com/office/powerpoint/2010/main" val="1416219699"/>
              </p:ext>
            </p:extLst>
          </p:nvPr>
        </p:nvGraphicFramePr>
        <p:xfrm>
          <a:off x="2929631" y="1404329"/>
          <a:ext cx="8646850" cy="3449638"/>
        </p:xfrm>
        <a:graphic>
          <a:graphicData uri="http://schemas.openxmlformats.org/drawingml/2006/table">
            <a:tbl>
              <a:tblPr/>
              <a:tblGrid>
                <a:gridCol w="8646850">
                  <a:extLst>
                    <a:ext uri="{9D8B030D-6E8A-4147-A177-3AD203B41FA5}">
                      <a16:colId xmlns:a16="http://schemas.microsoft.com/office/drawing/2014/main" xmlns="" val="1595231660"/>
                    </a:ext>
                  </a:extLst>
                </a:gridCol>
              </a:tblGrid>
              <a:tr h="3449638">
                <a:tc>
                  <a:txBody>
                    <a:bodyPr/>
                    <a:lstStyle/>
                    <a:p>
                      <a:pPr algn="l" rtl="0" fontAlgn="base"/>
                      <a:r>
                        <a:rPr lang="en-US" sz="1300" b="0" i="0" dirty="0">
                          <a:effectLst/>
                          <a:latin typeface="Consolas" panose="020B0609020204030204" pitchFamily="49" charset="0"/>
                        </a:rPr>
                        <a:t># This will store 6 in the memory and binds the </a:t>
                      </a:r>
                    </a:p>
                    <a:p>
                      <a:pPr algn="l" rtl="0" fontAlgn="base"/>
                      <a:r>
                        <a:rPr lang="en-US" sz="1300" b="0" i="0" dirty="0">
                          <a:effectLst/>
                          <a:latin typeface="Consolas" panose="020B0609020204030204" pitchFamily="49" charset="0"/>
                        </a:rPr>
                        <a:t># name x to it. After it runs, type of x will </a:t>
                      </a:r>
                    </a:p>
                    <a:p>
                      <a:pPr algn="l" rtl="0" fontAlgn="base"/>
                      <a:r>
                        <a:rPr lang="en-US" sz="1300" b="0" i="0" dirty="0">
                          <a:effectLst/>
                          <a:latin typeface="Consolas" panose="020B0609020204030204" pitchFamily="49" charset="0"/>
                        </a:rPr>
                        <a:t># be int. </a:t>
                      </a:r>
                    </a:p>
                    <a:p>
                      <a:pPr algn="l" rtl="0" fontAlgn="base"/>
                      <a:r>
                        <a:rPr lang="en-US" sz="1300" b="0" i="0" dirty="0">
                          <a:effectLst/>
                          <a:latin typeface="Consolas" panose="020B0609020204030204" pitchFamily="49" charset="0"/>
                        </a:rPr>
                        <a:t>x = 6   </a:t>
                      </a:r>
                    </a:p>
                    <a:p>
                      <a:pPr algn="l" rtl="0" fontAlgn="base"/>
                      <a:r>
                        <a:rPr lang="en-US" sz="1300" b="0" i="0" dirty="0">
                          <a:effectLst/>
                          <a:latin typeface="Consolas" panose="020B0609020204030204" pitchFamily="49" charset="0"/>
                        </a:rPr>
                        <a:t>  </a:t>
                      </a:r>
                    </a:p>
                    <a:p>
                      <a:pPr algn="l" rtl="0" fontAlgn="base"/>
                      <a:r>
                        <a:rPr lang="en-US" sz="1300" b="0" i="0" dirty="0">
                          <a:effectLst/>
                          <a:latin typeface="Consolas" panose="020B0609020204030204" pitchFamily="49" charset="0"/>
                        </a:rPr>
                        <a:t>print(type(x)) </a:t>
                      </a:r>
                    </a:p>
                    <a:p>
                      <a:pPr algn="l" rtl="0" fontAlgn="base"/>
                      <a:r>
                        <a:rPr lang="en-US" sz="1300" b="0" i="0" dirty="0">
                          <a:effectLst/>
                          <a:latin typeface="Consolas" panose="020B0609020204030204" pitchFamily="49" charset="0"/>
                        </a:rPr>
                        <a:t>  </a:t>
                      </a:r>
                    </a:p>
                    <a:p>
                      <a:pPr algn="l" rtl="0" fontAlgn="base"/>
                      <a:r>
                        <a:rPr lang="en-US" sz="1300" b="0" i="0" dirty="0">
                          <a:effectLst/>
                          <a:latin typeface="Consolas" panose="020B0609020204030204" pitchFamily="49" charset="0"/>
                        </a:rPr>
                        <a:t># This will store 'hello' at some location int  </a:t>
                      </a:r>
                    </a:p>
                    <a:p>
                      <a:pPr algn="l" rtl="0" fontAlgn="base"/>
                      <a:r>
                        <a:rPr lang="en-US" sz="1300" b="0" i="0" dirty="0">
                          <a:effectLst/>
                          <a:latin typeface="Consolas" panose="020B0609020204030204" pitchFamily="49" charset="0"/>
                        </a:rPr>
                        <a:t># the memory and binds name x to it. After it </a:t>
                      </a:r>
                    </a:p>
                    <a:p>
                      <a:pPr algn="l" rtl="0" fontAlgn="base"/>
                      <a:r>
                        <a:rPr lang="en-US" sz="1300" b="0" i="0" dirty="0">
                          <a:effectLst/>
                          <a:latin typeface="Consolas" panose="020B0609020204030204" pitchFamily="49" charset="0"/>
                        </a:rPr>
                        <a:t># runs type of x will be str. </a:t>
                      </a:r>
                    </a:p>
                    <a:p>
                      <a:pPr algn="l" rtl="0" fontAlgn="base"/>
                      <a:r>
                        <a:rPr lang="en-US" sz="1300" b="0" i="0" dirty="0">
                          <a:effectLst/>
                          <a:latin typeface="Consolas" panose="020B0609020204030204" pitchFamily="49" charset="0"/>
                        </a:rPr>
                        <a:t>x = 'hello' </a:t>
                      </a:r>
                    </a:p>
                    <a:p>
                      <a:pPr algn="l" rtl="0" fontAlgn="base"/>
                      <a:r>
                        <a:rPr lang="en-US" sz="1300" b="0" i="0" dirty="0">
                          <a:effectLst/>
                          <a:latin typeface="Consolas" panose="020B0609020204030204" pitchFamily="49" charset="0"/>
                        </a:rPr>
                        <a:t>  </a:t>
                      </a:r>
                    </a:p>
                    <a:p>
                      <a:pPr algn="l" rtl="0" fontAlgn="base"/>
                      <a:r>
                        <a:rPr lang="en-US" sz="1300" b="0" i="0" dirty="0">
                          <a:effectLst/>
                          <a:latin typeface="Consolas" panose="020B0609020204030204" pitchFamily="49" charset="0"/>
                        </a:rPr>
                        <a:t>print(type(x))</a:t>
                      </a:r>
                    </a:p>
                  </a:txBody>
                  <a:tcPr marL="0" marR="0" marT="0" marB="0" anchor="ctr">
                    <a:lnL>
                      <a:noFill/>
                    </a:lnL>
                    <a:lnR>
                      <a:noFill/>
                    </a:lnR>
                    <a:lnT>
                      <a:noFill/>
                    </a:lnT>
                    <a:lnB>
                      <a:noFill/>
                    </a:lnB>
                  </a:tcPr>
                </a:tc>
                <a:extLst>
                  <a:ext uri="{0D108BD9-81ED-4DB2-BD59-A6C34878D82A}">
                    <a16:rowId xmlns:a16="http://schemas.microsoft.com/office/drawing/2014/main" xmlns="" val="488259433"/>
                  </a:ext>
                </a:extLst>
              </a:tr>
            </a:tbl>
          </a:graphicData>
        </a:graphic>
      </p:graphicFrame>
    </p:spTree>
    <p:extLst>
      <p:ext uri="{BB962C8B-B14F-4D97-AF65-F5344CB8AC3E}">
        <p14:creationId xmlns:p14="http://schemas.microsoft.com/office/powerpoint/2010/main" val="90887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2157476" y="2328799"/>
            <a:ext cx="4314825" cy="1800225"/>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4876800" y="2816479"/>
            <a:ext cx="2681731" cy="241681"/>
          </a:xfrm>
          <a:custGeom>
            <a:avLst/>
            <a:gdLst/>
            <a:ahLst/>
            <a:cxnLst/>
            <a:rect l="l" t="t" r="r" b="b"/>
            <a:pathLst>
              <a:path w="2681731" h="241681">
                <a:moveTo>
                  <a:pt x="63753" y="210947"/>
                </a:moveTo>
                <a:lnTo>
                  <a:pt x="62864" y="198247"/>
                </a:lnTo>
                <a:lnTo>
                  <a:pt x="0" y="209423"/>
                </a:lnTo>
                <a:lnTo>
                  <a:pt x="78866" y="241681"/>
                </a:lnTo>
                <a:lnTo>
                  <a:pt x="63753" y="210947"/>
                </a:lnTo>
                <a:close/>
              </a:path>
              <a:path w="2681731" h="241681">
                <a:moveTo>
                  <a:pt x="78866" y="241681"/>
                </a:moveTo>
                <a:lnTo>
                  <a:pt x="76481" y="209983"/>
                </a:lnTo>
                <a:lnTo>
                  <a:pt x="2681731" y="12700"/>
                </a:lnTo>
                <a:lnTo>
                  <a:pt x="2680843" y="0"/>
                </a:lnTo>
                <a:lnTo>
                  <a:pt x="75526" y="197288"/>
                </a:lnTo>
                <a:lnTo>
                  <a:pt x="73151" y="165735"/>
                </a:lnTo>
                <a:lnTo>
                  <a:pt x="0" y="209423"/>
                </a:lnTo>
                <a:lnTo>
                  <a:pt x="62864" y="198247"/>
                </a:lnTo>
                <a:lnTo>
                  <a:pt x="63753" y="210947"/>
                </a:lnTo>
                <a:lnTo>
                  <a:pt x="78866" y="241681"/>
                </a:lnTo>
                <a:close/>
              </a:path>
            </a:pathLst>
          </a:custGeom>
          <a:solidFill>
            <a:srgbClr val="FFBE00"/>
          </a:solidFill>
        </p:spPr>
        <p:txBody>
          <a:bodyPr wrap="square" lIns="0" tIns="0" rIns="0" bIns="0" rtlCol="0">
            <a:noAutofit/>
          </a:bodyPr>
          <a:lstStyle/>
          <a:p>
            <a:endParaRPr/>
          </a:p>
        </p:txBody>
      </p:sp>
      <p:sp>
        <p:nvSpPr>
          <p:cNvPr id="13" name="object 13"/>
          <p:cNvSpPr/>
          <p:nvPr/>
        </p:nvSpPr>
        <p:spPr>
          <a:xfrm>
            <a:off x="2157476" y="2064257"/>
            <a:ext cx="4451223" cy="2272157"/>
          </a:xfrm>
          <a:custGeom>
            <a:avLst/>
            <a:gdLst/>
            <a:ahLst/>
            <a:cxnLst/>
            <a:rect l="l" t="t" r="r" b="b"/>
            <a:pathLst>
              <a:path w="4451223" h="2272157">
                <a:moveTo>
                  <a:pt x="0" y="2272157"/>
                </a:moveTo>
                <a:lnTo>
                  <a:pt x="4451223" y="2272157"/>
                </a:lnTo>
                <a:lnTo>
                  <a:pt x="4451223" y="0"/>
                </a:lnTo>
                <a:lnTo>
                  <a:pt x="0" y="0"/>
                </a:lnTo>
                <a:lnTo>
                  <a:pt x="0" y="2272157"/>
                </a:lnTo>
                <a:close/>
              </a:path>
            </a:pathLst>
          </a:custGeom>
          <a:ln w="28574">
            <a:solidFill>
              <a:srgbClr val="BB8B00"/>
            </a:solidFill>
            <a:prstDash val="lgDash"/>
          </a:ln>
        </p:spPr>
        <p:txBody>
          <a:bodyPr wrap="square" lIns="0" tIns="0" rIns="0" bIns="0" rtlCol="0">
            <a:noAutofit/>
          </a:bodyPr>
          <a:lstStyle/>
          <a:p>
            <a:endParaRPr/>
          </a:p>
        </p:txBody>
      </p:sp>
      <p:sp>
        <p:nvSpPr>
          <p:cNvPr id="14" name="object 14"/>
          <p:cNvSpPr/>
          <p:nvPr/>
        </p:nvSpPr>
        <p:spPr>
          <a:xfrm>
            <a:off x="7558151" y="2493772"/>
            <a:ext cx="3691763" cy="706627"/>
          </a:xfrm>
          <a:custGeom>
            <a:avLst/>
            <a:gdLst/>
            <a:ahLst/>
            <a:cxnLst/>
            <a:rect l="l" t="t" r="r" b="b"/>
            <a:pathLst>
              <a:path w="3691763" h="706627">
                <a:moveTo>
                  <a:pt x="0" y="117855"/>
                </a:moveTo>
                <a:lnTo>
                  <a:pt x="7787" y="75639"/>
                </a:lnTo>
                <a:lnTo>
                  <a:pt x="29218" y="40167"/>
                </a:lnTo>
                <a:lnTo>
                  <a:pt x="61393" y="14356"/>
                </a:lnTo>
                <a:lnTo>
                  <a:pt x="101412" y="1123"/>
                </a:lnTo>
                <a:lnTo>
                  <a:pt x="117728" y="0"/>
                </a:lnTo>
                <a:lnTo>
                  <a:pt x="3574033" y="0"/>
                </a:lnTo>
                <a:lnTo>
                  <a:pt x="3616233" y="7804"/>
                </a:lnTo>
                <a:lnTo>
                  <a:pt x="3651666" y="29273"/>
                </a:lnTo>
                <a:lnTo>
                  <a:pt x="3677436" y="61490"/>
                </a:lnTo>
                <a:lnTo>
                  <a:pt x="3690641" y="101536"/>
                </a:lnTo>
                <a:lnTo>
                  <a:pt x="3691763" y="117855"/>
                </a:lnTo>
                <a:lnTo>
                  <a:pt x="3691763" y="588899"/>
                </a:lnTo>
                <a:lnTo>
                  <a:pt x="3683967" y="631119"/>
                </a:lnTo>
                <a:lnTo>
                  <a:pt x="3662515" y="666565"/>
                </a:lnTo>
                <a:lnTo>
                  <a:pt x="3630310" y="692333"/>
                </a:lnTo>
                <a:lnTo>
                  <a:pt x="3590257" y="705519"/>
                </a:lnTo>
                <a:lnTo>
                  <a:pt x="3574033" y="706627"/>
                </a:lnTo>
                <a:lnTo>
                  <a:pt x="117728" y="706627"/>
                </a:lnTo>
                <a:lnTo>
                  <a:pt x="75508" y="698832"/>
                </a:lnTo>
                <a:lnTo>
                  <a:pt x="40062" y="677380"/>
                </a:lnTo>
                <a:lnTo>
                  <a:pt x="14294" y="645175"/>
                </a:lnTo>
                <a:lnTo>
                  <a:pt x="1108" y="605122"/>
                </a:lnTo>
                <a:lnTo>
                  <a:pt x="0" y="588899"/>
                </a:lnTo>
                <a:lnTo>
                  <a:pt x="0" y="117855"/>
                </a:lnTo>
                <a:close/>
              </a:path>
            </a:pathLst>
          </a:custGeom>
          <a:ln w="28575">
            <a:solidFill>
              <a:srgbClr val="BB8B00"/>
            </a:solidFill>
            <a:prstDash val="lgDash"/>
          </a:ln>
        </p:spPr>
        <p:txBody>
          <a:bodyPr wrap="square" lIns="0" tIns="0" rIns="0" bIns="0" rtlCol="0">
            <a:noAutofit/>
          </a:bodyPr>
          <a:lstStyle/>
          <a:p>
            <a:endParaRPr/>
          </a:p>
        </p:txBody>
      </p:sp>
      <p:sp>
        <p:nvSpPr>
          <p:cNvPr id="10" name="object 10"/>
          <p:cNvSpPr txBox="1"/>
          <p:nvPr/>
        </p:nvSpPr>
        <p:spPr>
          <a:xfrm>
            <a:off x="387502"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9" name="object 9"/>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8" name="object 8"/>
          <p:cNvSpPr txBox="1"/>
          <p:nvPr/>
        </p:nvSpPr>
        <p:spPr>
          <a:xfrm>
            <a:off x="918463" y="1223137"/>
            <a:ext cx="6193513"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To slice -&gt;Slicing uses the symbol : to access to part of a list:</a:t>
            </a:r>
            <a:endParaRPr sz="2000">
              <a:latin typeface="Calibri"/>
              <a:cs typeface="Calibri"/>
            </a:endParaRPr>
          </a:p>
        </p:txBody>
      </p:sp>
      <p:sp>
        <p:nvSpPr>
          <p:cNvPr id="7" name="object 7"/>
          <p:cNvSpPr txBox="1"/>
          <p:nvPr/>
        </p:nvSpPr>
        <p:spPr>
          <a:xfrm>
            <a:off x="1032763" y="1588897"/>
            <a:ext cx="1276551"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&gt;&gt;&gt; list[first</a:t>
            </a:r>
            <a:endParaRPr sz="2000">
              <a:latin typeface="Calibri"/>
              <a:cs typeface="Calibri"/>
            </a:endParaRPr>
          </a:p>
        </p:txBody>
      </p:sp>
      <p:sp>
        <p:nvSpPr>
          <p:cNvPr id="6" name="object 6"/>
          <p:cNvSpPr txBox="1"/>
          <p:nvPr/>
        </p:nvSpPr>
        <p:spPr>
          <a:xfrm>
            <a:off x="2310130" y="1588897"/>
            <a:ext cx="2254263"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index:last index:step]</a:t>
            </a:r>
            <a:endParaRPr sz="2000">
              <a:latin typeface="Calibri"/>
              <a:cs typeface="Calibri"/>
            </a:endParaRPr>
          </a:p>
        </p:txBody>
      </p:sp>
      <p:sp>
        <p:nvSpPr>
          <p:cNvPr id="5" name="object 5"/>
          <p:cNvSpPr txBox="1"/>
          <p:nvPr/>
        </p:nvSpPr>
        <p:spPr>
          <a:xfrm>
            <a:off x="1032763" y="1954657"/>
            <a:ext cx="1022583"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&gt;&gt;&gt; list[:]</a:t>
            </a:r>
            <a:endParaRPr sz="2000">
              <a:latin typeface="Calibri"/>
              <a:cs typeface="Calibri"/>
            </a:endParaRPr>
          </a:p>
        </p:txBody>
      </p:sp>
      <p:sp>
        <p:nvSpPr>
          <p:cNvPr id="4" name="object 4"/>
          <p:cNvSpPr txBox="1"/>
          <p:nvPr/>
        </p:nvSpPr>
        <p:spPr>
          <a:xfrm>
            <a:off x="7637780" y="2713609"/>
            <a:ext cx="3364395" cy="254000"/>
          </a:xfrm>
          <a:prstGeom prst="rect">
            <a:avLst/>
          </a:prstGeom>
        </p:spPr>
        <p:txBody>
          <a:bodyPr wrap="square" lIns="0" tIns="12065" rIns="0" bIns="0" rtlCol="0">
            <a:noAutofit/>
          </a:bodyPr>
          <a:lstStyle/>
          <a:p>
            <a:pPr marL="12700">
              <a:lnSpc>
                <a:spcPts val="1900"/>
              </a:lnSpc>
            </a:pPr>
            <a:r>
              <a:rPr sz="1800" spc="0" dirty="0">
                <a:latin typeface="Calibri"/>
                <a:cs typeface="Calibri"/>
              </a:rPr>
              <a:t>Last element is accessed through -1</a:t>
            </a:r>
            <a:endParaRPr sz="1800">
              <a:latin typeface="Calibri"/>
              <a:cs typeface="Calibri"/>
            </a:endParaRPr>
          </a:p>
        </p:txBody>
      </p:sp>
      <p:sp>
        <p:nvSpPr>
          <p:cNvPr id="2" name="object 2"/>
          <p:cNvSpPr txBox="1"/>
          <p:nvPr/>
        </p:nvSpPr>
        <p:spPr>
          <a:xfrm>
            <a:off x="2157476" y="2064257"/>
            <a:ext cx="4451223" cy="2272157"/>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7" name="object 7"/>
          <p:cNvSpPr/>
          <p:nvPr/>
        </p:nvSpPr>
        <p:spPr>
          <a:xfrm>
            <a:off x="1828800" y="2862313"/>
            <a:ext cx="6100699" cy="3306699"/>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txBox="1"/>
          <p:nvPr/>
        </p:nvSpPr>
        <p:spPr>
          <a:xfrm>
            <a:off x="387502" y="197103"/>
            <a:ext cx="1947841" cy="380492"/>
          </a:xfrm>
          <a:prstGeom prst="rect">
            <a:avLst/>
          </a:prstGeom>
        </p:spPr>
        <p:txBody>
          <a:bodyPr wrap="square" lIns="0" tIns="18383" rIns="0" bIns="0" rtlCol="0">
            <a:noAutofit/>
          </a:bodyPr>
          <a:lstStyle/>
          <a:p>
            <a:pPr marL="12700">
              <a:lnSpc>
                <a:spcPts val="2895"/>
              </a:lnSpc>
            </a:pPr>
            <a:r>
              <a:rPr sz="2800" b="1" u="heavy" spc="-6" dirty="0">
                <a:solidFill>
                  <a:srgbClr val="404040"/>
                </a:solidFill>
                <a:latin typeface="Calibri"/>
                <a:cs typeface="Calibri"/>
              </a:rPr>
              <a:t>List as stacks</a:t>
            </a:r>
            <a:endParaRPr sz="2800">
              <a:latin typeface="Calibri"/>
              <a:cs typeface="Calibri"/>
            </a:endParaRPr>
          </a:p>
        </p:txBody>
      </p:sp>
      <p:sp>
        <p:nvSpPr>
          <p:cNvPr id="5" name="object 5"/>
          <p:cNvSpPr txBox="1"/>
          <p:nvPr/>
        </p:nvSpPr>
        <p:spPr>
          <a:xfrm>
            <a:off x="1032763" y="1223137"/>
            <a:ext cx="10217607" cy="1316609"/>
          </a:xfrm>
          <a:prstGeom prst="rect">
            <a:avLst/>
          </a:prstGeom>
        </p:spPr>
        <p:txBody>
          <a:bodyPr wrap="square" lIns="0" tIns="13366" rIns="0" bIns="0" rtlCol="0">
            <a:noAutofit/>
          </a:bodyPr>
          <a:lstStyle/>
          <a:p>
            <a:pPr marL="12700" marR="33808">
              <a:lnSpc>
                <a:spcPts val="2105"/>
              </a:lnSpc>
            </a:pPr>
            <a:r>
              <a:rPr sz="2000" spc="-3" dirty="0">
                <a:latin typeface="Calibri"/>
                <a:cs typeface="Calibri"/>
              </a:rPr>
              <a:t>Lists is treated as stacks, that is a last-in, first-out data structures (LIFO).</a:t>
            </a:r>
            <a:endParaRPr sz="2000">
              <a:latin typeface="Calibri"/>
              <a:cs typeface="Calibri"/>
            </a:endParaRPr>
          </a:p>
          <a:p>
            <a:pPr marL="12700" marR="33808">
              <a:lnSpc>
                <a:spcPct val="101725"/>
              </a:lnSpc>
              <a:spcBef>
                <a:spcPts val="329"/>
              </a:spcBef>
            </a:pPr>
            <a:r>
              <a:rPr sz="2000" spc="-2" dirty="0">
                <a:latin typeface="Calibri"/>
                <a:cs typeface="Calibri"/>
              </a:rPr>
              <a:t>An item can be added to a list by using the append() method.</a:t>
            </a:r>
            <a:endParaRPr sz="2000">
              <a:latin typeface="Calibri"/>
              <a:cs typeface="Calibri"/>
            </a:endParaRPr>
          </a:p>
          <a:p>
            <a:pPr marL="12700">
              <a:lnSpc>
                <a:spcPts val="2400"/>
              </a:lnSpc>
              <a:spcBef>
                <a:spcPts val="580"/>
              </a:spcBef>
            </a:pPr>
            <a:r>
              <a:rPr sz="2000" dirty="0">
                <a:latin typeface="Calibri"/>
                <a:cs typeface="Calibri"/>
              </a:rPr>
              <a:t>The la</a:t>
            </a:r>
            <a:r>
              <a:rPr sz="2000" spc="-29" dirty="0">
                <a:latin typeface="Calibri"/>
                <a:cs typeface="Calibri"/>
              </a:rPr>
              <a:t>s</a:t>
            </a:r>
            <a:r>
              <a:rPr sz="2000" spc="0" dirty="0">
                <a:latin typeface="Calibri"/>
                <a:cs typeface="Calibri"/>
              </a:rPr>
              <a:t>t</a:t>
            </a:r>
            <a:r>
              <a:rPr sz="2000" spc="14" dirty="0">
                <a:latin typeface="Calibri"/>
                <a:cs typeface="Calibri"/>
              </a:rPr>
              <a:t> </a:t>
            </a:r>
            <a:r>
              <a:rPr sz="2000" spc="0" dirty="0">
                <a:latin typeface="Calibri"/>
                <a:cs typeface="Calibri"/>
              </a:rPr>
              <a:t>i</a:t>
            </a:r>
            <a:r>
              <a:rPr sz="2000" spc="-25" dirty="0">
                <a:latin typeface="Calibri"/>
                <a:cs typeface="Calibri"/>
              </a:rPr>
              <a:t>t</a:t>
            </a:r>
            <a:r>
              <a:rPr sz="2000" spc="0" dirty="0">
                <a:latin typeface="Calibri"/>
                <a:cs typeface="Calibri"/>
              </a:rPr>
              <a:t>em</a:t>
            </a:r>
            <a:r>
              <a:rPr sz="2000" spc="9" dirty="0">
                <a:latin typeface="Calibri"/>
                <a:cs typeface="Calibri"/>
              </a:rPr>
              <a:t> </a:t>
            </a:r>
            <a:r>
              <a:rPr sz="2000" spc="-9" dirty="0">
                <a:latin typeface="Calibri"/>
                <a:cs typeface="Calibri"/>
              </a:rPr>
              <a:t>c</a:t>
            </a:r>
            <a:r>
              <a:rPr sz="2000" spc="0" dirty="0">
                <a:latin typeface="Calibri"/>
                <a:cs typeface="Calibri"/>
              </a:rPr>
              <a:t>an be</a:t>
            </a:r>
            <a:r>
              <a:rPr sz="2000" spc="-9" dirty="0">
                <a:latin typeface="Calibri"/>
                <a:cs typeface="Calibri"/>
              </a:rPr>
              <a:t> </a:t>
            </a:r>
            <a:r>
              <a:rPr sz="2000" spc="-25" dirty="0">
                <a:latin typeface="Calibri"/>
                <a:cs typeface="Calibri"/>
              </a:rPr>
              <a:t>r</a:t>
            </a:r>
            <a:r>
              <a:rPr sz="2000" spc="0" dirty="0">
                <a:latin typeface="Calibri"/>
                <a:cs typeface="Calibri"/>
              </a:rPr>
              <a:t>e</a:t>
            </a:r>
            <a:r>
              <a:rPr sz="2000" spc="-4" dirty="0">
                <a:latin typeface="Calibri"/>
                <a:cs typeface="Calibri"/>
              </a:rPr>
              <a:t>m</a:t>
            </a:r>
            <a:r>
              <a:rPr sz="2000" spc="-14" dirty="0">
                <a:latin typeface="Calibri"/>
                <a:cs typeface="Calibri"/>
              </a:rPr>
              <a:t>o</a:t>
            </a:r>
            <a:r>
              <a:rPr sz="2000" spc="-29" dirty="0">
                <a:latin typeface="Calibri"/>
                <a:cs typeface="Calibri"/>
              </a:rPr>
              <a:t>v</a:t>
            </a:r>
            <a:r>
              <a:rPr sz="2000" spc="0" dirty="0">
                <a:latin typeface="Calibri"/>
                <a:cs typeface="Calibri"/>
              </a:rPr>
              <a:t>ed f</a:t>
            </a:r>
            <a:r>
              <a:rPr sz="2000" spc="-34" dirty="0">
                <a:latin typeface="Calibri"/>
                <a:cs typeface="Calibri"/>
              </a:rPr>
              <a:t>r</a:t>
            </a:r>
            <a:r>
              <a:rPr sz="2000" spc="0" dirty="0">
                <a:latin typeface="Calibri"/>
                <a:cs typeface="Calibri"/>
              </a:rPr>
              <a:t>om the l</a:t>
            </a:r>
            <a:r>
              <a:rPr sz="2000" spc="-4" dirty="0">
                <a:latin typeface="Calibri"/>
                <a:cs typeface="Calibri"/>
              </a:rPr>
              <a:t>i</a:t>
            </a:r>
            <a:r>
              <a:rPr sz="2000" spc="-29" dirty="0">
                <a:latin typeface="Calibri"/>
                <a:cs typeface="Calibri"/>
              </a:rPr>
              <a:t>s</a:t>
            </a:r>
            <a:r>
              <a:rPr sz="2000" spc="0" dirty="0">
                <a:latin typeface="Calibri"/>
                <a:cs typeface="Calibri"/>
              </a:rPr>
              <a:t>t</a:t>
            </a:r>
            <a:r>
              <a:rPr sz="2000" spc="14" dirty="0">
                <a:latin typeface="Calibri"/>
                <a:cs typeface="Calibri"/>
              </a:rPr>
              <a:t> </a:t>
            </a:r>
            <a:r>
              <a:rPr sz="2000" spc="-9" dirty="0">
                <a:latin typeface="Calibri"/>
                <a:cs typeface="Calibri"/>
              </a:rPr>
              <a:t>b</a:t>
            </a:r>
            <a:r>
              <a:rPr sz="2000" spc="0" dirty="0">
                <a:latin typeface="Calibri"/>
                <a:cs typeface="Calibri"/>
              </a:rPr>
              <a:t>y us</a:t>
            </a:r>
            <a:r>
              <a:rPr sz="2000" spc="-9" dirty="0">
                <a:latin typeface="Calibri"/>
                <a:cs typeface="Calibri"/>
              </a:rPr>
              <a:t>i</a:t>
            </a:r>
            <a:r>
              <a:rPr sz="2000" spc="0" dirty="0">
                <a:latin typeface="Calibri"/>
                <a:cs typeface="Calibri"/>
              </a:rPr>
              <a:t>ng</a:t>
            </a:r>
            <a:r>
              <a:rPr sz="2000" spc="-14" dirty="0">
                <a:latin typeface="Calibri"/>
                <a:cs typeface="Calibri"/>
              </a:rPr>
              <a:t> </a:t>
            </a:r>
            <a:r>
              <a:rPr sz="2000" spc="0" dirty="0">
                <a:latin typeface="Calibri"/>
                <a:cs typeface="Calibri"/>
              </a:rPr>
              <a:t>the </a:t>
            </a:r>
            <a:r>
              <a:rPr sz="2000" spc="4" dirty="0">
                <a:latin typeface="Calibri"/>
                <a:cs typeface="Calibri"/>
              </a:rPr>
              <a:t>p</a:t>
            </a:r>
            <a:r>
              <a:rPr sz="2000" spc="0" dirty="0">
                <a:latin typeface="Calibri"/>
                <a:cs typeface="Calibri"/>
              </a:rPr>
              <a:t>op</a:t>
            </a:r>
            <a:r>
              <a:rPr sz="2000" spc="4" dirty="0">
                <a:latin typeface="Calibri"/>
                <a:cs typeface="Calibri"/>
              </a:rPr>
              <a:t>(</a:t>
            </a:r>
            <a:r>
              <a:rPr sz="2000" spc="0" dirty="0">
                <a:latin typeface="Calibri"/>
                <a:cs typeface="Calibri"/>
              </a:rPr>
              <a:t>)</a:t>
            </a:r>
            <a:r>
              <a:rPr sz="2000" spc="-14" dirty="0">
                <a:latin typeface="Calibri"/>
                <a:cs typeface="Calibri"/>
              </a:rPr>
              <a:t> </a:t>
            </a:r>
            <a:r>
              <a:rPr sz="2000" spc="0" dirty="0">
                <a:latin typeface="Calibri"/>
                <a:cs typeface="Calibri"/>
              </a:rPr>
              <a:t>m</a:t>
            </a:r>
            <a:r>
              <a:rPr sz="2000" spc="-19" dirty="0">
                <a:latin typeface="Calibri"/>
                <a:cs typeface="Calibri"/>
              </a:rPr>
              <a:t>e</a:t>
            </a:r>
            <a:r>
              <a:rPr sz="2000" spc="0" dirty="0">
                <a:latin typeface="Calibri"/>
                <a:cs typeface="Calibri"/>
              </a:rPr>
              <a:t>thod w</a:t>
            </a:r>
            <a:r>
              <a:rPr sz="2000" spc="-9" dirty="0">
                <a:latin typeface="Calibri"/>
                <a:cs typeface="Calibri"/>
              </a:rPr>
              <a:t>i</a:t>
            </a:r>
            <a:r>
              <a:rPr sz="2000" spc="0" dirty="0">
                <a:latin typeface="Calibri"/>
                <a:cs typeface="Calibri"/>
              </a:rPr>
              <a:t>tho</a:t>
            </a:r>
            <a:r>
              <a:rPr sz="2000" spc="4" dirty="0">
                <a:latin typeface="Calibri"/>
                <a:cs typeface="Calibri"/>
              </a:rPr>
              <a:t>u</a:t>
            </a:r>
            <a:r>
              <a:rPr sz="2000" spc="0" dirty="0">
                <a:latin typeface="Calibri"/>
                <a:cs typeface="Calibri"/>
              </a:rPr>
              <a:t>t</a:t>
            </a:r>
            <a:r>
              <a:rPr sz="2000" spc="-4" dirty="0">
                <a:latin typeface="Calibri"/>
                <a:cs typeface="Calibri"/>
              </a:rPr>
              <a:t> </a:t>
            </a:r>
            <a:r>
              <a:rPr sz="2000" spc="0" dirty="0">
                <a:latin typeface="Calibri"/>
                <a:cs typeface="Calibri"/>
              </a:rPr>
              <a:t>pass</a:t>
            </a:r>
            <a:r>
              <a:rPr sz="2000" spc="-9" dirty="0">
                <a:latin typeface="Calibri"/>
                <a:cs typeface="Calibri"/>
              </a:rPr>
              <a:t>i</a:t>
            </a:r>
            <a:r>
              <a:rPr sz="2000" spc="0" dirty="0">
                <a:latin typeface="Calibri"/>
                <a:cs typeface="Calibri"/>
              </a:rPr>
              <a:t>ng</a:t>
            </a:r>
            <a:r>
              <a:rPr sz="2000" spc="4" dirty="0">
                <a:latin typeface="Calibri"/>
                <a:cs typeface="Calibri"/>
              </a:rPr>
              <a:t> </a:t>
            </a:r>
            <a:r>
              <a:rPr sz="2000" spc="0" dirty="0">
                <a:latin typeface="Calibri"/>
                <a:cs typeface="Calibri"/>
              </a:rPr>
              <a:t>a</a:t>
            </a:r>
            <a:r>
              <a:rPr sz="2000" spc="-29" dirty="0">
                <a:latin typeface="Calibri"/>
                <a:cs typeface="Calibri"/>
              </a:rPr>
              <a:t>n</a:t>
            </a:r>
            <a:r>
              <a:rPr sz="2000" spc="0" dirty="0">
                <a:latin typeface="Calibri"/>
                <a:cs typeface="Calibri"/>
              </a:rPr>
              <a:t>y</a:t>
            </a:r>
            <a:r>
              <a:rPr sz="2000" spc="-14" dirty="0">
                <a:latin typeface="Calibri"/>
                <a:cs typeface="Calibri"/>
              </a:rPr>
              <a:t> </a:t>
            </a:r>
            <a:r>
              <a:rPr sz="2000" spc="0" dirty="0">
                <a:latin typeface="Calibri"/>
                <a:cs typeface="Calibri"/>
              </a:rPr>
              <a:t>ind</a:t>
            </a:r>
            <a:r>
              <a:rPr sz="2000" spc="-34" dirty="0">
                <a:latin typeface="Calibri"/>
                <a:cs typeface="Calibri"/>
              </a:rPr>
              <a:t>e</a:t>
            </a:r>
            <a:r>
              <a:rPr sz="2000" spc="0" dirty="0">
                <a:latin typeface="Calibri"/>
                <a:cs typeface="Calibri"/>
              </a:rPr>
              <a:t>x</a:t>
            </a:r>
            <a:r>
              <a:rPr sz="2000" spc="-9" dirty="0">
                <a:latin typeface="Calibri"/>
                <a:cs typeface="Calibri"/>
              </a:rPr>
              <a:t> </a:t>
            </a:r>
            <a:r>
              <a:rPr sz="2000" spc="-25" dirty="0">
                <a:latin typeface="Calibri"/>
                <a:cs typeface="Calibri"/>
              </a:rPr>
              <a:t>t</a:t>
            </a:r>
            <a:r>
              <a:rPr sz="2000" spc="0" dirty="0">
                <a:latin typeface="Calibri"/>
                <a:cs typeface="Calibri"/>
              </a:rPr>
              <a:t>o </a:t>
            </a:r>
            <a:r>
              <a:rPr sz="2000" spc="-4" dirty="0">
                <a:latin typeface="Calibri"/>
                <a:cs typeface="Calibri"/>
              </a:rPr>
              <a:t>i</a:t>
            </a:r>
            <a:r>
              <a:rPr sz="2000" spc="0" dirty="0">
                <a:latin typeface="Calibri"/>
                <a:cs typeface="Calibri"/>
              </a:rPr>
              <a:t>t.</a:t>
            </a:r>
            <a:endParaRPr sz="2000">
              <a:latin typeface="Calibri"/>
              <a:cs typeface="Calibri"/>
            </a:endParaRPr>
          </a:p>
        </p:txBody>
      </p:sp>
      <p:sp>
        <p:nvSpPr>
          <p:cNvPr id="3" name="object 3"/>
          <p:cNvSpPr txBox="1"/>
          <p:nvPr/>
        </p:nvSpPr>
        <p:spPr>
          <a:xfrm>
            <a:off x="898282" y="336423"/>
            <a:ext cx="8213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297370" y="336423"/>
            <a:ext cx="80400"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8866505" y="3463036"/>
            <a:ext cx="2764281" cy="1455293"/>
          </a:xfrm>
          <a:custGeom>
            <a:avLst/>
            <a:gdLst/>
            <a:ahLst/>
            <a:cxnLst/>
            <a:rect l="l" t="t" r="r" b="b"/>
            <a:pathLst>
              <a:path w="2764281" h="1455292">
                <a:moveTo>
                  <a:pt x="0" y="242569"/>
                </a:moveTo>
                <a:lnTo>
                  <a:pt x="0" y="1212722"/>
                </a:lnTo>
                <a:lnTo>
                  <a:pt x="803" y="1232619"/>
                </a:lnTo>
                <a:lnTo>
                  <a:pt x="7048" y="1271021"/>
                </a:lnTo>
                <a:lnTo>
                  <a:pt x="27071" y="1324205"/>
                </a:lnTo>
                <a:lnTo>
                  <a:pt x="58385" y="1370592"/>
                </a:lnTo>
                <a:lnTo>
                  <a:pt x="99303" y="1408496"/>
                </a:lnTo>
                <a:lnTo>
                  <a:pt x="148143" y="1436233"/>
                </a:lnTo>
                <a:lnTo>
                  <a:pt x="203219" y="1452118"/>
                </a:lnTo>
                <a:lnTo>
                  <a:pt x="242570" y="1455293"/>
                </a:lnTo>
                <a:lnTo>
                  <a:pt x="2521712" y="1455293"/>
                </a:lnTo>
                <a:lnTo>
                  <a:pt x="2561031" y="1452118"/>
                </a:lnTo>
                <a:lnTo>
                  <a:pt x="2598340" y="1442928"/>
                </a:lnTo>
                <a:lnTo>
                  <a:pt x="2649438" y="1418954"/>
                </a:lnTo>
                <a:lnTo>
                  <a:pt x="2693193" y="1384252"/>
                </a:lnTo>
                <a:lnTo>
                  <a:pt x="2727913" y="1340506"/>
                </a:lnTo>
                <a:lnTo>
                  <a:pt x="2751905" y="1289400"/>
                </a:lnTo>
                <a:lnTo>
                  <a:pt x="2761104" y="1252073"/>
                </a:lnTo>
                <a:lnTo>
                  <a:pt x="2764281" y="1212722"/>
                </a:lnTo>
                <a:lnTo>
                  <a:pt x="2764281" y="242569"/>
                </a:lnTo>
                <a:lnTo>
                  <a:pt x="2761104" y="203219"/>
                </a:lnTo>
                <a:lnTo>
                  <a:pt x="2751905" y="165892"/>
                </a:lnTo>
                <a:lnTo>
                  <a:pt x="2727913" y="114786"/>
                </a:lnTo>
                <a:lnTo>
                  <a:pt x="2693193" y="71040"/>
                </a:lnTo>
                <a:lnTo>
                  <a:pt x="2649438" y="36338"/>
                </a:lnTo>
                <a:lnTo>
                  <a:pt x="2598340" y="12364"/>
                </a:lnTo>
                <a:lnTo>
                  <a:pt x="2561031" y="3174"/>
                </a:lnTo>
                <a:lnTo>
                  <a:pt x="2521712" y="0"/>
                </a:lnTo>
                <a:lnTo>
                  <a:pt x="242570" y="0"/>
                </a:lnTo>
                <a:lnTo>
                  <a:pt x="203219" y="3174"/>
                </a:lnTo>
                <a:lnTo>
                  <a:pt x="165892" y="12364"/>
                </a:lnTo>
                <a:lnTo>
                  <a:pt x="114786" y="36338"/>
                </a:lnTo>
                <a:lnTo>
                  <a:pt x="71040" y="71040"/>
                </a:lnTo>
                <a:lnTo>
                  <a:pt x="36338" y="114786"/>
                </a:lnTo>
                <a:lnTo>
                  <a:pt x="12364" y="165892"/>
                </a:lnTo>
                <a:lnTo>
                  <a:pt x="3174" y="203219"/>
                </a:lnTo>
                <a:lnTo>
                  <a:pt x="0" y="242569"/>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8866505" y="3463036"/>
            <a:ext cx="2764281" cy="1455293"/>
          </a:xfrm>
          <a:custGeom>
            <a:avLst/>
            <a:gdLst/>
            <a:ahLst/>
            <a:cxnLst/>
            <a:rect l="l" t="t" r="r" b="b"/>
            <a:pathLst>
              <a:path w="2764281" h="1455292">
                <a:moveTo>
                  <a:pt x="0" y="242569"/>
                </a:moveTo>
                <a:lnTo>
                  <a:pt x="3174" y="203219"/>
                </a:lnTo>
                <a:lnTo>
                  <a:pt x="12364" y="165892"/>
                </a:lnTo>
                <a:lnTo>
                  <a:pt x="36338" y="114786"/>
                </a:lnTo>
                <a:lnTo>
                  <a:pt x="71040" y="71040"/>
                </a:lnTo>
                <a:lnTo>
                  <a:pt x="114786" y="36338"/>
                </a:lnTo>
                <a:lnTo>
                  <a:pt x="165892" y="12364"/>
                </a:lnTo>
                <a:lnTo>
                  <a:pt x="203219" y="3174"/>
                </a:lnTo>
                <a:lnTo>
                  <a:pt x="242570" y="0"/>
                </a:lnTo>
                <a:lnTo>
                  <a:pt x="2521712" y="0"/>
                </a:lnTo>
                <a:lnTo>
                  <a:pt x="2561031" y="3174"/>
                </a:lnTo>
                <a:lnTo>
                  <a:pt x="2598340" y="12364"/>
                </a:lnTo>
                <a:lnTo>
                  <a:pt x="2649438" y="36338"/>
                </a:lnTo>
                <a:lnTo>
                  <a:pt x="2693193" y="71040"/>
                </a:lnTo>
                <a:lnTo>
                  <a:pt x="2727913" y="114786"/>
                </a:lnTo>
                <a:lnTo>
                  <a:pt x="2751905" y="165892"/>
                </a:lnTo>
                <a:lnTo>
                  <a:pt x="2761104" y="203219"/>
                </a:lnTo>
                <a:lnTo>
                  <a:pt x="2764281" y="242569"/>
                </a:lnTo>
                <a:lnTo>
                  <a:pt x="2764281" y="1212722"/>
                </a:lnTo>
                <a:lnTo>
                  <a:pt x="2761104" y="1252073"/>
                </a:lnTo>
                <a:lnTo>
                  <a:pt x="2751905" y="1289400"/>
                </a:lnTo>
                <a:lnTo>
                  <a:pt x="2727913" y="1340506"/>
                </a:lnTo>
                <a:lnTo>
                  <a:pt x="2693193" y="1384252"/>
                </a:lnTo>
                <a:lnTo>
                  <a:pt x="2649438" y="1418954"/>
                </a:lnTo>
                <a:lnTo>
                  <a:pt x="2598340" y="1442928"/>
                </a:lnTo>
                <a:lnTo>
                  <a:pt x="2561031" y="1452118"/>
                </a:lnTo>
                <a:lnTo>
                  <a:pt x="2521712" y="1455293"/>
                </a:lnTo>
                <a:lnTo>
                  <a:pt x="242570" y="1455293"/>
                </a:lnTo>
                <a:lnTo>
                  <a:pt x="203219" y="1452118"/>
                </a:lnTo>
                <a:lnTo>
                  <a:pt x="165892" y="1442928"/>
                </a:lnTo>
                <a:lnTo>
                  <a:pt x="114786" y="1418954"/>
                </a:lnTo>
                <a:lnTo>
                  <a:pt x="71040" y="1384252"/>
                </a:lnTo>
                <a:lnTo>
                  <a:pt x="36338" y="1340506"/>
                </a:lnTo>
                <a:lnTo>
                  <a:pt x="12364" y="1289400"/>
                </a:lnTo>
                <a:lnTo>
                  <a:pt x="3174" y="1252073"/>
                </a:lnTo>
                <a:lnTo>
                  <a:pt x="0" y="1212722"/>
                </a:lnTo>
                <a:lnTo>
                  <a:pt x="0" y="242569"/>
                </a:lnTo>
                <a:close/>
              </a:path>
            </a:pathLst>
          </a:custGeom>
          <a:ln w="25400">
            <a:solidFill>
              <a:srgbClr val="BB8B00"/>
            </a:solidFill>
          </a:ln>
        </p:spPr>
        <p:txBody>
          <a:bodyPr wrap="square" lIns="0" tIns="0" rIns="0" bIns="0" rtlCol="0">
            <a:noAutofit/>
          </a:bodyPr>
          <a:lstStyle/>
          <a:p>
            <a:endParaRPr/>
          </a:p>
        </p:txBody>
      </p:sp>
      <p:sp>
        <p:nvSpPr>
          <p:cNvPr id="12" name="object 12"/>
          <p:cNvSpPr/>
          <p:nvPr/>
        </p:nvSpPr>
        <p:spPr>
          <a:xfrm>
            <a:off x="1828800" y="1963724"/>
            <a:ext cx="5957951" cy="3705225"/>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1828800" y="3560610"/>
            <a:ext cx="5763513" cy="2272157"/>
          </a:xfrm>
          <a:custGeom>
            <a:avLst/>
            <a:gdLst/>
            <a:ahLst/>
            <a:cxnLst/>
            <a:rect l="l" t="t" r="r" b="b"/>
            <a:pathLst>
              <a:path w="5763513" h="2272157">
                <a:moveTo>
                  <a:pt x="0" y="2272157"/>
                </a:moveTo>
                <a:lnTo>
                  <a:pt x="5763513" y="2272157"/>
                </a:lnTo>
                <a:lnTo>
                  <a:pt x="5763513" y="0"/>
                </a:lnTo>
                <a:lnTo>
                  <a:pt x="0" y="0"/>
                </a:lnTo>
                <a:lnTo>
                  <a:pt x="0" y="2272157"/>
                </a:lnTo>
                <a:close/>
              </a:path>
            </a:pathLst>
          </a:custGeom>
          <a:ln w="28575">
            <a:solidFill>
              <a:srgbClr val="BB8B00"/>
            </a:solidFill>
            <a:prstDash val="lgDash"/>
          </a:ln>
        </p:spPr>
        <p:txBody>
          <a:bodyPr wrap="square" lIns="0" tIns="0" rIns="0" bIns="0" rtlCol="0">
            <a:noAutofit/>
          </a:bodyPr>
          <a:lstStyle/>
          <a:p>
            <a:endParaRPr/>
          </a:p>
        </p:txBody>
      </p:sp>
      <p:sp>
        <p:nvSpPr>
          <p:cNvPr id="14" name="object 14"/>
          <p:cNvSpPr/>
          <p:nvPr/>
        </p:nvSpPr>
        <p:spPr>
          <a:xfrm>
            <a:off x="3768344" y="4434967"/>
            <a:ext cx="97154" cy="180467"/>
          </a:xfrm>
          <a:custGeom>
            <a:avLst/>
            <a:gdLst/>
            <a:ahLst/>
            <a:cxnLst/>
            <a:rect l="l" t="t" r="r" b="b"/>
            <a:pathLst>
              <a:path w="97154" h="180467">
                <a:moveTo>
                  <a:pt x="25337" y="53289"/>
                </a:moveTo>
                <a:lnTo>
                  <a:pt x="15747" y="48005"/>
                </a:lnTo>
                <a:lnTo>
                  <a:pt x="16001" y="59054"/>
                </a:lnTo>
                <a:lnTo>
                  <a:pt x="25337" y="53289"/>
                </a:lnTo>
                <a:close/>
              </a:path>
              <a:path w="97154" h="180467">
                <a:moveTo>
                  <a:pt x="15747" y="48005"/>
                </a:moveTo>
                <a:lnTo>
                  <a:pt x="12700" y="59943"/>
                </a:lnTo>
                <a:lnTo>
                  <a:pt x="36364" y="59365"/>
                </a:lnTo>
                <a:lnTo>
                  <a:pt x="5098287" y="-64389"/>
                </a:lnTo>
                <a:lnTo>
                  <a:pt x="5098033" y="-77089"/>
                </a:lnTo>
                <a:lnTo>
                  <a:pt x="36066" y="46663"/>
                </a:lnTo>
                <a:lnTo>
                  <a:pt x="12318" y="47243"/>
                </a:lnTo>
                <a:lnTo>
                  <a:pt x="0" y="53847"/>
                </a:lnTo>
                <a:lnTo>
                  <a:pt x="86867" y="101726"/>
                </a:lnTo>
                <a:lnTo>
                  <a:pt x="12700" y="59943"/>
                </a:lnTo>
                <a:lnTo>
                  <a:pt x="15747" y="48005"/>
                </a:lnTo>
                <a:lnTo>
                  <a:pt x="25337" y="53289"/>
                </a:lnTo>
                <a:lnTo>
                  <a:pt x="16001" y="59054"/>
                </a:lnTo>
                <a:lnTo>
                  <a:pt x="15747" y="48005"/>
                </a:lnTo>
                <a:close/>
              </a:path>
              <a:path w="97154" h="180467">
                <a:moveTo>
                  <a:pt x="94995" y="6984"/>
                </a:moveTo>
                <a:lnTo>
                  <a:pt x="93217" y="3936"/>
                </a:lnTo>
                <a:lnTo>
                  <a:pt x="91312" y="1015"/>
                </a:lnTo>
                <a:lnTo>
                  <a:pt x="87375" y="0"/>
                </a:lnTo>
                <a:lnTo>
                  <a:pt x="84454" y="1904"/>
                </a:lnTo>
                <a:lnTo>
                  <a:pt x="0" y="53847"/>
                </a:lnTo>
                <a:lnTo>
                  <a:pt x="12318" y="47243"/>
                </a:lnTo>
                <a:lnTo>
                  <a:pt x="36066" y="46663"/>
                </a:lnTo>
                <a:lnTo>
                  <a:pt x="91058" y="12699"/>
                </a:lnTo>
                <a:lnTo>
                  <a:pt x="94106" y="10921"/>
                </a:lnTo>
                <a:lnTo>
                  <a:pt x="94995" y="6984"/>
                </a:lnTo>
                <a:close/>
              </a:path>
              <a:path w="97154" h="180467">
                <a:moveTo>
                  <a:pt x="86867" y="101726"/>
                </a:moveTo>
                <a:lnTo>
                  <a:pt x="89915" y="103377"/>
                </a:lnTo>
                <a:lnTo>
                  <a:pt x="93852" y="102361"/>
                </a:lnTo>
                <a:lnTo>
                  <a:pt x="95503" y="99186"/>
                </a:lnTo>
                <a:lnTo>
                  <a:pt x="97154" y="96138"/>
                </a:lnTo>
                <a:lnTo>
                  <a:pt x="96011" y="92328"/>
                </a:lnTo>
                <a:lnTo>
                  <a:pt x="92963" y="90550"/>
                </a:lnTo>
                <a:lnTo>
                  <a:pt x="36364" y="59365"/>
                </a:lnTo>
                <a:lnTo>
                  <a:pt x="12700" y="59943"/>
                </a:lnTo>
                <a:lnTo>
                  <a:pt x="86867" y="101726"/>
                </a:lnTo>
                <a:close/>
              </a:path>
            </a:pathLst>
          </a:custGeom>
          <a:solidFill>
            <a:srgbClr val="FFBE00"/>
          </a:solidFill>
        </p:spPr>
        <p:txBody>
          <a:bodyPr wrap="square" lIns="0" tIns="0" rIns="0" bIns="0" rtlCol="0">
            <a:noAutofit/>
          </a:bodyPr>
          <a:lstStyle/>
          <a:p>
            <a:endParaRPr/>
          </a:p>
        </p:txBody>
      </p:sp>
      <p:sp>
        <p:nvSpPr>
          <p:cNvPr id="11" name="object 11"/>
          <p:cNvSpPr txBox="1"/>
          <p:nvPr/>
        </p:nvSpPr>
        <p:spPr>
          <a:xfrm>
            <a:off x="387502" y="197103"/>
            <a:ext cx="2695933" cy="380492"/>
          </a:xfrm>
          <a:prstGeom prst="rect">
            <a:avLst/>
          </a:prstGeom>
        </p:spPr>
        <p:txBody>
          <a:bodyPr wrap="square" lIns="0" tIns="18383" rIns="0" bIns="0" rtlCol="0">
            <a:noAutofit/>
          </a:bodyPr>
          <a:lstStyle/>
          <a:p>
            <a:pPr marL="12700">
              <a:lnSpc>
                <a:spcPts val="2895"/>
              </a:lnSpc>
            </a:pPr>
            <a:r>
              <a:rPr sz="2800" b="1" u="heavy" spc="-13" dirty="0">
                <a:solidFill>
                  <a:srgbClr val="404040"/>
                </a:solidFill>
                <a:latin typeface="Calibri"/>
                <a:cs typeface="Calibri"/>
              </a:rPr>
              <a:t>How to copy a list</a:t>
            </a:r>
            <a:endParaRPr sz="28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74852" y="1223137"/>
            <a:ext cx="3651227"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There are three ways to copy a list:</a:t>
            </a:r>
            <a:endParaRPr sz="2000">
              <a:latin typeface="Calibri"/>
              <a:cs typeface="Calibri"/>
            </a:endParaRPr>
          </a:p>
        </p:txBody>
      </p:sp>
      <p:sp>
        <p:nvSpPr>
          <p:cNvPr id="8" name="object 8"/>
          <p:cNvSpPr txBox="1"/>
          <p:nvPr/>
        </p:nvSpPr>
        <p:spPr>
          <a:xfrm>
            <a:off x="9084945" y="3672204"/>
            <a:ext cx="2360650" cy="1076959"/>
          </a:xfrm>
          <a:prstGeom prst="rect">
            <a:avLst/>
          </a:prstGeom>
        </p:spPr>
        <p:txBody>
          <a:bodyPr wrap="square" lIns="0" tIns="12065" rIns="0" bIns="0" rtlCol="0">
            <a:noAutofit/>
          </a:bodyPr>
          <a:lstStyle/>
          <a:p>
            <a:pPr marL="40131" marR="34290">
              <a:lnSpc>
                <a:spcPts val="1900"/>
              </a:lnSpc>
            </a:pPr>
            <a:r>
              <a:rPr sz="1800" spc="-4" dirty="0">
                <a:solidFill>
                  <a:srgbClr val="FFFFFF"/>
                </a:solidFill>
                <a:latin typeface="Calibri"/>
                <a:cs typeface="Calibri"/>
              </a:rPr>
              <a:t>Even the last item of “a”</a:t>
            </a:r>
            <a:endParaRPr sz="1800">
              <a:latin typeface="Calibri"/>
              <a:cs typeface="Calibri"/>
            </a:endParaRPr>
          </a:p>
          <a:p>
            <a:pPr marL="12700">
              <a:lnSpc>
                <a:spcPts val="2160"/>
              </a:lnSpc>
              <a:spcBef>
                <a:spcPts val="13"/>
              </a:spcBef>
            </a:pPr>
            <a:r>
              <a:rPr sz="1800" spc="0" dirty="0">
                <a:solidFill>
                  <a:srgbClr val="FFFFFF"/>
                </a:solidFill>
                <a:latin typeface="Calibri"/>
                <a:cs typeface="Calibri"/>
              </a:rPr>
              <a:t>is popped out,  the value</a:t>
            </a:r>
            <a:endParaRPr sz="1800">
              <a:latin typeface="Calibri"/>
              <a:cs typeface="Calibri"/>
            </a:endParaRPr>
          </a:p>
          <a:p>
            <a:pPr marL="41655" marR="34290">
              <a:lnSpc>
                <a:spcPts val="2160"/>
              </a:lnSpc>
            </a:pPr>
            <a:r>
              <a:rPr sz="1800" spc="0" dirty="0">
                <a:solidFill>
                  <a:srgbClr val="FFFFFF"/>
                </a:solidFill>
                <a:latin typeface="Calibri"/>
                <a:cs typeface="Calibri"/>
              </a:rPr>
              <a:t>of “b” which was copied</a:t>
            </a:r>
            <a:endParaRPr sz="1800">
              <a:latin typeface="Calibri"/>
              <a:cs typeface="Calibri"/>
            </a:endParaRPr>
          </a:p>
          <a:p>
            <a:pPr marL="55372" marR="34290">
              <a:lnSpc>
                <a:spcPts val="2160"/>
              </a:lnSpc>
            </a:pPr>
            <a:r>
              <a:rPr sz="1800" spc="-7" dirty="0">
                <a:solidFill>
                  <a:srgbClr val="FFFFFF"/>
                </a:solidFill>
                <a:latin typeface="Calibri"/>
                <a:cs typeface="Calibri"/>
              </a:rPr>
              <a:t>earlier, remained intact.</a:t>
            </a:r>
            <a:endParaRPr sz="1800">
              <a:latin typeface="Calibri"/>
              <a:cs typeface="Calibri"/>
            </a:endParaRPr>
          </a:p>
        </p:txBody>
      </p:sp>
      <p:sp>
        <p:nvSpPr>
          <p:cNvPr id="6" name="object 6"/>
          <p:cNvSpPr txBox="1"/>
          <p:nvPr/>
        </p:nvSpPr>
        <p:spPr>
          <a:xfrm>
            <a:off x="1828800" y="3560610"/>
            <a:ext cx="5763513" cy="2272157"/>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079697" y="336423"/>
            <a:ext cx="804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470306" y="336423"/>
            <a:ext cx="814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247260" y="336423"/>
            <a:ext cx="8038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502933" y="336423"/>
            <a:ext cx="80374"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923213" y="2070963"/>
            <a:ext cx="4812538" cy="4149725"/>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1343914" y="2216657"/>
            <a:ext cx="5763514" cy="2272157"/>
          </a:xfrm>
          <a:custGeom>
            <a:avLst/>
            <a:gdLst/>
            <a:ahLst/>
            <a:cxnLst/>
            <a:rect l="l" t="t" r="r" b="b"/>
            <a:pathLst>
              <a:path w="5763514" h="2272157">
                <a:moveTo>
                  <a:pt x="0" y="2272157"/>
                </a:moveTo>
                <a:lnTo>
                  <a:pt x="5763514" y="2272157"/>
                </a:lnTo>
                <a:lnTo>
                  <a:pt x="5763514" y="0"/>
                </a:lnTo>
                <a:lnTo>
                  <a:pt x="0" y="0"/>
                </a:lnTo>
                <a:lnTo>
                  <a:pt x="0" y="2272157"/>
                </a:lnTo>
                <a:close/>
              </a:path>
            </a:pathLst>
          </a:custGeom>
          <a:ln w="28575">
            <a:solidFill>
              <a:srgbClr val="BB8B00"/>
            </a:solidFill>
            <a:prstDash val="lgDash"/>
          </a:ln>
        </p:spPr>
        <p:txBody>
          <a:bodyPr wrap="square" lIns="0" tIns="0" rIns="0" bIns="0" rtlCol="0">
            <a:noAutofit/>
          </a:bodyPr>
          <a:lstStyle/>
          <a:p>
            <a:endParaRPr/>
          </a:p>
        </p:txBody>
      </p:sp>
      <p:sp>
        <p:nvSpPr>
          <p:cNvPr id="15" name="object 15"/>
          <p:cNvSpPr/>
          <p:nvPr/>
        </p:nvSpPr>
        <p:spPr>
          <a:xfrm>
            <a:off x="8381619" y="2119122"/>
            <a:ext cx="2764154" cy="1455292"/>
          </a:xfrm>
          <a:custGeom>
            <a:avLst/>
            <a:gdLst/>
            <a:ahLst/>
            <a:cxnLst/>
            <a:rect l="l" t="t" r="r" b="b"/>
            <a:pathLst>
              <a:path w="2764154" h="1455292">
                <a:moveTo>
                  <a:pt x="0" y="242569"/>
                </a:moveTo>
                <a:lnTo>
                  <a:pt x="0" y="1212850"/>
                </a:lnTo>
                <a:lnTo>
                  <a:pt x="803" y="1232728"/>
                </a:lnTo>
                <a:lnTo>
                  <a:pt x="7048" y="1271098"/>
                </a:lnTo>
                <a:lnTo>
                  <a:pt x="27071" y="1324249"/>
                </a:lnTo>
                <a:lnTo>
                  <a:pt x="58385" y="1370613"/>
                </a:lnTo>
                <a:lnTo>
                  <a:pt x="99303" y="1408504"/>
                </a:lnTo>
                <a:lnTo>
                  <a:pt x="148143" y="1436235"/>
                </a:lnTo>
                <a:lnTo>
                  <a:pt x="203219" y="1452118"/>
                </a:lnTo>
                <a:lnTo>
                  <a:pt x="242570" y="1455292"/>
                </a:lnTo>
                <a:lnTo>
                  <a:pt x="2521584" y="1455292"/>
                </a:lnTo>
                <a:lnTo>
                  <a:pt x="2560935" y="1452118"/>
                </a:lnTo>
                <a:lnTo>
                  <a:pt x="2598262" y="1442929"/>
                </a:lnTo>
                <a:lnTo>
                  <a:pt x="2649368" y="1418960"/>
                </a:lnTo>
                <a:lnTo>
                  <a:pt x="2693114" y="1384268"/>
                </a:lnTo>
                <a:lnTo>
                  <a:pt x="2727816" y="1340541"/>
                </a:lnTo>
                <a:lnTo>
                  <a:pt x="2751790" y="1289465"/>
                </a:lnTo>
                <a:lnTo>
                  <a:pt x="2760980" y="1252165"/>
                </a:lnTo>
                <a:lnTo>
                  <a:pt x="2764154" y="1212850"/>
                </a:lnTo>
                <a:lnTo>
                  <a:pt x="2764154" y="242569"/>
                </a:lnTo>
                <a:lnTo>
                  <a:pt x="2760980" y="203219"/>
                </a:lnTo>
                <a:lnTo>
                  <a:pt x="2751790" y="165892"/>
                </a:lnTo>
                <a:lnTo>
                  <a:pt x="2727816" y="114786"/>
                </a:lnTo>
                <a:lnTo>
                  <a:pt x="2693114" y="71040"/>
                </a:lnTo>
                <a:lnTo>
                  <a:pt x="2649368" y="36338"/>
                </a:lnTo>
                <a:lnTo>
                  <a:pt x="2598262" y="12364"/>
                </a:lnTo>
                <a:lnTo>
                  <a:pt x="2560935" y="3174"/>
                </a:lnTo>
                <a:lnTo>
                  <a:pt x="2521584" y="0"/>
                </a:lnTo>
                <a:lnTo>
                  <a:pt x="242570" y="0"/>
                </a:lnTo>
                <a:lnTo>
                  <a:pt x="203219" y="3174"/>
                </a:lnTo>
                <a:lnTo>
                  <a:pt x="165892" y="12364"/>
                </a:lnTo>
                <a:lnTo>
                  <a:pt x="114786" y="36338"/>
                </a:lnTo>
                <a:lnTo>
                  <a:pt x="71040" y="71040"/>
                </a:lnTo>
                <a:lnTo>
                  <a:pt x="36338" y="114786"/>
                </a:lnTo>
                <a:lnTo>
                  <a:pt x="12364" y="165892"/>
                </a:lnTo>
                <a:lnTo>
                  <a:pt x="3174" y="203219"/>
                </a:lnTo>
                <a:lnTo>
                  <a:pt x="0" y="242569"/>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8381619" y="2119122"/>
            <a:ext cx="2764154" cy="1455292"/>
          </a:xfrm>
          <a:custGeom>
            <a:avLst/>
            <a:gdLst/>
            <a:ahLst/>
            <a:cxnLst/>
            <a:rect l="l" t="t" r="r" b="b"/>
            <a:pathLst>
              <a:path w="2764154" h="1455292">
                <a:moveTo>
                  <a:pt x="0" y="242569"/>
                </a:moveTo>
                <a:lnTo>
                  <a:pt x="3174" y="203219"/>
                </a:lnTo>
                <a:lnTo>
                  <a:pt x="12364" y="165892"/>
                </a:lnTo>
                <a:lnTo>
                  <a:pt x="36338" y="114786"/>
                </a:lnTo>
                <a:lnTo>
                  <a:pt x="71040" y="71040"/>
                </a:lnTo>
                <a:lnTo>
                  <a:pt x="114786" y="36338"/>
                </a:lnTo>
                <a:lnTo>
                  <a:pt x="165892" y="12364"/>
                </a:lnTo>
                <a:lnTo>
                  <a:pt x="203219" y="3174"/>
                </a:lnTo>
                <a:lnTo>
                  <a:pt x="242570" y="0"/>
                </a:lnTo>
                <a:lnTo>
                  <a:pt x="2521584" y="0"/>
                </a:lnTo>
                <a:lnTo>
                  <a:pt x="2560935" y="3174"/>
                </a:lnTo>
                <a:lnTo>
                  <a:pt x="2598262" y="12364"/>
                </a:lnTo>
                <a:lnTo>
                  <a:pt x="2649368" y="36338"/>
                </a:lnTo>
                <a:lnTo>
                  <a:pt x="2693114" y="71040"/>
                </a:lnTo>
                <a:lnTo>
                  <a:pt x="2727816" y="114786"/>
                </a:lnTo>
                <a:lnTo>
                  <a:pt x="2751790" y="165892"/>
                </a:lnTo>
                <a:lnTo>
                  <a:pt x="2760980" y="203219"/>
                </a:lnTo>
                <a:lnTo>
                  <a:pt x="2764154" y="242569"/>
                </a:lnTo>
                <a:lnTo>
                  <a:pt x="2764154" y="1212850"/>
                </a:lnTo>
                <a:lnTo>
                  <a:pt x="2760980" y="1252165"/>
                </a:lnTo>
                <a:lnTo>
                  <a:pt x="2751790" y="1289465"/>
                </a:lnTo>
                <a:lnTo>
                  <a:pt x="2727816" y="1340541"/>
                </a:lnTo>
                <a:lnTo>
                  <a:pt x="2693114" y="1384268"/>
                </a:lnTo>
                <a:lnTo>
                  <a:pt x="2649368" y="1418960"/>
                </a:lnTo>
                <a:lnTo>
                  <a:pt x="2598262" y="1442929"/>
                </a:lnTo>
                <a:lnTo>
                  <a:pt x="2560935" y="1452118"/>
                </a:lnTo>
                <a:lnTo>
                  <a:pt x="2521584" y="1455292"/>
                </a:lnTo>
                <a:lnTo>
                  <a:pt x="242570" y="1455292"/>
                </a:lnTo>
                <a:lnTo>
                  <a:pt x="203219" y="1452118"/>
                </a:lnTo>
                <a:lnTo>
                  <a:pt x="165892" y="1442929"/>
                </a:lnTo>
                <a:lnTo>
                  <a:pt x="114786" y="1418960"/>
                </a:lnTo>
                <a:lnTo>
                  <a:pt x="71040" y="1384268"/>
                </a:lnTo>
                <a:lnTo>
                  <a:pt x="36338" y="1340541"/>
                </a:lnTo>
                <a:lnTo>
                  <a:pt x="12364" y="1289465"/>
                </a:lnTo>
                <a:lnTo>
                  <a:pt x="3174" y="1252165"/>
                </a:lnTo>
                <a:lnTo>
                  <a:pt x="0" y="1212850"/>
                </a:lnTo>
                <a:lnTo>
                  <a:pt x="0" y="242569"/>
                </a:lnTo>
                <a:close/>
              </a:path>
            </a:pathLst>
          </a:custGeom>
          <a:ln w="25400">
            <a:solidFill>
              <a:srgbClr val="BB8B00"/>
            </a:solidFill>
          </a:ln>
        </p:spPr>
        <p:txBody>
          <a:bodyPr wrap="square" lIns="0" tIns="0" rIns="0" bIns="0" rtlCol="0">
            <a:noAutofit/>
          </a:bodyPr>
          <a:lstStyle/>
          <a:p>
            <a:endParaRPr/>
          </a:p>
        </p:txBody>
      </p:sp>
      <p:sp>
        <p:nvSpPr>
          <p:cNvPr id="17" name="object 17"/>
          <p:cNvSpPr/>
          <p:nvPr/>
        </p:nvSpPr>
        <p:spPr>
          <a:xfrm>
            <a:off x="3463544" y="2696591"/>
            <a:ext cx="4918329" cy="330073"/>
          </a:xfrm>
          <a:custGeom>
            <a:avLst/>
            <a:gdLst/>
            <a:ahLst/>
            <a:cxnLst/>
            <a:rect l="l" t="t" r="r" b="b"/>
            <a:pathLst>
              <a:path w="4918329" h="330073">
                <a:moveTo>
                  <a:pt x="15493" y="52959"/>
                </a:moveTo>
                <a:lnTo>
                  <a:pt x="35619" y="54907"/>
                </a:lnTo>
                <a:lnTo>
                  <a:pt x="4917694" y="330073"/>
                </a:lnTo>
                <a:lnTo>
                  <a:pt x="4918329" y="317373"/>
                </a:lnTo>
                <a:lnTo>
                  <a:pt x="36302" y="42336"/>
                </a:lnTo>
                <a:lnTo>
                  <a:pt x="12953" y="41021"/>
                </a:lnTo>
                <a:lnTo>
                  <a:pt x="12318" y="53594"/>
                </a:lnTo>
                <a:lnTo>
                  <a:pt x="82676" y="101219"/>
                </a:lnTo>
                <a:lnTo>
                  <a:pt x="85597" y="103250"/>
                </a:lnTo>
                <a:lnTo>
                  <a:pt x="89534" y="102362"/>
                </a:lnTo>
                <a:lnTo>
                  <a:pt x="91566" y="99441"/>
                </a:lnTo>
                <a:lnTo>
                  <a:pt x="93471" y="96520"/>
                </a:lnTo>
                <a:lnTo>
                  <a:pt x="92709" y="92583"/>
                </a:lnTo>
                <a:lnTo>
                  <a:pt x="89788" y="90678"/>
                </a:lnTo>
                <a:lnTo>
                  <a:pt x="35619" y="54907"/>
                </a:lnTo>
                <a:lnTo>
                  <a:pt x="15493" y="52959"/>
                </a:lnTo>
                <a:lnTo>
                  <a:pt x="16128" y="42037"/>
                </a:lnTo>
                <a:lnTo>
                  <a:pt x="25180" y="48014"/>
                </a:lnTo>
                <a:lnTo>
                  <a:pt x="15493" y="52959"/>
                </a:lnTo>
                <a:close/>
              </a:path>
              <a:path w="4918329" h="330073">
                <a:moveTo>
                  <a:pt x="82676" y="101219"/>
                </a:moveTo>
                <a:lnTo>
                  <a:pt x="12318" y="53594"/>
                </a:lnTo>
                <a:lnTo>
                  <a:pt x="12953" y="41021"/>
                </a:lnTo>
                <a:lnTo>
                  <a:pt x="36302" y="42336"/>
                </a:lnTo>
                <a:lnTo>
                  <a:pt x="94106" y="12826"/>
                </a:lnTo>
                <a:lnTo>
                  <a:pt x="97281" y="11303"/>
                </a:lnTo>
                <a:lnTo>
                  <a:pt x="98425" y="7493"/>
                </a:lnTo>
                <a:lnTo>
                  <a:pt x="96900" y="4318"/>
                </a:lnTo>
                <a:lnTo>
                  <a:pt x="95250" y="1270"/>
                </a:lnTo>
                <a:lnTo>
                  <a:pt x="91439" y="0"/>
                </a:lnTo>
                <a:lnTo>
                  <a:pt x="88391" y="1524"/>
                </a:lnTo>
                <a:lnTo>
                  <a:pt x="0" y="46609"/>
                </a:lnTo>
                <a:lnTo>
                  <a:pt x="82676" y="101219"/>
                </a:lnTo>
                <a:close/>
              </a:path>
              <a:path w="4918329" h="330073">
                <a:moveTo>
                  <a:pt x="25180" y="48014"/>
                </a:moveTo>
                <a:lnTo>
                  <a:pt x="16128" y="42037"/>
                </a:lnTo>
                <a:lnTo>
                  <a:pt x="15493" y="52959"/>
                </a:lnTo>
                <a:lnTo>
                  <a:pt x="25180" y="48014"/>
                </a:lnTo>
                <a:close/>
              </a:path>
            </a:pathLst>
          </a:custGeom>
          <a:solidFill>
            <a:srgbClr val="FFBE00"/>
          </a:solidFill>
        </p:spPr>
        <p:txBody>
          <a:bodyPr wrap="square" lIns="0" tIns="0" rIns="0" bIns="0" rtlCol="0">
            <a:noAutofit/>
          </a:bodyPr>
          <a:lstStyle/>
          <a:p>
            <a:endParaRPr/>
          </a:p>
        </p:txBody>
      </p:sp>
      <p:sp>
        <p:nvSpPr>
          <p:cNvPr id="18" name="object 18"/>
          <p:cNvSpPr/>
          <p:nvPr/>
        </p:nvSpPr>
        <p:spPr>
          <a:xfrm>
            <a:off x="8381619" y="4765294"/>
            <a:ext cx="2764154" cy="1455394"/>
          </a:xfrm>
          <a:custGeom>
            <a:avLst/>
            <a:gdLst/>
            <a:ahLst/>
            <a:cxnLst/>
            <a:rect l="l" t="t" r="r" b="b"/>
            <a:pathLst>
              <a:path w="2764154" h="1455394">
                <a:moveTo>
                  <a:pt x="0" y="242569"/>
                </a:moveTo>
                <a:lnTo>
                  <a:pt x="0" y="1212837"/>
                </a:lnTo>
                <a:lnTo>
                  <a:pt x="803" y="1232730"/>
                </a:lnTo>
                <a:lnTo>
                  <a:pt x="7048" y="1271126"/>
                </a:lnTo>
                <a:lnTo>
                  <a:pt x="27068" y="1324305"/>
                </a:lnTo>
                <a:lnTo>
                  <a:pt x="58373" y="1370690"/>
                </a:lnTo>
                <a:lnTo>
                  <a:pt x="99276" y="1408594"/>
                </a:lnTo>
                <a:lnTo>
                  <a:pt x="148089" y="1436333"/>
                </a:lnTo>
                <a:lnTo>
                  <a:pt x="203127" y="1452219"/>
                </a:lnTo>
                <a:lnTo>
                  <a:pt x="242442" y="1455394"/>
                </a:lnTo>
                <a:lnTo>
                  <a:pt x="2521584" y="1455394"/>
                </a:lnTo>
                <a:lnTo>
                  <a:pt x="2560935" y="1452219"/>
                </a:lnTo>
                <a:lnTo>
                  <a:pt x="2598262" y="1443028"/>
                </a:lnTo>
                <a:lnTo>
                  <a:pt x="2649368" y="1419053"/>
                </a:lnTo>
                <a:lnTo>
                  <a:pt x="2693114" y="1384350"/>
                </a:lnTo>
                <a:lnTo>
                  <a:pt x="2727816" y="1340605"/>
                </a:lnTo>
                <a:lnTo>
                  <a:pt x="2751790" y="1289503"/>
                </a:lnTo>
                <a:lnTo>
                  <a:pt x="2760980" y="1252181"/>
                </a:lnTo>
                <a:lnTo>
                  <a:pt x="2764154" y="1212837"/>
                </a:lnTo>
                <a:lnTo>
                  <a:pt x="2764154" y="242569"/>
                </a:lnTo>
                <a:lnTo>
                  <a:pt x="2760980" y="203250"/>
                </a:lnTo>
                <a:lnTo>
                  <a:pt x="2751790" y="165941"/>
                </a:lnTo>
                <a:lnTo>
                  <a:pt x="2727816" y="114843"/>
                </a:lnTo>
                <a:lnTo>
                  <a:pt x="2693114" y="71088"/>
                </a:lnTo>
                <a:lnTo>
                  <a:pt x="2649368" y="36368"/>
                </a:lnTo>
                <a:lnTo>
                  <a:pt x="2598262" y="12376"/>
                </a:lnTo>
                <a:lnTo>
                  <a:pt x="2560935" y="3177"/>
                </a:lnTo>
                <a:lnTo>
                  <a:pt x="2521584" y="0"/>
                </a:lnTo>
                <a:lnTo>
                  <a:pt x="242442" y="0"/>
                </a:lnTo>
                <a:lnTo>
                  <a:pt x="203127" y="3177"/>
                </a:lnTo>
                <a:lnTo>
                  <a:pt x="165827" y="12376"/>
                </a:lnTo>
                <a:lnTo>
                  <a:pt x="114751" y="36368"/>
                </a:lnTo>
                <a:lnTo>
                  <a:pt x="71024" y="71088"/>
                </a:lnTo>
                <a:lnTo>
                  <a:pt x="36332" y="114843"/>
                </a:lnTo>
                <a:lnTo>
                  <a:pt x="12363" y="165941"/>
                </a:lnTo>
                <a:lnTo>
                  <a:pt x="3174" y="203250"/>
                </a:lnTo>
                <a:lnTo>
                  <a:pt x="0" y="242569"/>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8381619" y="4765294"/>
            <a:ext cx="2764154" cy="1455394"/>
          </a:xfrm>
          <a:custGeom>
            <a:avLst/>
            <a:gdLst/>
            <a:ahLst/>
            <a:cxnLst/>
            <a:rect l="l" t="t" r="r" b="b"/>
            <a:pathLst>
              <a:path w="2764154" h="1455394">
                <a:moveTo>
                  <a:pt x="0" y="242569"/>
                </a:moveTo>
                <a:lnTo>
                  <a:pt x="3174" y="203250"/>
                </a:lnTo>
                <a:lnTo>
                  <a:pt x="12363" y="165941"/>
                </a:lnTo>
                <a:lnTo>
                  <a:pt x="36332" y="114843"/>
                </a:lnTo>
                <a:lnTo>
                  <a:pt x="71024" y="71088"/>
                </a:lnTo>
                <a:lnTo>
                  <a:pt x="114751" y="36368"/>
                </a:lnTo>
                <a:lnTo>
                  <a:pt x="165827" y="12376"/>
                </a:lnTo>
                <a:lnTo>
                  <a:pt x="203127" y="3177"/>
                </a:lnTo>
                <a:lnTo>
                  <a:pt x="242442" y="0"/>
                </a:lnTo>
                <a:lnTo>
                  <a:pt x="2521584" y="0"/>
                </a:lnTo>
                <a:lnTo>
                  <a:pt x="2560935" y="3177"/>
                </a:lnTo>
                <a:lnTo>
                  <a:pt x="2598262" y="12376"/>
                </a:lnTo>
                <a:lnTo>
                  <a:pt x="2649368" y="36368"/>
                </a:lnTo>
                <a:lnTo>
                  <a:pt x="2693114" y="71088"/>
                </a:lnTo>
                <a:lnTo>
                  <a:pt x="2727816" y="114843"/>
                </a:lnTo>
                <a:lnTo>
                  <a:pt x="2751790" y="165941"/>
                </a:lnTo>
                <a:lnTo>
                  <a:pt x="2760980" y="203250"/>
                </a:lnTo>
                <a:lnTo>
                  <a:pt x="2764154" y="242569"/>
                </a:lnTo>
                <a:lnTo>
                  <a:pt x="2764154" y="1212837"/>
                </a:lnTo>
                <a:lnTo>
                  <a:pt x="2760980" y="1252181"/>
                </a:lnTo>
                <a:lnTo>
                  <a:pt x="2751790" y="1289503"/>
                </a:lnTo>
                <a:lnTo>
                  <a:pt x="2727816" y="1340605"/>
                </a:lnTo>
                <a:lnTo>
                  <a:pt x="2693114" y="1384350"/>
                </a:lnTo>
                <a:lnTo>
                  <a:pt x="2649368" y="1419053"/>
                </a:lnTo>
                <a:lnTo>
                  <a:pt x="2598262" y="1443028"/>
                </a:lnTo>
                <a:lnTo>
                  <a:pt x="2560935" y="1452219"/>
                </a:lnTo>
                <a:lnTo>
                  <a:pt x="2521584" y="1455394"/>
                </a:lnTo>
                <a:lnTo>
                  <a:pt x="242442" y="1455394"/>
                </a:lnTo>
                <a:lnTo>
                  <a:pt x="203127" y="1452219"/>
                </a:lnTo>
                <a:lnTo>
                  <a:pt x="165827" y="1443028"/>
                </a:lnTo>
                <a:lnTo>
                  <a:pt x="114751" y="1419053"/>
                </a:lnTo>
                <a:lnTo>
                  <a:pt x="71024" y="1384350"/>
                </a:lnTo>
                <a:lnTo>
                  <a:pt x="36332" y="1340605"/>
                </a:lnTo>
                <a:lnTo>
                  <a:pt x="12363" y="1289503"/>
                </a:lnTo>
                <a:lnTo>
                  <a:pt x="3174" y="1252181"/>
                </a:lnTo>
                <a:lnTo>
                  <a:pt x="0" y="1212837"/>
                </a:lnTo>
                <a:lnTo>
                  <a:pt x="0" y="242569"/>
                </a:lnTo>
                <a:close/>
              </a:path>
            </a:pathLst>
          </a:custGeom>
          <a:ln w="25400">
            <a:solidFill>
              <a:srgbClr val="BB8B00"/>
            </a:solidFill>
          </a:ln>
        </p:spPr>
        <p:txBody>
          <a:bodyPr wrap="square" lIns="0" tIns="0" rIns="0" bIns="0" rtlCol="0">
            <a:noAutofit/>
          </a:bodyPr>
          <a:lstStyle/>
          <a:p>
            <a:endParaRPr/>
          </a:p>
        </p:txBody>
      </p:sp>
      <p:sp>
        <p:nvSpPr>
          <p:cNvPr id="20" name="object 20"/>
          <p:cNvSpPr/>
          <p:nvPr/>
        </p:nvSpPr>
        <p:spPr>
          <a:xfrm>
            <a:off x="4059301" y="4977383"/>
            <a:ext cx="4323207" cy="695401"/>
          </a:xfrm>
          <a:custGeom>
            <a:avLst/>
            <a:gdLst/>
            <a:ahLst/>
            <a:cxnLst/>
            <a:rect l="l" t="t" r="r" b="b"/>
            <a:pathLst>
              <a:path w="4323207" h="695401">
                <a:moveTo>
                  <a:pt x="14859" y="45720"/>
                </a:moveTo>
                <a:lnTo>
                  <a:pt x="34785" y="49619"/>
                </a:lnTo>
                <a:lnTo>
                  <a:pt x="4321302" y="695401"/>
                </a:lnTo>
                <a:lnTo>
                  <a:pt x="4323207" y="682840"/>
                </a:lnTo>
                <a:lnTo>
                  <a:pt x="36644" y="37039"/>
                </a:lnTo>
                <a:lnTo>
                  <a:pt x="13335" y="33528"/>
                </a:lnTo>
                <a:lnTo>
                  <a:pt x="11429" y="46101"/>
                </a:lnTo>
                <a:lnTo>
                  <a:pt x="77215" y="100076"/>
                </a:lnTo>
                <a:lnTo>
                  <a:pt x="85216" y="90170"/>
                </a:lnTo>
                <a:lnTo>
                  <a:pt x="34785" y="49619"/>
                </a:lnTo>
                <a:lnTo>
                  <a:pt x="14859" y="45720"/>
                </a:lnTo>
                <a:lnTo>
                  <a:pt x="16510" y="34925"/>
                </a:lnTo>
                <a:lnTo>
                  <a:pt x="24939" y="41703"/>
                </a:lnTo>
                <a:lnTo>
                  <a:pt x="14859" y="45720"/>
                </a:lnTo>
                <a:close/>
              </a:path>
              <a:path w="4323207" h="695401">
                <a:moveTo>
                  <a:pt x="77215" y="100076"/>
                </a:moveTo>
                <a:lnTo>
                  <a:pt x="11429" y="46101"/>
                </a:lnTo>
                <a:lnTo>
                  <a:pt x="13335" y="33528"/>
                </a:lnTo>
                <a:lnTo>
                  <a:pt x="36644" y="37039"/>
                </a:lnTo>
                <a:lnTo>
                  <a:pt x="96774" y="13081"/>
                </a:lnTo>
                <a:lnTo>
                  <a:pt x="100075" y="11811"/>
                </a:lnTo>
                <a:lnTo>
                  <a:pt x="101726" y="8128"/>
                </a:lnTo>
                <a:lnTo>
                  <a:pt x="100329" y="4826"/>
                </a:lnTo>
                <a:lnTo>
                  <a:pt x="99060" y="1651"/>
                </a:lnTo>
                <a:lnTo>
                  <a:pt x="95376" y="0"/>
                </a:lnTo>
                <a:lnTo>
                  <a:pt x="92075" y="1270"/>
                </a:lnTo>
                <a:lnTo>
                  <a:pt x="0" y="37973"/>
                </a:lnTo>
                <a:lnTo>
                  <a:pt x="77215" y="100076"/>
                </a:lnTo>
                <a:close/>
              </a:path>
              <a:path w="4323207" h="695401">
                <a:moveTo>
                  <a:pt x="24939" y="41703"/>
                </a:moveTo>
                <a:lnTo>
                  <a:pt x="16510" y="34925"/>
                </a:lnTo>
                <a:lnTo>
                  <a:pt x="14859" y="45720"/>
                </a:lnTo>
                <a:lnTo>
                  <a:pt x="24939" y="41703"/>
                </a:lnTo>
                <a:close/>
              </a:path>
            </a:pathLst>
          </a:custGeom>
          <a:solidFill>
            <a:srgbClr val="FFBE00"/>
          </a:solidFill>
        </p:spPr>
        <p:txBody>
          <a:bodyPr wrap="square" lIns="0" tIns="0" rIns="0" bIns="0" rtlCol="0">
            <a:noAutofit/>
          </a:bodyPr>
          <a:lstStyle/>
          <a:p>
            <a:endParaRPr/>
          </a:p>
        </p:txBody>
      </p:sp>
      <p:sp>
        <p:nvSpPr>
          <p:cNvPr id="12" name="object 12"/>
          <p:cNvSpPr txBox="1"/>
          <p:nvPr/>
        </p:nvSpPr>
        <p:spPr>
          <a:xfrm>
            <a:off x="387502" y="197103"/>
            <a:ext cx="2695933" cy="380492"/>
          </a:xfrm>
          <a:prstGeom prst="rect">
            <a:avLst/>
          </a:prstGeom>
        </p:spPr>
        <p:txBody>
          <a:bodyPr wrap="square" lIns="0" tIns="18383" rIns="0" bIns="0" rtlCol="0">
            <a:noAutofit/>
          </a:bodyPr>
          <a:lstStyle/>
          <a:p>
            <a:pPr marL="12700">
              <a:lnSpc>
                <a:spcPts val="2895"/>
              </a:lnSpc>
            </a:pPr>
            <a:r>
              <a:rPr sz="2800" b="1" u="heavy" spc="-13" dirty="0">
                <a:solidFill>
                  <a:srgbClr val="404040"/>
                </a:solidFill>
                <a:latin typeface="Calibri"/>
                <a:cs typeface="Calibri"/>
              </a:rPr>
              <a:t>How to copy a list</a:t>
            </a:r>
            <a:endParaRPr sz="2800">
              <a:latin typeface="Calibri"/>
              <a:cs typeface="Calibri"/>
            </a:endParaRPr>
          </a:p>
        </p:txBody>
      </p:sp>
      <p:sp>
        <p:nvSpPr>
          <p:cNvPr id="11" name="object 11"/>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974852" y="1223137"/>
            <a:ext cx="10203936" cy="584707"/>
          </a:xfrm>
          <a:prstGeom prst="rect">
            <a:avLst/>
          </a:prstGeom>
        </p:spPr>
        <p:txBody>
          <a:bodyPr wrap="square" lIns="0" tIns="13366" rIns="0" bIns="0" rtlCol="0">
            <a:noAutofit/>
          </a:bodyPr>
          <a:lstStyle/>
          <a:p>
            <a:pPr marL="12700">
              <a:lnSpc>
                <a:spcPts val="2105"/>
              </a:lnSpc>
            </a:pPr>
            <a:r>
              <a:rPr sz="2000" spc="-3" dirty="0">
                <a:latin typeface="Calibri"/>
                <a:cs typeface="Calibri"/>
              </a:rPr>
              <a:t>The preceding techniques for copying a list create shallow copies. It means that nested objects will</a:t>
            </a:r>
            <a:endParaRPr sz="2000">
              <a:latin typeface="Calibri"/>
              <a:cs typeface="Calibri"/>
            </a:endParaRPr>
          </a:p>
          <a:p>
            <a:pPr marL="12700" marR="38176">
              <a:lnSpc>
                <a:spcPts val="2400"/>
              </a:lnSpc>
              <a:spcBef>
                <a:spcPts val="14"/>
              </a:spcBef>
            </a:pPr>
            <a:r>
              <a:rPr sz="2000" spc="-3" dirty="0">
                <a:latin typeface="Calibri"/>
                <a:cs typeface="Calibri"/>
              </a:rPr>
              <a:t>not be copied. Consider this example:</a:t>
            </a:r>
            <a:endParaRPr sz="2000">
              <a:latin typeface="Calibri"/>
              <a:cs typeface="Calibri"/>
            </a:endParaRPr>
          </a:p>
        </p:txBody>
      </p:sp>
      <p:sp>
        <p:nvSpPr>
          <p:cNvPr id="9" name="object 9"/>
          <p:cNvSpPr txBox="1"/>
          <p:nvPr/>
        </p:nvSpPr>
        <p:spPr>
          <a:xfrm>
            <a:off x="8584819" y="2328037"/>
            <a:ext cx="2374410" cy="1076960"/>
          </a:xfrm>
          <a:prstGeom prst="rect">
            <a:avLst/>
          </a:prstGeom>
        </p:spPr>
        <p:txBody>
          <a:bodyPr wrap="square" lIns="0" tIns="12065" rIns="0" bIns="0" rtlCol="0">
            <a:noAutofit/>
          </a:bodyPr>
          <a:lstStyle/>
          <a:p>
            <a:pPr marL="48386" marR="64686" algn="ctr">
              <a:lnSpc>
                <a:spcPts val="1900"/>
              </a:lnSpc>
            </a:pPr>
            <a:r>
              <a:rPr sz="1800" spc="-1" dirty="0">
                <a:solidFill>
                  <a:srgbClr val="FFFFFF"/>
                </a:solidFill>
                <a:latin typeface="Calibri"/>
                <a:cs typeface="Calibri"/>
              </a:rPr>
              <a:t>Here, the value of “a” is</a:t>
            </a:r>
            <a:endParaRPr sz="1800">
              <a:latin typeface="Calibri"/>
              <a:cs typeface="Calibri"/>
            </a:endParaRPr>
          </a:p>
          <a:p>
            <a:pPr marL="92582" marR="108172" algn="ctr">
              <a:lnSpc>
                <a:spcPts val="2160"/>
              </a:lnSpc>
              <a:spcBef>
                <a:spcPts val="13"/>
              </a:spcBef>
            </a:pPr>
            <a:r>
              <a:rPr sz="1800" spc="-2" dirty="0">
                <a:solidFill>
                  <a:srgbClr val="FFFFFF"/>
                </a:solidFill>
                <a:latin typeface="Calibri"/>
                <a:cs typeface="Calibri"/>
              </a:rPr>
              <a:t>changed after copying.</a:t>
            </a:r>
            <a:endParaRPr sz="1800">
              <a:latin typeface="Calibri"/>
              <a:cs typeface="Calibri"/>
            </a:endParaRPr>
          </a:p>
          <a:p>
            <a:pPr marL="17906" marR="32987" algn="ctr">
              <a:lnSpc>
                <a:spcPts val="2160"/>
              </a:lnSpc>
            </a:pPr>
            <a:r>
              <a:rPr sz="1800" spc="0" dirty="0">
                <a:solidFill>
                  <a:srgbClr val="FFFFFF"/>
                </a:solidFill>
                <a:latin typeface="Calibri"/>
                <a:cs typeface="Calibri"/>
              </a:rPr>
              <a:t>But the value of “b” also</a:t>
            </a:r>
            <a:endParaRPr sz="1800">
              <a:latin typeface="Calibri"/>
              <a:cs typeface="Calibri"/>
            </a:endParaRPr>
          </a:p>
          <a:p>
            <a:pPr algn="ctr">
              <a:lnSpc>
                <a:spcPts val="2160"/>
              </a:lnSpc>
            </a:pPr>
            <a:r>
              <a:rPr sz="1800" spc="-1" dirty="0">
                <a:solidFill>
                  <a:srgbClr val="FFFFFF"/>
                </a:solidFill>
                <a:latin typeface="Calibri"/>
                <a:cs typeface="Calibri"/>
              </a:rPr>
              <a:t>changed correspondingly</a:t>
            </a:r>
            <a:endParaRPr sz="1800">
              <a:latin typeface="Calibri"/>
              <a:cs typeface="Calibri"/>
            </a:endParaRPr>
          </a:p>
        </p:txBody>
      </p:sp>
      <p:sp>
        <p:nvSpPr>
          <p:cNvPr id="8" name="object 8"/>
          <p:cNvSpPr txBox="1"/>
          <p:nvPr/>
        </p:nvSpPr>
        <p:spPr>
          <a:xfrm>
            <a:off x="8770747" y="5111750"/>
            <a:ext cx="2005404" cy="802944"/>
          </a:xfrm>
          <a:prstGeom prst="rect">
            <a:avLst/>
          </a:prstGeom>
        </p:spPr>
        <p:txBody>
          <a:bodyPr wrap="square" lIns="0" tIns="12065" rIns="0" bIns="0" rtlCol="0">
            <a:noAutofit/>
          </a:bodyPr>
          <a:lstStyle/>
          <a:p>
            <a:pPr marL="74294" marR="93736" algn="ctr">
              <a:lnSpc>
                <a:spcPts val="1900"/>
              </a:lnSpc>
            </a:pPr>
            <a:r>
              <a:rPr sz="1800" spc="-4" dirty="0">
                <a:solidFill>
                  <a:srgbClr val="FFFFFF"/>
                </a:solidFill>
                <a:latin typeface="Calibri"/>
                <a:cs typeface="Calibri"/>
              </a:rPr>
              <a:t>So, to counter such</a:t>
            </a:r>
            <a:endParaRPr sz="1800">
              <a:latin typeface="Calibri"/>
              <a:cs typeface="Calibri"/>
            </a:endParaRPr>
          </a:p>
          <a:p>
            <a:pPr algn="ctr">
              <a:lnSpc>
                <a:spcPts val="2160"/>
              </a:lnSpc>
              <a:spcBef>
                <a:spcPts val="13"/>
              </a:spcBef>
            </a:pPr>
            <a:r>
              <a:rPr sz="1800" spc="-2" dirty="0">
                <a:solidFill>
                  <a:srgbClr val="FFFFFF"/>
                </a:solidFill>
                <a:latin typeface="Calibri"/>
                <a:cs typeface="Calibri"/>
              </a:rPr>
              <a:t>changes, “deepcopy”</a:t>
            </a:r>
            <a:endParaRPr sz="1800">
              <a:latin typeface="Calibri"/>
              <a:cs typeface="Calibri"/>
            </a:endParaRPr>
          </a:p>
          <a:p>
            <a:pPr marL="229743" marR="248599" algn="ctr">
              <a:lnSpc>
                <a:spcPts val="2160"/>
              </a:lnSpc>
            </a:pPr>
            <a:r>
              <a:rPr sz="1800" spc="1" dirty="0">
                <a:solidFill>
                  <a:srgbClr val="FFFFFF"/>
                </a:solidFill>
                <a:latin typeface="Calibri"/>
                <a:cs typeface="Calibri"/>
              </a:rPr>
              <a:t>function is used</a:t>
            </a:r>
            <a:endParaRPr sz="1800">
              <a:latin typeface="Calibri"/>
              <a:cs typeface="Calibri"/>
            </a:endParaRPr>
          </a:p>
        </p:txBody>
      </p:sp>
      <p:sp>
        <p:nvSpPr>
          <p:cNvPr id="6" name="object 6"/>
          <p:cNvSpPr txBox="1"/>
          <p:nvPr/>
        </p:nvSpPr>
        <p:spPr>
          <a:xfrm>
            <a:off x="1343914" y="2216657"/>
            <a:ext cx="5763514" cy="2272157"/>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079697" y="336423"/>
            <a:ext cx="804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470306" y="336423"/>
            <a:ext cx="814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247260" y="336423"/>
            <a:ext cx="8038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502933" y="336423"/>
            <a:ext cx="80374"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1929638" y="5274348"/>
            <a:ext cx="5641594" cy="964526"/>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txBox="1"/>
          <p:nvPr/>
        </p:nvSpPr>
        <p:spPr>
          <a:xfrm>
            <a:off x="387502"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11" name="object 11"/>
          <p:cNvSpPr txBox="1"/>
          <p:nvPr/>
        </p:nvSpPr>
        <p:spPr>
          <a:xfrm>
            <a:off x="717905" y="891429"/>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1004417" y="906780"/>
            <a:ext cx="10503749" cy="2993262"/>
          </a:xfrm>
          <a:prstGeom prst="rect">
            <a:avLst/>
          </a:prstGeom>
        </p:spPr>
        <p:txBody>
          <a:bodyPr wrap="square" lIns="0" tIns="13366" rIns="0" bIns="0" rtlCol="0">
            <a:noAutofit/>
          </a:bodyPr>
          <a:lstStyle/>
          <a:p>
            <a:pPr marL="12700">
              <a:lnSpc>
                <a:spcPts val="2105"/>
              </a:lnSpc>
            </a:pPr>
            <a:r>
              <a:rPr sz="2000" spc="-3" dirty="0">
                <a:latin typeface="Calibri"/>
                <a:cs typeface="Calibri"/>
              </a:rPr>
              <a:t>The other main data type is the dictionary. The dictionary allows you to associate one piece of data (a</a:t>
            </a:r>
            <a:endParaRPr sz="2000">
              <a:latin typeface="Calibri"/>
              <a:cs typeface="Calibri"/>
            </a:endParaRPr>
          </a:p>
          <a:p>
            <a:pPr marL="12700" marR="38176">
              <a:lnSpc>
                <a:spcPts val="2160"/>
              </a:lnSpc>
              <a:spcBef>
                <a:spcPts val="2"/>
              </a:spcBef>
            </a:pPr>
            <a:r>
              <a:rPr sz="2000" spc="-3" dirty="0">
                <a:latin typeface="Calibri"/>
                <a:cs typeface="Calibri"/>
              </a:rPr>
              <a:t>"key") with another (a "value"). The analogy comes from real-life dictionaries, where we associate a</a:t>
            </a:r>
            <a:endParaRPr sz="2000">
              <a:latin typeface="Calibri"/>
              <a:cs typeface="Calibri"/>
            </a:endParaRPr>
          </a:p>
          <a:p>
            <a:pPr marL="12700" marR="38176">
              <a:lnSpc>
                <a:spcPts val="2165"/>
              </a:lnSpc>
              <a:spcBef>
                <a:spcPts val="0"/>
              </a:spcBef>
            </a:pPr>
            <a:r>
              <a:rPr sz="2000" spc="-4" dirty="0">
                <a:latin typeface="Calibri"/>
                <a:cs typeface="Calibri"/>
              </a:rPr>
              <a:t>word (the "key") with its meaning. It's a little harder to understand than a list, but Python makes</a:t>
            </a:r>
            <a:endParaRPr sz="2000">
              <a:latin typeface="Calibri"/>
              <a:cs typeface="Calibri"/>
            </a:endParaRPr>
          </a:p>
          <a:p>
            <a:pPr marL="12700" marR="38176">
              <a:lnSpc>
                <a:spcPts val="2160"/>
              </a:lnSpc>
            </a:pPr>
            <a:r>
              <a:rPr sz="2000" spc="-3" dirty="0">
                <a:latin typeface="Calibri"/>
                <a:cs typeface="Calibri"/>
              </a:rPr>
              <a:t>them very easy to deal with.</a:t>
            </a:r>
            <a:endParaRPr sz="2000">
              <a:latin typeface="Calibri"/>
              <a:cs typeface="Calibri"/>
            </a:endParaRPr>
          </a:p>
          <a:p>
            <a:pPr marL="12700" marR="347200">
              <a:lnSpc>
                <a:spcPts val="2160"/>
              </a:lnSpc>
              <a:spcBef>
                <a:spcPts val="409"/>
              </a:spcBef>
            </a:pPr>
            <a:r>
              <a:rPr sz="2000" spc="-3" dirty="0">
                <a:latin typeface="Calibri"/>
                <a:cs typeface="Calibri"/>
              </a:rPr>
              <a:t>It is best to think of a dictionary as an unordered set of key: value pairs, with the requirement that the keys are unique (within one dictionary).</a:t>
            </a:r>
            <a:endParaRPr sz="2000">
              <a:latin typeface="Calibri"/>
              <a:cs typeface="Calibri"/>
            </a:endParaRPr>
          </a:p>
          <a:p>
            <a:pPr marL="12700" marR="38176">
              <a:lnSpc>
                <a:spcPct val="101725"/>
              </a:lnSpc>
              <a:spcBef>
                <a:spcPts val="156"/>
              </a:spcBef>
            </a:pPr>
            <a:r>
              <a:rPr sz="2000" spc="-2" dirty="0">
                <a:latin typeface="Calibri"/>
                <a:cs typeface="Calibri"/>
              </a:rPr>
              <a:t>A pair of braces creates an empty dictionary: {}</a:t>
            </a:r>
            <a:endParaRPr sz="2000">
              <a:latin typeface="Calibri"/>
              <a:cs typeface="Calibri"/>
            </a:endParaRPr>
          </a:p>
          <a:p>
            <a:pPr marL="12700" marR="290641">
              <a:lnSpc>
                <a:spcPts val="2160"/>
              </a:lnSpc>
              <a:spcBef>
                <a:spcPts val="518"/>
              </a:spcBef>
            </a:pPr>
            <a:r>
              <a:rPr sz="2000" spc="-3" dirty="0">
                <a:latin typeface="Calibri"/>
                <a:cs typeface="Calibri"/>
              </a:rPr>
              <a:t>Placing a comma-separated list of key : value pairs within the braces adds initial key : value pairs to the dictionary; this is also the way dictionaries are written on output.</a:t>
            </a:r>
            <a:endParaRPr sz="2000">
              <a:latin typeface="Calibri"/>
              <a:cs typeface="Calibri"/>
            </a:endParaRPr>
          </a:p>
          <a:p>
            <a:pPr marL="12700" marR="38176">
              <a:lnSpc>
                <a:spcPct val="101725"/>
              </a:lnSpc>
              <a:spcBef>
                <a:spcPts val="156"/>
              </a:spcBef>
            </a:pPr>
            <a:r>
              <a:rPr sz="2000" spc="-2" dirty="0">
                <a:latin typeface="Calibri"/>
                <a:cs typeface="Calibri"/>
              </a:rPr>
              <a:t>Declaration of dictionary</a:t>
            </a:r>
            <a:endParaRPr sz="2000">
              <a:latin typeface="Calibri"/>
              <a:cs typeface="Calibri"/>
            </a:endParaRPr>
          </a:p>
        </p:txBody>
      </p:sp>
      <p:sp>
        <p:nvSpPr>
          <p:cNvPr id="9" name="object 9"/>
          <p:cNvSpPr txBox="1"/>
          <p:nvPr/>
        </p:nvSpPr>
        <p:spPr>
          <a:xfrm>
            <a:off x="717905" y="2050050"/>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8" name="object 8"/>
          <p:cNvSpPr txBox="1"/>
          <p:nvPr/>
        </p:nvSpPr>
        <p:spPr>
          <a:xfrm>
            <a:off x="717905" y="2659650"/>
            <a:ext cx="152654" cy="615441"/>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232"/>
              </a:spcBef>
            </a:pPr>
            <a:r>
              <a:rPr sz="2000" dirty="0">
                <a:latin typeface="Arial"/>
                <a:cs typeface="Arial"/>
              </a:rPr>
              <a:t>•</a:t>
            </a:r>
            <a:endParaRPr sz="2000">
              <a:latin typeface="Arial"/>
              <a:cs typeface="Arial"/>
            </a:endParaRPr>
          </a:p>
        </p:txBody>
      </p:sp>
      <p:sp>
        <p:nvSpPr>
          <p:cNvPr id="7" name="object 7"/>
          <p:cNvSpPr txBox="1"/>
          <p:nvPr/>
        </p:nvSpPr>
        <p:spPr>
          <a:xfrm>
            <a:off x="717905" y="3604784"/>
            <a:ext cx="152654"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1175105" y="3940159"/>
            <a:ext cx="180140" cy="279908"/>
          </a:xfrm>
          <a:prstGeom prst="rect">
            <a:avLst/>
          </a:prstGeom>
        </p:spPr>
        <p:txBody>
          <a:bodyPr wrap="square" lIns="0" tIns="13620" rIns="0" bIns="0" rtlCol="0">
            <a:noAutofit/>
          </a:bodyPr>
          <a:lstStyle/>
          <a:p>
            <a:pPr marL="12700">
              <a:lnSpc>
                <a:spcPts val="2145"/>
              </a:lnSpc>
            </a:pPr>
            <a:r>
              <a:rPr sz="2000" dirty="0">
                <a:latin typeface="Wingdings"/>
                <a:cs typeface="Wingdings"/>
              </a:rPr>
              <a:t></a:t>
            </a:r>
            <a:endParaRPr sz="2000">
              <a:latin typeface="Wingdings"/>
              <a:cs typeface="Wingdings"/>
            </a:endParaRPr>
          </a:p>
        </p:txBody>
      </p:sp>
      <p:sp>
        <p:nvSpPr>
          <p:cNvPr id="5" name="object 5"/>
          <p:cNvSpPr txBox="1"/>
          <p:nvPr/>
        </p:nvSpPr>
        <p:spPr>
          <a:xfrm>
            <a:off x="1518031" y="3955415"/>
            <a:ext cx="9645624" cy="554558"/>
          </a:xfrm>
          <a:prstGeom prst="rect">
            <a:avLst/>
          </a:prstGeom>
        </p:spPr>
        <p:txBody>
          <a:bodyPr wrap="square" lIns="0" tIns="13366" rIns="0" bIns="0" rtlCol="0">
            <a:noAutofit/>
          </a:bodyPr>
          <a:lstStyle/>
          <a:p>
            <a:pPr marL="12700">
              <a:lnSpc>
                <a:spcPts val="2105"/>
              </a:lnSpc>
            </a:pPr>
            <a:r>
              <a:rPr sz="2000" spc="-4" dirty="0">
                <a:latin typeface="Calibri"/>
                <a:cs typeface="Calibri"/>
              </a:rPr>
              <a:t>Lets say we would like to create an object which stores the name and scores of students. This</a:t>
            </a:r>
            <a:endParaRPr sz="2000">
              <a:latin typeface="Calibri"/>
              <a:cs typeface="Calibri"/>
            </a:endParaRPr>
          </a:p>
          <a:p>
            <a:pPr marL="12700" marR="38176">
              <a:lnSpc>
                <a:spcPts val="2160"/>
              </a:lnSpc>
              <a:spcBef>
                <a:spcPts val="2"/>
              </a:spcBef>
            </a:pPr>
            <a:r>
              <a:rPr sz="2000" spc="-4" dirty="0">
                <a:latin typeface="Calibri"/>
                <a:cs typeface="Calibri"/>
              </a:rPr>
              <a:t>could be achieved with dictionary in </a:t>
            </a:r>
            <a:r>
              <a:rPr sz="2000" b="1" spc="-4" dirty="0">
                <a:latin typeface="Calibri"/>
                <a:cs typeface="Calibri"/>
              </a:rPr>
              <a:t>keys : values </a:t>
            </a:r>
            <a:r>
              <a:rPr sz="2000" spc="-4" dirty="0">
                <a:latin typeface="Calibri"/>
                <a:cs typeface="Calibri"/>
              </a:rPr>
              <a:t>format</a:t>
            </a:r>
            <a:endParaRPr sz="2000">
              <a:latin typeface="Calibri"/>
              <a:cs typeface="Calibri"/>
            </a:endParaRPr>
          </a:p>
        </p:txBody>
      </p:sp>
      <p:sp>
        <p:nvSpPr>
          <p:cNvPr id="4" name="object 4"/>
          <p:cNvSpPr txBox="1"/>
          <p:nvPr/>
        </p:nvSpPr>
        <p:spPr>
          <a:xfrm>
            <a:off x="717905" y="4549918"/>
            <a:ext cx="152654" cy="61518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232"/>
              </a:spcBef>
            </a:pPr>
            <a:r>
              <a:rPr sz="2000" dirty="0">
                <a:latin typeface="Arial"/>
                <a:cs typeface="Arial"/>
              </a:rPr>
              <a:t>•</a:t>
            </a:r>
            <a:endParaRPr sz="2000">
              <a:latin typeface="Arial"/>
              <a:cs typeface="Arial"/>
            </a:endParaRPr>
          </a:p>
        </p:txBody>
      </p:sp>
      <p:sp>
        <p:nvSpPr>
          <p:cNvPr id="3" name="object 3"/>
          <p:cNvSpPr txBox="1"/>
          <p:nvPr/>
        </p:nvSpPr>
        <p:spPr>
          <a:xfrm>
            <a:off x="1060805" y="4565269"/>
            <a:ext cx="3228652" cy="615188"/>
          </a:xfrm>
          <a:prstGeom prst="rect">
            <a:avLst/>
          </a:prstGeom>
        </p:spPr>
        <p:txBody>
          <a:bodyPr wrap="square" lIns="0" tIns="13366" rIns="0" bIns="0" rtlCol="0">
            <a:noAutofit/>
          </a:bodyPr>
          <a:lstStyle/>
          <a:p>
            <a:pPr marL="12700" marR="38176">
              <a:lnSpc>
                <a:spcPts val="2105"/>
              </a:lnSpc>
            </a:pPr>
            <a:r>
              <a:rPr sz="2000" spc="-5" dirty="0">
                <a:latin typeface="Calibri"/>
                <a:cs typeface="Calibri"/>
              </a:rPr>
              <a:t>score = {'rob' : 85, 'kevin' : 70}</a:t>
            </a:r>
            <a:endParaRPr sz="2000">
              <a:latin typeface="Calibri"/>
              <a:cs typeface="Calibri"/>
            </a:endParaRPr>
          </a:p>
          <a:p>
            <a:pPr marL="12700">
              <a:lnSpc>
                <a:spcPct val="101725"/>
              </a:lnSpc>
              <a:spcBef>
                <a:spcPts val="89"/>
              </a:spcBef>
            </a:pPr>
            <a:r>
              <a:rPr sz="2000" spc="-1" dirty="0">
                <a:latin typeface="Calibri"/>
                <a:cs typeface="Calibri"/>
              </a:rPr>
              <a:t>print("The dictionary is",score)</a:t>
            </a:r>
            <a:endParaRPr sz="2000">
              <a:latin typeface="Calibri"/>
              <a:cs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9" name="object 9"/>
          <p:cNvSpPr/>
          <p:nvPr/>
        </p:nvSpPr>
        <p:spPr>
          <a:xfrm>
            <a:off x="914400" y="3200400"/>
            <a:ext cx="8275193" cy="188887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387502"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7" name="object 7"/>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918463" y="1223137"/>
            <a:ext cx="5469488"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To get the score of any student or value in dictionary</a:t>
            </a:r>
            <a:endParaRPr sz="2000">
              <a:latin typeface="Calibri"/>
              <a:cs typeface="Calibri"/>
            </a:endParaRPr>
          </a:p>
        </p:txBody>
      </p:sp>
      <p:sp>
        <p:nvSpPr>
          <p:cNvPr id="5" name="object 5"/>
          <p:cNvSpPr txBox="1"/>
          <p:nvPr/>
        </p:nvSpPr>
        <p:spPr>
          <a:xfrm>
            <a:off x="1089152" y="1564060"/>
            <a:ext cx="187006" cy="1241932"/>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a:p>
            <a:pPr marL="12700" marR="215">
              <a:lnSpc>
                <a:spcPct val="95825"/>
              </a:lnSpc>
              <a:spcBef>
                <a:spcPts val="522"/>
              </a:spcBef>
            </a:pPr>
            <a:r>
              <a:rPr sz="1800" dirty="0">
                <a:latin typeface="Arial"/>
                <a:cs typeface="Arial"/>
              </a:rPr>
              <a:t>–</a:t>
            </a:r>
            <a:endParaRPr sz="1800">
              <a:latin typeface="Arial"/>
              <a:cs typeface="Arial"/>
            </a:endParaRPr>
          </a:p>
        </p:txBody>
      </p:sp>
      <p:sp>
        <p:nvSpPr>
          <p:cNvPr id="4" name="object 4"/>
          <p:cNvSpPr txBox="1"/>
          <p:nvPr/>
        </p:nvSpPr>
        <p:spPr>
          <a:xfrm>
            <a:off x="1375918" y="1577848"/>
            <a:ext cx="3479157" cy="1241932"/>
          </a:xfrm>
          <a:prstGeom prst="rect">
            <a:avLst/>
          </a:prstGeom>
        </p:spPr>
        <p:txBody>
          <a:bodyPr wrap="square" lIns="0" tIns="12065" rIns="0" bIns="0" rtlCol="0">
            <a:noAutofit/>
          </a:bodyPr>
          <a:lstStyle/>
          <a:p>
            <a:pPr marL="12700" marR="34289">
              <a:lnSpc>
                <a:spcPts val="1900"/>
              </a:lnSpc>
            </a:pPr>
            <a:r>
              <a:rPr sz="1800" spc="-5" dirty="0">
                <a:latin typeface="Calibri"/>
                <a:cs typeface="Calibri"/>
              </a:rPr>
              <a:t>print(score)</a:t>
            </a:r>
            <a:endParaRPr sz="1800">
              <a:latin typeface="Calibri"/>
              <a:cs typeface="Calibri"/>
            </a:endParaRPr>
          </a:p>
          <a:p>
            <a:pPr marL="12700" marR="34289">
              <a:lnSpc>
                <a:spcPct val="101725"/>
              </a:lnSpc>
              <a:spcBef>
                <a:spcPts val="299"/>
              </a:spcBef>
            </a:pPr>
            <a:r>
              <a:rPr sz="1800" spc="-5" dirty="0">
                <a:latin typeface="Calibri"/>
                <a:cs typeface="Calibri"/>
              </a:rPr>
              <a:t>mar = score['kevin']</a:t>
            </a:r>
            <a:endParaRPr sz="1800">
              <a:latin typeface="Calibri"/>
              <a:cs typeface="Calibri"/>
            </a:endParaRPr>
          </a:p>
          <a:p>
            <a:pPr marL="12700" marR="34289">
              <a:lnSpc>
                <a:spcPct val="101725"/>
              </a:lnSpc>
              <a:spcBef>
                <a:spcPts val="395"/>
              </a:spcBef>
            </a:pPr>
            <a:r>
              <a:rPr sz="1800" spc="-3" dirty="0">
                <a:latin typeface="Calibri"/>
                <a:cs typeface="Calibri"/>
              </a:rPr>
              <a:t>print("Marks of Kevin are",mar)</a:t>
            </a:r>
            <a:endParaRPr sz="1800">
              <a:latin typeface="Calibri"/>
              <a:cs typeface="Calibri"/>
            </a:endParaRPr>
          </a:p>
          <a:p>
            <a:pPr marL="12700">
              <a:lnSpc>
                <a:spcPct val="101725"/>
              </a:lnSpc>
              <a:spcBef>
                <a:spcPts val="395"/>
              </a:spcBef>
            </a:pPr>
            <a:r>
              <a:rPr sz="1800" spc="-3" dirty="0">
                <a:latin typeface="Calibri"/>
                <a:cs typeface="Calibri"/>
              </a:rPr>
              <a:t>print("Marks of rob are",score['rob'])</a:t>
            </a:r>
            <a:endParaRPr sz="1800">
              <a:latin typeface="Calibri"/>
              <a:cs typeface="Calibri"/>
            </a:endParaRPr>
          </a:p>
        </p:txBody>
      </p:sp>
      <p:sp>
        <p:nvSpPr>
          <p:cNvPr id="3" name="object 3"/>
          <p:cNvSpPr txBox="1"/>
          <p:nvPr/>
        </p:nvSpPr>
        <p:spPr>
          <a:xfrm>
            <a:off x="5111013" y="2565780"/>
            <a:ext cx="2195210" cy="254000"/>
          </a:xfrm>
          <a:prstGeom prst="rect">
            <a:avLst/>
          </a:prstGeom>
        </p:spPr>
        <p:txBody>
          <a:bodyPr wrap="square" lIns="0" tIns="12065" rIns="0" bIns="0" rtlCol="0">
            <a:noAutofit/>
          </a:bodyPr>
          <a:lstStyle/>
          <a:p>
            <a:pPr marL="12700">
              <a:lnSpc>
                <a:spcPts val="1900"/>
              </a:lnSpc>
            </a:pPr>
            <a:r>
              <a:rPr sz="1800" spc="-2" dirty="0">
                <a:latin typeface="Calibri"/>
                <a:cs typeface="Calibri"/>
              </a:rPr>
              <a:t># print the score of rob</a:t>
            </a:r>
            <a:endParaRPr sz="180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470903" y="3181223"/>
            <a:ext cx="8112633" cy="2152777"/>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387502"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6" name="object 6"/>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1223137"/>
            <a:ext cx="4993303"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Add new elements or students to the dictionary</a:t>
            </a:r>
            <a:endParaRPr sz="2000">
              <a:latin typeface="Calibri"/>
              <a:cs typeface="Calibri"/>
            </a:endParaRPr>
          </a:p>
        </p:txBody>
      </p:sp>
      <p:sp>
        <p:nvSpPr>
          <p:cNvPr id="4" name="object 4"/>
          <p:cNvSpPr txBox="1"/>
          <p:nvPr/>
        </p:nvSpPr>
        <p:spPr>
          <a:xfrm>
            <a:off x="1089152" y="1564060"/>
            <a:ext cx="187006" cy="1241932"/>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a:p>
            <a:pPr marL="12700" marR="215">
              <a:lnSpc>
                <a:spcPct val="95825"/>
              </a:lnSpc>
              <a:spcBef>
                <a:spcPts val="522"/>
              </a:spcBef>
            </a:pPr>
            <a:r>
              <a:rPr sz="1800" dirty="0">
                <a:latin typeface="Arial"/>
                <a:cs typeface="Arial"/>
              </a:rPr>
              <a:t>–</a:t>
            </a:r>
            <a:endParaRPr sz="1800">
              <a:latin typeface="Arial"/>
              <a:cs typeface="Arial"/>
            </a:endParaRPr>
          </a:p>
        </p:txBody>
      </p:sp>
      <p:sp>
        <p:nvSpPr>
          <p:cNvPr id="3" name="object 3"/>
          <p:cNvSpPr txBox="1"/>
          <p:nvPr/>
        </p:nvSpPr>
        <p:spPr>
          <a:xfrm>
            <a:off x="1375918" y="1577848"/>
            <a:ext cx="5291023" cy="1241932"/>
          </a:xfrm>
          <a:prstGeom prst="rect">
            <a:avLst/>
          </a:prstGeom>
        </p:spPr>
        <p:txBody>
          <a:bodyPr wrap="square" lIns="0" tIns="12065" rIns="0" bIns="0" rtlCol="0">
            <a:noAutofit/>
          </a:bodyPr>
          <a:lstStyle/>
          <a:p>
            <a:pPr marL="12700" marR="34290">
              <a:lnSpc>
                <a:spcPts val="1900"/>
              </a:lnSpc>
            </a:pPr>
            <a:r>
              <a:rPr sz="1800" spc="-5" dirty="0">
                <a:latin typeface="Calibri"/>
                <a:cs typeface="Calibri"/>
              </a:rPr>
              <a:t>print(score)</a:t>
            </a:r>
            <a:endParaRPr sz="1800">
              <a:latin typeface="Calibri"/>
              <a:cs typeface="Calibri"/>
            </a:endParaRPr>
          </a:p>
          <a:p>
            <a:pPr marL="12700" marR="34290">
              <a:lnSpc>
                <a:spcPct val="101725"/>
              </a:lnSpc>
              <a:spcBef>
                <a:spcPts val="299"/>
              </a:spcBef>
            </a:pPr>
            <a:r>
              <a:rPr sz="1800" spc="-2" dirty="0">
                <a:latin typeface="Calibri"/>
                <a:cs typeface="Calibri"/>
              </a:rPr>
              <a:t>score['jim']= 92</a:t>
            </a:r>
            <a:endParaRPr sz="1800">
              <a:latin typeface="Calibri"/>
              <a:cs typeface="Calibri"/>
            </a:endParaRPr>
          </a:p>
          <a:p>
            <a:pPr marL="12700" marR="34290">
              <a:lnSpc>
                <a:spcPct val="101725"/>
              </a:lnSpc>
              <a:spcBef>
                <a:spcPts val="395"/>
              </a:spcBef>
            </a:pPr>
            <a:r>
              <a:rPr sz="1800" spc="-5" dirty="0">
                <a:latin typeface="Calibri"/>
                <a:cs typeface="Calibri"/>
              </a:rPr>
              <a:t>score['tomy']= 56</a:t>
            </a:r>
            <a:endParaRPr sz="1800">
              <a:latin typeface="Calibri"/>
              <a:cs typeface="Calibri"/>
            </a:endParaRPr>
          </a:p>
          <a:p>
            <a:pPr marL="12700">
              <a:lnSpc>
                <a:spcPct val="101725"/>
              </a:lnSpc>
              <a:spcBef>
                <a:spcPts val="395"/>
              </a:spcBef>
            </a:pPr>
            <a:r>
              <a:rPr sz="1800" spc="-1" dirty="0">
                <a:latin typeface="Calibri"/>
                <a:cs typeface="Calibri"/>
              </a:rPr>
              <a:t>print("The dictionary after adding jim and tomy -",score)</a:t>
            </a:r>
            <a:endParaRPr sz="1800">
              <a:latin typeface="Calibri"/>
              <a:cs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921766" y="3200400"/>
            <a:ext cx="7336408" cy="1752600"/>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387502"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6" name="object 6"/>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1223137"/>
            <a:ext cx="7444817"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“keys” gives you keys in dictionary, i.e. names of all students in this case</a:t>
            </a:r>
            <a:endParaRPr sz="2000">
              <a:latin typeface="Calibri"/>
              <a:cs typeface="Calibri"/>
            </a:endParaRPr>
          </a:p>
        </p:txBody>
      </p:sp>
      <p:sp>
        <p:nvSpPr>
          <p:cNvPr id="4" name="object 4"/>
          <p:cNvSpPr txBox="1"/>
          <p:nvPr/>
        </p:nvSpPr>
        <p:spPr>
          <a:xfrm>
            <a:off x="1089152" y="1564060"/>
            <a:ext cx="187006"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3" name="object 3"/>
          <p:cNvSpPr txBox="1"/>
          <p:nvPr/>
        </p:nvSpPr>
        <p:spPr>
          <a:xfrm>
            <a:off x="1375918" y="1577848"/>
            <a:ext cx="3035516" cy="912825"/>
          </a:xfrm>
          <a:prstGeom prst="rect">
            <a:avLst/>
          </a:prstGeom>
        </p:spPr>
        <p:txBody>
          <a:bodyPr wrap="square" lIns="0" tIns="12065" rIns="0" bIns="0" rtlCol="0">
            <a:noAutofit/>
          </a:bodyPr>
          <a:lstStyle/>
          <a:p>
            <a:pPr marL="12700" marR="34335">
              <a:lnSpc>
                <a:spcPts val="1900"/>
              </a:lnSpc>
            </a:pPr>
            <a:r>
              <a:rPr sz="1800" spc="-5" dirty="0">
                <a:latin typeface="Calibri"/>
                <a:cs typeface="Calibri"/>
              </a:rPr>
              <a:t>print(score)</a:t>
            </a:r>
            <a:endParaRPr sz="1800">
              <a:latin typeface="Calibri"/>
              <a:cs typeface="Calibri"/>
            </a:endParaRPr>
          </a:p>
          <a:p>
            <a:pPr marL="12700" marR="34335">
              <a:lnSpc>
                <a:spcPct val="101725"/>
              </a:lnSpc>
              <a:spcBef>
                <a:spcPts val="299"/>
              </a:spcBef>
            </a:pPr>
            <a:r>
              <a:rPr sz="1800" spc="9" dirty="0">
                <a:latin typeface="Calibri"/>
                <a:cs typeface="Calibri"/>
              </a:rPr>
              <a:t>names = list(score.keys())</a:t>
            </a:r>
            <a:endParaRPr sz="1800">
              <a:latin typeface="Calibri"/>
              <a:cs typeface="Calibri"/>
            </a:endParaRPr>
          </a:p>
          <a:p>
            <a:pPr marL="12700">
              <a:lnSpc>
                <a:spcPct val="101725"/>
              </a:lnSpc>
              <a:spcBef>
                <a:spcPts val="395"/>
              </a:spcBef>
            </a:pPr>
            <a:r>
              <a:rPr sz="1800" spc="-1" dirty="0">
                <a:latin typeface="Calibri"/>
                <a:cs typeface="Calibri"/>
              </a:rPr>
              <a:t>print("List of students -",names)</a:t>
            </a:r>
            <a:endParaRPr sz="1800">
              <a:latin typeface="Calibri"/>
              <a:cs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077125" y="2819400"/>
            <a:ext cx="7467600" cy="1828800"/>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387502"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6" name="object 6"/>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1223137"/>
            <a:ext cx="7801382"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“values” gives you values in dictionary, i.e. marks of all students in this case</a:t>
            </a:r>
            <a:endParaRPr sz="2000">
              <a:latin typeface="Calibri"/>
              <a:cs typeface="Calibri"/>
            </a:endParaRPr>
          </a:p>
        </p:txBody>
      </p:sp>
      <p:sp>
        <p:nvSpPr>
          <p:cNvPr id="4" name="object 4"/>
          <p:cNvSpPr txBox="1"/>
          <p:nvPr/>
        </p:nvSpPr>
        <p:spPr>
          <a:xfrm>
            <a:off x="1089152" y="1564060"/>
            <a:ext cx="187006"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3" name="object 3"/>
          <p:cNvSpPr txBox="1"/>
          <p:nvPr/>
        </p:nvSpPr>
        <p:spPr>
          <a:xfrm>
            <a:off x="1375918" y="1577848"/>
            <a:ext cx="2741034" cy="912825"/>
          </a:xfrm>
          <a:prstGeom prst="rect">
            <a:avLst/>
          </a:prstGeom>
        </p:spPr>
        <p:txBody>
          <a:bodyPr wrap="square" lIns="0" tIns="12065" rIns="0" bIns="0" rtlCol="0">
            <a:noAutofit/>
          </a:bodyPr>
          <a:lstStyle/>
          <a:p>
            <a:pPr marL="12700" marR="34335">
              <a:lnSpc>
                <a:spcPts val="1900"/>
              </a:lnSpc>
            </a:pPr>
            <a:r>
              <a:rPr sz="1800" spc="-5" dirty="0">
                <a:latin typeface="Calibri"/>
                <a:cs typeface="Calibri"/>
              </a:rPr>
              <a:t>print(score)</a:t>
            </a:r>
            <a:endParaRPr sz="1800">
              <a:latin typeface="Calibri"/>
              <a:cs typeface="Calibri"/>
            </a:endParaRPr>
          </a:p>
          <a:p>
            <a:pPr marL="12700" marR="34335">
              <a:lnSpc>
                <a:spcPct val="101725"/>
              </a:lnSpc>
              <a:spcBef>
                <a:spcPts val="299"/>
              </a:spcBef>
            </a:pPr>
            <a:r>
              <a:rPr sz="1800" spc="-5" dirty="0">
                <a:latin typeface="Calibri"/>
                <a:cs typeface="Calibri"/>
              </a:rPr>
              <a:t>marks =  list(score.values())</a:t>
            </a:r>
            <a:endParaRPr sz="1800">
              <a:latin typeface="Calibri"/>
              <a:cs typeface="Calibri"/>
            </a:endParaRPr>
          </a:p>
          <a:p>
            <a:pPr marL="12700">
              <a:lnSpc>
                <a:spcPct val="101725"/>
              </a:lnSpc>
              <a:spcBef>
                <a:spcPts val="395"/>
              </a:spcBef>
            </a:pPr>
            <a:r>
              <a:rPr sz="1800" spc="-2" dirty="0">
                <a:latin typeface="Calibri"/>
                <a:cs typeface="Calibri"/>
              </a:rPr>
              <a:t>print("List of marks -",marks)</a:t>
            </a:r>
            <a:endParaRPr sz="1800">
              <a:latin typeface="Calibri"/>
              <a:cs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029500" y="2895600"/>
            <a:ext cx="7368921" cy="1439926"/>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387502"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6" name="object 6"/>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1223137"/>
            <a:ext cx="7424859"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We can also look at the marks in sorted order i.e. non descending order</a:t>
            </a:r>
            <a:endParaRPr sz="2000">
              <a:latin typeface="Calibri"/>
              <a:cs typeface="Calibri"/>
            </a:endParaRPr>
          </a:p>
        </p:txBody>
      </p:sp>
      <p:sp>
        <p:nvSpPr>
          <p:cNvPr id="4" name="object 4"/>
          <p:cNvSpPr txBox="1"/>
          <p:nvPr/>
        </p:nvSpPr>
        <p:spPr>
          <a:xfrm>
            <a:off x="1089152" y="1564060"/>
            <a:ext cx="187006"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3" name="object 3"/>
          <p:cNvSpPr txBox="1"/>
          <p:nvPr/>
        </p:nvSpPr>
        <p:spPr>
          <a:xfrm>
            <a:off x="1375918" y="1577848"/>
            <a:ext cx="4790171" cy="912825"/>
          </a:xfrm>
          <a:prstGeom prst="rect">
            <a:avLst/>
          </a:prstGeom>
        </p:spPr>
        <p:txBody>
          <a:bodyPr wrap="square" lIns="0" tIns="12065" rIns="0" bIns="0" rtlCol="0">
            <a:noAutofit/>
          </a:bodyPr>
          <a:lstStyle/>
          <a:p>
            <a:pPr marL="12700" marR="34335">
              <a:lnSpc>
                <a:spcPts val="1900"/>
              </a:lnSpc>
            </a:pPr>
            <a:r>
              <a:rPr sz="1800" spc="-5" dirty="0">
                <a:latin typeface="Calibri"/>
                <a:cs typeface="Calibri"/>
              </a:rPr>
              <a:t>print(score)</a:t>
            </a:r>
            <a:endParaRPr sz="1800">
              <a:latin typeface="Calibri"/>
              <a:cs typeface="Calibri"/>
            </a:endParaRPr>
          </a:p>
          <a:p>
            <a:pPr marL="12700" marR="34335">
              <a:lnSpc>
                <a:spcPct val="101725"/>
              </a:lnSpc>
              <a:spcBef>
                <a:spcPts val="299"/>
              </a:spcBef>
            </a:pPr>
            <a:r>
              <a:rPr sz="1800" spc="-5" dirty="0">
                <a:latin typeface="Calibri"/>
                <a:cs typeface="Calibri"/>
              </a:rPr>
              <a:t>sortedMarks = sorted(score.values())</a:t>
            </a:r>
            <a:endParaRPr sz="1800">
              <a:latin typeface="Calibri"/>
              <a:cs typeface="Calibri"/>
            </a:endParaRPr>
          </a:p>
          <a:p>
            <a:pPr marL="12700">
              <a:lnSpc>
                <a:spcPct val="101725"/>
              </a:lnSpc>
              <a:spcBef>
                <a:spcPts val="395"/>
              </a:spcBef>
            </a:pPr>
            <a:r>
              <a:rPr sz="1800" spc="-2" dirty="0">
                <a:latin typeface="Calibri"/>
                <a:cs typeface="Calibri"/>
              </a:rPr>
              <a:t>print("List of marks in sorted order -",sortedMarks)</a:t>
            </a:r>
            <a:endParaRPr sz="1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685800" y="1745234"/>
            <a:ext cx="10058400" cy="3998341"/>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4289679" y="3744468"/>
            <a:ext cx="1210945" cy="2204935"/>
          </a:xfrm>
          <a:custGeom>
            <a:avLst/>
            <a:gdLst/>
            <a:ahLst/>
            <a:cxnLst/>
            <a:rect l="l" t="t" r="r" b="b"/>
            <a:pathLst>
              <a:path w="1210945" h="2204935">
                <a:moveTo>
                  <a:pt x="0" y="2177732"/>
                </a:moveTo>
                <a:lnTo>
                  <a:pt x="50292" y="2204935"/>
                </a:lnTo>
                <a:lnTo>
                  <a:pt x="1154542" y="164330"/>
                </a:lnTo>
                <a:lnTo>
                  <a:pt x="1168146" y="139191"/>
                </a:lnTo>
                <a:lnTo>
                  <a:pt x="1204849" y="191515"/>
                </a:lnTo>
                <a:lnTo>
                  <a:pt x="1210945" y="0"/>
                </a:lnTo>
                <a:lnTo>
                  <a:pt x="1117854" y="112013"/>
                </a:lnTo>
                <a:lnTo>
                  <a:pt x="1104250" y="137152"/>
                </a:lnTo>
                <a:lnTo>
                  <a:pt x="0" y="2177732"/>
                </a:lnTo>
                <a:close/>
              </a:path>
              <a:path w="1210945" h="2204935">
                <a:moveTo>
                  <a:pt x="1117854" y="112013"/>
                </a:moveTo>
                <a:lnTo>
                  <a:pt x="1210945" y="0"/>
                </a:lnTo>
                <a:lnTo>
                  <a:pt x="1053973" y="109981"/>
                </a:lnTo>
                <a:lnTo>
                  <a:pt x="1104250" y="137152"/>
                </a:lnTo>
                <a:lnTo>
                  <a:pt x="1117854" y="112013"/>
                </a:lnTo>
                <a:close/>
              </a:path>
              <a:path w="1210945" h="2204935">
                <a:moveTo>
                  <a:pt x="1204849" y="191515"/>
                </a:moveTo>
                <a:lnTo>
                  <a:pt x="1168146" y="139191"/>
                </a:lnTo>
                <a:lnTo>
                  <a:pt x="1154542" y="164330"/>
                </a:lnTo>
                <a:lnTo>
                  <a:pt x="1204849" y="191515"/>
                </a:lnTo>
                <a:close/>
              </a:path>
            </a:pathLst>
          </a:custGeom>
          <a:solidFill>
            <a:srgbClr val="FFBE00"/>
          </a:solidFill>
        </p:spPr>
        <p:txBody>
          <a:bodyPr wrap="square" lIns="0" tIns="0" rIns="0" bIns="0" rtlCol="0">
            <a:noAutofit/>
          </a:bodyPr>
          <a:lstStyle/>
          <a:p>
            <a:endParaRPr/>
          </a:p>
        </p:txBody>
      </p:sp>
      <p:sp>
        <p:nvSpPr>
          <p:cNvPr id="8" name="object 8"/>
          <p:cNvSpPr txBox="1"/>
          <p:nvPr/>
        </p:nvSpPr>
        <p:spPr>
          <a:xfrm>
            <a:off x="387502" y="197103"/>
            <a:ext cx="4070770" cy="380492"/>
          </a:xfrm>
          <a:prstGeom prst="rect">
            <a:avLst/>
          </a:prstGeom>
        </p:spPr>
        <p:txBody>
          <a:bodyPr wrap="square" lIns="0" tIns="18383" rIns="0" bIns="0" rtlCol="0">
            <a:noAutofit/>
          </a:bodyPr>
          <a:lstStyle/>
          <a:p>
            <a:pPr marL="12700">
              <a:lnSpc>
                <a:spcPts val="2895"/>
              </a:lnSpc>
            </a:pPr>
            <a:r>
              <a:rPr sz="2800" b="1" u="heavy" spc="-4" dirty="0">
                <a:solidFill>
                  <a:srgbClr val="404040"/>
                </a:solidFill>
                <a:latin typeface="Calibri"/>
                <a:cs typeface="Calibri"/>
              </a:rPr>
              <a:t>Installation of Python 3.6.3</a:t>
            </a:r>
            <a:endParaRPr sz="2800">
              <a:latin typeface="Calibri"/>
              <a:cs typeface="Calibri"/>
            </a:endParaRPr>
          </a:p>
        </p:txBody>
      </p:sp>
      <p:sp>
        <p:nvSpPr>
          <p:cNvPr id="7" name="object 7"/>
          <p:cNvSpPr txBox="1"/>
          <p:nvPr/>
        </p:nvSpPr>
        <p:spPr>
          <a:xfrm>
            <a:off x="540816" y="1075690"/>
            <a:ext cx="8989004" cy="584961"/>
          </a:xfrm>
          <a:prstGeom prst="rect">
            <a:avLst/>
          </a:prstGeom>
        </p:spPr>
        <p:txBody>
          <a:bodyPr wrap="square" lIns="0" tIns="13366" rIns="0" bIns="0" rtlCol="0">
            <a:noAutofit/>
          </a:bodyPr>
          <a:lstStyle/>
          <a:p>
            <a:pPr marL="12700" marR="38176">
              <a:lnSpc>
                <a:spcPts val="2105"/>
              </a:lnSpc>
            </a:pPr>
            <a:r>
              <a:rPr sz="2000" b="1" spc="-4" dirty="0">
                <a:latin typeface="Calibri"/>
                <a:cs typeface="Calibri"/>
              </a:rPr>
              <a:t>Steps for Installing Python</a:t>
            </a:r>
            <a:endParaRPr sz="2000">
              <a:latin typeface="Calibri"/>
              <a:cs typeface="Calibri"/>
            </a:endParaRPr>
          </a:p>
          <a:p>
            <a:pPr marL="12700">
              <a:lnSpc>
                <a:spcPts val="2400"/>
              </a:lnSpc>
              <a:spcBef>
                <a:spcPts val="14"/>
              </a:spcBef>
            </a:pPr>
            <a:r>
              <a:rPr sz="2000" spc="-11" dirty="0">
                <a:latin typeface="Calibri"/>
                <a:cs typeface="Calibri"/>
              </a:rPr>
              <a:t>1. Download the latest Python build from </a:t>
            </a:r>
            <a:r>
              <a:rPr sz="2000" spc="-11" dirty="0">
                <a:solidFill>
                  <a:srgbClr val="FFC000"/>
                </a:solidFill>
                <a:latin typeface="Calibri"/>
                <a:cs typeface="Calibri"/>
              </a:rPr>
              <a:t> </a:t>
            </a:r>
            <a:r>
              <a:rPr sz="2000" u="heavy" spc="-11" dirty="0">
                <a:solidFill>
                  <a:srgbClr val="FFC000"/>
                </a:solidFill>
                <a:latin typeface="Calibri"/>
                <a:cs typeface="Calibri"/>
                <a:hlinkClick r:id="rId3"/>
              </a:rPr>
              <a:t>www.python.org</a:t>
            </a:r>
            <a:r>
              <a:rPr sz="2000" spc="-11" dirty="0">
                <a:solidFill>
                  <a:srgbClr val="FFC000"/>
                </a:solidFill>
                <a:latin typeface="Calibri"/>
                <a:cs typeface="Calibri"/>
                <a:hlinkClick r:id="rId3"/>
              </a:rPr>
              <a:t> </a:t>
            </a:r>
            <a:r>
              <a:rPr sz="2000" spc="-11" dirty="0">
                <a:latin typeface="Calibri"/>
                <a:cs typeface="Calibri"/>
                <a:hlinkClick r:id="rId3"/>
              </a:rPr>
              <a:t>as</a:t>
            </a:r>
            <a:r>
              <a:rPr sz="2000" spc="-11" dirty="0">
                <a:latin typeface="Calibri"/>
                <a:cs typeface="Calibri"/>
              </a:rPr>
              <a:t> shown in Figure 1 below.</a:t>
            </a:r>
            <a:endParaRPr sz="2000">
              <a:latin typeface="Calibri"/>
              <a:cs typeface="Calibri"/>
            </a:endParaRPr>
          </a:p>
        </p:txBody>
      </p:sp>
      <p:sp>
        <p:nvSpPr>
          <p:cNvPr id="6" name="object 6"/>
          <p:cNvSpPr txBox="1"/>
          <p:nvPr/>
        </p:nvSpPr>
        <p:spPr>
          <a:xfrm>
            <a:off x="758824" y="5785134"/>
            <a:ext cx="9912352" cy="584708"/>
          </a:xfrm>
          <a:prstGeom prst="rect">
            <a:avLst/>
          </a:prstGeom>
        </p:spPr>
        <p:txBody>
          <a:bodyPr wrap="square" lIns="0" tIns="13366" rIns="0" bIns="0" rtlCol="0">
            <a:noAutofit/>
          </a:bodyPr>
          <a:lstStyle/>
          <a:p>
            <a:pPr marL="12700">
              <a:lnSpc>
                <a:spcPts val="2105"/>
              </a:lnSpc>
            </a:pPr>
            <a:r>
              <a:rPr sz="2000" b="1" spc="3" dirty="0">
                <a:solidFill>
                  <a:srgbClr val="FF0000"/>
                </a:solidFill>
                <a:latin typeface="Calibri"/>
                <a:cs typeface="Calibri"/>
              </a:rPr>
              <a:t>When you double click on Python 3.6.3, Python installer file will be downloaded in “Download”</a:t>
            </a:r>
            <a:endParaRPr sz="2000" b="1" dirty="0">
              <a:solidFill>
                <a:srgbClr val="FF0000"/>
              </a:solidFill>
              <a:latin typeface="Calibri"/>
              <a:cs typeface="Calibri"/>
            </a:endParaRPr>
          </a:p>
          <a:p>
            <a:pPr marL="12700" marR="38176">
              <a:lnSpc>
                <a:spcPts val="2400"/>
              </a:lnSpc>
              <a:spcBef>
                <a:spcPts val="14"/>
              </a:spcBef>
            </a:pPr>
            <a:r>
              <a:rPr sz="2000" b="1" spc="-34" dirty="0">
                <a:solidFill>
                  <a:srgbClr val="FF0000"/>
                </a:solidFill>
                <a:latin typeface="Calibri"/>
                <a:cs typeface="Calibri"/>
              </a:rPr>
              <a:t>folder.</a:t>
            </a:r>
            <a:endParaRPr sz="2000" b="1" dirty="0">
              <a:solidFill>
                <a:srgbClr val="FF0000"/>
              </a:solidFill>
              <a:latin typeface="Calibri"/>
              <a:cs typeface="Calibri"/>
            </a:endParaRPr>
          </a:p>
        </p:txBody>
      </p:sp>
      <p:sp>
        <p:nvSpPr>
          <p:cNvPr id="4" name="object 4"/>
          <p:cNvSpPr txBox="1"/>
          <p:nvPr/>
        </p:nvSpPr>
        <p:spPr>
          <a:xfrm>
            <a:off x="2055820" y="336423"/>
            <a:ext cx="8514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443136" y="336423"/>
            <a:ext cx="81877"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581000" y="336423"/>
            <a:ext cx="82695"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1600962" y="2721000"/>
            <a:ext cx="6448805" cy="1241399"/>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1600962" y="5203799"/>
            <a:ext cx="5904865" cy="816000"/>
          </a:xfrm>
          <a:prstGeom prst="rect">
            <a:avLst/>
          </a:prstGeom>
          <a:blipFill>
            <a:blip r:embed="rId3" cstate="print"/>
            <a:stretch>
              <a:fillRect/>
            </a:stretch>
          </a:blipFill>
        </p:spPr>
        <p:txBody>
          <a:bodyPr wrap="square" lIns="0" tIns="0" rIns="0" bIns="0" rtlCol="0">
            <a:noAutofit/>
          </a:bodyPr>
          <a:lstStyle/>
          <a:p>
            <a:endParaRPr/>
          </a:p>
        </p:txBody>
      </p:sp>
      <p:sp>
        <p:nvSpPr>
          <p:cNvPr id="8" name="object 8"/>
          <p:cNvSpPr txBox="1"/>
          <p:nvPr/>
        </p:nvSpPr>
        <p:spPr>
          <a:xfrm>
            <a:off x="387502"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7" name="object 7"/>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918463" y="1223137"/>
            <a:ext cx="6282386"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Checks if a particular student name is there in the dictionary</a:t>
            </a:r>
            <a:endParaRPr sz="2000">
              <a:latin typeface="Calibri"/>
              <a:cs typeface="Calibri"/>
            </a:endParaRPr>
          </a:p>
        </p:txBody>
      </p:sp>
      <p:sp>
        <p:nvSpPr>
          <p:cNvPr id="5" name="object 5"/>
          <p:cNvSpPr txBox="1"/>
          <p:nvPr/>
        </p:nvSpPr>
        <p:spPr>
          <a:xfrm>
            <a:off x="1089152" y="1564060"/>
            <a:ext cx="187006"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4" name="object 4"/>
          <p:cNvSpPr txBox="1"/>
          <p:nvPr/>
        </p:nvSpPr>
        <p:spPr>
          <a:xfrm>
            <a:off x="1375918" y="1577848"/>
            <a:ext cx="4076521" cy="912825"/>
          </a:xfrm>
          <a:prstGeom prst="rect">
            <a:avLst/>
          </a:prstGeom>
        </p:spPr>
        <p:txBody>
          <a:bodyPr wrap="square" lIns="0" tIns="12065" rIns="0" bIns="0" rtlCol="0">
            <a:noAutofit/>
          </a:bodyPr>
          <a:lstStyle/>
          <a:p>
            <a:pPr marL="12700" marR="34335">
              <a:lnSpc>
                <a:spcPts val="1900"/>
              </a:lnSpc>
            </a:pPr>
            <a:r>
              <a:rPr sz="1800" spc="-5" dirty="0">
                <a:latin typeface="Calibri"/>
                <a:cs typeface="Calibri"/>
              </a:rPr>
              <a:t>print(score)</a:t>
            </a:r>
            <a:endParaRPr sz="1800">
              <a:latin typeface="Calibri"/>
              <a:cs typeface="Calibri"/>
            </a:endParaRPr>
          </a:p>
          <a:p>
            <a:pPr marL="12700" marR="34335">
              <a:lnSpc>
                <a:spcPct val="101725"/>
              </a:lnSpc>
              <a:spcBef>
                <a:spcPts val="299"/>
              </a:spcBef>
            </a:pPr>
            <a:r>
              <a:rPr sz="1800" spc="-2" dirty="0">
                <a:latin typeface="Calibri"/>
                <a:cs typeface="Calibri"/>
              </a:rPr>
              <a:t>check = 'kory' in score</a:t>
            </a:r>
            <a:endParaRPr sz="1800">
              <a:latin typeface="Calibri"/>
              <a:cs typeface="Calibri"/>
            </a:endParaRPr>
          </a:p>
          <a:p>
            <a:pPr marL="12700">
              <a:lnSpc>
                <a:spcPct val="101725"/>
              </a:lnSpc>
              <a:spcBef>
                <a:spcPts val="395"/>
              </a:spcBef>
            </a:pPr>
            <a:r>
              <a:rPr sz="1800" spc="-1" dirty="0">
                <a:latin typeface="Calibri"/>
                <a:cs typeface="Calibri"/>
              </a:rPr>
              <a:t>print("If kory is there in dictionary -",check)</a:t>
            </a:r>
            <a:endParaRPr sz="1800">
              <a:latin typeface="Calibri"/>
              <a:cs typeface="Calibri"/>
            </a:endParaRPr>
          </a:p>
        </p:txBody>
      </p:sp>
      <p:sp>
        <p:nvSpPr>
          <p:cNvPr id="3" name="object 3"/>
          <p:cNvSpPr txBox="1"/>
          <p:nvPr/>
        </p:nvSpPr>
        <p:spPr>
          <a:xfrm>
            <a:off x="706323" y="4347972"/>
            <a:ext cx="4536878" cy="584707"/>
          </a:xfrm>
          <a:prstGeom prst="rect">
            <a:avLst/>
          </a:prstGeom>
        </p:spPr>
        <p:txBody>
          <a:bodyPr wrap="square" lIns="0" tIns="13366" rIns="0" bIns="0" rtlCol="0">
            <a:noAutofit/>
          </a:bodyPr>
          <a:lstStyle/>
          <a:p>
            <a:pPr marL="12700" marR="38176">
              <a:lnSpc>
                <a:spcPts val="2105"/>
              </a:lnSpc>
            </a:pPr>
            <a:r>
              <a:rPr sz="2000" spc="-2" dirty="0">
                <a:latin typeface="Calibri"/>
                <a:cs typeface="Calibri"/>
              </a:rPr>
              <a:t>check2 = 'jim' in score</a:t>
            </a:r>
            <a:endParaRPr sz="2000">
              <a:latin typeface="Calibri"/>
              <a:cs typeface="Calibri"/>
            </a:endParaRPr>
          </a:p>
          <a:p>
            <a:pPr marL="12700">
              <a:lnSpc>
                <a:spcPts val="2400"/>
              </a:lnSpc>
              <a:spcBef>
                <a:spcPts val="14"/>
              </a:spcBef>
            </a:pPr>
            <a:r>
              <a:rPr sz="2000" spc="0" dirty="0">
                <a:latin typeface="Calibri"/>
                <a:cs typeface="Calibri"/>
              </a:rPr>
              <a:t>print("If jim is there in dictionary -",check2)</a:t>
            </a:r>
            <a:endParaRPr sz="2000">
              <a:latin typeface="Calibri"/>
              <a:cs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6" name="object 6"/>
          <p:cNvSpPr/>
          <p:nvPr/>
        </p:nvSpPr>
        <p:spPr>
          <a:xfrm>
            <a:off x="1549908" y="2371775"/>
            <a:ext cx="8136890" cy="329717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387502"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4" name="object 4"/>
          <p:cNvSpPr txBox="1"/>
          <p:nvPr/>
        </p:nvSpPr>
        <p:spPr>
          <a:xfrm>
            <a:off x="1089152" y="1223137"/>
            <a:ext cx="10342268" cy="950467"/>
          </a:xfrm>
          <a:prstGeom prst="rect">
            <a:avLst/>
          </a:prstGeom>
        </p:spPr>
        <p:txBody>
          <a:bodyPr wrap="square" lIns="0" tIns="13366" rIns="0" bIns="0" rtlCol="0">
            <a:noAutofit/>
          </a:bodyPr>
          <a:lstStyle/>
          <a:p>
            <a:pPr marL="12700">
              <a:lnSpc>
                <a:spcPts val="2105"/>
              </a:lnSpc>
            </a:pPr>
            <a:r>
              <a:rPr sz="2000" spc="-3" dirty="0">
                <a:latin typeface="Calibri"/>
                <a:cs typeface="Calibri"/>
              </a:rPr>
              <a:t>In addition to keys and values methods, there is also the items method that returns a list of items of</a:t>
            </a:r>
            <a:endParaRPr sz="2000">
              <a:latin typeface="Calibri"/>
              <a:cs typeface="Calibri"/>
            </a:endParaRPr>
          </a:p>
          <a:p>
            <a:pPr marL="12700" marR="38176">
              <a:lnSpc>
                <a:spcPts val="2400"/>
              </a:lnSpc>
              <a:spcBef>
                <a:spcPts val="14"/>
              </a:spcBef>
            </a:pPr>
            <a:r>
              <a:rPr sz="2000" spc="-8" dirty="0">
                <a:latin typeface="Calibri"/>
                <a:cs typeface="Calibri"/>
              </a:rPr>
              <a:t>the form (key, value). The items are not returned in any particular order.</a:t>
            </a:r>
            <a:endParaRPr sz="2000">
              <a:latin typeface="Calibri"/>
              <a:cs typeface="Calibri"/>
            </a:endParaRPr>
          </a:p>
          <a:p>
            <a:pPr marL="12700" marR="38176">
              <a:lnSpc>
                <a:spcPct val="101725"/>
              </a:lnSpc>
              <a:spcBef>
                <a:spcPts val="314"/>
              </a:spcBef>
            </a:pPr>
            <a:r>
              <a:rPr sz="2000" spc="-6" dirty="0">
                <a:latin typeface="Calibri"/>
                <a:cs typeface="Calibri"/>
              </a:rPr>
              <a:t>In order to get the value corresponding to a specific key, use get or pop :</a:t>
            </a:r>
            <a:endParaRPr sz="2000">
              <a:latin typeface="Calibri"/>
              <a:cs typeface="Calibri"/>
            </a:endParaRPr>
          </a:p>
        </p:txBody>
      </p:sp>
      <p:sp>
        <p:nvSpPr>
          <p:cNvPr id="3" name="object 3"/>
          <p:cNvSpPr txBox="1"/>
          <p:nvPr/>
        </p:nvSpPr>
        <p:spPr>
          <a:xfrm>
            <a:off x="1135786" y="5750077"/>
            <a:ext cx="10910569" cy="279908"/>
          </a:xfrm>
          <a:prstGeom prst="rect">
            <a:avLst/>
          </a:prstGeom>
        </p:spPr>
        <p:txBody>
          <a:bodyPr wrap="square" lIns="0" tIns="13366" rIns="0" bIns="0" rtlCol="0">
            <a:noAutofit/>
          </a:bodyPr>
          <a:lstStyle/>
          <a:p>
            <a:pPr marL="12700">
              <a:lnSpc>
                <a:spcPts val="2105"/>
              </a:lnSpc>
            </a:pPr>
            <a:r>
              <a:rPr sz="2000" spc="-3" dirty="0">
                <a:latin typeface="Calibri"/>
                <a:cs typeface="Calibri"/>
              </a:rPr>
              <a:t>The difference between get and pop is that pop also removes the corresponding item from the dictionary</a:t>
            </a:r>
            <a:endParaRPr sz="2000">
              <a:latin typeface="Calibri"/>
              <a:cs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5" name="object 5"/>
          <p:cNvSpPr/>
          <p:nvPr/>
        </p:nvSpPr>
        <p:spPr>
          <a:xfrm>
            <a:off x="2243201" y="2157349"/>
            <a:ext cx="5262499" cy="19812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txBox="1"/>
          <p:nvPr/>
        </p:nvSpPr>
        <p:spPr>
          <a:xfrm>
            <a:off x="387502"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3" name="object 3"/>
          <p:cNvSpPr txBox="1"/>
          <p:nvPr/>
        </p:nvSpPr>
        <p:spPr>
          <a:xfrm>
            <a:off x="1089152" y="1223137"/>
            <a:ext cx="10339129" cy="584707"/>
          </a:xfrm>
          <a:prstGeom prst="rect">
            <a:avLst/>
          </a:prstGeom>
        </p:spPr>
        <p:txBody>
          <a:bodyPr wrap="square" lIns="0" tIns="13366" rIns="0" bIns="0" rtlCol="0">
            <a:noAutofit/>
          </a:bodyPr>
          <a:lstStyle/>
          <a:p>
            <a:pPr marL="12700">
              <a:lnSpc>
                <a:spcPts val="2105"/>
              </a:lnSpc>
            </a:pPr>
            <a:r>
              <a:rPr sz="2000" b="1" spc="-4" dirty="0">
                <a:latin typeface="Calibri"/>
                <a:cs typeface="Calibri"/>
              </a:rPr>
              <a:t>popitem </a:t>
            </a:r>
            <a:r>
              <a:rPr sz="2000" spc="-4" dirty="0">
                <a:latin typeface="Calibri"/>
                <a:cs typeface="Calibri"/>
              </a:rPr>
              <a:t>removes and returns a pair (key, value); you do not choose which one because a dictionary</a:t>
            </a:r>
            <a:endParaRPr sz="2000">
              <a:latin typeface="Calibri"/>
              <a:cs typeface="Calibri"/>
            </a:endParaRPr>
          </a:p>
          <a:p>
            <a:pPr marL="12700" marR="38176">
              <a:lnSpc>
                <a:spcPts val="2400"/>
              </a:lnSpc>
              <a:spcBef>
                <a:spcPts val="14"/>
              </a:spcBef>
            </a:pPr>
            <a:r>
              <a:rPr sz="2000" spc="-1" dirty="0">
                <a:latin typeface="Calibri"/>
                <a:cs typeface="Calibri"/>
              </a:rPr>
              <a:t>is not sorted :</a:t>
            </a:r>
            <a:endParaRPr sz="2000">
              <a:latin typeface="Calibri"/>
              <a:cs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466596" y="3350260"/>
            <a:ext cx="3467608" cy="1408176"/>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1579372" y="3449828"/>
            <a:ext cx="3740785" cy="1308608"/>
          </a:xfrm>
          <a:custGeom>
            <a:avLst/>
            <a:gdLst/>
            <a:ahLst/>
            <a:cxnLst/>
            <a:rect l="l" t="t" r="r" b="b"/>
            <a:pathLst>
              <a:path w="3740785" h="1308608">
                <a:moveTo>
                  <a:pt x="0" y="1308608"/>
                </a:moveTo>
                <a:lnTo>
                  <a:pt x="3740785" y="1308608"/>
                </a:lnTo>
                <a:lnTo>
                  <a:pt x="3740785" y="0"/>
                </a:lnTo>
                <a:lnTo>
                  <a:pt x="0" y="0"/>
                </a:lnTo>
                <a:lnTo>
                  <a:pt x="0" y="1308608"/>
                </a:lnTo>
                <a:close/>
              </a:path>
            </a:pathLst>
          </a:custGeom>
          <a:ln w="28574">
            <a:solidFill>
              <a:srgbClr val="BB8B00"/>
            </a:solidFill>
            <a:prstDash val="lgDash"/>
          </a:ln>
        </p:spPr>
        <p:txBody>
          <a:bodyPr wrap="square" lIns="0" tIns="0" rIns="0" bIns="0" rtlCol="0">
            <a:noAutofit/>
          </a:bodyPr>
          <a:lstStyle/>
          <a:p>
            <a:endParaRPr/>
          </a:p>
        </p:txBody>
      </p:sp>
      <p:sp>
        <p:nvSpPr>
          <p:cNvPr id="10" name="object 10"/>
          <p:cNvSpPr/>
          <p:nvPr/>
        </p:nvSpPr>
        <p:spPr>
          <a:xfrm>
            <a:off x="2576957" y="4555108"/>
            <a:ext cx="5390007" cy="607821"/>
          </a:xfrm>
          <a:custGeom>
            <a:avLst/>
            <a:gdLst/>
            <a:ahLst/>
            <a:cxnLst/>
            <a:rect l="l" t="t" r="r" b="b"/>
            <a:pathLst>
              <a:path w="5390007" h="607822">
                <a:moveTo>
                  <a:pt x="11684" y="50800"/>
                </a:moveTo>
                <a:lnTo>
                  <a:pt x="80010" y="0"/>
                </a:lnTo>
                <a:lnTo>
                  <a:pt x="0" y="58420"/>
                </a:lnTo>
                <a:lnTo>
                  <a:pt x="11684" y="50800"/>
                </a:lnTo>
                <a:close/>
              </a:path>
              <a:path w="5390007" h="607822">
                <a:moveTo>
                  <a:pt x="88773" y="1270"/>
                </a:moveTo>
                <a:lnTo>
                  <a:pt x="86741" y="-1523"/>
                </a:lnTo>
                <a:lnTo>
                  <a:pt x="82804" y="-2158"/>
                </a:lnTo>
                <a:lnTo>
                  <a:pt x="80010" y="0"/>
                </a:lnTo>
                <a:lnTo>
                  <a:pt x="11684" y="50800"/>
                </a:lnTo>
                <a:lnTo>
                  <a:pt x="0" y="58420"/>
                </a:lnTo>
                <a:lnTo>
                  <a:pt x="90297" y="99314"/>
                </a:lnTo>
                <a:lnTo>
                  <a:pt x="12954" y="63500"/>
                </a:lnTo>
                <a:lnTo>
                  <a:pt x="15112" y="51308"/>
                </a:lnTo>
                <a:lnTo>
                  <a:pt x="25041" y="55809"/>
                </a:lnTo>
                <a:lnTo>
                  <a:pt x="16256" y="62230"/>
                </a:lnTo>
                <a:lnTo>
                  <a:pt x="15112" y="51308"/>
                </a:lnTo>
                <a:lnTo>
                  <a:pt x="12954" y="63500"/>
                </a:lnTo>
                <a:lnTo>
                  <a:pt x="36593" y="61047"/>
                </a:lnTo>
                <a:lnTo>
                  <a:pt x="5390007" y="-494410"/>
                </a:lnTo>
                <a:lnTo>
                  <a:pt x="5388737" y="-507110"/>
                </a:lnTo>
                <a:lnTo>
                  <a:pt x="35239" y="48355"/>
                </a:lnTo>
                <a:lnTo>
                  <a:pt x="87503" y="10160"/>
                </a:lnTo>
                <a:lnTo>
                  <a:pt x="90297" y="8128"/>
                </a:lnTo>
                <a:lnTo>
                  <a:pt x="90931" y="4191"/>
                </a:lnTo>
                <a:lnTo>
                  <a:pt x="88773" y="1270"/>
                </a:lnTo>
                <a:close/>
              </a:path>
              <a:path w="5390007" h="607822">
                <a:moveTo>
                  <a:pt x="90297" y="99314"/>
                </a:moveTo>
                <a:lnTo>
                  <a:pt x="93472" y="100711"/>
                </a:lnTo>
                <a:lnTo>
                  <a:pt x="97155" y="99314"/>
                </a:lnTo>
                <a:lnTo>
                  <a:pt x="98679" y="96139"/>
                </a:lnTo>
                <a:lnTo>
                  <a:pt x="100075" y="92964"/>
                </a:lnTo>
                <a:lnTo>
                  <a:pt x="98679" y="89154"/>
                </a:lnTo>
                <a:lnTo>
                  <a:pt x="95504" y="87757"/>
                </a:lnTo>
                <a:lnTo>
                  <a:pt x="36593" y="61047"/>
                </a:lnTo>
                <a:lnTo>
                  <a:pt x="12954" y="63500"/>
                </a:lnTo>
                <a:lnTo>
                  <a:pt x="90297" y="99314"/>
                </a:lnTo>
                <a:close/>
              </a:path>
              <a:path w="5390007" h="607822">
                <a:moveTo>
                  <a:pt x="25041" y="55809"/>
                </a:moveTo>
                <a:lnTo>
                  <a:pt x="15112" y="51308"/>
                </a:lnTo>
                <a:lnTo>
                  <a:pt x="16256" y="62230"/>
                </a:lnTo>
                <a:lnTo>
                  <a:pt x="25041" y="55809"/>
                </a:lnTo>
                <a:close/>
              </a:path>
            </a:pathLst>
          </a:custGeom>
          <a:solidFill>
            <a:srgbClr val="FFBE00"/>
          </a:solidFill>
        </p:spPr>
        <p:txBody>
          <a:bodyPr wrap="square" lIns="0" tIns="0" rIns="0" bIns="0" rtlCol="0">
            <a:noAutofit/>
          </a:bodyPr>
          <a:lstStyle/>
          <a:p>
            <a:endParaRPr/>
          </a:p>
        </p:txBody>
      </p:sp>
      <p:sp>
        <p:nvSpPr>
          <p:cNvPr id="11" name="object 11"/>
          <p:cNvSpPr/>
          <p:nvPr/>
        </p:nvSpPr>
        <p:spPr>
          <a:xfrm>
            <a:off x="7966329" y="3671443"/>
            <a:ext cx="2646299" cy="1086993"/>
          </a:xfrm>
          <a:custGeom>
            <a:avLst/>
            <a:gdLst/>
            <a:ahLst/>
            <a:cxnLst/>
            <a:rect l="l" t="t" r="r" b="b"/>
            <a:pathLst>
              <a:path w="2646299" h="1086993">
                <a:moveTo>
                  <a:pt x="0" y="181228"/>
                </a:moveTo>
                <a:lnTo>
                  <a:pt x="0" y="905890"/>
                </a:lnTo>
                <a:lnTo>
                  <a:pt x="600" y="920734"/>
                </a:lnTo>
                <a:lnTo>
                  <a:pt x="9240" y="963106"/>
                </a:lnTo>
                <a:lnTo>
                  <a:pt x="27155" y="1001256"/>
                </a:lnTo>
                <a:lnTo>
                  <a:pt x="53085" y="1033922"/>
                </a:lnTo>
                <a:lnTo>
                  <a:pt x="85771" y="1059842"/>
                </a:lnTo>
                <a:lnTo>
                  <a:pt x="123952" y="1077753"/>
                </a:lnTo>
                <a:lnTo>
                  <a:pt x="166367" y="1086392"/>
                </a:lnTo>
                <a:lnTo>
                  <a:pt x="181228" y="1086992"/>
                </a:lnTo>
                <a:lnTo>
                  <a:pt x="2465070" y="1086992"/>
                </a:lnTo>
                <a:lnTo>
                  <a:pt x="2508616" y="1081725"/>
                </a:lnTo>
                <a:lnTo>
                  <a:pt x="2548348" y="1066765"/>
                </a:lnTo>
                <a:lnTo>
                  <a:pt x="2583006" y="1043374"/>
                </a:lnTo>
                <a:lnTo>
                  <a:pt x="2611328" y="1012816"/>
                </a:lnTo>
                <a:lnTo>
                  <a:pt x="2632055" y="976354"/>
                </a:lnTo>
                <a:lnTo>
                  <a:pt x="2643926" y="935249"/>
                </a:lnTo>
                <a:lnTo>
                  <a:pt x="2646299" y="905890"/>
                </a:lnTo>
                <a:lnTo>
                  <a:pt x="2646299" y="181228"/>
                </a:lnTo>
                <a:lnTo>
                  <a:pt x="2641031" y="137682"/>
                </a:lnTo>
                <a:lnTo>
                  <a:pt x="2626067" y="97950"/>
                </a:lnTo>
                <a:lnTo>
                  <a:pt x="2602669" y="63292"/>
                </a:lnTo>
                <a:lnTo>
                  <a:pt x="2572095" y="34970"/>
                </a:lnTo>
                <a:lnTo>
                  <a:pt x="2535606" y="14243"/>
                </a:lnTo>
                <a:lnTo>
                  <a:pt x="2494462" y="2372"/>
                </a:lnTo>
                <a:lnTo>
                  <a:pt x="2465070" y="0"/>
                </a:lnTo>
                <a:lnTo>
                  <a:pt x="181228" y="0"/>
                </a:lnTo>
                <a:lnTo>
                  <a:pt x="137682" y="5267"/>
                </a:lnTo>
                <a:lnTo>
                  <a:pt x="97950" y="20231"/>
                </a:lnTo>
                <a:lnTo>
                  <a:pt x="63292" y="43629"/>
                </a:lnTo>
                <a:lnTo>
                  <a:pt x="34970" y="74203"/>
                </a:lnTo>
                <a:lnTo>
                  <a:pt x="14243" y="110692"/>
                </a:lnTo>
                <a:lnTo>
                  <a:pt x="2372" y="151836"/>
                </a:lnTo>
                <a:lnTo>
                  <a:pt x="0" y="181228"/>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7966329" y="3671443"/>
            <a:ext cx="2646299" cy="1086993"/>
          </a:xfrm>
          <a:custGeom>
            <a:avLst/>
            <a:gdLst/>
            <a:ahLst/>
            <a:cxnLst/>
            <a:rect l="l" t="t" r="r" b="b"/>
            <a:pathLst>
              <a:path w="2646299" h="1086993">
                <a:moveTo>
                  <a:pt x="0" y="181228"/>
                </a:moveTo>
                <a:lnTo>
                  <a:pt x="5267" y="137682"/>
                </a:lnTo>
                <a:lnTo>
                  <a:pt x="20231" y="97950"/>
                </a:lnTo>
                <a:lnTo>
                  <a:pt x="43629" y="63292"/>
                </a:lnTo>
                <a:lnTo>
                  <a:pt x="74203" y="34970"/>
                </a:lnTo>
                <a:lnTo>
                  <a:pt x="110692" y="14243"/>
                </a:lnTo>
                <a:lnTo>
                  <a:pt x="151836" y="2372"/>
                </a:lnTo>
                <a:lnTo>
                  <a:pt x="181228" y="0"/>
                </a:lnTo>
                <a:lnTo>
                  <a:pt x="2465070" y="0"/>
                </a:lnTo>
                <a:lnTo>
                  <a:pt x="2508616" y="5267"/>
                </a:lnTo>
                <a:lnTo>
                  <a:pt x="2548348" y="20231"/>
                </a:lnTo>
                <a:lnTo>
                  <a:pt x="2583006" y="43629"/>
                </a:lnTo>
                <a:lnTo>
                  <a:pt x="2611328" y="74203"/>
                </a:lnTo>
                <a:lnTo>
                  <a:pt x="2632055" y="110692"/>
                </a:lnTo>
                <a:lnTo>
                  <a:pt x="2643926" y="151836"/>
                </a:lnTo>
                <a:lnTo>
                  <a:pt x="2646299" y="181228"/>
                </a:lnTo>
                <a:lnTo>
                  <a:pt x="2646299" y="905890"/>
                </a:lnTo>
                <a:lnTo>
                  <a:pt x="2641031" y="949388"/>
                </a:lnTo>
                <a:lnTo>
                  <a:pt x="2626067" y="989086"/>
                </a:lnTo>
                <a:lnTo>
                  <a:pt x="2602669" y="1023721"/>
                </a:lnTo>
                <a:lnTo>
                  <a:pt x="2572095" y="1052030"/>
                </a:lnTo>
                <a:lnTo>
                  <a:pt x="2535606" y="1072751"/>
                </a:lnTo>
                <a:lnTo>
                  <a:pt x="2494462" y="1084620"/>
                </a:lnTo>
                <a:lnTo>
                  <a:pt x="2465070" y="1086992"/>
                </a:lnTo>
                <a:lnTo>
                  <a:pt x="181228" y="1086992"/>
                </a:lnTo>
                <a:lnTo>
                  <a:pt x="137682" y="1081725"/>
                </a:lnTo>
                <a:lnTo>
                  <a:pt x="97950" y="1066765"/>
                </a:lnTo>
                <a:lnTo>
                  <a:pt x="63292" y="1043374"/>
                </a:lnTo>
                <a:lnTo>
                  <a:pt x="34970" y="1012816"/>
                </a:lnTo>
                <a:lnTo>
                  <a:pt x="14243" y="976354"/>
                </a:lnTo>
                <a:lnTo>
                  <a:pt x="2372" y="935249"/>
                </a:lnTo>
                <a:lnTo>
                  <a:pt x="0" y="905890"/>
                </a:lnTo>
                <a:lnTo>
                  <a:pt x="0" y="181228"/>
                </a:lnTo>
                <a:close/>
              </a:path>
            </a:pathLst>
          </a:custGeom>
          <a:ln w="25400">
            <a:solidFill>
              <a:srgbClr val="BB8B00"/>
            </a:solidFill>
          </a:ln>
        </p:spPr>
        <p:txBody>
          <a:bodyPr wrap="square" lIns="0" tIns="0" rIns="0" bIns="0" rtlCol="0">
            <a:noAutofit/>
          </a:bodyPr>
          <a:lstStyle/>
          <a:p>
            <a:endParaRPr/>
          </a:p>
        </p:txBody>
      </p:sp>
      <p:sp>
        <p:nvSpPr>
          <p:cNvPr id="7" name="object 7"/>
          <p:cNvSpPr txBox="1"/>
          <p:nvPr/>
        </p:nvSpPr>
        <p:spPr>
          <a:xfrm>
            <a:off x="387502"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6" name="object 6"/>
          <p:cNvSpPr txBox="1"/>
          <p:nvPr/>
        </p:nvSpPr>
        <p:spPr>
          <a:xfrm>
            <a:off x="1089152" y="1223137"/>
            <a:ext cx="6313051" cy="645667"/>
          </a:xfrm>
          <a:prstGeom prst="rect">
            <a:avLst/>
          </a:prstGeom>
        </p:spPr>
        <p:txBody>
          <a:bodyPr wrap="square" lIns="0" tIns="13366" rIns="0" bIns="0" rtlCol="0">
            <a:noAutofit/>
          </a:bodyPr>
          <a:lstStyle/>
          <a:p>
            <a:pPr marL="12700">
              <a:lnSpc>
                <a:spcPts val="2105"/>
              </a:lnSpc>
            </a:pPr>
            <a:r>
              <a:rPr sz="2000" spc="-5" dirty="0">
                <a:latin typeface="Calibri"/>
                <a:cs typeface="Calibri"/>
              </a:rPr>
              <a:t>To create a new object, use the </a:t>
            </a:r>
            <a:r>
              <a:rPr sz="2000" b="1" spc="-5" dirty="0">
                <a:latin typeface="Calibri"/>
                <a:cs typeface="Calibri"/>
              </a:rPr>
              <a:t>copy </a:t>
            </a:r>
            <a:r>
              <a:rPr sz="2000" spc="-5" dirty="0">
                <a:latin typeface="Calibri"/>
                <a:cs typeface="Calibri"/>
              </a:rPr>
              <a:t>method (shallow copy):</a:t>
            </a:r>
            <a:endParaRPr sz="2000">
              <a:latin typeface="Calibri"/>
              <a:cs typeface="Calibri"/>
            </a:endParaRPr>
          </a:p>
          <a:p>
            <a:pPr marL="470153" marR="38176">
              <a:lnSpc>
                <a:spcPct val="101725"/>
              </a:lnSpc>
              <a:spcBef>
                <a:spcPts val="329"/>
              </a:spcBef>
            </a:pPr>
            <a:r>
              <a:rPr sz="2000" spc="-1" dirty="0">
                <a:latin typeface="Calibri"/>
                <a:cs typeface="Calibri"/>
              </a:rPr>
              <a:t>-&gt; d2 = d1.copy()</a:t>
            </a:r>
            <a:endParaRPr sz="2000">
              <a:latin typeface="Calibri"/>
              <a:cs typeface="Calibri"/>
            </a:endParaRPr>
          </a:p>
        </p:txBody>
      </p:sp>
      <p:sp>
        <p:nvSpPr>
          <p:cNvPr id="5" name="object 5"/>
          <p:cNvSpPr txBox="1"/>
          <p:nvPr/>
        </p:nvSpPr>
        <p:spPr>
          <a:xfrm>
            <a:off x="1089152" y="2320798"/>
            <a:ext cx="8022694" cy="1011427"/>
          </a:xfrm>
          <a:prstGeom prst="rect">
            <a:avLst/>
          </a:prstGeom>
        </p:spPr>
        <p:txBody>
          <a:bodyPr wrap="square" lIns="0" tIns="13366" rIns="0" bIns="0" rtlCol="0">
            <a:noAutofit/>
          </a:bodyPr>
          <a:lstStyle/>
          <a:p>
            <a:pPr marL="12700">
              <a:lnSpc>
                <a:spcPts val="2105"/>
              </a:lnSpc>
            </a:pPr>
            <a:r>
              <a:rPr sz="2000" spc="-2" dirty="0">
                <a:latin typeface="Calibri"/>
                <a:cs typeface="Calibri"/>
              </a:rPr>
              <a:t>You can </a:t>
            </a:r>
            <a:r>
              <a:rPr sz="2000" b="1" spc="-2" dirty="0">
                <a:latin typeface="Calibri"/>
                <a:cs typeface="Calibri"/>
              </a:rPr>
              <a:t>clear </a:t>
            </a:r>
            <a:r>
              <a:rPr sz="2000" spc="-2" dirty="0">
                <a:latin typeface="Calibri"/>
                <a:cs typeface="Calibri"/>
              </a:rPr>
              <a:t>a dictionary (i.e., remove all its items) using the clear() method:</a:t>
            </a:r>
            <a:endParaRPr sz="2000" dirty="0">
              <a:latin typeface="Calibri"/>
              <a:cs typeface="Calibri"/>
            </a:endParaRPr>
          </a:p>
          <a:p>
            <a:pPr marL="12700" marR="38176">
              <a:lnSpc>
                <a:spcPct val="101725"/>
              </a:lnSpc>
              <a:spcBef>
                <a:spcPts val="329"/>
              </a:spcBef>
            </a:pPr>
            <a:r>
              <a:rPr sz="2000" spc="1" dirty="0">
                <a:latin typeface="Calibri"/>
                <a:cs typeface="Calibri"/>
              </a:rPr>
              <a:t>-&gt; d2.clear()</a:t>
            </a:r>
            <a:endParaRPr sz="2000" dirty="0">
              <a:latin typeface="Calibri"/>
              <a:cs typeface="Calibri"/>
            </a:endParaRPr>
          </a:p>
          <a:p>
            <a:pPr marL="12700" marR="38176">
              <a:lnSpc>
                <a:spcPct val="101725"/>
              </a:lnSpc>
              <a:spcBef>
                <a:spcPts val="434"/>
              </a:spcBef>
            </a:pPr>
            <a:r>
              <a:rPr sz="2000" spc="-1" dirty="0">
                <a:latin typeface="Calibri"/>
                <a:cs typeface="Calibri"/>
              </a:rPr>
              <a:t>The clear() method </a:t>
            </a:r>
            <a:r>
              <a:rPr sz="2000" b="1" spc="-1" dirty="0">
                <a:latin typeface="Calibri"/>
                <a:cs typeface="Calibri"/>
              </a:rPr>
              <a:t>deletes </a:t>
            </a:r>
            <a:r>
              <a:rPr sz="2000" spc="-1" dirty="0">
                <a:latin typeface="Calibri"/>
                <a:cs typeface="Calibri"/>
              </a:rPr>
              <a:t>all items whereas </a:t>
            </a:r>
            <a:r>
              <a:rPr sz="2000" b="1" spc="-1" dirty="0">
                <a:latin typeface="Calibri"/>
                <a:cs typeface="Calibri"/>
              </a:rPr>
              <a:t>del</a:t>
            </a:r>
            <a:r>
              <a:rPr sz="2000" spc="-1" dirty="0">
                <a:latin typeface="Calibri"/>
                <a:cs typeface="Calibri"/>
              </a:rPr>
              <a:t>() deletes just one:</a:t>
            </a:r>
            <a:endParaRPr sz="2000" dirty="0">
              <a:latin typeface="Calibri"/>
              <a:cs typeface="Calibri"/>
            </a:endParaRPr>
          </a:p>
        </p:txBody>
      </p:sp>
      <p:sp>
        <p:nvSpPr>
          <p:cNvPr id="4" name="object 4"/>
          <p:cNvSpPr txBox="1"/>
          <p:nvPr/>
        </p:nvSpPr>
        <p:spPr>
          <a:xfrm>
            <a:off x="8201914" y="3833368"/>
            <a:ext cx="2192152" cy="803020"/>
          </a:xfrm>
          <a:prstGeom prst="rect">
            <a:avLst/>
          </a:prstGeom>
        </p:spPr>
        <p:txBody>
          <a:bodyPr wrap="square" lIns="0" tIns="12065" rIns="0" bIns="0" rtlCol="0">
            <a:noAutofit/>
          </a:bodyPr>
          <a:lstStyle/>
          <a:p>
            <a:pPr marL="43814" marR="60736" algn="ctr">
              <a:lnSpc>
                <a:spcPts val="1900"/>
              </a:lnSpc>
            </a:pPr>
            <a:r>
              <a:rPr sz="1800" spc="-3" dirty="0">
                <a:solidFill>
                  <a:srgbClr val="FFFFFF"/>
                </a:solidFill>
                <a:latin typeface="Calibri"/>
                <a:cs typeface="Calibri"/>
              </a:rPr>
              <a:t>All the values of “d” is</a:t>
            </a:r>
            <a:endParaRPr sz="1800">
              <a:latin typeface="Calibri"/>
              <a:cs typeface="Calibri"/>
            </a:endParaRPr>
          </a:p>
          <a:p>
            <a:pPr algn="ctr">
              <a:lnSpc>
                <a:spcPts val="2165"/>
              </a:lnSpc>
              <a:spcBef>
                <a:spcPts val="13"/>
              </a:spcBef>
            </a:pPr>
            <a:r>
              <a:rPr sz="1800" spc="-1" dirty="0">
                <a:solidFill>
                  <a:srgbClr val="FFFFFF"/>
                </a:solidFill>
                <a:latin typeface="Calibri"/>
                <a:cs typeface="Calibri"/>
              </a:rPr>
              <a:t>cleared by the function</a:t>
            </a:r>
            <a:endParaRPr sz="1800">
              <a:latin typeface="Calibri"/>
              <a:cs typeface="Calibri"/>
            </a:endParaRPr>
          </a:p>
          <a:p>
            <a:pPr marL="737615" marR="752708" algn="ctr">
              <a:lnSpc>
                <a:spcPts val="2160"/>
              </a:lnSpc>
            </a:pPr>
            <a:r>
              <a:rPr sz="1800" spc="-1" dirty="0">
                <a:solidFill>
                  <a:srgbClr val="FFFFFF"/>
                </a:solidFill>
                <a:latin typeface="Calibri"/>
                <a:cs typeface="Calibri"/>
              </a:rPr>
              <a:t>“clear”</a:t>
            </a:r>
            <a:endParaRPr sz="1800">
              <a:latin typeface="Calibri"/>
              <a:cs typeface="Calibri"/>
            </a:endParaRPr>
          </a:p>
        </p:txBody>
      </p:sp>
      <p:sp>
        <p:nvSpPr>
          <p:cNvPr id="2" name="object 2"/>
          <p:cNvSpPr txBox="1"/>
          <p:nvPr/>
        </p:nvSpPr>
        <p:spPr>
          <a:xfrm>
            <a:off x="1579372" y="3449828"/>
            <a:ext cx="3740785" cy="130860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9" name="object 9"/>
          <p:cNvSpPr/>
          <p:nvPr/>
        </p:nvSpPr>
        <p:spPr>
          <a:xfrm>
            <a:off x="1677162" y="3824224"/>
            <a:ext cx="5807837" cy="1433576"/>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387502" y="197103"/>
            <a:ext cx="1060888" cy="380492"/>
          </a:xfrm>
          <a:prstGeom prst="rect">
            <a:avLst/>
          </a:prstGeom>
        </p:spPr>
        <p:txBody>
          <a:bodyPr wrap="square" lIns="0" tIns="18383" rIns="0" bIns="0" rtlCol="0">
            <a:noAutofit/>
          </a:bodyPr>
          <a:lstStyle/>
          <a:p>
            <a:pPr marL="12700">
              <a:lnSpc>
                <a:spcPts val="2895"/>
              </a:lnSpc>
            </a:pPr>
            <a:r>
              <a:rPr sz="2800" b="1" u="heavy" dirty="0">
                <a:solidFill>
                  <a:srgbClr val="404040"/>
                </a:solidFill>
                <a:latin typeface="Calibri"/>
                <a:cs typeface="Calibri"/>
              </a:rPr>
              <a:t>Queue</a:t>
            </a:r>
            <a:endParaRPr sz="2800">
              <a:latin typeface="Calibri"/>
              <a:cs typeface="Calibri"/>
            </a:endParaRPr>
          </a:p>
        </p:txBody>
      </p:sp>
      <p:sp>
        <p:nvSpPr>
          <p:cNvPr id="7" name="object 7"/>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918463" y="1223137"/>
            <a:ext cx="10244382" cy="950467"/>
          </a:xfrm>
          <a:prstGeom prst="rect">
            <a:avLst/>
          </a:prstGeom>
        </p:spPr>
        <p:txBody>
          <a:bodyPr wrap="square" lIns="0" tIns="13366" rIns="0" bIns="0" rtlCol="0">
            <a:noAutofit/>
          </a:bodyPr>
          <a:lstStyle/>
          <a:p>
            <a:pPr marL="12700">
              <a:lnSpc>
                <a:spcPts val="2105"/>
              </a:lnSpc>
            </a:pPr>
            <a:r>
              <a:rPr sz="2000" spc="-2" dirty="0">
                <a:latin typeface="Calibri"/>
                <a:cs typeface="Calibri"/>
              </a:rPr>
              <a:t>A queue is a first in, first out (FIFO) structure. This means that the first item to join the queue is the</a:t>
            </a:r>
            <a:endParaRPr sz="2000">
              <a:latin typeface="Calibri"/>
              <a:cs typeface="Calibri"/>
            </a:endParaRPr>
          </a:p>
          <a:p>
            <a:pPr marL="12700" marR="38176">
              <a:lnSpc>
                <a:spcPts val="2400"/>
              </a:lnSpc>
              <a:spcBef>
                <a:spcPts val="14"/>
              </a:spcBef>
            </a:pPr>
            <a:r>
              <a:rPr sz="2000" spc="-5" dirty="0">
                <a:latin typeface="Calibri"/>
                <a:cs typeface="Calibri"/>
              </a:rPr>
              <a:t>first to leave the queue.</a:t>
            </a:r>
            <a:endParaRPr sz="2000">
              <a:latin typeface="Calibri"/>
              <a:cs typeface="Calibri"/>
            </a:endParaRPr>
          </a:p>
          <a:p>
            <a:pPr marL="12700" marR="38176">
              <a:lnSpc>
                <a:spcPct val="101725"/>
              </a:lnSpc>
              <a:spcBef>
                <a:spcPts val="314"/>
              </a:spcBef>
            </a:pPr>
            <a:r>
              <a:rPr sz="2000" spc="0" dirty="0">
                <a:latin typeface="Calibri"/>
                <a:cs typeface="Calibri"/>
              </a:rPr>
              <a:t>Importing &amp; declaring a queue</a:t>
            </a:r>
            <a:endParaRPr sz="2000">
              <a:latin typeface="Calibri"/>
              <a:cs typeface="Calibri"/>
            </a:endParaRPr>
          </a:p>
        </p:txBody>
      </p:sp>
      <p:sp>
        <p:nvSpPr>
          <p:cNvPr id="5" name="object 5"/>
          <p:cNvSpPr txBox="1"/>
          <p:nvPr/>
        </p:nvSpPr>
        <p:spPr>
          <a:xfrm>
            <a:off x="631952" y="1878346"/>
            <a:ext cx="152653"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4" name="object 4"/>
          <p:cNvSpPr txBox="1"/>
          <p:nvPr/>
        </p:nvSpPr>
        <p:spPr>
          <a:xfrm>
            <a:off x="1089152" y="2234754"/>
            <a:ext cx="187006" cy="91261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marR="215">
              <a:lnSpc>
                <a:spcPct val="95825"/>
              </a:lnSpc>
              <a:spcBef>
                <a:spcPts val="522"/>
              </a:spcBef>
            </a:pPr>
            <a:r>
              <a:rPr sz="1800" dirty="0">
                <a:latin typeface="Arial"/>
                <a:cs typeface="Arial"/>
              </a:rPr>
              <a:t>–</a:t>
            </a:r>
            <a:endParaRPr sz="1800">
              <a:latin typeface="Arial"/>
              <a:cs typeface="Arial"/>
            </a:endParaRPr>
          </a:p>
        </p:txBody>
      </p:sp>
      <p:sp>
        <p:nvSpPr>
          <p:cNvPr id="3" name="object 3"/>
          <p:cNvSpPr txBox="1"/>
          <p:nvPr/>
        </p:nvSpPr>
        <p:spPr>
          <a:xfrm>
            <a:off x="1375918" y="2248560"/>
            <a:ext cx="3169758" cy="912596"/>
          </a:xfrm>
          <a:prstGeom prst="rect">
            <a:avLst/>
          </a:prstGeom>
        </p:spPr>
        <p:txBody>
          <a:bodyPr wrap="square" lIns="0" tIns="12065" rIns="0" bIns="0" rtlCol="0">
            <a:noAutofit/>
          </a:bodyPr>
          <a:lstStyle/>
          <a:p>
            <a:pPr marL="12700" marR="41857">
              <a:lnSpc>
                <a:spcPts val="1900"/>
              </a:lnSpc>
            </a:pPr>
            <a:r>
              <a:rPr sz="1800" spc="-1" dirty="0">
                <a:latin typeface="Calibri"/>
                <a:cs typeface="Calibri"/>
              </a:rPr>
              <a:t>from collections import deque</a:t>
            </a:r>
            <a:endParaRPr sz="1800">
              <a:latin typeface="Calibri"/>
              <a:cs typeface="Calibri"/>
            </a:endParaRPr>
          </a:p>
          <a:p>
            <a:pPr marL="12700">
              <a:lnSpc>
                <a:spcPct val="101725"/>
              </a:lnSpc>
              <a:spcBef>
                <a:spcPts val="299"/>
              </a:spcBef>
            </a:pPr>
            <a:r>
              <a:rPr sz="1800" spc="2" dirty="0">
                <a:latin typeface="Calibri"/>
                <a:cs typeface="Calibri"/>
              </a:rPr>
              <a:t>queue = deque(["aa", "bb", "cc"])</a:t>
            </a:r>
            <a:endParaRPr sz="1800">
              <a:latin typeface="Calibri"/>
              <a:cs typeface="Calibri"/>
            </a:endParaRPr>
          </a:p>
          <a:p>
            <a:pPr marL="12700" marR="41857">
              <a:lnSpc>
                <a:spcPct val="101725"/>
              </a:lnSpc>
              <a:spcBef>
                <a:spcPts val="395"/>
              </a:spcBef>
            </a:pPr>
            <a:r>
              <a:rPr sz="1800" spc="-1" dirty="0">
                <a:latin typeface="Calibri"/>
                <a:cs typeface="Calibri"/>
              </a:rPr>
              <a:t>print(queue)</a:t>
            </a:r>
            <a:endParaRPr sz="1800">
              <a:latin typeface="Calibri"/>
              <a:cs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219200" y="2666961"/>
            <a:ext cx="8105648" cy="1052487"/>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387502" y="197103"/>
            <a:ext cx="1060888" cy="380492"/>
          </a:xfrm>
          <a:prstGeom prst="rect">
            <a:avLst/>
          </a:prstGeom>
        </p:spPr>
        <p:txBody>
          <a:bodyPr wrap="square" lIns="0" tIns="18383" rIns="0" bIns="0" rtlCol="0">
            <a:noAutofit/>
          </a:bodyPr>
          <a:lstStyle/>
          <a:p>
            <a:pPr marL="12700">
              <a:lnSpc>
                <a:spcPts val="2895"/>
              </a:lnSpc>
            </a:pPr>
            <a:r>
              <a:rPr sz="2800" b="1" u="heavy" dirty="0">
                <a:solidFill>
                  <a:srgbClr val="404040"/>
                </a:solidFill>
                <a:latin typeface="Calibri"/>
                <a:cs typeface="Calibri"/>
              </a:rPr>
              <a:t>Queue</a:t>
            </a:r>
            <a:endParaRPr sz="2800">
              <a:latin typeface="Calibri"/>
              <a:cs typeface="Calibri"/>
            </a:endParaRPr>
          </a:p>
        </p:txBody>
      </p:sp>
      <p:sp>
        <p:nvSpPr>
          <p:cNvPr id="6" name="object 6"/>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1223137"/>
            <a:ext cx="3142079" cy="279907"/>
          </a:xfrm>
          <a:prstGeom prst="rect">
            <a:avLst/>
          </a:prstGeom>
        </p:spPr>
        <p:txBody>
          <a:bodyPr wrap="square" lIns="0" tIns="13366" rIns="0" bIns="0" rtlCol="0">
            <a:noAutofit/>
          </a:bodyPr>
          <a:lstStyle/>
          <a:p>
            <a:pPr marL="12700">
              <a:lnSpc>
                <a:spcPts val="2105"/>
              </a:lnSpc>
            </a:pPr>
            <a:r>
              <a:rPr sz="2000" spc="15" dirty="0">
                <a:latin typeface="Calibri"/>
                <a:cs typeface="Calibri"/>
              </a:rPr>
              <a:t>Appending element to queue</a:t>
            </a:r>
            <a:endParaRPr sz="2000">
              <a:latin typeface="Calibri"/>
              <a:cs typeface="Calibri"/>
            </a:endParaRPr>
          </a:p>
        </p:txBody>
      </p:sp>
      <p:sp>
        <p:nvSpPr>
          <p:cNvPr id="4" name="object 4"/>
          <p:cNvSpPr txBox="1"/>
          <p:nvPr/>
        </p:nvSpPr>
        <p:spPr>
          <a:xfrm>
            <a:off x="1089152" y="1564060"/>
            <a:ext cx="187006"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3" name="object 3"/>
          <p:cNvSpPr txBox="1"/>
          <p:nvPr/>
        </p:nvSpPr>
        <p:spPr>
          <a:xfrm>
            <a:off x="1375918" y="1577848"/>
            <a:ext cx="4857227" cy="912825"/>
          </a:xfrm>
          <a:prstGeom prst="rect">
            <a:avLst/>
          </a:prstGeom>
        </p:spPr>
        <p:txBody>
          <a:bodyPr wrap="square" lIns="0" tIns="12065" rIns="0" bIns="0" rtlCol="0">
            <a:noAutofit/>
          </a:bodyPr>
          <a:lstStyle/>
          <a:p>
            <a:pPr marL="12700" marR="34335">
              <a:lnSpc>
                <a:spcPts val="1900"/>
              </a:lnSpc>
            </a:pPr>
            <a:r>
              <a:rPr sz="1800" spc="1" dirty="0">
                <a:latin typeface="Calibri"/>
                <a:cs typeface="Calibri"/>
              </a:rPr>
              <a:t>queue.append("dd")</a:t>
            </a:r>
            <a:endParaRPr sz="1800">
              <a:latin typeface="Calibri"/>
              <a:cs typeface="Calibri"/>
            </a:endParaRPr>
          </a:p>
          <a:p>
            <a:pPr marL="12700" marR="34335">
              <a:lnSpc>
                <a:spcPct val="101725"/>
              </a:lnSpc>
              <a:spcBef>
                <a:spcPts val="299"/>
              </a:spcBef>
            </a:pPr>
            <a:r>
              <a:rPr sz="1800" spc="1" dirty="0">
                <a:latin typeface="Calibri"/>
                <a:cs typeface="Calibri"/>
              </a:rPr>
              <a:t>queue.append("ee")</a:t>
            </a:r>
            <a:endParaRPr sz="1800">
              <a:latin typeface="Calibri"/>
              <a:cs typeface="Calibri"/>
            </a:endParaRPr>
          </a:p>
          <a:p>
            <a:pPr marL="12700">
              <a:lnSpc>
                <a:spcPct val="101725"/>
              </a:lnSpc>
              <a:spcBef>
                <a:spcPts val="395"/>
              </a:spcBef>
            </a:pPr>
            <a:r>
              <a:rPr sz="1800" spc="0" dirty="0">
                <a:latin typeface="Calibri"/>
                <a:cs typeface="Calibri"/>
              </a:rPr>
              <a:t>print("After appending dd and ee, queue is",queue)</a:t>
            </a:r>
            <a:endParaRPr sz="1800">
              <a:latin typeface="Calibri"/>
              <a:cs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609600" y="2971800"/>
            <a:ext cx="8778240" cy="1676400"/>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txBox="1"/>
          <p:nvPr/>
        </p:nvSpPr>
        <p:spPr>
          <a:xfrm>
            <a:off x="387502" y="197103"/>
            <a:ext cx="1060888" cy="380492"/>
          </a:xfrm>
          <a:prstGeom prst="rect">
            <a:avLst/>
          </a:prstGeom>
        </p:spPr>
        <p:txBody>
          <a:bodyPr wrap="square" lIns="0" tIns="18383" rIns="0" bIns="0" rtlCol="0">
            <a:noAutofit/>
          </a:bodyPr>
          <a:lstStyle/>
          <a:p>
            <a:pPr marL="12700">
              <a:lnSpc>
                <a:spcPts val="2895"/>
              </a:lnSpc>
            </a:pPr>
            <a:r>
              <a:rPr sz="2800" b="1" u="heavy" dirty="0">
                <a:solidFill>
                  <a:srgbClr val="404040"/>
                </a:solidFill>
                <a:latin typeface="Calibri"/>
                <a:cs typeface="Calibri"/>
              </a:rPr>
              <a:t>Queue</a:t>
            </a:r>
            <a:endParaRPr sz="2800">
              <a:latin typeface="Calibri"/>
              <a:cs typeface="Calibri"/>
            </a:endParaRPr>
          </a:p>
        </p:txBody>
      </p:sp>
      <p:sp>
        <p:nvSpPr>
          <p:cNvPr id="11" name="object 11"/>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918463" y="1223137"/>
            <a:ext cx="3675186"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Removing left element from queue</a:t>
            </a:r>
            <a:endParaRPr sz="2000">
              <a:latin typeface="Calibri"/>
              <a:cs typeface="Calibri"/>
            </a:endParaRPr>
          </a:p>
        </p:txBody>
      </p:sp>
      <p:sp>
        <p:nvSpPr>
          <p:cNvPr id="9" name="object 9"/>
          <p:cNvSpPr txBox="1"/>
          <p:nvPr/>
        </p:nvSpPr>
        <p:spPr>
          <a:xfrm>
            <a:off x="1089152" y="1564060"/>
            <a:ext cx="187006" cy="1241932"/>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a:p>
            <a:pPr marL="12700" marR="215">
              <a:lnSpc>
                <a:spcPct val="95825"/>
              </a:lnSpc>
              <a:spcBef>
                <a:spcPts val="522"/>
              </a:spcBef>
            </a:pPr>
            <a:r>
              <a:rPr sz="1800" dirty="0">
                <a:latin typeface="Arial"/>
                <a:cs typeface="Arial"/>
              </a:rPr>
              <a:t>–</a:t>
            </a:r>
            <a:endParaRPr sz="1800">
              <a:latin typeface="Arial"/>
              <a:cs typeface="Arial"/>
            </a:endParaRPr>
          </a:p>
        </p:txBody>
      </p:sp>
      <p:sp>
        <p:nvSpPr>
          <p:cNvPr id="8" name="object 8"/>
          <p:cNvSpPr txBox="1"/>
          <p:nvPr/>
        </p:nvSpPr>
        <p:spPr>
          <a:xfrm>
            <a:off x="1375918" y="1577848"/>
            <a:ext cx="2048459" cy="254000"/>
          </a:xfrm>
          <a:prstGeom prst="rect">
            <a:avLst/>
          </a:prstGeom>
        </p:spPr>
        <p:txBody>
          <a:bodyPr wrap="square" lIns="0" tIns="12065" rIns="0" bIns="0" rtlCol="0">
            <a:noAutofit/>
          </a:bodyPr>
          <a:lstStyle/>
          <a:p>
            <a:pPr marL="12700">
              <a:lnSpc>
                <a:spcPts val="1900"/>
              </a:lnSpc>
            </a:pPr>
            <a:r>
              <a:rPr sz="1800" spc="1" dirty="0">
                <a:latin typeface="Calibri"/>
                <a:cs typeface="Calibri"/>
              </a:rPr>
              <a:t>left = queue.popleft()</a:t>
            </a:r>
            <a:endParaRPr sz="1800">
              <a:latin typeface="Calibri"/>
              <a:cs typeface="Calibri"/>
            </a:endParaRPr>
          </a:p>
        </p:txBody>
      </p:sp>
      <p:sp>
        <p:nvSpPr>
          <p:cNvPr id="7" name="object 7"/>
          <p:cNvSpPr txBox="1"/>
          <p:nvPr/>
        </p:nvSpPr>
        <p:spPr>
          <a:xfrm>
            <a:off x="4254753" y="1577848"/>
            <a:ext cx="2906142" cy="254000"/>
          </a:xfrm>
          <a:prstGeom prst="rect">
            <a:avLst/>
          </a:prstGeom>
        </p:spPr>
        <p:txBody>
          <a:bodyPr wrap="square" lIns="0" tIns="12065" rIns="0" bIns="0" rtlCol="0">
            <a:noAutofit/>
          </a:bodyPr>
          <a:lstStyle/>
          <a:p>
            <a:pPr marL="12700">
              <a:lnSpc>
                <a:spcPts val="1900"/>
              </a:lnSpc>
            </a:pPr>
            <a:r>
              <a:rPr sz="1800" spc="-3" dirty="0">
                <a:latin typeface="Calibri"/>
                <a:cs typeface="Calibri"/>
              </a:rPr>
              <a:t># The first to arrive now leaves</a:t>
            </a:r>
            <a:endParaRPr sz="1800">
              <a:latin typeface="Calibri"/>
              <a:cs typeface="Calibri"/>
            </a:endParaRPr>
          </a:p>
        </p:txBody>
      </p:sp>
      <p:sp>
        <p:nvSpPr>
          <p:cNvPr id="6" name="object 6"/>
          <p:cNvSpPr txBox="1"/>
          <p:nvPr/>
        </p:nvSpPr>
        <p:spPr>
          <a:xfrm>
            <a:off x="1375918" y="1907032"/>
            <a:ext cx="4957673" cy="254000"/>
          </a:xfrm>
          <a:prstGeom prst="rect">
            <a:avLst/>
          </a:prstGeom>
        </p:spPr>
        <p:txBody>
          <a:bodyPr wrap="square" lIns="0" tIns="12065" rIns="0" bIns="0" rtlCol="0">
            <a:noAutofit/>
          </a:bodyPr>
          <a:lstStyle/>
          <a:p>
            <a:pPr marL="12700">
              <a:lnSpc>
                <a:spcPts val="1900"/>
              </a:lnSpc>
            </a:pPr>
            <a:r>
              <a:rPr sz="1800" spc="0" dirty="0">
                <a:latin typeface="Calibri"/>
                <a:cs typeface="Calibri"/>
              </a:rPr>
              <a:t>print("After removing left element, queue is",queue)</a:t>
            </a:r>
            <a:endParaRPr sz="1800">
              <a:latin typeface="Calibri"/>
              <a:cs typeface="Calibri"/>
            </a:endParaRPr>
          </a:p>
        </p:txBody>
      </p:sp>
      <p:sp>
        <p:nvSpPr>
          <p:cNvPr id="5" name="object 5"/>
          <p:cNvSpPr txBox="1"/>
          <p:nvPr/>
        </p:nvSpPr>
        <p:spPr>
          <a:xfrm>
            <a:off x="1375918" y="2236368"/>
            <a:ext cx="2392757" cy="254304"/>
          </a:xfrm>
          <a:prstGeom prst="rect">
            <a:avLst/>
          </a:prstGeom>
        </p:spPr>
        <p:txBody>
          <a:bodyPr wrap="square" lIns="0" tIns="12065" rIns="0" bIns="0" rtlCol="0">
            <a:noAutofit/>
          </a:bodyPr>
          <a:lstStyle/>
          <a:p>
            <a:pPr marL="12700">
              <a:lnSpc>
                <a:spcPts val="1900"/>
              </a:lnSpc>
            </a:pPr>
            <a:r>
              <a:rPr sz="1800" spc="0" dirty="0">
                <a:latin typeface="Calibri"/>
                <a:cs typeface="Calibri"/>
              </a:rPr>
              <a:t>secLeft = queue.popleft()</a:t>
            </a:r>
            <a:endParaRPr sz="1800">
              <a:latin typeface="Calibri"/>
              <a:cs typeface="Calibri"/>
            </a:endParaRPr>
          </a:p>
        </p:txBody>
      </p:sp>
      <p:sp>
        <p:nvSpPr>
          <p:cNvPr id="4" name="object 4"/>
          <p:cNvSpPr txBox="1"/>
          <p:nvPr/>
        </p:nvSpPr>
        <p:spPr>
          <a:xfrm>
            <a:off x="4442757" y="2236368"/>
            <a:ext cx="3206414" cy="254304"/>
          </a:xfrm>
          <a:prstGeom prst="rect">
            <a:avLst/>
          </a:prstGeom>
        </p:spPr>
        <p:txBody>
          <a:bodyPr wrap="square" lIns="0" tIns="12065" rIns="0" bIns="0" rtlCol="0">
            <a:noAutofit/>
          </a:bodyPr>
          <a:lstStyle/>
          <a:p>
            <a:pPr marL="12700">
              <a:lnSpc>
                <a:spcPts val="1900"/>
              </a:lnSpc>
            </a:pPr>
            <a:r>
              <a:rPr sz="1800" spc="-1" dirty="0">
                <a:latin typeface="Calibri"/>
                <a:cs typeface="Calibri"/>
              </a:rPr>
              <a:t># The second to arrive now leaves</a:t>
            </a:r>
            <a:endParaRPr sz="1800">
              <a:latin typeface="Calibri"/>
              <a:cs typeface="Calibri"/>
            </a:endParaRPr>
          </a:p>
        </p:txBody>
      </p:sp>
      <p:sp>
        <p:nvSpPr>
          <p:cNvPr id="3" name="object 3"/>
          <p:cNvSpPr txBox="1"/>
          <p:nvPr/>
        </p:nvSpPr>
        <p:spPr>
          <a:xfrm>
            <a:off x="1375918" y="2565780"/>
            <a:ext cx="4957673" cy="254000"/>
          </a:xfrm>
          <a:prstGeom prst="rect">
            <a:avLst/>
          </a:prstGeom>
        </p:spPr>
        <p:txBody>
          <a:bodyPr wrap="square" lIns="0" tIns="12065" rIns="0" bIns="0" rtlCol="0">
            <a:noAutofit/>
          </a:bodyPr>
          <a:lstStyle/>
          <a:p>
            <a:pPr marL="12700">
              <a:lnSpc>
                <a:spcPts val="1900"/>
              </a:lnSpc>
            </a:pPr>
            <a:r>
              <a:rPr sz="1800" spc="0" dirty="0">
                <a:latin typeface="Calibri"/>
                <a:cs typeface="Calibri"/>
              </a:rPr>
              <a:t>print("After removing left element, queue is",queue)</a:t>
            </a:r>
            <a:endParaRPr sz="1800">
              <a:latin typeface="Calibri"/>
              <a:cs typeface="Calibri"/>
            </a:endParaRPr>
          </a:p>
        </p:txBody>
      </p:sp>
      <p:sp>
        <p:nvSpPr>
          <p:cNvPr id="2" name="object 2"/>
          <p:cNvSpPr txBox="1"/>
          <p:nvPr/>
        </p:nvSpPr>
        <p:spPr>
          <a:xfrm>
            <a:off x="4672330" y="6607403"/>
            <a:ext cx="2544611" cy="254000"/>
          </a:xfrm>
          <a:prstGeom prst="rect">
            <a:avLst/>
          </a:prstGeom>
        </p:spPr>
        <p:txBody>
          <a:bodyPr wrap="square" lIns="0" tIns="12065" rIns="0" bIns="0" rtlCol="0">
            <a:noAutofit/>
          </a:bodyPr>
          <a:lstStyle/>
          <a:p>
            <a:pPr marL="12700">
              <a:lnSpc>
                <a:spcPts val="1900"/>
              </a:lnSpc>
            </a:pPr>
            <a:endParaRPr sz="1800" dirty="0">
              <a:latin typeface="Calibri"/>
              <a:cs typeface="Calibri"/>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613789" y="2777363"/>
            <a:ext cx="4420235" cy="1600708"/>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1731772" y="2747009"/>
            <a:ext cx="4959985" cy="1797304"/>
          </a:xfrm>
          <a:custGeom>
            <a:avLst/>
            <a:gdLst/>
            <a:ahLst/>
            <a:cxnLst/>
            <a:rect l="l" t="t" r="r" b="b"/>
            <a:pathLst>
              <a:path w="4959985" h="1797304">
                <a:moveTo>
                  <a:pt x="0" y="1797304"/>
                </a:moveTo>
                <a:lnTo>
                  <a:pt x="4959985" y="1797304"/>
                </a:lnTo>
                <a:lnTo>
                  <a:pt x="4959985" y="0"/>
                </a:lnTo>
                <a:lnTo>
                  <a:pt x="0" y="0"/>
                </a:lnTo>
                <a:lnTo>
                  <a:pt x="0" y="1797304"/>
                </a:lnTo>
                <a:close/>
              </a:path>
            </a:pathLst>
          </a:custGeom>
          <a:ln w="28574">
            <a:solidFill>
              <a:srgbClr val="BB8B00"/>
            </a:solidFill>
            <a:prstDash val="lgDash"/>
          </a:ln>
        </p:spPr>
        <p:txBody>
          <a:bodyPr wrap="square" lIns="0" tIns="0" rIns="0" bIns="0" rtlCol="0">
            <a:noAutofit/>
          </a:bodyPr>
          <a:lstStyle/>
          <a:p>
            <a:endParaRPr/>
          </a:p>
        </p:txBody>
      </p:sp>
      <p:sp>
        <p:nvSpPr>
          <p:cNvPr id="10" name="object 10"/>
          <p:cNvSpPr/>
          <p:nvPr/>
        </p:nvSpPr>
        <p:spPr>
          <a:xfrm>
            <a:off x="3241929" y="3382645"/>
            <a:ext cx="4876800" cy="103377"/>
          </a:xfrm>
          <a:custGeom>
            <a:avLst/>
            <a:gdLst/>
            <a:ahLst/>
            <a:cxnLst/>
            <a:rect l="l" t="t" r="r" b="b"/>
            <a:pathLst>
              <a:path w="4876800" h="103377">
                <a:moveTo>
                  <a:pt x="85597" y="101600"/>
                </a:moveTo>
                <a:lnTo>
                  <a:pt x="88645" y="103377"/>
                </a:lnTo>
                <a:lnTo>
                  <a:pt x="92582" y="102362"/>
                </a:lnTo>
                <a:lnTo>
                  <a:pt x="94233" y="99313"/>
                </a:lnTo>
                <a:lnTo>
                  <a:pt x="96011" y="96265"/>
                </a:lnTo>
                <a:lnTo>
                  <a:pt x="94995" y="92328"/>
                </a:lnTo>
                <a:lnTo>
                  <a:pt x="91947" y="90550"/>
                </a:lnTo>
                <a:lnTo>
                  <a:pt x="36213" y="58038"/>
                </a:lnTo>
                <a:lnTo>
                  <a:pt x="12445" y="58038"/>
                </a:lnTo>
                <a:lnTo>
                  <a:pt x="36213" y="58038"/>
                </a:lnTo>
                <a:lnTo>
                  <a:pt x="15747" y="57150"/>
                </a:lnTo>
                <a:lnTo>
                  <a:pt x="12445" y="45338"/>
                </a:lnTo>
                <a:lnTo>
                  <a:pt x="0" y="51688"/>
                </a:lnTo>
                <a:lnTo>
                  <a:pt x="85597" y="101600"/>
                </a:lnTo>
                <a:close/>
              </a:path>
              <a:path w="4876800" h="103377">
                <a:moveTo>
                  <a:pt x="35995" y="45338"/>
                </a:moveTo>
                <a:lnTo>
                  <a:pt x="15747" y="46100"/>
                </a:lnTo>
                <a:lnTo>
                  <a:pt x="25218" y="51625"/>
                </a:lnTo>
                <a:lnTo>
                  <a:pt x="35995" y="45338"/>
                </a:lnTo>
                <a:close/>
              </a:path>
              <a:path w="4876800" h="103377">
                <a:moveTo>
                  <a:pt x="4876800" y="45338"/>
                </a:moveTo>
                <a:lnTo>
                  <a:pt x="35995" y="45338"/>
                </a:lnTo>
                <a:lnTo>
                  <a:pt x="25218" y="51625"/>
                </a:lnTo>
                <a:lnTo>
                  <a:pt x="15747" y="46100"/>
                </a:lnTo>
                <a:lnTo>
                  <a:pt x="35995" y="45338"/>
                </a:lnTo>
                <a:lnTo>
                  <a:pt x="91947" y="12700"/>
                </a:lnTo>
                <a:lnTo>
                  <a:pt x="94995" y="10921"/>
                </a:lnTo>
                <a:lnTo>
                  <a:pt x="96011" y="6984"/>
                </a:lnTo>
                <a:lnTo>
                  <a:pt x="94233" y="3937"/>
                </a:lnTo>
                <a:lnTo>
                  <a:pt x="92582" y="1015"/>
                </a:lnTo>
                <a:lnTo>
                  <a:pt x="88645" y="0"/>
                </a:lnTo>
                <a:lnTo>
                  <a:pt x="85597" y="1650"/>
                </a:lnTo>
                <a:lnTo>
                  <a:pt x="0" y="51688"/>
                </a:lnTo>
                <a:lnTo>
                  <a:pt x="12445" y="45338"/>
                </a:lnTo>
                <a:lnTo>
                  <a:pt x="15747" y="57150"/>
                </a:lnTo>
                <a:lnTo>
                  <a:pt x="36213" y="58038"/>
                </a:lnTo>
                <a:lnTo>
                  <a:pt x="4876800" y="58038"/>
                </a:lnTo>
                <a:lnTo>
                  <a:pt x="4876800" y="45338"/>
                </a:lnTo>
                <a:close/>
              </a:path>
            </a:pathLst>
          </a:custGeom>
          <a:solidFill>
            <a:srgbClr val="FFBE00"/>
          </a:solidFill>
        </p:spPr>
        <p:txBody>
          <a:bodyPr wrap="square" lIns="0" tIns="0" rIns="0" bIns="0" rtlCol="0">
            <a:noAutofit/>
          </a:bodyPr>
          <a:lstStyle/>
          <a:p>
            <a:endParaRPr/>
          </a:p>
        </p:txBody>
      </p:sp>
      <p:sp>
        <p:nvSpPr>
          <p:cNvPr id="11" name="object 11"/>
          <p:cNvSpPr/>
          <p:nvPr/>
        </p:nvSpPr>
        <p:spPr>
          <a:xfrm>
            <a:off x="8118729" y="2968625"/>
            <a:ext cx="2978785" cy="1640713"/>
          </a:xfrm>
          <a:custGeom>
            <a:avLst/>
            <a:gdLst/>
            <a:ahLst/>
            <a:cxnLst/>
            <a:rect l="l" t="t" r="r" b="b"/>
            <a:pathLst>
              <a:path w="2978785" h="1640713">
                <a:moveTo>
                  <a:pt x="0" y="273430"/>
                </a:moveTo>
                <a:lnTo>
                  <a:pt x="0" y="1367282"/>
                </a:lnTo>
                <a:lnTo>
                  <a:pt x="906" y="1389706"/>
                </a:lnTo>
                <a:lnTo>
                  <a:pt x="7947" y="1432987"/>
                </a:lnTo>
                <a:lnTo>
                  <a:pt x="21490" y="1473709"/>
                </a:lnTo>
                <a:lnTo>
                  <a:pt x="40973" y="1511309"/>
                </a:lnTo>
                <a:lnTo>
                  <a:pt x="65834" y="1545224"/>
                </a:lnTo>
                <a:lnTo>
                  <a:pt x="95509" y="1574890"/>
                </a:lnTo>
                <a:lnTo>
                  <a:pt x="129437" y="1599744"/>
                </a:lnTo>
                <a:lnTo>
                  <a:pt x="167056" y="1619224"/>
                </a:lnTo>
                <a:lnTo>
                  <a:pt x="207803" y="1632765"/>
                </a:lnTo>
                <a:lnTo>
                  <a:pt x="251115" y="1639806"/>
                </a:lnTo>
                <a:lnTo>
                  <a:pt x="273557" y="1640713"/>
                </a:lnTo>
                <a:lnTo>
                  <a:pt x="2705354" y="1640713"/>
                </a:lnTo>
                <a:lnTo>
                  <a:pt x="2749703" y="1637134"/>
                </a:lnTo>
                <a:lnTo>
                  <a:pt x="2791775" y="1626772"/>
                </a:lnTo>
                <a:lnTo>
                  <a:pt x="2831007" y="1610191"/>
                </a:lnTo>
                <a:lnTo>
                  <a:pt x="2866835" y="1587954"/>
                </a:lnTo>
                <a:lnTo>
                  <a:pt x="2898695" y="1560623"/>
                </a:lnTo>
                <a:lnTo>
                  <a:pt x="2926026" y="1528763"/>
                </a:lnTo>
                <a:lnTo>
                  <a:pt x="2948263" y="1492935"/>
                </a:lnTo>
                <a:lnTo>
                  <a:pt x="2964844" y="1453703"/>
                </a:lnTo>
                <a:lnTo>
                  <a:pt x="2975206" y="1411631"/>
                </a:lnTo>
                <a:lnTo>
                  <a:pt x="2978785" y="1367282"/>
                </a:lnTo>
                <a:lnTo>
                  <a:pt x="2978785" y="273430"/>
                </a:lnTo>
                <a:lnTo>
                  <a:pt x="2975206" y="229081"/>
                </a:lnTo>
                <a:lnTo>
                  <a:pt x="2964844" y="187009"/>
                </a:lnTo>
                <a:lnTo>
                  <a:pt x="2948263" y="147777"/>
                </a:lnTo>
                <a:lnTo>
                  <a:pt x="2926026" y="111949"/>
                </a:lnTo>
                <a:lnTo>
                  <a:pt x="2898695" y="80089"/>
                </a:lnTo>
                <a:lnTo>
                  <a:pt x="2866835" y="52758"/>
                </a:lnTo>
                <a:lnTo>
                  <a:pt x="2831007" y="30521"/>
                </a:lnTo>
                <a:lnTo>
                  <a:pt x="2791775" y="13940"/>
                </a:lnTo>
                <a:lnTo>
                  <a:pt x="2749703" y="3578"/>
                </a:lnTo>
                <a:lnTo>
                  <a:pt x="2705354" y="0"/>
                </a:lnTo>
                <a:lnTo>
                  <a:pt x="273557" y="0"/>
                </a:lnTo>
                <a:lnTo>
                  <a:pt x="229173" y="3578"/>
                </a:lnTo>
                <a:lnTo>
                  <a:pt x="187074" y="13940"/>
                </a:lnTo>
                <a:lnTo>
                  <a:pt x="147821" y="30521"/>
                </a:lnTo>
                <a:lnTo>
                  <a:pt x="111977" y="52758"/>
                </a:lnTo>
                <a:lnTo>
                  <a:pt x="80105" y="80089"/>
                </a:lnTo>
                <a:lnTo>
                  <a:pt x="52766" y="111949"/>
                </a:lnTo>
                <a:lnTo>
                  <a:pt x="30524" y="147777"/>
                </a:lnTo>
                <a:lnTo>
                  <a:pt x="13941" y="187009"/>
                </a:lnTo>
                <a:lnTo>
                  <a:pt x="3579" y="229081"/>
                </a:lnTo>
                <a:lnTo>
                  <a:pt x="0" y="273430"/>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8118729" y="2968625"/>
            <a:ext cx="2978785" cy="1640713"/>
          </a:xfrm>
          <a:custGeom>
            <a:avLst/>
            <a:gdLst/>
            <a:ahLst/>
            <a:cxnLst/>
            <a:rect l="l" t="t" r="r" b="b"/>
            <a:pathLst>
              <a:path w="2978785" h="1640713">
                <a:moveTo>
                  <a:pt x="0" y="273430"/>
                </a:moveTo>
                <a:lnTo>
                  <a:pt x="3579" y="229081"/>
                </a:lnTo>
                <a:lnTo>
                  <a:pt x="13941" y="187009"/>
                </a:lnTo>
                <a:lnTo>
                  <a:pt x="30524" y="147777"/>
                </a:lnTo>
                <a:lnTo>
                  <a:pt x="52766" y="111949"/>
                </a:lnTo>
                <a:lnTo>
                  <a:pt x="80105" y="80089"/>
                </a:lnTo>
                <a:lnTo>
                  <a:pt x="111977" y="52758"/>
                </a:lnTo>
                <a:lnTo>
                  <a:pt x="147821" y="30521"/>
                </a:lnTo>
                <a:lnTo>
                  <a:pt x="187074" y="13940"/>
                </a:lnTo>
                <a:lnTo>
                  <a:pt x="229173" y="3578"/>
                </a:lnTo>
                <a:lnTo>
                  <a:pt x="273557" y="0"/>
                </a:lnTo>
                <a:lnTo>
                  <a:pt x="2705354" y="0"/>
                </a:lnTo>
                <a:lnTo>
                  <a:pt x="2749703" y="3578"/>
                </a:lnTo>
                <a:lnTo>
                  <a:pt x="2791775" y="13940"/>
                </a:lnTo>
                <a:lnTo>
                  <a:pt x="2831007" y="30521"/>
                </a:lnTo>
                <a:lnTo>
                  <a:pt x="2866835" y="52758"/>
                </a:lnTo>
                <a:lnTo>
                  <a:pt x="2898695" y="80089"/>
                </a:lnTo>
                <a:lnTo>
                  <a:pt x="2926026" y="111949"/>
                </a:lnTo>
                <a:lnTo>
                  <a:pt x="2948263" y="147777"/>
                </a:lnTo>
                <a:lnTo>
                  <a:pt x="2964844" y="187009"/>
                </a:lnTo>
                <a:lnTo>
                  <a:pt x="2975206" y="229081"/>
                </a:lnTo>
                <a:lnTo>
                  <a:pt x="2978785" y="273430"/>
                </a:lnTo>
                <a:lnTo>
                  <a:pt x="2978785" y="1367282"/>
                </a:lnTo>
                <a:lnTo>
                  <a:pt x="2975206" y="1411631"/>
                </a:lnTo>
                <a:lnTo>
                  <a:pt x="2964844" y="1453703"/>
                </a:lnTo>
                <a:lnTo>
                  <a:pt x="2948263" y="1492935"/>
                </a:lnTo>
                <a:lnTo>
                  <a:pt x="2926026" y="1528763"/>
                </a:lnTo>
                <a:lnTo>
                  <a:pt x="2898695" y="1560623"/>
                </a:lnTo>
                <a:lnTo>
                  <a:pt x="2866835" y="1587954"/>
                </a:lnTo>
                <a:lnTo>
                  <a:pt x="2831007" y="1610191"/>
                </a:lnTo>
                <a:lnTo>
                  <a:pt x="2791775" y="1626772"/>
                </a:lnTo>
                <a:lnTo>
                  <a:pt x="2749703" y="1637134"/>
                </a:lnTo>
                <a:lnTo>
                  <a:pt x="2705354" y="1640713"/>
                </a:lnTo>
                <a:lnTo>
                  <a:pt x="273557" y="1640713"/>
                </a:lnTo>
                <a:lnTo>
                  <a:pt x="229173" y="1637134"/>
                </a:lnTo>
                <a:lnTo>
                  <a:pt x="187074" y="1626772"/>
                </a:lnTo>
                <a:lnTo>
                  <a:pt x="147821" y="1610191"/>
                </a:lnTo>
                <a:lnTo>
                  <a:pt x="111977" y="1587954"/>
                </a:lnTo>
                <a:lnTo>
                  <a:pt x="80105" y="1560623"/>
                </a:lnTo>
                <a:lnTo>
                  <a:pt x="52766" y="1528763"/>
                </a:lnTo>
                <a:lnTo>
                  <a:pt x="30524" y="1492935"/>
                </a:lnTo>
                <a:lnTo>
                  <a:pt x="13941" y="1453703"/>
                </a:lnTo>
                <a:lnTo>
                  <a:pt x="3579" y="1411631"/>
                </a:lnTo>
                <a:lnTo>
                  <a:pt x="0" y="1367282"/>
                </a:lnTo>
                <a:lnTo>
                  <a:pt x="0" y="273430"/>
                </a:lnTo>
                <a:close/>
              </a:path>
            </a:pathLst>
          </a:custGeom>
          <a:ln w="25400">
            <a:solidFill>
              <a:srgbClr val="BB8B00"/>
            </a:solidFill>
          </a:ln>
        </p:spPr>
        <p:txBody>
          <a:bodyPr wrap="square" lIns="0" tIns="0" rIns="0" bIns="0" rtlCol="0">
            <a:noAutofit/>
          </a:bodyPr>
          <a:lstStyle/>
          <a:p>
            <a:endParaRPr/>
          </a:p>
        </p:txBody>
      </p:sp>
      <p:sp>
        <p:nvSpPr>
          <p:cNvPr id="7" name="object 7"/>
          <p:cNvSpPr txBox="1"/>
          <p:nvPr/>
        </p:nvSpPr>
        <p:spPr>
          <a:xfrm>
            <a:off x="387502"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6" name="object 6"/>
          <p:cNvSpPr txBox="1"/>
          <p:nvPr/>
        </p:nvSpPr>
        <p:spPr>
          <a:xfrm>
            <a:off x="701446" y="1279017"/>
            <a:ext cx="10561014" cy="1255267"/>
          </a:xfrm>
          <a:prstGeom prst="rect">
            <a:avLst/>
          </a:prstGeom>
        </p:spPr>
        <p:txBody>
          <a:bodyPr wrap="square" lIns="0" tIns="13366" rIns="0" bIns="0" rtlCol="0">
            <a:noAutofit/>
          </a:bodyPr>
          <a:lstStyle/>
          <a:p>
            <a:pPr marL="12700">
              <a:lnSpc>
                <a:spcPts val="2105"/>
              </a:lnSpc>
            </a:pPr>
            <a:r>
              <a:rPr sz="2000" spc="-2" dirty="0">
                <a:latin typeface="Calibri"/>
                <a:cs typeface="Calibri"/>
              </a:rPr>
              <a:t>In Python, tuples are part of the standard language. This is a data structure very similar to the list data</a:t>
            </a:r>
            <a:endParaRPr sz="2000">
              <a:latin typeface="Calibri"/>
              <a:cs typeface="Calibri"/>
            </a:endParaRPr>
          </a:p>
          <a:p>
            <a:pPr marL="12700" marR="38176">
              <a:lnSpc>
                <a:spcPts val="2400"/>
              </a:lnSpc>
              <a:spcBef>
                <a:spcPts val="14"/>
              </a:spcBef>
            </a:pPr>
            <a:r>
              <a:rPr sz="2000" spc="-3" dirty="0">
                <a:latin typeface="Calibri"/>
                <a:cs typeface="Calibri"/>
              </a:rPr>
              <a:t>structure. The main difference being that tuple manipulation are faster than list because tuples are</a:t>
            </a:r>
            <a:endParaRPr sz="2000">
              <a:latin typeface="Calibri"/>
              <a:cs typeface="Calibri"/>
            </a:endParaRPr>
          </a:p>
          <a:p>
            <a:pPr marL="12700" marR="38176">
              <a:lnSpc>
                <a:spcPts val="2400"/>
              </a:lnSpc>
            </a:pPr>
            <a:r>
              <a:rPr sz="2000" spc="-3" dirty="0">
                <a:latin typeface="Calibri"/>
                <a:cs typeface="Calibri"/>
              </a:rPr>
              <a:t>immutable.</a:t>
            </a:r>
            <a:endParaRPr sz="2000">
              <a:latin typeface="Calibri"/>
              <a:cs typeface="Calibri"/>
            </a:endParaRPr>
          </a:p>
          <a:p>
            <a:pPr marL="12700" marR="38176">
              <a:lnSpc>
                <a:spcPct val="101725"/>
              </a:lnSpc>
              <a:spcBef>
                <a:spcPts val="314"/>
              </a:spcBef>
            </a:pPr>
            <a:r>
              <a:rPr sz="2000" spc="-7" dirty="0">
                <a:latin typeface="Calibri"/>
                <a:cs typeface="Calibri"/>
              </a:rPr>
              <a:t>To create a tuple, place values within brackets:</a:t>
            </a:r>
            <a:endParaRPr sz="2000">
              <a:latin typeface="Calibri"/>
              <a:cs typeface="Calibri"/>
            </a:endParaRPr>
          </a:p>
        </p:txBody>
      </p:sp>
      <p:sp>
        <p:nvSpPr>
          <p:cNvPr id="5" name="object 5"/>
          <p:cNvSpPr txBox="1"/>
          <p:nvPr/>
        </p:nvSpPr>
        <p:spPr>
          <a:xfrm>
            <a:off x="8278749" y="3407664"/>
            <a:ext cx="2664816" cy="80264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It is also possible to create a</a:t>
            </a:r>
            <a:endParaRPr sz="1800">
              <a:latin typeface="Calibri"/>
              <a:cs typeface="Calibri"/>
            </a:endParaRPr>
          </a:p>
          <a:p>
            <a:pPr marL="12700" marR="34290">
              <a:lnSpc>
                <a:spcPts val="2160"/>
              </a:lnSpc>
              <a:spcBef>
                <a:spcPts val="13"/>
              </a:spcBef>
            </a:pPr>
            <a:r>
              <a:rPr sz="1800" spc="0" dirty="0">
                <a:solidFill>
                  <a:srgbClr val="FFFFFF"/>
                </a:solidFill>
                <a:latin typeface="Calibri"/>
                <a:cs typeface="Calibri"/>
              </a:rPr>
              <a:t>tuple without parentheses,</a:t>
            </a:r>
            <a:endParaRPr sz="1800">
              <a:latin typeface="Calibri"/>
              <a:cs typeface="Calibri"/>
            </a:endParaRPr>
          </a:p>
          <a:p>
            <a:pPr marL="12700" marR="34290">
              <a:lnSpc>
                <a:spcPts val="2160"/>
              </a:lnSpc>
            </a:pPr>
            <a:r>
              <a:rPr sz="1800" spc="0" dirty="0">
                <a:solidFill>
                  <a:srgbClr val="FFFFFF"/>
                </a:solidFill>
                <a:latin typeface="Calibri"/>
                <a:cs typeface="Calibri"/>
              </a:rPr>
              <a:t>by using commas:</a:t>
            </a:r>
            <a:endParaRPr sz="1800">
              <a:latin typeface="Calibri"/>
              <a:cs typeface="Calibri"/>
            </a:endParaRPr>
          </a:p>
        </p:txBody>
      </p:sp>
      <p:sp>
        <p:nvSpPr>
          <p:cNvPr id="4" name="object 4"/>
          <p:cNvSpPr txBox="1"/>
          <p:nvPr/>
        </p:nvSpPr>
        <p:spPr>
          <a:xfrm>
            <a:off x="701446" y="4815205"/>
            <a:ext cx="6836616" cy="646049"/>
          </a:xfrm>
          <a:prstGeom prst="rect">
            <a:avLst/>
          </a:prstGeom>
        </p:spPr>
        <p:txBody>
          <a:bodyPr wrap="square" lIns="0" tIns="13366" rIns="0" bIns="0" rtlCol="0">
            <a:noAutofit/>
          </a:bodyPr>
          <a:lstStyle/>
          <a:p>
            <a:pPr marL="12700">
              <a:lnSpc>
                <a:spcPts val="2105"/>
              </a:lnSpc>
            </a:pPr>
            <a:r>
              <a:rPr sz="2000" spc="-4" dirty="0">
                <a:latin typeface="Calibri"/>
                <a:cs typeface="Calibri"/>
              </a:rPr>
              <a:t>To create a tuple with a single element, you must use the comma:</a:t>
            </a:r>
            <a:endParaRPr sz="2000" dirty="0">
              <a:latin typeface="Calibri"/>
              <a:cs typeface="Calibri"/>
            </a:endParaRPr>
          </a:p>
          <a:p>
            <a:pPr marL="12700" marR="38176">
              <a:lnSpc>
                <a:spcPct val="101725"/>
              </a:lnSpc>
              <a:spcBef>
                <a:spcPts val="334"/>
              </a:spcBef>
            </a:pPr>
            <a:r>
              <a:rPr sz="2000" spc="-1" dirty="0">
                <a:latin typeface="Calibri"/>
                <a:cs typeface="Calibri"/>
              </a:rPr>
              <a:t>&gt;&gt;&gt; singleton = (1, )</a:t>
            </a:r>
            <a:endParaRPr sz="2000" dirty="0">
              <a:latin typeface="Calibri"/>
              <a:cs typeface="Calibri"/>
            </a:endParaRPr>
          </a:p>
        </p:txBody>
      </p:sp>
      <p:sp>
        <p:nvSpPr>
          <p:cNvPr id="3" name="object 3"/>
          <p:cNvSpPr txBox="1"/>
          <p:nvPr/>
        </p:nvSpPr>
        <p:spPr>
          <a:xfrm>
            <a:off x="4672330" y="6607403"/>
            <a:ext cx="2544611" cy="254000"/>
          </a:xfrm>
          <a:prstGeom prst="rect">
            <a:avLst/>
          </a:prstGeom>
        </p:spPr>
        <p:txBody>
          <a:bodyPr wrap="square" lIns="0" tIns="12065" rIns="0" bIns="0" rtlCol="0">
            <a:noAutofit/>
          </a:bodyPr>
          <a:lstStyle/>
          <a:p>
            <a:pPr marL="12700">
              <a:lnSpc>
                <a:spcPts val="1900"/>
              </a:lnSpc>
            </a:pPr>
            <a:endParaRPr sz="1800" dirty="0">
              <a:latin typeface="Calibri"/>
              <a:cs typeface="Calibri"/>
            </a:endParaRPr>
          </a:p>
        </p:txBody>
      </p:sp>
      <p:sp>
        <p:nvSpPr>
          <p:cNvPr id="2" name="object 2"/>
          <p:cNvSpPr txBox="1"/>
          <p:nvPr/>
        </p:nvSpPr>
        <p:spPr>
          <a:xfrm>
            <a:off x="1731772" y="2747009"/>
            <a:ext cx="4959985" cy="1797304"/>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6" name="object 6"/>
          <p:cNvSpPr/>
          <p:nvPr/>
        </p:nvSpPr>
        <p:spPr>
          <a:xfrm>
            <a:off x="1233055" y="1011301"/>
            <a:ext cx="8603615" cy="4239514"/>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7121271" y="3980942"/>
            <a:ext cx="3774058" cy="979043"/>
          </a:xfrm>
          <a:custGeom>
            <a:avLst/>
            <a:gdLst/>
            <a:ahLst/>
            <a:cxnLst/>
            <a:rect l="l" t="t" r="r" b="b"/>
            <a:pathLst>
              <a:path w="3774058" h="979043">
                <a:moveTo>
                  <a:pt x="0" y="163194"/>
                </a:moveTo>
                <a:lnTo>
                  <a:pt x="19" y="818409"/>
                </a:lnTo>
                <a:lnTo>
                  <a:pt x="6379" y="861164"/>
                </a:lnTo>
                <a:lnTo>
                  <a:pt x="23085" y="899550"/>
                </a:lnTo>
                <a:lnTo>
                  <a:pt x="48628" y="932050"/>
                </a:lnTo>
                <a:lnTo>
                  <a:pt x="81499" y="957145"/>
                </a:lnTo>
                <a:lnTo>
                  <a:pt x="120191" y="973315"/>
                </a:lnTo>
                <a:lnTo>
                  <a:pt x="163195" y="979042"/>
                </a:lnTo>
                <a:lnTo>
                  <a:pt x="3613429" y="979023"/>
                </a:lnTo>
                <a:lnTo>
                  <a:pt x="3656225" y="972653"/>
                </a:lnTo>
                <a:lnTo>
                  <a:pt x="3694623" y="955928"/>
                </a:lnTo>
                <a:lnTo>
                  <a:pt x="3727113" y="930366"/>
                </a:lnTo>
                <a:lnTo>
                  <a:pt x="3752188" y="897486"/>
                </a:lnTo>
                <a:lnTo>
                  <a:pt x="3768340" y="858807"/>
                </a:lnTo>
                <a:lnTo>
                  <a:pt x="3774058" y="815847"/>
                </a:lnTo>
                <a:lnTo>
                  <a:pt x="3774039" y="160629"/>
                </a:lnTo>
                <a:lnTo>
                  <a:pt x="3767679" y="117833"/>
                </a:lnTo>
                <a:lnTo>
                  <a:pt x="3750973" y="79435"/>
                </a:lnTo>
                <a:lnTo>
                  <a:pt x="3725430" y="46945"/>
                </a:lnTo>
                <a:lnTo>
                  <a:pt x="3692559" y="21870"/>
                </a:lnTo>
                <a:lnTo>
                  <a:pt x="3653867" y="5718"/>
                </a:lnTo>
                <a:lnTo>
                  <a:pt x="3610863" y="0"/>
                </a:lnTo>
                <a:lnTo>
                  <a:pt x="160629" y="19"/>
                </a:lnTo>
                <a:lnTo>
                  <a:pt x="117833" y="6379"/>
                </a:lnTo>
                <a:lnTo>
                  <a:pt x="79435" y="23085"/>
                </a:lnTo>
                <a:lnTo>
                  <a:pt x="46945" y="48628"/>
                </a:lnTo>
                <a:lnTo>
                  <a:pt x="21870" y="81499"/>
                </a:lnTo>
                <a:lnTo>
                  <a:pt x="5718" y="120191"/>
                </a:lnTo>
                <a:lnTo>
                  <a:pt x="0" y="163194"/>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7121271" y="3980942"/>
            <a:ext cx="3774058" cy="979043"/>
          </a:xfrm>
          <a:custGeom>
            <a:avLst/>
            <a:gdLst/>
            <a:ahLst/>
            <a:cxnLst/>
            <a:rect l="l" t="t" r="r" b="b"/>
            <a:pathLst>
              <a:path w="3774058" h="979043">
                <a:moveTo>
                  <a:pt x="0" y="163194"/>
                </a:moveTo>
                <a:lnTo>
                  <a:pt x="5718" y="120191"/>
                </a:lnTo>
                <a:lnTo>
                  <a:pt x="21870" y="81499"/>
                </a:lnTo>
                <a:lnTo>
                  <a:pt x="46945" y="48628"/>
                </a:lnTo>
                <a:lnTo>
                  <a:pt x="79435" y="23085"/>
                </a:lnTo>
                <a:lnTo>
                  <a:pt x="117833" y="6379"/>
                </a:lnTo>
                <a:lnTo>
                  <a:pt x="160629" y="19"/>
                </a:lnTo>
                <a:lnTo>
                  <a:pt x="163195" y="0"/>
                </a:lnTo>
                <a:lnTo>
                  <a:pt x="3610863" y="0"/>
                </a:lnTo>
                <a:lnTo>
                  <a:pt x="3653867" y="5718"/>
                </a:lnTo>
                <a:lnTo>
                  <a:pt x="3692559" y="21870"/>
                </a:lnTo>
                <a:lnTo>
                  <a:pt x="3725430" y="46945"/>
                </a:lnTo>
                <a:lnTo>
                  <a:pt x="3750973" y="79435"/>
                </a:lnTo>
                <a:lnTo>
                  <a:pt x="3767679" y="117833"/>
                </a:lnTo>
                <a:lnTo>
                  <a:pt x="3774039" y="160629"/>
                </a:lnTo>
                <a:lnTo>
                  <a:pt x="3774058" y="163194"/>
                </a:lnTo>
                <a:lnTo>
                  <a:pt x="3774058" y="815847"/>
                </a:lnTo>
                <a:lnTo>
                  <a:pt x="3768340" y="858807"/>
                </a:lnTo>
                <a:lnTo>
                  <a:pt x="3752188" y="897486"/>
                </a:lnTo>
                <a:lnTo>
                  <a:pt x="3727113" y="930366"/>
                </a:lnTo>
                <a:lnTo>
                  <a:pt x="3694623" y="955928"/>
                </a:lnTo>
                <a:lnTo>
                  <a:pt x="3656225" y="972653"/>
                </a:lnTo>
                <a:lnTo>
                  <a:pt x="3613429" y="979023"/>
                </a:lnTo>
                <a:lnTo>
                  <a:pt x="3610863" y="979042"/>
                </a:lnTo>
                <a:lnTo>
                  <a:pt x="163195" y="979042"/>
                </a:lnTo>
                <a:lnTo>
                  <a:pt x="120191" y="973315"/>
                </a:lnTo>
                <a:lnTo>
                  <a:pt x="81499" y="957145"/>
                </a:lnTo>
                <a:lnTo>
                  <a:pt x="48628" y="932050"/>
                </a:lnTo>
                <a:lnTo>
                  <a:pt x="23085" y="899550"/>
                </a:lnTo>
                <a:lnTo>
                  <a:pt x="6379" y="861164"/>
                </a:lnTo>
                <a:lnTo>
                  <a:pt x="19" y="818409"/>
                </a:lnTo>
                <a:lnTo>
                  <a:pt x="0" y="815847"/>
                </a:lnTo>
                <a:lnTo>
                  <a:pt x="0" y="163194"/>
                </a:lnTo>
                <a:close/>
              </a:path>
            </a:pathLst>
          </a:custGeom>
          <a:ln w="25400">
            <a:solidFill>
              <a:srgbClr val="BB8B00"/>
            </a:solidFill>
          </a:ln>
        </p:spPr>
        <p:txBody>
          <a:bodyPr wrap="square" lIns="0" tIns="0" rIns="0" bIns="0" rtlCol="0">
            <a:noAutofit/>
          </a:bodyPr>
          <a:lstStyle/>
          <a:p>
            <a:endParaRPr/>
          </a:p>
        </p:txBody>
      </p:sp>
      <p:sp>
        <p:nvSpPr>
          <p:cNvPr id="9" name="object 9"/>
          <p:cNvSpPr/>
          <p:nvPr/>
        </p:nvSpPr>
        <p:spPr>
          <a:xfrm>
            <a:off x="5361686" y="4389628"/>
            <a:ext cx="1759712" cy="103378"/>
          </a:xfrm>
          <a:custGeom>
            <a:avLst/>
            <a:gdLst/>
            <a:ahLst/>
            <a:cxnLst/>
            <a:rect l="l" t="t" r="r" b="b"/>
            <a:pathLst>
              <a:path w="1759712" h="103377">
                <a:moveTo>
                  <a:pt x="15748" y="56007"/>
                </a:moveTo>
                <a:lnTo>
                  <a:pt x="35982" y="57177"/>
                </a:lnTo>
                <a:lnTo>
                  <a:pt x="1759458" y="87122"/>
                </a:lnTo>
                <a:lnTo>
                  <a:pt x="1759712" y="74422"/>
                </a:lnTo>
                <a:lnTo>
                  <a:pt x="36295" y="44478"/>
                </a:lnTo>
                <a:lnTo>
                  <a:pt x="12700" y="44069"/>
                </a:lnTo>
                <a:lnTo>
                  <a:pt x="12446" y="56769"/>
                </a:lnTo>
                <a:lnTo>
                  <a:pt x="84709" y="101600"/>
                </a:lnTo>
                <a:lnTo>
                  <a:pt x="87756" y="103378"/>
                </a:lnTo>
                <a:lnTo>
                  <a:pt x="91566" y="102489"/>
                </a:lnTo>
                <a:lnTo>
                  <a:pt x="93472" y="99441"/>
                </a:lnTo>
                <a:lnTo>
                  <a:pt x="95250" y="96520"/>
                </a:lnTo>
                <a:lnTo>
                  <a:pt x="94361" y="92583"/>
                </a:lnTo>
                <a:lnTo>
                  <a:pt x="91312" y="90805"/>
                </a:lnTo>
                <a:lnTo>
                  <a:pt x="35982" y="57177"/>
                </a:lnTo>
                <a:lnTo>
                  <a:pt x="15748" y="56007"/>
                </a:lnTo>
                <a:lnTo>
                  <a:pt x="15875" y="44958"/>
                </a:lnTo>
                <a:lnTo>
                  <a:pt x="25267" y="50666"/>
                </a:lnTo>
                <a:lnTo>
                  <a:pt x="15748" y="56007"/>
                </a:lnTo>
                <a:close/>
              </a:path>
              <a:path w="1759712" h="103377">
                <a:moveTo>
                  <a:pt x="84709" y="101600"/>
                </a:moveTo>
                <a:lnTo>
                  <a:pt x="12446" y="56769"/>
                </a:lnTo>
                <a:lnTo>
                  <a:pt x="12700" y="44069"/>
                </a:lnTo>
                <a:lnTo>
                  <a:pt x="36295" y="44478"/>
                </a:lnTo>
                <a:lnTo>
                  <a:pt x="92710" y="12827"/>
                </a:lnTo>
                <a:lnTo>
                  <a:pt x="95758" y="11176"/>
                </a:lnTo>
                <a:lnTo>
                  <a:pt x="96774" y="7239"/>
                </a:lnTo>
                <a:lnTo>
                  <a:pt x="95123" y="4191"/>
                </a:lnTo>
                <a:lnTo>
                  <a:pt x="93344" y="1143"/>
                </a:lnTo>
                <a:lnTo>
                  <a:pt x="89535" y="0"/>
                </a:lnTo>
                <a:lnTo>
                  <a:pt x="86487" y="1778"/>
                </a:lnTo>
                <a:lnTo>
                  <a:pt x="0" y="50165"/>
                </a:lnTo>
                <a:lnTo>
                  <a:pt x="84709" y="101600"/>
                </a:lnTo>
                <a:close/>
              </a:path>
              <a:path w="1759712" h="103377">
                <a:moveTo>
                  <a:pt x="25267" y="50666"/>
                </a:moveTo>
                <a:lnTo>
                  <a:pt x="15875" y="44958"/>
                </a:lnTo>
                <a:lnTo>
                  <a:pt x="15748" y="56007"/>
                </a:lnTo>
                <a:lnTo>
                  <a:pt x="25267" y="50666"/>
                </a:lnTo>
                <a:close/>
              </a:path>
            </a:pathLst>
          </a:custGeom>
          <a:solidFill>
            <a:srgbClr val="FFBE00"/>
          </a:solidFill>
        </p:spPr>
        <p:txBody>
          <a:bodyPr wrap="square" lIns="0" tIns="0" rIns="0" bIns="0" rtlCol="0">
            <a:noAutofit/>
          </a:bodyPr>
          <a:lstStyle/>
          <a:p>
            <a:endParaRPr/>
          </a:p>
        </p:txBody>
      </p:sp>
      <p:sp>
        <p:nvSpPr>
          <p:cNvPr id="10" name="object 10"/>
          <p:cNvSpPr/>
          <p:nvPr/>
        </p:nvSpPr>
        <p:spPr>
          <a:xfrm>
            <a:off x="6844157" y="5449570"/>
            <a:ext cx="3774059" cy="978941"/>
          </a:xfrm>
          <a:custGeom>
            <a:avLst/>
            <a:gdLst/>
            <a:ahLst/>
            <a:cxnLst/>
            <a:rect l="l" t="t" r="r" b="b"/>
            <a:pathLst>
              <a:path w="3774059" h="978941">
                <a:moveTo>
                  <a:pt x="0" y="163118"/>
                </a:moveTo>
                <a:lnTo>
                  <a:pt x="19" y="818314"/>
                </a:lnTo>
                <a:lnTo>
                  <a:pt x="6375" y="861097"/>
                </a:lnTo>
                <a:lnTo>
                  <a:pt x="23078" y="899490"/>
                </a:lnTo>
                <a:lnTo>
                  <a:pt x="48621" y="931983"/>
                </a:lnTo>
                <a:lnTo>
                  <a:pt x="81494" y="957063"/>
                </a:lnTo>
                <a:lnTo>
                  <a:pt x="120188" y="973219"/>
                </a:lnTo>
                <a:lnTo>
                  <a:pt x="163195" y="978941"/>
                </a:lnTo>
                <a:lnTo>
                  <a:pt x="3613428" y="978923"/>
                </a:lnTo>
                <a:lnTo>
                  <a:pt x="3656201" y="972587"/>
                </a:lnTo>
                <a:lnTo>
                  <a:pt x="3694593" y="955890"/>
                </a:lnTo>
                <a:lnTo>
                  <a:pt x="3727088" y="930347"/>
                </a:lnTo>
                <a:lnTo>
                  <a:pt x="3752173" y="897471"/>
                </a:lnTo>
                <a:lnTo>
                  <a:pt x="3768335" y="858775"/>
                </a:lnTo>
                <a:lnTo>
                  <a:pt x="3774059" y="815771"/>
                </a:lnTo>
                <a:lnTo>
                  <a:pt x="3774041" y="160721"/>
                </a:lnTo>
                <a:lnTo>
                  <a:pt x="3767716" y="117917"/>
                </a:lnTo>
                <a:lnTo>
                  <a:pt x="3751031" y="79502"/>
                </a:lnTo>
                <a:lnTo>
                  <a:pt x="3725501" y="46990"/>
                </a:lnTo>
                <a:lnTo>
                  <a:pt x="3692642" y="21893"/>
                </a:lnTo>
                <a:lnTo>
                  <a:pt x="3653967" y="5725"/>
                </a:lnTo>
                <a:lnTo>
                  <a:pt x="3610991" y="0"/>
                </a:lnTo>
                <a:lnTo>
                  <a:pt x="160692" y="18"/>
                </a:lnTo>
                <a:lnTo>
                  <a:pt x="117881" y="6365"/>
                </a:lnTo>
                <a:lnTo>
                  <a:pt x="79469" y="23062"/>
                </a:lnTo>
                <a:lnTo>
                  <a:pt x="46965" y="48597"/>
                </a:lnTo>
                <a:lnTo>
                  <a:pt x="21879" y="81460"/>
                </a:lnTo>
                <a:lnTo>
                  <a:pt x="5721" y="120137"/>
                </a:lnTo>
                <a:lnTo>
                  <a:pt x="0" y="163118"/>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6844157" y="5449570"/>
            <a:ext cx="3774059" cy="978941"/>
          </a:xfrm>
          <a:custGeom>
            <a:avLst/>
            <a:gdLst/>
            <a:ahLst/>
            <a:cxnLst/>
            <a:rect l="l" t="t" r="r" b="b"/>
            <a:pathLst>
              <a:path w="3774059" h="978941">
                <a:moveTo>
                  <a:pt x="0" y="163118"/>
                </a:moveTo>
                <a:lnTo>
                  <a:pt x="5721" y="120137"/>
                </a:lnTo>
                <a:lnTo>
                  <a:pt x="21879" y="81460"/>
                </a:lnTo>
                <a:lnTo>
                  <a:pt x="46965" y="48597"/>
                </a:lnTo>
                <a:lnTo>
                  <a:pt x="79469" y="23062"/>
                </a:lnTo>
                <a:lnTo>
                  <a:pt x="117881" y="6365"/>
                </a:lnTo>
                <a:lnTo>
                  <a:pt x="160692" y="18"/>
                </a:lnTo>
                <a:lnTo>
                  <a:pt x="163195" y="0"/>
                </a:lnTo>
                <a:lnTo>
                  <a:pt x="3610991" y="0"/>
                </a:lnTo>
                <a:lnTo>
                  <a:pt x="3653967" y="5725"/>
                </a:lnTo>
                <a:lnTo>
                  <a:pt x="3692642" y="21893"/>
                </a:lnTo>
                <a:lnTo>
                  <a:pt x="3725501" y="46990"/>
                </a:lnTo>
                <a:lnTo>
                  <a:pt x="3751031" y="79502"/>
                </a:lnTo>
                <a:lnTo>
                  <a:pt x="3767716" y="117917"/>
                </a:lnTo>
                <a:lnTo>
                  <a:pt x="3774041" y="160721"/>
                </a:lnTo>
                <a:lnTo>
                  <a:pt x="3774059" y="163118"/>
                </a:lnTo>
                <a:lnTo>
                  <a:pt x="3774059" y="815771"/>
                </a:lnTo>
                <a:lnTo>
                  <a:pt x="3768335" y="858775"/>
                </a:lnTo>
                <a:lnTo>
                  <a:pt x="3752173" y="897471"/>
                </a:lnTo>
                <a:lnTo>
                  <a:pt x="3727088" y="930347"/>
                </a:lnTo>
                <a:lnTo>
                  <a:pt x="3694593" y="955890"/>
                </a:lnTo>
                <a:lnTo>
                  <a:pt x="3656201" y="972587"/>
                </a:lnTo>
                <a:lnTo>
                  <a:pt x="3613428" y="978923"/>
                </a:lnTo>
                <a:lnTo>
                  <a:pt x="3610991" y="978941"/>
                </a:lnTo>
                <a:lnTo>
                  <a:pt x="163195" y="978941"/>
                </a:lnTo>
                <a:lnTo>
                  <a:pt x="120188" y="973219"/>
                </a:lnTo>
                <a:lnTo>
                  <a:pt x="81494" y="957063"/>
                </a:lnTo>
                <a:lnTo>
                  <a:pt x="48621" y="931983"/>
                </a:lnTo>
                <a:lnTo>
                  <a:pt x="23078" y="899490"/>
                </a:lnTo>
                <a:lnTo>
                  <a:pt x="6375" y="861097"/>
                </a:lnTo>
                <a:lnTo>
                  <a:pt x="19" y="818314"/>
                </a:lnTo>
                <a:lnTo>
                  <a:pt x="0" y="815771"/>
                </a:lnTo>
                <a:lnTo>
                  <a:pt x="0" y="163118"/>
                </a:lnTo>
                <a:close/>
              </a:path>
            </a:pathLst>
          </a:custGeom>
          <a:ln w="25400">
            <a:solidFill>
              <a:srgbClr val="BB8B00"/>
            </a:solidFill>
          </a:ln>
        </p:spPr>
        <p:txBody>
          <a:bodyPr wrap="square" lIns="0" tIns="0" rIns="0" bIns="0" rtlCol="0">
            <a:noAutofit/>
          </a:bodyPr>
          <a:lstStyle/>
          <a:p>
            <a:endParaRPr/>
          </a:p>
        </p:txBody>
      </p:sp>
      <p:sp>
        <p:nvSpPr>
          <p:cNvPr id="12" name="object 12"/>
          <p:cNvSpPr/>
          <p:nvPr/>
        </p:nvSpPr>
        <p:spPr>
          <a:xfrm>
            <a:off x="5805043" y="4959858"/>
            <a:ext cx="1043432" cy="983780"/>
          </a:xfrm>
          <a:custGeom>
            <a:avLst/>
            <a:gdLst/>
            <a:ahLst/>
            <a:cxnLst/>
            <a:rect l="l" t="t" r="r" b="b"/>
            <a:pathLst>
              <a:path w="1043432" h="983780">
                <a:moveTo>
                  <a:pt x="7747" y="14859"/>
                </a:moveTo>
                <a:lnTo>
                  <a:pt x="21920" y="29441"/>
                </a:lnTo>
                <a:lnTo>
                  <a:pt x="1034796" y="983780"/>
                </a:lnTo>
                <a:lnTo>
                  <a:pt x="1043432" y="974534"/>
                </a:lnTo>
                <a:lnTo>
                  <a:pt x="30525" y="20141"/>
                </a:lnTo>
                <a:lnTo>
                  <a:pt x="13462" y="4064"/>
                </a:lnTo>
                <a:lnTo>
                  <a:pt x="4826" y="13335"/>
                </a:lnTo>
                <a:lnTo>
                  <a:pt x="28067" y="95123"/>
                </a:lnTo>
                <a:lnTo>
                  <a:pt x="40259" y="91440"/>
                </a:lnTo>
                <a:lnTo>
                  <a:pt x="21920" y="29441"/>
                </a:lnTo>
                <a:lnTo>
                  <a:pt x="7747" y="14859"/>
                </a:lnTo>
                <a:lnTo>
                  <a:pt x="15240" y="6858"/>
                </a:lnTo>
                <a:lnTo>
                  <a:pt x="18332" y="17313"/>
                </a:lnTo>
                <a:lnTo>
                  <a:pt x="7747" y="14859"/>
                </a:lnTo>
                <a:close/>
              </a:path>
              <a:path w="1043432" h="983780">
                <a:moveTo>
                  <a:pt x="28067" y="95123"/>
                </a:moveTo>
                <a:lnTo>
                  <a:pt x="4826" y="13335"/>
                </a:lnTo>
                <a:lnTo>
                  <a:pt x="13462" y="4064"/>
                </a:lnTo>
                <a:lnTo>
                  <a:pt x="30525" y="20141"/>
                </a:lnTo>
                <a:lnTo>
                  <a:pt x="93726" y="34798"/>
                </a:lnTo>
                <a:lnTo>
                  <a:pt x="97028" y="35560"/>
                </a:lnTo>
                <a:lnTo>
                  <a:pt x="100457" y="33401"/>
                </a:lnTo>
                <a:lnTo>
                  <a:pt x="101346" y="29972"/>
                </a:lnTo>
                <a:lnTo>
                  <a:pt x="102108" y="26670"/>
                </a:lnTo>
                <a:lnTo>
                  <a:pt x="99949" y="23241"/>
                </a:lnTo>
                <a:lnTo>
                  <a:pt x="96520" y="22352"/>
                </a:lnTo>
                <a:lnTo>
                  <a:pt x="0" y="0"/>
                </a:lnTo>
                <a:lnTo>
                  <a:pt x="28067" y="95123"/>
                </a:lnTo>
                <a:close/>
              </a:path>
              <a:path w="1043432" h="983780">
                <a:moveTo>
                  <a:pt x="18332" y="17313"/>
                </a:moveTo>
                <a:lnTo>
                  <a:pt x="15240" y="6858"/>
                </a:lnTo>
                <a:lnTo>
                  <a:pt x="7747" y="14859"/>
                </a:lnTo>
                <a:lnTo>
                  <a:pt x="18332" y="17313"/>
                </a:lnTo>
                <a:close/>
              </a:path>
            </a:pathLst>
          </a:custGeom>
          <a:solidFill>
            <a:srgbClr val="FFBE00"/>
          </a:solidFill>
        </p:spPr>
        <p:txBody>
          <a:bodyPr wrap="square" lIns="0" tIns="0" rIns="0" bIns="0" rtlCol="0">
            <a:noAutofit/>
          </a:bodyPr>
          <a:lstStyle/>
          <a:p>
            <a:endParaRPr/>
          </a:p>
        </p:txBody>
      </p:sp>
      <p:sp>
        <p:nvSpPr>
          <p:cNvPr id="5" name="object 5"/>
          <p:cNvSpPr txBox="1"/>
          <p:nvPr/>
        </p:nvSpPr>
        <p:spPr>
          <a:xfrm>
            <a:off x="387502"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4" name="object 4"/>
          <p:cNvSpPr txBox="1"/>
          <p:nvPr/>
        </p:nvSpPr>
        <p:spPr>
          <a:xfrm>
            <a:off x="7248906" y="4089146"/>
            <a:ext cx="3319517" cy="80264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Since the tuple is multiplied by 5, it</a:t>
            </a:r>
            <a:endParaRPr sz="1800">
              <a:latin typeface="Calibri"/>
              <a:cs typeface="Calibri"/>
            </a:endParaRPr>
          </a:p>
          <a:p>
            <a:pPr marL="12700" marR="34290">
              <a:lnSpc>
                <a:spcPts val="2160"/>
              </a:lnSpc>
              <a:spcBef>
                <a:spcPts val="13"/>
              </a:spcBef>
            </a:pPr>
            <a:r>
              <a:rPr sz="1800" spc="-2" dirty="0">
                <a:solidFill>
                  <a:srgbClr val="FFFFFF"/>
                </a:solidFill>
                <a:latin typeface="Calibri"/>
                <a:cs typeface="Calibri"/>
              </a:rPr>
              <a:t>has  grown into size 5 tuple from</a:t>
            </a:r>
            <a:endParaRPr sz="1800">
              <a:latin typeface="Calibri"/>
              <a:cs typeface="Calibri"/>
            </a:endParaRPr>
          </a:p>
          <a:p>
            <a:pPr marL="12700" marR="34290">
              <a:lnSpc>
                <a:spcPts val="2160"/>
              </a:lnSpc>
            </a:pPr>
            <a:r>
              <a:rPr sz="1800" spc="0" dirty="0">
                <a:solidFill>
                  <a:srgbClr val="FFFFFF"/>
                </a:solidFill>
                <a:latin typeface="Calibri"/>
                <a:cs typeface="Calibri"/>
              </a:rPr>
              <a:t>singleton tuple</a:t>
            </a:r>
            <a:endParaRPr sz="1800">
              <a:latin typeface="Calibri"/>
              <a:cs typeface="Calibri"/>
            </a:endParaRPr>
          </a:p>
        </p:txBody>
      </p:sp>
      <p:sp>
        <p:nvSpPr>
          <p:cNvPr id="3" name="object 3"/>
          <p:cNvSpPr txBox="1"/>
          <p:nvPr/>
        </p:nvSpPr>
        <p:spPr>
          <a:xfrm>
            <a:off x="6971792" y="5695137"/>
            <a:ext cx="2959506" cy="528319"/>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9 as value of singleton tuple , is</a:t>
            </a:r>
            <a:endParaRPr sz="1800">
              <a:latin typeface="Calibri"/>
              <a:cs typeface="Calibri"/>
            </a:endParaRPr>
          </a:p>
          <a:p>
            <a:pPr marL="12700" marR="34290">
              <a:lnSpc>
                <a:spcPts val="2160"/>
              </a:lnSpc>
              <a:spcBef>
                <a:spcPts val="13"/>
              </a:spcBef>
            </a:pPr>
            <a:r>
              <a:rPr sz="1800" spc="1" dirty="0">
                <a:solidFill>
                  <a:srgbClr val="FFFFFF"/>
                </a:solidFill>
                <a:latin typeface="Calibri"/>
                <a:cs typeface="Calibri"/>
              </a:rPr>
              <a:t>added at the end of tuple</a:t>
            </a:r>
            <a:endParaRPr sz="1800">
              <a:latin typeface="Calibri"/>
              <a:cs typeface="Calibri"/>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969822" y="3864267"/>
            <a:ext cx="5097526" cy="2513076"/>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969822" y="3792791"/>
            <a:ext cx="5223129" cy="2691130"/>
          </a:xfrm>
          <a:custGeom>
            <a:avLst/>
            <a:gdLst/>
            <a:ahLst/>
            <a:cxnLst/>
            <a:rect l="l" t="t" r="r" b="b"/>
            <a:pathLst>
              <a:path w="5223129" h="2691130">
                <a:moveTo>
                  <a:pt x="0" y="2691130"/>
                </a:moveTo>
                <a:lnTo>
                  <a:pt x="5223129" y="2691130"/>
                </a:lnTo>
                <a:lnTo>
                  <a:pt x="5223129" y="0"/>
                </a:lnTo>
                <a:lnTo>
                  <a:pt x="0" y="0"/>
                </a:lnTo>
                <a:lnTo>
                  <a:pt x="0" y="2691130"/>
                </a:lnTo>
                <a:close/>
              </a:path>
            </a:pathLst>
          </a:custGeom>
          <a:ln w="28575">
            <a:solidFill>
              <a:srgbClr val="BB8B00"/>
            </a:solidFill>
            <a:prstDash val="lgDash"/>
          </a:ln>
        </p:spPr>
        <p:txBody>
          <a:bodyPr wrap="square" lIns="0" tIns="0" rIns="0" bIns="0" rtlCol="0">
            <a:noAutofit/>
          </a:bodyPr>
          <a:lstStyle/>
          <a:p>
            <a:endParaRPr/>
          </a:p>
        </p:txBody>
      </p:sp>
      <p:sp>
        <p:nvSpPr>
          <p:cNvPr id="18" name="object 18"/>
          <p:cNvSpPr/>
          <p:nvPr/>
        </p:nvSpPr>
        <p:spPr>
          <a:xfrm>
            <a:off x="7356729" y="3454527"/>
            <a:ext cx="3774186" cy="819658"/>
          </a:xfrm>
          <a:custGeom>
            <a:avLst/>
            <a:gdLst/>
            <a:ahLst/>
            <a:cxnLst/>
            <a:rect l="l" t="t" r="r" b="b"/>
            <a:pathLst>
              <a:path w="3774186" h="819658">
                <a:moveTo>
                  <a:pt x="0" y="136525"/>
                </a:moveTo>
                <a:lnTo>
                  <a:pt x="37" y="686223"/>
                </a:lnTo>
                <a:lnTo>
                  <a:pt x="7763" y="728498"/>
                </a:lnTo>
                <a:lnTo>
                  <a:pt x="27448" y="765140"/>
                </a:lnTo>
                <a:lnTo>
                  <a:pt x="56931" y="793987"/>
                </a:lnTo>
                <a:lnTo>
                  <a:pt x="94053" y="812880"/>
                </a:lnTo>
                <a:lnTo>
                  <a:pt x="136651" y="819658"/>
                </a:lnTo>
                <a:lnTo>
                  <a:pt x="3640751" y="819620"/>
                </a:lnTo>
                <a:lnTo>
                  <a:pt x="3683026" y="811894"/>
                </a:lnTo>
                <a:lnTo>
                  <a:pt x="3719668" y="792209"/>
                </a:lnTo>
                <a:lnTo>
                  <a:pt x="3748515" y="762726"/>
                </a:lnTo>
                <a:lnTo>
                  <a:pt x="3767408" y="725604"/>
                </a:lnTo>
                <a:lnTo>
                  <a:pt x="3774186" y="683006"/>
                </a:lnTo>
                <a:lnTo>
                  <a:pt x="3774151" y="133410"/>
                </a:lnTo>
                <a:lnTo>
                  <a:pt x="3766448" y="91120"/>
                </a:lnTo>
                <a:lnTo>
                  <a:pt x="3746772" y="54483"/>
                </a:lnTo>
                <a:lnTo>
                  <a:pt x="3717285" y="25649"/>
                </a:lnTo>
                <a:lnTo>
                  <a:pt x="3680151" y="6770"/>
                </a:lnTo>
                <a:lnTo>
                  <a:pt x="3637534" y="0"/>
                </a:lnTo>
                <a:lnTo>
                  <a:pt x="133537" y="34"/>
                </a:lnTo>
                <a:lnTo>
                  <a:pt x="91233" y="7722"/>
                </a:lnTo>
                <a:lnTo>
                  <a:pt x="54563" y="27367"/>
                </a:lnTo>
                <a:lnTo>
                  <a:pt x="25692" y="56817"/>
                </a:lnTo>
                <a:lnTo>
                  <a:pt x="6783" y="93920"/>
                </a:lnTo>
                <a:lnTo>
                  <a:pt x="0" y="136525"/>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7356729" y="3454527"/>
            <a:ext cx="3774186" cy="819658"/>
          </a:xfrm>
          <a:custGeom>
            <a:avLst/>
            <a:gdLst/>
            <a:ahLst/>
            <a:cxnLst/>
            <a:rect l="l" t="t" r="r" b="b"/>
            <a:pathLst>
              <a:path w="3774186" h="819658">
                <a:moveTo>
                  <a:pt x="0" y="136525"/>
                </a:moveTo>
                <a:lnTo>
                  <a:pt x="6783" y="93920"/>
                </a:lnTo>
                <a:lnTo>
                  <a:pt x="25692" y="56817"/>
                </a:lnTo>
                <a:lnTo>
                  <a:pt x="54563" y="27367"/>
                </a:lnTo>
                <a:lnTo>
                  <a:pt x="91233" y="7722"/>
                </a:lnTo>
                <a:lnTo>
                  <a:pt x="133537" y="34"/>
                </a:lnTo>
                <a:lnTo>
                  <a:pt x="136651" y="0"/>
                </a:lnTo>
                <a:lnTo>
                  <a:pt x="3637534" y="0"/>
                </a:lnTo>
                <a:lnTo>
                  <a:pt x="3680151" y="6770"/>
                </a:lnTo>
                <a:lnTo>
                  <a:pt x="3717285" y="25649"/>
                </a:lnTo>
                <a:lnTo>
                  <a:pt x="3746772" y="54483"/>
                </a:lnTo>
                <a:lnTo>
                  <a:pt x="3766448" y="91120"/>
                </a:lnTo>
                <a:lnTo>
                  <a:pt x="3774151" y="133410"/>
                </a:lnTo>
                <a:lnTo>
                  <a:pt x="3774186" y="136525"/>
                </a:lnTo>
                <a:lnTo>
                  <a:pt x="3774186" y="683006"/>
                </a:lnTo>
                <a:lnTo>
                  <a:pt x="3767408" y="725604"/>
                </a:lnTo>
                <a:lnTo>
                  <a:pt x="3748515" y="762726"/>
                </a:lnTo>
                <a:lnTo>
                  <a:pt x="3719668" y="792209"/>
                </a:lnTo>
                <a:lnTo>
                  <a:pt x="3683026" y="811894"/>
                </a:lnTo>
                <a:lnTo>
                  <a:pt x="3640751" y="819620"/>
                </a:lnTo>
                <a:lnTo>
                  <a:pt x="3637534" y="819658"/>
                </a:lnTo>
                <a:lnTo>
                  <a:pt x="136651" y="819658"/>
                </a:lnTo>
                <a:lnTo>
                  <a:pt x="94053" y="812880"/>
                </a:lnTo>
                <a:lnTo>
                  <a:pt x="56931" y="793987"/>
                </a:lnTo>
                <a:lnTo>
                  <a:pt x="27448" y="765140"/>
                </a:lnTo>
                <a:lnTo>
                  <a:pt x="7763" y="728498"/>
                </a:lnTo>
                <a:lnTo>
                  <a:pt x="37" y="686223"/>
                </a:lnTo>
                <a:lnTo>
                  <a:pt x="0" y="683006"/>
                </a:lnTo>
                <a:lnTo>
                  <a:pt x="0" y="136525"/>
                </a:lnTo>
                <a:close/>
              </a:path>
            </a:pathLst>
          </a:custGeom>
          <a:ln w="25399">
            <a:solidFill>
              <a:srgbClr val="BB8B00"/>
            </a:solidFill>
          </a:ln>
        </p:spPr>
        <p:txBody>
          <a:bodyPr wrap="square" lIns="0" tIns="0" rIns="0" bIns="0" rtlCol="0">
            <a:noAutofit/>
          </a:bodyPr>
          <a:lstStyle/>
          <a:p>
            <a:endParaRPr/>
          </a:p>
        </p:txBody>
      </p:sp>
      <p:sp>
        <p:nvSpPr>
          <p:cNvPr id="20" name="object 20"/>
          <p:cNvSpPr/>
          <p:nvPr/>
        </p:nvSpPr>
        <p:spPr>
          <a:xfrm>
            <a:off x="5791200" y="3907154"/>
            <a:ext cx="1565909" cy="150494"/>
          </a:xfrm>
          <a:custGeom>
            <a:avLst/>
            <a:gdLst/>
            <a:ahLst/>
            <a:cxnLst/>
            <a:rect l="l" t="t" r="r" b="b"/>
            <a:pathLst>
              <a:path w="1565909" h="150495">
                <a:moveTo>
                  <a:pt x="12064" y="48133"/>
                </a:moveTo>
                <a:lnTo>
                  <a:pt x="82296" y="0"/>
                </a:lnTo>
                <a:lnTo>
                  <a:pt x="0" y="55245"/>
                </a:lnTo>
                <a:lnTo>
                  <a:pt x="12064" y="48133"/>
                </a:lnTo>
                <a:close/>
              </a:path>
              <a:path w="1565909" h="150495">
                <a:moveTo>
                  <a:pt x="91059" y="1778"/>
                </a:moveTo>
                <a:lnTo>
                  <a:pt x="89153" y="-1142"/>
                </a:lnTo>
                <a:lnTo>
                  <a:pt x="85216" y="-1904"/>
                </a:lnTo>
                <a:lnTo>
                  <a:pt x="82296" y="0"/>
                </a:lnTo>
                <a:lnTo>
                  <a:pt x="12064" y="48133"/>
                </a:lnTo>
                <a:lnTo>
                  <a:pt x="0" y="55245"/>
                </a:lnTo>
                <a:lnTo>
                  <a:pt x="88519" y="99695"/>
                </a:lnTo>
                <a:lnTo>
                  <a:pt x="12953" y="60833"/>
                </a:lnTo>
                <a:lnTo>
                  <a:pt x="15366" y="48768"/>
                </a:lnTo>
                <a:lnTo>
                  <a:pt x="25112" y="53664"/>
                </a:lnTo>
                <a:lnTo>
                  <a:pt x="16128" y="59690"/>
                </a:lnTo>
                <a:lnTo>
                  <a:pt x="15366" y="48768"/>
                </a:lnTo>
                <a:lnTo>
                  <a:pt x="12953" y="60833"/>
                </a:lnTo>
                <a:lnTo>
                  <a:pt x="36451" y="59360"/>
                </a:lnTo>
                <a:lnTo>
                  <a:pt x="1565909" y="-36448"/>
                </a:lnTo>
                <a:lnTo>
                  <a:pt x="1565148" y="-49148"/>
                </a:lnTo>
                <a:lnTo>
                  <a:pt x="35553" y="46661"/>
                </a:lnTo>
                <a:lnTo>
                  <a:pt x="89408" y="10541"/>
                </a:lnTo>
                <a:lnTo>
                  <a:pt x="92328" y="8636"/>
                </a:lnTo>
                <a:lnTo>
                  <a:pt x="93090" y="4699"/>
                </a:lnTo>
                <a:lnTo>
                  <a:pt x="91059" y="1778"/>
                </a:lnTo>
                <a:close/>
              </a:path>
              <a:path w="1565909" h="150495">
                <a:moveTo>
                  <a:pt x="88519" y="99695"/>
                </a:moveTo>
                <a:lnTo>
                  <a:pt x="91694" y="101346"/>
                </a:lnTo>
                <a:lnTo>
                  <a:pt x="95503" y="100076"/>
                </a:lnTo>
                <a:lnTo>
                  <a:pt x="97027" y="96901"/>
                </a:lnTo>
                <a:lnTo>
                  <a:pt x="98678" y="93726"/>
                </a:lnTo>
                <a:lnTo>
                  <a:pt x="97409" y="89916"/>
                </a:lnTo>
                <a:lnTo>
                  <a:pt x="94234" y="88392"/>
                </a:lnTo>
                <a:lnTo>
                  <a:pt x="36451" y="59360"/>
                </a:lnTo>
                <a:lnTo>
                  <a:pt x="12953" y="60833"/>
                </a:lnTo>
                <a:lnTo>
                  <a:pt x="88519" y="99695"/>
                </a:lnTo>
                <a:close/>
              </a:path>
              <a:path w="1565909" h="150495">
                <a:moveTo>
                  <a:pt x="25112" y="53664"/>
                </a:moveTo>
                <a:lnTo>
                  <a:pt x="15366" y="48768"/>
                </a:lnTo>
                <a:lnTo>
                  <a:pt x="16128" y="59690"/>
                </a:lnTo>
                <a:lnTo>
                  <a:pt x="25112" y="53664"/>
                </a:lnTo>
                <a:close/>
              </a:path>
            </a:pathLst>
          </a:custGeom>
          <a:solidFill>
            <a:srgbClr val="FFBE00"/>
          </a:solidFill>
        </p:spPr>
        <p:txBody>
          <a:bodyPr wrap="square" lIns="0" tIns="0" rIns="0" bIns="0" rtlCol="0">
            <a:noAutofit/>
          </a:bodyPr>
          <a:lstStyle/>
          <a:p>
            <a:endParaRPr/>
          </a:p>
        </p:txBody>
      </p:sp>
      <p:sp>
        <p:nvSpPr>
          <p:cNvPr id="21" name="object 21"/>
          <p:cNvSpPr/>
          <p:nvPr/>
        </p:nvSpPr>
        <p:spPr>
          <a:xfrm>
            <a:off x="3782314" y="4843018"/>
            <a:ext cx="96647" cy="105918"/>
          </a:xfrm>
          <a:custGeom>
            <a:avLst/>
            <a:gdLst/>
            <a:ahLst/>
            <a:cxnLst/>
            <a:rect l="l" t="t" r="r" b="b"/>
            <a:pathLst>
              <a:path w="96647" h="105918">
                <a:moveTo>
                  <a:pt x="25124" y="52600"/>
                </a:moveTo>
                <a:lnTo>
                  <a:pt x="15621" y="47243"/>
                </a:lnTo>
                <a:lnTo>
                  <a:pt x="15875" y="58165"/>
                </a:lnTo>
                <a:lnTo>
                  <a:pt x="25124" y="52600"/>
                </a:lnTo>
                <a:close/>
              </a:path>
              <a:path w="96647" h="105918">
                <a:moveTo>
                  <a:pt x="15621" y="47243"/>
                </a:moveTo>
                <a:lnTo>
                  <a:pt x="12573" y="59054"/>
                </a:lnTo>
                <a:lnTo>
                  <a:pt x="35999" y="58730"/>
                </a:lnTo>
                <a:lnTo>
                  <a:pt x="3539870" y="10159"/>
                </a:lnTo>
                <a:lnTo>
                  <a:pt x="3539743" y="-2540"/>
                </a:lnTo>
                <a:lnTo>
                  <a:pt x="36051" y="46026"/>
                </a:lnTo>
                <a:lnTo>
                  <a:pt x="12319" y="46354"/>
                </a:lnTo>
                <a:lnTo>
                  <a:pt x="0" y="52958"/>
                </a:lnTo>
                <a:lnTo>
                  <a:pt x="86233" y="101599"/>
                </a:lnTo>
                <a:lnTo>
                  <a:pt x="12573" y="59054"/>
                </a:lnTo>
                <a:lnTo>
                  <a:pt x="15621" y="47243"/>
                </a:lnTo>
                <a:lnTo>
                  <a:pt x="25124" y="52600"/>
                </a:lnTo>
                <a:lnTo>
                  <a:pt x="15875" y="58165"/>
                </a:lnTo>
                <a:lnTo>
                  <a:pt x="15621" y="47243"/>
                </a:lnTo>
                <a:close/>
              </a:path>
              <a:path w="96647" h="105918">
                <a:moveTo>
                  <a:pt x="86233" y="101599"/>
                </a:moveTo>
                <a:lnTo>
                  <a:pt x="89281" y="103377"/>
                </a:lnTo>
                <a:lnTo>
                  <a:pt x="93218" y="102234"/>
                </a:lnTo>
                <a:lnTo>
                  <a:pt x="94869" y="99186"/>
                </a:lnTo>
                <a:lnTo>
                  <a:pt x="96647" y="96138"/>
                </a:lnTo>
                <a:lnTo>
                  <a:pt x="95503" y="92328"/>
                </a:lnTo>
                <a:lnTo>
                  <a:pt x="92456" y="90550"/>
                </a:lnTo>
                <a:lnTo>
                  <a:pt x="35999" y="58730"/>
                </a:lnTo>
                <a:lnTo>
                  <a:pt x="12573" y="59054"/>
                </a:lnTo>
                <a:lnTo>
                  <a:pt x="86233" y="101599"/>
                </a:lnTo>
                <a:close/>
              </a:path>
              <a:path w="96647" h="105918">
                <a:moveTo>
                  <a:pt x="95376" y="6984"/>
                </a:moveTo>
                <a:lnTo>
                  <a:pt x="93599" y="3936"/>
                </a:lnTo>
                <a:lnTo>
                  <a:pt x="91694" y="888"/>
                </a:lnTo>
                <a:lnTo>
                  <a:pt x="87884" y="0"/>
                </a:lnTo>
                <a:lnTo>
                  <a:pt x="84836" y="1777"/>
                </a:lnTo>
                <a:lnTo>
                  <a:pt x="0" y="52958"/>
                </a:lnTo>
                <a:lnTo>
                  <a:pt x="12319" y="46354"/>
                </a:lnTo>
                <a:lnTo>
                  <a:pt x="36051" y="46026"/>
                </a:lnTo>
                <a:lnTo>
                  <a:pt x="91439" y="12699"/>
                </a:lnTo>
                <a:lnTo>
                  <a:pt x="94361" y="10794"/>
                </a:lnTo>
                <a:lnTo>
                  <a:pt x="95376" y="6984"/>
                </a:lnTo>
                <a:close/>
              </a:path>
            </a:pathLst>
          </a:custGeom>
          <a:solidFill>
            <a:srgbClr val="FFBE00"/>
          </a:solidFill>
        </p:spPr>
        <p:txBody>
          <a:bodyPr wrap="square" lIns="0" tIns="0" rIns="0" bIns="0" rtlCol="0">
            <a:noAutofit/>
          </a:bodyPr>
          <a:lstStyle/>
          <a:p>
            <a:endParaRPr/>
          </a:p>
        </p:txBody>
      </p:sp>
      <p:sp>
        <p:nvSpPr>
          <p:cNvPr id="22" name="object 22"/>
          <p:cNvSpPr/>
          <p:nvPr/>
        </p:nvSpPr>
        <p:spPr>
          <a:xfrm>
            <a:off x="3297301" y="5840730"/>
            <a:ext cx="3921252" cy="239699"/>
          </a:xfrm>
          <a:custGeom>
            <a:avLst/>
            <a:gdLst/>
            <a:ahLst/>
            <a:cxnLst/>
            <a:rect l="l" t="t" r="r" b="b"/>
            <a:pathLst>
              <a:path w="3921252" h="239699">
                <a:moveTo>
                  <a:pt x="15621" y="53682"/>
                </a:moveTo>
                <a:lnTo>
                  <a:pt x="35803" y="55500"/>
                </a:lnTo>
                <a:lnTo>
                  <a:pt x="3920617" y="239699"/>
                </a:lnTo>
                <a:lnTo>
                  <a:pt x="3921252" y="227012"/>
                </a:lnTo>
                <a:lnTo>
                  <a:pt x="36463" y="42814"/>
                </a:lnTo>
                <a:lnTo>
                  <a:pt x="12826" y="41694"/>
                </a:lnTo>
                <a:lnTo>
                  <a:pt x="12191" y="54381"/>
                </a:lnTo>
                <a:lnTo>
                  <a:pt x="83185" y="101384"/>
                </a:lnTo>
                <a:lnTo>
                  <a:pt x="86106" y="103289"/>
                </a:lnTo>
                <a:lnTo>
                  <a:pt x="90043" y="102450"/>
                </a:lnTo>
                <a:lnTo>
                  <a:pt x="91948" y="99517"/>
                </a:lnTo>
                <a:lnTo>
                  <a:pt x="93852" y="96570"/>
                </a:lnTo>
                <a:lnTo>
                  <a:pt x="93090" y="92633"/>
                </a:lnTo>
                <a:lnTo>
                  <a:pt x="90043" y="90728"/>
                </a:lnTo>
                <a:lnTo>
                  <a:pt x="35803" y="55500"/>
                </a:lnTo>
                <a:lnTo>
                  <a:pt x="15621" y="53682"/>
                </a:lnTo>
                <a:lnTo>
                  <a:pt x="16128" y="42722"/>
                </a:lnTo>
                <a:lnTo>
                  <a:pt x="25263" y="48655"/>
                </a:lnTo>
                <a:lnTo>
                  <a:pt x="15621" y="53682"/>
                </a:lnTo>
                <a:close/>
              </a:path>
              <a:path w="3921252" h="239699">
                <a:moveTo>
                  <a:pt x="83185" y="101384"/>
                </a:moveTo>
                <a:lnTo>
                  <a:pt x="12191" y="54381"/>
                </a:lnTo>
                <a:lnTo>
                  <a:pt x="12826" y="41694"/>
                </a:lnTo>
                <a:lnTo>
                  <a:pt x="36463" y="42814"/>
                </a:lnTo>
                <a:lnTo>
                  <a:pt x="93852" y="12890"/>
                </a:lnTo>
                <a:lnTo>
                  <a:pt x="96900" y="11264"/>
                </a:lnTo>
                <a:lnTo>
                  <a:pt x="98171" y="7429"/>
                </a:lnTo>
                <a:lnTo>
                  <a:pt x="96520" y="4318"/>
                </a:lnTo>
                <a:lnTo>
                  <a:pt x="94869" y="1206"/>
                </a:lnTo>
                <a:lnTo>
                  <a:pt x="91059" y="0"/>
                </a:lnTo>
                <a:lnTo>
                  <a:pt x="87884" y="1625"/>
                </a:lnTo>
                <a:lnTo>
                  <a:pt x="0" y="47447"/>
                </a:lnTo>
                <a:lnTo>
                  <a:pt x="83185" y="101384"/>
                </a:lnTo>
                <a:close/>
              </a:path>
              <a:path w="3921252" h="239699">
                <a:moveTo>
                  <a:pt x="25263" y="48655"/>
                </a:moveTo>
                <a:lnTo>
                  <a:pt x="16128" y="42722"/>
                </a:lnTo>
                <a:lnTo>
                  <a:pt x="15621" y="53682"/>
                </a:lnTo>
                <a:lnTo>
                  <a:pt x="25263" y="48655"/>
                </a:lnTo>
                <a:close/>
              </a:path>
            </a:pathLst>
          </a:custGeom>
          <a:solidFill>
            <a:srgbClr val="FFBE00"/>
          </a:solidFill>
        </p:spPr>
        <p:txBody>
          <a:bodyPr wrap="square" lIns="0" tIns="0" rIns="0" bIns="0" rtlCol="0">
            <a:noAutofit/>
          </a:bodyPr>
          <a:lstStyle/>
          <a:p>
            <a:endParaRPr/>
          </a:p>
        </p:txBody>
      </p:sp>
      <p:sp>
        <p:nvSpPr>
          <p:cNvPr id="14" name="object 14"/>
          <p:cNvSpPr/>
          <p:nvPr/>
        </p:nvSpPr>
        <p:spPr>
          <a:xfrm>
            <a:off x="7356729" y="4535170"/>
            <a:ext cx="3774186" cy="819658"/>
          </a:xfrm>
          <a:custGeom>
            <a:avLst/>
            <a:gdLst/>
            <a:ahLst/>
            <a:cxnLst/>
            <a:rect l="l" t="t" r="r" b="b"/>
            <a:pathLst>
              <a:path w="3774186" h="819658">
                <a:moveTo>
                  <a:pt x="0" y="136524"/>
                </a:moveTo>
                <a:lnTo>
                  <a:pt x="37" y="686223"/>
                </a:lnTo>
                <a:lnTo>
                  <a:pt x="7763" y="728498"/>
                </a:lnTo>
                <a:lnTo>
                  <a:pt x="27448" y="765140"/>
                </a:lnTo>
                <a:lnTo>
                  <a:pt x="56931" y="793987"/>
                </a:lnTo>
                <a:lnTo>
                  <a:pt x="94053" y="812880"/>
                </a:lnTo>
                <a:lnTo>
                  <a:pt x="136651" y="819657"/>
                </a:lnTo>
                <a:lnTo>
                  <a:pt x="3640751" y="819620"/>
                </a:lnTo>
                <a:lnTo>
                  <a:pt x="3683026" y="811894"/>
                </a:lnTo>
                <a:lnTo>
                  <a:pt x="3719668" y="792209"/>
                </a:lnTo>
                <a:lnTo>
                  <a:pt x="3748515" y="762726"/>
                </a:lnTo>
                <a:lnTo>
                  <a:pt x="3767408" y="725604"/>
                </a:lnTo>
                <a:lnTo>
                  <a:pt x="3774186" y="683005"/>
                </a:lnTo>
                <a:lnTo>
                  <a:pt x="3774151" y="133410"/>
                </a:lnTo>
                <a:lnTo>
                  <a:pt x="3766448" y="91120"/>
                </a:lnTo>
                <a:lnTo>
                  <a:pt x="3746772" y="54483"/>
                </a:lnTo>
                <a:lnTo>
                  <a:pt x="3717285" y="25649"/>
                </a:lnTo>
                <a:lnTo>
                  <a:pt x="3680151" y="6770"/>
                </a:lnTo>
                <a:lnTo>
                  <a:pt x="3637534" y="0"/>
                </a:lnTo>
                <a:lnTo>
                  <a:pt x="133537" y="34"/>
                </a:lnTo>
                <a:lnTo>
                  <a:pt x="91233" y="7722"/>
                </a:lnTo>
                <a:lnTo>
                  <a:pt x="54563" y="27367"/>
                </a:lnTo>
                <a:lnTo>
                  <a:pt x="25692" y="56817"/>
                </a:lnTo>
                <a:lnTo>
                  <a:pt x="6783" y="93920"/>
                </a:lnTo>
                <a:lnTo>
                  <a:pt x="0" y="136524"/>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7356729" y="4535170"/>
            <a:ext cx="3774186" cy="819658"/>
          </a:xfrm>
          <a:custGeom>
            <a:avLst/>
            <a:gdLst/>
            <a:ahLst/>
            <a:cxnLst/>
            <a:rect l="l" t="t" r="r" b="b"/>
            <a:pathLst>
              <a:path w="3774186" h="819658">
                <a:moveTo>
                  <a:pt x="0" y="136524"/>
                </a:moveTo>
                <a:lnTo>
                  <a:pt x="6783" y="93920"/>
                </a:lnTo>
                <a:lnTo>
                  <a:pt x="25692" y="56817"/>
                </a:lnTo>
                <a:lnTo>
                  <a:pt x="54563" y="27367"/>
                </a:lnTo>
                <a:lnTo>
                  <a:pt x="91233" y="7722"/>
                </a:lnTo>
                <a:lnTo>
                  <a:pt x="133537" y="34"/>
                </a:lnTo>
                <a:lnTo>
                  <a:pt x="136651" y="0"/>
                </a:lnTo>
                <a:lnTo>
                  <a:pt x="3637534" y="0"/>
                </a:lnTo>
                <a:lnTo>
                  <a:pt x="3680151" y="6770"/>
                </a:lnTo>
                <a:lnTo>
                  <a:pt x="3717285" y="25649"/>
                </a:lnTo>
                <a:lnTo>
                  <a:pt x="3746772" y="54483"/>
                </a:lnTo>
                <a:lnTo>
                  <a:pt x="3766448" y="91120"/>
                </a:lnTo>
                <a:lnTo>
                  <a:pt x="3774151" y="133410"/>
                </a:lnTo>
                <a:lnTo>
                  <a:pt x="3774186" y="136524"/>
                </a:lnTo>
                <a:lnTo>
                  <a:pt x="3774186" y="683005"/>
                </a:lnTo>
                <a:lnTo>
                  <a:pt x="3767408" y="725604"/>
                </a:lnTo>
                <a:lnTo>
                  <a:pt x="3748515" y="762726"/>
                </a:lnTo>
                <a:lnTo>
                  <a:pt x="3719668" y="792209"/>
                </a:lnTo>
                <a:lnTo>
                  <a:pt x="3683026" y="811894"/>
                </a:lnTo>
                <a:lnTo>
                  <a:pt x="3640751" y="819620"/>
                </a:lnTo>
                <a:lnTo>
                  <a:pt x="3637534" y="819657"/>
                </a:lnTo>
                <a:lnTo>
                  <a:pt x="136651" y="819657"/>
                </a:lnTo>
                <a:lnTo>
                  <a:pt x="94053" y="812880"/>
                </a:lnTo>
                <a:lnTo>
                  <a:pt x="56931" y="793987"/>
                </a:lnTo>
                <a:lnTo>
                  <a:pt x="27448" y="765140"/>
                </a:lnTo>
                <a:lnTo>
                  <a:pt x="7763" y="728498"/>
                </a:lnTo>
                <a:lnTo>
                  <a:pt x="37" y="686223"/>
                </a:lnTo>
                <a:lnTo>
                  <a:pt x="0" y="683005"/>
                </a:lnTo>
                <a:lnTo>
                  <a:pt x="0" y="136524"/>
                </a:lnTo>
                <a:close/>
              </a:path>
            </a:pathLst>
          </a:custGeom>
          <a:ln w="25399">
            <a:solidFill>
              <a:srgbClr val="BB8B00"/>
            </a:solidFill>
          </a:ln>
        </p:spPr>
        <p:txBody>
          <a:bodyPr wrap="square" lIns="0" tIns="0" rIns="0" bIns="0" rtlCol="0">
            <a:noAutofit/>
          </a:bodyPr>
          <a:lstStyle/>
          <a:p>
            <a:endParaRPr/>
          </a:p>
        </p:txBody>
      </p:sp>
      <p:sp>
        <p:nvSpPr>
          <p:cNvPr id="12" name="object 12"/>
          <p:cNvSpPr/>
          <p:nvPr/>
        </p:nvSpPr>
        <p:spPr>
          <a:xfrm>
            <a:off x="7356729" y="5664250"/>
            <a:ext cx="3774186" cy="819670"/>
          </a:xfrm>
          <a:custGeom>
            <a:avLst/>
            <a:gdLst/>
            <a:ahLst/>
            <a:cxnLst/>
            <a:rect l="l" t="t" r="r" b="b"/>
            <a:pathLst>
              <a:path w="3774186" h="819670">
                <a:moveTo>
                  <a:pt x="0" y="136613"/>
                </a:moveTo>
                <a:lnTo>
                  <a:pt x="36" y="686243"/>
                </a:lnTo>
                <a:lnTo>
                  <a:pt x="7755" y="728528"/>
                </a:lnTo>
                <a:lnTo>
                  <a:pt x="27437" y="765168"/>
                </a:lnTo>
                <a:lnTo>
                  <a:pt x="56922" y="794010"/>
                </a:lnTo>
                <a:lnTo>
                  <a:pt x="94047" y="812896"/>
                </a:lnTo>
                <a:lnTo>
                  <a:pt x="136651" y="819670"/>
                </a:lnTo>
                <a:lnTo>
                  <a:pt x="3640720" y="819634"/>
                </a:lnTo>
                <a:lnTo>
                  <a:pt x="3683004" y="811920"/>
                </a:lnTo>
                <a:lnTo>
                  <a:pt x="3719654" y="792250"/>
                </a:lnTo>
                <a:lnTo>
                  <a:pt x="3748508" y="762778"/>
                </a:lnTo>
                <a:lnTo>
                  <a:pt x="3767406" y="725662"/>
                </a:lnTo>
                <a:lnTo>
                  <a:pt x="3774186" y="683056"/>
                </a:lnTo>
                <a:lnTo>
                  <a:pt x="3774149" y="133426"/>
                </a:lnTo>
                <a:lnTo>
                  <a:pt x="3766430" y="91142"/>
                </a:lnTo>
                <a:lnTo>
                  <a:pt x="3746748" y="54501"/>
                </a:lnTo>
                <a:lnTo>
                  <a:pt x="3717263" y="25660"/>
                </a:lnTo>
                <a:lnTo>
                  <a:pt x="3680138" y="6774"/>
                </a:lnTo>
                <a:lnTo>
                  <a:pt x="3637534" y="0"/>
                </a:lnTo>
                <a:lnTo>
                  <a:pt x="133465" y="36"/>
                </a:lnTo>
                <a:lnTo>
                  <a:pt x="91181" y="7749"/>
                </a:lnTo>
                <a:lnTo>
                  <a:pt x="54531" y="27420"/>
                </a:lnTo>
                <a:lnTo>
                  <a:pt x="25677" y="56891"/>
                </a:lnTo>
                <a:lnTo>
                  <a:pt x="6779" y="94008"/>
                </a:lnTo>
                <a:lnTo>
                  <a:pt x="0" y="136613"/>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7356729" y="5664250"/>
            <a:ext cx="3774186" cy="819670"/>
          </a:xfrm>
          <a:custGeom>
            <a:avLst/>
            <a:gdLst/>
            <a:ahLst/>
            <a:cxnLst/>
            <a:rect l="l" t="t" r="r" b="b"/>
            <a:pathLst>
              <a:path w="3774186" h="819670">
                <a:moveTo>
                  <a:pt x="0" y="136613"/>
                </a:moveTo>
                <a:lnTo>
                  <a:pt x="6779" y="94008"/>
                </a:lnTo>
                <a:lnTo>
                  <a:pt x="25677" y="56891"/>
                </a:lnTo>
                <a:lnTo>
                  <a:pt x="54531" y="27420"/>
                </a:lnTo>
                <a:lnTo>
                  <a:pt x="91181" y="7749"/>
                </a:lnTo>
                <a:lnTo>
                  <a:pt x="133465" y="36"/>
                </a:lnTo>
                <a:lnTo>
                  <a:pt x="136651" y="0"/>
                </a:lnTo>
                <a:lnTo>
                  <a:pt x="3637534" y="0"/>
                </a:lnTo>
                <a:lnTo>
                  <a:pt x="3680138" y="6774"/>
                </a:lnTo>
                <a:lnTo>
                  <a:pt x="3717263" y="25660"/>
                </a:lnTo>
                <a:lnTo>
                  <a:pt x="3746748" y="54501"/>
                </a:lnTo>
                <a:lnTo>
                  <a:pt x="3766430" y="91142"/>
                </a:lnTo>
                <a:lnTo>
                  <a:pt x="3774149" y="133426"/>
                </a:lnTo>
                <a:lnTo>
                  <a:pt x="3774186" y="136613"/>
                </a:lnTo>
                <a:lnTo>
                  <a:pt x="3774186" y="683056"/>
                </a:lnTo>
                <a:lnTo>
                  <a:pt x="3767406" y="725662"/>
                </a:lnTo>
                <a:lnTo>
                  <a:pt x="3748508" y="762778"/>
                </a:lnTo>
                <a:lnTo>
                  <a:pt x="3719654" y="792250"/>
                </a:lnTo>
                <a:lnTo>
                  <a:pt x="3683004" y="811920"/>
                </a:lnTo>
                <a:lnTo>
                  <a:pt x="3640720" y="819634"/>
                </a:lnTo>
                <a:lnTo>
                  <a:pt x="3637534" y="819670"/>
                </a:lnTo>
                <a:lnTo>
                  <a:pt x="136651" y="819670"/>
                </a:lnTo>
                <a:lnTo>
                  <a:pt x="94047" y="812896"/>
                </a:lnTo>
                <a:lnTo>
                  <a:pt x="56922" y="794010"/>
                </a:lnTo>
                <a:lnTo>
                  <a:pt x="27437" y="765168"/>
                </a:lnTo>
                <a:lnTo>
                  <a:pt x="7755" y="728528"/>
                </a:lnTo>
                <a:lnTo>
                  <a:pt x="36" y="686243"/>
                </a:lnTo>
                <a:lnTo>
                  <a:pt x="0" y="683056"/>
                </a:lnTo>
                <a:lnTo>
                  <a:pt x="0" y="136613"/>
                </a:lnTo>
                <a:close/>
              </a:path>
            </a:pathLst>
          </a:custGeom>
          <a:ln w="25400">
            <a:solidFill>
              <a:srgbClr val="BB8B00"/>
            </a:solidFill>
          </a:ln>
        </p:spPr>
        <p:txBody>
          <a:bodyPr wrap="square" lIns="0" tIns="0" rIns="0" bIns="0" rtlCol="0">
            <a:noAutofit/>
          </a:bodyPr>
          <a:lstStyle/>
          <a:p>
            <a:endParaRPr/>
          </a:p>
        </p:txBody>
      </p:sp>
      <p:sp>
        <p:nvSpPr>
          <p:cNvPr id="11" name="object 11"/>
          <p:cNvSpPr txBox="1"/>
          <p:nvPr/>
        </p:nvSpPr>
        <p:spPr>
          <a:xfrm>
            <a:off x="387502"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10" name="object 10"/>
          <p:cNvSpPr txBox="1"/>
          <p:nvPr/>
        </p:nvSpPr>
        <p:spPr>
          <a:xfrm>
            <a:off x="631952" y="1223137"/>
            <a:ext cx="3714237"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Tuples are useful because there are</a:t>
            </a:r>
            <a:endParaRPr sz="2000">
              <a:latin typeface="Calibri"/>
              <a:cs typeface="Calibri"/>
            </a:endParaRPr>
          </a:p>
        </p:txBody>
      </p:sp>
      <p:sp>
        <p:nvSpPr>
          <p:cNvPr id="9" name="object 9"/>
          <p:cNvSpPr txBox="1"/>
          <p:nvPr/>
        </p:nvSpPr>
        <p:spPr>
          <a:xfrm>
            <a:off x="631952" y="1573546"/>
            <a:ext cx="152654" cy="1011808"/>
          </a:xfrm>
          <a:prstGeom prst="rect">
            <a:avLst/>
          </a:prstGeom>
        </p:spPr>
        <p:txBody>
          <a:bodyPr wrap="square" lIns="0" tIns="13652" rIns="0" bIns="0" rtlCol="0">
            <a:noAutofit/>
          </a:bodyPr>
          <a:lstStyle/>
          <a:p>
            <a:pPr marL="12700" marR="0">
              <a:lnSpc>
                <a:spcPts val="2150"/>
              </a:lnSpc>
            </a:pPr>
            <a:r>
              <a:rPr sz="2000" dirty="0">
                <a:latin typeface="Arial"/>
                <a:cs typeface="Arial"/>
              </a:rPr>
              <a:t>•</a:t>
            </a:r>
            <a:endParaRPr sz="2000">
              <a:latin typeface="Arial"/>
              <a:cs typeface="Arial"/>
            </a:endParaRPr>
          </a:p>
          <a:p>
            <a:pPr marL="12700">
              <a:lnSpc>
                <a:spcPct val="95825"/>
              </a:lnSpc>
              <a:spcBef>
                <a:spcPts val="472"/>
              </a:spcBef>
            </a:pPr>
            <a:r>
              <a:rPr sz="2000" dirty="0">
                <a:latin typeface="Arial"/>
                <a:cs typeface="Arial"/>
              </a:rPr>
              <a:t>•</a:t>
            </a:r>
            <a:endParaRPr sz="2000">
              <a:latin typeface="Arial"/>
              <a:cs typeface="Arial"/>
            </a:endParaRPr>
          </a:p>
          <a:p>
            <a:pPr marL="12700" marR="0">
              <a:lnSpc>
                <a:spcPct val="95825"/>
              </a:lnSpc>
              <a:spcBef>
                <a:spcPts val="583"/>
              </a:spcBef>
            </a:pPr>
            <a:r>
              <a:rPr sz="2000" dirty="0">
                <a:latin typeface="Arial"/>
                <a:cs typeface="Arial"/>
              </a:rPr>
              <a:t>•</a:t>
            </a:r>
            <a:endParaRPr sz="2000">
              <a:latin typeface="Arial"/>
              <a:cs typeface="Arial"/>
            </a:endParaRPr>
          </a:p>
        </p:txBody>
      </p:sp>
      <p:sp>
        <p:nvSpPr>
          <p:cNvPr id="8" name="object 8"/>
          <p:cNvSpPr txBox="1"/>
          <p:nvPr/>
        </p:nvSpPr>
        <p:spPr>
          <a:xfrm>
            <a:off x="974852" y="1588897"/>
            <a:ext cx="4352533" cy="1011808"/>
          </a:xfrm>
          <a:prstGeom prst="rect">
            <a:avLst/>
          </a:prstGeom>
        </p:spPr>
        <p:txBody>
          <a:bodyPr wrap="square" lIns="0" tIns="13366" rIns="0" bIns="0" rtlCol="0">
            <a:noAutofit/>
          </a:bodyPr>
          <a:lstStyle/>
          <a:p>
            <a:pPr marL="12700" marR="33808">
              <a:lnSpc>
                <a:spcPts val="2105"/>
              </a:lnSpc>
            </a:pPr>
            <a:r>
              <a:rPr sz="2000" spc="-7" dirty="0">
                <a:latin typeface="Calibri"/>
                <a:cs typeface="Calibri"/>
              </a:rPr>
              <a:t>faster than lists</a:t>
            </a:r>
            <a:endParaRPr sz="2000">
              <a:latin typeface="Calibri"/>
              <a:cs typeface="Calibri"/>
            </a:endParaRPr>
          </a:p>
          <a:p>
            <a:pPr marL="12700">
              <a:lnSpc>
                <a:spcPts val="2880"/>
              </a:lnSpc>
              <a:spcBef>
                <a:spcPts val="113"/>
              </a:spcBef>
            </a:pPr>
            <a:r>
              <a:rPr sz="2000" spc="-3" dirty="0">
                <a:latin typeface="Calibri"/>
                <a:cs typeface="Calibri"/>
              </a:rPr>
              <a:t>protect the data, which is immutable tuples can be used as keys on dictionaries</a:t>
            </a:r>
            <a:endParaRPr sz="2000">
              <a:latin typeface="Calibri"/>
              <a:cs typeface="Calibri"/>
            </a:endParaRPr>
          </a:p>
        </p:txBody>
      </p:sp>
      <p:sp>
        <p:nvSpPr>
          <p:cNvPr id="7" name="object 7"/>
          <p:cNvSpPr txBox="1"/>
          <p:nvPr/>
        </p:nvSpPr>
        <p:spPr>
          <a:xfrm>
            <a:off x="631952" y="3052318"/>
            <a:ext cx="5248633" cy="645667"/>
          </a:xfrm>
          <a:prstGeom prst="rect">
            <a:avLst/>
          </a:prstGeom>
        </p:spPr>
        <p:txBody>
          <a:bodyPr wrap="square" lIns="0" tIns="13366" rIns="0" bIns="0" rtlCol="0">
            <a:noAutofit/>
          </a:bodyPr>
          <a:lstStyle/>
          <a:p>
            <a:pPr marL="12700">
              <a:lnSpc>
                <a:spcPts val="2105"/>
              </a:lnSpc>
            </a:pPr>
            <a:r>
              <a:rPr sz="2000" spc="-4" dirty="0">
                <a:latin typeface="Calibri"/>
                <a:cs typeface="Calibri"/>
              </a:rPr>
              <a:t>In addition, it can be used in different useful ways:</a:t>
            </a:r>
            <a:endParaRPr sz="2000">
              <a:latin typeface="Calibri"/>
              <a:cs typeface="Calibri"/>
            </a:endParaRPr>
          </a:p>
          <a:p>
            <a:pPr marL="12700" marR="38176">
              <a:lnSpc>
                <a:spcPct val="101725"/>
              </a:lnSpc>
              <a:spcBef>
                <a:spcPts val="329"/>
              </a:spcBef>
            </a:pPr>
            <a:r>
              <a:rPr sz="2000" spc="-6" dirty="0">
                <a:latin typeface="Calibri"/>
                <a:cs typeface="Calibri"/>
              </a:rPr>
              <a:t>1. Tuples as key/value pairs to build dictionaries</a:t>
            </a:r>
            <a:endParaRPr sz="2000">
              <a:latin typeface="Calibri"/>
              <a:cs typeface="Calibri"/>
            </a:endParaRPr>
          </a:p>
        </p:txBody>
      </p:sp>
      <p:sp>
        <p:nvSpPr>
          <p:cNvPr id="6" name="object 6"/>
          <p:cNvSpPr txBox="1"/>
          <p:nvPr/>
        </p:nvSpPr>
        <p:spPr>
          <a:xfrm>
            <a:off x="7476490" y="3757168"/>
            <a:ext cx="3129537" cy="254000"/>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Dictionary is created using tuples</a:t>
            </a:r>
            <a:endParaRPr sz="1800">
              <a:latin typeface="Calibri"/>
              <a:cs typeface="Calibri"/>
            </a:endParaRPr>
          </a:p>
        </p:txBody>
      </p:sp>
      <p:sp>
        <p:nvSpPr>
          <p:cNvPr id="5" name="object 5"/>
          <p:cNvSpPr txBox="1"/>
          <p:nvPr/>
        </p:nvSpPr>
        <p:spPr>
          <a:xfrm>
            <a:off x="7476490" y="4700905"/>
            <a:ext cx="3001531" cy="528319"/>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Multiple values can be assigned</a:t>
            </a:r>
            <a:endParaRPr sz="1800">
              <a:latin typeface="Calibri"/>
              <a:cs typeface="Calibri"/>
            </a:endParaRPr>
          </a:p>
          <a:p>
            <a:pPr marL="12700" marR="34290">
              <a:lnSpc>
                <a:spcPts val="2160"/>
              </a:lnSpc>
              <a:spcBef>
                <a:spcPts val="13"/>
              </a:spcBef>
            </a:pPr>
            <a:r>
              <a:rPr sz="1800" spc="0" dirty="0">
                <a:solidFill>
                  <a:srgbClr val="FFFFFF"/>
                </a:solidFill>
                <a:latin typeface="Calibri"/>
                <a:cs typeface="Calibri"/>
              </a:rPr>
              <a:t>using tuples</a:t>
            </a:r>
            <a:endParaRPr sz="1800">
              <a:latin typeface="Calibri"/>
              <a:cs typeface="Calibri"/>
            </a:endParaRPr>
          </a:p>
        </p:txBody>
      </p:sp>
      <p:sp>
        <p:nvSpPr>
          <p:cNvPr id="4" name="object 4"/>
          <p:cNvSpPr txBox="1"/>
          <p:nvPr/>
        </p:nvSpPr>
        <p:spPr>
          <a:xfrm>
            <a:off x="7476490" y="5830163"/>
            <a:ext cx="3512464" cy="528320"/>
          </a:xfrm>
          <a:prstGeom prst="rect">
            <a:avLst/>
          </a:prstGeom>
        </p:spPr>
        <p:txBody>
          <a:bodyPr wrap="square" lIns="0" tIns="12065" rIns="0" bIns="0" rtlCol="0">
            <a:noAutofit/>
          </a:bodyPr>
          <a:lstStyle/>
          <a:p>
            <a:pPr marL="12700">
              <a:lnSpc>
                <a:spcPts val="1900"/>
              </a:lnSpc>
            </a:pPr>
            <a:r>
              <a:rPr sz="1800" spc="-2" dirty="0">
                <a:solidFill>
                  <a:srgbClr val="FFFFFF"/>
                </a:solidFill>
                <a:latin typeface="Calibri"/>
                <a:cs typeface="Calibri"/>
              </a:rPr>
              <a:t>“range” function generates sequence</a:t>
            </a:r>
            <a:endParaRPr sz="1800">
              <a:latin typeface="Calibri"/>
              <a:cs typeface="Calibri"/>
            </a:endParaRPr>
          </a:p>
          <a:p>
            <a:pPr marL="12700" marR="34290">
              <a:lnSpc>
                <a:spcPts val="2160"/>
              </a:lnSpc>
              <a:spcBef>
                <a:spcPts val="13"/>
              </a:spcBef>
            </a:pPr>
            <a:r>
              <a:rPr sz="1800" spc="-1" dirty="0">
                <a:solidFill>
                  <a:srgbClr val="FFFFFF"/>
                </a:solidFill>
                <a:latin typeface="Calibri"/>
                <a:cs typeface="Calibri"/>
              </a:rPr>
              <a:t>of numbers. E.g. range(3) = (0,1,2)</a:t>
            </a:r>
            <a:endParaRPr sz="1800">
              <a:latin typeface="Calibri"/>
              <a:cs typeface="Calibri"/>
            </a:endParaRPr>
          </a:p>
        </p:txBody>
      </p:sp>
      <p:sp>
        <p:nvSpPr>
          <p:cNvPr id="2" name="object 2"/>
          <p:cNvSpPr txBox="1"/>
          <p:nvPr/>
        </p:nvSpPr>
        <p:spPr>
          <a:xfrm>
            <a:off x="969822" y="3792791"/>
            <a:ext cx="5223129" cy="269113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343025" y="1849843"/>
            <a:ext cx="8172450" cy="4080002"/>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3495675" y="5514975"/>
            <a:ext cx="2300351" cy="271462"/>
          </a:xfrm>
          <a:custGeom>
            <a:avLst/>
            <a:gdLst/>
            <a:ahLst/>
            <a:cxnLst/>
            <a:rect l="l" t="t" r="r" b="b"/>
            <a:pathLst>
              <a:path w="2300351" h="271462">
                <a:moveTo>
                  <a:pt x="0" y="271462"/>
                </a:moveTo>
                <a:lnTo>
                  <a:pt x="2300351" y="271462"/>
                </a:lnTo>
                <a:lnTo>
                  <a:pt x="2300351" y="0"/>
                </a:lnTo>
                <a:lnTo>
                  <a:pt x="0" y="0"/>
                </a:lnTo>
                <a:lnTo>
                  <a:pt x="0" y="271462"/>
                </a:lnTo>
                <a:close/>
              </a:path>
            </a:pathLst>
          </a:custGeom>
          <a:ln w="25400">
            <a:solidFill>
              <a:srgbClr val="BB8B00"/>
            </a:solidFill>
          </a:ln>
        </p:spPr>
        <p:txBody>
          <a:bodyPr wrap="square" lIns="0" tIns="0" rIns="0" bIns="0" rtlCol="0">
            <a:noAutofit/>
          </a:bodyPr>
          <a:lstStyle/>
          <a:p>
            <a:endParaRPr/>
          </a:p>
        </p:txBody>
      </p:sp>
      <p:sp>
        <p:nvSpPr>
          <p:cNvPr id="9" name="object 9"/>
          <p:cNvSpPr txBox="1"/>
          <p:nvPr/>
        </p:nvSpPr>
        <p:spPr>
          <a:xfrm>
            <a:off x="387502" y="197103"/>
            <a:ext cx="4070770" cy="380492"/>
          </a:xfrm>
          <a:prstGeom prst="rect">
            <a:avLst/>
          </a:prstGeom>
        </p:spPr>
        <p:txBody>
          <a:bodyPr wrap="square" lIns="0" tIns="18383" rIns="0" bIns="0" rtlCol="0">
            <a:noAutofit/>
          </a:bodyPr>
          <a:lstStyle/>
          <a:p>
            <a:pPr marL="12700">
              <a:lnSpc>
                <a:spcPts val="2895"/>
              </a:lnSpc>
            </a:pPr>
            <a:r>
              <a:rPr sz="2800" b="1" u="heavy" spc="-4" dirty="0">
                <a:solidFill>
                  <a:srgbClr val="404040"/>
                </a:solidFill>
                <a:latin typeface="Calibri"/>
                <a:cs typeface="Calibri"/>
              </a:rPr>
              <a:t>Installation of Python 3.6.3</a:t>
            </a:r>
            <a:endParaRPr sz="2800">
              <a:latin typeface="Calibri"/>
              <a:cs typeface="Calibri"/>
            </a:endParaRPr>
          </a:p>
        </p:txBody>
      </p:sp>
      <p:sp>
        <p:nvSpPr>
          <p:cNvPr id="8" name="object 8"/>
          <p:cNvSpPr txBox="1"/>
          <p:nvPr/>
        </p:nvSpPr>
        <p:spPr>
          <a:xfrm>
            <a:off x="597814" y="914146"/>
            <a:ext cx="10174419" cy="889761"/>
          </a:xfrm>
          <a:prstGeom prst="rect">
            <a:avLst/>
          </a:prstGeom>
        </p:spPr>
        <p:txBody>
          <a:bodyPr wrap="square" lIns="0" tIns="13366" rIns="0" bIns="0" rtlCol="0">
            <a:noAutofit/>
          </a:bodyPr>
          <a:lstStyle/>
          <a:p>
            <a:pPr marL="12700" marR="38221">
              <a:lnSpc>
                <a:spcPts val="2105"/>
              </a:lnSpc>
            </a:pPr>
            <a:r>
              <a:rPr sz="1800" dirty="0">
                <a:latin typeface="Times New Roman"/>
                <a:cs typeface="Times New Roman"/>
              </a:rPr>
              <a:t>2</a:t>
            </a:r>
            <a:r>
              <a:rPr sz="2000" spc="-4" dirty="0">
                <a:latin typeface="Calibri"/>
                <a:cs typeface="Calibri"/>
              </a:rPr>
              <a:t>. Double click the downloaded Python installer file to start the installation. You will be presented</a:t>
            </a:r>
            <a:endParaRPr sz="2000">
              <a:latin typeface="Calibri"/>
              <a:cs typeface="Calibri"/>
            </a:endParaRPr>
          </a:p>
          <a:p>
            <a:pPr marL="12700">
              <a:lnSpc>
                <a:spcPts val="2400"/>
              </a:lnSpc>
              <a:spcBef>
                <a:spcPts val="14"/>
              </a:spcBef>
            </a:pPr>
            <a:r>
              <a:rPr sz="2000" spc="-11" dirty="0">
                <a:latin typeface="Calibri"/>
                <a:cs typeface="Calibri"/>
              </a:rPr>
              <a:t>with the options as shown in Figure 3 below. Make sure that ”Add Python 3.6 to PATH” checkbox is</a:t>
            </a:r>
            <a:endParaRPr sz="2000">
              <a:latin typeface="Calibri"/>
              <a:cs typeface="Calibri"/>
            </a:endParaRPr>
          </a:p>
          <a:p>
            <a:pPr marL="12700" marR="38221">
              <a:lnSpc>
                <a:spcPts val="2400"/>
              </a:lnSpc>
            </a:pPr>
            <a:r>
              <a:rPr sz="2000" spc="-8" dirty="0">
                <a:latin typeface="Calibri"/>
                <a:cs typeface="Calibri"/>
              </a:rPr>
              <a:t>ticked.</a:t>
            </a:r>
            <a:endParaRPr sz="2000">
              <a:latin typeface="Calibri"/>
              <a:cs typeface="Calibri"/>
            </a:endParaRPr>
          </a:p>
        </p:txBody>
      </p:sp>
      <p:sp>
        <p:nvSpPr>
          <p:cNvPr id="7" name="object 7"/>
          <p:cNvSpPr txBox="1"/>
          <p:nvPr/>
        </p:nvSpPr>
        <p:spPr>
          <a:xfrm>
            <a:off x="955040" y="6197219"/>
            <a:ext cx="6010050" cy="279908"/>
          </a:xfrm>
          <a:prstGeom prst="rect">
            <a:avLst/>
          </a:prstGeom>
        </p:spPr>
        <p:txBody>
          <a:bodyPr wrap="square" lIns="0" tIns="13366" rIns="0" bIns="0" rtlCol="0">
            <a:noAutofit/>
          </a:bodyPr>
          <a:lstStyle/>
          <a:p>
            <a:pPr marL="12700">
              <a:lnSpc>
                <a:spcPts val="2105"/>
              </a:lnSpc>
            </a:pPr>
            <a:r>
              <a:rPr sz="2000" spc="-2" dirty="0">
                <a:latin typeface="Calibri"/>
                <a:cs typeface="Calibri"/>
              </a:rPr>
              <a:t>Click the Install Now and Python 3.6.3 install will proceed.</a:t>
            </a:r>
            <a:endParaRPr sz="2000">
              <a:latin typeface="Calibri"/>
              <a:cs typeface="Calibri"/>
            </a:endParaRPr>
          </a:p>
        </p:txBody>
      </p:sp>
      <p:sp>
        <p:nvSpPr>
          <p:cNvPr id="5" name="object 5"/>
          <p:cNvSpPr txBox="1"/>
          <p:nvPr/>
        </p:nvSpPr>
        <p:spPr>
          <a:xfrm>
            <a:off x="3495675" y="5514975"/>
            <a:ext cx="2300351" cy="271462"/>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055820" y="336423"/>
            <a:ext cx="8514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443136" y="336423"/>
            <a:ext cx="81877"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581000" y="336423"/>
            <a:ext cx="82695"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7" name="object 7"/>
          <p:cNvSpPr/>
          <p:nvPr/>
        </p:nvSpPr>
        <p:spPr>
          <a:xfrm>
            <a:off x="1205344" y="2646172"/>
            <a:ext cx="4336415" cy="228600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893622" y="2646172"/>
            <a:ext cx="4959984" cy="2286000"/>
          </a:xfrm>
          <a:custGeom>
            <a:avLst/>
            <a:gdLst/>
            <a:ahLst/>
            <a:cxnLst/>
            <a:rect l="l" t="t" r="r" b="b"/>
            <a:pathLst>
              <a:path w="4959984" h="2286000">
                <a:moveTo>
                  <a:pt x="0" y="2286000"/>
                </a:moveTo>
                <a:lnTo>
                  <a:pt x="4959984" y="2286000"/>
                </a:lnTo>
                <a:lnTo>
                  <a:pt x="4959984" y="0"/>
                </a:lnTo>
                <a:lnTo>
                  <a:pt x="0" y="0"/>
                </a:lnTo>
                <a:lnTo>
                  <a:pt x="0" y="2286000"/>
                </a:lnTo>
                <a:close/>
              </a:path>
            </a:pathLst>
          </a:custGeom>
          <a:ln w="28575">
            <a:solidFill>
              <a:srgbClr val="BB8B00"/>
            </a:solidFill>
            <a:prstDash val="lgDash"/>
          </a:ln>
        </p:spPr>
        <p:txBody>
          <a:bodyPr wrap="square" lIns="0" tIns="0" rIns="0" bIns="0" rtlCol="0">
            <a:noAutofit/>
          </a:bodyPr>
          <a:lstStyle/>
          <a:p>
            <a:endParaRPr/>
          </a:p>
        </p:txBody>
      </p:sp>
      <p:sp>
        <p:nvSpPr>
          <p:cNvPr id="9" name="object 9"/>
          <p:cNvSpPr/>
          <p:nvPr/>
        </p:nvSpPr>
        <p:spPr>
          <a:xfrm>
            <a:off x="7620000" y="4233291"/>
            <a:ext cx="3879215" cy="1165478"/>
          </a:xfrm>
          <a:custGeom>
            <a:avLst/>
            <a:gdLst/>
            <a:ahLst/>
            <a:cxnLst/>
            <a:rect l="l" t="t" r="r" b="b"/>
            <a:pathLst>
              <a:path w="3879215" h="1165478">
                <a:moveTo>
                  <a:pt x="0" y="194182"/>
                </a:moveTo>
                <a:lnTo>
                  <a:pt x="0" y="971295"/>
                </a:lnTo>
                <a:lnTo>
                  <a:pt x="644" y="987214"/>
                </a:lnTo>
                <a:lnTo>
                  <a:pt x="9905" y="1032651"/>
                </a:lnTo>
                <a:lnTo>
                  <a:pt x="29111" y="1073558"/>
                </a:lnTo>
                <a:lnTo>
                  <a:pt x="56911" y="1108582"/>
                </a:lnTo>
                <a:lnTo>
                  <a:pt x="91955" y="1136372"/>
                </a:lnTo>
                <a:lnTo>
                  <a:pt x="132892" y="1155574"/>
                </a:lnTo>
                <a:lnTo>
                  <a:pt x="178373" y="1164834"/>
                </a:lnTo>
                <a:lnTo>
                  <a:pt x="194309" y="1165478"/>
                </a:lnTo>
                <a:lnTo>
                  <a:pt x="3685031" y="1165478"/>
                </a:lnTo>
                <a:lnTo>
                  <a:pt x="3731719" y="1159832"/>
                </a:lnTo>
                <a:lnTo>
                  <a:pt x="3774301" y="1143794"/>
                </a:lnTo>
                <a:lnTo>
                  <a:pt x="3811433" y="1118716"/>
                </a:lnTo>
                <a:lnTo>
                  <a:pt x="3841769" y="1085953"/>
                </a:lnTo>
                <a:lnTo>
                  <a:pt x="3863965" y="1046857"/>
                </a:lnTo>
                <a:lnTo>
                  <a:pt x="3876675" y="1002779"/>
                </a:lnTo>
                <a:lnTo>
                  <a:pt x="3879215" y="971295"/>
                </a:lnTo>
                <a:lnTo>
                  <a:pt x="3879215" y="194182"/>
                </a:lnTo>
                <a:lnTo>
                  <a:pt x="3873575" y="147536"/>
                </a:lnTo>
                <a:lnTo>
                  <a:pt x="3857554" y="104969"/>
                </a:lnTo>
                <a:lnTo>
                  <a:pt x="3832495" y="67833"/>
                </a:lnTo>
                <a:lnTo>
                  <a:pt x="3799744" y="37482"/>
                </a:lnTo>
                <a:lnTo>
                  <a:pt x="3760646" y="15267"/>
                </a:lnTo>
                <a:lnTo>
                  <a:pt x="3716546" y="2543"/>
                </a:lnTo>
                <a:lnTo>
                  <a:pt x="3685031" y="0"/>
                </a:lnTo>
                <a:lnTo>
                  <a:pt x="194309" y="0"/>
                </a:lnTo>
                <a:lnTo>
                  <a:pt x="147614" y="5646"/>
                </a:lnTo>
                <a:lnTo>
                  <a:pt x="105013" y="21684"/>
                </a:lnTo>
                <a:lnTo>
                  <a:pt x="67854" y="46762"/>
                </a:lnTo>
                <a:lnTo>
                  <a:pt x="37490" y="79525"/>
                </a:lnTo>
                <a:lnTo>
                  <a:pt x="15269" y="118621"/>
                </a:lnTo>
                <a:lnTo>
                  <a:pt x="2543" y="162699"/>
                </a:lnTo>
                <a:lnTo>
                  <a:pt x="0" y="194182"/>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7620000" y="4233291"/>
            <a:ext cx="3879215" cy="1165478"/>
          </a:xfrm>
          <a:custGeom>
            <a:avLst/>
            <a:gdLst/>
            <a:ahLst/>
            <a:cxnLst/>
            <a:rect l="l" t="t" r="r" b="b"/>
            <a:pathLst>
              <a:path w="3879215" h="1165478">
                <a:moveTo>
                  <a:pt x="0" y="194182"/>
                </a:moveTo>
                <a:lnTo>
                  <a:pt x="5647" y="147536"/>
                </a:lnTo>
                <a:lnTo>
                  <a:pt x="21688" y="104969"/>
                </a:lnTo>
                <a:lnTo>
                  <a:pt x="46773" y="67833"/>
                </a:lnTo>
                <a:lnTo>
                  <a:pt x="79552" y="37482"/>
                </a:lnTo>
                <a:lnTo>
                  <a:pt x="118675" y="15267"/>
                </a:lnTo>
                <a:lnTo>
                  <a:pt x="162791" y="2543"/>
                </a:lnTo>
                <a:lnTo>
                  <a:pt x="194309" y="0"/>
                </a:lnTo>
                <a:lnTo>
                  <a:pt x="3685031" y="0"/>
                </a:lnTo>
                <a:lnTo>
                  <a:pt x="3731719" y="5646"/>
                </a:lnTo>
                <a:lnTo>
                  <a:pt x="3774301" y="21684"/>
                </a:lnTo>
                <a:lnTo>
                  <a:pt x="3811433" y="46762"/>
                </a:lnTo>
                <a:lnTo>
                  <a:pt x="3841769" y="79525"/>
                </a:lnTo>
                <a:lnTo>
                  <a:pt x="3863965" y="118621"/>
                </a:lnTo>
                <a:lnTo>
                  <a:pt x="3876675" y="162699"/>
                </a:lnTo>
                <a:lnTo>
                  <a:pt x="3879215" y="194182"/>
                </a:lnTo>
                <a:lnTo>
                  <a:pt x="3879215" y="971295"/>
                </a:lnTo>
                <a:lnTo>
                  <a:pt x="3873575" y="1017942"/>
                </a:lnTo>
                <a:lnTo>
                  <a:pt x="3857554" y="1060509"/>
                </a:lnTo>
                <a:lnTo>
                  <a:pt x="3832495" y="1097645"/>
                </a:lnTo>
                <a:lnTo>
                  <a:pt x="3799744" y="1127996"/>
                </a:lnTo>
                <a:lnTo>
                  <a:pt x="3760646" y="1150211"/>
                </a:lnTo>
                <a:lnTo>
                  <a:pt x="3716546" y="1162935"/>
                </a:lnTo>
                <a:lnTo>
                  <a:pt x="3685031" y="1165478"/>
                </a:lnTo>
                <a:lnTo>
                  <a:pt x="194309" y="1165478"/>
                </a:lnTo>
                <a:lnTo>
                  <a:pt x="147614" y="1159832"/>
                </a:lnTo>
                <a:lnTo>
                  <a:pt x="105013" y="1143794"/>
                </a:lnTo>
                <a:lnTo>
                  <a:pt x="67854" y="1118716"/>
                </a:lnTo>
                <a:lnTo>
                  <a:pt x="37490" y="1085953"/>
                </a:lnTo>
                <a:lnTo>
                  <a:pt x="15269" y="1046857"/>
                </a:lnTo>
                <a:lnTo>
                  <a:pt x="2543" y="1002779"/>
                </a:lnTo>
                <a:lnTo>
                  <a:pt x="0" y="971295"/>
                </a:lnTo>
                <a:lnTo>
                  <a:pt x="0" y="194182"/>
                </a:lnTo>
                <a:close/>
              </a:path>
            </a:pathLst>
          </a:custGeom>
          <a:ln w="25400">
            <a:solidFill>
              <a:srgbClr val="BB8B00"/>
            </a:solidFill>
          </a:ln>
        </p:spPr>
        <p:txBody>
          <a:bodyPr wrap="square" lIns="0" tIns="0" rIns="0" bIns="0" rtlCol="0">
            <a:noAutofit/>
          </a:bodyPr>
          <a:lstStyle/>
          <a:p>
            <a:endParaRPr/>
          </a:p>
        </p:txBody>
      </p:sp>
      <p:sp>
        <p:nvSpPr>
          <p:cNvPr id="11" name="object 11"/>
          <p:cNvSpPr/>
          <p:nvPr/>
        </p:nvSpPr>
        <p:spPr>
          <a:xfrm>
            <a:off x="5375529" y="4195953"/>
            <a:ext cx="2245487" cy="396113"/>
          </a:xfrm>
          <a:custGeom>
            <a:avLst/>
            <a:gdLst/>
            <a:ahLst/>
            <a:cxnLst/>
            <a:rect l="l" t="t" r="r" b="b"/>
            <a:pathLst>
              <a:path w="2245487" h="396113">
                <a:moveTo>
                  <a:pt x="14732" y="45212"/>
                </a:moveTo>
                <a:lnTo>
                  <a:pt x="34873" y="49274"/>
                </a:lnTo>
                <a:lnTo>
                  <a:pt x="2243454" y="396113"/>
                </a:lnTo>
                <a:lnTo>
                  <a:pt x="2245487" y="383667"/>
                </a:lnTo>
                <a:lnTo>
                  <a:pt x="36610" y="36656"/>
                </a:lnTo>
                <a:lnTo>
                  <a:pt x="13462" y="33020"/>
                </a:lnTo>
                <a:lnTo>
                  <a:pt x="11430" y="45593"/>
                </a:lnTo>
                <a:lnTo>
                  <a:pt x="76835" y="99949"/>
                </a:lnTo>
                <a:lnTo>
                  <a:pt x="79501" y="102108"/>
                </a:lnTo>
                <a:lnTo>
                  <a:pt x="83566" y="101727"/>
                </a:lnTo>
                <a:lnTo>
                  <a:pt x="85725" y="99060"/>
                </a:lnTo>
                <a:lnTo>
                  <a:pt x="88011" y="96266"/>
                </a:lnTo>
                <a:lnTo>
                  <a:pt x="87503" y="92329"/>
                </a:lnTo>
                <a:lnTo>
                  <a:pt x="84836" y="90043"/>
                </a:lnTo>
                <a:lnTo>
                  <a:pt x="34873" y="49274"/>
                </a:lnTo>
                <a:lnTo>
                  <a:pt x="14732" y="45212"/>
                </a:lnTo>
                <a:lnTo>
                  <a:pt x="16510" y="34290"/>
                </a:lnTo>
                <a:lnTo>
                  <a:pt x="24982" y="41203"/>
                </a:lnTo>
                <a:lnTo>
                  <a:pt x="14732" y="45212"/>
                </a:lnTo>
                <a:close/>
              </a:path>
              <a:path w="2245487" h="396113">
                <a:moveTo>
                  <a:pt x="76835" y="99949"/>
                </a:moveTo>
                <a:lnTo>
                  <a:pt x="11430" y="45593"/>
                </a:lnTo>
                <a:lnTo>
                  <a:pt x="13462" y="33020"/>
                </a:lnTo>
                <a:lnTo>
                  <a:pt x="36610" y="36656"/>
                </a:lnTo>
                <a:lnTo>
                  <a:pt x="96900" y="13081"/>
                </a:lnTo>
                <a:lnTo>
                  <a:pt x="100203" y="11811"/>
                </a:lnTo>
                <a:lnTo>
                  <a:pt x="101854" y="8128"/>
                </a:lnTo>
                <a:lnTo>
                  <a:pt x="100584" y="4826"/>
                </a:lnTo>
                <a:lnTo>
                  <a:pt x="99313" y="1651"/>
                </a:lnTo>
                <a:lnTo>
                  <a:pt x="95631" y="0"/>
                </a:lnTo>
                <a:lnTo>
                  <a:pt x="92329" y="1270"/>
                </a:lnTo>
                <a:lnTo>
                  <a:pt x="0" y="37338"/>
                </a:lnTo>
                <a:lnTo>
                  <a:pt x="76835" y="99949"/>
                </a:lnTo>
                <a:close/>
              </a:path>
              <a:path w="2245487" h="396113">
                <a:moveTo>
                  <a:pt x="24982" y="41203"/>
                </a:moveTo>
                <a:lnTo>
                  <a:pt x="16510" y="34290"/>
                </a:lnTo>
                <a:lnTo>
                  <a:pt x="14732" y="45212"/>
                </a:lnTo>
                <a:lnTo>
                  <a:pt x="24982" y="41203"/>
                </a:lnTo>
                <a:close/>
              </a:path>
            </a:pathLst>
          </a:custGeom>
          <a:solidFill>
            <a:srgbClr val="FFBE00"/>
          </a:solidFill>
        </p:spPr>
        <p:txBody>
          <a:bodyPr wrap="square" lIns="0" tIns="0" rIns="0" bIns="0" rtlCol="0">
            <a:noAutofit/>
          </a:bodyPr>
          <a:lstStyle/>
          <a:p>
            <a:endParaRPr/>
          </a:p>
        </p:txBody>
      </p:sp>
      <p:sp>
        <p:nvSpPr>
          <p:cNvPr id="6" name="object 6"/>
          <p:cNvSpPr txBox="1"/>
          <p:nvPr/>
        </p:nvSpPr>
        <p:spPr>
          <a:xfrm>
            <a:off x="387502"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5" name="object 5"/>
          <p:cNvSpPr txBox="1"/>
          <p:nvPr/>
        </p:nvSpPr>
        <p:spPr>
          <a:xfrm>
            <a:off x="619150" y="1320165"/>
            <a:ext cx="10729179" cy="950721"/>
          </a:xfrm>
          <a:prstGeom prst="rect">
            <a:avLst/>
          </a:prstGeom>
        </p:spPr>
        <p:txBody>
          <a:bodyPr wrap="square" lIns="0" tIns="13366" rIns="0" bIns="0" rtlCol="0">
            <a:noAutofit/>
          </a:bodyPr>
          <a:lstStyle/>
          <a:p>
            <a:pPr marL="12700" marR="33808">
              <a:lnSpc>
                <a:spcPts val="2105"/>
              </a:lnSpc>
            </a:pPr>
            <a:r>
              <a:rPr sz="2000" b="1" spc="-7" dirty="0">
                <a:latin typeface="Calibri"/>
                <a:cs typeface="Calibri"/>
              </a:rPr>
              <a:t>Tuple Unpacking</a:t>
            </a:r>
            <a:endParaRPr sz="2000">
              <a:latin typeface="Calibri"/>
              <a:cs typeface="Calibri"/>
            </a:endParaRPr>
          </a:p>
          <a:p>
            <a:pPr marL="12700">
              <a:lnSpc>
                <a:spcPts val="2400"/>
              </a:lnSpc>
              <a:spcBef>
                <a:spcPts val="474"/>
              </a:spcBef>
            </a:pPr>
            <a:r>
              <a:rPr sz="2000" spc="-125" dirty="0">
                <a:latin typeface="Calibri"/>
                <a:cs typeface="Calibri"/>
              </a:rPr>
              <a:t>T</a:t>
            </a:r>
            <a:r>
              <a:rPr sz="2000" spc="0" dirty="0">
                <a:latin typeface="Calibri"/>
                <a:cs typeface="Calibri"/>
              </a:rPr>
              <a:t>u</a:t>
            </a:r>
            <a:r>
              <a:rPr sz="2000" spc="4" dirty="0">
                <a:latin typeface="Calibri"/>
                <a:cs typeface="Calibri"/>
              </a:rPr>
              <a:t>p</a:t>
            </a:r>
            <a:r>
              <a:rPr sz="2000" spc="0" dirty="0">
                <a:latin typeface="Calibri"/>
                <a:cs typeface="Calibri"/>
              </a:rPr>
              <a:t>le</a:t>
            </a:r>
            <a:r>
              <a:rPr sz="2000" spc="-9" dirty="0">
                <a:latin typeface="Calibri"/>
                <a:cs typeface="Calibri"/>
              </a:rPr>
              <a:t> </a:t>
            </a:r>
            <a:r>
              <a:rPr sz="2000" spc="0" dirty="0">
                <a:latin typeface="Calibri"/>
                <a:cs typeface="Calibri"/>
              </a:rPr>
              <a:t>u</a:t>
            </a:r>
            <a:r>
              <a:rPr sz="2000" spc="4" dirty="0">
                <a:latin typeface="Calibri"/>
                <a:cs typeface="Calibri"/>
              </a:rPr>
              <a:t>n</a:t>
            </a:r>
            <a:r>
              <a:rPr sz="2000" spc="0" dirty="0">
                <a:latin typeface="Calibri"/>
                <a:cs typeface="Calibri"/>
              </a:rPr>
              <a:t>pa</a:t>
            </a:r>
            <a:r>
              <a:rPr sz="2000" spc="4" dirty="0">
                <a:latin typeface="Calibri"/>
                <a:cs typeface="Calibri"/>
              </a:rPr>
              <a:t>c</a:t>
            </a:r>
            <a:r>
              <a:rPr sz="2000" spc="0" dirty="0">
                <a:latin typeface="Calibri"/>
                <a:cs typeface="Calibri"/>
              </a:rPr>
              <a:t>king</a:t>
            </a:r>
            <a:r>
              <a:rPr sz="2000" spc="-14" dirty="0">
                <a:latin typeface="Calibri"/>
                <a:cs typeface="Calibri"/>
              </a:rPr>
              <a:t> </a:t>
            </a:r>
            <a:r>
              <a:rPr sz="2000" spc="0" dirty="0">
                <a:latin typeface="Calibri"/>
                <a:cs typeface="Calibri"/>
              </a:rPr>
              <a:t>al</a:t>
            </a:r>
            <a:r>
              <a:rPr sz="2000" spc="-9" dirty="0">
                <a:latin typeface="Calibri"/>
                <a:cs typeface="Calibri"/>
              </a:rPr>
              <a:t>l</a:t>
            </a:r>
            <a:r>
              <a:rPr sz="2000" spc="-14" dirty="0">
                <a:latin typeface="Calibri"/>
                <a:cs typeface="Calibri"/>
              </a:rPr>
              <a:t>ow</a:t>
            </a:r>
            <a:r>
              <a:rPr sz="2000" spc="0" dirty="0">
                <a:latin typeface="Calibri"/>
                <a:cs typeface="Calibri"/>
              </a:rPr>
              <a:t>s </a:t>
            </a:r>
            <a:r>
              <a:rPr sz="2000" spc="-25" dirty="0">
                <a:latin typeface="Calibri"/>
                <a:cs typeface="Calibri"/>
              </a:rPr>
              <a:t>t</a:t>
            </a:r>
            <a:r>
              <a:rPr sz="2000" spc="0" dirty="0">
                <a:latin typeface="Calibri"/>
                <a:cs typeface="Calibri"/>
              </a:rPr>
              <a:t>o </a:t>
            </a:r>
            <a:r>
              <a:rPr sz="2000" spc="-34" dirty="0">
                <a:latin typeface="Calibri"/>
                <a:cs typeface="Calibri"/>
              </a:rPr>
              <a:t>e</a:t>
            </a:r>
            <a:r>
              <a:rPr sz="2000" spc="0" dirty="0">
                <a:latin typeface="Calibri"/>
                <a:cs typeface="Calibri"/>
              </a:rPr>
              <a:t>xt</a:t>
            </a:r>
            <a:r>
              <a:rPr sz="2000" spc="-39" dirty="0">
                <a:latin typeface="Calibri"/>
                <a:cs typeface="Calibri"/>
              </a:rPr>
              <a:t>r</a:t>
            </a:r>
            <a:r>
              <a:rPr sz="2000" spc="0" dirty="0">
                <a:latin typeface="Calibri"/>
                <a:cs typeface="Calibri"/>
              </a:rPr>
              <a:t>act</a:t>
            </a:r>
            <a:r>
              <a:rPr sz="2000" spc="19" dirty="0">
                <a:latin typeface="Calibri"/>
                <a:cs typeface="Calibri"/>
              </a:rPr>
              <a:t> </a:t>
            </a:r>
            <a:r>
              <a:rPr sz="2000" spc="0" dirty="0">
                <a:latin typeface="Calibri"/>
                <a:cs typeface="Calibri"/>
              </a:rPr>
              <a:t>tu</a:t>
            </a:r>
            <a:r>
              <a:rPr sz="2000" spc="4" dirty="0">
                <a:latin typeface="Calibri"/>
                <a:cs typeface="Calibri"/>
              </a:rPr>
              <a:t>p</a:t>
            </a:r>
            <a:r>
              <a:rPr sz="2000" spc="0" dirty="0">
                <a:latin typeface="Calibri"/>
                <a:cs typeface="Calibri"/>
              </a:rPr>
              <a:t>le</a:t>
            </a:r>
            <a:r>
              <a:rPr sz="2000" spc="-9" dirty="0">
                <a:latin typeface="Calibri"/>
                <a:cs typeface="Calibri"/>
              </a:rPr>
              <a:t> </a:t>
            </a:r>
            <a:r>
              <a:rPr sz="2000" spc="0" dirty="0">
                <a:latin typeface="Calibri"/>
                <a:cs typeface="Calibri"/>
              </a:rPr>
              <a:t>e</a:t>
            </a:r>
            <a:r>
              <a:rPr sz="2000" spc="-4" dirty="0">
                <a:latin typeface="Calibri"/>
                <a:cs typeface="Calibri"/>
              </a:rPr>
              <a:t>l</a:t>
            </a:r>
            <a:r>
              <a:rPr sz="2000" spc="0" dirty="0">
                <a:latin typeface="Calibri"/>
                <a:cs typeface="Calibri"/>
              </a:rPr>
              <a:t>e</a:t>
            </a:r>
            <a:r>
              <a:rPr sz="2000" spc="-4" dirty="0">
                <a:latin typeface="Calibri"/>
                <a:cs typeface="Calibri"/>
              </a:rPr>
              <a:t>m</a:t>
            </a:r>
            <a:r>
              <a:rPr sz="2000" spc="0" dirty="0">
                <a:latin typeface="Calibri"/>
                <a:cs typeface="Calibri"/>
              </a:rPr>
              <a:t>e</a:t>
            </a:r>
            <a:r>
              <a:rPr sz="2000" spc="-19" dirty="0">
                <a:latin typeface="Calibri"/>
                <a:cs typeface="Calibri"/>
              </a:rPr>
              <a:t>n</a:t>
            </a:r>
            <a:r>
              <a:rPr sz="2000" spc="0" dirty="0">
                <a:latin typeface="Calibri"/>
                <a:cs typeface="Calibri"/>
              </a:rPr>
              <a:t>ts</a:t>
            </a:r>
            <a:r>
              <a:rPr sz="2000" spc="34" dirty="0">
                <a:latin typeface="Calibri"/>
                <a:cs typeface="Calibri"/>
              </a:rPr>
              <a:t> </a:t>
            </a:r>
            <a:r>
              <a:rPr sz="2000" spc="0" dirty="0">
                <a:latin typeface="Calibri"/>
                <a:cs typeface="Calibri"/>
              </a:rPr>
              <a:t>au</a:t>
            </a:r>
            <a:r>
              <a:rPr sz="2000" spc="-19" dirty="0">
                <a:latin typeface="Calibri"/>
                <a:cs typeface="Calibri"/>
              </a:rPr>
              <a:t>t</a:t>
            </a:r>
            <a:r>
              <a:rPr sz="2000" spc="0" dirty="0">
                <a:latin typeface="Calibri"/>
                <a:cs typeface="Calibri"/>
              </a:rPr>
              <a:t>om</a:t>
            </a:r>
            <a:r>
              <a:rPr sz="2000" spc="-29" dirty="0">
                <a:latin typeface="Calibri"/>
                <a:cs typeface="Calibri"/>
              </a:rPr>
              <a:t>a</a:t>
            </a:r>
            <a:r>
              <a:rPr sz="2000" spc="0" dirty="0">
                <a:latin typeface="Calibri"/>
                <a:cs typeface="Calibri"/>
              </a:rPr>
              <a:t>ti</a:t>
            </a:r>
            <a:r>
              <a:rPr sz="2000" spc="-9" dirty="0">
                <a:latin typeface="Calibri"/>
                <a:cs typeface="Calibri"/>
              </a:rPr>
              <a:t>c</a:t>
            </a:r>
            <a:r>
              <a:rPr sz="2000" spc="0" dirty="0">
                <a:latin typeface="Calibri"/>
                <a:cs typeface="Calibri"/>
              </a:rPr>
              <a:t>al</a:t>
            </a:r>
            <a:r>
              <a:rPr sz="2000" spc="-9" dirty="0">
                <a:latin typeface="Calibri"/>
                <a:cs typeface="Calibri"/>
              </a:rPr>
              <a:t>l</a:t>
            </a:r>
            <a:r>
              <a:rPr sz="2000" spc="0" dirty="0">
                <a:latin typeface="Calibri"/>
                <a:cs typeface="Calibri"/>
              </a:rPr>
              <a:t>y</a:t>
            </a:r>
            <a:r>
              <a:rPr sz="2000" spc="19" dirty="0">
                <a:latin typeface="Calibri"/>
                <a:cs typeface="Calibri"/>
              </a:rPr>
              <a:t> </a:t>
            </a:r>
            <a:r>
              <a:rPr sz="2000" spc="0" dirty="0">
                <a:latin typeface="Calibri"/>
                <a:cs typeface="Calibri"/>
              </a:rPr>
              <a:t>is</a:t>
            </a:r>
            <a:r>
              <a:rPr sz="2000" spc="-4" dirty="0">
                <a:latin typeface="Calibri"/>
                <a:cs typeface="Calibri"/>
              </a:rPr>
              <a:t> </a:t>
            </a:r>
            <a:r>
              <a:rPr sz="2000" spc="0" dirty="0">
                <a:latin typeface="Calibri"/>
                <a:cs typeface="Calibri"/>
              </a:rPr>
              <a:t>t</a:t>
            </a:r>
            <a:r>
              <a:rPr sz="2000" spc="4" dirty="0">
                <a:latin typeface="Calibri"/>
                <a:cs typeface="Calibri"/>
              </a:rPr>
              <a:t>h</a:t>
            </a:r>
            <a:r>
              <a:rPr sz="2000" spc="0" dirty="0">
                <a:latin typeface="Calibri"/>
                <a:cs typeface="Calibri"/>
              </a:rPr>
              <a:t>e l</a:t>
            </a:r>
            <a:r>
              <a:rPr sz="2000" spc="-4" dirty="0">
                <a:latin typeface="Calibri"/>
                <a:cs typeface="Calibri"/>
              </a:rPr>
              <a:t>i</a:t>
            </a:r>
            <a:r>
              <a:rPr sz="2000" spc="-29" dirty="0">
                <a:latin typeface="Calibri"/>
                <a:cs typeface="Calibri"/>
              </a:rPr>
              <a:t>s</a:t>
            </a:r>
            <a:r>
              <a:rPr sz="2000" spc="0" dirty="0">
                <a:latin typeface="Calibri"/>
                <a:cs typeface="Calibri"/>
              </a:rPr>
              <a:t>t</a:t>
            </a:r>
            <a:r>
              <a:rPr sz="2000" spc="14" dirty="0">
                <a:latin typeface="Calibri"/>
                <a:cs typeface="Calibri"/>
              </a:rPr>
              <a:t> </a:t>
            </a:r>
            <a:r>
              <a:rPr sz="2000" spc="0" dirty="0">
                <a:latin typeface="Calibri"/>
                <a:cs typeface="Calibri"/>
              </a:rPr>
              <a:t>of</a:t>
            </a:r>
            <a:r>
              <a:rPr sz="2000" spc="-9" dirty="0">
                <a:latin typeface="Calibri"/>
                <a:cs typeface="Calibri"/>
              </a:rPr>
              <a:t> </a:t>
            </a:r>
            <a:r>
              <a:rPr sz="2000" spc="-29" dirty="0">
                <a:latin typeface="Calibri"/>
                <a:cs typeface="Calibri"/>
              </a:rPr>
              <a:t>v</a:t>
            </a:r>
            <a:r>
              <a:rPr sz="2000" spc="0" dirty="0">
                <a:latin typeface="Calibri"/>
                <a:cs typeface="Calibri"/>
              </a:rPr>
              <a:t>ar</a:t>
            </a:r>
            <a:r>
              <a:rPr sz="2000" spc="-4" dirty="0">
                <a:latin typeface="Calibri"/>
                <a:cs typeface="Calibri"/>
              </a:rPr>
              <a:t>i</a:t>
            </a:r>
            <a:r>
              <a:rPr sz="2000" spc="0" dirty="0">
                <a:latin typeface="Calibri"/>
                <a:cs typeface="Calibri"/>
              </a:rPr>
              <a:t>ables</a:t>
            </a:r>
            <a:r>
              <a:rPr sz="2000" spc="19" dirty="0">
                <a:latin typeface="Calibri"/>
                <a:cs typeface="Calibri"/>
              </a:rPr>
              <a:t> </a:t>
            </a:r>
            <a:r>
              <a:rPr sz="2000" spc="0" dirty="0">
                <a:latin typeface="Calibri"/>
                <a:cs typeface="Calibri"/>
              </a:rPr>
              <a:t>on</a:t>
            </a:r>
            <a:r>
              <a:rPr sz="2000" spc="-19" dirty="0">
                <a:latin typeface="Calibri"/>
                <a:cs typeface="Calibri"/>
              </a:rPr>
              <a:t> </a:t>
            </a:r>
            <a:r>
              <a:rPr sz="2000" spc="0" dirty="0">
                <a:latin typeface="Calibri"/>
                <a:cs typeface="Calibri"/>
              </a:rPr>
              <a:t>the l</a:t>
            </a:r>
            <a:r>
              <a:rPr sz="2000" spc="-9" dirty="0">
                <a:latin typeface="Calibri"/>
                <a:cs typeface="Calibri"/>
              </a:rPr>
              <a:t>e</a:t>
            </a:r>
            <a:r>
              <a:rPr sz="2000" spc="0" dirty="0">
                <a:latin typeface="Calibri"/>
                <a:cs typeface="Calibri"/>
              </a:rPr>
              <a:t>ft </a:t>
            </a:r>
            <a:r>
              <a:rPr sz="2000" spc="4" dirty="0">
                <a:latin typeface="Calibri"/>
                <a:cs typeface="Calibri"/>
              </a:rPr>
              <a:t>h</a:t>
            </a:r>
            <a:r>
              <a:rPr sz="2000" spc="0" dirty="0">
                <a:latin typeface="Calibri"/>
                <a:cs typeface="Calibri"/>
              </a:rPr>
              <a:t>as the sa</a:t>
            </a:r>
            <a:r>
              <a:rPr sz="2000" spc="-9" dirty="0">
                <a:latin typeface="Calibri"/>
                <a:cs typeface="Calibri"/>
              </a:rPr>
              <a:t>m</a:t>
            </a:r>
            <a:r>
              <a:rPr sz="2000" spc="0" dirty="0">
                <a:latin typeface="Calibri"/>
                <a:cs typeface="Calibri"/>
              </a:rPr>
              <a:t>e</a:t>
            </a:r>
            <a:r>
              <a:rPr sz="2000" spc="14" dirty="0">
                <a:latin typeface="Calibri"/>
                <a:cs typeface="Calibri"/>
              </a:rPr>
              <a:t> </a:t>
            </a:r>
            <a:r>
              <a:rPr sz="2000" spc="0" dirty="0">
                <a:latin typeface="Calibri"/>
                <a:cs typeface="Calibri"/>
              </a:rPr>
              <a:t>n</a:t>
            </a:r>
            <a:r>
              <a:rPr sz="2000" spc="4" dirty="0">
                <a:latin typeface="Calibri"/>
                <a:cs typeface="Calibri"/>
              </a:rPr>
              <a:t>u</a:t>
            </a:r>
            <a:r>
              <a:rPr sz="2000" spc="0" dirty="0">
                <a:latin typeface="Calibri"/>
                <a:cs typeface="Calibri"/>
              </a:rPr>
              <a:t>mber</a:t>
            </a:r>
            <a:r>
              <a:rPr sz="2000" spc="-9" dirty="0">
                <a:latin typeface="Calibri"/>
                <a:cs typeface="Calibri"/>
              </a:rPr>
              <a:t> </a:t>
            </a:r>
            <a:r>
              <a:rPr sz="2000" spc="0" dirty="0">
                <a:latin typeface="Calibri"/>
                <a:cs typeface="Calibri"/>
              </a:rPr>
              <a:t>of</a:t>
            </a:r>
            <a:r>
              <a:rPr sz="2000" spc="-9" dirty="0">
                <a:latin typeface="Calibri"/>
                <a:cs typeface="Calibri"/>
              </a:rPr>
              <a:t> </a:t>
            </a:r>
            <a:r>
              <a:rPr sz="2000" spc="0" dirty="0">
                <a:latin typeface="Calibri"/>
                <a:cs typeface="Calibri"/>
              </a:rPr>
              <a:t>e</a:t>
            </a:r>
            <a:r>
              <a:rPr sz="2000" spc="-4" dirty="0">
                <a:latin typeface="Calibri"/>
                <a:cs typeface="Calibri"/>
              </a:rPr>
              <a:t>l</a:t>
            </a:r>
            <a:r>
              <a:rPr sz="2000" spc="0" dirty="0">
                <a:latin typeface="Calibri"/>
                <a:cs typeface="Calibri"/>
              </a:rPr>
              <a:t>e</a:t>
            </a:r>
            <a:r>
              <a:rPr sz="2000" spc="-4" dirty="0">
                <a:latin typeface="Calibri"/>
                <a:cs typeface="Calibri"/>
              </a:rPr>
              <a:t>m</a:t>
            </a:r>
            <a:r>
              <a:rPr sz="2000" spc="0" dirty="0">
                <a:latin typeface="Calibri"/>
                <a:cs typeface="Calibri"/>
              </a:rPr>
              <a:t>e</a:t>
            </a:r>
            <a:r>
              <a:rPr sz="2000" spc="-19" dirty="0">
                <a:latin typeface="Calibri"/>
                <a:cs typeface="Calibri"/>
              </a:rPr>
              <a:t>n</a:t>
            </a:r>
            <a:r>
              <a:rPr sz="2000" spc="0" dirty="0">
                <a:latin typeface="Calibri"/>
                <a:cs typeface="Calibri"/>
              </a:rPr>
              <a:t>ts</a:t>
            </a:r>
            <a:r>
              <a:rPr sz="2000" spc="25" dirty="0">
                <a:latin typeface="Calibri"/>
                <a:cs typeface="Calibri"/>
              </a:rPr>
              <a:t> </a:t>
            </a:r>
            <a:r>
              <a:rPr sz="2000" spc="0" dirty="0">
                <a:latin typeface="Calibri"/>
                <a:cs typeface="Calibri"/>
              </a:rPr>
              <a:t>as</a:t>
            </a:r>
            <a:r>
              <a:rPr sz="2000" spc="9" dirty="0">
                <a:latin typeface="Calibri"/>
                <a:cs typeface="Calibri"/>
              </a:rPr>
              <a:t> </a:t>
            </a:r>
            <a:r>
              <a:rPr sz="2000" spc="0" dirty="0">
                <a:latin typeface="Calibri"/>
                <a:cs typeface="Calibri"/>
              </a:rPr>
              <a:t>the</a:t>
            </a:r>
            <a:r>
              <a:rPr sz="2000" spc="-4" dirty="0">
                <a:latin typeface="Calibri"/>
                <a:cs typeface="Calibri"/>
              </a:rPr>
              <a:t> </a:t>
            </a:r>
            <a:r>
              <a:rPr sz="2000" spc="0" dirty="0">
                <a:latin typeface="Calibri"/>
                <a:cs typeface="Calibri"/>
              </a:rPr>
              <a:t>l</a:t>
            </a:r>
            <a:r>
              <a:rPr sz="2000" spc="-4" dirty="0">
                <a:latin typeface="Calibri"/>
                <a:cs typeface="Calibri"/>
              </a:rPr>
              <a:t>e</a:t>
            </a:r>
            <a:r>
              <a:rPr sz="2000" spc="0" dirty="0">
                <a:latin typeface="Calibri"/>
                <a:cs typeface="Calibri"/>
              </a:rPr>
              <a:t>n</a:t>
            </a:r>
            <a:r>
              <a:rPr sz="2000" spc="-29" dirty="0">
                <a:latin typeface="Calibri"/>
                <a:cs typeface="Calibri"/>
              </a:rPr>
              <a:t>g</a:t>
            </a:r>
            <a:r>
              <a:rPr sz="2000" spc="0" dirty="0">
                <a:latin typeface="Calibri"/>
                <a:cs typeface="Calibri"/>
              </a:rPr>
              <a:t>th of</a:t>
            </a:r>
            <a:r>
              <a:rPr sz="2000" spc="-9" dirty="0">
                <a:latin typeface="Calibri"/>
                <a:cs typeface="Calibri"/>
              </a:rPr>
              <a:t> </a:t>
            </a:r>
            <a:r>
              <a:rPr sz="2000" spc="0" dirty="0">
                <a:latin typeface="Calibri"/>
                <a:cs typeface="Calibri"/>
              </a:rPr>
              <a:t>the</a:t>
            </a:r>
            <a:r>
              <a:rPr sz="2000" spc="14" dirty="0">
                <a:latin typeface="Calibri"/>
                <a:cs typeface="Calibri"/>
              </a:rPr>
              <a:t> </a:t>
            </a:r>
            <a:r>
              <a:rPr sz="2000" spc="0" dirty="0">
                <a:latin typeface="Calibri"/>
                <a:cs typeface="Calibri"/>
              </a:rPr>
              <a:t>tu</a:t>
            </a:r>
            <a:r>
              <a:rPr sz="2000" spc="4" dirty="0">
                <a:latin typeface="Calibri"/>
                <a:cs typeface="Calibri"/>
              </a:rPr>
              <a:t>p</a:t>
            </a:r>
            <a:r>
              <a:rPr sz="2000" spc="0" dirty="0">
                <a:latin typeface="Calibri"/>
                <a:cs typeface="Calibri"/>
              </a:rPr>
              <a:t>le</a:t>
            </a:r>
            <a:endParaRPr sz="2000">
              <a:latin typeface="Calibri"/>
              <a:cs typeface="Calibri"/>
            </a:endParaRPr>
          </a:p>
        </p:txBody>
      </p:sp>
      <p:sp>
        <p:nvSpPr>
          <p:cNvPr id="4" name="object 4"/>
          <p:cNvSpPr txBox="1"/>
          <p:nvPr/>
        </p:nvSpPr>
        <p:spPr>
          <a:xfrm>
            <a:off x="7756652" y="4434840"/>
            <a:ext cx="3391040" cy="802640"/>
          </a:xfrm>
          <a:prstGeom prst="rect">
            <a:avLst/>
          </a:prstGeom>
        </p:spPr>
        <p:txBody>
          <a:bodyPr wrap="square" lIns="0" tIns="12065" rIns="0" bIns="0" rtlCol="0">
            <a:noAutofit/>
          </a:bodyPr>
          <a:lstStyle/>
          <a:p>
            <a:pPr marL="12700" marR="34290">
              <a:lnSpc>
                <a:spcPts val="1900"/>
              </a:lnSpc>
            </a:pPr>
            <a:r>
              <a:rPr sz="1800" spc="-3" dirty="0">
                <a:solidFill>
                  <a:srgbClr val="FFFFFF"/>
                </a:solidFill>
                <a:latin typeface="Calibri"/>
                <a:cs typeface="Calibri"/>
              </a:rPr>
              <a:t>Tuple can be use as </a:t>
            </a:r>
            <a:r>
              <a:rPr sz="1800" b="1" spc="-3" dirty="0">
                <a:solidFill>
                  <a:srgbClr val="FFFFFF"/>
                </a:solidFill>
                <a:latin typeface="Calibri"/>
                <a:cs typeface="Calibri"/>
              </a:rPr>
              <a:t>swap function</a:t>
            </a:r>
            <a:endParaRPr sz="1800">
              <a:latin typeface="Calibri"/>
              <a:cs typeface="Calibri"/>
            </a:endParaRPr>
          </a:p>
          <a:p>
            <a:pPr marL="12700">
              <a:lnSpc>
                <a:spcPts val="2160"/>
              </a:lnSpc>
              <a:spcBef>
                <a:spcPts val="13"/>
              </a:spcBef>
            </a:pPr>
            <a:r>
              <a:rPr sz="1800" spc="-3" dirty="0">
                <a:solidFill>
                  <a:srgbClr val="FFFFFF"/>
                </a:solidFill>
                <a:latin typeface="Calibri"/>
                <a:cs typeface="Calibri"/>
              </a:rPr>
              <a:t>This code reverses the contents of 2</a:t>
            </a:r>
            <a:endParaRPr sz="1800">
              <a:latin typeface="Calibri"/>
              <a:cs typeface="Calibri"/>
            </a:endParaRPr>
          </a:p>
          <a:p>
            <a:pPr marL="12700" marR="34290">
              <a:lnSpc>
                <a:spcPts val="2160"/>
              </a:lnSpc>
            </a:pPr>
            <a:r>
              <a:rPr sz="1800" spc="0" dirty="0">
                <a:solidFill>
                  <a:srgbClr val="FFFFFF"/>
                </a:solidFill>
                <a:latin typeface="Calibri"/>
                <a:cs typeface="Calibri"/>
              </a:rPr>
              <a:t>variables p and q:</a:t>
            </a:r>
            <a:endParaRPr sz="1800">
              <a:latin typeface="Calibri"/>
              <a:cs typeface="Calibri"/>
            </a:endParaRPr>
          </a:p>
        </p:txBody>
      </p:sp>
      <p:sp>
        <p:nvSpPr>
          <p:cNvPr id="2" name="object 2"/>
          <p:cNvSpPr txBox="1"/>
          <p:nvPr/>
        </p:nvSpPr>
        <p:spPr>
          <a:xfrm>
            <a:off x="893622" y="2646172"/>
            <a:ext cx="4959984" cy="22860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3801745" y="1913343"/>
            <a:ext cx="5827141" cy="4141089"/>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9102471" y="1913382"/>
            <a:ext cx="2937129" cy="1675002"/>
          </a:xfrm>
          <a:custGeom>
            <a:avLst/>
            <a:gdLst/>
            <a:ahLst/>
            <a:cxnLst/>
            <a:rect l="l" t="t" r="r" b="b"/>
            <a:pathLst>
              <a:path w="2937129" h="1675002">
                <a:moveTo>
                  <a:pt x="0" y="279145"/>
                </a:moveTo>
                <a:lnTo>
                  <a:pt x="0" y="1395729"/>
                </a:lnTo>
                <a:lnTo>
                  <a:pt x="925" y="1418626"/>
                </a:lnTo>
                <a:lnTo>
                  <a:pt x="8112" y="1462822"/>
                </a:lnTo>
                <a:lnTo>
                  <a:pt x="21935" y="1504410"/>
                </a:lnTo>
                <a:lnTo>
                  <a:pt x="41820" y="1542812"/>
                </a:lnTo>
                <a:lnTo>
                  <a:pt x="67192" y="1577453"/>
                </a:lnTo>
                <a:lnTo>
                  <a:pt x="97476" y="1607756"/>
                </a:lnTo>
                <a:lnTo>
                  <a:pt x="132099" y="1633147"/>
                </a:lnTo>
                <a:lnTo>
                  <a:pt x="170485" y="1653047"/>
                </a:lnTo>
                <a:lnTo>
                  <a:pt x="212060" y="1666883"/>
                </a:lnTo>
                <a:lnTo>
                  <a:pt x="256250" y="1674076"/>
                </a:lnTo>
                <a:lnTo>
                  <a:pt x="279146" y="1675002"/>
                </a:lnTo>
                <a:lnTo>
                  <a:pt x="2657982" y="1675002"/>
                </a:lnTo>
                <a:lnTo>
                  <a:pt x="2703264" y="1671346"/>
                </a:lnTo>
                <a:lnTo>
                  <a:pt x="2746218" y="1660759"/>
                </a:lnTo>
                <a:lnTo>
                  <a:pt x="2786271" y="1643819"/>
                </a:lnTo>
                <a:lnTo>
                  <a:pt x="2822847" y="1621102"/>
                </a:lnTo>
                <a:lnTo>
                  <a:pt x="2855372" y="1593183"/>
                </a:lnTo>
                <a:lnTo>
                  <a:pt x="2883272" y="1560638"/>
                </a:lnTo>
                <a:lnTo>
                  <a:pt x="2905973" y="1524045"/>
                </a:lnTo>
                <a:lnTo>
                  <a:pt x="2922898" y="1483978"/>
                </a:lnTo>
                <a:lnTo>
                  <a:pt x="2933475" y="1441014"/>
                </a:lnTo>
                <a:lnTo>
                  <a:pt x="2937129" y="1395729"/>
                </a:lnTo>
                <a:lnTo>
                  <a:pt x="2937129" y="279145"/>
                </a:lnTo>
                <a:lnTo>
                  <a:pt x="2933475" y="233864"/>
                </a:lnTo>
                <a:lnTo>
                  <a:pt x="2922898" y="190910"/>
                </a:lnTo>
                <a:lnTo>
                  <a:pt x="2905973" y="150857"/>
                </a:lnTo>
                <a:lnTo>
                  <a:pt x="2883272" y="114281"/>
                </a:lnTo>
                <a:lnTo>
                  <a:pt x="2855372" y="81756"/>
                </a:lnTo>
                <a:lnTo>
                  <a:pt x="2822847" y="53856"/>
                </a:lnTo>
                <a:lnTo>
                  <a:pt x="2786271" y="31155"/>
                </a:lnTo>
                <a:lnTo>
                  <a:pt x="2746218" y="14230"/>
                </a:lnTo>
                <a:lnTo>
                  <a:pt x="2703264" y="3653"/>
                </a:lnTo>
                <a:lnTo>
                  <a:pt x="2657982" y="0"/>
                </a:lnTo>
                <a:lnTo>
                  <a:pt x="279146" y="0"/>
                </a:lnTo>
                <a:lnTo>
                  <a:pt x="233864" y="3653"/>
                </a:lnTo>
                <a:lnTo>
                  <a:pt x="190910" y="14230"/>
                </a:lnTo>
                <a:lnTo>
                  <a:pt x="150857" y="31155"/>
                </a:lnTo>
                <a:lnTo>
                  <a:pt x="114281" y="53856"/>
                </a:lnTo>
                <a:lnTo>
                  <a:pt x="81756" y="81756"/>
                </a:lnTo>
                <a:lnTo>
                  <a:pt x="53856" y="114281"/>
                </a:lnTo>
                <a:lnTo>
                  <a:pt x="31155" y="150857"/>
                </a:lnTo>
                <a:lnTo>
                  <a:pt x="14230" y="190910"/>
                </a:lnTo>
                <a:lnTo>
                  <a:pt x="3653" y="233864"/>
                </a:lnTo>
                <a:lnTo>
                  <a:pt x="0" y="279145"/>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9102471" y="1913382"/>
            <a:ext cx="2937129" cy="1675002"/>
          </a:xfrm>
          <a:custGeom>
            <a:avLst/>
            <a:gdLst/>
            <a:ahLst/>
            <a:cxnLst/>
            <a:rect l="l" t="t" r="r" b="b"/>
            <a:pathLst>
              <a:path w="2937129" h="1675002">
                <a:moveTo>
                  <a:pt x="0" y="279145"/>
                </a:moveTo>
                <a:lnTo>
                  <a:pt x="3653" y="233864"/>
                </a:lnTo>
                <a:lnTo>
                  <a:pt x="14230" y="190910"/>
                </a:lnTo>
                <a:lnTo>
                  <a:pt x="31155" y="150857"/>
                </a:lnTo>
                <a:lnTo>
                  <a:pt x="53856" y="114281"/>
                </a:lnTo>
                <a:lnTo>
                  <a:pt x="81756" y="81756"/>
                </a:lnTo>
                <a:lnTo>
                  <a:pt x="114281" y="53856"/>
                </a:lnTo>
                <a:lnTo>
                  <a:pt x="150857" y="31155"/>
                </a:lnTo>
                <a:lnTo>
                  <a:pt x="190910" y="14230"/>
                </a:lnTo>
                <a:lnTo>
                  <a:pt x="233864" y="3653"/>
                </a:lnTo>
                <a:lnTo>
                  <a:pt x="279146" y="0"/>
                </a:lnTo>
                <a:lnTo>
                  <a:pt x="2657982" y="0"/>
                </a:lnTo>
                <a:lnTo>
                  <a:pt x="2703264" y="3653"/>
                </a:lnTo>
                <a:lnTo>
                  <a:pt x="2746218" y="14230"/>
                </a:lnTo>
                <a:lnTo>
                  <a:pt x="2786271" y="31155"/>
                </a:lnTo>
                <a:lnTo>
                  <a:pt x="2822847" y="53856"/>
                </a:lnTo>
                <a:lnTo>
                  <a:pt x="2855372" y="81756"/>
                </a:lnTo>
                <a:lnTo>
                  <a:pt x="2883272" y="114281"/>
                </a:lnTo>
                <a:lnTo>
                  <a:pt x="2905973" y="150857"/>
                </a:lnTo>
                <a:lnTo>
                  <a:pt x="2922898" y="190910"/>
                </a:lnTo>
                <a:lnTo>
                  <a:pt x="2933475" y="233864"/>
                </a:lnTo>
                <a:lnTo>
                  <a:pt x="2937129" y="279145"/>
                </a:lnTo>
                <a:lnTo>
                  <a:pt x="2937129" y="1395729"/>
                </a:lnTo>
                <a:lnTo>
                  <a:pt x="2933475" y="1441014"/>
                </a:lnTo>
                <a:lnTo>
                  <a:pt x="2922898" y="1483978"/>
                </a:lnTo>
                <a:lnTo>
                  <a:pt x="2905973" y="1524045"/>
                </a:lnTo>
                <a:lnTo>
                  <a:pt x="2883272" y="1560638"/>
                </a:lnTo>
                <a:lnTo>
                  <a:pt x="2855372" y="1593183"/>
                </a:lnTo>
                <a:lnTo>
                  <a:pt x="2822847" y="1621102"/>
                </a:lnTo>
                <a:lnTo>
                  <a:pt x="2786271" y="1643819"/>
                </a:lnTo>
                <a:lnTo>
                  <a:pt x="2746218" y="1660759"/>
                </a:lnTo>
                <a:lnTo>
                  <a:pt x="2703264" y="1671346"/>
                </a:lnTo>
                <a:lnTo>
                  <a:pt x="2657982" y="1675002"/>
                </a:lnTo>
                <a:lnTo>
                  <a:pt x="279146" y="1675002"/>
                </a:lnTo>
                <a:lnTo>
                  <a:pt x="233864" y="1671346"/>
                </a:lnTo>
                <a:lnTo>
                  <a:pt x="190910" y="1660759"/>
                </a:lnTo>
                <a:lnTo>
                  <a:pt x="150857" y="1643819"/>
                </a:lnTo>
                <a:lnTo>
                  <a:pt x="114281" y="1621102"/>
                </a:lnTo>
                <a:lnTo>
                  <a:pt x="81756" y="1593183"/>
                </a:lnTo>
                <a:lnTo>
                  <a:pt x="53856" y="1560638"/>
                </a:lnTo>
                <a:lnTo>
                  <a:pt x="31155" y="1524045"/>
                </a:lnTo>
                <a:lnTo>
                  <a:pt x="14230" y="1483978"/>
                </a:lnTo>
                <a:lnTo>
                  <a:pt x="3653" y="1441014"/>
                </a:lnTo>
                <a:lnTo>
                  <a:pt x="0" y="1395729"/>
                </a:lnTo>
                <a:lnTo>
                  <a:pt x="0" y="279145"/>
                </a:lnTo>
                <a:close/>
              </a:path>
            </a:pathLst>
          </a:custGeom>
          <a:ln w="25400">
            <a:solidFill>
              <a:srgbClr val="BB8B00"/>
            </a:solidFill>
          </a:ln>
        </p:spPr>
        <p:txBody>
          <a:bodyPr wrap="square" lIns="0" tIns="0" rIns="0" bIns="0" rtlCol="0">
            <a:noAutofit/>
          </a:bodyPr>
          <a:lstStyle/>
          <a:p>
            <a:endParaRPr/>
          </a:p>
        </p:txBody>
      </p:sp>
      <p:sp>
        <p:nvSpPr>
          <p:cNvPr id="11" name="object 11"/>
          <p:cNvSpPr/>
          <p:nvPr/>
        </p:nvSpPr>
        <p:spPr>
          <a:xfrm>
            <a:off x="5112258" y="3007995"/>
            <a:ext cx="97154" cy="152908"/>
          </a:xfrm>
          <a:custGeom>
            <a:avLst/>
            <a:gdLst/>
            <a:ahLst/>
            <a:cxnLst/>
            <a:rect l="l" t="t" r="r" b="b"/>
            <a:pathLst>
              <a:path w="97154" h="152908">
                <a:moveTo>
                  <a:pt x="25241" y="53237"/>
                </a:moveTo>
                <a:lnTo>
                  <a:pt x="15747" y="48005"/>
                </a:lnTo>
                <a:lnTo>
                  <a:pt x="16001" y="58927"/>
                </a:lnTo>
                <a:lnTo>
                  <a:pt x="25241" y="53237"/>
                </a:lnTo>
                <a:close/>
              </a:path>
              <a:path w="97154" h="152908">
                <a:moveTo>
                  <a:pt x="15747" y="48005"/>
                </a:moveTo>
                <a:lnTo>
                  <a:pt x="12700" y="59943"/>
                </a:lnTo>
                <a:lnTo>
                  <a:pt x="36369" y="59368"/>
                </a:lnTo>
                <a:lnTo>
                  <a:pt x="3990340" y="-36830"/>
                </a:lnTo>
                <a:lnTo>
                  <a:pt x="3990086" y="-49530"/>
                </a:lnTo>
                <a:lnTo>
                  <a:pt x="35904" y="46670"/>
                </a:lnTo>
                <a:lnTo>
                  <a:pt x="12318" y="47243"/>
                </a:lnTo>
                <a:lnTo>
                  <a:pt x="0" y="53847"/>
                </a:lnTo>
                <a:lnTo>
                  <a:pt x="86867" y="101726"/>
                </a:lnTo>
                <a:lnTo>
                  <a:pt x="12700" y="59943"/>
                </a:lnTo>
                <a:lnTo>
                  <a:pt x="15747" y="48005"/>
                </a:lnTo>
                <a:lnTo>
                  <a:pt x="25241" y="53237"/>
                </a:lnTo>
                <a:lnTo>
                  <a:pt x="16001" y="58927"/>
                </a:lnTo>
                <a:lnTo>
                  <a:pt x="15747" y="48005"/>
                </a:lnTo>
                <a:close/>
              </a:path>
              <a:path w="97154" h="152908">
                <a:moveTo>
                  <a:pt x="94995" y="6857"/>
                </a:moveTo>
                <a:lnTo>
                  <a:pt x="93090" y="3937"/>
                </a:lnTo>
                <a:lnTo>
                  <a:pt x="91312" y="888"/>
                </a:lnTo>
                <a:lnTo>
                  <a:pt x="87375" y="0"/>
                </a:lnTo>
                <a:lnTo>
                  <a:pt x="84454" y="1904"/>
                </a:lnTo>
                <a:lnTo>
                  <a:pt x="0" y="53847"/>
                </a:lnTo>
                <a:lnTo>
                  <a:pt x="12318" y="47243"/>
                </a:lnTo>
                <a:lnTo>
                  <a:pt x="35904" y="46670"/>
                </a:lnTo>
                <a:lnTo>
                  <a:pt x="91058" y="12700"/>
                </a:lnTo>
                <a:lnTo>
                  <a:pt x="94106" y="10794"/>
                </a:lnTo>
                <a:lnTo>
                  <a:pt x="94995" y="6857"/>
                </a:lnTo>
                <a:close/>
              </a:path>
              <a:path w="97154" h="152908">
                <a:moveTo>
                  <a:pt x="86867" y="101726"/>
                </a:moveTo>
                <a:lnTo>
                  <a:pt x="89915" y="103377"/>
                </a:lnTo>
                <a:lnTo>
                  <a:pt x="93725" y="102234"/>
                </a:lnTo>
                <a:lnTo>
                  <a:pt x="95503" y="99187"/>
                </a:lnTo>
                <a:lnTo>
                  <a:pt x="97154" y="96138"/>
                </a:lnTo>
                <a:lnTo>
                  <a:pt x="96012" y="92328"/>
                </a:lnTo>
                <a:lnTo>
                  <a:pt x="92963" y="90550"/>
                </a:lnTo>
                <a:lnTo>
                  <a:pt x="36369" y="59368"/>
                </a:lnTo>
                <a:lnTo>
                  <a:pt x="12700" y="59943"/>
                </a:lnTo>
                <a:lnTo>
                  <a:pt x="86867" y="101726"/>
                </a:lnTo>
                <a:close/>
              </a:path>
            </a:pathLst>
          </a:custGeom>
          <a:solidFill>
            <a:srgbClr val="FFBE00"/>
          </a:solidFill>
        </p:spPr>
        <p:txBody>
          <a:bodyPr wrap="square" lIns="0" tIns="0" rIns="0" bIns="0" rtlCol="0">
            <a:noAutofit/>
          </a:bodyPr>
          <a:lstStyle/>
          <a:p>
            <a:endParaRPr/>
          </a:p>
        </p:txBody>
      </p:sp>
      <p:sp>
        <p:nvSpPr>
          <p:cNvPr id="7" name="object 7"/>
          <p:cNvSpPr txBox="1"/>
          <p:nvPr/>
        </p:nvSpPr>
        <p:spPr>
          <a:xfrm>
            <a:off x="387502"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6" name="object 6"/>
          <p:cNvSpPr txBox="1"/>
          <p:nvPr/>
        </p:nvSpPr>
        <p:spPr>
          <a:xfrm>
            <a:off x="631952" y="1169415"/>
            <a:ext cx="5857078" cy="1424813"/>
          </a:xfrm>
          <a:prstGeom prst="rect">
            <a:avLst/>
          </a:prstGeom>
        </p:spPr>
        <p:txBody>
          <a:bodyPr wrap="square" lIns="0" tIns="12668" rIns="0" bIns="0" rtlCol="0">
            <a:noAutofit/>
          </a:bodyPr>
          <a:lstStyle/>
          <a:p>
            <a:pPr marL="12700" marR="36118">
              <a:lnSpc>
                <a:spcPts val="1995"/>
              </a:lnSpc>
            </a:pPr>
            <a:r>
              <a:rPr sz="1900" b="1" spc="0" dirty="0">
                <a:latin typeface="Calibri"/>
                <a:cs typeface="Calibri"/>
              </a:rPr>
              <a:t>Length</a:t>
            </a:r>
            <a:endParaRPr sz="1900">
              <a:latin typeface="Calibri"/>
              <a:cs typeface="Calibri"/>
            </a:endParaRPr>
          </a:p>
          <a:p>
            <a:pPr marL="12700">
              <a:lnSpc>
                <a:spcPts val="2280"/>
              </a:lnSpc>
              <a:spcBef>
                <a:spcPts val="14"/>
              </a:spcBef>
            </a:pPr>
            <a:r>
              <a:rPr sz="1900" spc="-8" dirty="0">
                <a:latin typeface="Calibri"/>
                <a:cs typeface="Calibri"/>
              </a:rPr>
              <a:t>To find the length of a tuple, you can use the len() function:</a:t>
            </a:r>
            <a:endParaRPr sz="1900">
              <a:latin typeface="Calibri"/>
              <a:cs typeface="Calibri"/>
            </a:endParaRPr>
          </a:p>
          <a:p>
            <a:pPr marL="12700" marR="36118">
              <a:lnSpc>
                <a:spcPts val="2280"/>
              </a:lnSpc>
            </a:pPr>
            <a:r>
              <a:rPr sz="1900" spc="-2" dirty="0">
                <a:latin typeface="Calibri"/>
                <a:cs typeface="Calibri"/>
              </a:rPr>
              <a:t>&gt;&gt;&gt; t= (1,2,3,4,5)</a:t>
            </a:r>
            <a:endParaRPr sz="1900">
              <a:latin typeface="Calibri"/>
              <a:cs typeface="Calibri"/>
            </a:endParaRPr>
          </a:p>
          <a:p>
            <a:pPr marL="12700" marR="36118">
              <a:lnSpc>
                <a:spcPts val="2280"/>
              </a:lnSpc>
            </a:pPr>
            <a:r>
              <a:rPr sz="1900" spc="0" dirty="0">
                <a:latin typeface="Calibri"/>
                <a:cs typeface="Calibri"/>
              </a:rPr>
              <a:t>&gt;&gt;&gt; len(t)</a:t>
            </a:r>
            <a:endParaRPr sz="1900">
              <a:latin typeface="Calibri"/>
              <a:cs typeface="Calibri"/>
            </a:endParaRPr>
          </a:p>
          <a:p>
            <a:pPr marL="12700" marR="36118">
              <a:lnSpc>
                <a:spcPts val="2285"/>
              </a:lnSpc>
              <a:spcBef>
                <a:spcPts val="0"/>
              </a:spcBef>
            </a:pPr>
            <a:r>
              <a:rPr sz="1900" dirty="0">
                <a:latin typeface="Calibri"/>
                <a:cs typeface="Calibri"/>
              </a:rPr>
              <a:t>5</a:t>
            </a:r>
            <a:endParaRPr sz="1900">
              <a:latin typeface="Calibri"/>
              <a:cs typeface="Calibri"/>
            </a:endParaRPr>
          </a:p>
        </p:txBody>
      </p:sp>
      <p:sp>
        <p:nvSpPr>
          <p:cNvPr id="5" name="object 5"/>
          <p:cNvSpPr txBox="1"/>
          <p:nvPr/>
        </p:nvSpPr>
        <p:spPr>
          <a:xfrm>
            <a:off x="9321165" y="2506345"/>
            <a:ext cx="2515896" cy="528319"/>
          </a:xfrm>
          <a:prstGeom prst="rect">
            <a:avLst/>
          </a:prstGeom>
        </p:spPr>
        <p:txBody>
          <a:bodyPr wrap="square" lIns="0" tIns="12065" rIns="0" bIns="0" rtlCol="0">
            <a:noAutofit/>
          </a:bodyPr>
          <a:lstStyle/>
          <a:p>
            <a:pPr algn="ctr">
              <a:lnSpc>
                <a:spcPts val="1900"/>
              </a:lnSpc>
            </a:pPr>
            <a:r>
              <a:rPr sz="1800" spc="-6" dirty="0">
                <a:solidFill>
                  <a:srgbClr val="FFFFFF"/>
                </a:solidFill>
                <a:latin typeface="Calibri"/>
                <a:cs typeface="Calibri"/>
              </a:rPr>
              <a:t>Tuple is immutable. So, we</a:t>
            </a:r>
            <a:endParaRPr sz="1800">
              <a:latin typeface="Calibri"/>
              <a:cs typeface="Calibri"/>
            </a:endParaRPr>
          </a:p>
          <a:p>
            <a:pPr marL="120014" marR="135001" algn="ctr">
              <a:lnSpc>
                <a:spcPts val="2160"/>
              </a:lnSpc>
              <a:spcBef>
                <a:spcPts val="13"/>
              </a:spcBef>
            </a:pPr>
            <a:r>
              <a:rPr sz="1800" spc="-1" dirty="0">
                <a:solidFill>
                  <a:srgbClr val="FFFFFF"/>
                </a:solidFill>
                <a:latin typeface="Calibri"/>
                <a:cs typeface="Calibri"/>
              </a:rPr>
              <a:t>can’t assign values to it.</a:t>
            </a:r>
            <a:endParaRPr sz="1800">
              <a:latin typeface="Calibri"/>
              <a:cs typeface="Calibri"/>
            </a:endParaRPr>
          </a:p>
        </p:txBody>
      </p:sp>
      <p:sp>
        <p:nvSpPr>
          <p:cNvPr id="4" name="object 4"/>
          <p:cNvSpPr txBox="1"/>
          <p:nvPr/>
        </p:nvSpPr>
        <p:spPr>
          <a:xfrm>
            <a:off x="631952" y="2907156"/>
            <a:ext cx="2993004" cy="1135126"/>
          </a:xfrm>
          <a:prstGeom prst="rect">
            <a:avLst/>
          </a:prstGeom>
        </p:spPr>
        <p:txBody>
          <a:bodyPr wrap="square" lIns="0" tIns="12668" rIns="0" bIns="0" rtlCol="0">
            <a:noAutofit/>
          </a:bodyPr>
          <a:lstStyle/>
          <a:p>
            <a:pPr marL="12700">
              <a:lnSpc>
                <a:spcPts val="1995"/>
              </a:lnSpc>
            </a:pPr>
            <a:r>
              <a:rPr sz="1900" b="1" spc="-5" dirty="0">
                <a:latin typeface="Calibri"/>
                <a:cs typeface="Calibri"/>
              </a:rPr>
              <a:t>Slicing (extracting a segment)</a:t>
            </a:r>
            <a:endParaRPr sz="1900">
              <a:latin typeface="Calibri"/>
              <a:cs typeface="Calibri"/>
            </a:endParaRPr>
          </a:p>
          <a:p>
            <a:pPr marL="12700" marR="36118">
              <a:lnSpc>
                <a:spcPts val="2280"/>
              </a:lnSpc>
              <a:spcBef>
                <a:spcPts val="14"/>
              </a:spcBef>
            </a:pPr>
            <a:r>
              <a:rPr sz="1900" spc="-2" dirty="0">
                <a:latin typeface="Calibri"/>
                <a:cs typeface="Calibri"/>
              </a:rPr>
              <a:t>&gt;&gt;&gt; t = (1,2,3,4,5)</a:t>
            </a:r>
            <a:endParaRPr sz="1900">
              <a:latin typeface="Calibri"/>
              <a:cs typeface="Calibri"/>
            </a:endParaRPr>
          </a:p>
          <a:p>
            <a:pPr marL="12700" marR="36118">
              <a:lnSpc>
                <a:spcPts val="2280"/>
              </a:lnSpc>
            </a:pPr>
            <a:r>
              <a:rPr sz="1900" spc="-2" dirty="0">
                <a:latin typeface="Calibri"/>
                <a:cs typeface="Calibri"/>
              </a:rPr>
              <a:t>&gt;&gt;&gt; t[2:]</a:t>
            </a:r>
            <a:endParaRPr sz="1900">
              <a:latin typeface="Calibri"/>
              <a:cs typeface="Calibri"/>
            </a:endParaRPr>
          </a:p>
          <a:p>
            <a:pPr marL="12700" marR="36118">
              <a:lnSpc>
                <a:spcPts val="2280"/>
              </a:lnSpc>
            </a:pPr>
            <a:r>
              <a:rPr sz="1900" spc="-4" dirty="0">
                <a:latin typeface="Calibri"/>
                <a:cs typeface="Calibri"/>
              </a:rPr>
              <a:t>(3, 4, 5)</a:t>
            </a:r>
            <a:endParaRPr sz="1900">
              <a:latin typeface="Calibri"/>
              <a:cs typeface="Calibri"/>
            </a:endParaRPr>
          </a:p>
        </p:txBody>
      </p:sp>
      <p:sp>
        <p:nvSpPr>
          <p:cNvPr id="3" name="object 3"/>
          <p:cNvSpPr txBox="1"/>
          <p:nvPr/>
        </p:nvSpPr>
        <p:spPr>
          <a:xfrm>
            <a:off x="631952" y="4355211"/>
            <a:ext cx="2000149" cy="2003882"/>
          </a:xfrm>
          <a:prstGeom prst="rect">
            <a:avLst/>
          </a:prstGeom>
        </p:spPr>
        <p:txBody>
          <a:bodyPr wrap="square" lIns="0" tIns="12668" rIns="0" bIns="0" rtlCol="0">
            <a:noAutofit/>
          </a:bodyPr>
          <a:lstStyle/>
          <a:p>
            <a:pPr marL="12700" marR="36118">
              <a:lnSpc>
                <a:spcPts val="1995"/>
              </a:lnSpc>
            </a:pPr>
            <a:r>
              <a:rPr sz="1900" b="1" spc="-4" dirty="0">
                <a:latin typeface="Calibri"/>
                <a:cs typeface="Calibri"/>
              </a:rPr>
              <a:t>Copy a tuple</a:t>
            </a:r>
            <a:endParaRPr sz="1900">
              <a:latin typeface="Calibri"/>
              <a:cs typeface="Calibri"/>
            </a:endParaRPr>
          </a:p>
          <a:p>
            <a:pPr marL="12700" marR="36118">
              <a:lnSpc>
                <a:spcPts val="2280"/>
              </a:lnSpc>
              <a:spcBef>
                <a:spcPts val="14"/>
              </a:spcBef>
            </a:pPr>
            <a:r>
              <a:rPr sz="1900" spc="-15" dirty="0">
                <a:latin typeface="Calibri"/>
                <a:cs typeface="Calibri"/>
              </a:rPr>
              <a:t>To copy a tuple,:</a:t>
            </a:r>
            <a:endParaRPr sz="1900">
              <a:latin typeface="Calibri"/>
              <a:cs typeface="Calibri"/>
            </a:endParaRPr>
          </a:p>
          <a:p>
            <a:pPr marL="12700">
              <a:lnSpc>
                <a:spcPts val="2280"/>
              </a:lnSpc>
            </a:pPr>
            <a:r>
              <a:rPr sz="1900" spc="-4" dirty="0">
                <a:latin typeface="Calibri"/>
                <a:cs typeface="Calibri"/>
              </a:rPr>
              <a:t>&gt;&gt;&gt; t = (1, 2, 3, 4, 5)</a:t>
            </a:r>
            <a:endParaRPr sz="1900">
              <a:latin typeface="Calibri"/>
              <a:cs typeface="Calibri"/>
            </a:endParaRPr>
          </a:p>
          <a:p>
            <a:pPr marL="12700" marR="36118">
              <a:lnSpc>
                <a:spcPts val="2285"/>
              </a:lnSpc>
              <a:spcBef>
                <a:spcPts val="0"/>
              </a:spcBef>
            </a:pPr>
            <a:r>
              <a:rPr sz="1900" spc="-4" dirty="0">
                <a:latin typeface="Calibri"/>
                <a:cs typeface="Calibri"/>
              </a:rPr>
              <a:t>&gt;&gt;&gt; newt = t</a:t>
            </a:r>
            <a:endParaRPr sz="1900">
              <a:latin typeface="Calibri"/>
              <a:cs typeface="Calibri"/>
            </a:endParaRPr>
          </a:p>
          <a:p>
            <a:pPr marL="12700" marR="36118">
              <a:lnSpc>
                <a:spcPts val="2280"/>
              </a:lnSpc>
            </a:pPr>
            <a:r>
              <a:rPr sz="1900" spc="-1" dirty="0">
                <a:latin typeface="Calibri"/>
                <a:cs typeface="Calibri"/>
              </a:rPr>
              <a:t>&gt;&gt;&gt; t[0] = 5</a:t>
            </a:r>
            <a:endParaRPr sz="1900">
              <a:latin typeface="Calibri"/>
              <a:cs typeface="Calibri"/>
            </a:endParaRPr>
          </a:p>
          <a:p>
            <a:pPr marL="12700" marR="36118">
              <a:lnSpc>
                <a:spcPts val="2280"/>
              </a:lnSpc>
            </a:pPr>
            <a:r>
              <a:rPr sz="1900" spc="-2" dirty="0">
                <a:latin typeface="Calibri"/>
                <a:cs typeface="Calibri"/>
              </a:rPr>
              <a:t>&gt;&gt;&gt; newt</a:t>
            </a:r>
            <a:endParaRPr sz="1900">
              <a:latin typeface="Calibri"/>
              <a:cs typeface="Calibri"/>
            </a:endParaRPr>
          </a:p>
          <a:p>
            <a:pPr marL="12700" marR="36118">
              <a:lnSpc>
                <a:spcPts val="2280"/>
              </a:lnSpc>
            </a:pPr>
            <a:r>
              <a:rPr sz="1900" spc="-4" dirty="0">
                <a:latin typeface="Calibri"/>
                <a:cs typeface="Calibri"/>
              </a:rPr>
              <a:t>(1, 2, 3, 4, 5)</a:t>
            </a:r>
            <a:endParaRPr sz="1900">
              <a:latin typeface="Calibri"/>
              <a:cs typeface="Calibri"/>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7" name="object 7"/>
          <p:cNvSpPr/>
          <p:nvPr/>
        </p:nvSpPr>
        <p:spPr>
          <a:xfrm>
            <a:off x="5444871" y="1981835"/>
            <a:ext cx="5070729" cy="2936494"/>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txBox="1"/>
          <p:nvPr/>
        </p:nvSpPr>
        <p:spPr>
          <a:xfrm>
            <a:off x="387502"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5" name="object 5"/>
          <p:cNvSpPr txBox="1"/>
          <p:nvPr/>
        </p:nvSpPr>
        <p:spPr>
          <a:xfrm>
            <a:off x="631952" y="1055116"/>
            <a:ext cx="5211388" cy="1537588"/>
          </a:xfrm>
          <a:prstGeom prst="rect">
            <a:avLst/>
          </a:prstGeom>
        </p:spPr>
        <p:txBody>
          <a:bodyPr wrap="square" lIns="0" tIns="11461" rIns="0" bIns="0" rtlCol="0">
            <a:noAutofit/>
          </a:bodyPr>
          <a:lstStyle/>
          <a:p>
            <a:pPr marL="12700" marR="32461">
              <a:lnSpc>
                <a:spcPts val="1805"/>
              </a:lnSpc>
            </a:pPr>
            <a:r>
              <a:rPr sz="1700" spc="-6" dirty="0">
                <a:latin typeface="Calibri"/>
                <a:cs typeface="Calibri"/>
              </a:rPr>
              <a:t>Tuple are </a:t>
            </a:r>
            <a:r>
              <a:rPr sz="1700" b="1" spc="-6" dirty="0">
                <a:latin typeface="Calibri"/>
                <a:cs typeface="Calibri"/>
              </a:rPr>
              <a:t>not fully immutable </a:t>
            </a:r>
            <a:r>
              <a:rPr sz="1700" spc="-6" dirty="0">
                <a:latin typeface="Calibri"/>
                <a:cs typeface="Calibri"/>
              </a:rPr>
              <a:t>!!</a:t>
            </a:r>
            <a:endParaRPr sz="1700">
              <a:latin typeface="Calibri"/>
              <a:cs typeface="Calibri"/>
            </a:endParaRPr>
          </a:p>
          <a:p>
            <a:pPr marL="12700">
              <a:lnSpc>
                <a:spcPts val="2039"/>
              </a:lnSpc>
              <a:spcBef>
                <a:spcPts val="11"/>
              </a:spcBef>
            </a:pPr>
            <a:r>
              <a:rPr sz="1700" spc="-2" dirty="0">
                <a:latin typeface="Calibri"/>
                <a:cs typeface="Calibri"/>
              </a:rPr>
              <a:t>If a value within a tuple is mutable, then you can change it:</a:t>
            </a:r>
            <a:endParaRPr sz="1700">
              <a:latin typeface="Calibri"/>
              <a:cs typeface="Calibri"/>
            </a:endParaRPr>
          </a:p>
          <a:p>
            <a:pPr marL="12700" marR="32461">
              <a:lnSpc>
                <a:spcPts val="2039"/>
              </a:lnSpc>
            </a:pPr>
            <a:r>
              <a:rPr sz="1700" spc="0" dirty="0">
                <a:latin typeface="Calibri"/>
                <a:cs typeface="Calibri"/>
              </a:rPr>
              <a:t>&gt;&gt;&gt; t = (1, 2, [3, 10])</a:t>
            </a:r>
            <a:endParaRPr sz="1700">
              <a:latin typeface="Calibri"/>
              <a:cs typeface="Calibri"/>
            </a:endParaRPr>
          </a:p>
          <a:p>
            <a:pPr marL="12700" marR="32461">
              <a:lnSpc>
                <a:spcPts val="2039"/>
              </a:lnSpc>
            </a:pPr>
            <a:r>
              <a:rPr sz="1700" spc="1" dirty="0">
                <a:latin typeface="Calibri"/>
                <a:cs typeface="Calibri"/>
              </a:rPr>
              <a:t>&gt;&gt;&gt; t[2][0] = 9</a:t>
            </a:r>
            <a:endParaRPr sz="1700">
              <a:latin typeface="Calibri"/>
              <a:cs typeface="Calibri"/>
            </a:endParaRPr>
          </a:p>
          <a:p>
            <a:pPr marL="12700" marR="32461">
              <a:lnSpc>
                <a:spcPts val="2045"/>
              </a:lnSpc>
              <a:spcBef>
                <a:spcPts val="0"/>
              </a:spcBef>
            </a:pPr>
            <a:r>
              <a:rPr sz="1700" spc="0" dirty="0">
                <a:latin typeface="Calibri"/>
                <a:cs typeface="Calibri"/>
              </a:rPr>
              <a:t>&gt;&gt;&gt; t</a:t>
            </a:r>
            <a:endParaRPr sz="1700">
              <a:latin typeface="Calibri"/>
              <a:cs typeface="Calibri"/>
            </a:endParaRPr>
          </a:p>
          <a:p>
            <a:pPr marL="12700" marR="32461">
              <a:lnSpc>
                <a:spcPts val="2039"/>
              </a:lnSpc>
            </a:pPr>
            <a:r>
              <a:rPr sz="1700" spc="0" dirty="0">
                <a:latin typeface="Calibri"/>
                <a:cs typeface="Calibri"/>
              </a:rPr>
              <a:t>(1, 2, [9, 10])</a:t>
            </a:r>
            <a:endParaRPr sz="1700">
              <a:latin typeface="Calibri"/>
              <a:cs typeface="Calibri"/>
            </a:endParaRPr>
          </a:p>
        </p:txBody>
      </p:sp>
      <p:sp>
        <p:nvSpPr>
          <p:cNvPr id="4" name="object 4"/>
          <p:cNvSpPr txBox="1"/>
          <p:nvPr/>
        </p:nvSpPr>
        <p:spPr>
          <a:xfrm>
            <a:off x="631952" y="2869057"/>
            <a:ext cx="4484511" cy="1537461"/>
          </a:xfrm>
          <a:prstGeom prst="rect">
            <a:avLst/>
          </a:prstGeom>
        </p:spPr>
        <p:txBody>
          <a:bodyPr wrap="square" lIns="0" tIns="11461" rIns="0" bIns="0" rtlCol="0">
            <a:noAutofit/>
          </a:bodyPr>
          <a:lstStyle/>
          <a:p>
            <a:pPr marL="12700" marR="32461">
              <a:lnSpc>
                <a:spcPts val="1805"/>
              </a:lnSpc>
            </a:pPr>
            <a:r>
              <a:rPr sz="1700" b="1" spc="-2" dirty="0">
                <a:latin typeface="Calibri"/>
                <a:cs typeface="Calibri"/>
              </a:rPr>
              <a:t>Math and comparison</a:t>
            </a:r>
            <a:endParaRPr sz="1700">
              <a:latin typeface="Calibri"/>
              <a:cs typeface="Calibri"/>
            </a:endParaRPr>
          </a:p>
          <a:p>
            <a:pPr marL="12700">
              <a:lnSpc>
                <a:spcPts val="2039"/>
              </a:lnSpc>
              <a:spcBef>
                <a:spcPts val="11"/>
              </a:spcBef>
            </a:pPr>
            <a:r>
              <a:rPr sz="1700" spc="-4" dirty="0">
                <a:latin typeface="Calibri"/>
                <a:cs typeface="Calibri"/>
              </a:rPr>
              <a:t>comparison operators and mathematical functions</a:t>
            </a:r>
            <a:endParaRPr sz="1700">
              <a:latin typeface="Calibri"/>
              <a:cs typeface="Calibri"/>
            </a:endParaRPr>
          </a:p>
          <a:p>
            <a:pPr marL="12700" marR="32461">
              <a:lnSpc>
                <a:spcPts val="2039"/>
              </a:lnSpc>
            </a:pPr>
            <a:r>
              <a:rPr sz="1700" spc="-2" dirty="0">
                <a:latin typeface="Calibri"/>
                <a:cs typeface="Calibri"/>
              </a:rPr>
              <a:t>can be used on tuples. Here are some examples:</a:t>
            </a:r>
            <a:endParaRPr sz="1700">
              <a:latin typeface="Calibri"/>
              <a:cs typeface="Calibri"/>
            </a:endParaRPr>
          </a:p>
          <a:p>
            <a:pPr marL="12700" marR="32461">
              <a:lnSpc>
                <a:spcPts val="2039"/>
              </a:lnSpc>
            </a:pPr>
            <a:r>
              <a:rPr sz="1700" spc="0" dirty="0">
                <a:latin typeface="Calibri"/>
                <a:cs typeface="Calibri"/>
              </a:rPr>
              <a:t>&gt;&gt;&gt; t = (1, 2, 3)</a:t>
            </a:r>
            <a:endParaRPr sz="1700">
              <a:latin typeface="Calibri"/>
              <a:cs typeface="Calibri"/>
            </a:endParaRPr>
          </a:p>
          <a:p>
            <a:pPr marL="12700" marR="32461">
              <a:lnSpc>
                <a:spcPts val="2039"/>
              </a:lnSpc>
            </a:pPr>
            <a:r>
              <a:rPr sz="1700" spc="0" dirty="0">
                <a:latin typeface="Calibri"/>
                <a:cs typeface="Calibri"/>
              </a:rPr>
              <a:t>&gt;&gt;&gt; max(t)</a:t>
            </a:r>
            <a:endParaRPr sz="1700">
              <a:latin typeface="Calibri"/>
              <a:cs typeface="Calibri"/>
            </a:endParaRPr>
          </a:p>
          <a:p>
            <a:pPr marL="12700" marR="32461">
              <a:lnSpc>
                <a:spcPts val="2039"/>
              </a:lnSpc>
            </a:pPr>
            <a:r>
              <a:rPr sz="1700" dirty="0">
                <a:latin typeface="Calibri"/>
                <a:cs typeface="Calibri"/>
              </a:rPr>
              <a:t>3</a:t>
            </a:r>
            <a:endParaRPr sz="1700">
              <a:latin typeface="Calibri"/>
              <a:cs typeface="Calibri"/>
            </a:endParaRPr>
          </a:p>
        </p:txBody>
      </p:sp>
      <p:sp>
        <p:nvSpPr>
          <p:cNvPr id="3" name="object 3"/>
          <p:cNvSpPr txBox="1"/>
          <p:nvPr/>
        </p:nvSpPr>
        <p:spPr>
          <a:xfrm>
            <a:off x="631952" y="4682871"/>
            <a:ext cx="4102109" cy="1278458"/>
          </a:xfrm>
          <a:prstGeom prst="rect">
            <a:avLst/>
          </a:prstGeom>
        </p:spPr>
        <p:txBody>
          <a:bodyPr wrap="square" lIns="0" tIns="11461" rIns="0" bIns="0" rtlCol="0">
            <a:noAutofit/>
          </a:bodyPr>
          <a:lstStyle/>
          <a:p>
            <a:pPr marL="12700" marR="32506">
              <a:lnSpc>
                <a:spcPts val="1805"/>
              </a:lnSpc>
            </a:pPr>
            <a:r>
              <a:rPr sz="1700" b="1" spc="-4" dirty="0">
                <a:latin typeface="Calibri"/>
                <a:cs typeface="Calibri"/>
              </a:rPr>
              <a:t>Convert a tuple to a string</a:t>
            </a:r>
            <a:endParaRPr sz="1700" dirty="0">
              <a:latin typeface="Calibri"/>
              <a:cs typeface="Calibri"/>
            </a:endParaRPr>
          </a:p>
          <a:p>
            <a:pPr marL="12700">
              <a:lnSpc>
                <a:spcPts val="2045"/>
              </a:lnSpc>
              <a:spcBef>
                <a:spcPts val="11"/>
              </a:spcBef>
            </a:pPr>
            <a:r>
              <a:rPr sz="1700" spc="-6" dirty="0">
                <a:latin typeface="Calibri"/>
                <a:cs typeface="Calibri"/>
              </a:rPr>
              <a:t>You can convert a tuple to a </a:t>
            </a:r>
            <a:r>
              <a:rPr sz="1700" spc="-6">
                <a:latin typeface="Calibri"/>
                <a:cs typeface="Calibri"/>
              </a:rPr>
              <a:t>string </a:t>
            </a:r>
            <a:r>
              <a:rPr lang="en-US" sz="1700" spc="-6">
                <a:latin typeface="Calibri"/>
                <a:cs typeface="Calibri"/>
              </a:rPr>
              <a:t>by</a:t>
            </a:r>
            <a:r>
              <a:rPr sz="1700" spc="-6">
                <a:latin typeface="Calibri"/>
                <a:cs typeface="Calibri"/>
              </a:rPr>
              <a:t>:</a:t>
            </a:r>
            <a:endParaRPr sz="1700" dirty="0">
              <a:latin typeface="Calibri"/>
              <a:cs typeface="Calibri"/>
            </a:endParaRPr>
          </a:p>
          <a:p>
            <a:pPr marL="12700" marR="32506">
              <a:lnSpc>
                <a:spcPts val="2039"/>
              </a:lnSpc>
            </a:pPr>
            <a:r>
              <a:rPr sz="1700" spc="0" dirty="0">
                <a:latin typeface="Calibri"/>
                <a:cs typeface="Calibri"/>
              </a:rPr>
              <a:t>&gt;&gt;&gt; </a:t>
            </a:r>
            <a:r>
              <a:rPr sz="1700" spc="0" dirty="0" err="1">
                <a:latin typeface="Calibri"/>
                <a:cs typeface="Calibri"/>
              </a:rPr>
              <a:t>str</a:t>
            </a:r>
            <a:r>
              <a:rPr sz="1700" spc="0" dirty="0">
                <a:latin typeface="Calibri"/>
                <a:cs typeface="Calibri"/>
              </a:rPr>
              <a:t>(t)</a:t>
            </a:r>
            <a:endParaRPr sz="1700" dirty="0">
              <a:latin typeface="Calibri"/>
              <a:cs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1330071" y="1870328"/>
            <a:ext cx="5550788" cy="2008886"/>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2133600" y="1978025"/>
            <a:ext cx="4959984" cy="1308608"/>
          </a:xfrm>
          <a:custGeom>
            <a:avLst/>
            <a:gdLst/>
            <a:ahLst/>
            <a:cxnLst/>
            <a:rect l="l" t="t" r="r" b="b"/>
            <a:pathLst>
              <a:path w="4959984" h="1308608">
                <a:moveTo>
                  <a:pt x="0" y="1308608"/>
                </a:moveTo>
                <a:lnTo>
                  <a:pt x="4959984" y="1308608"/>
                </a:lnTo>
                <a:lnTo>
                  <a:pt x="4959984" y="0"/>
                </a:lnTo>
                <a:lnTo>
                  <a:pt x="0" y="0"/>
                </a:lnTo>
                <a:lnTo>
                  <a:pt x="0" y="1308608"/>
                </a:lnTo>
                <a:close/>
              </a:path>
            </a:pathLst>
          </a:custGeom>
          <a:ln w="28574">
            <a:solidFill>
              <a:srgbClr val="BB8B00"/>
            </a:solidFill>
            <a:prstDash val="lgDash"/>
          </a:ln>
        </p:spPr>
        <p:txBody>
          <a:bodyPr wrap="square" lIns="0" tIns="0" rIns="0" bIns="0" rtlCol="0">
            <a:noAutofit/>
          </a:bodyPr>
          <a:lstStyle/>
          <a:p>
            <a:endParaRPr/>
          </a:p>
        </p:txBody>
      </p:sp>
      <p:sp>
        <p:nvSpPr>
          <p:cNvPr id="12" name="object 12"/>
          <p:cNvSpPr/>
          <p:nvPr/>
        </p:nvSpPr>
        <p:spPr>
          <a:xfrm>
            <a:off x="6109843" y="2509266"/>
            <a:ext cx="2411349" cy="294132"/>
          </a:xfrm>
          <a:custGeom>
            <a:avLst/>
            <a:gdLst/>
            <a:ahLst/>
            <a:cxnLst/>
            <a:rect l="l" t="t" r="r" b="b"/>
            <a:pathLst>
              <a:path w="2411349" h="294132">
                <a:moveTo>
                  <a:pt x="15112" y="49530"/>
                </a:moveTo>
                <a:lnTo>
                  <a:pt x="35238" y="52422"/>
                </a:lnTo>
                <a:lnTo>
                  <a:pt x="2410079" y="294132"/>
                </a:lnTo>
                <a:lnTo>
                  <a:pt x="2411349" y="281432"/>
                </a:lnTo>
                <a:lnTo>
                  <a:pt x="36497" y="39834"/>
                </a:lnTo>
                <a:lnTo>
                  <a:pt x="13208" y="37464"/>
                </a:lnTo>
                <a:lnTo>
                  <a:pt x="11811" y="50037"/>
                </a:lnTo>
                <a:lnTo>
                  <a:pt x="80137" y="100837"/>
                </a:lnTo>
                <a:lnTo>
                  <a:pt x="82931" y="102870"/>
                </a:lnTo>
                <a:lnTo>
                  <a:pt x="86868" y="102235"/>
                </a:lnTo>
                <a:lnTo>
                  <a:pt x="88900" y="99441"/>
                </a:lnTo>
                <a:lnTo>
                  <a:pt x="91059" y="96647"/>
                </a:lnTo>
                <a:lnTo>
                  <a:pt x="90424" y="92583"/>
                </a:lnTo>
                <a:lnTo>
                  <a:pt x="87630" y="90550"/>
                </a:lnTo>
                <a:lnTo>
                  <a:pt x="35238" y="52422"/>
                </a:lnTo>
                <a:lnTo>
                  <a:pt x="15112" y="49530"/>
                </a:lnTo>
                <a:lnTo>
                  <a:pt x="16256" y="38608"/>
                </a:lnTo>
                <a:lnTo>
                  <a:pt x="25064" y="45018"/>
                </a:lnTo>
                <a:lnTo>
                  <a:pt x="15112" y="49530"/>
                </a:lnTo>
                <a:close/>
              </a:path>
              <a:path w="2411349" h="294132">
                <a:moveTo>
                  <a:pt x="80137" y="100837"/>
                </a:moveTo>
                <a:lnTo>
                  <a:pt x="11811" y="50037"/>
                </a:lnTo>
                <a:lnTo>
                  <a:pt x="13208" y="37464"/>
                </a:lnTo>
                <a:lnTo>
                  <a:pt x="36497" y="39834"/>
                </a:lnTo>
                <a:lnTo>
                  <a:pt x="95504" y="13081"/>
                </a:lnTo>
                <a:lnTo>
                  <a:pt x="98679" y="11557"/>
                </a:lnTo>
                <a:lnTo>
                  <a:pt x="100076" y="7747"/>
                </a:lnTo>
                <a:lnTo>
                  <a:pt x="98552" y="4572"/>
                </a:lnTo>
                <a:lnTo>
                  <a:pt x="97155" y="1397"/>
                </a:lnTo>
                <a:lnTo>
                  <a:pt x="93345" y="0"/>
                </a:lnTo>
                <a:lnTo>
                  <a:pt x="90170" y="1524"/>
                </a:lnTo>
                <a:lnTo>
                  <a:pt x="0" y="42418"/>
                </a:lnTo>
                <a:lnTo>
                  <a:pt x="80137" y="100837"/>
                </a:lnTo>
                <a:close/>
              </a:path>
              <a:path w="2411349" h="294132">
                <a:moveTo>
                  <a:pt x="25064" y="45018"/>
                </a:moveTo>
                <a:lnTo>
                  <a:pt x="16256" y="38608"/>
                </a:lnTo>
                <a:lnTo>
                  <a:pt x="15112" y="49530"/>
                </a:lnTo>
                <a:lnTo>
                  <a:pt x="25064" y="45018"/>
                </a:lnTo>
                <a:close/>
              </a:path>
            </a:pathLst>
          </a:custGeom>
          <a:solidFill>
            <a:srgbClr val="FFBE00"/>
          </a:solidFill>
        </p:spPr>
        <p:txBody>
          <a:bodyPr wrap="square" lIns="0" tIns="0" rIns="0" bIns="0" rtlCol="0">
            <a:noAutofit/>
          </a:bodyPr>
          <a:lstStyle/>
          <a:p>
            <a:endParaRPr/>
          </a:p>
        </p:txBody>
      </p:sp>
      <p:sp>
        <p:nvSpPr>
          <p:cNvPr id="13" name="object 13"/>
          <p:cNvSpPr/>
          <p:nvPr/>
        </p:nvSpPr>
        <p:spPr>
          <a:xfrm>
            <a:off x="8520557" y="2199766"/>
            <a:ext cx="2978658" cy="1194562"/>
          </a:xfrm>
          <a:custGeom>
            <a:avLst/>
            <a:gdLst/>
            <a:ahLst/>
            <a:cxnLst/>
            <a:rect l="l" t="t" r="r" b="b"/>
            <a:pathLst>
              <a:path w="2978658" h="1194562">
                <a:moveTo>
                  <a:pt x="0" y="199009"/>
                </a:moveTo>
                <a:lnTo>
                  <a:pt x="0" y="995426"/>
                </a:lnTo>
                <a:lnTo>
                  <a:pt x="660" y="1011758"/>
                </a:lnTo>
                <a:lnTo>
                  <a:pt x="10151" y="1058369"/>
                </a:lnTo>
                <a:lnTo>
                  <a:pt x="29834" y="1100323"/>
                </a:lnTo>
                <a:lnTo>
                  <a:pt x="58324" y="1136237"/>
                </a:lnTo>
                <a:lnTo>
                  <a:pt x="94238" y="1164727"/>
                </a:lnTo>
                <a:lnTo>
                  <a:pt x="136192" y="1184410"/>
                </a:lnTo>
                <a:lnTo>
                  <a:pt x="182803" y="1193901"/>
                </a:lnTo>
                <a:lnTo>
                  <a:pt x="199136" y="1194562"/>
                </a:lnTo>
                <a:lnTo>
                  <a:pt x="2779649" y="1194562"/>
                </a:lnTo>
                <a:lnTo>
                  <a:pt x="2827496" y="1188774"/>
                </a:lnTo>
                <a:lnTo>
                  <a:pt x="2871137" y="1172335"/>
                </a:lnTo>
                <a:lnTo>
                  <a:pt x="2909191" y="1146627"/>
                </a:lnTo>
                <a:lnTo>
                  <a:pt x="2940281" y="1113034"/>
                </a:lnTo>
                <a:lnTo>
                  <a:pt x="2963029" y="1072939"/>
                </a:lnTo>
                <a:lnTo>
                  <a:pt x="2976055" y="1027727"/>
                </a:lnTo>
                <a:lnTo>
                  <a:pt x="2978658" y="995426"/>
                </a:lnTo>
                <a:lnTo>
                  <a:pt x="2978658" y="199009"/>
                </a:lnTo>
                <a:lnTo>
                  <a:pt x="2972878" y="151161"/>
                </a:lnTo>
                <a:lnTo>
                  <a:pt x="2956458" y="107520"/>
                </a:lnTo>
                <a:lnTo>
                  <a:pt x="2930777" y="69466"/>
                </a:lnTo>
                <a:lnTo>
                  <a:pt x="2897212" y="38376"/>
                </a:lnTo>
                <a:lnTo>
                  <a:pt x="2857142" y="15628"/>
                </a:lnTo>
                <a:lnTo>
                  <a:pt x="2811946" y="2602"/>
                </a:lnTo>
                <a:lnTo>
                  <a:pt x="2779649" y="0"/>
                </a:lnTo>
                <a:lnTo>
                  <a:pt x="199136" y="0"/>
                </a:lnTo>
                <a:lnTo>
                  <a:pt x="151280" y="5779"/>
                </a:lnTo>
                <a:lnTo>
                  <a:pt x="107620" y="22199"/>
                </a:lnTo>
                <a:lnTo>
                  <a:pt x="69539" y="47880"/>
                </a:lnTo>
                <a:lnTo>
                  <a:pt x="38421" y="81445"/>
                </a:lnTo>
                <a:lnTo>
                  <a:pt x="15648" y="121515"/>
                </a:lnTo>
                <a:lnTo>
                  <a:pt x="2606" y="166711"/>
                </a:lnTo>
                <a:lnTo>
                  <a:pt x="0" y="199009"/>
                </a:lnTo>
                <a:close/>
              </a:path>
            </a:pathLst>
          </a:custGeom>
          <a:solidFill>
            <a:srgbClr val="FFC000"/>
          </a:solidFill>
        </p:spPr>
        <p:txBody>
          <a:bodyPr wrap="square" lIns="0" tIns="0" rIns="0" bIns="0" rtlCol="0">
            <a:noAutofit/>
          </a:bodyPr>
          <a:lstStyle/>
          <a:p>
            <a:endParaRPr/>
          </a:p>
        </p:txBody>
      </p:sp>
      <p:sp>
        <p:nvSpPr>
          <p:cNvPr id="14" name="object 14"/>
          <p:cNvSpPr/>
          <p:nvPr/>
        </p:nvSpPr>
        <p:spPr>
          <a:xfrm>
            <a:off x="8520557" y="2199766"/>
            <a:ext cx="2978658" cy="1194562"/>
          </a:xfrm>
          <a:custGeom>
            <a:avLst/>
            <a:gdLst/>
            <a:ahLst/>
            <a:cxnLst/>
            <a:rect l="l" t="t" r="r" b="b"/>
            <a:pathLst>
              <a:path w="2978658" h="1194562">
                <a:moveTo>
                  <a:pt x="0" y="199009"/>
                </a:moveTo>
                <a:lnTo>
                  <a:pt x="5787" y="151161"/>
                </a:lnTo>
                <a:lnTo>
                  <a:pt x="22226" y="107520"/>
                </a:lnTo>
                <a:lnTo>
                  <a:pt x="47934" y="69466"/>
                </a:lnTo>
                <a:lnTo>
                  <a:pt x="81527" y="38376"/>
                </a:lnTo>
                <a:lnTo>
                  <a:pt x="121622" y="15628"/>
                </a:lnTo>
                <a:lnTo>
                  <a:pt x="166834" y="2602"/>
                </a:lnTo>
                <a:lnTo>
                  <a:pt x="199136" y="0"/>
                </a:lnTo>
                <a:lnTo>
                  <a:pt x="2779649" y="0"/>
                </a:lnTo>
                <a:lnTo>
                  <a:pt x="2827496" y="5779"/>
                </a:lnTo>
                <a:lnTo>
                  <a:pt x="2871137" y="22199"/>
                </a:lnTo>
                <a:lnTo>
                  <a:pt x="2909191" y="47880"/>
                </a:lnTo>
                <a:lnTo>
                  <a:pt x="2940281" y="81445"/>
                </a:lnTo>
                <a:lnTo>
                  <a:pt x="2963029" y="121515"/>
                </a:lnTo>
                <a:lnTo>
                  <a:pt x="2976055" y="166711"/>
                </a:lnTo>
                <a:lnTo>
                  <a:pt x="2978658" y="199009"/>
                </a:lnTo>
                <a:lnTo>
                  <a:pt x="2978658" y="995426"/>
                </a:lnTo>
                <a:lnTo>
                  <a:pt x="2972878" y="1043281"/>
                </a:lnTo>
                <a:lnTo>
                  <a:pt x="2956458" y="1086941"/>
                </a:lnTo>
                <a:lnTo>
                  <a:pt x="2930777" y="1125022"/>
                </a:lnTo>
                <a:lnTo>
                  <a:pt x="2897212" y="1156140"/>
                </a:lnTo>
                <a:lnTo>
                  <a:pt x="2857142" y="1178913"/>
                </a:lnTo>
                <a:lnTo>
                  <a:pt x="2811946" y="1191955"/>
                </a:lnTo>
                <a:lnTo>
                  <a:pt x="2779649" y="1194562"/>
                </a:lnTo>
                <a:lnTo>
                  <a:pt x="199136" y="1194562"/>
                </a:lnTo>
                <a:lnTo>
                  <a:pt x="151280" y="1188774"/>
                </a:lnTo>
                <a:lnTo>
                  <a:pt x="107620" y="1172335"/>
                </a:lnTo>
                <a:lnTo>
                  <a:pt x="69539" y="1146627"/>
                </a:lnTo>
                <a:lnTo>
                  <a:pt x="38421" y="1113034"/>
                </a:lnTo>
                <a:lnTo>
                  <a:pt x="15648" y="1072939"/>
                </a:lnTo>
                <a:lnTo>
                  <a:pt x="2606" y="1027727"/>
                </a:lnTo>
                <a:lnTo>
                  <a:pt x="0" y="995426"/>
                </a:lnTo>
                <a:lnTo>
                  <a:pt x="0" y="199009"/>
                </a:lnTo>
                <a:close/>
              </a:path>
            </a:pathLst>
          </a:custGeom>
          <a:ln w="25400">
            <a:solidFill>
              <a:srgbClr val="BB8B00"/>
            </a:solidFill>
          </a:ln>
        </p:spPr>
        <p:txBody>
          <a:bodyPr wrap="square" lIns="0" tIns="0" rIns="0" bIns="0" rtlCol="0">
            <a:noAutofit/>
          </a:bodyPr>
          <a:lstStyle/>
          <a:p>
            <a:endParaRPr/>
          </a:p>
        </p:txBody>
      </p:sp>
      <p:sp>
        <p:nvSpPr>
          <p:cNvPr id="15" name="object 15"/>
          <p:cNvSpPr/>
          <p:nvPr/>
        </p:nvSpPr>
        <p:spPr>
          <a:xfrm>
            <a:off x="6248400" y="3634740"/>
            <a:ext cx="2273300" cy="453770"/>
          </a:xfrm>
          <a:custGeom>
            <a:avLst/>
            <a:gdLst/>
            <a:ahLst/>
            <a:cxnLst/>
            <a:rect l="l" t="t" r="r" b="b"/>
            <a:pathLst>
              <a:path w="2273300" h="453770">
                <a:moveTo>
                  <a:pt x="11175" y="55880"/>
                </a:moveTo>
                <a:lnTo>
                  <a:pt x="75311" y="0"/>
                </a:lnTo>
                <a:lnTo>
                  <a:pt x="0" y="64389"/>
                </a:lnTo>
                <a:lnTo>
                  <a:pt x="11175" y="55880"/>
                </a:lnTo>
                <a:close/>
              </a:path>
              <a:path w="2273300" h="453770">
                <a:moveTo>
                  <a:pt x="84200" y="762"/>
                </a:moveTo>
                <a:lnTo>
                  <a:pt x="81914" y="-1904"/>
                </a:lnTo>
                <a:lnTo>
                  <a:pt x="77977" y="-2285"/>
                </a:lnTo>
                <a:lnTo>
                  <a:pt x="75311" y="0"/>
                </a:lnTo>
                <a:lnTo>
                  <a:pt x="11175" y="55880"/>
                </a:lnTo>
                <a:lnTo>
                  <a:pt x="0" y="64389"/>
                </a:lnTo>
                <a:lnTo>
                  <a:pt x="93090" y="98298"/>
                </a:lnTo>
                <a:lnTo>
                  <a:pt x="13462" y="68453"/>
                </a:lnTo>
                <a:lnTo>
                  <a:pt x="14477" y="56261"/>
                </a:lnTo>
                <a:lnTo>
                  <a:pt x="24760" y="59993"/>
                </a:lnTo>
                <a:lnTo>
                  <a:pt x="16510" y="67056"/>
                </a:lnTo>
                <a:lnTo>
                  <a:pt x="14477" y="56261"/>
                </a:lnTo>
                <a:lnTo>
                  <a:pt x="13462" y="68453"/>
                </a:lnTo>
                <a:lnTo>
                  <a:pt x="36531" y="64265"/>
                </a:lnTo>
                <a:lnTo>
                  <a:pt x="2273300" y="-341756"/>
                </a:lnTo>
                <a:lnTo>
                  <a:pt x="2271014" y="-354329"/>
                </a:lnTo>
                <a:lnTo>
                  <a:pt x="34513" y="51643"/>
                </a:lnTo>
                <a:lnTo>
                  <a:pt x="83565" y="9652"/>
                </a:lnTo>
                <a:lnTo>
                  <a:pt x="86233" y="7366"/>
                </a:lnTo>
                <a:lnTo>
                  <a:pt x="86487" y="3429"/>
                </a:lnTo>
                <a:lnTo>
                  <a:pt x="84200" y="762"/>
                </a:lnTo>
                <a:close/>
              </a:path>
              <a:path w="2273300" h="453770">
                <a:moveTo>
                  <a:pt x="93090" y="98298"/>
                </a:moveTo>
                <a:lnTo>
                  <a:pt x="96392" y="99441"/>
                </a:lnTo>
                <a:lnTo>
                  <a:pt x="100075" y="97790"/>
                </a:lnTo>
                <a:lnTo>
                  <a:pt x="101219" y="94487"/>
                </a:lnTo>
                <a:lnTo>
                  <a:pt x="102488" y="91186"/>
                </a:lnTo>
                <a:lnTo>
                  <a:pt x="100711" y="87503"/>
                </a:lnTo>
                <a:lnTo>
                  <a:pt x="97409" y="86360"/>
                </a:lnTo>
                <a:lnTo>
                  <a:pt x="36531" y="64265"/>
                </a:lnTo>
                <a:lnTo>
                  <a:pt x="13462" y="68453"/>
                </a:lnTo>
                <a:lnTo>
                  <a:pt x="93090" y="98298"/>
                </a:lnTo>
                <a:close/>
              </a:path>
              <a:path w="2273300" h="453770">
                <a:moveTo>
                  <a:pt x="24760" y="59993"/>
                </a:moveTo>
                <a:lnTo>
                  <a:pt x="14477" y="56261"/>
                </a:lnTo>
                <a:lnTo>
                  <a:pt x="16510" y="67056"/>
                </a:lnTo>
                <a:lnTo>
                  <a:pt x="24760" y="59993"/>
                </a:lnTo>
                <a:close/>
              </a:path>
            </a:pathLst>
          </a:custGeom>
          <a:solidFill>
            <a:srgbClr val="FFBE00"/>
          </a:solidFill>
        </p:spPr>
        <p:txBody>
          <a:bodyPr wrap="square" lIns="0" tIns="0" rIns="0" bIns="0" rtlCol="0">
            <a:noAutofit/>
          </a:bodyPr>
          <a:lstStyle/>
          <a:p>
            <a:endParaRPr/>
          </a:p>
        </p:txBody>
      </p:sp>
      <p:sp>
        <p:nvSpPr>
          <p:cNvPr id="9" name="object 9"/>
          <p:cNvSpPr txBox="1"/>
          <p:nvPr/>
        </p:nvSpPr>
        <p:spPr>
          <a:xfrm>
            <a:off x="387502"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8" name="object 8"/>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18463" y="1223137"/>
            <a:ext cx="9640649" cy="584707"/>
          </a:xfrm>
          <a:prstGeom prst="rect">
            <a:avLst/>
          </a:prstGeom>
        </p:spPr>
        <p:txBody>
          <a:bodyPr wrap="square" lIns="0" tIns="13366" rIns="0" bIns="0" rtlCol="0">
            <a:noAutofit/>
          </a:bodyPr>
          <a:lstStyle/>
          <a:p>
            <a:pPr marL="12700">
              <a:lnSpc>
                <a:spcPts val="2105"/>
              </a:lnSpc>
            </a:pPr>
            <a:r>
              <a:rPr sz="2000" spc="-2" dirty="0">
                <a:latin typeface="Calibri"/>
                <a:cs typeface="Calibri"/>
              </a:rPr>
              <a:t>Sets are constructed from a sequence (or some other iterable object). Since sets cannot have</a:t>
            </a:r>
            <a:endParaRPr sz="2000">
              <a:latin typeface="Calibri"/>
              <a:cs typeface="Calibri"/>
            </a:endParaRPr>
          </a:p>
          <a:p>
            <a:pPr marL="12700" marR="38176">
              <a:lnSpc>
                <a:spcPts val="2400"/>
              </a:lnSpc>
              <a:spcBef>
                <a:spcPts val="14"/>
              </a:spcBef>
            </a:pPr>
            <a:r>
              <a:rPr sz="2000" spc="-2" dirty="0">
                <a:latin typeface="Calibri"/>
                <a:cs typeface="Calibri"/>
              </a:rPr>
              <a:t>duplicated, there are usually used to build sequence of unique items (e.g., set of identifiers).</a:t>
            </a:r>
            <a:endParaRPr sz="2000">
              <a:latin typeface="Calibri"/>
              <a:cs typeface="Calibri"/>
            </a:endParaRPr>
          </a:p>
        </p:txBody>
      </p:sp>
      <p:sp>
        <p:nvSpPr>
          <p:cNvPr id="6" name="object 6"/>
          <p:cNvSpPr txBox="1"/>
          <p:nvPr/>
        </p:nvSpPr>
        <p:spPr>
          <a:xfrm>
            <a:off x="8668258" y="2277999"/>
            <a:ext cx="2702991" cy="1077340"/>
          </a:xfrm>
          <a:prstGeom prst="rect">
            <a:avLst/>
          </a:prstGeom>
        </p:spPr>
        <p:txBody>
          <a:bodyPr wrap="square" lIns="0" tIns="12065" rIns="0" bIns="0" rtlCol="0">
            <a:noAutofit/>
          </a:bodyPr>
          <a:lstStyle/>
          <a:p>
            <a:pPr algn="ctr">
              <a:lnSpc>
                <a:spcPts val="1900"/>
              </a:lnSpc>
            </a:pPr>
            <a:r>
              <a:rPr sz="1800" spc="-2" dirty="0">
                <a:solidFill>
                  <a:srgbClr val="FFFFFF"/>
                </a:solidFill>
                <a:latin typeface="Calibri"/>
                <a:cs typeface="Calibri"/>
              </a:rPr>
              <a:t>“dog” is repeated two times,</a:t>
            </a:r>
            <a:endParaRPr sz="1800">
              <a:latin typeface="Calibri"/>
              <a:cs typeface="Calibri"/>
            </a:endParaRPr>
          </a:p>
          <a:p>
            <a:pPr marL="348592" marR="366940" algn="ctr">
              <a:lnSpc>
                <a:spcPts val="2165"/>
              </a:lnSpc>
              <a:spcBef>
                <a:spcPts val="13"/>
              </a:spcBef>
            </a:pPr>
            <a:r>
              <a:rPr sz="1800" spc="-3" dirty="0">
                <a:solidFill>
                  <a:srgbClr val="FFFFFF"/>
                </a:solidFill>
                <a:latin typeface="Calibri"/>
                <a:cs typeface="Calibri"/>
              </a:rPr>
              <a:t>but sets cannot keep</a:t>
            </a:r>
            <a:endParaRPr sz="1800">
              <a:latin typeface="Calibri"/>
              <a:cs typeface="Calibri"/>
            </a:endParaRPr>
          </a:p>
          <a:p>
            <a:pPr marR="6172" algn="ctr">
              <a:lnSpc>
                <a:spcPts val="2160"/>
              </a:lnSpc>
            </a:pPr>
            <a:r>
              <a:rPr sz="1800" spc="-1" dirty="0">
                <a:solidFill>
                  <a:srgbClr val="FFFFFF"/>
                </a:solidFill>
                <a:latin typeface="Calibri"/>
                <a:cs typeface="Calibri"/>
              </a:rPr>
              <a:t>duplicate item, so one “dog”</a:t>
            </a:r>
            <a:endParaRPr sz="1800">
              <a:latin typeface="Calibri"/>
              <a:cs typeface="Calibri"/>
            </a:endParaRPr>
          </a:p>
          <a:p>
            <a:pPr marL="801242" marR="820457" algn="ctr">
              <a:lnSpc>
                <a:spcPts val="2160"/>
              </a:lnSpc>
            </a:pPr>
            <a:r>
              <a:rPr sz="1800" spc="-4" dirty="0">
                <a:solidFill>
                  <a:srgbClr val="FFFFFF"/>
                </a:solidFill>
                <a:latin typeface="Calibri"/>
                <a:cs typeface="Calibri"/>
              </a:rPr>
              <a:t>is removed</a:t>
            </a:r>
            <a:endParaRPr sz="1800">
              <a:latin typeface="Calibri"/>
              <a:cs typeface="Calibri"/>
            </a:endParaRPr>
          </a:p>
        </p:txBody>
      </p:sp>
      <p:sp>
        <p:nvSpPr>
          <p:cNvPr id="5" name="object 5"/>
          <p:cNvSpPr txBox="1"/>
          <p:nvPr/>
        </p:nvSpPr>
        <p:spPr>
          <a:xfrm>
            <a:off x="631952" y="4073541"/>
            <a:ext cx="152654" cy="101142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472"/>
              </a:spcBef>
            </a:pPr>
            <a:r>
              <a:rPr sz="2000" dirty="0">
                <a:latin typeface="Arial"/>
                <a:cs typeface="Arial"/>
              </a:rPr>
              <a:t>•</a:t>
            </a:r>
            <a:endParaRPr sz="2000">
              <a:latin typeface="Arial"/>
              <a:cs typeface="Arial"/>
            </a:endParaRPr>
          </a:p>
          <a:p>
            <a:pPr marL="12700">
              <a:lnSpc>
                <a:spcPct val="95825"/>
              </a:lnSpc>
              <a:spcBef>
                <a:spcPts val="580"/>
              </a:spcBef>
            </a:pPr>
            <a:r>
              <a:rPr sz="2000" dirty="0">
                <a:latin typeface="Arial"/>
                <a:cs typeface="Arial"/>
              </a:rPr>
              <a:t>•</a:t>
            </a:r>
            <a:endParaRPr sz="2000">
              <a:latin typeface="Arial"/>
              <a:cs typeface="Arial"/>
            </a:endParaRPr>
          </a:p>
        </p:txBody>
      </p:sp>
      <p:sp>
        <p:nvSpPr>
          <p:cNvPr id="4" name="object 4"/>
          <p:cNvSpPr txBox="1"/>
          <p:nvPr/>
        </p:nvSpPr>
        <p:spPr>
          <a:xfrm>
            <a:off x="918463" y="4088892"/>
            <a:ext cx="9501525" cy="1011427"/>
          </a:xfrm>
          <a:prstGeom prst="rect">
            <a:avLst/>
          </a:prstGeom>
        </p:spPr>
        <p:txBody>
          <a:bodyPr wrap="square" lIns="0" tIns="13366" rIns="0" bIns="0" rtlCol="0">
            <a:noAutofit/>
          </a:bodyPr>
          <a:lstStyle/>
          <a:p>
            <a:pPr marL="12700" marR="38176">
              <a:lnSpc>
                <a:spcPts val="2105"/>
              </a:lnSpc>
            </a:pPr>
            <a:r>
              <a:rPr sz="2000" spc="-3" dirty="0">
                <a:latin typeface="Calibri"/>
                <a:cs typeface="Calibri"/>
              </a:rPr>
              <a:t>Sets are mutable unordered sequence of unique elements</a:t>
            </a:r>
            <a:endParaRPr sz="2000">
              <a:latin typeface="Calibri"/>
              <a:cs typeface="Calibri"/>
            </a:endParaRPr>
          </a:p>
          <a:p>
            <a:pPr marL="12700" marR="38176">
              <a:lnSpc>
                <a:spcPct val="101725"/>
              </a:lnSpc>
              <a:spcBef>
                <a:spcPts val="329"/>
              </a:spcBef>
            </a:pPr>
            <a:r>
              <a:rPr sz="2000" spc="-2" dirty="0">
                <a:latin typeface="Calibri"/>
                <a:cs typeface="Calibri"/>
              </a:rPr>
              <a:t>Sets are constructed from a sequence (or some other iterable object)</a:t>
            </a:r>
            <a:endParaRPr sz="2000">
              <a:latin typeface="Calibri"/>
              <a:cs typeface="Calibri"/>
            </a:endParaRPr>
          </a:p>
          <a:p>
            <a:pPr marL="12700">
              <a:lnSpc>
                <a:spcPct val="101725"/>
              </a:lnSpc>
              <a:spcBef>
                <a:spcPts val="434"/>
              </a:spcBef>
            </a:pPr>
            <a:r>
              <a:rPr sz="2000" spc="-3" dirty="0">
                <a:latin typeface="Calibri"/>
                <a:cs typeface="Calibri"/>
              </a:rPr>
              <a:t>Since sets cannot have duplicated, there are usually used to build sequence of unique items</a:t>
            </a:r>
            <a:endParaRPr sz="2000">
              <a:latin typeface="Calibri"/>
              <a:cs typeface="Calibri"/>
            </a:endParaRPr>
          </a:p>
        </p:txBody>
      </p:sp>
      <p:sp>
        <p:nvSpPr>
          <p:cNvPr id="2" name="object 2"/>
          <p:cNvSpPr txBox="1"/>
          <p:nvPr/>
        </p:nvSpPr>
        <p:spPr>
          <a:xfrm>
            <a:off x="2133600" y="1978025"/>
            <a:ext cx="4959984" cy="130860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4" name="object 14"/>
          <p:cNvSpPr/>
          <p:nvPr/>
        </p:nvSpPr>
        <p:spPr>
          <a:xfrm>
            <a:off x="1426972" y="1801368"/>
            <a:ext cx="5611113" cy="3546475"/>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5652643" y="4135628"/>
            <a:ext cx="62357" cy="1376298"/>
          </a:xfrm>
          <a:custGeom>
            <a:avLst/>
            <a:gdLst/>
            <a:ahLst/>
            <a:cxnLst/>
            <a:rect l="l" t="t" r="r" b="b"/>
            <a:pathLst>
              <a:path w="62357" h="1376299">
                <a:moveTo>
                  <a:pt x="16383" y="86741"/>
                </a:moveTo>
                <a:lnTo>
                  <a:pt x="34603" y="77453"/>
                </a:lnTo>
                <a:lnTo>
                  <a:pt x="21835" y="77324"/>
                </a:lnTo>
                <a:lnTo>
                  <a:pt x="16383" y="86741"/>
                </a:lnTo>
                <a:close/>
              </a:path>
              <a:path w="62357" h="1376299">
                <a:moveTo>
                  <a:pt x="105537" y="84582"/>
                </a:moveTo>
                <a:lnTo>
                  <a:pt x="105537" y="81026"/>
                </a:lnTo>
                <a:lnTo>
                  <a:pt x="102743" y="78105"/>
                </a:lnTo>
                <a:lnTo>
                  <a:pt x="99187" y="78105"/>
                </a:lnTo>
                <a:lnTo>
                  <a:pt x="34603" y="77453"/>
                </a:lnTo>
                <a:lnTo>
                  <a:pt x="16383" y="86741"/>
                </a:lnTo>
                <a:lnTo>
                  <a:pt x="21835" y="77324"/>
                </a:lnTo>
                <a:lnTo>
                  <a:pt x="34603" y="77453"/>
                </a:lnTo>
                <a:lnTo>
                  <a:pt x="2406904" y="-1276095"/>
                </a:lnTo>
                <a:lnTo>
                  <a:pt x="2400554" y="-1287144"/>
                </a:lnTo>
                <a:lnTo>
                  <a:pt x="28111" y="66485"/>
                </a:lnTo>
                <a:lnTo>
                  <a:pt x="11049" y="77216"/>
                </a:lnTo>
                <a:lnTo>
                  <a:pt x="14097" y="89154"/>
                </a:lnTo>
                <a:lnTo>
                  <a:pt x="7747" y="78105"/>
                </a:lnTo>
                <a:lnTo>
                  <a:pt x="49530" y="4064"/>
                </a:lnTo>
                <a:lnTo>
                  <a:pt x="0" y="89916"/>
                </a:lnTo>
                <a:lnTo>
                  <a:pt x="99060" y="90805"/>
                </a:lnTo>
                <a:lnTo>
                  <a:pt x="102616" y="90805"/>
                </a:lnTo>
                <a:lnTo>
                  <a:pt x="105410" y="88011"/>
                </a:lnTo>
                <a:lnTo>
                  <a:pt x="105537" y="84582"/>
                </a:lnTo>
                <a:close/>
              </a:path>
              <a:path w="62357" h="1376299">
                <a:moveTo>
                  <a:pt x="55245" y="0"/>
                </a:moveTo>
                <a:lnTo>
                  <a:pt x="51308" y="1016"/>
                </a:lnTo>
                <a:lnTo>
                  <a:pt x="49530" y="4064"/>
                </a:lnTo>
                <a:lnTo>
                  <a:pt x="7747" y="78105"/>
                </a:lnTo>
                <a:lnTo>
                  <a:pt x="14097" y="89154"/>
                </a:lnTo>
                <a:lnTo>
                  <a:pt x="11049" y="77216"/>
                </a:lnTo>
                <a:lnTo>
                  <a:pt x="28111" y="66485"/>
                </a:lnTo>
                <a:lnTo>
                  <a:pt x="60579" y="10414"/>
                </a:lnTo>
                <a:lnTo>
                  <a:pt x="62357" y="7366"/>
                </a:lnTo>
                <a:lnTo>
                  <a:pt x="61341" y="3556"/>
                </a:lnTo>
                <a:lnTo>
                  <a:pt x="58293" y="1778"/>
                </a:lnTo>
                <a:lnTo>
                  <a:pt x="55245" y="0"/>
                </a:lnTo>
                <a:close/>
              </a:path>
            </a:pathLst>
          </a:custGeom>
          <a:solidFill>
            <a:srgbClr val="FFBE00"/>
          </a:solidFill>
        </p:spPr>
        <p:txBody>
          <a:bodyPr wrap="square" lIns="0" tIns="0" rIns="0" bIns="0" rtlCol="0">
            <a:noAutofit/>
          </a:bodyPr>
          <a:lstStyle/>
          <a:p>
            <a:endParaRPr/>
          </a:p>
        </p:txBody>
      </p:sp>
      <p:sp>
        <p:nvSpPr>
          <p:cNvPr id="16" name="object 16"/>
          <p:cNvSpPr/>
          <p:nvPr/>
        </p:nvSpPr>
        <p:spPr>
          <a:xfrm>
            <a:off x="4793615" y="4527550"/>
            <a:ext cx="104139" cy="874649"/>
          </a:xfrm>
          <a:custGeom>
            <a:avLst/>
            <a:gdLst/>
            <a:ahLst/>
            <a:cxnLst/>
            <a:rect l="l" t="t" r="r" b="b"/>
            <a:pathLst>
              <a:path w="104139" h="874649">
                <a:moveTo>
                  <a:pt x="24413" y="65835"/>
                </a:moveTo>
                <a:lnTo>
                  <a:pt x="13970" y="62864"/>
                </a:lnTo>
                <a:lnTo>
                  <a:pt x="16637" y="73532"/>
                </a:lnTo>
                <a:lnTo>
                  <a:pt x="24413" y="65835"/>
                </a:lnTo>
                <a:close/>
              </a:path>
              <a:path w="104139" h="874649">
                <a:moveTo>
                  <a:pt x="13970" y="62864"/>
                </a:moveTo>
                <a:lnTo>
                  <a:pt x="13715" y="75183"/>
                </a:lnTo>
                <a:lnTo>
                  <a:pt x="36575" y="69294"/>
                </a:lnTo>
                <a:lnTo>
                  <a:pt x="3264281" y="-762254"/>
                </a:lnTo>
                <a:lnTo>
                  <a:pt x="3261106" y="-774573"/>
                </a:lnTo>
                <a:lnTo>
                  <a:pt x="33350" y="56988"/>
                </a:lnTo>
                <a:lnTo>
                  <a:pt x="10540" y="62864"/>
                </a:lnTo>
                <a:lnTo>
                  <a:pt x="0" y="72136"/>
                </a:lnTo>
                <a:lnTo>
                  <a:pt x="95376" y="99187"/>
                </a:lnTo>
                <a:lnTo>
                  <a:pt x="13715" y="75183"/>
                </a:lnTo>
                <a:lnTo>
                  <a:pt x="13970" y="62864"/>
                </a:lnTo>
                <a:lnTo>
                  <a:pt x="24413" y="65835"/>
                </a:lnTo>
                <a:lnTo>
                  <a:pt x="16637" y="73532"/>
                </a:lnTo>
                <a:lnTo>
                  <a:pt x="13970" y="62864"/>
                </a:lnTo>
                <a:close/>
              </a:path>
              <a:path w="104139" h="874649">
                <a:moveTo>
                  <a:pt x="79375" y="11430"/>
                </a:moveTo>
                <a:lnTo>
                  <a:pt x="81914" y="9017"/>
                </a:lnTo>
                <a:lnTo>
                  <a:pt x="81914" y="4952"/>
                </a:lnTo>
                <a:lnTo>
                  <a:pt x="76962" y="0"/>
                </a:lnTo>
                <a:lnTo>
                  <a:pt x="72898" y="0"/>
                </a:lnTo>
                <a:lnTo>
                  <a:pt x="70485" y="2412"/>
                </a:lnTo>
                <a:lnTo>
                  <a:pt x="0" y="72136"/>
                </a:lnTo>
                <a:lnTo>
                  <a:pt x="10540" y="62864"/>
                </a:lnTo>
                <a:lnTo>
                  <a:pt x="33350" y="56988"/>
                </a:lnTo>
                <a:lnTo>
                  <a:pt x="79375" y="11430"/>
                </a:lnTo>
                <a:close/>
              </a:path>
              <a:path w="104139" h="874649">
                <a:moveTo>
                  <a:pt x="95376" y="99187"/>
                </a:moveTo>
                <a:lnTo>
                  <a:pt x="98806" y="100075"/>
                </a:lnTo>
                <a:lnTo>
                  <a:pt x="102235" y="98170"/>
                </a:lnTo>
                <a:lnTo>
                  <a:pt x="103250" y="94742"/>
                </a:lnTo>
                <a:lnTo>
                  <a:pt x="104139" y="91439"/>
                </a:lnTo>
                <a:lnTo>
                  <a:pt x="102235" y="87883"/>
                </a:lnTo>
                <a:lnTo>
                  <a:pt x="98806" y="86994"/>
                </a:lnTo>
                <a:lnTo>
                  <a:pt x="36575" y="69294"/>
                </a:lnTo>
                <a:lnTo>
                  <a:pt x="13715" y="75183"/>
                </a:lnTo>
                <a:lnTo>
                  <a:pt x="95376" y="99187"/>
                </a:lnTo>
                <a:close/>
              </a:path>
            </a:pathLst>
          </a:custGeom>
          <a:solidFill>
            <a:srgbClr val="FFBE00"/>
          </a:solidFill>
        </p:spPr>
        <p:txBody>
          <a:bodyPr wrap="square" lIns="0" tIns="0" rIns="0" bIns="0" rtlCol="0">
            <a:noAutofit/>
          </a:bodyPr>
          <a:lstStyle/>
          <a:p>
            <a:endParaRPr/>
          </a:p>
        </p:txBody>
      </p:sp>
      <p:sp>
        <p:nvSpPr>
          <p:cNvPr id="17" name="object 17"/>
          <p:cNvSpPr/>
          <p:nvPr/>
        </p:nvSpPr>
        <p:spPr>
          <a:xfrm>
            <a:off x="5015357" y="4752086"/>
            <a:ext cx="96773" cy="109727"/>
          </a:xfrm>
          <a:custGeom>
            <a:avLst/>
            <a:gdLst/>
            <a:ahLst/>
            <a:cxnLst/>
            <a:rect l="l" t="t" r="r" b="b"/>
            <a:pathLst>
              <a:path w="96773" h="109727">
                <a:moveTo>
                  <a:pt x="25206" y="52748"/>
                </a:moveTo>
                <a:lnTo>
                  <a:pt x="15620" y="47370"/>
                </a:lnTo>
                <a:lnTo>
                  <a:pt x="15875" y="58419"/>
                </a:lnTo>
                <a:lnTo>
                  <a:pt x="25206" y="52748"/>
                </a:lnTo>
                <a:close/>
              </a:path>
              <a:path w="96773" h="109727">
                <a:moveTo>
                  <a:pt x="15620" y="47370"/>
                </a:moveTo>
                <a:lnTo>
                  <a:pt x="12572" y="59308"/>
                </a:lnTo>
                <a:lnTo>
                  <a:pt x="36163" y="58896"/>
                </a:lnTo>
                <a:lnTo>
                  <a:pt x="3041141" y="6350"/>
                </a:lnTo>
                <a:lnTo>
                  <a:pt x="3040888" y="-6350"/>
                </a:lnTo>
                <a:lnTo>
                  <a:pt x="35986" y="46197"/>
                </a:lnTo>
                <a:lnTo>
                  <a:pt x="12445" y="46608"/>
                </a:lnTo>
                <a:lnTo>
                  <a:pt x="0" y="53212"/>
                </a:lnTo>
                <a:lnTo>
                  <a:pt x="86359" y="101600"/>
                </a:lnTo>
                <a:lnTo>
                  <a:pt x="12572" y="59308"/>
                </a:lnTo>
                <a:lnTo>
                  <a:pt x="15620" y="47370"/>
                </a:lnTo>
                <a:lnTo>
                  <a:pt x="25206" y="52748"/>
                </a:lnTo>
                <a:lnTo>
                  <a:pt x="15875" y="58419"/>
                </a:lnTo>
                <a:lnTo>
                  <a:pt x="15620" y="47370"/>
                </a:lnTo>
                <a:close/>
              </a:path>
              <a:path w="96773" h="109727">
                <a:moveTo>
                  <a:pt x="95250" y="6857"/>
                </a:moveTo>
                <a:lnTo>
                  <a:pt x="93344" y="3937"/>
                </a:lnTo>
                <a:lnTo>
                  <a:pt x="91566" y="888"/>
                </a:lnTo>
                <a:lnTo>
                  <a:pt x="87629" y="0"/>
                </a:lnTo>
                <a:lnTo>
                  <a:pt x="84708" y="1777"/>
                </a:lnTo>
                <a:lnTo>
                  <a:pt x="0" y="53212"/>
                </a:lnTo>
                <a:lnTo>
                  <a:pt x="12445" y="46608"/>
                </a:lnTo>
                <a:lnTo>
                  <a:pt x="35986" y="46197"/>
                </a:lnTo>
                <a:lnTo>
                  <a:pt x="91312" y="12572"/>
                </a:lnTo>
                <a:lnTo>
                  <a:pt x="94233" y="10794"/>
                </a:lnTo>
                <a:lnTo>
                  <a:pt x="95250" y="6857"/>
                </a:lnTo>
                <a:close/>
              </a:path>
              <a:path w="96773" h="109727">
                <a:moveTo>
                  <a:pt x="86359" y="101600"/>
                </a:moveTo>
                <a:lnTo>
                  <a:pt x="89534" y="103377"/>
                </a:lnTo>
                <a:lnTo>
                  <a:pt x="93344" y="102234"/>
                </a:lnTo>
                <a:lnTo>
                  <a:pt x="95122" y="99187"/>
                </a:lnTo>
                <a:lnTo>
                  <a:pt x="96773" y="96138"/>
                </a:lnTo>
                <a:lnTo>
                  <a:pt x="95630" y="92201"/>
                </a:lnTo>
                <a:lnTo>
                  <a:pt x="92582" y="90550"/>
                </a:lnTo>
                <a:lnTo>
                  <a:pt x="36163" y="58896"/>
                </a:lnTo>
                <a:lnTo>
                  <a:pt x="12572" y="59308"/>
                </a:lnTo>
                <a:lnTo>
                  <a:pt x="86359" y="101600"/>
                </a:lnTo>
                <a:close/>
              </a:path>
            </a:pathLst>
          </a:custGeom>
          <a:solidFill>
            <a:srgbClr val="FFBE00"/>
          </a:solidFill>
        </p:spPr>
        <p:txBody>
          <a:bodyPr wrap="square" lIns="0" tIns="0" rIns="0" bIns="0" rtlCol="0">
            <a:noAutofit/>
          </a:bodyPr>
          <a:lstStyle/>
          <a:p>
            <a:endParaRPr/>
          </a:p>
        </p:txBody>
      </p:sp>
      <p:sp>
        <p:nvSpPr>
          <p:cNvPr id="18" name="object 18"/>
          <p:cNvSpPr/>
          <p:nvPr/>
        </p:nvSpPr>
        <p:spPr>
          <a:xfrm>
            <a:off x="8056372" y="4428947"/>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8056372" y="4428947"/>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ln w="25400">
            <a:solidFill>
              <a:srgbClr val="BB8B00"/>
            </a:solidFill>
          </a:ln>
        </p:spPr>
        <p:txBody>
          <a:bodyPr wrap="square" lIns="0" tIns="0" rIns="0" bIns="0" rtlCol="0">
            <a:noAutofit/>
          </a:bodyPr>
          <a:lstStyle/>
          <a:p>
            <a:endParaRPr/>
          </a:p>
        </p:txBody>
      </p:sp>
      <p:sp>
        <p:nvSpPr>
          <p:cNvPr id="20" name="object 20"/>
          <p:cNvSpPr/>
          <p:nvPr/>
        </p:nvSpPr>
        <p:spPr>
          <a:xfrm>
            <a:off x="8094218" y="5634291"/>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solidFill>
            <a:srgbClr val="FFC000"/>
          </a:solidFill>
        </p:spPr>
        <p:txBody>
          <a:bodyPr wrap="square" lIns="0" tIns="0" rIns="0" bIns="0" rtlCol="0">
            <a:noAutofit/>
          </a:bodyPr>
          <a:lstStyle/>
          <a:p>
            <a:endParaRPr/>
          </a:p>
        </p:txBody>
      </p:sp>
      <p:sp>
        <p:nvSpPr>
          <p:cNvPr id="21" name="object 21"/>
          <p:cNvSpPr/>
          <p:nvPr/>
        </p:nvSpPr>
        <p:spPr>
          <a:xfrm>
            <a:off x="8094218" y="5634291"/>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ln w="25400">
            <a:solidFill>
              <a:srgbClr val="BB8B00"/>
            </a:solidFill>
          </a:ln>
        </p:spPr>
        <p:txBody>
          <a:bodyPr wrap="square" lIns="0" tIns="0" rIns="0" bIns="0" rtlCol="0">
            <a:noAutofit/>
          </a:bodyPr>
          <a:lstStyle/>
          <a:p>
            <a:endParaRPr/>
          </a:p>
        </p:txBody>
      </p:sp>
      <p:sp>
        <p:nvSpPr>
          <p:cNvPr id="22" name="object 22"/>
          <p:cNvSpPr/>
          <p:nvPr/>
        </p:nvSpPr>
        <p:spPr>
          <a:xfrm>
            <a:off x="6206871" y="5167503"/>
            <a:ext cx="1889759" cy="795820"/>
          </a:xfrm>
          <a:custGeom>
            <a:avLst/>
            <a:gdLst/>
            <a:ahLst/>
            <a:cxnLst/>
            <a:rect l="l" t="t" r="r" b="b"/>
            <a:pathLst>
              <a:path w="1889759" h="795820">
                <a:moveTo>
                  <a:pt x="1884933" y="795820"/>
                </a:moveTo>
                <a:lnTo>
                  <a:pt x="1889759" y="784072"/>
                </a:lnTo>
                <a:lnTo>
                  <a:pt x="35787" y="21922"/>
                </a:lnTo>
                <a:lnTo>
                  <a:pt x="23262" y="23652"/>
                </a:lnTo>
                <a:lnTo>
                  <a:pt x="16637" y="14986"/>
                </a:lnTo>
                <a:lnTo>
                  <a:pt x="35787" y="21922"/>
                </a:lnTo>
                <a:lnTo>
                  <a:pt x="99821" y="13081"/>
                </a:lnTo>
                <a:lnTo>
                  <a:pt x="103377" y="12573"/>
                </a:lnTo>
                <a:lnTo>
                  <a:pt x="105790" y="9398"/>
                </a:lnTo>
                <a:lnTo>
                  <a:pt x="105282" y="5842"/>
                </a:lnTo>
                <a:lnTo>
                  <a:pt x="104775" y="2413"/>
                </a:lnTo>
                <a:lnTo>
                  <a:pt x="101600" y="0"/>
                </a:lnTo>
                <a:lnTo>
                  <a:pt x="98043" y="508"/>
                </a:lnTo>
                <a:lnTo>
                  <a:pt x="0" y="14097"/>
                </a:lnTo>
                <a:lnTo>
                  <a:pt x="13969" y="12954"/>
                </a:lnTo>
                <a:lnTo>
                  <a:pt x="12445" y="25146"/>
                </a:lnTo>
                <a:lnTo>
                  <a:pt x="30972" y="33737"/>
                </a:lnTo>
                <a:lnTo>
                  <a:pt x="1884933" y="795820"/>
                </a:lnTo>
                <a:close/>
              </a:path>
              <a:path w="1889759" h="795820">
                <a:moveTo>
                  <a:pt x="9143" y="24765"/>
                </a:moveTo>
                <a:lnTo>
                  <a:pt x="30972" y="33737"/>
                </a:lnTo>
                <a:lnTo>
                  <a:pt x="12445" y="25146"/>
                </a:lnTo>
                <a:lnTo>
                  <a:pt x="13969" y="12954"/>
                </a:lnTo>
                <a:lnTo>
                  <a:pt x="0" y="14097"/>
                </a:lnTo>
                <a:lnTo>
                  <a:pt x="60070" y="92837"/>
                </a:lnTo>
                <a:lnTo>
                  <a:pt x="62229" y="95631"/>
                </a:lnTo>
                <a:lnTo>
                  <a:pt x="66293" y="96139"/>
                </a:lnTo>
                <a:lnTo>
                  <a:pt x="69087" y="93980"/>
                </a:lnTo>
                <a:lnTo>
                  <a:pt x="71754" y="91821"/>
                </a:lnTo>
                <a:lnTo>
                  <a:pt x="72389" y="87884"/>
                </a:lnTo>
                <a:lnTo>
                  <a:pt x="70230" y="85090"/>
                </a:lnTo>
                <a:lnTo>
                  <a:pt x="30972" y="33737"/>
                </a:lnTo>
                <a:lnTo>
                  <a:pt x="9143" y="24765"/>
                </a:lnTo>
                <a:close/>
              </a:path>
              <a:path w="1889759" h="795820">
                <a:moveTo>
                  <a:pt x="35787" y="21922"/>
                </a:moveTo>
                <a:lnTo>
                  <a:pt x="16637" y="14986"/>
                </a:lnTo>
                <a:lnTo>
                  <a:pt x="23262" y="23652"/>
                </a:lnTo>
                <a:lnTo>
                  <a:pt x="35787" y="21922"/>
                </a:lnTo>
                <a:close/>
              </a:path>
            </a:pathLst>
          </a:custGeom>
          <a:solidFill>
            <a:srgbClr val="FFBE00"/>
          </a:solidFill>
        </p:spPr>
        <p:txBody>
          <a:bodyPr wrap="square" lIns="0" tIns="0" rIns="0" bIns="0" rtlCol="0">
            <a:noAutofit/>
          </a:bodyPr>
          <a:lstStyle/>
          <a:p>
            <a:endParaRPr/>
          </a:p>
        </p:txBody>
      </p:sp>
      <p:sp>
        <p:nvSpPr>
          <p:cNvPr id="12" name="object 12"/>
          <p:cNvSpPr/>
          <p:nvPr/>
        </p:nvSpPr>
        <p:spPr>
          <a:xfrm>
            <a:off x="8056372" y="2530932"/>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8056372" y="2530932"/>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ln w="25400">
            <a:solidFill>
              <a:srgbClr val="BB8B00"/>
            </a:solidFill>
          </a:ln>
        </p:spPr>
        <p:txBody>
          <a:bodyPr wrap="square" lIns="0" tIns="0" rIns="0" bIns="0" rtlCol="0">
            <a:noAutofit/>
          </a:bodyPr>
          <a:lstStyle/>
          <a:p>
            <a:endParaRPr/>
          </a:p>
        </p:txBody>
      </p:sp>
      <p:sp>
        <p:nvSpPr>
          <p:cNvPr id="10" name="object 10"/>
          <p:cNvSpPr/>
          <p:nvPr/>
        </p:nvSpPr>
        <p:spPr>
          <a:xfrm>
            <a:off x="8056372" y="3435934"/>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8056372" y="3435934"/>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ln w="25400">
            <a:solidFill>
              <a:srgbClr val="BB8B00"/>
            </a:solidFill>
          </a:ln>
        </p:spPr>
        <p:txBody>
          <a:bodyPr wrap="square" lIns="0" tIns="0" rIns="0" bIns="0" rtlCol="0">
            <a:noAutofit/>
          </a:bodyPr>
          <a:lstStyle/>
          <a:p>
            <a:endParaRPr/>
          </a:p>
        </p:txBody>
      </p:sp>
      <p:sp>
        <p:nvSpPr>
          <p:cNvPr id="9" name="object 9"/>
          <p:cNvSpPr txBox="1"/>
          <p:nvPr/>
        </p:nvSpPr>
        <p:spPr>
          <a:xfrm>
            <a:off x="387502"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8" name="object 8"/>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74852" y="1223137"/>
            <a:ext cx="1150521" cy="279907"/>
          </a:xfrm>
          <a:prstGeom prst="rect">
            <a:avLst/>
          </a:prstGeom>
        </p:spPr>
        <p:txBody>
          <a:bodyPr wrap="square" lIns="0" tIns="13366" rIns="0" bIns="0" rtlCol="0">
            <a:noAutofit/>
          </a:bodyPr>
          <a:lstStyle/>
          <a:p>
            <a:pPr marL="12700">
              <a:lnSpc>
                <a:spcPts val="2105"/>
              </a:lnSpc>
            </a:pPr>
            <a:r>
              <a:rPr sz="2000" dirty="0">
                <a:latin typeface="Calibri"/>
                <a:cs typeface="Calibri"/>
              </a:rPr>
              <a:t>Quick look</a:t>
            </a:r>
            <a:endParaRPr sz="2000">
              <a:latin typeface="Calibri"/>
              <a:cs typeface="Calibri"/>
            </a:endParaRPr>
          </a:p>
        </p:txBody>
      </p:sp>
      <p:sp>
        <p:nvSpPr>
          <p:cNvPr id="5" name="object 5"/>
          <p:cNvSpPr txBox="1"/>
          <p:nvPr/>
        </p:nvSpPr>
        <p:spPr>
          <a:xfrm>
            <a:off x="8094218" y="5634291"/>
            <a:ext cx="4001389" cy="752652"/>
          </a:xfrm>
          <a:prstGeom prst="rect">
            <a:avLst/>
          </a:prstGeom>
        </p:spPr>
        <p:txBody>
          <a:bodyPr wrap="square" lIns="0" tIns="54356" rIns="0" bIns="0" rtlCol="0">
            <a:noAutofit/>
          </a:bodyPr>
          <a:lstStyle/>
          <a:p>
            <a:pPr marL="92455" marR="330540">
              <a:lnSpc>
                <a:spcPts val="2160"/>
              </a:lnSpc>
            </a:pPr>
            <a:r>
              <a:rPr sz="1800" dirty="0">
                <a:latin typeface="Calibri"/>
                <a:cs typeface="Calibri"/>
              </a:rPr>
              <a:t>“^” function combines all the element and removes all the common element</a:t>
            </a:r>
            <a:endParaRPr sz="1800">
              <a:latin typeface="Calibri"/>
              <a:cs typeface="Calibri"/>
            </a:endParaRPr>
          </a:p>
        </p:txBody>
      </p:sp>
      <p:sp>
        <p:nvSpPr>
          <p:cNvPr id="4" name="object 4"/>
          <p:cNvSpPr txBox="1"/>
          <p:nvPr/>
        </p:nvSpPr>
        <p:spPr>
          <a:xfrm>
            <a:off x="8056372" y="4428947"/>
            <a:ext cx="4001389" cy="752652"/>
          </a:xfrm>
          <a:prstGeom prst="rect">
            <a:avLst/>
          </a:prstGeom>
        </p:spPr>
        <p:txBody>
          <a:bodyPr wrap="square" lIns="0" tIns="38100" rIns="0" bIns="0" rtlCol="0">
            <a:noAutofit/>
          </a:bodyPr>
          <a:lstStyle/>
          <a:p>
            <a:pPr marL="92455">
              <a:lnSpc>
                <a:spcPct val="101725"/>
              </a:lnSpc>
            </a:pPr>
            <a:r>
              <a:rPr sz="1800" spc="0" dirty="0">
                <a:latin typeface="Calibri"/>
                <a:cs typeface="Calibri"/>
              </a:rPr>
              <a:t>“&lt;” function looks, if all the elements of</a:t>
            </a:r>
            <a:endParaRPr sz="1800">
              <a:latin typeface="Calibri"/>
              <a:cs typeface="Calibri"/>
            </a:endParaRPr>
          </a:p>
          <a:p>
            <a:pPr marL="92455">
              <a:lnSpc>
                <a:spcPts val="2160"/>
              </a:lnSpc>
              <a:spcBef>
                <a:spcPts val="108"/>
              </a:spcBef>
            </a:pPr>
            <a:r>
              <a:rPr sz="1800" spc="-3" dirty="0">
                <a:latin typeface="Calibri"/>
                <a:cs typeface="Calibri"/>
              </a:rPr>
              <a:t>“a” is present in “b”</a:t>
            </a:r>
            <a:endParaRPr sz="1800">
              <a:latin typeface="Calibri"/>
              <a:cs typeface="Calibri"/>
            </a:endParaRPr>
          </a:p>
        </p:txBody>
      </p:sp>
      <p:sp>
        <p:nvSpPr>
          <p:cNvPr id="3" name="object 3"/>
          <p:cNvSpPr txBox="1"/>
          <p:nvPr/>
        </p:nvSpPr>
        <p:spPr>
          <a:xfrm>
            <a:off x="8056372" y="3435934"/>
            <a:ext cx="4001389" cy="752652"/>
          </a:xfrm>
          <a:prstGeom prst="rect">
            <a:avLst/>
          </a:prstGeom>
        </p:spPr>
        <p:txBody>
          <a:bodyPr wrap="square" lIns="0" tIns="37465" rIns="0" bIns="0" rtlCol="0">
            <a:noAutofit/>
          </a:bodyPr>
          <a:lstStyle/>
          <a:p>
            <a:pPr marL="92455">
              <a:lnSpc>
                <a:spcPct val="101725"/>
              </a:lnSpc>
            </a:pPr>
            <a:r>
              <a:rPr sz="1800" spc="-4" dirty="0">
                <a:latin typeface="Calibri"/>
                <a:cs typeface="Calibri"/>
              </a:rPr>
              <a:t>“AND” picks all the elements which are</a:t>
            </a:r>
            <a:endParaRPr sz="1800">
              <a:latin typeface="Calibri"/>
              <a:cs typeface="Calibri"/>
            </a:endParaRPr>
          </a:p>
          <a:p>
            <a:pPr marL="92455">
              <a:lnSpc>
                <a:spcPts val="2160"/>
              </a:lnSpc>
              <a:spcBef>
                <a:spcPts val="108"/>
              </a:spcBef>
            </a:pPr>
            <a:r>
              <a:rPr sz="1800" spc="1" dirty="0">
                <a:latin typeface="Calibri"/>
                <a:cs typeface="Calibri"/>
              </a:rPr>
              <a:t>Common in both the sets</a:t>
            </a:r>
            <a:endParaRPr sz="1800">
              <a:latin typeface="Calibri"/>
              <a:cs typeface="Calibri"/>
            </a:endParaRPr>
          </a:p>
        </p:txBody>
      </p:sp>
      <p:sp>
        <p:nvSpPr>
          <p:cNvPr id="2" name="object 2"/>
          <p:cNvSpPr txBox="1"/>
          <p:nvPr/>
        </p:nvSpPr>
        <p:spPr>
          <a:xfrm>
            <a:off x="8056372" y="2530932"/>
            <a:ext cx="4001389" cy="752652"/>
          </a:xfrm>
          <a:prstGeom prst="rect">
            <a:avLst/>
          </a:prstGeom>
        </p:spPr>
        <p:txBody>
          <a:bodyPr wrap="square" lIns="0" tIns="37465" rIns="0" bIns="0" rtlCol="0">
            <a:noAutofit/>
          </a:bodyPr>
          <a:lstStyle/>
          <a:p>
            <a:pPr marL="92455">
              <a:lnSpc>
                <a:spcPct val="101725"/>
              </a:lnSpc>
            </a:pPr>
            <a:r>
              <a:rPr sz="1800" spc="0" dirty="0">
                <a:latin typeface="Calibri"/>
                <a:cs typeface="Calibri"/>
              </a:rPr>
              <a:t>“OR” combines all the element and</a:t>
            </a:r>
            <a:endParaRPr sz="1800">
              <a:latin typeface="Calibri"/>
              <a:cs typeface="Calibri"/>
            </a:endParaRPr>
          </a:p>
          <a:p>
            <a:pPr marL="92455">
              <a:lnSpc>
                <a:spcPts val="2160"/>
              </a:lnSpc>
              <a:spcBef>
                <a:spcPts val="108"/>
              </a:spcBef>
            </a:pPr>
            <a:r>
              <a:rPr sz="1800" spc="-1" dirty="0">
                <a:latin typeface="Calibri"/>
                <a:cs typeface="Calibri"/>
              </a:rPr>
              <a:t>takes unique value of combined element</a:t>
            </a:r>
            <a:endParaRPr sz="1800">
              <a:latin typeface="Calibri"/>
              <a:cs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2304034" y="3505200"/>
            <a:ext cx="3973322" cy="2286000"/>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6068313" y="3707003"/>
            <a:ext cx="2564891" cy="294640"/>
          </a:xfrm>
          <a:custGeom>
            <a:avLst/>
            <a:gdLst/>
            <a:ahLst/>
            <a:cxnLst/>
            <a:rect l="l" t="t" r="r" b="b"/>
            <a:pathLst>
              <a:path w="2564892" h="294640">
                <a:moveTo>
                  <a:pt x="15112" y="50038"/>
                </a:moveTo>
                <a:lnTo>
                  <a:pt x="35302" y="52793"/>
                </a:lnTo>
                <a:lnTo>
                  <a:pt x="2563621" y="294640"/>
                </a:lnTo>
                <a:lnTo>
                  <a:pt x="2564891" y="281940"/>
                </a:lnTo>
                <a:lnTo>
                  <a:pt x="36598" y="40095"/>
                </a:lnTo>
                <a:lnTo>
                  <a:pt x="13081" y="37846"/>
                </a:lnTo>
                <a:lnTo>
                  <a:pt x="11811" y="50546"/>
                </a:lnTo>
                <a:lnTo>
                  <a:pt x="80390" y="100838"/>
                </a:lnTo>
                <a:lnTo>
                  <a:pt x="35302" y="52793"/>
                </a:lnTo>
                <a:lnTo>
                  <a:pt x="15112" y="50038"/>
                </a:lnTo>
                <a:lnTo>
                  <a:pt x="16256" y="39116"/>
                </a:lnTo>
                <a:lnTo>
                  <a:pt x="25057" y="45436"/>
                </a:lnTo>
                <a:lnTo>
                  <a:pt x="15112" y="50038"/>
                </a:lnTo>
                <a:close/>
              </a:path>
              <a:path w="2564892" h="294640">
                <a:moveTo>
                  <a:pt x="80390" y="100838"/>
                </a:moveTo>
                <a:lnTo>
                  <a:pt x="11811" y="50546"/>
                </a:lnTo>
                <a:lnTo>
                  <a:pt x="13081" y="37846"/>
                </a:lnTo>
                <a:lnTo>
                  <a:pt x="36598" y="40095"/>
                </a:lnTo>
                <a:lnTo>
                  <a:pt x="95250" y="12954"/>
                </a:lnTo>
                <a:lnTo>
                  <a:pt x="98425" y="11557"/>
                </a:lnTo>
                <a:lnTo>
                  <a:pt x="99822" y="7747"/>
                </a:lnTo>
                <a:lnTo>
                  <a:pt x="98298" y="4572"/>
                </a:lnTo>
                <a:lnTo>
                  <a:pt x="96900" y="1397"/>
                </a:lnTo>
                <a:lnTo>
                  <a:pt x="93090" y="0"/>
                </a:lnTo>
                <a:lnTo>
                  <a:pt x="89915" y="1524"/>
                </a:lnTo>
                <a:lnTo>
                  <a:pt x="0" y="43053"/>
                </a:lnTo>
                <a:lnTo>
                  <a:pt x="80390" y="100838"/>
                </a:lnTo>
                <a:close/>
              </a:path>
              <a:path w="2564892" h="294640">
                <a:moveTo>
                  <a:pt x="25057" y="45436"/>
                </a:moveTo>
                <a:lnTo>
                  <a:pt x="16256" y="39116"/>
                </a:lnTo>
                <a:lnTo>
                  <a:pt x="15112" y="50038"/>
                </a:lnTo>
                <a:lnTo>
                  <a:pt x="25057" y="45436"/>
                </a:lnTo>
                <a:close/>
              </a:path>
            </a:pathLst>
          </a:custGeom>
          <a:solidFill>
            <a:srgbClr val="FFBE00"/>
          </a:solidFill>
        </p:spPr>
        <p:txBody>
          <a:bodyPr wrap="square" lIns="0" tIns="0" rIns="0" bIns="0" rtlCol="0">
            <a:noAutofit/>
          </a:bodyPr>
          <a:lstStyle/>
          <a:p>
            <a:endParaRPr/>
          </a:p>
        </p:txBody>
      </p:sp>
      <p:sp>
        <p:nvSpPr>
          <p:cNvPr id="13" name="object 13"/>
          <p:cNvSpPr/>
          <p:nvPr/>
        </p:nvSpPr>
        <p:spPr>
          <a:xfrm>
            <a:off x="8687943" y="3297428"/>
            <a:ext cx="2978784" cy="1745615"/>
          </a:xfrm>
          <a:custGeom>
            <a:avLst/>
            <a:gdLst/>
            <a:ahLst/>
            <a:cxnLst/>
            <a:rect l="l" t="t" r="r" b="b"/>
            <a:pathLst>
              <a:path w="2978784" h="1745615">
                <a:moveTo>
                  <a:pt x="0" y="290957"/>
                </a:moveTo>
                <a:lnTo>
                  <a:pt x="0" y="1454658"/>
                </a:lnTo>
                <a:lnTo>
                  <a:pt x="964" y="1478516"/>
                </a:lnTo>
                <a:lnTo>
                  <a:pt x="8458" y="1524566"/>
                </a:lnTo>
                <a:lnTo>
                  <a:pt x="22869" y="1567896"/>
                </a:lnTo>
                <a:lnTo>
                  <a:pt x="43600" y="1607905"/>
                </a:lnTo>
                <a:lnTo>
                  <a:pt x="70050" y="1643994"/>
                </a:lnTo>
                <a:lnTo>
                  <a:pt x="101620" y="1675564"/>
                </a:lnTo>
                <a:lnTo>
                  <a:pt x="137709" y="1702014"/>
                </a:lnTo>
                <a:lnTo>
                  <a:pt x="177718" y="1722745"/>
                </a:lnTo>
                <a:lnTo>
                  <a:pt x="221048" y="1737156"/>
                </a:lnTo>
                <a:lnTo>
                  <a:pt x="267098" y="1744650"/>
                </a:lnTo>
                <a:lnTo>
                  <a:pt x="290956" y="1745615"/>
                </a:lnTo>
                <a:lnTo>
                  <a:pt x="2687828" y="1745615"/>
                </a:lnTo>
                <a:lnTo>
                  <a:pt x="2735013" y="1741805"/>
                </a:lnTo>
                <a:lnTo>
                  <a:pt x="2779779" y="1730778"/>
                </a:lnTo>
                <a:lnTo>
                  <a:pt x="2821523" y="1713132"/>
                </a:lnTo>
                <a:lnTo>
                  <a:pt x="2859647" y="1689466"/>
                </a:lnTo>
                <a:lnTo>
                  <a:pt x="2893552" y="1660382"/>
                </a:lnTo>
                <a:lnTo>
                  <a:pt x="2922636" y="1626477"/>
                </a:lnTo>
                <a:lnTo>
                  <a:pt x="2946302" y="1588353"/>
                </a:lnTo>
                <a:lnTo>
                  <a:pt x="2963948" y="1546609"/>
                </a:lnTo>
                <a:lnTo>
                  <a:pt x="2974975" y="1501843"/>
                </a:lnTo>
                <a:lnTo>
                  <a:pt x="2978784" y="1454658"/>
                </a:lnTo>
                <a:lnTo>
                  <a:pt x="2978784" y="290957"/>
                </a:lnTo>
                <a:lnTo>
                  <a:pt x="2974975" y="243740"/>
                </a:lnTo>
                <a:lnTo>
                  <a:pt x="2963948" y="198957"/>
                </a:lnTo>
                <a:lnTo>
                  <a:pt x="2946302" y="157205"/>
                </a:lnTo>
                <a:lnTo>
                  <a:pt x="2922636" y="119082"/>
                </a:lnTo>
                <a:lnTo>
                  <a:pt x="2893552" y="85185"/>
                </a:lnTo>
                <a:lnTo>
                  <a:pt x="2859647" y="56111"/>
                </a:lnTo>
                <a:lnTo>
                  <a:pt x="2821523" y="32458"/>
                </a:lnTo>
                <a:lnTo>
                  <a:pt x="2779779" y="14824"/>
                </a:lnTo>
                <a:lnTo>
                  <a:pt x="2735013" y="3805"/>
                </a:lnTo>
                <a:lnTo>
                  <a:pt x="2687828" y="0"/>
                </a:lnTo>
                <a:lnTo>
                  <a:pt x="290956" y="0"/>
                </a:lnTo>
                <a:lnTo>
                  <a:pt x="243771" y="3805"/>
                </a:lnTo>
                <a:lnTo>
                  <a:pt x="199005" y="14824"/>
                </a:lnTo>
                <a:lnTo>
                  <a:pt x="157261" y="32458"/>
                </a:lnTo>
                <a:lnTo>
                  <a:pt x="119137" y="56111"/>
                </a:lnTo>
                <a:lnTo>
                  <a:pt x="85232" y="85185"/>
                </a:lnTo>
                <a:lnTo>
                  <a:pt x="56148" y="119082"/>
                </a:lnTo>
                <a:lnTo>
                  <a:pt x="32482" y="157205"/>
                </a:lnTo>
                <a:lnTo>
                  <a:pt x="14836" y="198957"/>
                </a:lnTo>
                <a:lnTo>
                  <a:pt x="3809" y="243740"/>
                </a:lnTo>
                <a:lnTo>
                  <a:pt x="0" y="290957"/>
                </a:lnTo>
                <a:close/>
              </a:path>
            </a:pathLst>
          </a:custGeom>
          <a:solidFill>
            <a:srgbClr val="FFC000"/>
          </a:solidFill>
        </p:spPr>
        <p:txBody>
          <a:bodyPr wrap="square" lIns="0" tIns="0" rIns="0" bIns="0" rtlCol="0">
            <a:noAutofit/>
          </a:bodyPr>
          <a:lstStyle/>
          <a:p>
            <a:endParaRPr/>
          </a:p>
        </p:txBody>
      </p:sp>
      <p:sp>
        <p:nvSpPr>
          <p:cNvPr id="14" name="object 14"/>
          <p:cNvSpPr/>
          <p:nvPr/>
        </p:nvSpPr>
        <p:spPr>
          <a:xfrm>
            <a:off x="8687943" y="3297428"/>
            <a:ext cx="2978784" cy="1745615"/>
          </a:xfrm>
          <a:custGeom>
            <a:avLst/>
            <a:gdLst/>
            <a:ahLst/>
            <a:cxnLst/>
            <a:rect l="l" t="t" r="r" b="b"/>
            <a:pathLst>
              <a:path w="2978784" h="1745615">
                <a:moveTo>
                  <a:pt x="0" y="290957"/>
                </a:moveTo>
                <a:lnTo>
                  <a:pt x="3809" y="243740"/>
                </a:lnTo>
                <a:lnTo>
                  <a:pt x="14836" y="198957"/>
                </a:lnTo>
                <a:lnTo>
                  <a:pt x="32482" y="157205"/>
                </a:lnTo>
                <a:lnTo>
                  <a:pt x="56148" y="119082"/>
                </a:lnTo>
                <a:lnTo>
                  <a:pt x="85232" y="85185"/>
                </a:lnTo>
                <a:lnTo>
                  <a:pt x="119137" y="56111"/>
                </a:lnTo>
                <a:lnTo>
                  <a:pt x="157261" y="32458"/>
                </a:lnTo>
                <a:lnTo>
                  <a:pt x="199005" y="14824"/>
                </a:lnTo>
                <a:lnTo>
                  <a:pt x="243771" y="3805"/>
                </a:lnTo>
                <a:lnTo>
                  <a:pt x="290956" y="0"/>
                </a:lnTo>
                <a:lnTo>
                  <a:pt x="2687828" y="0"/>
                </a:lnTo>
                <a:lnTo>
                  <a:pt x="2735013" y="3805"/>
                </a:lnTo>
                <a:lnTo>
                  <a:pt x="2779779" y="14824"/>
                </a:lnTo>
                <a:lnTo>
                  <a:pt x="2821523" y="32458"/>
                </a:lnTo>
                <a:lnTo>
                  <a:pt x="2859647" y="56111"/>
                </a:lnTo>
                <a:lnTo>
                  <a:pt x="2893552" y="85185"/>
                </a:lnTo>
                <a:lnTo>
                  <a:pt x="2922636" y="119082"/>
                </a:lnTo>
                <a:lnTo>
                  <a:pt x="2946302" y="157205"/>
                </a:lnTo>
                <a:lnTo>
                  <a:pt x="2963948" y="198957"/>
                </a:lnTo>
                <a:lnTo>
                  <a:pt x="2974975" y="243740"/>
                </a:lnTo>
                <a:lnTo>
                  <a:pt x="2978784" y="290957"/>
                </a:lnTo>
                <a:lnTo>
                  <a:pt x="2978784" y="1454658"/>
                </a:lnTo>
                <a:lnTo>
                  <a:pt x="2974975" y="1501843"/>
                </a:lnTo>
                <a:lnTo>
                  <a:pt x="2963948" y="1546609"/>
                </a:lnTo>
                <a:lnTo>
                  <a:pt x="2946302" y="1588353"/>
                </a:lnTo>
                <a:lnTo>
                  <a:pt x="2922636" y="1626477"/>
                </a:lnTo>
                <a:lnTo>
                  <a:pt x="2893552" y="1660382"/>
                </a:lnTo>
                <a:lnTo>
                  <a:pt x="2859647" y="1689466"/>
                </a:lnTo>
                <a:lnTo>
                  <a:pt x="2821523" y="1713132"/>
                </a:lnTo>
                <a:lnTo>
                  <a:pt x="2779779" y="1730778"/>
                </a:lnTo>
                <a:lnTo>
                  <a:pt x="2735013" y="1741805"/>
                </a:lnTo>
                <a:lnTo>
                  <a:pt x="2687828" y="1745615"/>
                </a:lnTo>
                <a:lnTo>
                  <a:pt x="290956" y="1745615"/>
                </a:lnTo>
                <a:lnTo>
                  <a:pt x="243771" y="1741805"/>
                </a:lnTo>
                <a:lnTo>
                  <a:pt x="199005" y="1730778"/>
                </a:lnTo>
                <a:lnTo>
                  <a:pt x="157261" y="1713132"/>
                </a:lnTo>
                <a:lnTo>
                  <a:pt x="119137" y="1689466"/>
                </a:lnTo>
                <a:lnTo>
                  <a:pt x="85232" y="1660382"/>
                </a:lnTo>
                <a:lnTo>
                  <a:pt x="56148" y="1626477"/>
                </a:lnTo>
                <a:lnTo>
                  <a:pt x="32482" y="1588353"/>
                </a:lnTo>
                <a:lnTo>
                  <a:pt x="14836" y="1546609"/>
                </a:lnTo>
                <a:lnTo>
                  <a:pt x="3809" y="1501843"/>
                </a:lnTo>
                <a:lnTo>
                  <a:pt x="0" y="1454658"/>
                </a:lnTo>
                <a:lnTo>
                  <a:pt x="0" y="290957"/>
                </a:lnTo>
                <a:close/>
              </a:path>
            </a:pathLst>
          </a:custGeom>
          <a:ln w="25399">
            <a:solidFill>
              <a:srgbClr val="BB8B00"/>
            </a:solidFill>
          </a:ln>
        </p:spPr>
        <p:txBody>
          <a:bodyPr wrap="square" lIns="0" tIns="0" rIns="0" bIns="0" rtlCol="0">
            <a:noAutofit/>
          </a:bodyPr>
          <a:lstStyle/>
          <a:p>
            <a:endParaRPr/>
          </a:p>
        </p:txBody>
      </p:sp>
      <p:sp>
        <p:nvSpPr>
          <p:cNvPr id="15" name="object 15"/>
          <p:cNvSpPr/>
          <p:nvPr/>
        </p:nvSpPr>
        <p:spPr>
          <a:xfrm>
            <a:off x="6123685" y="4462018"/>
            <a:ext cx="2564638" cy="185293"/>
          </a:xfrm>
          <a:custGeom>
            <a:avLst/>
            <a:gdLst/>
            <a:ahLst/>
            <a:cxnLst/>
            <a:rect l="l" t="t" r="r" b="b"/>
            <a:pathLst>
              <a:path w="2564637" h="185293">
                <a:moveTo>
                  <a:pt x="12191" y="47243"/>
                </a:moveTo>
                <a:lnTo>
                  <a:pt x="82930" y="0"/>
                </a:lnTo>
                <a:lnTo>
                  <a:pt x="0" y="54228"/>
                </a:lnTo>
                <a:lnTo>
                  <a:pt x="12191" y="47243"/>
                </a:lnTo>
                <a:close/>
              </a:path>
              <a:path w="2564637" h="185293">
                <a:moveTo>
                  <a:pt x="91693" y="1777"/>
                </a:moveTo>
                <a:lnTo>
                  <a:pt x="89788" y="-1143"/>
                </a:lnTo>
                <a:lnTo>
                  <a:pt x="85851" y="-1905"/>
                </a:lnTo>
                <a:lnTo>
                  <a:pt x="82930" y="0"/>
                </a:lnTo>
                <a:lnTo>
                  <a:pt x="12191" y="47243"/>
                </a:lnTo>
                <a:lnTo>
                  <a:pt x="0" y="54228"/>
                </a:lnTo>
                <a:lnTo>
                  <a:pt x="88011" y="99694"/>
                </a:lnTo>
                <a:lnTo>
                  <a:pt x="12826" y="59943"/>
                </a:lnTo>
                <a:lnTo>
                  <a:pt x="15493" y="48005"/>
                </a:lnTo>
                <a:lnTo>
                  <a:pt x="25126" y="52970"/>
                </a:lnTo>
                <a:lnTo>
                  <a:pt x="16001" y="58927"/>
                </a:lnTo>
                <a:lnTo>
                  <a:pt x="15493" y="48005"/>
                </a:lnTo>
                <a:lnTo>
                  <a:pt x="12826" y="59943"/>
                </a:lnTo>
                <a:lnTo>
                  <a:pt x="36311" y="58735"/>
                </a:lnTo>
                <a:lnTo>
                  <a:pt x="2564638" y="-71374"/>
                </a:lnTo>
                <a:lnTo>
                  <a:pt x="2564003" y="-83947"/>
                </a:lnTo>
                <a:lnTo>
                  <a:pt x="35751" y="46032"/>
                </a:lnTo>
                <a:lnTo>
                  <a:pt x="89915" y="10667"/>
                </a:lnTo>
                <a:lnTo>
                  <a:pt x="92837" y="8762"/>
                </a:lnTo>
                <a:lnTo>
                  <a:pt x="93599" y="4825"/>
                </a:lnTo>
                <a:lnTo>
                  <a:pt x="91693" y="1777"/>
                </a:lnTo>
                <a:close/>
              </a:path>
              <a:path w="2564637" h="185293">
                <a:moveTo>
                  <a:pt x="88011" y="99694"/>
                </a:moveTo>
                <a:lnTo>
                  <a:pt x="91186" y="101345"/>
                </a:lnTo>
                <a:lnTo>
                  <a:pt x="94996" y="100075"/>
                </a:lnTo>
                <a:lnTo>
                  <a:pt x="96647" y="97027"/>
                </a:lnTo>
                <a:lnTo>
                  <a:pt x="98171" y="93852"/>
                </a:lnTo>
                <a:lnTo>
                  <a:pt x="97027" y="90042"/>
                </a:lnTo>
                <a:lnTo>
                  <a:pt x="93852" y="88391"/>
                </a:lnTo>
                <a:lnTo>
                  <a:pt x="36311" y="58735"/>
                </a:lnTo>
                <a:lnTo>
                  <a:pt x="12826" y="59943"/>
                </a:lnTo>
                <a:lnTo>
                  <a:pt x="88011" y="99694"/>
                </a:lnTo>
                <a:close/>
              </a:path>
              <a:path w="2564637" h="185293">
                <a:moveTo>
                  <a:pt x="25126" y="52970"/>
                </a:moveTo>
                <a:lnTo>
                  <a:pt x="15493" y="48005"/>
                </a:lnTo>
                <a:lnTo>
                  <a:pt x="16001" y="58927"/>
                </a:lnTo>
                <a:lnTo>
                  <a:pt x="25126" y="52970"/>
                </a:lnTo>
                <a:close/>
              </a:path>
            </a:pathLst>
          </a:custGeom>
          <a:solidFill>
            <a:srgbClr val="FFBE00"/>
          </a:solidFill>
        </p:spPr>
        <p:txBody>
          <a:bodyPr wrap="square" lIns="0" tIns="0" rIns="0" bIns="0" rtlCol="0">
            <a:noAutofit/>
          </a:bodyPr>
          <a:lstStyle/>
          <a:p>
            <a:endParaRPr/>
          </a:p>
        </p:txBody>
      </p:sp>
      <p:sp>
        <p:nvSpPr>
          <p:cNvPr id="10" name="object 10"/>
          <p:cNvSpPr txBox="1"/>
          <p:nvPr/>
        </p:nvSpPr>
        <p:spPr>
          <a:xfrm>
            <a:off x="387502"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9" name="object 9"/>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8" name="object 8"/>
          <p:cNvSpPr txBox="1"/>
          <p:nvPr/>
        </p:nvSpPr>
        <p:spPr>
          <a:xfrm>
            <a:off x="918463" y="1223137"/>
            <a:ext cx="1732778"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Sets are iterable</a:t>
            </a:r>
            <a:endParaRPr sz="2000">
              <a:latin typeface="Calibri"/>
              <a:cs typeface="Calibri"/>
            </a:endParaRPr>
          </a:p>
        </p:txBody>
      </p:sp>
      <p:sp>
        <p:nvSpPr>
          <p:cNvPr id="7" name="object 7"/>
          <p:cNvSpPr txBox="1"/>
          <p:nvPr/>
        </p:nvSpPr>
        <p:spPr>
          <a:xfrm>
            <a:off x="1089152" y="1929820"/>
            <a:ext cx="187006" cy="583622"/>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a:lnSpc>
                <a:spcPct val="95825"/>
              </a:lnSpc>
              <a:spcBef>
                <a:spcPts val="428"/>
              </a:spcBef>
            </a:pPr>
            <a:r>
              <a:rPr sz="1800" dirty="0">
                <a:latin typeface="Arial"/>
                <a:cs typeface="Arial"/>
              </a:rPr>
              <a:t>–</a:t>
            </a:r>
            <a:endParaRPr sz="1800">
              <a:latin typeface="Arial"/>
              <a:cs typeface="Arial"/>
            </a:endParaRPr>
          </a:p>
        </p:txBody>
      </p:sp>
      <p:sp>
        <p:nvSpPr>
          <p:cNvPr id="6" name="object 6"/>
          <p:cNvSpPr txBox="1"/>
          <p:nvPr/>
        </p:nvSpPr>
        <p:spPr>
          <a:xfrm>
            <a:off x="1375918" y="1943608"/>
            <a:ext cx="1704998" cy="583641"/>
          </a:xfrm>
          <a:prstGeom prst="rect">
            <a:avLst/>
          </a:prstGeom>
        </p:spPr>
        <p:txBody>
          <a:bodyPr wrap="square" lIns="0" tIns="12065" rIns="0" bIns="0" rtlCol="0">
            <a:noAutofit/>
          </a:bodyPr>
          <a:lstStyle/>
          <a:p>
            <a:pPr marL="12700">
              <a:lnSpc>
                <a:spcPts val="1900"/>
              </a:lnSpc>
            </a:pPr>
            <a:r>
              <a:rPr sz="1800" spc="0" dirty="0">
                <a:latin typeface="Calibri"/>
                <a:cs typeface="Calibri"/>
              </a:rPr>
              <a:t>i = 'cat' in animals</a:t>
            </a:r>
            <a:endParaRPr sz="1800">
              <a:latin typeface="Calibri"/>
              <a:cs typeface="Calibri"/>
            </a:endParaRPr>
          </a:p>
          <a:p>
            <a:pPr marL="12700" marR="34289">
              <a:lnSpc>
                <a:spcPct val="101725"/>
              </a:lnSpc>
              <a:spcBef>
                <a:spcPts val="300"/>
              </a:spcBef>
            </a:pPr>
            <a:r>
              <a:rPr sz="1800" spc="-4" dirty="0">
                <a:latin typeface="Calibri"/>
                <a:cs typeface="Calibri"/>
              </a:rPr>
              <a:t>print(i)</a:t>
            </a:r>
            <a:endParaRPr sz="1800">
              <a:latin typeface="Calibri"/>
              <a:cs typeface="Calibri"/>
            </a:endParaRPr>
          </a:p>
        </p:txBody>
      </p:sp>
      <p:sp>
        <p:nvSpPr>
          <p:cNvPr id="5" name="object 5"/>
          <p:cNvSpPr txBox="1"/>
          <p:nvPr/>
        </p:nvSpPr>
        <p:spPr>
          <a:xfrm>
            <a:off x="1089152" y="2917753"/>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4" name="object 4"/>
          <p:cNvSpPr txBox="1"/>
          <p:nvPr/>
        </p:nvSpPr>
        <p:spPr>
          <a:xfrm>
            <a:off x="1375918" y="2931541"/>
            <a:ext cx="1883077" cy="583184"/>
          </a:xfrm>
          <a:prstGeom prst="rect">
            <a:avLst/>
          </a:prstGeom>
        </p:spPr>
        <p:txBody>
          <a:bodyPr wrap="square" lIns="0" tIns="12065" rIns="0" bIns="0" rtlCol="0">
            <a:noAutofit/>
          </a:bodyPr>
          <a:lstStyle/>
          <a:p>
            <a:pPr marL="12700">
              <a:lnSpc>
                <a:spcPts val="1900"/>
              </a:lnSpc>
            </a:pPr>
            <a:r>
              <a:rPr sz="1800" spc="0" dirty="0">
                <a:latin typeface="Calibri"/>
                <a:cs typeface="Calibri"/>
              </a:rPr>
              <a:t>j = 'crow' in animals</a:t>
            </a:r>
            <a:endParaRPr sz="1800">
              <a:latin typeface="Calibri"/>
              <a:cs typeface="Calibri"/>
            </a:endParaRPr>
          </a:p>
          <a:p>
            <a:pPr marL="12700" marR="34289">
              <a:lnSpc>
                <a:spcPct val="101725"/>
              </a:lnSpc>
              <a:spcBef>
                <a:spcPts val="299"/>
              </a:spcBef>
            </a:pPr>
            <a:r>
              <a:rPr sz="1800" spc="4" dirty="0">
                <a:latin typeface="Calibri"/>
                <a:cs typeface="Calibri"/>
              </a:rPr>
              <a:t>print(j)</a:t>
            </a:r>
            <a:endParaRPr sz="1800">
              <a:latin typeface="Calibri"/>
              <a:cs typeface="Calibri"/>
            </a:endParaRPr>
          </a:p>
        </p:txBody>
      </p:sp>
      <p:sp>
        <p:nvSpPr>
          <p:cNvPr id="3" name="object 3"/>
          <p:cNvSpPr txBox="1"/>
          <p:nvPr/>
        </p:nvSpPr>
        <p:spPr>
          <a:xfrm>
            <a:off x="8899398" y="3377184"/>
            <a:ext cx="2575432" cy="1625853"/>
          </a:xfrm>
          <a:prstGeom prst="rect">
            <a:avLst/>
          </a:prstGeom>
        </p:spPr>
        <p:txBody>
          <a:bodyPr wrap="square" lIns="0" tIns="12065" rIns="0" bIns="0" rtlCol="0">
            <a:noAutofit/>
          </a:bodyPr>
          <a:lstStyle/>
          <a:p>
            <a:pPr marL="63626" marR="80511" algn="ctr">
              <a:lnSpc>
                <a:spcPts val="1900"/>
              </a:lnSpc>
            </a:pPr>
            <a:r>
              <a:rPr sz="1800" spc="-2" dirty="0">
                <a:solidFill>
                  <a:srgbClr val="FFFFFF"/>
                </a:solidFill>
                <a:latin typeface="Calibri"/>
                <a:cs typeface="Calibri"/>
              </a:rPr>
              <a:t>animals contain( lion, cat,</a:t>
            </a:r>
            <a:endParaRPr sz="1800">
              <a:latin typeface="Calibri"/>
              <a:cs typeface="Calibri"/>
            </a:endParaRPr>
          </a:p>
          <a:p>
            <a:pPr marR="7772" algn="ctr">
              <a:lnSpc>
                <a:spcPts val="2160"/>
              </a:lnSpc>
              <a:spcBef>
                <a:spcPts val="13"/>
              </a:spcBef>
            </a:pPr>
            <a:r>
              <a:rPr sz="1800" spc="-7" dirty="0">
                <a:solidFill>
                  <a:srgbClr val="FFFFFF"/>
                </a:solidFill>
                <a:latin typeface="Calibri"/>
                <a:cs typeface="Calibri"/>
              </a:rPr>
              <a:t>dog and tiger. Since “cat” is</a:t>
            </a:r>
            <a:endParaRPr sz="1800">
              <a:latin typeface="Calibri"/>
              <a:cs typeface="Calibri"/>
            </a:endParaRPr>
          </a:p>
          <a:p>
            <a:pPr marL="310514" marR="328650" algn="ctr">
              <a:lnSpc>
                <a:spcPts val="2160"/>
              </a:lnSpc>
            </a:pPr>
            <a:r>
              <a:rPr sz="1800" spc="-1" dirty="0">
                <a:solidFill>
                  <a:srgbClr val="FFFFFF"/>
                </a:solidFill>
                <a:latin typeface="Calibri"/>
                <a:cs typeface="Calibri"/>
              </a:rPr>
              <a:t>in “animals” set, the</a:t>
            </a:r>
            <a:endParaRPr sz="1800">
              <a:latin typeface="Calibri"/>
              <a:cs typeface="Calibri"/>
            </a:endParaRPr>
          </a:p>
          <a:p>
            <a:pPr marR="6512" algn="ctr">
              <a:lnSpc>
                <a:spcPts val="2160"/>
              </a:lnSpc>
            </a:pPr>
            <a:r>
              <a:rPr sz="1800" spc="-4" dirty="0">
                <a:solidFill>
                  <a:srgbClr val="FFFFFF"/>
                </a:solidFill>
                <a:latin typeface="Calibri"/>
                <a:cs typeface="Calibri"/>
              </a:rPr>
              <a:t>statement is true. But crow</a:t>
            </a:r>
            <a:endParaRPr sz="1800">
              <a:latin typeface="Calibri"/>
              <a:cs typeface="Calibri"/>
            </a:endParaRPr>
          </a:p>
          <a:p>
            <a:pPr algn="ctr">
              <a:lnSpc>
                <a:spcPts val="2160"/>
              </a:lnSpc>
            </a:pPr>
            <a:r>
              <a:rPr sz="1800" spc="-1" dirty="0">
                <a:solidFill>
                  <a:srgbClr val="FFFFFF"/>
                </a:solidFill>
                <a:latin typeface="Calibri"/>
                <a:cs typeface="Calibri"/>
              </a:rPr>
              <a:t>is not part of “animals” set,</a:t>
            </a:r>
            <a:endParaRPr sz="1800">
              <a:latin typeface="Calibri"/>
              <a:cs typeface="Calibri"/>
            </a:endParaRPr>
          </a:p>
          <a:p>
            <a:pPr marL="432434" marR="452564" algn="ctr">
              <a:lnSpc>
                <a:spcPts val="2160"/>
              </a:lnSpc>
            </a:pPr>
            <a:r>
              <a:rPr sz="1800" spc="-1" dirty="0">
                <a:solidFill>
                  <a:srgbClr val="FFFFFF"/>
                </a:solidFill>
                <a:latin typeface="Calibri"/>
                <a:cs typeface="Calibri"/>
              </a:rPr>
              <a:t>so output is false.</a:t>
            </a:r>
            <a:endParaRPr sz="1800">
              <a:latin typeface="Calibri"/>
              <a:cs typeface="Calibri"/>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1961769" y="3352800"/>
            <a:ext cx="5256403" cy="2362200"/>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387502"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8" name="object 8"/>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18463" y="1223137"/>
            <a:ext cx="4750004"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Set always give non-duplicate set of elements</a:t>
            </a:r>
            <a:endParaRPr sz="2000">
              <a:latin typeface="Calibri"/>
              <a:cs typeface="Calibri"/>
            </a:endParaRPr>
          </a:p>
        </p:txBody>
      </p:sp>
      <p:sp>
        <p:nvSpPr>
          <p:cNvPr id="6" name="object 6"/>
          <p:cNvSpPr txBox="1"/>
          <p:nvPr/>
        </p:nvSpPr>
        <p:spPr>
          <a:xfrm>
            <a:off x="1089152" y="1564060"/>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5" name="object 5"/>
          <p:cNvSpPr txBox="1"/>
          <p:nvPr/>
        </p:nvSpPr>
        <p:spPr>
          <a:xfrm>
            <a:off x="1375918" y="1577848"/>
            <a:ext cx="2059009" cy="583184"/>
          </a:xfrm>
          <a:prstGeom prst="rect">
            <a:avLst/>
          </a:prstGeom>
        </p:spPr>
        <p:txBody>
          <a:bodyPr wrap="square" lIns="0" tIns="12065" rIns="0" bIns="0" rtlCol="0">
            <a:noAutofit/>
          </a:bodyPr>
          <a:lstStyle/>
          <a:p>
            <a:pPr marL="12700">
              <a:lnSpc>
                <a:spcPts val="1900"/>
              </a:lnSpc>
            </a:pPr>
            <a:r>
              <a:rPr sz="1800" spc="-3" dirty="0">
                <a:latin typeface="Calibri"/>
                <a:cs typeface="Calibri"/>
              </a:rPr>
              <a:t>a = set('abracadabra')</a:t>
            </a:r>
            <a:endParaRPr sz="1800">
              <a:latin typeface="Calibri"/>
              <a:cs typeface="Calibri"/>
            </a:endParaRPr>
          </a:p>
          <a:p>
            <a:pPr marL="12700" marR="34289">
              <a:lnSpc>
                <a:spcPct val="101725"/>
              </a:lnSpc>
              <a:spcBef>
                <a:spcPts val="299"/>
              </a:spcBef>
            </a:pPr>
            <a:r>
              <a:rPr sz="1800" spc="-1" dirty="0">
                <a:latin typeface="Calibri"/>
                <a:cs typeface="Calibri"/>
              </a:rPr>
              <a:t>b = set('alacazam')</a:t>
            </a:r>
            <a:endParaRPr sz="1800">
              <a:latin typeface="Calibri"/>
              <a:cs typeface="Calibri"/>
            </a:endParaRPr>
          </a:p>
        </p:txBody>
      </p:sp>
      <p:sp>
        <p:nvSpPr>
          <p:cNvPr id="4" name="object 4"/>
          <p:cNvSpPr txBox="1"/>
          <p:nvPr/>
        </p:nvSpPr>
        <p:spPr>
          <a:xfrm>
            <a:off x="1089152" y="2551993"/>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3" name="object 3"/>
          <p:cNvSpPr txBox="1"/>
          <p:nvPr/>
        </p:nvSpPr>
        <p:spPr>
          <a:xfrm>
            <a:off x="1375918" y="2565780"/>
            <a:ext cx="1668246" cy="583184"/>
          </a:xfrm>
          <a:prstGeom prst="rect">
            <a:avLst/>
          </a:prstGeom>
        </p:spPr>
        <p:txBody>
          <a:bodyPr wrap="square" lIns="0" tIns="12065" rIns="0" bIns="0" rtlCol="0">
            <a:noAutofit/>
          </a:bodyPr>
          <a:lstStyle/>
          <a:p>
            <a:pPr marL="12700" marR="34289">
              <a:lnSpc>
                <a:spcPts val="1900"/>
              </a:lnSpc>
            </a:pPr>
            <a:r>
              <a:rPr sz="1800" spc="0" dirty="0">
                <a:latin typeface="Calibri"/>
                <a:cs typeface="Calibri"/>
              </a:rPr>
              <a:t>print("Set a is",a)</a:t>
            </a:r>
            <a:endParaRPr sz="1800">
              <a:latin typeface="Calibri"/>
              <a:cs typeface="Calibri"/>
            </a:endParaRPr>
          </a:p>
          <a:p>
            <a:pPr marL="12700">
              <a:lnSpc>
                <a:spcPct val="101725"/>
              </a:lnSpc>
              <a:spcBef>
                <a:spcPts val="299"/>
              </a:spcBef>
            </a:pPr>
            <a:r>
              <a:rPr sz="1800" dirty="0">
                <a:latin typeface="Calibri"/>
                <a:cs typeface="Calibri"/>
              </a:rPr>
              <a:t>print("Set b is",b)</a:t>
            </a:r>
            <a:endParaRPr sz="1800">
              <a:latin typeface="Calibri"/>
              <a:cs typeface="Calibri"/>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2209800" y="2667050"/>
            <a:ext cx="5212334" cy="882345"/>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807897" y="5165318"/>
            <a:ext cx="8031353" cy="836231"/>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2"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3" y="1223137"/>
            <a:ext cx="2459613"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Letters in a but not in b</a:t>
            </a:r>
            <a:endParaRPr sz="2000">
              <a:latin typeface="Calibri"/>
              <a:cs typeface="Calibri"/>
            </a:endParaRPr>
          </a:p>
        </p:txBody>
      </p:sp>
      <p:sp>
        <p:nvSpPr>
          <p:cNvPr id="8" name="object 8"/>
          <p:cNvSpPr txBox="1"/>
          <p:nvPr/>
        </p:nvSpPr>
        <p:spPr>
          <a:xfrm>
            <a:off x="1089152" y="1564060"/>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7" name="object 7"/>
          <p:cNvSpPr txBox="1"/>
          <p:nvPr/>
        </p:nvSpPr>
        <p:spPr>
          <a:xfrm>
            <a:off x="1375918" y="1577848"/>
            <a:ext cx="3098139" cy="583184"/>
          </a:xfrm>
          <a:prstGeom prst="rect">
            <a:avLst/>
          </a:prstGeom>
        </p:spPr>
        <p:txBody>
          <a:bodyPr wrap="square" lIns="0" tIns="12065" rIns="0" bIns="0" rtlCol="0">
            <a:noAutofit/>
          </a:bodyPr>
          <a:lstStyle/>
          <a:p>
            <a:pPr marL="12700" marR="34289">
              <a:lnSpc>
                <a:spcPts val="1900"/>
              </a:lnSpc>
            </a:pPr>
            <a:r>
              <a:rPr sz="1800" spc="2" dirty="0">
                <a:latin typeface="Calibri"/>
                <a:cs typeface="Calibri"/>
              </a:rPr>
              <a:t>c = a - b</a:t>
            </a:r>
            <a:endParaRPr sz="1800">
              <a:latin typeface="Calibri"/>
              <a:cs typeface="Calibri"/>
            </a:endParaRPr>
          </a:p>
          <a:p>
            <a:pPr marL="12700">
              <a:lnSpc>
                <a:spcPct val="101725"/>
              </a:lnSpc>
              <a:spcBef>
                <a:spcPts val="299"/>
              </a:spcBef>
            </a:pPr>
            <a:r>
              <a:rPr sz="1800" spc="-1" dirty="0">
                <a:latin typeface="Calibri"/>
                <a:cs typeface="Calibri"/>
              </a:rPr>
              <a:t>print("letters in a but not in b",c)</a:t>
            </a:r>
            <a:endParaRPr sz="1800">
              <a:latin typeface="Calibri"/>
              <a:cs typeface="Calibri"/>
            </a:endParaRPr>
          </a:p>
        </p:txBody>
      </p:sp>
      <p:sp>
        <p:nvSpPr>
          <p:cNvPr id="6" name="object 6"/>
          <p:cNvSpPr txBox="1"/>
          <p:nvPr/>
        </p:nvSpPr>
        <p:spPr>
          <a:xfrm>
            <a:off x="631952" y="3585614"/>
            <a:ext cx="152806"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3600983"/>
            <a:ext cx="2348882" cy="280212"/>
          </a:xfrm>
          <a:prstGeom prst="rect">
            <a:avLst/>
          </a:prstGeom>
        </p:spPr>
        <p:txBody>
          <a:bodyPr wrap="square" lIns="0" tIns="13366" rIns="0" bIns="0" rtlCol="0">
            <a:noAutofit/>
          </a:bodyPr>
          <a:lstStyle/>
          <a:p>
            <a:pPr marL="12700">
              <a:lnSpc>
                <a:spcPts val="2105"/>
              </a:lnSpc>
            </a:pPr>
            <a:r>
              <a:rPr sz="2000" spc="-4" dirty="0">
                <a:latin typeface="Calibri"/>
                <a:cs typeface="Calibri"/>
              </a:rPr>
              <a:t>Letters in either a or b</a:t>
            </a:r>
            <a:endParaRPr sz="2000">
              <a:latin typeface="Calibri"/>
              <a:cs typeface="Calibri"/>
            </a:endParaRPr>
          </a:p>
        </p:txBody>
      </p:sp>
      <p:sp>
        <p:nvSpPr>
          <p:cNvPr id="4" name="object 4"/>
          <p:cNvSpPr txBox="1"/>
          <p:nvPr/>
        </p:nvSpPr>
        <p:spPr>
          <a:xfrm>
            <a:off x="1089152" y="3942135"/>
            <a:ext cx="186791" cy="583183"/>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3" name="object 3"/>
          <p:cNvSpPr txBox="1"/>
          <p:nvPr/>
        </p:nvSpPr>
        <p:spPr>
          <a:xfrm>
            <a:off x="1375918" y="3955923"/>
            <a:ext cx="3020415" cy="583183"/>
          </a:xfrm>
          <a:prstGeom prst="rect">
            <a:avLst/>
          </a:prstGeom>
        </p:spPr>
        <p:txBody>
          <a:bodyPr wrap="square" lIns="0" tIns="12065" rIns="0" bIns="0" rtlCol="0">
            <a:noAutofit/>
          </a:bodyPr>
          <a:lstStyle/>
          <a:p>
            <a:pPr marL="12700" marR="34289">
              <a:lnSpc>
                <a:spcPts val="1900"/>
              </a:lnSpc>
            </a:pPr>
            <a:r>
              <a:rPr sz="1800" spc="2" dirty="0">
                <a:latin typeface="Calibri"/>
                <a:cs typeface="Calibri"/>
              </a:rPr>
              <a:t>d = a | b</a:t>
            </a:r>
            <a:endParaRPr sz="1800">
              <a:latin typeface="Calibri"/>
              <a:cs typeface="Calibri"/>
            </a:endParaRPr>
          </a:p>
          <a:p>
            <a:pPr marL="12700">
              <a:lnSpc>
                <a:spcPct val="101725"/>
              </a:lnSpc>
              <a:spcBef>
                <a:spcPts val="299"/>
              </a:spcBef>
            </a:pPr>
            <a:r>
              <a:rPr sz="1800" spc="-1" dirty="0">
                <a:latin typeface="Calibri"/>
                <a:cs typeface="Calibri"/>
              </a:rPr>
              <a:t>print("letters in either a or b",d)</a:t>
            </a:r>
            <a:endParaRPr sz="1800">
              <a:latin typeface="Calibri"/>
              <a:cs typeface="Calibri"/>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1494409" y="2332710"/>
            <a:ext cx="5140070" cy="1075461"/>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1220000" y="4876800"/>
            <a:ext cx="7212710" cy="1080249"/>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2"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3" y="1223137"/>
            <a:ext cx="2380970"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Letters in both a and b</a:t>
            </a:r>
            <a:endParaRPr sz="2000">
              <a:latin typeface="Calibri"/>
              <a:cs typeface="Calibri"/>
            </a:endParaRPr>
          </a:p>
        </p:txBody>
      </p:sp>
      <p:sp>
        <p:nvSpPr>
          <p:cNvPr id="8" name="object 8"/>
          <p:cNvSpPr txBox="1"/>
          <p:nvPr/>
        </p:nvSpPr>
        <p:spPr>
          <a:xfrm>
            <a:off x="1089152" y="1564060"/>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7" name="object 7"/>
          <p:cNvSpPr txBox="1"/>
          <p:nvPr/>
        </p:nvSpPr>
        <p:spPr>
          <a:xfrm>
            <a:off x="1375918" y="1577848"/>
            <a:ext cx="3044799" cy="583184"/>
          </a:xfrm>
          <a:prstGeom prst="rect">
            <a:avLst/>
          </a:prstGeom>
        </p:spPr>
        <p:txBody>
          <a:bodyPr wrap="square" lIns="0" tIns="12065" rIns="0" bIns="0" rtlCol="0">
            <a:noAutofit/>
          </a:bodyPr>
          <a:lstStyle/>
          <a:p>
            <a:pPr marL="12700" marR="34289">
              <a:lnSpc>
                <a:spcPts val="1900"/>
              </a:lnSpc>
            </a:pPr>
            <a:r>
              <a:rPr sz="1800" spc="2" dirty="0">
                <a:latin typeface="Calibri"/>
                <a:cs typeface="Calibri"/>
              </a:rPr>
              <a:t>e = a &amp; b</a:t>
            </a:r>
            <a:endParaRPr sz="1800">
              <a:latin typeface="Calibri"/>
              <a:cs typeface="Calibri"/>
            </a:endParaRPr>
          </a:p>
          <a:p>
            <a:pPr marL="12700">
              <a:lnSpc>
                <a:spcPct val="101725"/>
              </a:lnSpc>
              <a:spcBef>
                <a:spcPts val="299"/>
              </a:spcBef>
            </a:pPr>
            <a:r>
              <a:rPr sz="1800" spc="-1" dirty="0">
                <a:latin typeface="Calibri"/>
                <a:cs typeface="Calibri"/>
              </a:rPr>
              <a:t>print("letters in both a and b",e)</a:t>
            </a:r>
            <a:endParaRPr sz="1800">
              <a:latin typeface="Calibri"/>
              <a:cs typeface="Calibri"/>
            </a:endParaRPr>
          </a:p>
        </p:txBody>
      </p:sp>
      <p:sp>
        <p:nvSpPr>
          <p:cNvPr id="6" name="object 6"/>
          <p:cNvSpPr txBox="1"/>
          <p:nvPr/>
        </p:nvSpPr>
        <p:spPr>
          <a:xfrm>
            <a:off x="631952" y="3549285"/>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3564636"/>
            <a:ext cx="3033960"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Letters in a or b but not both</a:t>
            </a:r>
            <a:endParaRPr sz="2000">
              <a:latin typeface="Calibri"/>
              <a:cs typeface="Calibri"/>
            </a:endParaRPr>
          </a:p>
        </p:txBody>
      </p:sp>
      <p:sp>
        <p:nvSpPr>
          <p:cNvPr id="4" name="object 4"/>
          <p:cNvSpPr txBox="1"/>
          <p:nvPr/>
        </p:nvSpPr>
        <p:spPr>
          <a:xfrm>
            <a:off x="1089152" y="3905559"/>
            <a:ext cx="186791" cy="583183"/>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3" name="object 3"/>
          <p:cNvSpPr txBox="1"/>
          <p:nvPr/>
        </p:nvSpPr>
        <p:spPr>
          <a:xfrm>
            <a:off x="1375918" y="3919347"/>
            <a:ext cx="3591915" cy="583183"/>
          </a:xfrm>
          <a:prstGeom prst="rect">
            <a:avLst/>
          </a:prstGeom>
        </p:spPr>
        <p:txBody>
          <a:bodyPr wrap="square" lIns="0" tIns="12065" rIns="0" bIns="0" rtlCol="0">
            <a:noAutofit/>
          </a:bodyPr>
          <a:lstStyle/>
          <a:p>
            <a:pPr marL="12700" marR="34289">
              <a:lnSpc>
                <a:spcPts val="1900"/>
              </a:lnSpc>
            </a:pPr>
            <a:r>
              <a:rPr sz="1800" spc="2" dirty="0">
                <a:latin typeface="Calibri"/>
                <a:cs typeface="Calibri"/>
              </a:rPr>
              <a:t>f = a ^ b</a:t>
            </a:r>
            <a:endParaRPr sz="1800">
              <a:latin typeface="Calibri"/>
              <a:cs typeface="Calibri"/>
            </a:endParaRPr>
          </a:p>
          <a:p>
            <a:pPr marL="12700">
              <a:lnSpc>
                <a:spcPct val="101725"/>
              </a:lnSpc>
              <a:spcBef>
                <a:spcPts val="299"/>
              </a:spcBef>
            </a:pPr>
            <a:r>
              <a:rPr sz="1800" spc="0" dirty="0">
                <a:latin typeface="Calibri"/>
                <a:cs typeface="Calibri"/>
              </a:rPr>
              <a:t>print("letters in a or b but not both",f)</a:t>
            </a:r>
            <a:endParaRPr sz="1800">
              <a:latin typeface="Calibri"/>
              <a:cs typeface="Calibri"/>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1033449" y="3250869"/>
            <a:ext cx="7597902" cy="3219196"/>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9102471" y="3354324"/>
            <a:ext cx="2937129" cy="1674876"/>
          </a:xfrm>
          <a:custGeom>
            <a:avLst/>
            <a:gdLst/>
            <a:ahLst/>
            <a:cxnLst/>
            <a:rect l="l" t="t" r="r" b="b"/>
            <a:pathLst>
              <a:path w="2937129" h="1674876">
                <a:moveTo>
                  <a:pt x="0" y="279145"/>
                </a:moveTo>
                <a:lnTo>
                  <a:pt x="0" y="1395730"/>
                </a:lnTo>
                <a:lnTo>
                  <a:pt x="925" y="1418625"/>
                </a:lnTo>
                <a:lnTo>
                  <a:pt x="8112" y="1462815"/>
                </a:lnTo>
                <a:lnTo>
                  <a:pt x="21935" y="1504390"/>
                </a:lnTo>
                <a:lnTo>
                  <a:pt x="41820" y="1542776"/>
                </a:lnTo>
                <a:lnTo>
                  <a:pt x="67192" y="1577399"/>
                </a:lnTo>
                <a:lnTo>
                  <a:pt x="97476" y="1607683"/>
                </a:lnTo>
                <a:lnTo>
                  <a:pt x="132099" y="1633055"/>
                </a:lnTo>
                <a:lnTo>
                  <a:pt x="170485" y="1652940"/>
                </a:lnTo>
                <a:lnTo>
                  <a:pt x="212060" y="1666763"/>
                </a:lnTo>
                <a:lnTo>
                  <a:pt x="256250" y="1673950"/>
                </a:lnTo>
                <a:lnTo>
                  <a:pt x="279146" y="1674876"/>
                </a:lnTo>
                <a:lnTo>
                  <a:pt x="2657982" y="1674876"/>
                </a:lnTo>
                <a:lnTo>
                  <a:pt x="2703264" y="1671222"/>
                </a:lnTo>
                <a:lnTo>
                  <a:pt x="2746218" y="1660645"/>
                </a:lnTo>
                <a:lnTo>
                  <a:pt x="2786271" y="1643720"/>
                </a:lnTo>
                <a:lnTo>
                  <a:pt x="2822847" y="1621019"/>
                </a:lnTo>
                <a:lnTo>
                  <a:pt x="2855372" y="1593119"/>
                </a:lnTo>
                <a:lnTo>
                  <a:pt x="2883272" y="1560594"/>
                </a:lnTo>
                <a:lnTo>
                  <a:pt x="2905973" y="1524018"/>
                </a:lnTo>
                <a:lnTo>
                  <a:pt x="2922898" y="1483965"/>
                </a:lnTo>
                <a:lnTo>
                  <a:pt x="2933475" y="1441011"/>
                </a:lnTo>
                <a:lnTo>
                  <a:pt x="2937129" y="1395730"/>
                </a:lnTo>
                <a:lnTo>
                  <a:pt x="2937129" y="279145"/>
                </a:lnTo>
                <a:lnTo>
                  <a:pt x="2933475" y="233864"/>
                </a:lnTo>
                <a:lnTo>
                  <a:pt x="2922898" y="190910"/>
                </a:lnTo>
                <a:lnTo>
                  <a:pt x="2905973" y="150857"/>
                </a:lnTo>
                <a:lnTo>
                  <a:pt x="2883272" y="114281"/>
                </a:lnTo>
                <a:lnTo>
                  <a:pt x="2855372" y="81756"/>
                </a:lnTo>
                <a:lnTo>
                  <a:pt x="2822847" y="53856"/>
                </a:lnTo>
                <a:lnTo>
                  <a:pt x="2786271" y="31155"/>
                </a:lnTo>
                <a:lnTo>
                  <a:pt x="2746218" y="14230"/>
                </a:lnTo>
                <a:lnTo>
                  <a:pt x="2703264" y="3653"/>
                </a:lnTo>
                <a:lnTo>
                  <a:pt x="2657982" y="0"/>
                </a:lnTo>
                <a:lnTo>
                  <a:pt x="279146" y="0"/>
                </a:lnTo>
                <a:lnTo>
                  <a:pt x="233864" y="3653"/>
                </a:lnTo>
                <a:lnTo>
                  <a:pt x="190910" y="14230"/>
                </a:lnTo>
                <a:lnTo>
                  <a:pt x="150857" y="31155"/>
                </a:lnTo>
                <a:lnTo>
                  <a:pt x="114281" y="53856"/>
                </a:lnTo>
                <a:lnTo>
                  <a:pt x="81756" y="81756"/>
                </a:lnTo>
                <a:lnTo>
                  <a:pt x="53856" y="114281"/>
                </a:lnTo>
                <a:lnTo>
                  <a:pt x="31155" y="150857"/>
                </a:lnTo>
                <a:lnTo>
                  <a:pt x="14230" y="190910"/>
                </a:lnTo>
                <a:lnTo>
                  <a:pt x="3653" y="233864"/>
                </a:lnTo>
                <a:lnTo>
                  <a:pt x="0" y="279145"/>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9102471" y="3354324"/>
            <a:ext cx="2937129" cy="1674876"/>
          </a:xfrm>
          <a:custGeom>
            <a:avLst/>
            <a:gdLst/>
            <a:ahLst/>
            <a:cxnLst/>
            <a:rect l="l" t="t" r="r" b="b"/>
            <a:pathLst>
              <a:path w="2937129" h="1674876">
                <a:moveTo>
                  <a:pt x="0" y="279145"/>
                </a:moveTo>
                <a:lnTo>
                  <a:pt x="3653" y="233864"/>
                </a:lnTo>
                <a:lnTo>
                  <a:pt x="14230" y="190910"/>
                </a:lnTo>
                <a:lnTo>
                  <a:pt x="31155" y="150857"/>
                </a:lnTo>
                <a:lnTo>
                  <a:pt x="53856" y="114281"/>
                </a:lnTo>
                <a:lnTo>
                  <a:pt x="81756" y="81756"/>
                </a:lnTo>
                <a:lnTo>
                  <a:pt x="114281" y="53856"/>
                </a:lnTo>
                <a:lnTo>
                  <a:pt x="150857" y="31155"/>
                </a:lnTo>
                <a:lnTo>
                  <a:pt x="190910" y="14230"/>
                </a:lnTo>
                <a:lnTo>
                  <a:pt x="233864" y="3653"/>
                </a:lnTo>
                <a:lnTo>
                  <a:pt x="279146" y="0"/>
                </a:lnTo>
                <a:lnTo>
                  <a:pt x="2657982" y="0"/>
                </a:lnTo>
                <a:lnTo>
                  <a:pt x="2703264" y="3653"/>
                </a:lnTo>
                <a:lnTo>
                  <a:pt x="2746218" y="14230"/>
                </a:lnTo>
                <a:lnTo>
                  <a:pt x="2786271" y="31155"/>
                </a:lnTo>
                <a:lnTo>
                  <a:pt x="2822847" y="53856"/>
                </a:lnTo>
                <a:lnTo>
                  <a:pt x="2855372" y="81756"/>
                </a:lnTo>
                <a:lnTo>
                  <a:pt x="2883272" y="114281"/>
                </a:lnTo>
                <a:lnTo>
                  <a:pt x="2905973" y="150857"/>
                </a:lnTo>
                <a:lnTo>
                  <a:pt x="2922898" y="190910"/>
                </a:lnTo>
                <a:lnTo>
                  <a:pt x="2933475" y="233864"/>
                </a:lnTo>
                <a:lnTo>
                  <a:pt x="2937129" y="279145"/>
                </a:lnTo>
                <a:lnTo>
                  <a:pt x="2937129" y="1395730"/>
                </a:lnTo>
                <a:lnTo>
                  <a:pt x="2933475" y="1441011"/>
                </a:lnTo>
                <a:lnTo>
                  <a:pt x="2922898" y="1483965"/>
                </a:lnTo>
                <a:lnTo>
                  <a:pt x="2905973" y="1524018"/>
                </a:lnTo>
                <a:lnTo>
                  <a:pt x="2883272" y="1560594"/>
                </a:lnTo>
                <a:lnTo>
                  <a:pt x="2855372" y="1593119"/>
                </a:lnTo>
                <a:lnTo>
                  <a:pt x="2822847" y="1621019"/>
                </a:lnTo>
                <a:lnTo>
                  <a:pt x="2786271" y="1643720"/>
                </a:lnTo>
                <a:lnTo>
                  <a:pt x="2746218" y="1660645"/>
                </a:lnTo>
                <a:lnTo>
                  <a:pt x="2703264" y="1671222"/>
                </a:lnTo>
                <a:lnTo>
                  <a:pt x="2657982" y="1674876"/>
                </a:lnTo>
                <a:lnTo>
                  <a:pt x="279146" y="1674876"/>
                </a:lnTo>
                <a:lnTo>
                  <a:pt x="233864" y="1671222"/>
                </a:lnTo>
                <a:lnTo>
                  <a:pt x="190910" y="1660645"/>
                </a:lnTo>
                <a:lnTo>
                  <a:pt x="150857" y="1643720"/>
                </a:lnTo>
                <a:lnTo>
                  <a:pt x="114281" y="1621019"/>
                </a:lnTo>
                <a:lnTo>
                  <a:pt x="81756" y="1593119"/>
                </a:lnTo>
                <a:lnTo>
                  <a:pt x="53856" y="1560594"/>
                </a:lnTo>
                <a:lnTo>
                  <a:pt x="31155" y="1524018"/>
                </a:lnTo>
                <a:lnTo>
                  <a:pt x="14230" y="1483965"/>
                </a:lnTo>
                <a:lnTo>
                  <a:pt x="3653" y="1441011"/>
                </a:lnTo>
                <a:lnTo>
                  <a:pt x="0" y="1395730"/>
                </a:lnTo>
                <a:lnTo>
                  <a:pt x="0" y="279145"/>
                </a:lnTo>
                <a:close/>
              </a:path>
            </a:pathLst>
          </a:custGeom>
          <a:ln w="25400">
            <a:solidFill>
              <a:srgbClr val="BB8B00"/>
            </a:solidFill>
          </a:ln>
        </p:spPr>
        <p:txBody>
          <a:bodyPr wrap="square" lIns="0" tIns="0" rIns="0" bIns="0" rtlCol="0">
            <a:noAutofit/>
          </a:bodyPr>
          <a:lstStyle/>
          <a:p>
            <a:endParaRPr/>
          </a:p>
        </p:txBody>
      </p:sp>
      <p:sp>
        <p:nvSpPr>
          <p:cNvPr id="13" name="object 13"/>
          <p:cNvSpPr/>
          <p:nvPr/>
        </p:nvSpPr>
        <p:spPr>
          <a:xfrm>
            <a:off x="2867914" y="4804410"/>
            <a:ext cx="6234938" cy="506222"/>
          </a:xfrm>
          <a:custGeom>
            <a:avLst/>
            <a:gdLst/>
            <a:ahLst/>
            <a:cxnLst/>
            <a:rect l="l" t="t" r="r" b="b"/>
            <a:pathLst>
              <a:path w="6234938" h="506222">
                <a:moveTo>
                  <a:pt x="11811" y="48767"/>
                </a:moveTo>
                <a:lnTo>
                  <a:pt x="81661" y="0"/>
                </a:lnTo>
                <a:lnTo>
                  <a:pt x="0" y="56006"/>
                </a:lnTo>
                <a:lnTo>
                  <a:pt x="11811" y="48767"/>
                </a:lnTo>
                <a:close/>
              </a:path>
              <a:path w="6234938" h="506222">
                <a:moveTo>
                  <a:pt x="90550" y="1650"/>
                </a:moveTo>
                <a:lnTo>
                  <a:pt x="88518" y="-1270"/>
                </a:lnTo>
                <a:lnTo>
                  <a:pt x="84581" y="-1905"/>
                </a:lnTo>
                <a:lnTo>
                  <a:pt x="81661" y="0"/>
                </a:lnTo>
                <a:lnTo>
                  <a:pt x="11811" y="48767"/>
                </a:lnTo>
                <a:lnTo>
                  <a:pt x="0" y="56006"/>
                </a:lnTo>
                <a:lnTo>
                  <a:pt x="88900" y="99694"/>
                </a:lnTo>
                <a:lnTo>
                  <a:pt x="12700" y="61467"/>
                </a:lnTo>
                <a:lnTo>
                  <a:pt x="15367" y="49402"/>
                </a:lnTo>
                <a:lnTo>
                  <a:pt x="25103" y="54185"/>
                </a:lnTo>
                <a:lnTo>
                  <a:pt x="16129" y="60325"/>
                </a:lnTo>
                <a:lnTo>
                  <a:pt x="15367" y="49402"/>
                </a:lnTo>
                <a:lnTo>
                  <a:pt x="12700" y="61467"/>
                </a:lnTo>
                <a:lnTo>
                  <a:pt x="36410" y="59738"/>
                </a:lnTo>
                <a:lnTo>
                  <a:pt x="6234938" y="-392303"/>
                </a:lnTo>
                <a:lnTo>
                  <a:pt x="6234049" y="-405003"/>
                </a:lnTo>
                <a:lnTo>
                  <a:pt x="35553" y="47036"/>
                </a:lnTo>
                <a:lnTo>
                  <a:pt x="88900" y="10540"/>
                </a:lnTo>
                <a:lnTo>
                  <a:pt x="91821" y="8508"/>
                </a:lnTo>
                <a:lnTo>
                  <a:pt x="92456" y="4571"/>
                </a:lnTo>
                <a:lnTo>
                  <a:pt x="90550" y="1650"/>
                </a:lnTo>
                <a:close/>
              </a:path>
              <a:path w="6234938" h="506222">
                <a:moveTo>
                  <a:pt x="88900" y="99694"/>
                </a:moveTo>
                <a:lnTo>
                  <a:pt x="92075" y="101218"/>
                </a:lnTo>
                <a:lnTo>
                  <a:pt x="95885" y="99821"/>
                </a:lnTo>
                <a:lnTo>
                  <a:pt x="97409" y="96773"/>
                </a:lnTo>
                <a:lnTo>
                  <a:pt x="98933" y="93598"/>
                </a:lnTo>
                <a:lnTo>
                  <a:pt x="97662" y="89788"/>
                </a:lnTo>
                <a:lnTo>
                  <a:pt x="94487" y="88264"/>
                </a:lnTo>
                <a:lnTo>
                  <a:pt x="36410" y="59738"/>
                </a:lnTo>
                <a:lnTo>
                  <a:pt x="12700" y="61467"/>
                </a:lnTo>
                <a:lnTo>
                  <a:pt x="88900" y="99694"/>
                </a:lnTo>
                <a:close/>
              </a:path>
              <a:path w="6234938" h="506222">
                <a:moveTo>
                  <a:pt x="25103" y="54185"/>
                </a:moveTo>
                <a:lnTo>
                  <a:pt x="15367" y="49402"/>
                </a:lnTo>
                <a:lnTo>
                  <a:pt x="16129" y="60325"/>
                </a:lnTo>
                <a:lnTo>
                  <a:pt x="25103" y="54185"/>
                </a:lnTo>
                <a:close/>
              </a:path>
            </a:pathLst>
          </a:custGeom>
          <a:solidFill>
            <a:srgbClr val="FFBE00"/>
          </a:solidFill>
        </p:spPr>
        <p:txBody>
          <a:bodyPr wrap="square" lIns="0" tIns="0" rIns="0" bIns="0" rtlCol="0">
            <a:noAutofit/>
          </a:bodyPr>
          <a:lstStyle/>
          <a:p>
            <a:endParaRPr/>
          </a:p>
        </p:txBody>
      </p:sp>
      <p:sp>
        <p:nvSpPr>
          <p:cNvPr id="9" name="object 9"/>
          <p:cNvSpPr txBox="1"/>
          <p:nvPr/>
        </p:nvSpPr>
        <p:spPr>
          <a:xfrm>
            <a:off x="387502" y="197103"/>
            <a:ext cx="1637377" cy="380492"/>
          </a:xfrm>
          <a:prstGeom prst="rect">
            <a:avLst/>
          </a:prstGeom>
        </p:spPr>
        <p:txBody>
          <a:bodyPr wrap="square" lIns="0" tIns="18383" rIns="0" bIns="0" rtlCol="0">
            <a:noAutofit/>
          </a:bodyPr>
          <a:lstStyle/>
          <a:p>
            <a:pPr marL="12700">
              <a:lnSpc>
                <a:spcPts val="2895"/>
              </a:lnSpc>
            </a:pPr>
            <a:r>
              <a:rPr sz="2800" b="1" u="heavy" spc="-12" dirty="0">
                <a:solidFill>
                  <a:srgbClr val="404040"/>
                </a:solidFill>
                <a:latin typeface="Calibri"/>
                <a:cs typeface="Calibri"/>
              </a:rPr>
              <a:t>Frozensets</a:t>
            </a:r>
            <a:endParaRPr sz="2800">
              <a:latin typeface="Calibri"/>
              <a:cs typeface="Calibri"/>
            </a:endParaRPr>
          </a:p>
        </p:txBody>
      </p:sp>
      <p:sp>
        <p:nvSpPr>
          <p:cNvPr id="8" name="object 8"/>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74852" y="1223137"/>
            <a:ext cx="8878998"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Sets are mutable, and may therefore not be used, for example, as keys in dictionaries.</a:t>
            </a:r>
            <a:endParaRPr sz="2000">
              <a:latin typeface="Calibri"/>
              <a:cs typeface="Calibri"/>
            </a:endParaRPr>
          </a:p>
        </p:txBody>
      </p:sp>
      <p:sp>
        <p:nvSpPr>
          <p:cNvPr id="6" name="object 6"/>
          <p:cNvSpPr txBox="1"/>
          <p:nvPr/>
        </p:nvSpPr>
        <p:spPr>
          <a:xfrm>
            <a:off x="631952" y="193930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74852" y="1954657"/>
            <a:ext cx="10429445" cy="1255648"/>
          </a:xfrm>
          <a:prstGeom prst="rect">
            <a:avLst/>
          </a:prstGeom>
        </p:spPr>
        <p:txBody>
          <a:bodyPr wrap="square" lIns="0" tIns="13366" rIns="0" bIns="0" rtlCol="0">
            <a:noAutofit/>
          </a:bodyPr>
          <a:lstStyle/>
          <a:p>
            <a:pPr marL="12700" marR="46508">
              <a:lnSpc>
                <a:spcPts val="2105"/>
              </a:lnSpc>
            </a:pPr>
            <a:r>
              <a:rPr sz="2000" spc="-2" dirty="0">
                <a:latin typeface="Calibri"/>
                <a:cs typeface="Calibri"/>
              </a:rPr>
              <a:t>Another problem is that sets themselves may only contain immutable (hashable) values, and thus</a:t>
            </a:r>
            <a:endParaRPr sz="2000">
              <a:latin typeface="Calibri"/>
              <a:cs typeface="Calibri"/>
            </a:endParaRPr>
          </a:p>
          <a:p>
            <a:pPr marL="12700" marR="46508">
              <a:lnSpc>
                <a:spcPts val="2405"/>
              </a:lnSpc>
              <a:spcBef>
                <a:spcPts val="15"/>
              </a:spcBef>
            </a:pPr>
            <a:r>
              <a:rPr sz="2000" spc="-4" dirty="0">
                <a:latin typeface="Calibri"/>
                <a:cs typeface="Calibri"/>
              </a:rPr>
              <a:t>may not contain other sets.</a:t>
            </a:r>
            <a:endParaRPr sz="2000">
              <a:latin typeface="Calibri"/>
              <a:cs typeface="Calibri"/>
            </a:endParaRPr>
          </a:p>
          <a:p>
            <a:pPr marL="12700">
              <a:lnSpc>
                <a:spcPct val="101725"/>
              </a:lnSpc>
              <a:spcBef>
                <a:spcPts val="314"/>
              </a:spcBef>
            </a:pPr>
            <a:r>
              <a:rPr sz="2000" spc="-2" dirty="0">
                <a:latin typeface="Calibri"/>
                <a:cs typeface="Calibri"/>
              </a:rPr>
              <a:t>Because sets of sets often occur in practice, there is the </a:t>
            </a:r>
            <a:r>
              <a:rPr sz="2000" b="1" spc="-2" dirty="0">
                <a:latin typeface="Calibri"/>
                <a:cs typeface="Calibri"/>
              </a:rPr>
              <a:t>frozenset </a:t>
            </a:r>
            <a:r>
              <a:rPr sz="2000" spc="-2" dirty="0">
                <a:latin typeface="Calibri"/>
                <a:cs typeface="Calibri"/>
              </a:rPr>
              <a:t>type, which represents immutable</a:t>
            </a:r>
            <a:endParaRPr sz="2000">
              <a:latin typeface="Calibri"/>
              <a:cs typeface="Calibri"/>
            </a:endParaRPr>
          </a:p>
          <a:p>
            <a:pPr marL="12700" marR="46508">
              <a:lnSpc>
                <a:spcPts val="2400"/>
              </a:lnSpc>
              <a:spcBef>
                <a:spcPts val="120"/>
              </a:spcBef>
            </a:pPr>
            <a:r>
              <a:rPr sz="2000" spc="-3" dirty="0">
                <a:latin typeface="Calibri"/>
                <a:cs typeface="Calibri"/>
              </a:rPr>
              <a:t>(and, therefore, hashable) sets.</a:t>
            </a:r>
            <a:endParaRPr sz="2000">
              <a:latin typeface="Calibri"/>
              <a:cs typeface="Calibri"/>
            </a:endParaRPr>
          </a:p>
        </p:txBody>
      </p:sp>
      <p:sp>
        <p:nvSpPr>
          <p:cNvPr id="4" name="object 4"/>
          <p:cNvSpPr txBox="1"/>
          <p:nvPr/>
        </p:nvSpPr>
        <p:spPr>
          <a:xfrm>
            <a:off x="631952" y="2610247"/>
            <a:ext cx="152653"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3" name="object 3"/>
          <p:cNvSpPr txBox="1"/>
          <p:nvPr/>
        </p:nvSpPr>
        <p:spPr>
          <a:xfrm>
            <a:off x="9290685" y="3947414"/>
            <a:ext cx="2597724" cy="528319"/>
          </a:xfrm>
          <a:prstGeom prst="rect">
            <a:avLst/>
          </a:prstGeom>
        </p:spPr>
        <p:txBody>
          <a:bodyPr wrap="square" lIns="0" tIns="12065" rIns="0" bIns="0" rtlCol="0">
            <a:noAutofit/>
          </a:bodyPr>
          <a:lstStyle/>
          <a:p>
            <a:pPr marL="12700">
              <a:lnSpc>
                <a:spcPts val="1900"/>
              </a:lnSpc>
            </a:pPr>
            <a:r>
              <a:rPr sz="1800" spc="-5" dirty="0">
                <a:solidFill>
                  <a:srgbClr val="FFFFFF"/>
                </a:solidFill>
                <a:latin typeface="Calibri"/>
                <a:cs typeface="Calibri"/>
              </a:rPr>
              <a:t>Frozenset is immutable. So,</a:t>
            </a:r>
            <a:endParaRPr sz="1800">
              <a:latin typeface="Calibri"/>
              <a:cs typeface="Calibri"/>
            </a:endParaRPr>
          </a:p>
          <a:p>
            <a:pPr marL="15748" marR="4384">
              <a:lnSpc>
                <a:spcPts val="2160"/>
              </a:lnSpc>
              <a:spcBef>
                <a:spcPts val="13"/>
              </a:spcBef>
            </a:pPr>
            <a:r>
              <a:rPr sz="1800" spc="-1" dirty="0">
                <a:solidFill>
                  <a:srgbClr val="FFFFFF"/>
                </a:solidFill>
                <a:latin typeface="Calibri"/>
                <a:cs typeface="Calibri"/>
              </a:rPr>
              <a:t>we can’t assign values to it.</a:t>
            </a:r>
            <a:endParaRPr sz="18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08762" y="1790700"/>
            <a:ext cx="5320538" cy="3971925"/>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6342888" y="1790700"/>
            <a:ext cx="5315712" cy="3971925"/>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txBox="1"/>
          <p:nvPr/>
        </p:nvSpPr>
        <p:spPr>
          <a:xfrm>
            <a:off x="387502" y="197103"/>
            <a:ext cx="4070770" cy="380492"/>
          </a:xfrm>
          <a:prstGeom prst="rect">
            <a:avLst/>
          </a:prstGeom>
        </p:spPr>
        <p:txBody>
          <a:bodyPr wrap="square" lIns="0" tIns="18383" rIns="0" bIns="0" rtlCol="0">
            <a:noAutofit/>
          </a:bodyPr>
          <a:lstStyle/>
          <a:p>
            <a:pPr marL="12700">
              <a:lnSpc>
                <a:spcPts val="2895"/>
              </a:lnSpc>
            </a:pPr>
            <a:r>
              <a:rPr sz="2800" b="1" u="heavy" spc="-4" dirty="0">
                <a:solidFill>
                  <a:srgbClr val="404040"/>
                </a:solidFill>
                <a:latin typeface="Calibri"/>
                <a:cs typeface="Calibri"/>
              </a:rPr>
              <a:t>Installation of Python 3.6.3</a:t>
            </a:r>
            <a:endParaRPr sz="2800">
              <a:latin typeface="Calibri"/>
              <a:cs typeface="Calibri"/>
            </a:endParaRPr>
          </a:p>
        </p:txBody>
      </p:sp>
      <p:sp>
        <p:nvSpPr>
          <p:cNvPr id="6" name="object 6"/>
          <p:cNvSpPr txBox="1"/>
          <p:nvPr/>
        </p:nvSpPr>
        <p:spPr>
          <a:xfrm>
            <a:off x="387502" y="1097026"/>
            <a:ext cx="5517244"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This shows the successful installation of Python 3.6.3</a:t>
            </a:r>
            <a:endParaRPr sz="2000">
              <a:latin typeface="Calibri"/>
              <a:cs typeface="Calibri"/>
            </a:endParaRPr>
          </a:p>
        </p:txBody>
      </p:sp>
      <p:sp>
        <p:nvSpPr>
          <p:cNvPr id="4" name="object 4"/>
          <p:cNvSpPr txBox="1"/>
          <p:nvPr/>
        </p:nvSpPr>
        <p:spPr>
          <a:xfrm>
            <a:off x="2055820" y="336423"/>
            <a:ext cx="8514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443136" y="336423"/>
            <a:ext cx="81877"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581000" y="336423"/>
            <a:ext cx="82695"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468628" y="2524048"/>
            <a:ext cx="4184015" cy="1230579"/>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1288415" y="2462403"/>
            <a:ext cx="4959985" cy="1444625"/>
          </a:xfrm>
          <a:custGeom>
            <a:avLst/>
            <a:gdLst/>
            <a:ahLst/>
            <a:cxnLst/>
            <a:rect l="l" t="t" r="r" b="b"/>
            <a:pathLst>
              <a:path w="4959985" h="1444625">
                <a:moveTo>
                  <a:pt x="0" y="1444625"/>
                </a:moveTo>
                <a:lnTo>
                  <a:pt x="4959985" y="1444625"/>
                </a:lnTo>
                <a:lnTo>
                  <a:pt x="4959985" y="0"/>
                </a:lnTo>
                <a:lnTo>
                  <a:pt x="0" y="0"/>
                </a:lnTo>
                <a:lnTo>
                  <a:pt x="0" y="1444625"/>
                </a:lnTo>
                <a:close/>
              </a:path>
            </a:pathLst>
          </a:custGeom>
          <a:ln w="28575">
            <a:solidFill>
              <a:srgbClr val="BB8B00"/>
            </a:solidFill>
            <a:prstDash val="lgDash"/>
          </a:ln>
        </p:spPr>
        <p:txBody>
          <a:bodyPr wrap="square" lIns="0" tIns="0" rIns="0" bIns="0" rtlCol="0">
            <a:noAutofit/>
          </a:bodyPr>
          <a:lstStyle/>
          <a:p>
            <a:endParaRPr/>
          </a:p>
        </p:txBody>
      </p:sp>
      <p:sp>
        <p:nvSpPr>
          <p:cNvPr id="10" name="object 10"/>
          <p:cNvSpPr/>
          <p:nvPr/>
        </p:nvSpPr>
        <p:spPr>
          <a:xfrm>
            <a:off x="4932172" y="2987040"/>
            <a:ext cx="4876800" cy="103505"/>
          </a:xfrm>
          <a:custGeom>
            <a:avLst/>
            <a:gdLst/>
            <a:ahLst/>
            <a:cxnLst/>
            <a:rect l="l" t="t" r="r" b="b"/>
            <a:pathLst>
              <a:path w="4876800" h="103505">
                <a:moveTo>
                  <a:pt x="92582" y="1015"/>
                </a:moveTo>
                <a:lnTo>
                  <a:pt x="88645" y="0"/>
                </a:lnTo>
                <a:lnTo>
                  <a:pt x="85598" y="1777"/>
                </a:lnTo>
                <a:lnTo>
                  <a:pt x="0" y="51688"/>
                </a:lnTo>
                <a:lnTo>
                  <a:pt x="12445" y="45338"/>
                </a:lnTo>
                <a:lnTo>
                  <a:pt x="15875" y="57276"/>
                </a:lnTo>
                <a:lnTo>
                  <a:pt x="36122" y="58038"/>
                </a:lnTo>
                <a:lnTo>
                  <a:pt x="4876800" y="58038"/>
                </a:lnTo>
                <a:lnTo>
                  <a:pt x="4876800" y="45338"/>
                </a:lnTo>
                <a:lnTo>
                  <a:pt x="36340" y="45338"/>
                </a:lnTo>
                <a:lnTo>
                  <a:pt x="25345" y="51752"/>
                </a:lnTo>
                <a:lnTo>
                  <a:pt x="15875" y="46227"/>
                </a:lnTo>
                <a:lnTo>
                  <a:pt x="36340" y="45338"/>
                </a:lnTo>
                <a:lnTo>
                  <a:pt x="92075" y="12826"/>
                </a:lnTo>
                <a:lnTo>
                  <a:pt x="94995" y="11049"/>
                </a:lnTo>
                <a:lnTo>
                  <a:pt x="96012" y="7112"/>
                </a:lnTo>
                <a:lnTo>
                  <a:pt x="94361" y="4063"/>
                </a:lnTo>
                <a:lnTo>
                  <a:pt x="92582" y="1015"/>
                </a:lnTo>
                <a:close/>
              </a:path>
              <a:path w="4876800" h="103505">
                <a:moveTo>
                  <a:pt x="85598" y="101726"/>
                </a:moveTo>
                <a:lnTo>
                  <a:pt x="88645" y="103505"/>
                </a:lnTo>
                <a:lnTo>
                  <a:pt x="92582" y="102488"/>
                </a:lnTo>
                <a:lnTo>
                  <a:pt x="94361" y="99440"/>
                </a:lnTo>
                <a:lnTo>
                  <a:pt x="96012" y="96393"/>
                </a:lnTo>
                <a:lnTo>
                  <a:pt x="94995" y="92456"/>
                </a:lnTo>
                <a:lnTo>
                  <a:pt x="92075" y="90677"/>
                </a:lnTo>
                <a:lnTo>
                  <a:pt x="36122" y="58038"/>
                </a:lnTo>
                <a:lnTo>
                  <a:pt x="12445" y="58038"/>
                </a:lnTo>
                <a:lnTo>
                  <a:pt x="36122" y="58038"/>
                </a:lnTo>
                <a:lnTo>
                  <a:pt x="15875" y="57276"/>
                </a:lnTo>
                <a:lnTo>
                  <a:pt x="12445" y="45338"/>
                </a:lnTo>
                <a:lnTo>
                  <a:pt x="0" y="51688"/>
                </a:lnTo>
                <a:lnTo>
                  <a:pt x="85598" y="101726"/>
                </a:lnTo>
                <a:close/>
              </a:path>
              <a:path w="4876800" h="103505">
                <a:moveTo>
                  <a:pt x="36340" y="45338"/>
                </a:moveTo>
                <a:lnTo>
                  <a:pt x="15875" y="46227"/>
                </a:lnTo>
                <a:lnTo>
                  <a:pt x="25345" y="51752"/>
                </a:lnTo>
                <a:lnTo>
                  <a:pt x="36340" y="45338"/>
                </a:lnTo>
                <a:close/>
              </a:path>
            </a:pathLst>
          </a:custGeom>
          <a:solidFill>
            <a:srgbClr val="FFBE00"/>
          </a:solidFill>
        </p:spPr>
        <p:txBody>
          <a:bodyPr wrap="square" lIns="0" tIns="0" rIns="0" bIns="0" rtlCol="0">
            <a:noAutofit/>
          </a:bodyPr>
          <a:lstStyle/>
          <a:p>
            <a:endParaRPr/>
          </a:p>
        </p:txBody>
      </p:sp>
      <p:sp>
        <p:nvSpPr>
          <p:cNvPr id="11" name="object 11"/>
          <p:cNvSpPr/>
          <p:nvPr/>
        </p:nvSpPr>
        <p:spPr>
          <a:xfrm>
            <a:off x="8118729" y="2462276"/>
            <a:ext cx="2978785" cy="1640840"/>
          </a:xfrm>
          <a:custGeom>
            <a:avLst/>
            <a:gdLst/>
            <a:ahLst/>
            <a:cxnLst/>
            <a:rect l="l" t="t" r="r" b="b"/>
            <a:pathLst>
              <a:path w="2978785" h="1640840">
                <a:moveTo>
                  <a:pt x="0" y="273431"/>
                </a:moveTo>
                <a:lnTo>
                  <a:pt x="0" y="1367282"/>
                </a:lnTo>
                <a:lnTo>
                  <a:pt x="906" y="1389707"/>
                </a:lnTo>
                <a:lnTo>
                  <a:pt x="7947" y="1432995"/>
                </a:lnTo>
                <a:lnTo>
                  <a:pt x="21490" y="1473729"/>
                </a:lnTo>
                <a:lnTo>
                  <a:pt x="40973" y="1511345"/>
                </a:lnTo>
                <a:lnTo>
                  <a:pt x="65834" y="1545278"/>
                </a:lnTo>
                <a:lnTo>
                  <a:pt x="95509" y="1574963"/>
                </a:lnTo>
                <a:lnTo>
                  <a:pt x="129437" y="1599835"/>
                </a:lnTo>
                <a:lnTo>
                  <a:pt x="167056" y="1619331"/>
                </a:lnTo>
                <a:lnTo>
                  <a:pt x="207803" y="1632885"/>
                </a:lnTo>
                <a:lnTo>
                  <a:pt x="251115" y="1639932"/>
                </a:lnTo>
                <a:lnTo>
                  <a:pt x="273557" y="1640840"/>
                </a:lnTo>
                <a:lnTo>
                  <a:pt x="2705354" y="1640840"/>
                </a:lnTo>
                <a:lnTo>
                  <a:pt x="2749703" y="1637257"/>
                </a:lnTo>
                <a:lnTo>
                  <a:pt x="2791775" y="1626886"/>
                </a:lnTo>
                <a:lnTo>
                  <a:pt x="2831007" y="1610291"/>
                </a:lnTo>
                <a:lnTo>
                  <a:pt x="2866835" y="1588036"/>
                </a:lnTo>
                <a:lnTo>
                  <a:pt x="2898695" y="1560687"/>
                </a:lnTo>
                <a:lnTo>
                  <a:pt x="2926026" y="1528807"/>
                </a:lnTo>
                <a:lnTo>
                  <a:pt x="2948263" y="1492962"/>
                </a:lnTo>
                <a:lnTo>
                  <a:pt x="2964844" y="1453717"/>
                </a:lnTo>
                <a:lnTo>
                  <a:pt x="2975206" y="1411635"/>
                </a:lnTo>
                <a:lnTo>
                  <a:pt x="2978785" y="1367282"/>
                </a:lnTo>
                <a:lnTo>
                  <a:pt x="2978785" y="273431"/>
                </a:lnTo>
                <a:lnTo>
                  <a:pt x="2975206" y="229081"/>
                </a:lnTo>
                <a:lnTo>
                  <a:pt x="2964844" y="187009"/>
                </a:lnTo>
                <a:lnTo>
                  <a:pt x="2948263" y="147777"/>
                </a:lnTo>
                <a:lnTo>
                  <a:pt x="2926026" y="111949"/>
                </a:lnTo>
                <a:lnTo>
                  <a:pt x="2898695" y="80089"/>
                </a:lnTo>
                <a:lnTo>
                  <a:pt x="2866835" y="52758"/>
                </a:lnTo>
                <a:lnTo>
                  <a:pt x="2831007" y="30521"/>
                </a:lnTo>
                <a:lnTo>
                  <a:pt x="2791775" y="13940"/>
                </a:lnTo>
                <a:lnTo>
                  <a:pt x="2749703" y="3578"/>
                </a:lnTo>
                <a:lnTo>
                  <a:pt x="2705354" y="0"/>
                </a:lnTo>
                <a:lnTo>
                  <a:pt x="273557" y="0"/>
                </a:lnTo>
                <a:lnTo>
                  <a:pt x="229173" y="3578"/>
                </a:lnTo>
                <a:lnTo>
                  <a:pt x="187074" y="13940"/>
                </a:lnTo>
                <a:lnTo>
                  <a:pt x="147821" y="30521"/>
                </a:lnTo>
                <a:lnTo>
                  <a:pt x="111977" y="52758"/>
                </a:lnTo>
                <a:lnTo>
                  <a:pt x="80105" y="80089"/>
                </a:lnTo>
                <a:lnTo>
                  <a:pt x="52766" y="111949"/>
                </a:lnTo>
                <a:lnTo>
                  <a:pt x="30524" y="147777"/>
                </a:lnTo>
                <a:lnTo>
                  <a:pt x="13941" y="187009"/>
                </a:lnTo>
                <a:lnTo>
                  <a:pt x="3579" y="229081"/>
                </a:lnTo>
                <a:lnTo>
                  <a:pt x="0" y="273431"/>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8118729" y="2462276"/>
            <a:ext cx="2978785" cy="1640840"/>
          </a:xfrm>
          <a:custGeom>
            <a:avLst/>
            <a:gdLst/>
            <a:ahLst/>
            <a:cxnLst/>
            <a:rect l="l" t="t" r="r" b="b"/>
            <a:pathLst>
              <a:path w="2978785" h="1640840">
                <a:moveTo>
                  <a:pt x="0" y="273431"/>
                </a:moveTo>
                <a:lnTo>
                  <a:pt x="3579" y="229081"/>
                </a:lnTo>
                <a:lnTo>
                  <a:pt x="13941" y="187009"/>
                </a:lnTo>
                <a:lnTo>
                  <a:pt x="30524" y="147777"/>
                </a:lnTo>
                <a:lnTo>
                  <a:pt x="52766" y="111949"/>
                </a:lnTo>
                <a:lnTo>
                  <a:pt x="80105" y="80089"/>
                </a:lnTo>
                <a:lnTo>
                  <a:pt x="111977" y="52758"/>
                </a:lnTo>
                <a:lnTo>
                  <a:pt x="147821" y="30521"/>
                </a:lnTo>
                <a:lnTo>
                  <a:pt x="187074" y="13940"/>
                </a:lnTo>
                <a:lnTo>
                  <a:pt x="229173" y="3578"/>
                </a:lnTo>
                <a:lnTo>
                  <a:pt x="273557" y="0"/>
                </a:lnTo>
                <a:lnTo>
                  <a:pt x="2705354" y="0"/>
                </a:lnTo>
                <a:lnTo>
                  <a:pt x="2749703" y="3578"/>
                </a:lnTo>
                <a:lnTo>
                  <a:pt x="2791775" y="13940"/>
                </a:lnTo>
                <a:lnTo>
                  <a:pt x="2831007" y="30521"/>
                </a:lnTo>
                <a:lnTo>
                  <a:pt x="2866835" y="52758"/>
                </a:lnTo>
                <a:lnTo>
                  <a:pt x="2898695" y="80089"/>
                </a:lnTo>
                <a:lnTo>
                  <a:pt x="2926026" y="111949"/>
                </a:lnTo>
                <a:lnTo>
                  <a:pt x="2948263" y="147777"/>
                </a:lnTo>
                <a:lnTo>
                  <a:pt x="2964844" y="187009"/>
                </a:lnTo>
                <a:lnTo>
                  <a:pt x="2975206" y="229081"/>
                </a:lnTo>
                <a:lnTo>
                  <a:pt x="2978785" y="273431"/>
                </a:lnTo>
                <a:lnTo>
                  <a:pt x="2978785" y="1367282"/>
                </a:lnTo>
                <a:lnTo>
                  <a:pt x="2975206" y="1411635"/>
                </a:lnTo>
                <a:lnTo>
                  <a:pt x="2964844" y="1453717"/>
                </a:lnTo>
                <a:lnTo>
                  <a:pt x="2948263" y="1492962"/>
                </a:lnTo>
                <a:lnTo>
                  <a:pt x="2926026" y="1528807"/>
                </a:lnTo>
                <a:lnTo>
                  <a:pt x="2898695" y="1560687"/>
                </a:lnTo>
                <a:lnTo>
                  <a:pt x="2866835" y="1588036"/>
                </a:lnTo>
                <a:lnTo>
                  <a:pt x="2831007" y="1610291"/>
                </a:lnTo>
                <a:lnTo>
                  <a:pt x="2791775" y="1626886"/>
                </a:lnTo>
                <a:lnTo>
                  <a:pt x="2749703" y="1637257"/>
                </a:lnTo>
                <a:lnTo>
                  <a:pt x="2705354" y="1640840"/>
                </a:lnTo>
                <a:lnTo>
                  <a:pt x="273557" y="1640840"/>
                </a:lnTo>
                <a:lnTo>
                  <a:pt x="229173" y="1637257"/>
                </a:lnTo>
                <a:lnTo>
                  <a:pt x="187074" y="1626886"/>
                </a:lnTo>
                <a:lnTo>
                  <a:pt x="147821" y="1610291"/>
                </a:lnTo>
                <a:lnTo>
                  <a:pt x="111977" y="1588036"/>
                </a:lnTo>
                <a:lnTo>
                  <a:pt x="80105" y="1560687"/>
                </a:lnTo>
                <a:lnTo>
                  <a:pt x="52766" y="1528807"/>
                </a:lnTo>
                <a:lnTo>
                  <a:pt x="30524" y="1492962"/>
                </a:lnTo>
                <a:lnTo>
                  <a:pt x="13941" y="1453717"/>
                </a:lnTo>
                <a:lnTo>
                  <a:pt x="3579" y="1411635"/>
                </a:lnTo>
                <a:lnTo>
                  <a:pt x="0" y="1367282"/>
                </a:lnTo>
                <a:lnTo>
                  <a:pt x="0" y="273431"/>
                </a:lnTo>
                <a:close/>
              </a:path>
            </a:pathLst>
          </a:custGeom>
          <a:ln w="25400">
            <a:solidFill>
              <a:srgbClr val="BB8B00"/>
            </a:solidFill>
          </a:ln>
        </p:spPr>
        <p:txBody>
          <a:bodyPr wrap="square" lIns="0" tIns="0" rIns="0" bIns="0" rtlCol="0">
            <a:noAutofit/>
          </a:bodyPr>
          <a:lstStyle/>
          <a:p>
            <a:endParaRPr/>
          </a:p>
        </p:txBody>
      </p:sp>
      <p:sp>
        <p:nvSpPr>
          <p:cNvPr id="7" name="object 7"/>
          <p:cNvSpPr txBox="1"/>
          <p:nvPr/>
        </p:nvSpPr>
        <p:spPr>
          <a:xfrm>
            <a:off x="387502" y="197103"/>
            <a:ext cx="1637377" cy="380492"/>
          </a:xfrm>
          <a:prstGeom prst="rect">
            <a:avLst/>
          </a:prstGeom>
        </p:spPr>
        <p:txBody>
          <a:bodyPr wrap="square" lIns="0" tIns="18383" rIns="0" bIns="0" rtlCol="0">
            <a:noAutofit/>
          </a:bodyPr>
          <a:lstStyle/>
          <a:p>
            <a:pPr marL="12700">
              <a:lnSpc>
                <a:spcPts val="2895"/>
              </a:lnSpc>
            </a:pPr>
            <a:r>
              <a:rPr sz="2800" b="1" u="heavy" spc="-12" dirty="0">
                <a:solidFill>
                  <a:srgbClr val="404040"/>
                </a:solidFill>
                <a:latin typeface="Calibri"/>
                <a:cs typeface="Calibri"/>
              </a:rPr>
              <a:t>Frozensets</a:t>
            </a:r>
            <a:endParaRPr sz="2800">
              <a:latin typeface="Calibri"/>
              <a:cs typeface="Calibri"/>
            </a:endParaRPr>
          </a:p>
        </p:txBody>
      </p:sp>
      <p:sp>
        <p:nvSpPr>
          <p:cNvPr id="6" name="object 6"/>
          <p:cNvSpPr txBox="1"/>
          <p:nvPr/>
        </p:nvSpPr>
        <p:spPr>
          <a:xfrm>
            <a:off x="631952" y="1588897"/>
            <a:ext cx="6967705" cy="645667"/>
          </a:xfrm>
          <a:prstGeom prst="rect">
            <a:avLst/>
          </a:prstGeom>
        </p:spPr>
        <p:txBody>
          <a:bodyPr wrap="square" lIns="0" tIns="13366" rIns="0" bIns="0" rtlCol="0">
            <a:noAutofit/>
          </a:bodyPr>
          <a:lstStyle/>
          <a:p>
            <a:pPr marL="12700" marR="38176">
              <a:lnSpc>
                <a:spcPts val="2105"/>
              </a:lnSpc>
            </a:pPr>
            <a:r>
              <a:rPr sz="2000" b="1" spc="-3" dirty="0">
                <a:latin typeface="Calibri"/>
                <a:cs typeface="Calibri"/>
              </a:rPr>
              <a:t>Frozensets : </a:t>
            </a:r>
            <a:r>
              <a:rPr sz="2000" spc="-3" dirty="0">
                <a:latin typeface="Calibri"/>
                <a:cs typeface="Calibri"/>
              </a:rPr>
              <a:t>Using set as key in a </a:t>
            </a:r>
            <a:r>
              <a:rPr sz="2000" b="1" spc="-3" dirty="0">
                <a:latin typeface="Calibri"/>
                <a:cs typeface="Calibri"/>
              </a:rPr>
              <a:t>dictionary</a:t>
            </a:r>
            <a:endParaRPr sz="2000">
              <a:latin typeface="Calibri"/>
              <a:cs typeface="Calibri"/>
            </a:endParaRPr>
          </a:p>
          <a:p>
            <a:pPr marL="12700">
              <a:lnSpc>
                <a:spcPct val="101725"/>
              </a:lnSpc>
              <a:spcBef>
                <a:spcPts val="329"/>
              </a:spcBef>
            </a:pPr>
            <a:r>
              <a:rPr sz="2000" spc="-7" dirty="0">
                <a:latin typeface="Calibri"/>
                <a:cs typeface="Calibri"/>
              </a:rPr>
              <a:t>If you want to use a set as a key dictionary, you will need frozenset:</a:t>
            </a:r>
            <a:endParaRPr sz="2000">
              <a:latin typeface="Calibri"/>
              <a:cs typeface="Calibri"/>
            </a:endParaRPr>
          </a:p>
        </p:txBody>
      </p:sp>
      <p:sp>
        <p:nvSpPr>
          <p:cNvPr id="5" name="object 5"/>
          <p:cNvSpPr txBox="1"/>
          <p:nvPr/>
        </p:nvSpPr>
        <p:spPr>
          <a:xfrm>
            <a:off x="8278749" y="2901061"/>
            <a:ext cx="2620458" cy="802639"/>
          </a:xfrm>
          <a:prstGeom prst="rect">
            <a:avLst/>
          </a:prstGeom>
        </p:spPr>
        <p:txBody>
          <a:bodyPr wrap="square" lIns="0" tIns="12065" rIns="0" bIns="0" rtlCol="0">
            <a:noAutofit/>
          </a:bodyPr>
          <a:lstStyle/>
          <a:p>
            <a:pPr marL="12700">
              <a:lnSpc>
                <a:spcPts val="1900"/>
              </a:lnSpc>
            </a:pPr>
            <a:r>
              <a:rPr sz="1800" spc="-2" dirty="0">
                <a:solidFill>
                  <a:srgbClr val="FFFFFF"/>
                </a:solidFill>
                <a:latin typeface="Calibri"/>
                <a:cs typeface="Calibri"/>
              </a:rPr>
              <a:t>1 as key value, has been set</a:t>
            </a:r>
            <a:endParaRPr sz="1800">
              <a:latin typeface="Calibri"/>
              <a:cs typeface="Calibri"/>
            </a:endParaRPr>
          </a:p>
          <a:p>
            <a:pPr marL="12700" marR="34290">
              <a:lnSpc>
                <a:spcPts val="2160"/>
              </a:lnSpc>
              <a:spcBef>
                <a:spcPts val="13"/>
              </a:spcBef>
            </a:pPr>
            <a:r>
              <a:rPr sz="1800" spc="-4" dirty="0">
                <a:solidFill>
                  <a:srgbClr val="FFFFFF"/>
                </a:solidFill>
                <a:latin typeface="Calibri"/>
                <a:cs typeface="Calibri"/>
              </a:rPr>
              <a:t>to fa (frozenset).  It can be</a:t>
            </a:r>
            <a:endParaRPr sz="1800">
              <a:latin typeface="Calibri"/>
              <a:cs typeface="Calibri"/>
            </a:endParaRPr>
          </a:p>
          <a:p>
            <a:pPr marL="12700" marR="34290">
              <a:lnSpc>
                <a:spcPts val="2160"/>
              </a:lnSpc>
            </a:pPr>
            <a:r>
              <a:rPr sz="1800" spc="-6" dirty="0">
                <a:solidFill>
                  <a:srgbClr val="FFFFFF"/>
                </a:solidFill>
                <a:latin typeface="Calibri"/>
                <a:cs typeface="Calibri"/>
              </a:rPr>
              <a:t>retrieved.</a:t>
            </a:r>
            <a:endParaRPr sz="1800">
              <a:latin typeface="Calibri"/>
              <a:cs typeface="Calibri"/>
            </a:endParaRPr>
          </a:p>
        </p:txBody>
      </p:sp>
      <p:sp>
        <p:nvSpPr>
          <p:cNvPr id="4" name="object 4"/>
          <p:cNvSpPr txBox="1"/>
          <p:nvPr/>
        </p:nvSpPr>
        <p:spPr>
          <a:xfrm>
            <a:off x="631952" y="4149852"/>
            <a:ext cx="10521124" cy="1316609"/>
          </a:xfrm>
          <a:prstGeom prst="rect">
            <a:avLst/>
          </a:prstGeom>
        </p:spPr>
        <p:txBody>
          <a:bodyPr wrap="square" lIns="0" tIns="13366" rIns="0" bIns="0" rtlCol="0">
            <a:noAutofit/>
          </a:bodyPr>
          <a:lstStyle/>
          <a:p>
            <a:pPr marL="12700" marR="33808">
              <a:lnSpc>
                <a:spcPts val="2105"/>
              </a:lnSpc>
            </a:pPr>
            <a:r>
              <a:rPr sz="2000" b="1" spc="-6" dirty="0">
                <a:latin typeface="Calibri"/>
                <a:cs typeface="Calibri"/>
              </a:rPr>
              <a:t>Frozensets : Methods</a:t>
            </a:r>
            <a:endParaRPr sz="2000">
              <a:latin typeface="Calibri"/>
              <a:cs typeface="Calibri"/>
            </a:endParaRPr>
          </a:p>
          <a:p>
            <a:pPr marL="12700" marR="33808">
              <a:lnSpc>
                <a:spcPct val="101725"/>
              </a:lnSpc>
              <a:spcBef>
                <a:spcPts val="329"/>
              </a:spcBef>
            </a:pPr>
            <a:r>
              <a:rPr sz="2000" spc="-4" dirty="0">
                <a:latin typeface="Calibri"/>
                <a:cs typeface="Calibri"/>
              </a:rPr>
              <a:t>frozensets have less methods than sets.</a:t>
            </a:r>
            <a:endParaRPr sz="2000">
              <a:latin typeface="Calibri"/>
              <a:cs typeface="Calibri"/>
            </a:endParaRPr>
          </a:p>
          <a:p>
            <a:pPr marL="12700">
              <a:lnSpc>
                <a:spcPts val="2400"/>
              </a:lnSpc>
              <a:spcBef>
                <a:spcPts val="580"/>
              </a:spcBef>
            </a:pPr>
            <a:r>
              <a:rPr sz="2000" dirty="0">
                <a:latin typeface="Calibri"/>
                <a:cs typeface="Calibri"/>
              </a:rPr>
              <a:t>The</a:t>
            </a:r>
            <a:r>
              <a:rPr sz="2000" spc="-29" dirty="0">
                <a:latin typeface="Calibri"/>
                <a:cs typeface="Calibri"/>
              </a:rPr>
              <a:t>r</a:t>
            </a:r>
            <a:r>
              <a:rPr sz="2000" spc="0" dirty="0">
                <a:latin typeface="Calibri"/>
                <a:cs typeface="Calibri"/>
              </a:rPr>
              <a:t>e a</a:t>
            </a:r>
            <a:r>
              <a:rPr sz="2000" spc="-25" dirty="0">
                <a:latin typeface="Calibri"/>
                <a:cs typeface="Calibri"/>
              </a:rPr>
              <a:t>r</a:t>
            </a:r>
            <a:r>
              <a:rPr sz="2000" spc="0" dirty="0">
                <a:latin typeface="Calibri"/>
                <a:cs typeface="Calibri"/>
              </a:rPr>
              <a:t>e so</a:t>
            </a:r>
            <a:r>
              <a:rPr sz="2000" spc="-9" dirty="0">
                <a:latin typeface="Calibri"/>
                <a:cs typeface="Calibri"/>
              </a:rPr>
              <a:t>m</a:t>
            </a:r>
            <a:r>
              <a:rPr sz="2000" spc="0" dirty="0">
                <a:latin typeface="Calibri"/>
                <a:cs typeface="Calibri"/>
              </a:rPr>
              <a:t>e</a:t>
            </a:r>
            <a:r>
              <a:rPr sz="2000" spc="14" dirty="0">
                <a:latin typeface="Calibri"/>
                <a:cs typeface="Calibri"/>
              </a:rPr>
              <a:t> </a:t>
            </a:r>
            <a:r>
              <a:rPr sz="2000" spc="0" dirty="0">
                <a:latin typeface="Calibri"/>
                <a:cs typeface="Calibri"/>
              </a:rPr>
              <a:t>ope</a:t>
            </a:r>
            <a:r>
              <a:rPr sz="2000" spc="-39" dirty="0">
                <a:latin typeface="Calibri"/>
                <a:cs typeface="Calibri"/>
              </a:rPr>
              <a:t>r</a:t>
            </a:r>
            <a:r>
              <a:rPr sz="2000" spc="-25" dirty="0">
                <a:latin typeface="Calibri"/>
                <a:cs typeface="Calibri"/>
              </a:rPr>
              <a:t>at</a:t>
            </a:r>
            <a:r>
              <a:rPr sz="2000" spc="0" dirty="0">
                <a:latin typeface="Calibri"/>
                <a:cs typeface="Calibri"/>
              </a:rPr>
              <a:t>o</a:t>
            </a:r>
            <a:r>
              <a:rPr sz="2000" spc="-39" dirty="0">
                <a:latin typeface="Calibri"/>
                <a:cs typeface="Calibri"/>
              </a:rPr>
              <a:t>r</a:t>
            </a:r>
            <a:r>
              <a:rPr sz="2000" spc="0" dirty="0">
                <a:latin typeface="Calibri"/>
                <a:cs typeface="Calibri"/>
              </a:rPr>
              <a:t>s s</a:t>
            </a:r>
            <a:r>
              <a:rPr sz="2000" spc="-4" dirty="0">
                <a:latin typeface="Calibri"/>
                <a:cs typeface="Calibri"/>
              </a:rPr>
              <a:t>i</a:t>
            </a:r>
            <a:r>
              <a:rPr sz="2000" spc="0" dirty="0">
                <a:latin typeface="Calibri"/>
                <a:cs typeface="Calibri"/>
              </a:rPr>
              <a:t>m</a:t>
            </a:r>
            <a:r>
              <a:rPr sz="2000" spc="-9" dirty="0">
                <a:latin typeface="Calibri"/>
                <a:cs typeface="Calibri"/>
              </a:rPr>
              <a:t>i</a:t>
            </a:r>
            <a:r>
              <a:rPr sz="2000" spc="0" dirty="0">
                <a:latin typeface="Calibri"/>
                <a:cs typeface="Calibri"/>
              </a:rPr>
              <a:t>lar</a:t>
            </a:r>
            <a:r>
              <a:rPr sz="2000" spc="34" dirty="0">
                <a:latin typeface="Calibri"/>
                <a:cs typeface="Calibri"/>
              </a:rPr>
              <a:t> </a:t>
            </a:r>
            <a:r>
              <a:rPr sz="2000" spc="-25" dirty="0">
                <a:latin typeface="Calibri"/>
                <a:cs typeface="Calibri"/>
              </a:rPr>
              <a:t>t</a:t>
            </a:r>
            <a:r>
              <a:rPr sz="2000" spc="0" dirty="0">
                <a:latin typeface="Calibri"/>
                <a:cs typeface="Calibri"/>
              </a:rPr>
              <a:t>o</a:t>
            </a:r>
            <a:r>
              <a:rPr sz="2000" spc="-9" dirty="0">
                <a:latin typeface="Calibri"/>
                <a:cs typeface="Calibri"/>
              </a:rPr>
              <a:t> </a:t>
            </a:r>
            <a:r>
              <a:rPr sz="2000" spc="0" dirty="0">
                <a:latin typeface="Calibri"/>
                <a:cs typeface="Calibri"/>
              </a:rPr>
              <a:t>s</a:t>
            </a:r>
            <a:r>
              <a:rPr sz="2000" spc="-14" dirty="0">
                <a:latin typeface="Calibri"/>
                <a:cs typeface="Calibri"/>
              </a:rPr>
              <a:t>e</a:t>
            </a:r>
            <a:r>
              <a:rPr sz="2000" spc="0" dirty="0">
                <a:latin typeface="Calibri"/>
                <a:cs typeface="Calibri"/>
              </a:rPr>
              <a:t>ts</a:t>
            </a:r>
            <a:r>
              <a:rPr sz="2000" spc="24" dirty="0">
                <a:latin typeface="Calibri"/>
                <a:cs typeface="Calibri"/>
              </a:rPr>
              <a:t> </a:t>
            </a:r>
            <a:r>
              <a:rPr sz="2000" spc="0" dirty="0">
                <a:latin typeface="Calibri"/>
                <a:cs typeface="Calibri"/>
              </a:rPr>
              <a:t>(i</a:t>
            </a:r>
            <a:r>
              <a:rPr sz="2000" spc="-19" dirty="0">
                <a:latin typeface="Calibri"/>
                <a:cs typeface="Calibri"/>
              </a:rPr>
              <a:t>n</a:t>
            </a:r>
            <a:r>
              <a:rPr sz="2000" spc="-25" dirty="0">
                <a:latin typeface="Calibri"/>
                <a:cs typeface="Calibri"/>
              </a:rPr>
              <a:t>t</a:t>
            </a:r>
            <a:r>
              <a:rPr sz="2000" spc="0" dirty="0">
                <a:latin typeface="Calibri"/>
                <a:cs typeface="Calibri"/>
              </a:rPr>
              <a:t>e</a:t>
            </a:r>
            <a:r>
              <a:rPr sz="2000" spc="-39" dirty="0">
                <a:latin typeface="Calibri"/>
                <a:cs typeface="Calibri"/>
              </a:rPr>
              <a:t>r</a:t>
            </a:r>
            <a:r>
              <a:rPr sz="2000" spc="0" dirty="0">
                <a:latin typeface="Calibri"/>
                <a:cs typeface="Calibri"/>
              </a:rPr>
              <a:t>section(</a:t>
            </a:r>
            <a:r>
              <a:rPr sz="2000" spc="4" dirty="0">
                <a:latin typeface="Calibri"/>
                <a:cs typeface="Calibri"/>
              </a:rPr>
              <a:t>)</a:t>
            </a:r>
            <a:r>
              <a:rPr sz="2000" spc="0" dirty="0">
                <a:latin typeface="Calibri"/>
                <a:cs typeface="Calibri"/>
              </a:rPr>
              <a:t>,</a:t>
            </a:r>
            <a:r>
              <a:rPr sz="2000" spc="29" dirty="0">
                <a:latin typeface="Calibri"/>
                <a:cs typeface="Calibri"/>
              </a:rPr>
              <a:t> </a:t>
            </a:r>
            <a:r>
              <a:rPr sz="2000" spc="0" dirty="0">
                <a:latin typeface="Calibri"/>
                <a:cs typeface="Calibri"/>
              </a:rPr>
              <a:t>u</a:t>
            </a:r>
            <a:r>
              <a:rPr sz="2000" spc="4" dirty="0">
                <a:latin typeface="Calibri"/>
                <a:cs typeface="Calibri"/>
              </a:rPr>
              <a:t>n</a:t>
            </a:r>
            <a:r>
              <a:rPr sz="2000" spc="0" dirty="0">
                <a:latin typeface="Calibri"/>
                <a:cs typeface="Calibri"/>
              </a:rPr>
              <a:t>ion(</a:t>
            </a:r>
            <a:r>
              <a:rPr sz="2000" spc="4" dirty="0">
                <a:latin typeface="Calibri"/>
                <a:cs typeface="Calibri"/>
              </a:rPr>
              <a:t>)</a:t>
            </a:r>
            <a:r>
              <a:rPr sz="2000" spc="0" dirty="0">
                <a:latin typeface="Calibri"/>
                <a:cs typeface="Calibri"/>
              </a:rPr>
              <a:t>,</a:t>
            </a:r>
            <a:r>
              <a:rPr sz="2000" spc="-4" dirty="0">
                <a:latin typeface="Calibri"/>
                <a:cs typeface="Calibri"/>
              </a:rPr>
              <a:t> </a:t>
            </a:r>
            <a:r>
              <a:rPr sz="2000" spc="-39" dirty="0">
                <a:latin typeface="Calibri"/>
                <a:cs typeface="Calibri"/>
              </a:rPr>
              <a:t>s</a:t>
            </a:r>
            <a:r>
              <a:rPr sz="2000" spc="0" dirty="0">
                <a:latin typeface="Calibri"/>
                <a:cs typeface="Calibri"/>
              </a:rPr>
              <a:t>ym</a:t>
            </a:r>
            <a:r>
              <a:rPr sz="2000" spc="-4" dirty="0">
                <a:latin typeface="Calibri"/>
                <a:cs typeface="Calibri"/>
              </a:rPr>
              <a:t>m</a:t>
            </a:r>
            <a:r>
              <a:rPr sz="2000" spc="-14" dirty="0">
                <a:latin typeface="Calibri"/>
                <a:cs typeface="Calibri"/>
              </a:rPr>
              <a:t>e</a:t>
            </a:r>
            <a:r>
              <a:rPr sz="2000" spc="0" dirty="0">
                <a:latin typeface="Calibri"/>
                <a:cs typeface="Calibri"/>
              </a:rPr>
              <a:t>tr</a:t>
            </a:r>
            <a:r>
              <a:rPr sz="2000" spc="-4" dirty="0">
                <a:latin typeface="Calibri"/>
                <a:cs typeface="Calibri"/>
              </a:rPr>
              <a:t>i</a:t>
            </a:r>
            <a:r>
              <a:rPr sz="2000" spc="0" dirty="0">
                <a:latin typeface="Calibri"/>
                <a:cs typeface="Calibri"/>
              </a:rPr>
              <a:t>c_</a:t>
            </a:r>
            <a:r>
              <a:rPr sz="2000" spc="4" dirty="0">
                <a:latin typeface="Calibri"/>
                <a:cs typeface="Calibri"/>
              </a:rPr>
              <a:t>d</a:t>
            </a:r>
            <a:r>
              <a:rPr sz="2000" spc="0" dirty="0">
                <a:latin typeface="Calibri"/>
                <a:cs typeface="Calibri"/>
              </a:rPr>
              <a:t>i</a:t>
            </a:r>
            <a:r>
              <a:rPr sz="2000" spc="-25" dirty="0">
                <a:latin typeface="Calibri"/>
                <a:cs typeface="Calibri"/>
              </a:rPr>
              <a:t>f</a:t>
            </a:r>
            <a:r>
              <a:rPr sz="2000" spc="-50" dirty="0">
                <a:latin typeface="Calibri"/>
                <a:cs typeface="Calibri"/>
              </a:rPr>
              <a:t>f</a:t>
            </a:r>
            <a:r>
              <a:rPr sz="2000" spc="0" dirty="0">
                <a:latin typeface="Calibri"/>
                <a:cs typeface="Calibri"/>
              </a:rPr>
              <a:t>e</a:t>
            </a:r>
            <a:r>
              <a:rPr sz="2000" spc="-29" dirty="0">
                <a:latin typeface="Calibri"/>
                <a:cs typeface="Calibri"/>
              </a:rPr>
              <a:t>r</a:t>
            </a:r>
            <a:r>
              <a:rPr sz="2000" spc="0" dirty="0">
                <a:latin typeface="Calibri"/>
                <a:cs typeface="Calibri"/>
              </a:rPr>
              <a:t>en</a:t>
            </a:r>
            <a:r>
              <a:rPr sz="2000" spc="4" dirty="0">
                <a:latin typeface="Calibri"/>
                <a:cs typeface="Calibri"/>
              </a:rPr>
              <a:t>c</a:t>
            </a:r>
            <a:r>
              <a:rPr sz="2000" spc="9" dirty="0">
                <a:latin typeface="Calibri"/>
                <a:cs typeface="Calibri"/>
              </a:rPr>
              <a:t>e</a:t>
            </a:r>
            <a:r>
              <a:rPr sz="2000" spc="0" dirty="0">
                <a:latin typeface="Calibri"/>
                <a:cs typeface="Calibri"/>
              </a:rPr>
              <a:t>(</a:t>
            </a:r>
            <a:r>
              <a:rPr sz="2000" spc="4" dirty="0">
                <a:latin typeface="Calibri"/>
                <a:cs typeface="Calibri"/>
              </a:rPr>
              <a:t>)</a:t>
            </a:r>
            <a:r>
              <a:rPr sz="2000" spc="0" dirty="0">
                <a:latin typeface="Calibri"/>
                <a:cs typeface="Calibri"/>
              </a:rPr>
              <a:t>,</a:t>
            </a:r>
            <a:r>
              <a:rPr sz="2000" spc="29" dirty="0">
                <a:latin typeface="Calibri"/>
                <a:cs typeface="Calibri"/>
              </a:rPr>
              <a:t> </a:t>
            </a:r>
            <a:r>
              <a:rPr sz="2000" spc="0" dirty="0">
                <a:latin typeface="Calibri"/>
                <a:cs typeface="Calibri"/>
              </a:rPr>
              <a:t>di</a:t>
            </a:r>
            <a:r>
              <a:rPr sz="2000" spc="-25" dirty="0">
                <a:latin typeface="Calibri"/>
                <a:cs typeface="Calibri"/>
              </a:rPr>
              <a:t>f</a:t>
            </a:r>
            <a:r>
              <a:rPr sz="2000" spc="-50" dirty="0">
                <a:latin typeface="Calibri"/>
                <a:cs typeface="Calibri"/>
              </a:rPr>
              <a:t>f</a:t>
            </a:r>
            <a:r>
              <a:rPr sz="2000" spc="0" dirty="0">
                <a:latin typeface="Calibri"/>
                <a:cs typeface="Calibri"/>
              </a:rPr>
              <a:t>e</a:t>
            </a:r>
            <a:r>
              <a:rPr sz="2000" spc="-29" dirty="0">
                <a:latin typeface="Calibri"/>
                <a:cs typeface="Calibri"/>
              </a:rPr>
              <a:t>r</a:t>
            </a:r>
            <a:r>
              <a:rPr sz="2000" spc="0" dirty="0">
                <a:latin typeface="Calibri"/>
                <a:cs typeface="Calibri"/>
              </a:rPr>
              <a:t>en</a:t>
            </a:r>
            <a:r>
              <a:rPr sz="2000" spc="4" dirty="0">
                <a:latin typeface="Calibri"/>
                <a:cs typeface="Calibri"/>
              </a:rPr>
              <a:t>c</a:t>
            </a:r>
            <a:r>
              <a:rPr sz="2000" spc="0" dirty="0">
                <a:latin typeface="Calibri"/>
                <a:cs typeface="Calibri"/>
              </a:rPr>
              <a:t>e(</a:t>
            </a:r>
            <a:r>
              <a:rPr sz="2000" spc="4" dirty="0">
                <a:latin typeface="Calibri"/>
                <a:cs typeface="Calibri"/>
              </a:rPr>
              <a:t>)</a:t>
            </a:r>
            <a:r>
              <a:rPr sz="2000" spc="0" dirty="0">
                <a:latin typeface="Calibri"/>
                <a:cs typeface="Calibri"/>
              </a:rPr>
              <a:t>, i</a:t>
            </a:r>
            <a:r>
              <a:rPr sz="2000" spc="-4" dirty="0">
                <a:latin typeface="Calibri"/>
                <a:cs typeface="Calibri"/>
              </a:rPr>
              <a:t>s</a:t>
            </a:r>
            <a:r>
              <a:rPr sz="2000" spc="0" dirty="0">
                <a:latin typeface="Calibri"/>
                <a:cs typeface="Calibri"/>
              </a:rPr>
              <a:t>su</a:t>
            </a:r>
            <a:r>
              <a:rPr sz="2000" spc="-9" dirty="0">
                <a:latin typeface="Calibri"/>
                <a:cs typeface="Calibri"/>
              </a:rPr>
              <a:t>b</a:t>
            </a:r>
            <a:r>
              <a:rPr sz="2000" spc="0" dirty="0">
                <a:latin typeface="Calibri"/>
                <a:cs typeface="Calibri"/>
              </a:rPr>
              <a:t>s</a:t>
            </a:r>
            <a:r>
              <a:rPr sz="2000" spc="-14" dirty="0">
                <a:latin typeface="Calibri"/>
                <a:cs typeface="Calibri"/>
              </a:rPr>
              <a:t>e</a:t>
            </a:r>
            <a:r>
              <a:rPr sz="2000" spc="4" dirty="0">
                <a:latin typeface="Calibri"/>
                <a:cs typeface="Calibri"/>
              </a:rPr>
              <a:t>t</a:t>
            </a:r>
            <a:r>
              <a:rPr sz="2000" spc="0" dirty="0">
                <a:latin typeface="Calibri"/>
                <a:cs typeface="Calibri"/>
              </a:rPr>
              <a:t>(</a:t>
            </a:r>
            <a:r>
              <a:rPr sz="2000" spc="4" dirty="0">
                <a:latin typeface="Calibri"/>
                <a:cs typeface="Calibri"/>
              </a:rPr>
              <a:t>)</a:t>
            </a:r>
            <a:r>
              <a:rPr sz="2000" spc="0" dirty="0">
                <a:latin typeface="Calibri"/>
                <a:cs typeface="Calibri"/>
              </a:rPr>
              <a:t>,</a:t>
            </a:r>
            <a:r>
              <a:rPr sz="2000" spc="34" dirty="0">
                <a:latin typeface="Calibri"/>
                <a:cs typeface="Calibri"/>
              </a:rPr>
              <a:t> </a:t>
            </a:r>
            <a:r>
              <a:rPr sz="2000" spc="0" dirty="0">
                <a:latin typeface="Calibri"/>
                <a:cs typeface="Calibri"/>
              </a:rPr>
              <a:t>i</a:t>
            </a:r>
            <a:r>
              <a:rPr sz="2000" spc="-4" dirty="0">
                <a:latin typeface="Calibri"/>
                <a:cs typeface="Calibri"/>
              </a:rPr>
              <a:t>s</a:t>
            </a:r>
            <a:r>
              <a:rPr sz="2000" spc="0" dirty="0">
                <a:latin typeface="Calibri"/>
                <a:cs typeface="Calibri"/>
              </a:rPr>
              <a:t>disjo</a:t>
            </a:r>
            <a:r>
              <a:rPr sz="2000" spc="-9" dirty="0">
                <a:latin typeface="Calibri"/>
                <a:cs typeface="Calibri"/>
              </a:rPr>
              <a:t>i</a:t>
            </a:r>
            <a:r>
              <a:rPr sz="2000" spc="-19" dirty="0">
                <a:latin typeface="Calibri"/>
                <a:cs typeface="Calibri"/>
              </a:rPr>
              <a:t>n</a:t>
            </a:r>
            <a:r>
              <a:rPr sz="2000" spc="0" dirty="0">
                <a:latin typeface="Calibri"/>
                <a:cs typeface="Calibri"/>
              </a:rPr>
              <a:t>t(</a:t>
            </a:r>
            <a:r>
              <a:rPr sz="2000" spc="4" dirty="0">
                <a:latin typeface="Calibri"/>
                <a:cs typeface="Calibri"/>
              </a:rPr>
              <a:t>)</a:t>
            </a:r>
            <a:r>
              <a:rPr sz="2000" spc="0" dirty="0">
                <a:latin typeface="Calibri"/>
                <a:cs typeface="Calibri"/>
              </a:rPr>
              <a:t>,</a:t>
            </a:r>
            <a:r>
              <a:rPr sz="2000" spc="9" dirty="0">
                <a:latin typeface="Calibri"/>
                <a:cs typeface="Calibri"/>
              </a:rPr>
              <a:t> </a:t>
            </a:r>
            <a:r>
              <a:rPr sz="2000" spc="0" dirty="0">
                <a:latin typeface="Calibri"/>
                <a:cs typeface="Calibri"/>
              </a:rPr>
              <a:t>i</a:t>
            </a:r>
            <a:r>
              <a:rPr sz="2000" spc="-4" dirty="0">
                <a:latin typeface="Calibri"/>
                <a:cs typeface="Calibri"/>
              </a:rPr>
              <a:t>s</a:t>
            </a:r>
            <a:r>
              <a:rPr sz="2000" spc="0" dirty="0">
                <a:latin typeface="Calibri"/>
                <a:cs typeface="Calibri"/>
              </a:rPr>
              <a:t>supe</a:t>
            </a:r>
            <a:r>
              <a:rPr sz="2000" spc="-39" dirty="0">
                <a:latin typeface="Calibri"/>
                <a:cs typeface="Calibri"/>
              </a:rPr>
              <a:t>r</a:t>
            </a:r>
            <a:r>
              <a:rPr sz="2000" spc="0" dirty="0">
                <a:latin typeface="Calibri"/>
                <a:cs typeface="Calibri"/>
              </a:rPr>
              <a:t>s</a:t>
            </a:r>
            <a:r>
              <a:rPr sz="2000" spc="-14" dirty="0">
                <a:latin typeface="Calibri"/>
                <a:cs typeface="Calibri"/>
              </a:rPr>
              <a:t>e</a:t>
            </a:r>
            <a:r>
              <a:rPr sz="2000" spc="4" dirty="0">
                <a:latin typeface="Calibri"/>
                <a:cs typeface="Calibri"/>
              </a:rPr>
              <a:t>t</a:t>
            </a:r>
            <a:r>
              <a:rPr sz="2000" spc="0" dirty="0">
                <a:latin typeface="Calibri"/>
                <a:cs typeface="Calibri"/>
              </a:rPr>
              <a:t>(</a:t>
            </a:r>
            <a:r>
              <a:rPr sz="2000" spc="4" dirty="0">
                <a:latin typeface="Calibri"/>
                <a:cs typeface="Calibri"/>
              </a:rPr>
              <a:t>)</a:t>
            </a:r>
            <a:r>
              <a:rPr sz="2000" spc="0" dirty="0">
                <a:latin typeface="Calibri"/>
                <a:cs typeface="Calibri"/>
              </a:rPr>
              <a:t>)</a:t>
            </a:r>
            <a:r>
              <a:rPr sz="2000" spc="44" dirty="0">
                <a:latin typeface="Calibri"/>
                <a:cs typeface="Calibri"/>
              </a:rPr>
              <a:t> </a:t>
            </a:r>
            <a:r>
              <a:rPr sz="2000" spc="0" dirty="0">
                <a:latin typeface="Calibri"/>
                <a:cs typeface="Calibri"/>
              </a:rPr>
              <a:t>and a</a:t>
            </a:r>
            <a:r>
              <a:rPr sz="2000" spc="-4" dirty="0">
                <a:latin typeface="Calibri"/>
                <a:cs typeface="Calibri"/>
              </a:rPr>
              <a:t> </a:t>
            </a:r>
            <a:r>
              <a:rPr sz="2000" spc="-9" dirty="0">
                <a:latin typeface="Calibri"/>
                <a:cs typeface="Calibri"/>
              </a:rPr>
              <a:t>c</a:t>
            </a:r>
            <a:r>
              <a:rPr sz="2000" spc="0" dirty="0">
                <a:latin typeface="Calibri"/>
                <a:cs typeface="Calibri"/>
              </a:rPr>
              <a:t>o</a:t>
            </a:r>
            <a:r>
              <a:rPr sz="2000" spc="-9" dirty="0">
                <a:latin typeface="Calibri"/>
                <a:cs typeface="Calibri"/>
              </a:rPr>
              <a:t>p</a:t>
            </a:r>
            <a:r>
              <a:rPr sz="2000" spc="0" dirty="0">
                <a:latin typeface="Calibri"/>
                <a:cs typeface="Calibri"/>
              </a:rPr>
              <a:t>y</a:t>
            </a:r>
            <a:r>
              <a:rPr sz="2000" spc="4" dirty="0">
                <a:latin typeface="Calibri"/>
                <a:cs typeface="Calibri"/>
              </a:rPr>
              <a:t>(</a:t>
            </a:r>
            <a:r>
              <a:rPr sz="2000" spc="0" dirty="0">
                <a:latin typeface="Calibri"/>
                <a:cs typeface="Calibri"/>
              </a:rPr>
              <a:t>)</a:t>
            </a:r>
            <a:r>
              <a:rPr sz="2000" spc="-14" dirty="0">
                <a:latin typeface="Calibri"/>
                <a:cs typeface="Calibri"/>
              </a:rPr>
              <a:t> </a:t>
            </a:r>
            <a:r>
              <a:rPr sz="2000" spc="0" dirty="0">
                <a:latin typeface="Calibri"/>
                <a:cs typeface="Calibri"/>
              </a:rPr>
              <a:t>m</a:t>
            </a:r>
            <a:r>
              <a:rPr sz="2000" spc="-19" dirty="0">
                <a:latin typeface="Calibri"/>
                <a:cs typeface="Calibri"/>
              </a:rPr>
              <a:t>e</a:t>
            </a:r>
            <a:r>
              <a:rPr sz="2000" spc="0" dirty="0">
                <a:latin typeface="Calibri"/>
                <a:cs typeface="Calibri"/>
              </a:rPr>
              <a:t>tho</a:t>
            </a:r>
            <a:r>
              <a:rPr sz="2000" spc="4" dirty="0">
                <a:latin typeface="Calibri"/>
                <a:cs typeface="Calibri"/>
              </a:rPr>
              <a:t>d</a:t>
            </a:r>
            <a:r>
              <a:rPr sz="2000" spc="0" dirty="0">
                <a:latin typeface="Calibri"/>
                <a:cs typeface="Calibri"/>
              </a:rPr>
              <a:t>.</a:t>
            </a:r>
            <a:endParaRPr sz="2000">
              <a:latin typeface="Calibri"/>
              <a:cs typeface="Calibri"/>
            </a:endParaRPr>
          </a:p>
        </p:txBody>
      </p:sp>
      <p:sp>
        <p:nvSpPr>
          <p:cNvPr id="2" name="object 2"/>
          <p:cNvSpPr txBox="1"/>
          <p:nvPr/>
        </p:nvSpPr>
        <p:spPr>
          <a:xfrm>
            <a:off x="1288415" y="2462403"/>
            <a:ext cx="4959985" cy="1444625"/>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0"/>
            <a:ext cx="12191999" cy="6837680"/>
          </a:xfrm>
          <a:custGeom>
            <a:avLst/>
            <a:gdLst/>
            <a:ahLst/>
            <a:cxnLst/>
            <a:rect l="l" t="t" r="r" b="b"/>
            <a:pathLst>
              <a:path w="12191999" h="6837680">
                <a:moveTo>
                  <a:pt x="12191999" y="6837680"/>
                </a:moveTo>
                <a:lnTo>
                  <a:pt x="12191999" y="4665"/>
                </a:lnTo>
                <a:lnTo>
                  <a:pt x="11632082" y="486779"/>
                </a:lnTo>
                <a:lnTo>
                  <a:pt x="11045940" y="883366"/>
                </a:lnTo>
                <a:lnTo>
                  <a:pt x="10453554" y="1185989"/>
                </a:lnTo>
                <a:lnTo>
                  <a:pt x="9855476" y="1402938"/>
                </a:lnTo>
                <a:lnTo>
                  <a:pt x="9252257" y="1542504"/>
                </a:lnTo>
                <a:lnTo>
                  <a:pt x="8644449" y="1612978"/>
                </a:lnTo>
                <a:lnTo>
                  <a:pt x="8032602" y="1622650"/>
                </a:lnTo>
                <a:lnTo>
                  <a:pt x="7417268" y="1579813"/>
                </a:lnTo>
                <a:lnTo>
                  <a:pt x="6798997" y="1492758"/>
                </a:lnTo>
                <a:lnTo>
                  <a:pt x="6178342" y="1369774"/>
                </a:lnTo>
                <a:lnTo>
                  <a:pt x="5555854" y="1219153"/>
                </a:lnTo>
                <a:lnTo>
                  <a:pt x="4932083" y="1049187"/>
                </a:lnTo>
                <a:lnTo>
                  <a:pt x="4307581" y="868166"/>
                </a:lnTo>
                <a:lnTo>
                  <a:pt x="3682899" y="684382"/>
                </a:lnTo>
                <a:lnTo>
                  <a:pt x="3058588" y="506124"/>
                </a:lnTo>
                <a:lnTo>
                  <a:pt x="2435200" y="341685"/>
                </a:lnTo>
                <a:lnTo>
                  <a:pt x="1813285" y="199356"/>
                </a:lnTo>
                <a:lnTo>
                  <a:pt x="1193395" y="87427"/>
                </a:lnTo>
                <a:lnTo>
                  <a:pt x="576081" y="14189"/>
                </a:lnTo>
                <a:lnTo>
                  <a:pt x="244133" y="0"/>
                </a:lnTo>
                <a:lnTo>
                  <a:pt x="0" y="0"/>
                </a:lnTo>
                <a:lnTo>
                  <a:pt x="0" y="6837680"/>
                </a:lnTo>
                <a:lnTo>
                  <a:pt x="12191999" y="6837680"/>
                </a:lnTo>
                <a:close/>
              </a:path>
            </a:pathLst>
          </a:custGeom>
          <a:solidFill>
            <a:srgbClr val="FFC000"/>
          </a:solidFill>
        </p:spPr>
        <p:txBody>
          <a:bodyPr wrap="square" lIns="0" tIns="0" rIns="0" bIns="0" rtlCol="0">
            <a:noAutofit/>
          </a:bodyPr>
          <a:lstStyle/>
          <a:p>
            <a:endParaRPr/>
          </a:p>
        </p:txBody>
      </p:sp>
      <p:sp>
        <p:nvSpPr>
          <p:cNvPr id="5" name="object 5"/>
          <p:cNvSpPr/>
          <p:nvPr/>
        </p:nvSpPr>
        <p:spPr>
          <a:xfrm>
            <a:off x="8817864" y="388620"/>
            <a:ext cx="2115312" cy="2115312"/>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8900033" y="419735"/>
            <a:ext cx="1951609" cy="1951354"/>
          </a:xfrm>
          <a:custGeom>
            <a:avLst/>
            <a:gdLst/>
            <a:ahLst/>
            <a:cxnLst/>
            <a:rect l="l" t="t" r="r" b="b"/>
            <a:pathLst>
              <a:path w="1951609" h="1951354">
                <a:moveTo>
                  <a:pt x="0" y="975740"/>
                </a:moveTo>
                <a:lnTo>
                  <a:pt x="3234" y="1055745"/>
                </a:lnTo>
                <a:lnTo>
                  <a:pt x="12771" y="1133970"/>
                </a:lnTo>
                <a:lnTo>
                  <a:pt x="28359" y="1210165"/>
                </a:lnTo>
                <a:lnTo>
                  <a:pt x="49747" y="1284078"/>
                </a:lnTo>
                <a:lnTo>
                  <a:pt x="76684" y="1355459"/>
                </a:lnTo>
                <a:lnTo>
                  <a:pt x="108918" y="1424055"/>
                </a:lnTo>
                <a:lnTo>
                  <a:pt x="146200" y="1489616"/>
                </a:lnTo>
                <a:lnTo>
                  <a:pt x="188276" y="1551890"/>
                </a:lnTo>
                <a:lnTo>
                  <a:pt x="234898" y="1610626"/>
                </a:lnTo>
                <a:lnTo>
                  <a:pt x="285813" y="1665573"/>
                </a:lnTo>
                <a:lnTo>
                  <a:pt x="340770" y="1716479"/>
                </a:lnTo>
                <a:lnTo>
                  <a:pt x="399519" y="1763094"/>
                </a:lnTo>
                <a:lnTo>
                  <a:pt x="461808" y="1805165"/>
                </a:lnTo>
                <a:lnTo>
                  <a:pt x="527386" y="1842443"/>
                </a:lnTo>
                <a:lnTo>
                  <a:pt x="596003" y="1874674"/>
                </a:lnTo>
                <a:lnTo>
                  <a:pt x="667406" y="1901609"/>
                </a:lnTo>
                <a:lnTo>
                  <a:pt x="741345" y="1922996"/>
                </a:lnTo>
                <a:lnTo>
                  <a:pt x="817569" y="1938583"/>
                </a:lnTo>
                <a:lnTo>
                  <a:pt x="895827" y="1948120"/>
                </a:lnTo>
                <a:lnTo>
                  <a:pt x="975868" y="1951354"/>
                </a:lnTo>
                <a:lnTo>
                  <a:pt x="1055890" y="1948120"/>
                </a:lnTo>
                <a:lnTo>
                  <a:pt x="1134131" y="1938583"/>
                </a:lnTo>
                <a:lnTo>
                  <a:pt x="1210341" y="1922996"/>
                </a:lnTo>
                <a:lnTo>
                  <a:pt x="1284267" y="1901609"/>
                </a:lnTo>
                <a:lnTo>
                  <a:pt x="1355659" y="1874674"/>
                </a:lnTo>
                <a:lnTo>
                  <a:pt x="1424265" y="1842443"/>
                </a:lnTo>
                <a:lnTo>
                  <a:pt x="1489835" y="1805165"/>
                </a:lnTo>
                <a:lnTo>
                  <a:pt x="1552116" y="1763094"/>
                </a:lnTo>
                <a:lnTo>
                  <a:pt x="1610859" y="1716479"/>
                </a:lnTo>
                <a:lnTo>
                  <a:pt x="1665811" y="1665573"/>
                </a:lnTo>
                <a:lnTo>
                  <a:pt x="1716722" y="1610626"/>
                </a:lnTo>
                <a:lnTo>
                  <a:pt x="1763340" y="1551890"/>
                </a:lnTo>
                <a:lnTo>
                  <a:pt x="1805414" y="1489616"/>
                </a:lnTo>
                <a:lnTo>
                  <a:pt x="1842693" y="1424055"/>
                </a:lnTo>
                <a:lnTo>
                  <a:pt x="1874926" y="1355459"/>
                </a:lnTo>
                <a:lnTo>
                  <a:pt x="1901862" y="1284078"/>
                </a:lnTo>
                <a:lnTo>
                  <a:pt x="1923249" y="1210165"/>
                </a:lnTo>
                <a:lnTo>
                  <a:pt x="1938837" y="1133970"/>
                </a:lnTo>
                <a:lnTo>
                  <a:pt x="1948374" y="1055745"/>
                </a:lnTo>
                <a:lnTo>
                  <a:pt x="1951609" y="975740"/>
                </a:lnTo>
                <a:lnTo>
                  <a:pt x="1948374" y="895718"/>
                </a:lnTo>
                <a:lnTo>
                  <a:pt x="1938837" y="817477"/>
                </a:lnTo>
                <a:lnTo>
                  <a:pt x="1923249" y="741267"/>
                </a:lnTo>
                <a:lnTo>
                  <a:pt x="1901862" y="667341"/>
                </a:lnTo>
                <a:lnTo>
                  <a:pt x="1874926" y="595949"/>
                </a:lnTo>
                <a:lnTo>
                  <a:pt x="1842693" y="527343"/>
                </a:lnTo>
                <a:lnTo>
                  <a:pt x="1805414" y="461773"/>
                </a:lnTo>
                <a:lnTo>
                  <a:pt x="1763340" y="399492"/>
                </a:lnTo>
                <a:lnTo>
                  <a:pt x="1716722" y="340749"/>
                </a:lnTo>
                <a:lnTo>
                  <a:pt x="1665811" y="285797"/>
                </a:lnTo>
                <a:lnTo>
                  <a:pt x="1610859" y="234886"/>
                </a:lnTo>
                <a:lnTo>
                  <a:pt x="1552116" y="188268"/>
                </a:lnTo>
                <a:lnTo>
                  <a:pt x="1489835" y="146194"/>
                </a:lnTo>
                <a:lnTo>
                  <a:pt x="1424265" y="108915"/>
                </a:lnTo>
                <a:lnTo>
                  <a:pt x="1355659" y="76682"/>
                </a:lnTo>
                <a:lnTo>
                  <a:pt x="1284267" y="49746"/>
                </a:lnTo>
                <a:lnTo>
                  <a:pt x="1210341" y="28359"/>
                </a:lnTo>
                <a:lnTo>
                  <a:pt x="1134131" y="12771"/>
                </a:lnTo>
                <a:lnTo>
                  <a:pt x="1055890" y="3234"/>
                </a:lnTo>
                <a:lnTo>
                  <a:pt x="975868" y="0"/>
                </a:lnTo>
                <a:lnTo>
                  <a:pt x="895827" y="3234"/>
                </a:lnTo>
                <a:lnTo>
                  <a:pt x="817569" y="12771"/>
                </a:lnTo>
                <a:lnTo>
                  <a:pt x="741345" y="28359"/>
                </a:lnTo>
                <a:lnTo>
                  <a:pt x="667406" y="49746"/>
                </a:lnTo>
                <a:lnTo>
                  <a:pt x="596003" y="76682"/>
                </a:lnTo>
                <a:lnTo>
                  <a:pt x="527386" y="108915"/>
                </a:lnTo>
                <a:lnTo>
                  <a:pt x="461808" y="146194"/>
                </a:lnTo>
                <a:lnTo>
                  <a:pt x="399519" y="188268"/>
                </a:lnTo>
                <a:lnTo>
                  <a:pt x="340770" y="234886"/>
                </a:lnTo>
                <a:lnTo>
                  <a:pt x="285813" y="285797"/>
                </a:lnTo>
                <a:lnTo>
                  <a:pt x="234898" y="340749"/>
                </a:lnTo>
                <a:lnTo>
                  <a:pt x="188276" y="399492"/>
                </a:lnTo>
                <a:lnTo>
                  <a:pt x="146200" y="461773"/>
                </a:lnTo>
                <a:lnTo>
                  <a:pt x="108918" y="527343"/>
                </a:lnTo>
                <a:lnTo>
                  <a:pt x="76684" y="595949"/>
                </a:lnTo>
                <a:lnTo>
                  <a:pt x="49747" y="667341"/>
                </a:lnTo>
                <a:lnTo>
                  <a:pt x="28359" y="741267"/>
                </a:lnTo>
                <a:lnTo>
                  <a:pt x="12771" y="817477"/>
                </a:lnTo>
                <a:lnTo>
                  <a:pt x="3234" y="895718"/>
                </a:lnTo>
                <a:lnTo>
                  <a:pt x="0" y="975740"/>
                </a:lnTo>
                <a:close/>
              </a:path>
            </a:pathLst>
          </a:custGeom>
          <a:solidFill>
            <a:srgbClr val="FFFFFF"/>
          </a:solidFill>
        </p:spPr>
        <p:txBody>
          <a:bodyPr wrap="square" lIns="0" tIns="0" rIns="0" bIns="0" rtlCol="0">
            <a:noAutofit/>
          </a:bodyPr>
          <a:lstStyle/>
          <a:p>
            <a:endParaRPr/>
          </a:p>
        </p:txBody>
      </p:sp>
      <p:sp>
        <p:nvSpPr>
          <p:cNvPr id="7" name="object 7"/>
          <p:cNvSpPr/>
          <p:nvPr/>
        </p:nvSpPr>
        <p:spPr>
          <a:xfrm>
            <a:off x="8900033" y="419735"/>
            <a:ext cx="1951609" cy="1951354"/>
          </a:xfrm>
          <a:custGeom>
            <a:avLst/>
            <a:gdLst/>
            <a:ahLst/>
            <a:cxnLst/>
            <a:rect l="l" t="t" r="r" b="b"/>
            <a:pathLst>
              <a:path w="1951609" h="1951354">
                <a:moveTo>
                  <a:pt x="0" y="975740"/>
                </a:moveTo>
                <a:lnTo>
                  <a:pt x="3234" y="895718"/>
                </a:lnTo>
                <a:lnTo>
                  <a:pt x="12771" y="817477"/>
                </a:lnTo>
                <a:lnTo>
                  <a:pt x="28359" y="741267"/>
                </a:lnTo>
                <a:lnTo>
                  <a:pt x="49747" y="667341"/>
                </a:lnTo>
                <a:lnTo>
                  <a:pt x="76684" y="595949"/>
                </a:lnTo>
                <a:lnTo>
                  <a:pt x="108918" y="527343"/>
                </a:lnTo>
                <a:lnTo>
                  <a:pt x="146200" y="461773"/>
                </a:lnTo>
                <a:lnTo>
                  <a:pt x="188276" y="399492"/>
                </a:lnTo>
                <a:lnTo>
                  <a:pt x="234898" y="340749"/>
                </a:lnTo>
                <a:lnTo>
                  <a:pt x="285813" y="285797"/>
                </a:lnTo>
                <a:lnTo>
                  <a:pt x="340770" y="234886"/>
                </a:lnTo>
                <a:lnTo>
                  <a:pt x="399519" y="188268"/>
                </a:lnTo>
                <a:lnTo>
                  <a:pt x="461808" y="146194"/>
                </a:lnTo>
                <a:lnTo>
                  <a:pt x="527386" y="108915"/>
                </a:lnTo>
                <a:lnTo>
                  <a:pt x="596003" y="76682"/>
                </a:lnTo>
                <a:lnTo>
                  <a:pt x="667406" y="49746"/>
                </a:lnTo>
                <a:lnTo>
                  <a:pt x="741345" y="28359"/>
                </a:lnTo>
                <a:lnTo>
                  <a:pt x="817569" y="12771"/>
                </a:lnTo>
                <a:lnTo>
                  <a:pt x="895827" y="3234"/>
                </a:lnTo>
                <a:lnTo>
                  <a:pt x="975868" y="0"/>
                </a:lnTo>
                <a:lnTo>
                  <a:pt x="1055890" y="3234"/>
                </a:lnTo>
                <a:lnTo>
                  <a:pt x="1134131" y="12771"/>
                </a:lnTo>
                <a:lnTo>
                  <a:pt x="1210341" y="28359"/>
                </a:lnTo>
                <a:lnTo>
                  <a:pt x="1284267" y="49746"/>
                </a:lnTo>
                <a:lnTo>
                  <a:pt x="1355659" y="76682"/>
                </a:lnTo>
                <a:lnTo>
                  <a:pt x="1424265" y="108915"/>
                </a:lnTo>
                <a:lnTo>
                  <a:pt x="1489835" y="146194"/>
                </a:lnTo>
                <a:lnTo>
                  <a:pt x="1552116" y="188268"/>
                </a:lnTo>
                <a:lnTo>
                  <a:pt x="1610859" y="234886"/>
                </a:lnTo>
                <a:lnTo>
                  <a:pt x="1665811" y="285797"/>
                </a:lnTo>
                <a:lnTo>
                  <a:pt x="1716722" y="340749"/>
                </a:lnTo>
                <a:lnTo>
                  <a:pt x="1763340" y="399492"/>
                </a:lnTo>
                <a:lnTo>
                  <a:pt x="1805414" y="461773"/>
                </a:lnTo>
                <a:lnTo>
                  <a:pt x="1842693" y="527343"/>
                </a:lnTo>
                <a:lnTo>
                  <a:pt x="1874926" y="595949"/>
                </a:lnTo>
                <a:lnTo>
                  <a:pt x="1901862" y="667341"/>
                </a:lnTo>
                <a:lnTo>
                  <a:pt x="1923249" y="741267"/>
                </a:lnTo>
                <a:lnTo>
                  <a:pt x="1938837" y="817477"/>
                </a:lnTo>
                <a:lnTo>
                  <a:pt x="1948374" y="895718"/>
                </a:lnTo>
                <a:lnTo>
                  <a:pt x="1951609" y="975740"/>
                </a:lnTo>
                <a:lnTo>
                  <a:pt x="1948374" y="1055745"/>
                </a:lnTo>
                <a:lnTo>
                  <a:pt x="1938837" y="1133970"/>
                </a:lnTo>
                <a:lnTo>
                  <a:pt x="1923249" y="1210165"/>
                </a:lnTo>
                <a:lnTo>
                  <a:pt x="1901862" y="1284078"/>
                </a:lnTo>
                <a:lnTo>
                  <a:pt x="1874926" y="1355459"/>
                </a:lnTo>
                <a:lnTo>
                  <a:pt x="1842693" y="1424055"/>
                </a:lnTo>
                <a:lnTo>
                  <a:pt x="1805414" y="1489616"/>
                </a:lnTo>
                <a:lnTo>
                  <a:pt x="1763340" y="1551890"/>
                </a:lnTo>
                <a:lnTo>
                  <a:pt x="1716722" y="1610626"/>
                </a:lnTo>
                <a:lnTo>
                  <a:pt x="1665811" y="1665573"/>
                </a:lnTo>
                <a:lnTo>
                  <a:pt x="1610859" y="1716479"/>
                </a:lnTo>
                <a:lnTo>
                  <a:pt x="1552116" y="1763094"/>
                </a:lnTo>
                <a:lnTo>
                  <a:pt x="1489835" y="1805165"/>
                </a:lnTo>
                <a:lnTo>
                  <a:pt x="1424265" y="1842443"/>
                </a:lnTo>
                <a:lnTo>
                  <a:pt x="1355659" y="1874674"/>
                </a:lnTo>
                <a:lnTo>
                  <a:pt x="1284267" y="1901609"/>
                </a:lnTo>
                <a:lnTo>
                  <a:pt x="1210341" y="1922996"/>
                </a:lnTo>
                <a:lnTo>
                  <a:pt x="1134131" y="1938583"/>
                </a:lnTo>
                <a:lnTo>
                  <a:pt x="1055890" y="1948120"/>
                </a:lnTo>
                <a:lnTo>
                  <a:pt x="975868" y="1951354"/>
                </a:lnTo>
                <a:lnTo>
                  <a:pt x="895827" y="1948120"/>
                </a:lnTo>
                <a:lnTo>
                  <a:pt x="817569" y="1938583"/>
                </a:lnTo>
                <a:lnTo>
                  <a:pt x="741345" y="1922996"/>
                </a:lnTo>
                <a:lnTo>
                  <a:pt x="667406" y="1901609"/>
                </a:lnTo>
                <a:lnTo>
                  <a:pt x="596003" y="1874674"/>
                </a:lnTo>
                <a:lnTo>
                  <a:pt x="527386" y="1842443"/>
                </a:lnTo>
                <a:lnTo>
                  <a:pt x="461808" y="1805165"/>
                </a:lnTo>
                <a:lnTo>
                  <a:pt x="399519" y="1763094"/>
                </a:lnTo>
                <a:lnTo>
                  <a:pt x="340770" y="1716479"/>
                </a:lnTo>
                <a:lnTo>
                  <a:pt x="285813" y="1665573"/>
                </a:lnTo>
                <a:lnTo>
                  <a:pt x="234898" y="1610626"/>
                </a:lnTo>
                <a:lnTo>
                  <a:pt x="188276" y="1551890"/>
                </a:lnTo>
                <a:lnTo>
                  <a:pt x="146200" y="1489616"/>
                </a:lnTo>
                <a:lnTo>
                  <a:pt x="108918" y="1424055"/>
                </a:lnTo>
                <a:lnTo>
                  <a:pt x="76684" y="1355459"/>
                </a:lnTo>
                <a:lnTo>
                  <a:pt x="49747" y="1284078"/>
                </a:lnTo>
                <a:lnTo>
                  <a:pt x="28359" y="1210165"/>
                </a:lnTo>
                <a:lnTo>
                  <a:pt x="12771" y="1133970"/>
                </a:lnTo>
                <a:lnTo>
                  <a:pt x="3234" y="1055745"/>
                </a:lnTo>
                <a:lnTo>
                  <a:pt x="0" y="975740"/>
                </a:lnTo>
                <a:close/>
              </a:path>
            </a:pathLst>
          </a:custGeom>
          <a:ln w="57150">
            <a:solidFill>
              <a:srgbClr val="D9D9D9"/>
            </a:solidFill>
          </a:ln>
        </p:spPr>
        <p:txBody>
          <a:bodyPr wrap="square" lIns="0" tIns="0" rIns="0" bIns="0" rtlCol="0">
            <a:noAutofit/>
          </a:bodyPr>
          <a:lstStyle/>
          <a:p>
            <a:endParaRPr/>
          </a:p>
        </p:txBody>
      </p:sp>
      <p:sp>
        <p:nvSpPr>
          <p:cNvPr id="4" name="object 4"/>
          <p:cNvSpPr/>
          <p:nvPr/>
        </p:nvSpPr>
        <p:spPr>
          <a:xfrm>
            <a:off x="861809" y="3825240"/>
            <a:ext cx="7906143" cy="0"/>
          </a:xfrm>
          <a:custGeom>
            <a:avLst/>
            <a:gdLst/>
            <a:ahLst/>
            <a:cxnLst/>
            <a:rect l="l" t="t" r="r" b="b"/>
            <a:pathLst>
              <a:path w="7906143">
                <a:moveTo>
                  <a:pt x="0" y="0"/>
                </a:moveTo>
                <a:lnTo>
                  <a:pt x="7906143" y="0"/>
                </a:lnTo>
              </a:path>
            </a:pathLst>
          </a:custGeom>
          <a:ln w="41275">
            <a:solidFill>
              <a:srgbClr val="000000"/>
            </a:solidFill>
          </a:ln>
        </p:spPr>
        <p:txBody>
          <a:bodyPr wrap="square" lIns="0" tIns="0" rIns="0" bIns="0" rtlCol="0">
            <a:noAutofit/>
          </a:bodyPr>
          <a:lstStyle/>
          <a:p>
            <a:endParaRPr/>
          </a:p>
        </p:txBody>
      </p:sp>
      <p:sp>
        <p:nvSpPr>
          <p:cNvPr id="3" name="object 3"/>
          <p:cNvSpPr txBox="1"/>
          <p:nvPr/>
        </p:nvSpPr>
        <p:spPr>
          <a:xfrm>
            <a:off x="816965" y="3030981"/>
            <a:ext cx="2076698" cy="787400"/>
          </a:xfrm>
          <a:prstGeom prst="rect">
            <a:avLst/>
          </a:prstGeom>
        </p:spPr>
        <p:txBody>
          <a:bodyPr wrap="square" lIns="0" tIns="38735" rIns="0" bIns="0" rtlCol="0">
            <a:noAutofit/>
          </a:bodyPr>
          <a:lstStyle/>
          <a:p>
            <a:pPr marL="12700">
              <a:lnSpc>
                <a:spcPts val="6100"/>
              </a:lnSpc>
            </a:pPr>
            <a:r>
              <a:rPr sz="6000" b="1" dirty="0">
                <a:latin typeface="Calibri"/>
                <a:cs typeface="Calibri"/>
              </a:rPr>
              <a:t>Thank</a:t>
            </a:r>
            <a:endParaRPr sz="6000">
              <a:latin typeface="Calibri"/>
              <a:cs typeface="Calibri"/>
            </a:endParaRPr>
          </a:p>
        </p:txBody>
      </p:sp>
      <p:sp>
        <p:nvSpPr>
          <p:cNvPr id="2" name="object 2"/>
          <p:cNvSpPr txBox="1"/>
          <p:nvPr/>
        </p:nvSpPr>
        <p:spPr>
          <a:xfrm>
            <a:off x="2927731" y="3030981"/>
            <a:ext cx="1497144" cy="787400"/>
          </a:xfrm>
          <a:prstGeom prst="rect">
            <a:avLst/>
          </a:prstGeom>
        </p:spPr>
        <p:txBody>
          <a:bodyPr wrap="square" lIns="0" tIns="38735" rIns="0" bIns="0" rtlCol="0">
            <a:noAutofit/>
          </a:bodyPr>
          <a:lstStyle/>
          <a:p>
            <a:pPr marL="12700">
              <a:lnSpc>
                <a:spcPts val="6100"/>
              </a:lnSpc>
            </a:pPr>
            <a:r>
              <a:rPr sz="6000" b="1" spc="-119" dirty="0">
                <a:latin typeface="Calibri"/>
                <a:cs typeface="Calibri"/>
              </a:rPr>
              <a:t>You.</a:t>
            </a:r>
            <a:endParaRPr sz="60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5145913" y="2166200"/>
            <a:ext cx="3040888" cy="3505962"/>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1336040" y="3500374"/>
            <a:ext cx="3993134" cy="2269972"/>
          </a:xfrm>
          <a:custGeom>
            <a:avLst/>
            <a:gdLst/>
            <a:ahLst/>
            <a:cxnLst/>
            <a:rect l="l" t="t" r="r" b="b"/>
            <a:pathLst>
              <a:path w="3993134" h="2269972">
                <a:moveTo>
                  <a:pt x="0" y="2245106"/>
                </a:moveTo>
                <a:lnTo>
                  <a:pt x="13969" y="2269972"/>
                </a:lnTo>
                <a:lnTo>
                  <a:pt x="3925659" y="54821"/>
                </a:lnTo>
                <a:lnTo>
                  <a:pt x="3938143" y="47751"/>
                </a:lnTo>
                <a:lnTo>
                  <a:pt x="3939667" y="79628"/>
                </a:lnTo>
                <a:lnTo>
                  <a:pt x="3993134" y="0"/>
                </a:lnTo>
                <a:lnTo>
                  <a:pt x="3924046" y="22860"/>
                </a:lnTo>
                <a:lnTo>
                  <a:pt x="3911595" y="29911"/>
                </a:lnTo>
                <a:lnTo>
                  <a:pt x="0" y="2245106"/>
                </a:lnTo>
                <a:close/>
              </a:path>
              <a:path w="3993134" h="2269972">
                <a:moveTo>
                  <a:pt x="3924046" y="22860"/>
                </a:moveTo>
                <a:lnTo>
                  <a:pt x="3993134" y="0"/>
                </a:lnTo>
                <a:lnTo>
                  <a:pt x="3897503" y="4952"/>
                </a:lnTo>
                <a:lnTo>
                  <a:pt x="3911595" y="29911"/>
                </a:lnTo>
                <a:lnTo>
                  <a:pt x="3924046" y="22860"/>
                </a:lnTo>
                <a:close/>
              </a:path>
              <a:path w="3993134" h="2269972">
                <a:moveTo>
                  <a:pt x="3939667" y="79628"/>
                </a:moveTo>
                <a:lnTo>
                  <a:pt x="3938143" y="47751"/>
                </a:lnTo>
                <a:lnTo>
                  <a:pt x="3925659" y="54821"/>
                </a:lnTo>
                <a:lnTo>
                  <a:pt x="3939667" y="79628"/>
                </a:lnTo>
                <a:close/>
              </a:path>
            </a:pathLst>
          </a:custGeom>
          <a:solidFill>
            <a:srgbClr val="FFBE00"/>
          </a:solidFill>
        </p:spPr>
        <p:txBody>
          <a:bodyPr wrap="square" lIns="0" tIns="0" rIns="0" bIns="0" rtlCol="0">
            <a:noAutofit/>
          </a:bodyPr>
          <a:lstStyle/>
          <a:p>
            <a:endParaRPr/>
          </a:p>
        </p:txBody>
      </p:sp>
      <p:sp>
        <p:nvSpPr>
          <p:cNvPr id="8" name="object 8"/>
          <p:cNvSpPr txBox="1"/>
          <p:nvPr/>
        </p:nvSpPr>
        <p:spPr>
          <a:xfrm>
            <a:off x="387502" y="197103"/>
            <a:ext cx="4070770" cy="380492"/>
          </a:xfrm>
          <a:prstGeom prst="rect">
            <a:avLst/>
          </a:prstGeom>
        </p:spPr>
        <p:txBody>
          <a:bodyPr wrap="square" lIns="0" tIns="18383" rIns="0" bIns="0" rtlCol="0">
            <a:noAutofit/>
          </a:bodyPr>
          <a:lstStyle/>
          <a:p>
            <a:pPr marL="12700">
              <a:lnSpc>
                <a:spcPts val="2895"/>
              </a:lnSpc>
            </a:pPr>
            <a:r>
              <a:rPr sz="2800" b="1" u="heavy" spc="-4" dirty="0">
                <a:solidFill>
                  <a:srgbClr val="404040"/>
                </a:solidFill>
                <a:latin typeface="Calibri"/>
                <a:cs typeface="Calibri"/>
              </a:rPr>
              <a:t>Installation of Python 3.6.3</a:t>
            </a:r>
            <a:endParaRPr sz="2800">
              <a:latin typeface="Calibri"/>
              <a:cs typeface="Calibri"/>
            </a:endParaRPr>
          </a:p>
        </p:txBody>
      </p:sp>
      <p:sp>
        <p:nvSpPr>
          <p:cNvPr id="7" name="object 7"/>
          <p:cNvSpPr txBox="1"/>
          <p:nvPr/>
        </p:nvSpPr>
        <p:spPr>
          <a:xfrm>
            <a:off x="497840" y="1022985"/>
            <a:ext cx="10896214" cy="889762"/>
          </a:xfrm>
          <a:prstGeom prst="rect">
            <a:avLst/>
          </a:prstGeom>
        </p:spPr>
        <p:txBody>
          <a:bodyPr wrap="square" lIns="0" tIns="13366" rIns="0" bIns="0" rtlCol="0">
            <a:noAutofit/>
          </a:bodyPr>
          <a:lstStyle/>
          <a:p>
            <a:pPr marL="12700" marR="38221">
              <a:lnSpc>
                <a:spcPts val="2105"/>
              </a:lnSpc>
            </a:pPr>
            <a:r>
              <a:rPr sz="1800" spc="-2" dirty="0">
                <a:latin typeface="Calibri"/>
                <a:cs typeface="Calibri"/>
              </a:rPr>
              <a:t>3. </a:t>
            </a:r>
            <a:r>
              <a:rPr sz="2000" spc="-2" dirty="0">
                <a:latin typeface="Calibri"/>
                <a:cs typeface="Calibri"/>
              </a:rPr>
              <a:t>Once the installation has successfully completed, Python 3.6.3 will be installed and available from the</a:t>
            </a:r>
            <a:endParaRPr sz="2000">
              <a:latin typeface="Calibri"/>
              <a:cs typeface="Calibri"/>
            </a:endParaRPr>
          </a:p>
          <a:p>
            <a:pPr marL="12700">
              <a:lnSpc>
                <a:spcPts val="2400"/>
              </a:lnSpc>
              <a:spcBef>
                <a:spcPts val="14"/>
              </a:spcBef>
            </a:pPr>
            <a:r>
              <a:rPr sz="2000" spc="-3" dirty="0">
                <a:latin typeface="Calibri"/>
                <a:cs typeface="Calibri"/>
              </a:rPr>
              <a:t>Windows Search Menu. Run Python 3.6 (32-bit) from the start menu. It can be found in the Python folder</a:t>
            </a:r>
            <a:endParaRPr sz="2000">
              <a:latin typeface="Calibri"/>
              <a:cs typeface="Calibri"/>
            </a:endParaRPr>
          </a:p>
          <a:p>
            <a:pPr marL="12700" marR="38221">
              <a:lnSpc>
                <a:spcPts val="2400"/>
              </a:lnSpc>
            </a:pPr>
            <a:r>
              <a:rPr sz="2000" spc="-7" dirty="0">
                <a:latin typeface="Calibri"/>
                <a:cs typeface="Calibri"/>
              </a:rPr>
              <a:t>as shown in Figure below.</a:t>
            </a:r>
            <a:endParaRPr sz="2000">
              <a:latin typeface="Calibri"/>
              <a:cs typeface="Calibri"/>
            </a:endParaRPr>
          </a:p>
        </p:txBody>
      </p:sp>
      <p:sp>
        <p:nvSpPr>
          <p:cNvPr id="6" name="object 6"/>
          <p:cNvSpPr txBox="1"/>
          <p:nvPr/>
        </p:nvSpPr>
        <p:spPr>
          <a:xfrm>
            <a:off x="497840" y="5839079"/>
            <a:ext cx="10644513" cy="584708"/>
          </a:xfrm>
          <a:prstGeom prst="rect">
            <a:avLst/>
          </a:prstGeom>
        </p:spPr>
        <p:txBody>
          <a:bodyPr wrap="square" lIns="0" tIns="13366" rIns="0" bIns="0" rtlCol="0">
            <a:noAutofit/>
          </a:bodyPr>
          <a:lstStyle/>
          <a:p>
            <a:pPr marL="12700">
              <a:lnSpc>
                <a:spcPts val="2105"/>
              </a:lnSpc>
            </a:pPr>
            <a:r>
              <a:rPr sz="2000" spc="-3" dirty="0">
                <a:latin typeface="Calibri"/>
                <a:cs typeface="Calibri"/>
              </a:rPr>
              <a:t>Click on Python 3.6 and it provides an interactive console that gives a way to immediately write Python</a:t>
            </a:r>
            <a:endParaRPr sz="2000">
              <a:latin typeface="Calibri"/>
              <a:cs typeface="Calibri"/>
            </a:endParaRPr>
          </a:p>
          <a:p>
            <a:pPr marL="12700" marR="38176">
              <a:lnSpc>
                <a:spcPts val="2400"/>
              </a:lnSpc>
              <a:spcBef>
                <a:spcPts val="14"/>
              </a:spcBef>
            </a:pPr>
            <a:r>
              <a:rPr sz="2000" spc="-1" dirty="0">
                <a:latin typeface="Calibri"/>
                <a:cs typeface="Calibri"/>
              </a:rPr>
              <a:t>code and see the results in real time – Shown in next slide</a:t>
            </a:r>
            <a:endParaRPr sz="2000">
              <a:latin typeface="Calibri"/>
              <a:cs typeface="Calibri"/>
            </a:endParaRPr>
          </a:p>
        </p:txBody>
      </p:sp>
      <p:sp>
        <p:nvSpPr>
          <p:cNvPr id="4" name="object 4"/>
          <p:cNvSpPr txBox="1"/>
          <p:nvPr/>
        </p:nvSpPr>
        <p:spPr>
          <a:xfrm>
            <a:off x="2055820" y="336423"/>
            <a:ext cx="8514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443136" y="336423"/>
            <a:ext cx="81877"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581000" y="336423"/>
            <a:ext cx="82695"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828675" y="1276413"/>
            <a:ext cx="9372600" cy="470027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txBox="1"/>
          <p:nvPr/>
        </p:nvSpPr>
        <p:spPr>
          <a:xfrm>
            <a:off x="387502" y="197103"/>
            <a:ext cx="4070770" cy="380492"/>
          </a:xfrm>
          <a:prstGeom prst="rect">
            <a:avLst/>
          </a:prstGeom>
        </p:spPr>
        <p:txBody>
          <a:bodyPr wrap="square" lIns="0" tIns="18383" rIns="0" bIns="0" rtlCol="0">
            <a:noAutofit/>
          </a:bodyPr>
          <a:lstStyle/>
          <a:p>
            <a:pPr marL="12700">
              <a:lnSpc>
                <a:spcPts val="2895"/>
              </a:lnSpc>
            </a:pPr>
            <a:r>
              <a:rPr sz="2800" b="1" u="heavy" spc="-4" dirty="0">
                <a:solidFill>
                  <a:srgbClr val="404040"/>
                </a:solidFill>
                <a:latin typeface="Calibri"/>
                <a:cs typeface="Calibri"/>
              </a:rPr>
              <a:t>Installation of Python 3.6.3</a:t>
            </a:r>
            <a:endParaRPr sz="2800">
              <a:latin typeface="Calibri"/>
              <a:cs typeface="Calibri"/>
            </a:endParaRPr>
          </a:p>
        </p:txBody>
      </p:sp>
      <p:sp>
        <p:nvSpPr>
          <p:cNvPr id="4" name="object 4"/>
          <p:cNvSpPr txBox="1"/>
          <p:nvPr/>
        </p:nvSpPr>
        <p:spPr>
          <a:xfrm>
            <a:off x="2055820" y="336423"/>
            <a:ext cx="8514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443136" y="336423"/>
            <a:ext cx="81877"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581000" y="336423"/>
            <a:ext cx="82695"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2959735" y="2223007"/>
            <a:ext cx="3916426" cy="2702306"/>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7206869" y="2223007"/>
            <a:ext cx="4485132" cy="2657475"/>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txBox="1"/>
          <p:nvPr/>
        </p:nvSpPr>
        <p:spPr>
          <a:xfrm>
            <a:off x="387502" y="197103"/>
            <a:ext cx="8246154" cy="380492"/>
          </a:xfrm>
          <a:prstGeom prst="rect">
            <a:avLst/>
          </a:prstGeom>
        </p:spPr>
        <p:txBody>
          <a:bodyPr wrap="square" lIns="0" tIns="18383" rIns="0" bIns="0" rtlCol="0">
            <a:noAutofit/>
          </a:bodyPr>
          <a:lstStyle/>
          <a:p>
            <a:pPr marL="12700">
              <a:lnSpc>
                <a:spcPts val="2895"/>
              </a:lnSpc>
            </a:pPr>
            <a:r>
              <a:rPr sz="2800" b="1" u="heavy" spc="-12" dirty="0">
                <a:solidFill>
                  <a:srgbClr val="404040"/>
                </a:solidFill>
                <a:latin typeface="Calibri"/>
                <a:cs typeface="Calibri"/>
              </a:rPr>
              <a:t>IDE for Python -&gt; Integrated Development Environment</a:t>
            </a:r>
            <a:endParaRPr sz="2800">
              <a:latin typeface="Calibri"/>
              <a:cs typeface="Calibri"/>
            </a:endParaRPr>
          </a:p>
        </p:txBody>
      </p:sp>
      <p:sp>
        <p:nvSpPr>
          <p:cNvPr id="13" name="object 13"/>
          <p:cNvSpPr txBox="1"/>
          <p:nvPr/>
        </p:nvSpPr>
        <p:spPr>
          <a:xfrm>
            <a:off x="597814" y="1084453"/>
            <a:ext cx="10642451" cy="584707"/>
          </a:xfrm>
          <a:prstGeom prst="rect">
            <a:avLst/>
          </a:prstGeom>
        </p:spPr>
        <p:txBody>
          <a:bodyPr wrap="square" lIns="0" tIns="13366" rIns="0" bIns="0" rtlCol="0">
            <a:noAutofit/>
          </a:bodyPr>
          <a:lstStyle/>
          <a:p>
            <a:pPr marL="12700">
              <a:lnSpc>
                <a:spcPts val="2105"/>
              </a:lnSpc>
            </a:pPr>
            <a:r>
              <a:rPr sz="2000" spc="-5" dirty="0">
                <a:latin typeface="Calibri"/>
                <a:cs typeface="Calibri"/>
              </a:rPr>
              <a:t>It’s a coding tool which allows you to write, test and debug your code in an easier way, as they typically</a:t>
            </a:r>
            <a:endParaRPr sz="2000">
              <a:latin typeface="Calibri"/>
              <a:cs typeface="Calibri"/>
            </a:endParaRPr>
          </a:p>
          <a:p>
            <a:pPr marL="12700" marR="38176">
              <a:lnSpc>
                <a:spcPts val="2400"/>
              </a:lnSpc>
              <a:spcBef>
                <a:spcPts val="14"/>
              </a:spcBef>
            </a:pPr>
            <a:r>
              <a:rPr sz="2000" spc="-4" dirty="0">
                <a:latin typeface="Calibri"/>
                <a:cs typeface="Calibri"/>
              </a:rPr>
              <a:t>offer code completion or code insight by highlighting, resource management, and debugging tools.</a:t>
            </a:r>
            <a:endParaRPr sz="2000">
              <a:latin typeface="Calibri"/>
              <a:cs typeface="Calibri"/>
            </a:endParaRPr>
          </a:p>
        </p:txBody>
      </p:sp>
      <p:sp>
        <p:nvSpPr>
          <p:cNvPr id="12" name="object 12"/>
          <p:cNvSpPr txBox="1"/>
          <p:nvPr/>
        </p:nvSpPr>
        <p:spPr>
          <a:xfrm>
            <a:off x="1010513" y="2243852"/>
            <a:ext cx="152653" cy="210934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1194"/>
              </a:spcBef>
            </a:pPr>
            <a:r>
              <a:rPr sz="2000" dirty="0">
                <a:latin typeface="Arial"/>
                <a:cs typeface="Arial"/>
              </a:rPr>
              <a:t>•</a:t>
            </a:r>
            <a:endParaRPr sz="2000">
              <a:latin typeface="Arial"/>
              <a:cs typeface="Arial"/>
            </a:endParaRPr>
          </a:p>
          <a:p>
            <a:pPr marL="12700">
              <a:lnSpc>
                <a:spcPct val="95825"/>
              </a:lnSpc>
              <a:spcBef>
                <a:spcPts val="1300"/>
              </a:spcBef>
            </a:pPr>
            <a:r>
              <a:rPr sz="2000" dirty="0">
                <a:latin typeface="Arial"/>
                <a:cs typeface="Arial"/>
              </a:rPr>
              <a:t>•</a:t>
            </a:r>
            <a:endParaRPr sz="2000">
              <a:latin typeface="Arial"/>
              <a:cs typeface="Arial"/>
            </a:endParaRPr>
          </a:p>
          <a:p>
            <a:pPr marL="12700">
              <a:lnSpc>
                <a:spcPct val="95825"/>
              </a:lnSpc>
              <a:spcBef>
                <a:spcPts val="1300"/>
              </a:spcBef>
            </a:pPr>
            <a:r>
              <a:rPr sz="2000" dirty="0">
                <a:latin typeface="Arial"/>
                <a:cs typeface="Arial"/>
              </a:rPr>
              <a:t>•</a:t>
            </a:r>
            <a:endParaRPr sz="2000">
              <a:latin typeface="Arial"/>
              <a:cs typeface="Arial"/>
            </a:endParaRPr>
          </a:p>
          <a:p>
            <a:pPr marL="12700">
              <a:lnSpc>
                <a:spcPct val="95825"/>
              </a:lnSpc>
              <a:spcBef>
                <a:spcPts val="1303"/>
              </a:spcBef>
            </a:pPr>
            <a:r>
              <a:rPr sz="2000" dirty="0">
                <a:latin typeface="Arial"/>
                <a:cs typeface="Arial"/>
              </a:rPr>
              <a:t>•</a:t>
            </a:r>
            <a:endParaRPr sz="2000">
              <a:latin typeface="Arial"/>
              <a:cs typeface="Arial"/>
            </a:endParaRPr>
          </a:p>
        </p:txBody>
      </p:sp>
      <p:sp>
        <p:nvSpPr>
          <p:cNvPr id="11" name="object 11"/>
          <p:cNvSpPr txBox="1"/>
          <p:nvPr/>
        </p:nvSpPr>
        <p:spPr>
          <a:xfrm>
            <a:off x="1353439" y="2259203"/>
            <a:ext cx="960285" cy="2109342"/>
          </a:xfrm>
          <a:prstGeom prst="rect">
            <a:avLst/>
          </a:prstGeom>
        </p:spPr>
        <p:txBody>
          <a:bodyPr wrap="square" lIns="0" tIns="13366" rIns="0" bIns="0" rtlCol="0">
            <a:noAutofit/>
          </a:bodyPr>
          <a:lstStyle/>
          <a:p>
            <a:pPr marL="12700" marR="33808">
              <a:lnSpc>
                <a:spcPts val="2105"/>
              </a:lnSpc>
            </a:pPr>
            <a:r>
              <a:rPr sz="2000" spc="-4" dirty="0">
                <a:latin typeface="Calibri"/>
                <a:cs typeface="Calibri"/>
              </a:rPr>
              <a:t>Spyder</a:t>
            </a:r>
            <a:endParaRPr sz="2000">
              <a:latin typeface="Calibri"/>
              <a:cs typeface="Calibri"/>
            </a:endParaRPr>
          </a:p>
          <a:p>
            <a:pPr marL="12700">
              <a:lnSpc>
                <a:spcPts val="2441"/>
              </a:lnSpc>
              <a:spcBef>
                <a:spcPts val="1055"/>
              </a:spcBef>
            </a:pPr>
            <a:r>
              <a:rPr sz="2000" spc="-2" dirty="0">
                <a:latin typeface="Calibri"/>
                <a:cs typeface="Calibri"/>
              </a:rPr>
              <a:t>Jupyter </a:t>
            </a:r>
            <a:endParaRPr sz="2000">
              <a:latin typeface="Calibri"/>
              <a:cs typeface="Calibri"/>
            </a:endParaRPr>
          </a:p>
          <a:p>
            <a:pPr marL="12700">
              <a:lnSpc>
                <a:spcPts val="2441"/>
              </a:lnSpc>
              <a:spcBef>
                <a:spcPts val="1159"/>
              </a:spcBef>
            </a:pPr>
            <a:r>
              <a:rPr sz="2000" spc="-13" dirty="0">
                <a:latin typeface="Calibri"/>
                <a:cs typeface="Calibri"/>
              </a:rPr>
              <a:t>Atom </a:t>
            </a:r>
            <a:endParaRPr sz="2000">
              <a:latin typeface="Calibri"/>
              <a:cs typeface="Calibri"/>
            </a:endParaRPr>
          </a:p>
          <a:p>
            <a:pPr marL="12700">
              <a:lnSpc>
                <a:spcPts val="2441"/>
              </a:lnSpc>
              <a:spcBef>
                <a:spcPts val="1159"/>
              </a:spcBef>
            </a:pPr>
            <a:r>
              <a:rPr sz="2000" spc="-1" dirty="0">
                <a:latin typeface="Calibri"/>
                <a:cs typeface="Calibri"/>
              </a:rPr>
              <a:t>Pycharm</a:t>
            </a:r>
            <a:endParaRPr sz="2000">
              <a:latin typeface="Calibri"/>
              <a:cs typeface="Calibri"/>
            </a:endParaRPr>
          </a:p>
          <a:p>
            <a:pPr marL="12700" marR="33808">
              <a:lnSpc>
                <a:spcPct val="101725"/>
              </a:lnSpc>
              <a:spcBef>
                <a:spcPts val="1369"/>
              </a:spcBef>
            </a:pPr>
            <a:r>
              <a:rPr sz="2000" spc="-5" dirty="0">
                <a:latin typeface="Calibri"/>
                <a:cs typeface="Calibri"/>
              </a:rPr>
              <a:t>Rodeo</a:t>
            </a:r>
            <a:endParaRPr sz="2000">
              <a:latin typeface="Calibri"/>
              <a:cs typeface="Calibri"/>
            </a:endParaRPr>
          </a:p>
        </p:txBody>
      </p:sp>
      <p:sp>
        <p:nvSpPr>
          <p:cNvPr id="10" name="object 10"/>
          <p:cNvSpPr txBox="1"/>
          <p:nvPr/>
        </p:nvSpPr>
        <p:spPr>
          <a:xfrm>
            <a:off x="8918194" y="5100193"/>
            <a:ext cx="743704" cy="254000"/>
          </a:xfrm>
          <a:prstGeom prst="rect">
            <a:avLst/>
          </a:prstGeom>
        </p:spPr>
        <p:txBody>
          <a:bodyPr wrap="square" lIns="0" tIns="12065" rIns="0" bIns="0" rtlCol="0">
            <a:noAutofit/>
          </a:bodyPr>
          <a:lstStyle/>
          <a:p>
            <a:pPr marL="12700">
              <a:lnSpc>
                <a:spcPts val="1900"/>
              </a:lnSpc>
            </a:pPr>
            <a:r>
              <a:rPr sz="1800" spc="-2" dirty="0">
                <a:latin typeface="Calibri"/>
                <a:cs typeface="Calibri"/>
              </a:rPr>
              <a:t>Jupyter</a:t>
            </a:r>
            <a:endParaRPr sz="1800">
              <a:latin typeface="Calibri"/>
              <a:cs typeface="Calibri"/>
            </a:endParaRPr>
          </a:p>
        </p:txBody>
      </p:sp>
      <p:sp>
        <p:nvSpPr>
          <p:cNvPr id="9" name="object 9"/>
          <p:cNvSpPr txBox="1"/>
          <p:nvPr/>
        </p:nvSpPr>
        <p:spPr>
          <a:xfrm>
            <a:off x="4466336" y="5143119"/>
            <a:ext cx="698543" cy="254000"/>
          </a:xfrm>
          <a:prstGeom prst="rect">
            <a:avLst/>
          </a:prstGeom>
        </p:spPr>
        <p:txBody>
          <a:bodyPr wrap="square" lIns="0" tIns="12065" rIns="0" bIns="0" rtlCol="0">
            <a:noAutofit/>
          </a:bodyPr>
          <a:lstStyle/>
          <a:p>
            <a:pPr marL="12700">
              <a:lnSpc>
                <a:spcPts val="1900"/>
              </a:lnSpc>
            </a:pPr>
            <a:r>
              <a:rPr sz="1800" spc="-4" dirty="0">
                <a:latin typeface="Calibri"/>
                <a:cs typeface="Calibri"/>
              </a:rPr>
              <a:t>Spyder</a:t>
            </a:r>
            <a:endParaRPr sz="1800">
              <a:latin typeface="Calibri"/>
              <a:cs typeface="Calibri"/>
            </a:endParaRPr>
          </a:p>
        </p:txBody>
      </p:sp>
      <p:sp>
        <p:nvSpPr>
          <p:cNvPr id="7" name="object 7"/>
          <p:cNvSpPr txBox="1"/>
          <p:nvPr/>
        </p:nvSpPr>
        <p:spPr>
          <a:xfrm>
            <a:off x="891921" y="336423"/>
            <a:ext cx="81304"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1396874" y="336423"/>
            <a:ext cx="82675"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535536" y="336423"/>
            <a:ext cx="8244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903034" y="336423"/>
            <a:ext cx="8222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511461" y="336423"/>
            <a:ext cx="8644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6588084" y="336423"/>
            <a:ext cx="84241"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387502" y="197103"/>
            <a:ext cx="7872282" cy="380492"/>
          </a:xfrm>
          <a:prstGeom prst="rect">
            <a:avLst/>
          </a:prstGeom>
        </p:spPr>
        <p:txBody>
          <a:bodyPr wrap="square" lIns="0" tIns="18383" rIns="0" bIns="0" rtlCol="0">
            <a:noAutofit/>
          </a:bodyPr>
          <a:lstStyle/>
          <a:p>
            <a:pPr marL="12700">
              <a:lnSpc>
                <a:spcPts val="2895"/>
              </a:lnSpc>
            </a:pPr>
            <a:r>
              <a:rPr sz="2800" b="1" u="heavy" dirty="0">
                <a:solidFill>
                  <a:srgbClr val="404040"/>
                </a:solidFill>
                <a:latin typeface="Calibri"/>
                <a:cs typeface="Calibri"/>
              </a:rPr>
              <a:t>Ana</a:t>
            </a:r>
            <a:r>
              <a:rPr sz="2800" b="1" u="heavy" spc="-9" dirty="0">
                <a:solidFill>
                  <a:srgbClr val="404040"/>
                </a:solidFill>
                <a:latin typeface="Calibri"/>
                <a:cs typeface="Calibri"/>
              </a:rPr>
              <a:t>c</a:t>
            </a:r>
            <a:r>
              <a:rPr sz="2800" b="1" u="heavy" spc="0" dirty="0">
                <a:solidFill>
                  <a:srgbClr val="404040"/>
                </a:solidFill>
                <a:latin typeface="Calibri"/>
                <a:cs typeface="Calibri"/>
              </a:rPr>
              <a:t>onda</a:t>
            </a:r>
            <a:r>
              <a:rPr sz="2800" b="1" u="heavy" spc="-97" dirty="0">
                <a:solidFill>
                  <a:srgbClr val="404040"/>
                </a:solidFill>
                <a:latin typeface="Calibri"/>
                <a:cs typeface="Calibri"/>
              </a:rPr>
              <a:t> </a:t>
            </a:r>
            <a:r>
              <a:rPr sz="2800" b="1" u="heavy" spc="0" dirty="0">
                <a:solidFill>
                  <a:srgbClr val="404040"/>
                </a:solidFill>
                <a:latin typeface="Calibri"/>
                <a:cs typeface="Calibri"/>
              </a:rPr>
              <a:t>In</a:t>
            </a:r>
            <a:r>
              <a:rPr sz="2800" b="1" u="heavy" spc="-34" dirty="0">
                <a:solidFill>
                  <a:srgbClr val="404040"/>
                </a:solidFill>
                <a:latin typeface="Calibri"/>
                <a:cs typeface="Calibri"/>
              </a:rPr>
              <a:t>s</a:t>
            </a:r>
            <a:r>
              <a:rPr sz="2800" b="1" u="heavy" spc="-19" dirty="0">
                <a:solidFill>
                  <a:srgbClr val="404040"/>
                </a:solidFill>
                <a:latin typeface="Calibri"/>
                <a:cs typeface="Calibri"/>
              </a:rPr>
              <a:t>t</a:t>
            </a:r>
            <a:r>
              <a:rPr sz="2800" b="1" u="heavy" spc="0" dirty="0">
                <a:solidFill>
                  <a:srgbClr val="404040"/>
                </a:solidFill>
                <a:latin typeface="Calibri"/>
                <a:cs typeface="Calibri"/>
              </a:rPr>
              <a:t>al</a:t>
            </a:r>
            <a:r>
              <a:rPr sz="2800" b="1" u="heavy" spc="-4" dirty="0">
                <a:solidFill>
                  <a:srgbClr val="404040"/>
                </a:solidFill>
                <a:latin typeface="Calibri"/>
                <a:cs typeface="Calibri"/>
              </a:rPr>
              <a:t>l</a:t>
            </a:r>
            <a:r>
              <a:rPr sz="2800" b="1" u="heavy" spc="-25" dirty="0">
                <a:solidFill>
                  <a:srgbClr val="404040"/>
                </a:solidFill>
                <a:latin typeface="Calibri"/>
                <a:cs typeface="Calibri"/>
              </a:rPr>
              <a:t>a</a:t>
            </a:r>
            <a:r>
              <a:rPr sz="2800" b="1" u="heavy" spc="0" dirty="0">
                <a:solidFill>
                  <a:srgbClr val="404040"/>
                </a:solidFill>
                <a:latin typeface="Calibri"/>
                <a:cs typeface="Calibri"/>
              </a:rPr>
              <a:t>tion</a:t>
            </a:r>
            <a:r>
              <a:rPr sz="2800" b="1" u="heavy" spc="19" dirty="0">
                <a:solidFill>
                  <a:srgbClr val="404040"/>
                </a:solidFill>
                <a:latin typeface="Calibri"/>
                <a:cs typeface="Calibri"/>
              </a:rPr>
              <a:t> </a:t>
            </a:r>
            <a:r>
              <a:rPr sz="2800" b="1" u="heavy" spc="0" dirty="0">
                <a:solidFill>
                  <a:srgbClr val="404040"/>
                </a:solidFill>
                <a:latin typeface="Calibri"/>
                <a:cs typeface="Calibri"/>
              </a:rPr>
              <a:t>–</a:t>
            </a:r>
            <a:r>
              <a:rPr sz="2800" b="1" u="heavy" spc="627" dirty="0">
                <a:solidFill>
                  <a:srgbClr val="404040"/>
                </a:solidFill>
                <a:latin typeface="Calibri"/>
                <a:cs typeface="Calibri"/>
              </a:rPr>
              <a:t> </a:t>
            </a:r>
            <a:r>
              <a:rPr sz="2800" b="1" u="heavy" spc="0" dirty="0">
                <a:solidFill>
                  <a:srgbClr val="404040"/>
                </a:solidFill>
                <a:latin typeface="Calibri"/>
                <a:cs typeface="Calibri"/>
              </a:rPr>
              <a:t>Ma</a:t>
            </a:r>
            <a:r>
              <a:rPr sz="2800" b="1" u="heavy" spc="-44" dirty="0">
                <a:solidFill>
                  <a:srgbClr val="404040"/>
                </a:solidFill>
                <a:latin typeface="Calibri"/>
                <a:cs typeface="Calibri"/>
              </a:rPr>
              <a:t>n</a:t>
            </a:r>
            <a:r>
              <a:rPr sz="2800" b="1" u="heavy" spc="0" dirty="0">
                <a:solidFill>
                  <a:srgbClr val="404040"/>
                </a:solidFill>
                <a:latin typeface="Calibri"/>
                <a:cs typeface="Calibri"/>
              </a:rPr>
              <a:t>y</a:t>
            </a:r>
            <a:r>
              <a:rPr sz="2800" b="1" u="heavy" spc="-57" dirty="0">
                <a:solidFill>
                  <a:srgbClr val="404040"/>
                </a:solidFill>
                <a:latin typeface="Calibri"/>
                <a:cs typeface="Calibri"/>
              </a:rPr>
              <a:t> </a:t>
            </a:r>
            <a:r>
              <a:rPr sz="2800" b="1" u="heavy" spc="0" dirty="0">
                <a:solidFill>
                  <a:srgbClr val="404040"/>
                </a:solidFill>
                <a:latin typeface="Calibri"/>
                <a:cs typeface="Calibri"/>
              </a:rPr>
              <a:t>p</a:t>
            </a:r>
            <a:r>
              <a:rPr sz="2800" b="1" u="heavy" spc="-34" dirty="0">
                <a:solidFill>
                  <a:srgbClr val="404040"/>
                </a:solidFill>
                <a:latin typeface="Calibri"/>
                <a:cs typeface="Calibri"/>
              </a:rPr>
              <a:t>r</a:t>
            </a:r>
            <a:r>
              <a:rPr sz="2800" b="1" u="heavy" spc="0" dirty="0">
                <a:solidFill>
                  <a:srgbClr val="404040"/>
                </a:solidFill>
                <a:latin typeface="Calibri"/>
                <a:cs typeface="Calibri"/>
              </a:rPr>
              <a:t>ob</a:t>
            </a:r>
            <a:r>
              <a:rPr sz="2800" b="1" u="heavy" spc="-4" dirty="0">
                <a:solidFill>
                  <a:srgbClr val="404040"/>
                </a:solidFill>
                <a:latin typeface="Calibri"/>
                <a:cs typeface="Calibri"/>
              </a:rPr>
              <a:t>l</a:t>
            </a:r>
            <a:r>
              <a:rPr sz="2800" b="1" u="heavy" spc="0" dirty="0">
                <a:solidFill>
                  <a:srgbClr val="404040"/>
                </a:solidFill>
                <a:latin typeface="Calibri"/>
                <a:cs typeface="Calibri"/>
              </a:rPr>
              <a:t>ems</a:t>
            </a:r>
            <a:r>
              <a:rPr sz="2800" b="1" u="heavy" spc="-96" dirty="0">
                <a:solidFill>
                  <a:srgbClr val="404040"/>
                </a:solidFill>
                <a:latin typeface="Calibri"/>
                <a:cs typeface="Calibri"/>
              </a:rPr>
              <a:t> </a:t>
            </a:r>
            <a:r>
              <a:rPr sz="2800" b="1" u="heavy" spc="0" dirty="0">
                <a:solidFill>
                  <a:srgbClr val="404040"/>
                </a:solidFill>
                <a:latin typeface="Calibri"/>
                <a:cs typeface="Calibri"/>
              </a:rPr>
              <a:t>one</a:t>
            </a:r>
            <a:r>
              <a:rPr sz="2800" b="1" u="heavy" spc="-55" dirty="0">
                <a:solidFill>
                  <a:srgbClr val="404040"/>
                </a:solidFill>
                <a:latin typeface="Calibri"/>
                <a:cs typeface="Calibri"/>
              </a:rPr>
              <a:t> </a:t>
            </a:r>
            <a:r>
              <a:rPr sz="2800" b="1" u="heavy" spc="0" dirty="0">
                <a:solidFill>
                  <a:srgbClr val="404040"/>
                </a:solidFill>
                <a:latin typeface="Calibri"/>
                <a:cs typeface="Calibri"/>
              </a:rPr>
              <a:t>sol</a:t>
            </a:r>
            <a:r>
              <a:rPr sz="2800" b="1" u="heavy" spc="-4" dirty="0">
                <a:solidFill>
                  <a:srgbClr val="404040"/>
                </a:solidFill>
                <a:latin typeface="Calibri"/>
                <a:cs typeface="Calibri"/>
              </a:rPr>
              <a:t>u</a:t>
            </a:r>
            <a:r>
              <a:rPr sz="2800" b="1" u="heavy" spc="0" dirty="0">
                <a:solidFill>
                  <a:srgbClr val="404040"/>
                </a:solidFill>
                <a:latin typeface="Calibri"/>
                <a:cs typeface="Calibri"/>
              </a:rPr>
              <a:t>tion</a:t>
            </a:r>
            <a:endParaRPr sz="2800">
              <a:latin typeface="Calibri"/>
              <a:cs typeface="Calibri"/>
            </a:endParaRPr>
          </a:p>
        </p:txBody>
      </p:sp>
      <p:sp>
        <p:nvSpPr>
          <p:cNvPr id="14" name="object 14"/>
          <p:cNvSpPr txBox="1"/>
          <p:nvPr/>
        </p:nvSpPr>
        <p:spPr>
          <a:xfrm>
            <a:off x="559104" y="1273429"/>
            <a:ext cx="257826"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1.</a:t>
            </a:r>
            <a:endParaRPr sz="2000">
              <a:latin typeface="Calibri"/>
              <a:cs typeface="Calibri"/>
            </a:endParaRPr>
          </a:p>
        </p:txBody>
      </p:sp>
      <p:sp>
        <p:nvSpPr>
          <p:cNvPr id="13" name="object 13"/>
          <p:cNvSpPr txBox="1"/>
          <p:nvPr/>
        </p:nvSpPr>
        <p:spPr>
          <a:xfrm>
            <a:off x="902004" y="1273429"/>
            <a:ext cx="10193031" cy="3328542"/>
          </a:xfrm>
          <a:prstGeom prst="rect">
            <a:avLst/>
          </a:prstGeom>
        </p:spPr>
        <p:txBody>
          <a:bodyPr wrap="square" lIns="0" tIns="13366" rIns="0" bIns="0" rtlCol="0">
            <a:noAutofit/>
          </a:bodyPr>
          <a:lstStyle/>
          <a:p>
            <a:pPr marL="12700">
              <a:lnSpc>
                <a:spcPts val="2105"/>
              </a:lnSpc>
            </a:pPr>
            <a:r>
              <a:rPr sz="2000" spc="-5" dirty="0">
                <a:latin typeface="Calibri"/>
                <a:cs typeface="Calibri"/>
              </a:rPr>
              <a:t>Conda is an open source package management system and environment management system that</a:t>
            </a:r>
            <a:endParaRPr sz="2000">
              <a:latin typeface="Calibri"/>
              <a:cs typeface="Calibri"/>
            </a:endParaRPr>
          </a:p>
          <a:p>
            <a:pPr marL="584149" marR="38176">
              <a:lnSpc>
                <a:spcPts val="2400"/>
              </a:lnSpc>
              <a:spcBef>
                <a:spcPts val="14"/>
              </a:spcBef>
            </a:pPr>
            <a:r>
              <a:rPr sz="2000" spc="-2" dirty="0">
                <a:latin typeface="Calibri"/>
                <a:cs typeface="Calibri"/>
              </a:rPr>
              <a:t>runs on Windows, macOS and Linux.</a:t>
            </a:r>
            <a:endParaRPr sz="2000">
              <a:latin typeface="Calibri"/>
              <a:cs typeface="Calibri"/>
            </a:endParaRPr>
          </a:p>
          <a:p>
            <a:pPr marL="12700" marR="38176">
              <a:lnSpc>
                <a:spcPts val="2405"/>
              </a:lnSpc>
              <a:spcBef>
                <a:spcPts val="0"/>
              </a:spcBef>
            </a:pPr>
            <a:r>
              <a:rPr sz="2000" spc="-1" dirty="0">
                <a:latin typeface="Calibri"/>
                <a:cs typeface="Calibri"/>
              </a:rPr>
              <a:t>Conda quickly installs, runs and updates packages and their dependencies.</a:t>
            </a:r>
            <a:endParaRPr sz="2000">
              <a:latin typeface="Calibri"/>
              <a:cs typeface="Calibri"/>
            </a:endParaRPr>
          </a:p>
          <a:p>
            <a:pPr marL="12700" marR="38176">
              <a:lnSpc>
                <a:spcPts val="2400"/>
              </a:lnSpc>
            </a:pPr>
            <a:r>
              <a:rPr sz="2000" spc="-6" dirty="0">
                <a:latin typeface="Calibri"/>
                <a:cs typeface="Calibri"/>
              </a:rPr>
              <a:t>Conda easily creates, saves, loads and switches between environments on your local computer.</a:t>
            </a:r>
            <a:endParaRPr sz="2000">
              <a:latin typeface="Calibri"/>
              <a:cs typeface="Calibri"/>
            </a:endParaRPr>
          </a:p>
          <a:p>
            <a:pPr marL="12700" marR="38176">
              <a:lnSpc>
                <a:spcPts val="2400"/>
              </a:lnSpc>
            </a:pPr>
            <a:r>
              <a:rPr sz="2000" spc="-4" dirty="0">
                <a:latin typeface="Calibri"/>
                <a:cs typeface="Calibri"/>
              </a:rPr>
              <a:t>It was created for Python programs, but it can package and distribute software for any language.</a:t>
            </a:r>
            <a:endParaRPr sz="2000">
              <a:latin typeface="Calibri"/>
              <a:cs typeface="Calibri"/>
            </a:endParaRPr>
          </a:p>
          <a:p>
            <a:pPr marL="12700" marR="38176">
              <a:lnSpc>
                <a:spcPts val="2400"/>
              </a:lnSpc>
            </a:pPr>
            <a:r>
              <a:rPr sz="2000" spc="-3" dirty="0">
                <a:latin typeface="Calibri"/>
                <a:cs typeface="Calibri"/>
              </a:rPr>
              <a:t>Conda as a package manager helps you find and install packages.</a:t>
            </a:r>
            <a:endParaRPr sz="2000">
              <a:latin typeface="Calibri"/>
              <a:cs typeface="Calibri"/>
            </a:endParaRPr>
          </a:p>
          <a:p>
            <a:pPr marL="12700" marR="38176">
              <a:lnSpc>
                <a:spcPts val="2400"/>
              </a:lnSpc>
            </a:pPr>
            <a:r>
              <a:rPr sz="2000" spc="-4" dirty="0">
                <a:latin typeface="Calibri"/>
                <a:cs typeface="Calibri"/>
              </a:rPr>
              <a:t>The conda package and environment manager is included in all versions of Anaconda.</a:t>
            </a:r>
            <a:endParaRPr sz="2000">
              <a:latin typeface="Calibri"/>
              <a:cs typeface="Calibri"/>
            </a:endParaRPr>
          </a:p>
          <a:p>
            <a:pPr marL="12700" marR="38176">
              <a:lnSpc>
                <a:spcPts val="2400"/>
              </a:lnSpc>
            </a:pPr>
            <a:r>
              <a:rPr sz="2000" spc="-4" dirty="0">
                <a:latin typeface="Calibri"/>
                <a:cs typeface="Calibri"/>
              </a:rPr>
              <a:t>If we install Anaconda – </a:t>
            </a:r>
            <a:r>
              <a:rPr sz="2000" b="1" spc="-4" dirty="0">
                <a:latin typeface="Calibri"/>
                <a:cs typeface="Calibri"/>
              </a:rPr>
              <a:t>Spyder</a:t>
            </a:r>
            <a:r>
              <a:rPr sz="2000" spc="-4" dirty="0">
                <a:latin typeface="Calibri"/>
                <a:cs typeface="Calibri"/>
              </a:rPr>
              <a:t>, </a:t>
            </a:r>
            <a:r>
              <a:rPr sz="2000" b="1" spc="-4" dirty="0">
                <a:latin typeface="Calibri"/>
                <a:cs typeface="Calibri"/>
              </a:rPr>
              <a:t>Jupyter</a:t>
            </a:r>
            <a:r>
              <a:rPr sz="2000" spc="-4" dirty="0">
                <a:latin typeface="Calibri"/>
                <a:cs typeface="Calibri"/>
              </a:rPr>
              <a:t>, and even </a:t>
            </a:r>
            <a:r>
              <a:rPr sz="2000" b="1" spc="-4" dirty="0">
                <a:latin typeface="Calibri"/>
                <a:cs typeface="Calibri"/>
              </a:rPr>
              <a:t>Python </a:t>
            </a:r>
            <a:r>
              <a:rPr sz="2000" spc="-4" dirty="0">
                <a:latin typeface="Calibri"/>
                <a:cs typeface="Calibri"/>
              </a:rPr>
              <a:t>latest version would also be installed</a:t>
            </a:r>
            <a:endParaRPr sz="2000">
              <a:latin typeface="Calibri"/>
              <a:cs typeface="Calibri"/>
            </a:endParaRPr>
          </a:p>
          <a:p>
            <a:pPr marL="584149" marR="38176">
              <a:lnSpc>
                <a:spcPts val="2400"/>
              </a:lnSpc>
            </a:pPr>
            <a:r>
              <a:rPr sz="2000" spc="-10" dirty="0">
                <a:latin typeface="Calibri"/>
                <a:cs typeface="Calibri"/>
              </a:rPr>
              <a:t>simultaneously.</a:t>
            </a:r>
            <a:endParaRPr sz="2000">
              <a:latin typeface="Calibri"/>
              <a:cs typeface="Calibri"/>
            </a:endParaRPr>
          </a:p>
          <a:p>
            <a:pPr marL="12700" marR="38176">
              <a:lnSpc>
                <a:spcPts val="2400"/>
              </a:lnSpc>
            </a:pPr>
            <a:r>
              <a:rPr sz="2000" spc="-7" dirty="0">
                <a:latin typeface="Calibri"/>
                <a:cs typeface="Calibri"/>
              </a:rPr>
              <a:t>To install Anaconda -&gt; Click on to the following links</a:t>
            </a:r>
            <a:endParaRPr sz="2000">
              <a:latin typeface="Calibri"/>
              <a:cs typeface="Calibri"/>
            </a:endParaRPr>
          </a:p>
          <a:p>
            <a:pPr marL="1041349" marR="38176">
              <a:lnSpc>
                <a:spcPts val="2400"/>
              </a:lnSpc>
            </a:pPr>
            <a:r>
              <a:rPr sz="2000" spc="-6" dirty="0">
                <a:latin typeface="Calibri"/>
                <a:cs typeface="Calibri"/>
              </a:rPr>
              <a:t>http</a:t>
            </a:r>
            <a:r>
              <a:rPr sz="2000" spc="-6" dirty="0">
                <a:latin typeface="Calibri"/>
                <a:cs typeface="Calibri"/>
                <a:hlinkClick r:id="rId2"/>
              </a:rPr>
              <a:t>s://www.anaconda.com/download/</a:t>
            </a:r>
            <a:endParaRPr sz="2000">
              <a:latin typeface="Calibri"/>
              <a:cs typeface="Calibri"/>
            </a:endParaRPr>
          </a:p>
        </p:txBody>
      </p:sp>
      <p:sp>
        <p:nvSpPr>
          <p:cNvPr id="12" name="object 12"/>
          <p:cNvSpPr txBox="1"/>
          <p:nvPr/>
        </p:nvSpPr>
        <p:spPr>
          <a:xfrm>
            <a:off x="559104" y="1883410"/>
            <a:ext cx="257826" cy="1804161"/>
          </a:xfrm>
          <a:prstGeom prst="rect">
            <a:avLst/>
          </a:prstGeom>
        </p:spPr>
        <p:txBody>
          <a:bodyPr wrap="square" lIns="0" tIns="13366" rIns="0" bIns="0" rtlCol="0">
            <a:noAutofit/>
          </a:bodyPr>
          <a:lstStyle/>
          <a:p>
            <a:pPr marL="12700">
              <a:lnSpc>
                <a:spcPts val="2105"/>
              </a:lnSpc>
            </a:pPr>
            <a:r>
              <a:rPr sz="2000" spc="4" dirty="0">
                <a:latin typeface="Calibri"/>
                <a:cs typeface="Calibri"/>
              </a:rPr>
              <a:t>2.</a:t>
            </a:r>
            <a:endParaRPr sz="2000">
              <a:latin typeface="Calibri"/>
              <a:cs typeface="Calibri"/>
            </a:endParaRPr>
          </a:p>
          <a:p>
            <a:pPr marL="12700">
              <a:lnSpc>
                <a:spcPts val="2400"/>
              </a:lnSpc>
              <a:spcBef>
                <a:spcPts val="14"/>
              </a:spcBef>
            </a:pPr>
            <a:r>
              <a:rPr sz="2000" spc="4" dirty="0">
                <a:latin typeface="Calibri"/>
                <a:cs typeface="Calibri"/>
              </a:rPr>
              <a:t>3.</a:t>
            </a:r>
            <a:endParaRPr sz="2000">
              <a:latin typeface="Calibri"/>
              <a:cs typeface="Calibri"/>
            </a:endParaRPr>
          </a:p>
          <a:p>
            <a:pPr marL="12700">
              <a:lnSpc>
                <a:spcPts val="2400"/>
              </a:lnSpc>
            </a:pPr>
            <a:r>
              <a:rPr sz="2000" spc="4" dirty="0">
                <a:latin typeface="Calibri"/>
                <a:cs typeface="Calibri"/>
              </a:rPr>
              <a:t>4.</a:t>
            </a:r>
            <a:endParaRPr sz="2000">
              <a:latin typeface="Calibri"/>
              <a:cs typeface="Calibri"/>
            </a:endParaRPr>
          </a:p>
          <a:p>
            <a:pPr marL="12700">
              <a:lnSpc>
                <a:spcPts val="2400"/>
              </a:lnSpc>
            </a:pPr>
            <a:r>
              <a:rPr sz="2000" spc="4" dirty="0">
                <a:latin typeface="Calibri"/>
                <a:cs typeface="Calibri"/>
              </a:rPr>
              <a:t>5.</a:t>
            </a:r>
            <a:endParaRPr sz="2000">
              <a:latin typeface="Calibri"/>
              <a:cs typeface="Calibri"/>
            </a:endParaRPr>
          </a:p>
          <a:p>
            <a:pPr marL="12700" marR="30">
              <a:lnSpc>
                <a:spcPts val="2400"/>
              </a:lnSpc>
            </a:pPr>
            <a:r>
              <a:rPr sz="2000" spc="4" dirty="0">
                <a:latin typeface="Calibri"/>
                <a:cs typeface="Calibri"/>
              </a:rPr>
              <a:t>6.</a:t>
            </a:r>
            <a:endParaRPr sz="2000">
              <a:latin typeface="Calibri"/>
              <a:cs typeface="Calibri"/>
            </a:endParaRPr>
          </a:p>
          <a:p>
            <a:pPr marL="12700">
              <a:lnSpc>
                <a:spcPts val="2400"/>
              </a:lnSpc>
            </a:pPr>
            <a:r>
              <a:rPr sz="2000" spc="4" dirty="0">
                <a:latin typeface="Calibri"/>
                <a:cs typeface="Calibri"/>
              </a:rPr>
              <a:t>7.</a:t>
            </a:r>
            <a:endParaRPr sz="2000">
              <a:latin typeface="Calibri"/>
              <a:cs typeface="Calibri"/>
            </a:endParaRPr>
          </a:p>
        </p:txBody>
      </p:sp>
      <p:sp>
        <p:nvSpPr>
          <p:cNvPr id="11" name="object 11"/>
          <p:cNvSpPr txBox="1"/>
          <p:nvPr/>
        </p:nvSpPr>
        <p:spPr>
          <a:xfrm>
            <a:off x="559104" y="4017264"/>
            <a:ext cx="257826"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8.</a:t>
            </a:r>
            <a:endParaRPr sz="2000">
              <a:latin typeface="Calibri"/>
              <a:cs typeface="Calibri"/>
            </a:endParaRPr>
          </a:p>
        </p:txBody>
      </p:sp>
      <p:sp>
        <p:nvSpPr>
          <p:cNvPr id="10" name="object 10"/>
          <p:cNvSpPr txBox="1"/>
          <p:nvPr/>
        </p:nvSpPr>
        <p:spPr>
          <a:xfrm>
            <a:off x="559104" y="4932045"/>
            <a:ext cx="257826"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9.</a:t>
            </a:r>
            <a:endParaRPr sz="2000">
              <a:latin typeface="Calibri"/>
              <a:cs typeface="Calibri"/>
            </a:endParaRPr>
          </a:p>
        </p:txBody>
      </p:sp>
      <p:sp>
        <p:nvSpPr>
          <p:cNvPr id="9" name="object 9"/>
          <p:cNvSpPr txBox="1"/>
          <p:nvPr/>
        </p:nvSpPr>
        <p:spPr>
          <a:xfrm>
            <a:off x="902004" y="4932045"/>
            <a:ext cx="9926221" cy="889457"/>
          </a:xfrm>
          <a:prstGeom prst="rect">
            <a:avLst/>
          </a:prstGeom>
        </p:spPr>
        <p:txBody>
          <a:bodyPr wrap="square" lIns="0" tIns="13366" rIns="0" bIns="0" rtlCol="0">
            <a:noAutofit/>
          </a:bodyPr>
          <a:lstStyle/>
          <a:p>
            <a:pPr marL="12700">
              <a:lnSpc>
                <a:spcPts val="2105"/>
              </a:lnSpc>
            </a:pPr>
            <a:r>
              <a:rPr sz="2000" spc="-4" dirty="0">
                <a:latin typeface="Calibri"/>
                <a:cs typeface="Calibri"/>
              </a:rPr>
              <a:t>Anaconda package which provides code completion and linking for Python and takes care of the</a:t>
            </a:r>
            <a:endParaRPr sz="2000">
              <a:latin typeface="Calibri"/>
              <a:cs typeface="Calibri"/>
            </a:endParaRPr>
          </a:p>
          <a:p>
            <a:pPr marL="584149" marR="38176">
              <a:lnSpc>
                <a:spcPts val="2400"/>
              </a:lnSpc>
              <a:spcBef>
                <a:spcPts val="14"/>
              </a:spcBef>
            </a:pPr>
            <a:r>
              <a:rPr sz="2000" spc="0" dirty="0">
                <a:latin typeface="Calibri"/>
                <a:cs typeface="Calibri"/>
              </a:rPr>
              <a:t>basics, there are tons of themes, lightning  fast user interface, easy configuration, tons of</a:t>
            </a:r>
            <a:endParaRPr sz="2000">
              <a:latin typeface="Calibri"/>
              <a:cs typeface="Calibri"/>
            </a:endParaRPr>
          </a:p>
          <a:p>
            <a:pPr marL="584149" marR="38176">
              <a:lnSpc>
                <a:spcPts val="2400"/>
              </a:lnSpc>
            </a:pPr>
            <a:r>
              <a:rPr sz="2000" spc="-7" dirty="0">
                <a:latin typeface="Calibri"/>
                <a:cs typeface="Calibri"/>
              </a:rPr>
              <a:t>packages for more power features</a:t>
            </a:r>
            <a:endParaRPr sz="2000">
              <a:latin typeface="Calibri"/>
              <a:cs typeface="Calibri"/>
            </a:endParaRPr>
          </a:p>
        </p:txBody>
      </p:sp>
      <p:sp>
        <p:nvSpPr>
          <p:cNvPr id="7" name="object 7"/>
          <p:cNvSpPr txBox="1"/>
          <p:nvPr/>
        </p:nvSpPr>
        <p:spPr>
          <a:xfrm>
            <a:off x="1876139" y="336423"/>
            <a:ext cx="83470"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3615227" y="336423"/>
            <a:ext cx="85044"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3877107" y="336423"/>
            <a:ext cx="82244"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797948" y="336423"/>
            <a:ext cx="81899"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269614" y="336423"/>
            <a:ext cx="8267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6912492" y="336423"/>
            <a:ext cx="79873"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066800" y="754888"/>
            <a:ext cx="10058400" cy="4297934"/>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2770886" y="2022728"/>
            <a:ext cx="3228086" cy="1995043"/>
          </a:xfrm>
          <a:custGeom>
            <a:avLst/>
            <a:gdLst/>
            <a:ahLst/>
            <a:cxnLst/>
            <a:rect l="l" t="t" r="r" b="b"/>
            <a:pathLst>
              <a:path w="3228086" h="1995043">
                <a:moveTo>
                  <a:pt x="0" y="1995043"/>
                </a:moveTo>
                <a:lnTo>
                  <a:pt x="3228086" y="1995043"/>
                </a:lnTo>
                <a:lnTo>
                  <a:pt x="3228086" y="0"/>
                </a:lnTo>
                <a:lnTo>
                  <a:pt x="0" y="0"/>
                </a:lnTo>
                <a:lnTo>
                  <a:pt x="0" y="1995043"/>
                </a:lnTo>
                <a:close/>
              </a:path>
            </a:pathLst>
          </a:custGeom>
          <a:ln w="28575">
            <a:solidFill>
              <a:srgbClr val="BB8B00"/>
            </a:solidFill>
            <a:prstDash val="lgDash"/>
          </a:ln>
        </p:spPr>
        <p:txBody>
          <a:bodyPr wrap="square" lIns="0" tIns="0" rIns="0" bIns="0" rtlCol="0">
            <a:noAutofit/>
          </a:bodyPr>
          <a:lstStyle/>
          <a:p>
            <a:endParaRPr/>
          </a:p>
        </p:txBody>
      </p:sp>
      <p:sp>
        <p:nvSpPr>
          <p:cNvPr id="9" name="object 9"/>
          <p:cNvSpPr/>
          <p:nvPr/>
        </p:nvSpPr>
        <p:spPr>
          <a:xfrm>
            <a:off x="4631182" y="2903854"/>
            <a:ext cx="103377" cy="2374773"/>
          </a:xfrm>
          <a:custGeom>
            <a:avLst/>
            <a:gdLst/>
            <a:ahLst/>
            <a:cxnLst/>
            <a:rect l="l" t="t" r="r" b="b"/>
            <a:pathLst>
              <a:path w="103377" h="2374773">
                <a:moveTo>
                  <a:pt x="10921" y="94996"/>
                </a:moveTo>
                <a:lnTo>
                  <a:pt x="12700" y="91948"/>
                </a:lnTo>
                <a:lnTo>
                  <a:pt x="45338" y="35995"/>
                </a:lnTo>
                <a:lnTo>
                  <a:pt x="51689" y="25109"/>
                </a:lnTo>
                <a:lnTo>
                  <a:pt x="58038" y="35995"/>
                </a:lnTo>
                <a:lnTo>
                  <a:pt x="90677" y="91948"/>
                </a:lnTo>
                <a:lnTo>
                  <a:pt x="92328" y="94996"/>
                </a:lnTo>
                <a:lnTo>
                  <a:pt x="96265" y="96012"/>
                </a:lnTo>
                <a:lnTo>
                  <a:pt x="99313" y="94234"/>
                </a:lnTo>
                <a:lnTo>
                  <a:pt x="102362" y="92456"/>
                </a:lnTo>
                <a:lnTo>
                  <a:pt x="103377" y="88646"/>
                </a:lnTo>
                <a:lnTo>
                  <a:pt x="101600" y="85598"/>
                </a:lnTo>
                <a:lnTo>
                  <a:pt x="51688" y="0"/>
                </a:lnTo>
                <a:lnTo>
                  <a:pt x="58038" y="12573"/>
                </a:lnTo>
                <a:lnTo>
                  <a:pt x="57150" y="15748"/>
                </a:lnTo>
                <a:lnTo>
                  <a:pt x="46227" y="15748"/>
                </a:lnTo>
                <a:lnTo>
                  <a:pt x="45338" y="12573"/>
                </a:lnTo>
                <a:lnTo>
                  <a:pt x="4063" y="94234"/>
                </a:lnTo>
                <a:lnTo>
                  <a:pt x="6984" y="96012"/>
                </a:lnTo>
                <a:lnTo>
                  <a:pt x="10921" y="94996"/>
                </a:lnTo>
                <a:close/>
              </a:path>
              <a:path w="103377" h="2374773">
                <a:moveTo>
                  <a:pt x="0" y="88646"/>
                </a:moveTo>
                <a:lnTo>
                  <a:pt x="1015" y="92456"/>
                </a:lnTo>
                <a:lnTo>
                  <a:pt x="4063" y="94234"/>
                </a:lnTo>
                <a:lnTo>
                  <a:pt x="45338" y="12573"/>
                </a:lnTo>
                <a:lnTo>
                  <a:pt x="46227" y="15748"/>
                </a:lnTo>
                <a:lnTo>
                  <a:pt x="57150" y="15748"/>
                </a:lnTo>
                <a:lnTo>
                  <a:pt x="58038" y="12573"/>
                </a:lnTo>
                <a:lnTo>
                  <a:pt x="51688" y="0"/>
                </a:lnTo>
                <a:lnTo>
                  <a:pt x="1777" y="85598"/>
                </a:lnTo>
                <a:lnTo>
                  <a:pt x="0" y="88646"/>
                </a:lnTo>
                <a:close/>
              </a:path>
              <a:path w="103377" h="2374773">
                <a:moveTo>
                  <a:pt x="58038" y="2374773"/>
                </a:moveTo>
                <a:lnTo>
                  <a:pt x="58038" y="35995"/>
                </a:lnTo>
                <a:lnTo>
                  <a:pt x="51689" y="25109"/>
                </a:lnTo>
                <a:lnTo>
                  <a:pt x="45338" y="35995"/>
                </a:lnTo>
                <a:lnTo>
                  <a:pt x="45338" y="2374773"/>
                </a:lnTo>
                <a:lnTo>
                  <a:pt x="58038" y="2374773"/>
                </a:lnTo>
                <a:close/>
              </a:path>
            </a:pathLst>
          </a:custGeom>
          <a:solidFill>
            <a:srgbClr val="FFBE00"/>
          </a:solidFill>
        </p:spPr>
        <p:txBody>
          <a:bodyPr wrap="square" lIns="0" tIns="0" rIns="0" bIns="0" rtlCol="0">
            <a:noAutofit/>
          </a:bodyPr>
          <a:lstStyle/>
          <a:p>
            <a:endParaRPr/>
          </a:p>
        </p:txBody>
      </p:sp>
      <p:sp>
        <p:nvSpPr>
          <p:cNvPr id="10" name="object 10"/>
          <p:cNvSpPr/>
          <p:nvPr/>
        </p:nvSpPr>
        <p:spPr>
          <a:xfrm>
            <a:off x="2327529" y="5278628"/>
            <a:ext cx="7162800" cy="1052893"/>
          </a:xfrm>
          <a:custGeom>
            <a:avLst/>
            <a:gdLst/>
            <a:ahLst/>
            <a:cxnLst/>
            <a:rect l="l" t="t" r="r" b="b"/>
            <a:pathLst>
              <a:path w="7162800" h="1052893">
                <a:moveTo>
                  <a:pt x="0" y="175387"/>
                </a:moveTo>
                <a:lnTo>
                  <a:pt x="0" y="877404"/>
                </a:lnTo>
                <a:lnTo>
                  <a:pt x="180" y="885440"/>
                </a:lnTo>
                <a:lnTo>
                  <a:pt x="7391" y="927951"/>
                </a:lnTo>
                <a:lnTo>
                  <a:pt x="24171" y="966323"/>
                </a:lnTo>
                <a:lnTo>
                  <a:pt x="49210" y="999249"/>
                </a:lnTo>
                <a:lnTo>
                  <a:pt x="81199" y="1025422"/>
                </a:lnTo>
                <a:lnTo>
                  <a:pt x="118829" y="1043536"/>
                </a:lnTo>
                <a:lnTo>
                  <a:pt x="160790" y="1052284"/>
                </a:lnTo>
                <a:lnTo>
                  <a:pt x="175513" y="1052893"/>
                </a:lnTo>
                <a:lnTo>
                  <a:pt x="6987286" y="1052893"/>
                </a:lnTo>
                <a:lnTo>
                  <a:pt x="7037872" y="1045505"/>
                </a:lnTo>
                <a:lnTo>
                  <a:pt x="7076256" y="1028734"/>
                </a:lnTo>
                <a:lnTo>
                  <a:pt x="7109181" y="1003704"/>
                </a:lnTo>
                <a:lnTo>
                  <a:pt x="7135346" y="971722"/>
                </a:lnTo>
                <a:lnTo>
                  <a:pt x="7153450" y="934096"/>
                </a:lnTo>
                <a:lnTo>
                  <a:pt x="7162191" y="892131"/>
                </a:lnTo>
                <a:lnTo>
                  <a:pt x="7162800" y="877404"/>
                </a:lnTo>
                <a:lnTo>
                  <a:pt x="7162800" y="175387"/>
                </a:lnTo>
                <a:lnTo>
                  <a:pt x="7155437" y="124920"/>
                </a:lnTo>
                <a:lnTo>
                  <a:pt x="7138683" y="86551"/>
                </a:lnTo>
                <a:lnTo>
                  <a:pt x="7113663" y="53630"/>
                </a:lnTo>
                <a:lnTo>
                  <a:pt x="7081680" y="27462"/>
                </a:lnTo>
                <a:lnTo>
                  <a:pt x="7044035" y="9354"/>
                </a:lnTo>
                <a:lnTo>
                  <a:pt x="7002031" y="608"/>
                </a:lnTo>
                <a:lnTo>
                  <a:pt x="6987286" y="0"/>
                </a:lnTo>
                <a:lnTo>
                  <a:pt x="175513" y="0"/>
                </a:lnTo>
                <a:lnTo>
                  <a:pt x="125036" y="7362"/>
                </a:lnTo>
                <a:lnTo>
                  <a:pt x="86645" y="24112"/>
                </a:lnTo>
                <a:lnTo>
                  <a:pt x="53696" y="49121"/>
                </a:lnTo>
                <a:lnTo>
                  <a:pt x="27500" y="81086"/>
                </a:lnTo>
                <a:lnTo>
                  <a:pt x="9367" y="118700"/>
                </a:lnTo>
                <a:lnTo>
                  <a:pt x="609" y="160660"/>
                </a:lnTo>
                <a:lnTo>
                  <a:pt x="0" y="175387"/>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2327529" y="5278628"/>
            <a:ext cx="7162800" cy="1052893"/>
          </a:xfrm>
          <a:custGeom>
            <a:avLst/>
            <a:gdLst/>
            <a:ahLst/>
            <a:cxnLst/>
            <a:rect l="l" t="t" r="r" b="b"/>
            <a:pathLst>
              <a:path w="7162800" h="1052893">
                <a:moveTo>
                  <a:pt x="0" y="175387"/>
                </a:moveTo>
                <a:lnTo>
                  <a:pt x="5342" y="132269"/>
                </a:lnTo>
                <a:lnTo>
                  <a:pt x="20495" y="93061"/>
                </a:lnTo>
                <a:lnTo>
                  <a:pt x="44148" y="59068"/>
                </a:lnTo>
                <a:lnTo>
                  <a:pt x="74992" y="31595"/>
                </a:lnTo>
                <a:lnTo>
                  <a:pt x="111715" y="11947"/>
                </a:lnTo>
                <a:lnTo>
                  <a:pt x="153008" y="1428"/>
                </a:lnTo>
                <a:lnTo>
                  <a:pt x="175513" y="0"/>
                </a:lnTo>
                <a:lnTo>
                  <a:pt x="6987286" y="0"/>
                </a:lnTo>
                <a:lnTo>
                  <a:pt x="7030453" y="5334"/>
                </a:lnTo>
                <a:lnTo>
                  <a:pt x="7069696" y="20466"/>
                </a:lnTo>
                <a:lnTo>
                  <a:pt x="7103711" y="44092"/>
                </a:lnTo>
                <a:lnTo>
                  <a:pt x="7131197" y="74907"/>
                </a:lnTo>
                <a:lnTo>
                  <a:pt x="7150851" y="111606"/>
                </a:lnTo>
                <a:lnTo>
                  <a:pt x="7161371" y="152883"/>
                </a:lnTo>
                <a:lnTo>
                  <a:pt x="7162800" y="175387"/>
                </a:lnTo>
                <a:lnTo>
                  <a:pt x="7162800" y="877404"/>
                </a:lnTo>
                <a:lnTo>
                  <a:pt x="7157468" y="920525"/>
                </a:lnTo>
                <a:lnTo>
                  <a:pt x="7142340" y="959743"/>
                </a:lnTo>
                <a:lnTo>
                  <a:pt x="7118718" y="993751"/>
                </a:lnTo>
                <a:lnTo>
                  <a:pt x="7087902" y="1021243"/>
                </a:lnTo>
                <a:lnTo>
                  <a:pt x="7051193" y="1040913"/>
                </a:lnTo>
                <a:lnTo>
                  <a:pt x="7009892" y="1051453"/>
                </a:lnTo>
                <a:lnTo>
                  <a:pt x="6987286" y="1052893"/>
                </a:lnTo>
                <a:lnTo>
                  <a:pt x="175513" y="1052893"/>
                </a:lnTo>
                <a:lnTo>
                  <a:pt x="132399" y="1047557"/>
                </a:lnTo>
                <a:lnTo>
                  <a:pt x="93180" y="1032420"/>
                </a:lnTo>
                <a:lnTo>
                  <a:pt x="59166" y="1008788"/>
                </a:lnTo>
                <a:lnTo>
                  <a:pt x="31664" y="977968"/>
                </a:lnTo>
                <a:lnTo>
                  <a:pt x="11986" y="941266"/>
                </a:lnTo>
                <a:lnTo>
                  <a:pt x="1440" y="899990"/>
                </a:lnTo>
                <a:lnTo>
                  <a:pt x="0" y="877404"/>
                </a:lnTo>
                <a:lnTo>
                  <a:pt x="0" y="175387"/>
                </a:lnTo>
                <a:close/>
              </a:path>
            </a:pathLst>
          </a:custGeom>
          <a:ln w="25400">
            <a:solidFill>
              <a:srgbClr val="BB8B00"/>
            </a:solidFill>
          </a:ln>
        </p:spPr>
        <p:txBody>
          <a:bodyPr wrap="square" lIns="0" tIns="0" rIns="0" bIns="0" rtlCol="0">
            <a:noAutofit/>
          </a:bodyPr>
          <a:lstStyle/>
          <a:p>
            <a:endParaRPr/>
          </a:p>
        </p:txBody>
      </p:sp>
      <p:sp>
        <p:nvSpPr>
          <p:cNvPr id="6" name="object 6"/>
          <p:cNvSpPr txBox="1"/>
          <p:nvPr/>
        </p:nvSpPr>
        <p:spPr>
          <a:xfrm>
            <a:off x="387502" y="197103"/>
            <a:ext cx="3285877" cy="380492"/>
          </a:xfrm>
          <a:prstGeom prst="rect">
            <a:avLst/>
          </a:prstGeom>
        </p:spPr>
        <p:txBody>
          <a:bodyPr wrap="square" lIns="0" tIns="18383" rIns="0" bIns="0" rtlCol="0">
            <a:noAutofit/>
          </a:bodyPr>
          <a:lstStyle/>
          <a:p>
            <a:pPr marL="12700">
              <a:lnSpc>
                <a:spcPts val="2895"/>
              </a:lnSpc>
            </a:pPr>
            <a:r>
              <a:rPr sz="2800" b="1" u="heavy" spc="-9" dirty="0">
                <a:solidFill>
                  <a:srgbClr val="404040"/>
                </a:solidFill>
                <a:latin typeface="Calibri"/>
                <a:cs typeface="Calibri"/>
              </a:rPr>
              <a:t>Anaconda installation</a:t>
            </a:r>
            <a:endParaRPr sz="2800">
              <a:latin typeface="Calibri"/>
              <a:cs typeface="Calibri"/>
            </a:endParaRPr>
          </a:p>
        </p:txBody>
      </p:sp>
      <p:sp>
        <p:nvSpPr>
          <p:cNvPr id="5" name="object 5"/>
          <p:cNvSpPr txBox="1"/>
          <p:nvPr/>
        </p:nvSpPr>
        <p:spPr>
          <a:xfrm>
            <a:off x="2788666" y="5561025"/>
            <a:ext cx="6257621" cy="528701"/>
          </a:xfrm>
          <a:prstGeom prst="rect">
            <a:avLst/>
          </a:prstGeom>
        </p:spPr>
        <p:txBody>
          <a:bodyPr wrap="square" lIns="0" tIns="12065" rIns="0" bIns="0" rtlCol="0">
            <a:noAutofit/>
          </a:bodyPr>
          <a:lstStyle/>
          <a:p>
            <a:pPr algn="ctr">
              <a:lnSpc>
                <a:spcPts val="1900"/>
              </a:lnSpc>
            </a:pPr>
            <a:r>
              <a:rPr sz="1800" spc="-5" dirty="0">
                <a:solidFill>
                  <a:srgbClr val="FFFFFF"/>
                </a:solidFill>
                <a:latin typeface="Calibri"/>
                <a:cs typeface="Calibri"/>
              </a:rPr>
              <a:t>To download Anaconda click here and install it. Jupyter, Spyder and</a:t>
            </a:r>
            <a:endParaRPr sz="1800">
              <a:latin typeface="Calibri"/>
              <a:cs typeface="Calibri"/>
            </a:endParaRPr>
          </a:p>
          <a:p>
            <a:pPr marL="1264897" marR="1281627" algn="ctr">
              <a:lnSpc>
                <a:spcPts val="2160"/>
              </a:lnSpc>
              <a:spcBef>
                <a:spcPts val="13"/>
              </a:spcBef>
            </a:pPr>
            <a:r>
              <a:rPr sz="1800" spc="-4" dirty="0">
                <a:solidFill>
                  <a:srgbClr val="FFFFFF"/>
                </a:solidFill>
                <a:latin typeface="Calibri"/>
                <a:cs typeface="Calibri"/>
              </a:rPr>
              <a:t>python will be installed simultaneously.</a:t>
            </a:r>
            <a:endParaRPr sz="1800">
              <a:latin typeface="Calibri"/>
              <a:cs typeface="Calibri"/>
            </a:endParaRPr>
          </a:p>
        </p:txBody>
      </p:sp>
      <p:sp>
        <p:nvSpPr>
          <p:cNvPr id="3" name="object 3"/>
          <p:cNvSpPr txBox="1"/>
          <p:nvPr/>
        </p:nvSpPr>
        <p:spPr>
          <a:xfrm>
            <a:off x="2770886" y="2022728"/>
            <a:ext cx="3228086" cy="1995043"/>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876139" y="336423"/>
            <a:ext cx="83470"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xmlns="" id="{860032CD-654A-481F-B15C-D18A214E2492}"/>
              </a:ext>
            </a:extLst>
          </p:cNvPr>
          <p:cNvSpPr/>
          <p:nvPr/>
        </p:nvSpPr>
        <p:spPr>
          <a:xfrm>
            <a:off x="8597773" y="3799903"/>
            <a:ext cx="3379597" cy="2281174"/>
          </a:xfrm>
          <a:prstGeom prst="rect">
            <a:avLst/>
          </a:prstGeom>
          <a:blipFill>
            <a:blip r:embed="rId2" cstate="print"/>
            <a:stretch>
              <a:fillRect/>
            </a:stretch>
          </a:blipFill>
        </p:spPr>
        <p:txBody>
          <a:bodyPr wrap="square" lIns="0" tIns="0" rIns="0" bIns="0" rtlCol="0">
            <a:noAutofit/>
          </a:bodyPr>
          <a:lstStyle/>
          <a:p>
            <a:endParaRPr/>
          </a:p>
        </p:txBody>
      </p:sp>
      <p:sp>
        <p:nvSpPr>
          <p:cNvPr id="3" name="object 7">
            <a:extLst>
              <a:ext uri="{FF2B5EF4-FFF2-40B4-BE49-F238E27FC236}">
                <a16:creationId xmlns:a16="http://schemas.microsoft.com/office/drawing/2014/main" xmlns="" id="{DB05F844-3FCB-425D-83A8-FEBACEC700CA}"/>
              </a:ext>
            </a:extLst>
          </p:cNvPr>
          <p:cNvSpPr txBox="1"/>
          <p:nvPr/>
        </p:nvSpPr>
        <p:spPr>
          <a:xfrm>
            <a:off x="317093" y="199923"/>
            <a:ext cx="1134292" cy="380796"/>
          </a:xfrm>
          <a:prstGeom prst="rect">
            <a:avLst/>
          </a:prstGeom>
        </p:spPr>
        <p:txBody>
          <a:bodyPr wrap="square" lIns="0" tIns="18415" rIns="0" bIns="0" rtlCol="0">
            <a:noAutofit/>
          </a:bodyPr>
          <a:lstStyle/>
          <a:p>
            <a:pPr marL="12700">
              <a:lnSpc>
                <a:spcPts val="2900"/>
              </a:lnSpc>
            </a:pPr>
            <a:r>
              <a:rPr sz="2800" b="1" spc="3" dirty="0">
                <a:latin typeface="Calibri"/>
                <a:cs typeface="Calibri"/>
              </a:rPr>
              <a:t>Python</a:t>
            </a:r>
            <a:endParaRPr sz="2800">
              <a:latin typeface="Calibri"/>
              <a:cs typeface="Calibri"/>
            </a:endParaRPr>
          </a:p>
        </p:txBody>
      </p:sp>
      <p:sp>
        <p:nvSpPr>
          <p:cNvPr id="4" name="object 5">
            <a:extLst>
              <a:ext uri="{FF2B5EF4-FFF2-40B4-BE49-F238E27FC236}">
                <a16:creationId xmlns:a16="http://schemas.microsoft.com/office/drawing/2014/main" xmlns="" id="{2C3DFF5F-AE9B-4E45-94CC-92427EDF4FF9}"/>
              </a:ext>
            </a:extLst>
          </p:cNvPr>
          <p:cNvSpPr txBox="1"/>
          <p:nvPr/>
        </p:nvSpPr>
        <p:spPr>
          <a:xfrm>
            <a:off x="803554" y="1561846"/>
            <a:ext cx="7494773" cy="2439669"/>
          </a:xfrm>
          <a:prstGeom prst="rect">
            <a:avLst/>
          </a:prstGeom>
        </p:spPr>
        <p:txBody>
          <a:bodyPr wrap="square" lIns="0" tIns="13366" rIns="0" bIns="0" rtlCol="0">
            <a:noAutofit/>
          </a:bodyPr>
          <a:lstStyle/>
          <a:p>
            <a:pPr marL="12700" marR="33808">
              <a:lnSpc>
                <a:spcPts val="2105"/>
              </a:lnSpc>
            </a:pPr>
            <a:r>
              <a:rPr sz="2000" spc="-3" dirty="0">
                <a:latin typeface="Calibri"/>
                <a:cs typeface="Calibri"/>
              </a:rPr>
              <a:t>Python is a widely used high-level programming language for general-</a:t>
            </a:r>
            <a:endParaRPr sz="2000" dirty="0">
              <a:latin typeface="Calibri"/>
              <a:cs typeface="Calibri"/>
            </a:endParaRPr>
          </a:p>
          <a:p>
            <a:pPr marL="12700" marR="77741">
              <a:lnSpc>
                <a:spcPts val="2446"/>
              </a:lnSpc>
              <a:spcBef>
                <a:spcPts val="19"/>
              </a:spcBef>
            </a:pPr>
            <a:r>
              <a:rPr sz="2000" spc="-4" dirty="0">
                <a:latin typeface="Calibri"/>
                <a:cs typeface="Calibri"/>
              </a:rPr>
              <a:t>purpose programming, created by </a:t>
            </a:r>
            <a:r>
              <a:rPr sz="2000" b="1" spc="-4" dirty="0">
                <a:latin typeface="Calibri"/>
                <a:cs typeface="Calibri"/>
              </a:rPr>
              <a:t>Guido van Rossum </a:t>
            </a:r>
            <a:r>
              <a:rPr sz="2000" spc="-4" dirty="0">
                <a:latin typeface="Calibri"/>
                <a:cs typeface="Calibri"/>
              </a:rPr>
              <a:t>and first released </a:t>
            </a:r>
            <a:endParaRPr sz="2000" dirty="0">
              <a:latin typeface="Calibri"/>
              <a:cs typeface="Calibri"/>
            </a:endParaRPr>
          </a:p>
          <a:p>
            <a:pPr marL="12700" marR="77741">
              <a:lnSpc>
                <a:spcPts val="2441"/>
              </a:lnSpc>
              <a:spcBef>
                <a:spcPts val="127"/>
              </a:spcBef>
            </a:pPr>
            <a:r>
              <a:rPr sz="2000" spc="2" dirty="0">
                <a:latin typeface="Calibri"/>
                <a:cs typeface="Calibri"/>
              </a:rPr>
              <a:t>in 1991.</a:t>
            </a:r>
            <a:endParaRPr sz="2000" dirty="0">
              <a:latin typeface="Calibri"/>
              <a:cs typeface="Calibri"/>
            </a:endParaRPr>
          </a:p>
          <a:p>
            <a:pPr marL="12700" marR="426810">
              <a:lnSpc>
                <a:spcPts val="2446"/>
              </a:lnSpc>
              <a:spcBef>
                <a:spcPts val="941"/>
              </a:spcBef>
            </a:pPr>
            <a:r>
              <a:rPr sz="2000" spc="-3" dirty="0">
                <a:latin typeface="Calibri"/>
                <a:cs typeface="Calibri"/>
              </a:rPr>
              <a:t>Guido van Rossum was big fan of </a:t>
            </a:r>
            <a:r>
              <a:rPr sz="2000" b="1" spc="-3" dirty="0">
                <a:latin typeface="Calibri"/>
                <a:cs typeface="Calibri"/>
              </a:rPr>
              <a:t>Monty Python's Flying Circus </a:t>
            </a:r>
            <a:r>
              <a:rPr sz="2000" spc="-3" dirty="0">
                <a:latin typeface="Calibri"/>
                <a:cs typeface="Calibri"/>
              </a:rPr>
              <a:t>and </a:t>
            </a:r>
            <a:endParaRPr sz="2000" dirty="0">
              <a:latin typeface="Calibri"/>
              <a:cs typeface="Calibri"/>
            </a:endParaRPr>
          </a:p>
          <a:p>
            <a:pPr marL="12700" marR="426810">
              <a:lnSpc>
                <a:spcPts val="2441"/>
              </a:lnSpc>
              <a:spcBef>
                <a:spcPts val="129"/>
              </a:spcBef>
            </a:pPr>
            <a:r>
              <a:rPr sz="2000" spc="-2" dirty="0">
                <a:latin typeface="Calibri"/>
                <a:cs typeface="Calibri"/>
              </a:rPr>
              <a:t>hence had given the name of this programming language as Python.</a:t>
            </a:r>
            <a:endParaRPr sz="2000" dirty="0">
              <a:latin typeface="Calibri"/>
              <a:cs typeface="Calibri"/>
            </a:endParaRPr>
          </a:p>
          <a:p>
            <a:pPr marL="12700">
              <a:lnSpc>
                <a:spcPts val="2441"/>
              </a:lnSpc>
              <a:spcBef>
                <a:spcPts val="953"/>
              </a:spcBef>
            </a:pPr>
            <a:r>
              <a:rPr sz="2000" spc="-5" dirty="0">
                <a:latin typeface="Calibri"/>
                <a:cs typeface="Calibri"/>
              </a:rPr>
              <a:t>Python uses a syntax that allows programmers to express concepts in </a:t>
            </a:r>
            <a:endParaRPr sz="2000" dirty="0">
              <a:latin typeface="Calibri"/>
              <a:cs typeface="Calibri"/>
            </a:endParaRPr>
          </a:p>
          <a:p>
            <a:pPr marL="12700">
              <a:lnSpc>
                <a:spcPts val="2441"/>
              </a:lnSpc>
              <a:spcBef>
                <a:spcPts val="126"/>
              </a:spcBef>
            </a:pPr>
            <a:r>
              <a:rPr sz="2000" spc="-3" dirty="0">
                <a:latin typeface="Calibri"/>
                <a:cs typeface="Calibri"/>
              </a:rPr>
              <a:t>fewer lines of code than might be used in languages such as C++ or Java.</a:t>
            </a:r>
            <a:endParaRPr sz="2000" dirty="0">
              <a:latin typeface="Calibri"/>
              <a:cs typeface="Calibri"/>
            </a:endParaRPr>
          </a:p>
        </p:txBody>
      </p:sp>
    </p:spTree>
    <p:extLst>
      <p:ext uri="{BB962C8B-B14F-4D97-AF65-F5344CB8AC3E}">
        <p14:creationId xmlns:p14="http://schemas.microsoft.com/office/powerpoint/2010/main" val="356498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51E37A4-2D0C-4A08-985E-AC7A77A89E00}"/>
              </a:ext>
            </a:extLst>
          </p:cNvPr>
          <p:cNvSpPr/>
          <p:nvPr/>
        </p:nvSpPr>
        <p:spPr>
          <a:xfrm>
            <a:off x="480937" y="0"/>
            <a:ext cx="1123012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Concept of Program and Programming </a:t>
            </a:r>
          </a:p>
        </p:txBody>
      </p:sp>
      <p:sp>
        <p:nvSpPr>
          <p:cNvPr id="3" name="TextBox 2">
            <a:extLst>
              <a:ext uri="{FF2B5EF4-FFF2-40B4-BE49-F238E27FC236}">
                <a16:creationId xmlns:a16="http://schemas.microsoft.com/office/drawing/2014/main" xmlns="" id="{B4BC3CAD-1EE8-4D80-8208-E84115DA2C14}"/>
              </a:ext>
            </a:extLst>
          </p:cNvPr>
          <p:cNvSpPr txBox="1"/>
          <p:nvPr/>
        </p:nvSpPr>
        <p:spPr>
          <a:xfrm>
            <a:off x="177553" y="1455938"/>
            <a:ext cx="4652620" cy="461665"/>
          </a:xfrm>
          <a:prstGeom prst="rect">
            <a:avLst/>
          </a:prstGeom>
          <a:noFill/>
        </p:spPr>
        <p:txBody>
          <a:bodyPr wrap="none" rtlCol="0">
            <a:spAutoFit/>
          </a:bodyPr>
          <a:lstStyle/>
          <a:p>
            <a:r>
              <a:rPr lang="en-US" sz="2400" b="1" dirty="0"/>
              <a:t>Program</a:t>
            </a:r>
            <a:r>
              <a:rPr lang="en-US" sz="2400" dirty="0"/>
              <a:t>: Stored Set of instruction</a:t>
            </a:r>
            <a:endParaRPr lang="en-IN" sz="2400" dirty="0"/>
          </a:p>
        </p:txBody>
      </p:sp>
      <p:sp>
        <p:nvSpPr>
          <p:cNvPr id="4" name="TextBox 3">
            <a:extLst>
              <a:ext uri="{FF2B5EF4-FFF2-40B4-BE49-F238E27FC236}">
                <a16:creationId xmlns:a16="http://schemas.microsoft.com/office/drawing/2014/main" xmlns="" id="{6EB5393B-5345-4A9C-96D5-343E997BE114}"/>
              </a:ext>
            </a:extLst>
          </p:cNvPr>
          <p:cNvSpPr txBox="1"/>
          <p:nvPr/>
        </p:nvSpPr>
        <p:spPr>
          <a:xfrm>
            <a:off x="177553" y="2105561"/>
            <a:ext cx="6518708" cy="2646878"/>
          </a:xfrm>
          <a:prstGeom prst="rect">
            <a:avLst/>
          </a:prstGeom>
          <a:noFill/>
        </p:spPr>
        <p:txBody>
          <a:bodyPr wrap="none" rtlCol="0">
            <a:spAutoFit/>
          </a:bodyPr>
          <a:lstStyle/>
          <a:p>
            <a:r>
              <a:rPr lang="en-US" sz="2000" b="1" dirty="0"/>
              <a:t>Programming</a:t>
            </a:r>
            <a:r>
              <a:rPr lang="en-US" dirty="0"/>
              <a:t>: The Act of writing down these set of instructions</a:t>
            </a:r>
          </a:p>
          <a:p>
            <a:endParaRPr lang="en-US" dirty="0"/>
          </a:p>
          <a:p>
            <a:r>
              <a:rPr lang="en-US" sz="2000" b="1" dirty="0"/>
              <a:t>Programmer</a:t>
            </a:r>
            <a:r>
              <a:rPr lang="en-US" sz="2000" dirty="0"/>
              <a:t>:  </a:t>
            </a:r>
            <a:r>
              <a:rPr lang="en-US" dirty="0"/>
              <a:t>A person/machine skilled in programming</a:t>
            </a:r>
          </a:p>
          <a:p>
            <a:r>
              <a:rPr lang="en-US" dirty="0"/>
              <a:t>--------------------------</a:t>
            </a:r>
            <a:r>
              <a:rPr lang="en-US" b="1" dirty="0"/>
              <a:t>THAT’S OUR AIM</a:t>
            </a:r>
          </a:p>
          <a:p>
            <a:endParaRPr lang="en-US" b="1" dirty="0"/>
          </a:p>
          <a:p>
            <a:endParaRPr lang="en-US" b="1" dirty="0"/>
          </a:p>
          <a:p>
            <a:r>
              <a:rPr lang="en-US" b="1" dirty="0"/>
              <a:t>                  Programming Language:</a:t>
            </a:r>
          </a:p>
          <a:p>
            <a:r>
              <a:rPr lang="en-US" b="1" dirty="0"/>
              <a:t>                   Vocabulary and grammar </a:t>
            </a:r>
          </a:p>
          <a:p>
            <a:r>
              <a:rPr lang="en-US" b="1" dirty="0"/>
              <a:t>                   To write set of instruction.</a:t>
            </a:r>
            <a:endParaRPr lang="en-IN" b="1" dirty="0"/>
          </a:p>
        </p:txBody>
      </p:sp>
      <p:sp>
        <p:nvSpPr>
          <p:cNvPr id="5" name="Rectangle 4">
            <a:extLst>
              <a:ext uri="{FF2B5EF4-FFF2-40B4-BE49-F238E27FC236}">
                <a16:creationId xmlns:a16="http://schemas.microsoft.com/office/drawing/2014/main" xmlns="" id="{1D7A960A-F6C9-4D52-B402-73ECCB5FC6B3}"/>
              </a:ext>
            </a:extLst>
          </p:cNvPr>
          <p:cNvSpPr/>
          <p:nvPr/>
        </p:nvSpPr>
        <p:spPr>
          <a:xfrm>
            <a:off x="8358263" y="2444676"/>
            <a:ext cx="1669002" cy="3657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38CB2CB8-69C9-40BF-BF2E-3EE29BB9DCBE}"/>
              </a:ext>
            </a:extLst>
          </p:cNvPr>
          <p:cNvSpPr/>
          <p:nvPr/>
        </p:nvSpPr>
        <p:spPr>
          <a:xfrm>
            <a:off x="8575766" y="3526655"/>
            <a:ext cx="1233995" cy="614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sp>
        <p:nvSpPr>
          <p:cNvPr id="7" name="Rectangle 6">
            <a:extLst>
              <a:ext uri="{FF2B5EF4-FFF2-40B4-BE49-F238E27FC236}">
                <a16:creationId xmlns:a16="http://schemas.microsoft.com/office/drawing/2014/main" xmlns="" id="{0C4D631A-1ACC-4085-A319-C51B327B9E1D}"/>
              </a:ext>
            </a:extLst>
          </p:cNvPr>
          <p:cNvSpPr/>
          <p:nvPr/>
        </p:nvSpPr>
        <p:spPr>
          <a:xfrm>
            <a:off x="8575766" y="5277774"/>
            <a:ext cx="1233995" cy="614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MEMORY</a:t>
            </a:r>
            <a:endParaRPr lang="en-IN" dirty="0"/>
          </a:p>
        </p:txBody>
      </p:sp>
      <p:sp>
        <p:nvSpPr>
          <p:cNvPr id="8" name="Rectangle 7">
            <a:extLst>
              <a:ext uri="{FF2B5EF4-FFF2-40B4-BE49-F238E27FC236}">
                <a16:creationId xmlns:a16="http://schemas.microsoft.com/office/drawing/2014/main" xmlns="" id="{25FB9B89-B4BC-4E53-A153-8A873E80D7AD}"/>
              </a:ext>
            </a:extLst>
          </p:cNvPr>
          <p:cNvSpPr/>
          <p:nvPr/>
        </p:nvSpPr>
        <p:spPr>
          <a:xfrm>
            <a:off x="6351735" y="3589784"/>
            <a:ext cx="1320275" cy="614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a:p>
            <a:pPr algn="ctr"/>
            <a:r>
              <a:rPr lang="en-US" dirty="0"/>
              <a:t>DEVICE</a:t>
            </a:r>
            <a:endParaRPr lang="en-IN" dirty="0"/>
          </a:p>
        </p:txBody>
      </p:sp>
      <p:sp>
        <p:nvSpPr>
          <p:cNvPr id="9" name="Flowchart: Magnetic Disk 8">
            <a:extLst>
              <a:ext uri="{FF2B5EF4-FFF2-40B4-BE49-F238E27FC236}">
                <a16:creationId xmlns:a16="http://schemas.microsoft.com/office/drawing/2014/main" xmlns="" id="{7136EA5F-393D-4CBA-A5B5-E124D346ADC2}"/>
              </a:ext>
            </a:extLst>
          </p:cNvPr>
          <p:cNvSpPr/>
          <p:nvPr/>
        </p:nvSpPr>
        <p:spPr>
          <a:xfrm>
            <a:off x="10658487" y="5168137"/>
            <a:ext cx="1095868" cy="83605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SEC-MEMORY</a:t>
            </a:r>
            <a:endParaRPr lang="en-IN" dirty="0"/>
          </a:p>
        </p:txBody>
      </p:sp>
      <p:sp>
        <p:nvSpPr>
          <p:cNvPr id="10" name="Cloud 9">
            <a:extLst>
              <a:ext uri="{FF2B5EF4-FFF2-40B4-BE49-F238E27FC236}">
                <a16:creationId xmlns:a16="http://schemas.microsoft.com/office/drawing/2014/main" xmlns="" id="{86C1AB9D-345A-409E-A420-FB0D8010BD68}"/>
              </a:ext>
            </a:extLst>
          </p:cNvPr>
          <p:cNvSpPr/>
          <p:nvPr/>
        </p:nvSpPr>
        <p:spPr>
          <a:xfrm>
            <a:off x="10522998" y="3368509"/>
            <a:ext cx="1669002" cy="8360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NETWORK</a:t>
            </a:r>
            <a:endParaRPr lang="en-IN" sz="1400" dirty="0"/>
          </a:p>
        </p:txBody>
      </p:sp>
      <p:sp>
        <p:nvSpPr>
          <p:cNvPr id="11" name="Thought Bubble: Cloud 10">
            <a:extLst>
              <a:ext uri="{FF2B5EF4-FFF2-40B4-BE49-F238E27FC236}">
                <a16:creationId xmlns:a16="http://schemas.microsoft.com/office/drawing/2014/main" xmlns="" id="{5F89CA58-97B8-4C63-A58A-E00DA4A600D1}"/>
              </a:ext>
            </a:extLst>
          </p:cNvPr>
          <p:cNvSpPr/>
          <p:nvPr/>
        </p:nvSpPr>
        <p:spPr>
          <a:xfrm>
            <a:off x="9042646" y="2638297"/>
            <a:ext cx="1805127" cy="719065"/>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NEXT ?</a:t>
            </a:r>
            <a:endParaRPr lang="en-IN" dirty="0"/>
          </a:p>
        </p:txBody>
      </p:sp>
      <p:cxnSp>
        <p:nvCxnSpPr>
          <p:cNvPr id="13" name="Straight Arrow Connector 12">
            <a:extLst>
              <a:ext uri="{FF2B5EF4-FFF2-40B4-BE49-F238E27FC236}">
                <a16:creationId xmlns:a16="http://schemas.microsoft.com/office/drawing/2014/main" xmlns="" id="{FD073565-9A73-4907-8120-53A91B049974}"/>
              </a:ext>
            </a:extLst>
          </p:cNvPr>
          <p:cNvCxnSpPr>
            <a:stCxn id="8" idx="3"/>
          </p:cNvCxnSpPr>
          <p:nvPr/>
        </p:nvCxnSpPr>
        <p:spPr>
          <a:xfrm flipV="1">
            <a:off x="7672010" y="3870664"/>
            <a:ext cx="1116883" cy="2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ABE761A-02FA-4918-8D06-913CA86CA5EC}"/>
              </a:ext>
            </a:extLst>
          </p:cNvPr>
          <p:cNvCxnSpPr>
            <a:stCxn id="6" idx="2"/>
            <a:endCxn id="7" idx="0"/>
          </p:cNvCxnSpPr>
          <p:nvPr/>
        </p:nvCxnSpPr>
        <p:spPr>
          <a:xfrm>
            <a:off x="9192764" y="4141434"/>
            <a:ext cx="0" cy="1136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A3C4A0FA-396E-40FB-AAFF-25414D6089C2}"/>
              </a:ext>
            </a:extLst>
          </p:cNvPr>
          <p:cNvCxnSpPr>
            <a:stCxn id="6" idx="3"/>
          </p:cNvCxnSpPr>
          <p:nvPr/>
        </p:nvCxnSpPr>
        <p:spPr>
          <a:xfrm flipV="1">
            <a:off x="9809761" y="3808520"/>
            <a:ext cx="1038012" cy="25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165F4971-4F4A-44D3-9E35-A7A74C8B1774}"/>
              </a:ext>
            </a:extLst>
          </p:cNvPr>
          <p:cNvCxnSpPr/>
          <p:nvPr/>
        </p:nvCxnSpPr>
        <p:spPr>
          <a:xfrm>
            <a:off x="9613778" y="5662780"/>
            <a:ext cx="151882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42D7496A-D78E-48C9-ADC7-C8AA2ED87489}"/>
              </a:ext>
            </a:extLst>
          </p:cNvPr>
          <p:cNvSpPr txBox="1"/>
          <p:nvPr/>
        </p:nvSpPr>
        <p:spPr>
          <a:xfrm>
            <a:off x="8358263" y="2428574"/>
            <a:ext cx="1100045" cy="307777"/>
          </a:xfrm>
          <a:prstGeom prst="rect">
            <a:avLst/>
          </a:prstGeom>
          <a:noFill/>
        </p:spPr>
        <p:txBody>
          <a:bodyPr wrap="none" rtlCol="0">
            <a:spAutoFit/>
          </a:bodyPr>
          <a:lstStyle/>
          <a:p>
            <a:r>
              <a:rPr lang="en-US" sz="1400" dirty="0"/>
              <a:t>SOFTWARE</a:t>
            </a:r>
            <a:endParaRPr lang="en-IN" sz="1400" dirty="0"/>
          </a:p>
        </p:txBody>
      </p:sp>
    </p:spTree>
    <p:extLst>
      <p:ext uri="{BB962C8B-B14F-4D97-AF65-F5344CB8AC3E}">
        <p14:creationId xmlns:p14="http://schemas.microsoft.com/office/powerpoint/2010/main" val="3713932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1AB2F1F-5DEC-4552-A647-488B4241135F}"/>
              </a:ext>
            </a:extLst>
          </p:cNvPr>
          <p:cNvSpPr/>
          <p:nvPr/>
        </p:nvSpPr>
        <p:spPr>
          <a:xfrm>
            <a:off x="28640" y="73214"/>
            <a:ext cx="1213473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Basic Python Module for Machine Learning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xmlns="" id="{59AF8090-6C77-4100-862E-86BD6E21E132}"/>
              </a:ext>
            </a:extLst>
          </p:cNvPr>
          <p:cNvSpPr/>
          <p:nvPr/>
        </p:nvSpPr>
        <p:spPr>
          <a:xfrm>
            <a:off x="4420098" y="996544"/>
            <a:ext cx="294343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 Type</a:t>
            </a:r>
          </a:p>
        </p:txBody>
      </p:sp>
      <p:cxnSp>
        <p:nvCxnSpPr>
          <p:cNvPr id="5" name="Straight Connector 4">
            <a:extLst>
              <a:ext uri="{FF2B5EF4-FFF2-40B4-BE49-F238E27FC236}">
                <a16:creationId xmlns:a16="http://schemas.microsoft.com/office/drawing/2014/main" xmlns="" id="{C6EDAE86-2AAC-4D19-8002-AF522D5E2EB2}"/>
              </a:ext>
            </a:extLst>
          </p:cNvPr>
          <p:cNvCxnSpPr/>
          <p:nvPr/>
        </p:nvCxnSpPr>
        <p:spPr>
          <a:xfrm>
            <a:off x="754602" y="2596718"/>
            <a:ext cx="10848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6C4B6DFF-6AE4-4279-9D47-1A907B41E775}"/>
              </a:ext>
            </a:extLst>
          </p:cNvPr>
          <p:cNvCxnSpPr/>
          <p:nvPr/>
        </p:nvCxnSpPr>
        <p:spPr>
          <a:xfrm>
            <a:off x="5983550" y="1966403"/>
            <a:ext cx="0" cy="630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F17F98BB-C234-4620-8043-C9E92A65ECB7}"/>
              </a:ext>
            </a:extLst>
          </p:cNvPr>
          <p:cNvCxnSpPr/>
          <p:nvPr/>
        </p:nvCxnSpPr>
        <p:spPr>
          <a:xfrm>
            <a:off x="754602" y="2596718"/>
            <a:ext cx="0" cy="75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363481F5-F05F-48C1-950D-2CAF259E7846}"/>
              </a:ext>
            </a:extLst>
          </p:cNvPr>
          <p:cNvCxnSpPr/>
          <p:nvPr/>
        </p:nvCxnSpPr>
        <p:spPr>
          <a:xfrm>
            <a:off x="2185386" y="2608554"/>
            <a:ext cx="0" cy="75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3F7BB023-4667-4936-AB26-7E10387957A2}"/>
              </a:ext>
            </a:extLst>
          </p:cNvPr>
          <p:cNvCxnSpPr/>
          <p:nvPr/>
        </p:nvCxnSpPr>
        <p:spPr>
          <a:xfrm>
            <a:off x="11603115" y="2608554"/>
            <a:ext cx="0" cy="75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B9023012-F6F3-4190-8D1D-2F726FED2683}"/>
              </a:ext>
            </a:extLst>
          </p:cNvPr>
          <p:cNvCxnSpPr/>
          <p:nvPr/>
        </p:nvCxnSpPr>
        <p:spPr>
          <a:xfrm>
            <a:off x="4159188" y="2596718"/>
            <a:ext cx="0" cy="75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79D4608B-7F65-49EA-89B8-213330F080D4}"/>
              </a:ext>
            </a:extLst>
          </p:cNvPr>
          <p:cNvCxnSpPr/>
          <p:nvPr/>
        </p:nvCxnSpPr>
        <p:spPr>
          <a:xfrm>
            <a:off x="5465685" y="2596718"/>
            <a:ext cx="0" cy="75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A9043EC6-2E0B-4AD8-9421-B7A9C7945304}"/>
              </a:ext>
            </a:extLst>
          </p:cNvPr>
          <p:cNvCxnSpPr/>
          <p:nvPr/>
        </p:nvCxnSpPr>
        <p:spPr>
          <a:xfrm>
            <a:off x="6550240" y="2596718"/>
            <a:ext cx="0" cy="75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D9FF7172-166B-4F20-A3A5-70306F64168B}"/>
              </a:ext>
            </a:extLst>
          </p:cNvPr>
          <p:cNvSpPr txBox="1"/>
          <p:nvPr/>
        </p:nvSpPr>
        <p:spPr>
          <a:xfrm>
            <a:off x="267128" y="3367596"/>
            <a:ext cx="974947" cy="369332"/>
          </a:xfrm>
          <a:prstGeom prst="rect">
            <a:avLst/>
          </a:prstGeom>
          <a:noFill/>
        </p:spPr>
        <p:txBody>
          <a:bodyPr wrap="none" rtlCol="0">
            <a:spAutoFit/>
          </a:bodyPr>
          <a:lstStyle/>
          <a:p>
            <a:r>
              <a:rPr lang="en-US" dirty="0"/>
              <a:t>Number</a:t>
            </a:r>
            <a:endParaRPr lang="en-IN" dirty="0"/>
          </a:p>
        </p:txBody>
      </p:sp>
      <p:sp>
        <p:nvSpPr>
          <p:cNvPr id="16" name="TextBox 15">
            <a:extLst>
              <a:ext uri="{FF2B5EF4-FFF2-40B4-BE49-F238E27FC236}">
                <a16:creationId xmlns:a16="http://schemas.microsoft.com/office/drawing/2014/main" xmlns="" id="{EAFF4C3B-7A23-41D9-9654-8724C52CC61A}"/>
              </a:ext>
            </a:extLst>
          </p:cNvPr>
          <p:cNvSpPr txBox="1"/>
          <p:nvPr/>
        </p:nvSpPr>
        <p:spPr>
          <a:xfrm>
            <a:off x="1818698" y="3346882"/>
            <a:ext cx="723275" cy="369332"/>
          </a:xfrm>
          <a:prstGeom prst="rect">
            <a:avLst/>
          </a:prstGeom>
          <a:noFill/>
        </p:spPr>
        <p:txBody>
          <a:bodyPr wrap="none" rtlCol="0">
            <a:spAutoFit/>
          </a:bodyPr>
          <a:lstStyle/>
          <a:p>
            <a:r>
              <a:rPr lang="en-US" dirty="0"/>
              <a:t>String</a:t>
            </a:r>
            <a:endParaRPr lang="en-IN" dirty="0"/>
          </a:p>
        </p:txBody>
      </p:sp>
      <p:sp>
        <p:nvSpPr>
          <p:cNvPr id="17" name="TextBox 16">
            <a:extLst>
              <a:ext uri="{FF2B5EF4-FFF2-40B4-BE49-F238E27FC236}">
                <a16:creationId xmlns:a16="http://schemas.microsoft.com/office/drawing/2014/main" xmlns="" id="{1ABCF90F-F058-4238-8301-7CEA48945398}"/>
              </a:ext>
            </a:extLst>
          </p:cNvPr>
          <p:cNvSpPr txBox="1"/>
          <p:nvPr/>
        </p:nvSpPr>
        <p:spPr>
          <a:xfrm>
            <a:off x="3893174" y="3358718"/>
            <a:ext cx="603050" cy="369332"/>
          </a:xfrm>
          <a:prstGeom prst="rect">
            <a:avLst/>
          </a:prstGeom>
          <a:noFill/>
        </p:spPr>
        <p:txBody>
          <a:bodyPr wrap="none" rtlCol="0">
            <a:spAutoFit/>
          </a:bodyPr>
          <a:lstStyle/>
          <a:p>
            <a:r>
              <a:rPr lang="en-US" dirty="0"/>
              <a:t>Lists</a:t>
            </a:r>
            <a:endParaRPr lang="en-IN" dirty="0"/>
          </a:p>
        </p:txBody>
      </p:sp>
      <p:sp>
        <p:nvSpPr>
          <p:cNvPr id="18" name="TextBox 17">
            <a:extLst>
              <a:ext uri="{FF2B5EF4-FFF2-40B4-BE49-F238E27FC236}">
                <a16:creationId xmlns:a16="http://schemas.microsoft.com/office/drawing/2014/main" xmlns="" id="{41735AE3-9C3F-4674-AAEA-112F820F60A5}"/>
              </a:ext>
            </a:extLst>
          </p:cNvPr>
          <p:cNvSpPr txBox="1"/>
          <p:nvPr/>
        </p:nvSpPr>
        <p:spPr>
          <a:xfrm>
            <a:off x="5119103" y="3367596"/>
            <a:ext cx="772712" cy="369332"/>
          </a:xfrm>
          <a:prstGeom prst="rect">
            <a:avLst/>
          </a:prstGeom>
          <a:noFill/>
        </p:spPr>
        <p:txBody>
          <a:bodyPr wrap="none" rtlCol="0">
            <a:spAutoFit/>
          </a:bodyPr>
          <a:lstStyle/>
          <a:p>
            <a:r>
              <a:rPr lang="en-US" dirty="0"/>
              <a:t>Tuples</a:t>
            </a:r>
            <a:endParaRPr lang="en-IN" dirty="0"/>
          </a:p>
        </p:txBody>
      </p:sp>
      <p:sp>
        <p:nvSpPr>
          <p:cNvPr id="19" name="TextBox 18">
            <a:extLst>
              <a:ext uri="{FF2B5EF4-FFF2-40B4-BE49-F238E27FC236}">
                <a16:creationId xmlns:a16="http://schemas.microsoft.com/office/drawing/2014/main" xmlns="" id="{EB134A67-3C92-48EA-AB02-4E8E29FAFC5A}"/>
              </a:ext>
            </a:extLst>
          </p:cNvPr>
          <p:cNvSpPr txBox="1"/>
          <p:nvPr/>
        </p:nvSpPr>
        <p:spPr>
          <a:xfrm>
            <a:off x="6303345" y="3335382"/>
            <a:ext cx="1177374" cy="369332"/>
          </a:xfrm>
          <a:prstGeom prst="rect">
            <a:avLst/>
          </a:prstGeom>
          <a:noFill/>
        </p:spPr>
        <p:txBody>
          <a:bodyPr wrap="none" rtlCol="0">
            <a:spAutoFit/>
          </a:bodyPr>
          <a:lstStyle/>
          <a:p>
            <a:r>
              <a:rPr lang="en-US" dirty="0"/>
              <a:t>Dictionary</a:t>
            </a:r>
            <a:endParaRPr lang="en-IN" dirty="0"/>
          </a:p>
        </p:txBody>
      </p:sp>
      <p:sp>
        <p:nvSpPr>
          <p:cNvPr id="20" name="TextBox 19">
            <a:extLst>
              <a:ext uri="{FF2B5EF4-FFF2-40B4-BE49-F238E27FC236}">
                <a16:creationId xmlns:a16="http://schemas.microsoft.com/office/drawing/2014/main" xmlns="" id="{D8E1A914-ACAA-4156-BAEE-1BFF1E9CBA07}"/>
              </a:ext>
            </a:extLst>
          </p:cNvPr>
          <p:cNvSpPr txBox="1"/>
          <p:nvPr/>
        </p:nvSpPr>
        <p:spPr>
          <a:xfrm>
            <a:off x="8460420" y="3312278"/>
            <a:ext cx="3372398" cy="369332"/>
          </a:xfrm>
          <a:prstGeom prst="rect">
            <a:avLst/>
          </a:prstGeom>
          <a:noFill/>
        </p:spPr>
        <p:txBody>
          <a:bodyPr wrap="none" rtlCol="0">
            <a:spAutoFit/>
          </a:bodyPr>
          <a:lstStyle/>
          <a:p>
            <a:r>
              <a:rPr lang="en-US" dirty="0"/>
              <a:t>Mutable and immutable data types</a:t>
            </a:r>
            <a:endParaRPr lang="en-IN" dirty="0"/>
          </a:p>
        </p:txBody>
      </p:sp>
    </p:spTree>
    <p:extLst>
      <p:ext uri="{BB962C8B-B14F-4D97-AF65-F5344CB8AC3E}">
        <p14:creationId xmlns:p14="http://schemas.microsoft.com/office/powerpoint/2010/main" val="862343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67DC1B1-F6C5-444D-97CE-3B44C43D8191}"/>
              </a:ext>
            </a:extLst>
          </p:cNvPr>
          <p:cNvSpPr txBox="1"/>
          <p:nvPr/>
        </p:nvSpPr>
        <p:spPr>
          <a:xfrm>
            <a:off x="488272" y="408373"/>
            <a:ext cx="248786" cy="369332"/>
          </a:xfrm>
          <a:prstGeom prst="rect">
            <a:avLst/>
          </a:prstGeom>
          <a:noFill/>
        </p:spPr>
        <p:txBody>
          <a:bodyPr wrap="none" rtlCol="0">
            <a:spAutoFit/>
          </a:bodyPr>
          <a:lstStyle/>
          <a:p>
            <a:r>
              <a:rPr lang="en-US" dirty="0"/>
              <a:t> </a:t>
            </a:r>
            <a:endParaRPr lang="en-IN" dirty="0"/>
          </a:p>
        </p:txBody>
      </p:sp>
      <p:sp>
        <p:nvSpPr>
          <p:cNvPr id="5" name="Rectangle 1">
            <a:extLst>
              <a:ext uri="{FF2B5EF4-FFF2-40B4-BE49-F238E27FC236}">
                <a16:creationId xmlns:a16="http://schemas.microsoft.com/office/drawing/2014/main" xmlns="" id="{0EA7B1CB-28C2-42ED-9541-9440DF05C4B1}"/>
              </a:ext>
            </a:extLst>
          </p:cNvPr>
          <p:cNvSpPr>
            <a:spLocks noChangeArrowheads="1"/>
          </p:cNvSpPr>
          <p:nvPr/>
        </p:nvSpPr>
        <p:spPr bwMode="auto">
          <a:xfrm>
            <a:off x="1342008" y="502498"/>
            <a:ext cx="9507984" cy="38535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counter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6666"/>
                </a:solidFill>
                <a:effectLst/>
                <a:latin typeface="Menlo"/>
              </a:rPr>
              <a:t>100</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880000"/>
                </a:solidFill>
                <a:effectLst/>
                <a:latin typeface="Menlo"/>
              </a:rPr>
              <a:t># An integer assignment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miles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6666"/>
                </a:solidFill>
                <a:effectLst/>
                <a:latin typeface="Menlo"/>
              </a:rPr>
              <a:t>1000.0</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880000"/>
                </a:solidFill>
                <a:effectLst/>
                <a:latin typeface="Menlo"/>
              </a:rPr>
              <a:t># A floating 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88000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name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8800"/>
                </a:solidFill>
                <a:effectLst/>
                <a:latin typeface="Menlo"/>
              </a:rPr>
              <a:t>"John"</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880000"/>
                </a:solidFill>
                <a:effectLst/>
                <a:latin typeface="Menlo"/>
              </a:rPr>
              <a:t># A string</a:t>
            </a:r>
            <a:r>
              <a:rPr kumimoji="0" lang="en-US" altLang="en-US" sz="24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13131"/>
                </a:solidFill>
                <a:latin typeface="Menlo"/>
              </a:rPr>
              <a:t>                                                      </a:t>
            </a:r>
            <a:r>
              <a:rPr lang="en-US" altLang="en-US" sz="2400" dirty="0">
                <a:solidFill>
                  <a:srgbClr val="FF0000"/>
                </a:solidFill>
                <a:latin typeface="Menlo"/>
              </a:rPr>
              <a:t>#name=‘</a:t>
            </a:r>
            <a:r>
              <a:rPr lang="en-US" altLang="en-US" sz="2400" dirty="0" err="1">
                <a:solidFill>
                  <a:srgbClr val="FF0000"/>
                </a:solidFill>
                <a:latin typeface="Menlo"/>
              </a:rPr>
              <a:t>sam</a:t>
            </a:r>
            <a:r>
              <a:rPr lang="en-US" altLang="en-US" sz="2400" dirty="0">
                <a:solidFill>
                  <a:srgbClr val="FF0000"/>
                </a:solidFill>
                <a:latin typeface="Menlo"/>
              </a:rPr>
              <a:t>’------“</a:t>
            </a:r>
            <a:r>
              <a:rPr lang="en-US" altLang="en-US" sz="2400" dirty="0" err="1">
                <a:solidFill>
                  <a:srgbClr val="FF0000"/>
                </a:solidFill>
                <a:latin typeface="Menlo"/>
              </a:rPr>
              <a:t>sam</a:t>
            </a:r>
            <a:r>
              <a:rPr lang="en-US" altLang="en-US" sz="2400" dirty="0">
                <a:solidFill>
                  <a:srgbClr val="FF0000"/>
                </a:solidFill>
                <a:latin typeface="Menlo"/>
              </a:rPr>
              <a:t>”------‘”</a:t>
            </a:r>
            <a:r>
              <a:rPr lang="en-US" altLang="en-US" sz="2400" dirty="0" err="1">
                <a:solidFill>
                  <a:srgbClr val="FF0000"/>
                </a:solidFill>
                <a:latin typeface="Menlo"/>
              </a:rPr>
              <a:t>sam</a:t>
            </a:r>
            <a:r>
              <a:rPr lang="en-US" altLang="en-US" sz="2400" dirty="0">
                <a:solidFill>
                  <a:srgbClr val="FF0000"/>
                </a:solidFill>
                <a:latin typeface="Menlo"/>
              </a:rPr>
              <a:t>’”</a:t>
            </a:r>
            <a:endParaRPr kumimoji="0" lang="en-US" altLang="en-US" sz="2400" b="0" i="0" u="none" strike="noStrike" cap="none" normalizeH="0" baseline="0" dirty="0">
              <a:ln>
                <a:noFill/>
              </a:ln>
              <a:solidFill>
                <a:srgbClr val="FF000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000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Menlo"/>
              </a:rPr>
              <a:t>Print </a:t>
            </a:r>
            <a:r>
              <a:rPr kumimoji="0" lang="en-US" altLang="en-US" sz="2400" b="0" i="0" u="none" strike="noStrike" cap="none" normalizeH="0" baseline="0" dirty="0">
                <a:ln>
                  <a:noFill/>
                </a:ln>
                <a:solidFill>
                  <a:srgbClr val="313131"/>
                </a:solidFill>
                <a:effectLst/>
                <a:latin typeface="Menlo"/>
              </a:rPr>
              <a:t>counter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Menlo"/>
              </a:rPr>
              <a:t>print</a:t>
            </a:r>
            <a:r>
              <a:rPr kumimoji="0" lang="en-US" altLang="en-US" sz="2400" b="0" i="0" u="none" strike="noStrike" cap="none" normalizeH="0" baseline="0" dirty="0">
                <a:ln>
                  <a:noFill/>
                </a:ln>
                <a:solidFill>
                  <a:srgbClr val="313131"/>
                </a:solidFill>
                <a:effectLst/>
                <a:latin typeface="Menlo"/>
              </a:rPr>
              <a:t> miles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Menlo"/>
              </a:rPr>
              <a:t>print</a:t>
            </a:r>
            <a:r>
              <a:rPr kumimoji="0" lang="en-US" altLang="en-US" sz="2400" b="0" i="0" u="none" strike="noStrike" cap="none" normalizeH="0" baseline="0" dirty="0">
                <a:ln>
                  <a:noFill/>
                </a:ln>
                <a:solidFill>
                  <a:srgbClr val="313131"/>
                </a:solidFill>
                <a:effectLst/>
                <a:latin typeface="Menlo"/>
              </a:rPr>
              <a:t> name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4153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3492BC-A38C-4779-931C-35E5DA3E58EC}"/>
              </a:ext>
            </a:extLst>
          </p:cNvPr>
          <p:cNvSpPr txBox="1"/>
          <p:nvPr/>
        </p:nvSpPr>
        <p:spPr>
          <a:xfrm>
            <a:off x="255655" y="692458"/>
            <a:ext cx="11936345" cy="1231106"/>
          </a:xfrm>
          <a:prstGeom prst="rect">
            <a:avLst/>
          </a:prstGeom>
          <a:noFill/>
        </p:spPr>
        <p:txBody>
          <a:bodyPr wrap="none" rtlCol="0">
            <a:spAutoFit/>
          </a:bodyPr>
          <a:lstStyle/>
          <a:p>
            <a:r>
              <a:rPr lang="en-US" b="1" dirty="0"/>
              <a:t>Tuples: Values Separated by commas( usually enclosed by parenthesis) and can hold any data type(immutable</a:t>
            </a:r>
            <a:r>
              <a:rPr lang="en-US" dirty="0"/>
              <a:t>)</a:t>
            </a:r>
          </a:p>
          <a:p>
            <a:endParaRPr lang="en-US" sz="2800" dirty="0">
              <a:solidFill>
                <a:srgbClr val="FF0000"/>
              </a:solidFill>
            </a:endParaRPr>
          </a:p>
          <a:p>
            <a:r>
              <a:rPr lang="en-US" sz="2800" dirty="0">
                <a:solidFill>
                  <a:srgbClr val="FF0000"/>
                </a:solidFill>
              </a:rPr>
              <a:t>                               A=(4, ”Ture” ,True,34.8)</a:t>
            </a:r>
            <a:endParaRPr lang="en-IN" sz="2800" dirty="0">
              <a:solidFill>
                <a:srgbClr val="FF0000"/>
              </a:solidFill>
            </a:endParaRPr>
          </a:p>
        </p:txBody>
      </p:sp>
      <p:cxnSp>
        <p:nvCxnSpPr>
          <p:cNvPr id="4" name="Straight Arrow Connector 3">
            <a:extLst>
              <a:ext uri="{FF2B5EF4-FFF2-40B4-BE49-F238E27FC236}">
                <a16:creationId xmlns:a16="http://schemas.microsoft.com/office/drawing/2014/main" xmlns="" id="{8F93145E-CA38-47BE-AD4A-BC8C8AB45762}"/>
              </a:ext>
            </a:extLst>
          </p:cNvPr>
          <p:cNvCxnSpPr/>
          <p:nvPr/>
        </p:nvCxnSpPr>
        <p:spPr>
          <a:xfrm flipH="1">
            <a:off x="2923713" y="1788955"/>
            <a:ext cx="1091953" cy="77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CA75E4A0-C442-4BC3-B6F1-70AC7337B03C}"/>
              </a:ext>
            </a:extLst>
          </p:cNvPr>
          <p:cNvCxnSpPr/>
          <p:nvPr/>
        </p:nvCxnSpPr>
        <p:spPr>
          <a:xfrm>
            <a:off x="4706646" y="1834787"/>
            <a:ext cx="133165" cy="1580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3C9F704B-79EA-47A8-8AD7-4D015D6C40E9}"/>
              </a:ext>
            </a:extLst>
          </p:cNvPr>
          <p:cNvCxnSpPr/>
          <p:nvPr/>
        </p:nvCxnSpPr>
        <p:spPr>
          <a:xfrm>
            <a:off x="5747550" y="1834787"/>
            <a:ext cx="1296140" cy="225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ED981138-CBE6-40CF-AC5E-598BDC3D73F3}"/>
              </a:ext>
            </a:extLst>
          </p:cNvPr>
          <p:cNvCxnSpPr/>
          <p:nvPr/>
        </p:nvCxnSpPr>
        <p:spPr>
          <a:xfrm>
            <a:off x="6747029" y="1665388"/>
            <a:ext cx="2175029" cy="57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9220A9C4-38D9-4AC4-959E-41F27E6DD3F0}"/>
              </a:ext>
            </a:extLst>
          </p:cNvPr>
          <p:cNvSpPr txBox="1"/>
          <p:nvPr/>
        </p:nvSpPr>
        <p:spPr>
          <a:xfrm>
            <a:off x="2078610" y="2473495"/>
            <a:ext cx="1231556" cy="461665"/>
          </a:xfrm>
          <a:prstGeom prst="rect">
            <a:avLst/>
          </a:prstGeom>
          <a:noFill/>
        </p:spPr>
        <p:txBody>
          <a:bodyPr wrap="none" rtlCol="0">
            <a:spAutoFit/>
          </a:bodyPr>
          <a:lstStyle/>
          <a:p>
            <a:r>
              <a:rPr lang="en-US" sz="2400" b="1" dirty="0"/>
              <a:t>Integer</a:t>
            </a:r>
            <a:endParaRPr lang="en-IN" sz="2400" b="1" dirty="0"/>
          </a:p>
        </p:txBody>
      </p:sp>
      <p:sp>
        <p:nvSpPr>
          <p:cNvPr id="12" name="TextBox 11">
            <a:extLst>
              <a:ext uri="{FF2B5EF4-FFF2-40B4-BE49-F238E27FC236}">
                <a16:creationId xmlns:a16="http://schemas.microsoft.com/office/drawing/2014/main" xmlns="" id="{EF5CBC58-3FB5-45DC-B6AE-C63622E4C67D}"/>
              </a:ext>
            </a:extLst>
          </p:cNvPr>
          <p:cNvSpPr txBox="1"/>
          <p:nvPr/>
        </p:nvSpPr>
        <p:spPr>
          <a:xfrm>
            <a:off x="4015666" y="3396199"/>
            <a:ext cx="1208985" cy="523220"/>
          </a:xfrm>
          <a:prstGeom prst="rect">
            <a:avLst/>
          </a:prstGeom>
          <a:noFill/>
        </p:spPr>
        <p:txBody>
          <a:bodyPr wrap="none" rtlCol="0">
            <a:spAutoFit/>
          </a:bodyPr>
          <a:lstStyle/>
          <a:p>
            <a:r>
              <a:rPr lang="en-US" sz="2800" b="1" dirty="0"/>
              <a:t>String</a:t>
            </a:r>
            <a:endParaRPr lang="en-IN" sz="2800" b="1" dirty="0"/>
          </a:p>
        </p:txBody>
      </p:sp>
      <p:sp>
        <p:nvSpPr>
          <p:cNvPr id="13" name="TextBox 12">
            <a:extLst>
              <a:ext uri="{FF2B5EF4-FFF2-40B4-BE49-F238E27FC236}">
                <a16:creationId xmlns:a16="http://schemas.microsoft.com/office/drawing/2014/main" xmlns="" id="{240CC1AC-3460-4DCB-BCBF-3BF1AF89BBBD}"/>
              </a:ext>
            </a:extLst>
          </p:cNvPr>
          <p:cNvSpPr txBox="1"/>
          <p:nvPr/>
        </p:nvSpPr>
        <p:spPr>
          <a:xfrm>
            <a:off x="6461639" y="3892550"/>
            <a:ext cx="1164101" cy="400110"/>
          </a:xfrm>
          <a:prstGeom prst="rect">
            <a:avLst/>
          </a:prstGeom>
          <a:noFill/>
        </p:spPr>
        <p:txBody>
          <a:bodyPr wrap="none" rtlCol="0">
            <a:spAutoFit/>
          </a:bodyPr>
          <a:lstStyle/>
          <a:p>
            <a:r>
              <a:rPr lang="en-US" sz="2000" b="1" dirty="0"/>
              <a:t>Boolean</a:t>
            </a:r>
            <a:endParaRPr lang="en-IN" sz="2000" b="1" dirty="0"/>
          </a:p>
        </p:txBody>
      </p:sp>
      <p:sp>
        <p:nvSpPr>
          <p:cNvPr id="14" name="TextBox 13">
            <a:extLst>
              <a:ext uri="{FF2B5EF4-FFF2-40B4-BE49-F238E27FC236}">
                <a16:creationId xmlns:a16="http://schemas.microsoft.com/office/drawing/2014/main" xmlns="" id="{C3FD3310-3B1D-4069-ABFD-21676F70B5F7}"/>
              </a:ext>
            </a:extLst>
          </p:cNvPr>
          <p:cNvSpPr txBox="1"/>
          <p:nvPr/>
        </p:nvSpPr>
        <p:spPr>
          <a:xfrm>
            <a:off x="8922058" y="2099647"/>
            <a:ext cx="925253" cy="461665"/>
          </a:xfrm>
          <a:prstGeom prst="rect">
            <a:avLst/>
          </a:prstGeom>
          <a:noFill/>
        </p:spPr>
        <p:txBody>
          <a:bodyPr wrap="none" rtlCol="0">
            <a:spAutoFit/>
          </a:bodyPr>
          <a:lstStyle/>
          <a:p>
            <a:r>
              <a:rPr lang="en-US" sz="2400" b="1" dirty="0"/>
              <a:t>Float</a:t>
            </a:r>
            <a:endParaRPr lang="en-IN" sz="2400" b="1" dirty="0"/>
          </a:p>
        </p:txBody>
      </p:sp>
    </p:spTree>
    <p:extLst>
      <p:ext uri="{BB962C8B-B14F-4D97-AF65-F5344CB8AC3E}">
        <p14:creationId xmlns:p14="http://schemas.microsoft.com/office/powerpoint/2010/main" val="3269181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BBDFA37-C46E-46DB-B48D-CA51C035EC79}"/>
              </a:ext>
            </a:extLst>
          </p:cNvPr>
          <p:cNvSpPr txBox="1"/>
          <p:nvPr/>
        </p:nvSpPr>
        <p:spPr>
          <a:xfrm>
            <a:off x="255655" y="692458"/>
            <a:ext cx="11125518" cy="1723549"/>
          </a:xfrm>
          <a:prstGeom prst="rect">
            <a:avLst/>
          </a:prstGeom>
          <a:noFill/>
        </p:spPr>
        <p:txBody>
          <a:bodyPr wrap="square" rtlCol="0">
            <a:spAutoFit/>
          </a:bodyPr>
          <a:lstStyle/>
          <a:p>
            <a:r>
              <a:rPr lang="en-US" sz="3200" b="1" dirty="0"/>
              <a:t>List</a:t>
            </a:r>
            <a:r>
              <a:rPr lang="en-US" b="1" dirty="0"/>
              <a:t>: Values Separated by commas( usually enclosed by square bracket) and </a:t>
            </a:r>
          </a:p>
          <a:p>
            <a:r>
              <a:rPr lang="en-US" b="1" dirty="0"/>
              <a:t>            can hold any data type(immutable</a:t>
            </a:r>
            <a:r>
              <a:rPr lang="en-US" dirty="0"/>
              <a:t>)</a:t>
            </a:r>
          </a:p>
          <a:p>
            <a:endParaRPr lang="en-US" sz="2800" dirty="0">
              <a:solidFill>
                <a:srgbClr val="FF0000"/>
              </a:solidFill>
            </a:endParaRPr>
          </a:p>
          <a:p>
            <a:r>
              <a:rPr lang="en-US" sz="2800" dirty="0">
                <a:solidFill>
                  <a:srgbClr val="FF0000"/>
                </a:solidFill>
              </a:rPr>
              <a:t>                               A=[4, ”Ture” ,True,34.8] </a:t>
            </a:r>
            <a:endParaRPr lang="en-IN" sz="2800" dirty="0">
              <a:solidFill>
                <a:srgbClr val="FF0000"/>
              </a:solidFill>
            </a:endParaRPr>
          </a:p>
        </p:txBody>
      </p:sp>
      <p:cxnSp>
        <p:nvCxnSpPr>
          <p:cNvPr id="3" name="Straight Arrow Connector 2">
            <a:extLst>
              <a:ext uri="{FF2B5EF4-FFF2-40B4-BE49-F238E27FC236}">
                <a16:creationId xmlns:a16="http://schemas.microsoft.com/office/drawing/2014/main" xmlns="" id="{C4FC898F-A217-450D-B1E3-E6F6BBA0124C}"/>
              </a:ext>
            </a:extLst>
          </p:cNvPr>
          <p:cNvCxnSpPr/>
          <p:nvPr/>
        </p:nvCxnSpPr>
        <p:spPr>
          <a:xfrm flipH="1">
            <a:off x="2937650" y="2242437"/>
            <a:ext cx="1091953" cy="77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xmlns="" id="{3E96A89B-08E2-4142-8CC7-BBAD78A6F20B}"/>
              </a:ext>
            </a:extLst>
          </p:cNvPr>
          <p:cNvCxnSpPr/>
          <p:nvPr/>
        </p:nvCxnSpPr>
        <p:spPr>
          <a:xfrm>
            <a:off x="4675201" y="2283346"/>
            <a:ext cx="133165" cy="1580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xmlns="" id="{D1FD9210-F810-4A89-8A6A-1116ED9C6BB5}"/>
              </a:ext>
            </a:extLst>
          </p:cNvPr>
          <p:cNvCxnSpPr/>
          <p:nvPr/>
        </p:nvCxnSpPr>
        <p:spPr>
          <a:xfrm>
            <a:off x="5747549" y="2324255"/>
            <a:ext cx="1296140" cy="225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05CD5618-518C-4581-AA43-4421DA186F00}"/>
              </a:ext>
            </a:extLst>
          </p:cNvPr>
          <p:cNvCxnSpPr/>
          <p:nvPr/>
        </p:nvCxnSpPr>
        <p:spPr>
          <a:xfrm>
            <a:off x="6413196" y="2274215"/>
            <a:ext cx="2175029" cy="57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8B54BB58-2F59-49F1-AA88-6B477C59413D}"/>
              </a:ext>
            </a:extLst>
          </p:cNvPr>
          <p:cNvSpPr txBox="1"/>
          <p:nvPr/>
        </p:nvSpPr>
        <p:spPr>
          <a:xfrm>
            <a:off x="1938435" y="2943894"/>
            <a:ext cx="1231556" cy="461665"/>
          </a:xfrm>
          <a:prstGeom prst="rect">
            <a:avLst/>
          </a:prstGeom>
          <a:noFill/>
        </p:spPr>
        <p:txBody>
          <a:bodyPr wrap="none" rtlCol="0">
            <a:spAutoFit/>
          </a:bodyPr>
          <a:lstStyle/>
          <a:p>
            <a:r>
              <a:rPr lang="en-US" sz="2400" b="1" dirty="0"/>
              <a:t>Integer</a:t>
            </a:r>
            <a:endParaRPr lang="en-IN" sz="2400" b="1" dirty="0"/>
          </a:p>
        </p:txBody>
      </p:sp>
      <p:sp>
        <p:nvSpPr>
          <p:cNvPr id="8" name="TextBox 7">
            <a:extLst>
              <a:ext uri="{FF2B5EF4-FFF2-40B4-BE49-F238E27FC236}">
                <a16:creationId xmlns:a16="http://schemas.microsoft.com/office/drawing/2014/main" xmlns="" id="{5494B861-52AD-409E-92EC-C430538EE719}"/>
              </a:ext>
            </a:extLst>
          </p:cNvPr>
          <p:cNvSpPr txBox="1"/>
          <p:nvPr/>
        </p:nvSpPr>
        <p:spPr>
          <a:xfrm>
            <a:off x="4181520" y="3863571"/>
            <a:ext cx="1208985" cy="523220"/>
          </a:xfrm>
          <a:prstGeom prst="rect">
            <a:avLst/>
          </a:prstGeom>
          <a:noFill/>
        </p:spPr>
        <p:txBody>
          <a:bodyPr wrap="none" rtlCol="0">
            <a:spAutoFit/>
          </a:bodyPr>
          <a:lstStyle/>
          <a:p>
            <a:r>
              <a:rPr lang="en-US" sz="2800" b="1" dirty="0"/>
              <a:t>String</a:t>
            </a:r>
            <a:endParaRPr lang="en-IN" sz="2800" b="1" dirty="0"/>
          </a:p>
        </p:txBody>
      </p:sp>
      <p:sp>
        <p:nvSpPr>
          <p:cNvPr id="9" name="TextBox 8">
            <a:extLst>
              <a:ext uri="{FF2B5EF4-FFF2-40B4-BE49-F238E27FC236}">
                <a16:creationId xmlns:a16="http://schemas.microsoft.com/office/drawing/2014/main" xmlns="" id="{548F661B-41D5-44E5-94C4-C316198A1941}"/>
              </a:ext>
            </a:extLst>
          </p:cNvPr>
          <p:cNvSpPr txBox="1"/>
          <p:nvPr/>
        </p:nvSpPr>
        <p:spPr>
          <a:xfrm>
            <a:off x="6550416" y="4663891"/>
            <a:ext cx="1164101" cy="400110"/>
          </a:xfrm>
          <a:prstGeom prst="rect">
            <a:avLst/>
          </a:prstGeom>
          <a:noFill/>
        </p:spPr>
        <p:txBody>
          <a:bodyPr wrap="none" rtlCol="0">
            <a:spAutoFit/>
          </a:bodyPr>
          <a:lstStyle/>
          <a:p>
            <a:r>
              <a:rPr lang="en-US" sz="2000" b="1" dirty="0"/>
              <a:t>Boolean</a:t>
            </a:r>
            <a:endParaRPr lang="en-IN" sz="2000" b="1" dirty="0"/>
          </a:p>
        </p:txBody>
      </p:sp>
      <p:sp>
        <p:nvSpPr>
          <p:cNvPr id="10" name="TextBox 9">
            <a:extLst>
              <a:ext uri="{FF2B5EF4-FFF2-40B4-BE49-F238E27FC236}">
                <a16:creationId xmlns:a16="http://schemas.microsoft.com/office/drawing/2014/main" xmlns="" id="{1CD908C9-E8BE-46A3-B33F-E3CA1760A669}"/>
              </a:ext>
            </a:extLst>
          </p:cNvPr>
          <p:cNvSpPr txBox="1"/>
          <p:nvPr/>
        </p:nvSpPr>
        <p:spPr>
          <a:xfrm>
            <a:off x="8596819" y="2678123"/>
            <a:ext cx="925253" cy="461665"/>
          </a:xfrm>
          <a:prstGeom prst="rect">
            <a:avLst/>
          </a:prstGeom>
          <a:noFill/>
        </p:spPr>
        <p:txBody>
          <a:bodyPr wrap="none" rtlCol="0">
            <a:spAutoFit/>
          </a:bodyPr>
          <a:lstStyle/>
          <a:p>
            <a:r>
              <a:rPr lang="en-US" sz="2400" b="1" dirty="0"/>
              <a:t>Float</a:t>
            </a:r>
            <a:endParaRPr lang="en-IN" sz="2400" b="1" dirty="0"/>
          </a:p>
        </p:txBody>
      </p:sp>
    </p:spTree>
    <p:extLst>
      <p:ext uri="{BB962C8B-B14F-4D97-AF65-F5344CB8AC3E}">
        <p14:creationId xmlns:p14="http://schemas.microsoft.com/office/powerpoint/2010/main" val="1499252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D8BC21-697F-4A0A-A285-2A8D5D23F6E6}"/>
              </a:ext>
            </a:extLst>
          </p:cNvPr>
          <p:cNvSpPr txBox="1"/>
          <p:nvPr/>
        </p:nvSpPr>
        <p:spPr>
          <a:xfrm>
            <a:off x="1251751" y="798990"/>
            <a:ext cx="10380599" cy="1631216"/>
          </a:xfrm>
          <a:prstGeom prst="rect">
            <a:avLst/>
          </a:prstGeom>
          <a:noFill/>
        </p:spPr>
        <p:txBody>
          <a:bodyPr wrap="none" rtlCol="0">
            <a:spAutoFit/>
          </a:bodyPr>
          <a:lstStyle/>
          <a:p>
            <a:r>
              <a:rPr lang="en-US" sz="2400" dirty="0"/>
              <a:t>Dictionaries</a:t>
            </a:r>
            <a:r>
              <a:rPr lang="en-US" dirty="0"/>
              <a:t>: Enclosed in curly brackets, elements separated by commas usually KEY:VALUE pair by colon</a:t>
            </a:r>
          </a:p>
          <a:p>
            <a:endParaRPr lang="en-US" dirty="0"/>
          </a:p>
          <a:p>
            <a:endParaRPr lang="en-US" sz="2000" dirty="0">
              <a:solidFill>
                <a:srgbClr val="FF0000"/>
              </a:solidFill>
            </a:endParaRPr>
          </a:p>
          <a:p>
            <a:r>
              <a:rPr lang="en-US" sz="2000" dirty="0">
                <a:solidFill>
                  <a:srgbClr val="FF0000"/>
                </a:solidFill>
              </a:rPr>
              <a:t>                        DICT_VAR= {1:”L”, 2:”II”,3:”III”, </a:t>
            </a:r>
            <a:r>
              <a:rPr lang="en-US" sz="2000" dirty="0" err="1">
                <a:solidFill>
                  <a:srgbClr val="FF0000"/>
                </a:solidFill>
              </a:rPr>
              <a:t>name:”john</a:t>
            </a:r>
            <a:r>
              <a:rPr lang="en-US" sz="2000" dirty="0">
                <a:solidFill>
                  <a:srgbClr val="FF0000"/>
                </a:solidFill>
              </a:rPr>
              <a:t>”, var: 45}</a:t>
            </a:r>
          </a:p>
          <a:p>
            <a:r>
              <a:rPr lang="en-US" dirty="0"/>
              <a:t>                         </a:t>
            </a:r>
            <a:endParaRPr lang="en-IN" dirty="0"/>
          </a:p>
        </p:txBody>
      </p:sp>
      <p:cxnSp>
        <p:nvCxnSpPr>
          <p:cNvPr id="4" name="Straight Arrow Connector 3">
            <a:extLst>
              <a:ext uri="{FF2B5EF4-FFF2-40B4-BE49-F238E27FC236}">
                <a16:creationId xmlns:a16="http://schemas.microsoft.com/office/drawing/2014/main" xmlns="" id="{2336309E-9B9C-47F2-BECC-197C2B944AF0}"/>
              </a:ext>
            </a:extLst>
          </p:cNvPr>
          <p:cNvCxnSpPr/>
          <p:nvPr/>
        </p:nvCxnSpPr>
        <p:spPr>
          <a:xfrm flipH="1">
            <a:off x="5770485" y="2041864"/>
            <a:ext cx="878890" cy="1917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66CE0C3A-DA22-47A9-959D-6FF6058EF782}"/>
              </a:ext>
            </a:extLst>
          </p:cNvPr>
          <p:cNvCxnSpPr/>
          <p:nvPr/>
        </p:nvCxnSpPr>
        <p:spPr>
          <a:xfrm>
            <a:off x="7377344" y="2032986"/>
            <a:ext cx="1074198" cy="152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F6E89234-26FB-4610-8073-091BCAF76020}"/>
              </a:ext>
            </a:extLst>
          </p:cNvPr>
          <p:cNvSpPr txBox="1"/>
          <p:nvPr/>
        </p:nvSpPr>
        <p:spPr>
          <a:xfrm>
            <a:off x="5042516" y="3817398"/>
            <a:ext cx="1059842" cy="707886"/>
          </a:xfrm>
          <a:prstGeom prst="rect">
            <a:avLst/>
          </a:prstGeom>
          <a:noFill/>
        </p:spPr>
        <p:txBody>
          <a:bodyPr wrap="none" rtlCol="0">
            <a:spAutoFit/>
          </a:bodyPr>
          <a:lstStyle/>
          <a:p>
            <a:r>
              <a:rPr lang="en-US" sz="4000" b="1" dirty="0"/>
              <a:t>Key</a:t>
            </a:r>
            <a:endParaRPr lang="en-IN" sz="4000" b="1" dirty="0"/>
          </a:p>
        </p:txBody>
      </p:sp>
      <p:sp>
        <p:nvSpPr>
          <p:cNvPr id="8" name="TextBox 7">
            <a:extLst>
              <a:ext uri="{FF2B5EF4-FFF2-40B4-BE49-F238E27FC236}">
                <a16:creationId xmlns:a16="http://schemas.microsoft.com/office/drawing/2014/main" xmlns="" id="{61520BB9-C347-4842-BF54-DB49E126E04E}"/>
              </a:ext>
            </a:extLst>
          </p:cNvPr>
          <p:cNvSpPr txBox="1"/>
          <p:nvPr/>
        </p:nvSpPr>
        <p:spPr>
          <a:xfrm>
            <a:off x="8105313" y="3636275"/>
            <a:ext cx="1383264" cy="646331"/>
          </a:xfrm>
          <a:prstGeom prst="rect">
            <a:avLst/>
          </a:prstGeom>
          <a:noFill/>
        </p:spPr>
        <p:txBody>
          <a:bodyPr wrap="none" rtlCol="0">
            <a:spAutoFit/>
          </a:bodyPr>
          <a:lstStyle/>
          <a:p>
            <a:r>
              <a:rPr lang="en-US" sz="3600" b="1" dirty="0"/>
              <a:t>Value</a:t>
            </a:r>
            <a:endParaRPr lang="en-IN" sz="3600" b="1" dirty="0"/>
          </a:p>
        </p:txBody>
      </p:sp>
    </p:spTree>
    <p:extLst>
      <p:ext uri="{BB962C8B-B14F-4D97-AF65-F5344CB8AC3E}">
        <p14:creationId xmlns:p14="http://schemas.microsoft.com/office/powerpoint/2010/main" val="3415777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A0DCBB8-BA26-413E-B6CD-2945FCEDE643}"/>
              </a:ext>
            </a:extLst>
          </p:cNvPr>
          <p:cNvSpPr txBox="1"/>
          <p:nvPr/>
        </p:nvSpPr>
        <p:spPr>
          <a:xfrm>
            <a:off x="2254929" y="0"/>
            <a:ext cx="7982570" cy="769441"/>
          </a:xfrm>
          <a:prstGeom prst="rect">
            <a:avLst/>
          </a:prstGeom>
          <a:noFill/>
        </p:spPr>
        <p:txBody>
          <a:bodyPr wrap="none" rtlCol="0">
            <a:spAutoFit/>
          </a:bodyPr>
          <a:lstStyle/>
          <a:p>
            <a:r>
              <a:rPr lang="en-US" sz="4400" dirty="0"/>
              <a:t>Mutable and Immutable data types</a:t>
            </a:r>
            <a:endParaRPr lang="en-IN" sz="4400" dirty="0"/>
          </a:p>
        </p:txBody>
      </p:sp>
      <p:sp>
        <p:nvSpPr>
          <p:cNvPr id="3" name="TextBox 2">
            <a:extLst>
              <a:ext uri="{FF2B5EF4-FFF2-40B4-BE49-F238E27FC236}">
                <a16:creationId xmlns:a16="http://schemas.microsoft.com/office/drawing/2014/main" xmlns="" id="{1F798581-8336-4060-A2FA-C89C9E6ADD1D}"/>
              </a:ext>
            </a:extLst>
          </p:cNvPr>
          <p:cNvSpPr txBox="1"/>
          <p:nvPr/>
        </p:nvSpPr>
        <p:spPr>
          <a:xfrm>
            <a:off x="68529" y="769441"/>
            <a:ext cx="11656461" cy="5416868"/>
          </a:xfrm>
          <a:prstGeom prst="rect">
            <a:avLst/>
          </a:prstGeom>
          <a:noFill/>
        </p:spPr>
        <p:txBody>
          <a:bodyPr wrap="none" rtlCol="0">
            <a:spAutoFit/>
          </a:bodyPr>
          <a:lstStyle/>
          <a:p>
            <a:r>
              <a:rPr lang="en-US" sz="2400" b="1" dirty="0"/>
              <a:t>IMMUTABLE</a:t>
            </a:r>
            <a:r>
              <a:rPr lang="en-US" sz="2400" dirty="0"/>
              <a:t> : Data Types which once created we cannot modify them are known as </a:t>
            </a:r>
          </a:p>
          <a:p>
            <a:r>
              <a:rPr lang="en-US" sz="2400" dirty="0"/>
              <a:t>Immutable String and Tuple are immutable.</a:t>
            </a:r>
          </a:p>
          <a:p>
            <a:endParaRPr lang="en-US" dirty="0"/>
          </a:p>
          <a:p>
            <a:r>
              <a:rPr lang="en-US" sz="2400" b="1" dirty="0" err="1"/>
              <a:t>My_String</a:t>
            </a:r>
            <a:r>
              <a:rPr lang="en-US" sz="2400" b="1" dirty="0"/>
              <a:t> = “HELLO WORLD!”</a:t>
            </a:r>
          </a:p>
          <a:p>
            <a:endParaRPr lang="en-US" sz="2400" b="1" dirty="0"/>
          </a:p>
          <a:p>
            <a:r>
              <a:rPr lang="en-US" sz="2400" b="1" dirty="0" err="1"/>
              <a:t>My_Tuple</a:t>
            </a:r>
            <a:r>
              <a:rPr lang="en-US" sz="2400" b="1" dirty="0"/>
              <a:t>= (1,45.8,True,”BOB”)</a:t>
            </a:r>
          </a:p>
          <a:p>
            <a:endParaRPr lang="en-US" sz="2400" dirty="0"/>
          </a:p>
          <a:p>
            <a:endParaRPr lang="en-IN" sz="2400" dirty="0"/>
          </a:p>
          <a:p>
            <a:r>
              <a:rPr lang="en-US" sz="2400" b="1"/>
              <a:t>MUTABLE</a:t>
            </a:r>
            <a:r>
              <a:rPr lang="en-US" sz="2400"/>
              <a:t> </a:t>
            </a:r>
            <a:r>
              <a:rPr lang="en-US" sz="2400" dirty="0"/>
              <a:t>: Data Types which once created we can modify them are known as Immutable</a:t>
            </a:r>
          </a:p>
          <a:p>
            <a:r>
              <a:rPr lang="en-US" sz="2400" dirty="0"/>
              <a:t>                      list and Dictionaries are immutable.</a:t>
            </a:r>
          </a:p>
          <a:p>
            <a:endParaRPr lang="en-US" sz="2400" dirty="0"/>
          </a:p>
          <a:p>
            <a:r>
              <a:rPr lang="en-US" sz="3200" b="1" dirty="0" err="1"/>
              <a:t>My_List</a:t>
            </a:r>
            <a:r>
              <a:rPr lang="en-US" sz="3200" b="1" dirty="0"/>
              <a:t> =[1,True,”bob”]</a:t>
            </a:r>
          </a:p>
          <a:p>
            <a:r>
              <a:rPr lang="en-US" sz="3200" b="1" dirty="0" err="1"/>
              <a:t>My_Dic</a:t>
            </a:r>
            <a:r>
              <a:rPr lang="en-US" sz="3200" b="1" dirty="0"/>
              <a:t>= {1:45,2:45.8,3:True,name:”BOB”}</a:t>
            </a:r>
          </a:p>
          <a:p>
            <a:endParaRPr lang="en-IN" sz="2400" dirty="0"/>
          </a:p>
        </p:txBody>
      </p:sp>
    </p:spTree>
    <p:extLst>
      <p:ext uri="{BB962C8B-B14F-4D97-AF65-F5344CB8AC3E}">
        <p14:creationId xmlns:p14="http://schemas.microsoft.com/office/powerpoint/2010/main" val="2752086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3">
            <a:extLst>
              <a:ext uri="{FF2B5EF4-FFF2-40B4-BE49-F238E27FC236}">
                <a16:creationId xmlns:a16="http://schemas.microsoft.com/office/drawing/2014/main" xmlns="" id="{9B5A95AB-1268-453B-91E4-C7148532615B}"/>
              </a:ext>
            </a:extLst>
          </p:cNvPr>
          <p:cNvSpPr/>
          <p:nvPr/>
        </p:nvSpPr>
        <p:spPr>
          <a:xfrm>
            <a:off x="5868162" y="2133600"/>
            <a:ext cx="685799" cy="609600"/>
          </a:xfrm>
          <a:custGeom>
            <a:avLst/>
            <a:gdLst/>
            <a:ahLst/>
            <a:cxnLst/>
            <a:rect l="l" t="t" r="r" b="b"/>
            <a:pathLst>
              <a:path w="685799" h="609600">
                <a:moveTo>
                  <a:pt x="0" y="609600"/>
                </a:moveTo>
                <a:lnTo>
                  <a:pt x="685799" y="609600"/>
                </a:lnTo>
                <a:lnTo>
                  <a:pt x="685799" y="0"/>
                </a:lnTo>
                <a:lnTo>
                  <a:pt x="0" y="0"/>
                </a:lnTo>
                <a:lnTo>
                  <a:pt x="0" y="609600"/>
                </a:lnTo>
                <a:close/>
              </a:path>
            </a:pathLst>
          </a:custGeom>
          <a:solidFill>
            <a:srgbClr val="FFC000"/>
          </a:solidFill>
        </p:spPr>
        <p:txBody>
          <a:bodyPr wrap="square" lIns="0" tIns="0" rIns="0" bIns="0" rtlCol="0">
            <a:noAutofit/>
          </a:bodyPr>
          <a:lstStyle/>
          <a:p>
            <a:endParaRPr/>
          </a:p>
        </p:txBody>
      </p:sp>
      <p:sp>
        <p:nvSpPr>
          <p:cNvPr id="27" name="object 24">
            <a:extLst>
              <a:ext uri="{FF2B5EF4-FFF2-40B4-BE49-F238E27FC236}">
                <a16:creationId xmlns:a16="http://schemas.microsoft.com/office/drawing/2014/main" xmlns="" id="{EDE33815-B49C-4048-B659-8AE47331FF08}"/>
              </a:ext>
            </a:extLst>
          </p:cNvPr>
          <p:cNvSpPr/>
          <p:nvPr/>
        </p:nvSpPr>
        <p:spPr>
          <a:xfrm>
            <a:off x="5868162" y="2133600"/>
            <a:ext cx="685799" cy="609600"/>
          </a:xfrm>
          <a:custGeom>
            <a:avLst/>
            <a:gdLst/>
            <a:ahLst/>
            <a:cxnLst/>
            <a:rect l="l" t="t" r="r" b="b"/>
            <a:pathLst>
              <a:path w="685799" h="609600">
                <a:moveTo>
                  <a:pt x="0" y="609600"/>
                </a:moveTo>
                <a:lnTo>
                  <a:pt x="685799" y="609600"/>
                </a:lnTo>
                <a:lnTo>
                  <a:pt x="685799" y="0"/>
                </a:lnTo>
                <a:lnTo>
                  <a:pt x="0" y="0"/>
                </a:lnTo>
                <a:lnTo>
                  <a:pt x="0" y="609600"/>
                </a:lnTo>
                <a:close/>
              </a:path>
            </a:pathLst>
          </a:custGeom>
          <a:ln w="25399">
            <a:solidFill>
              <a:srgbClr val="BB8B00"/>
            </a:solidFill>
          </a:ln>
        </p:spPr>
        <p:txBody>
          <a:bodyPr wrap="square" lIns="0" tIns="0" rIns="0" bIns="0" rtlCol="0">
            <a:noAutofit/>
          </a:bodyPr>
          <a:lstStyle/>
          <a:p>
            <a:endParaRPr/>
          </a:p>
        </p:txBody>
      </p:sp>
      <p:sp>
        <p:nvSpPr>
          <p:cNvPr id="28" name="object 22">
            <a:extLst>
              <a:ext uri="{FF2B5EF4-FFF2-40B4-BE49-F238E27FC236}">
                <a16:creationId xmlns:a16="http://schemas.microsoft.com/office/drawing/2014/main" xmlns="" id="{B36FCA50-EA52-4B60-B5CB-E516C1991459}"/>
              </a:ext>
            </a:extLst>
          </p:cNvPr>
          <p:cNvSpPr txBox="1"/>
          <p:nvPr/>
        </p:nvSpPr>
        <p:spPr>
          <a:xfrm>
            <a:off x="387502" y="197103"/>
            <a:ext cx="4338676" cy="380492"/>
          </a:xfrm>
          <a:prstGeom prst="rect">
            <a:avLst/>
          </a:prstGeom>
        </p:spPr>
        <p:txBody>
          <a:bodyPr wrap="square" lIns="0" tIns="18383" rIns="0" bIns="0" rtlCol="0">
            <a:noAutofit/>
          </a:bodyPr>
          <a:lstStyle/>
          <a:p>
            <a:pPr marL="12700">
              <a:lnSpc>
                <a:spcPts val="2895"/>
              </a:lnSpc>
            </a:pPr>
            <a:r>
              <a:rPr sz="2800" b="1" u="heavy" spc="-16" dirty="0">
                <a:latin typeface="Calibri"/>
                <a:cs typeface="Calibri"/>
              </a:rPr>
              <a:t>Assigning Values to Variables</a:t>
            </a:r>
            <a:endParaRPr sz="2800" dirty="0">
              <a:latin typeface="Calibri"/>
              <a:cs typeface="Calibri"/>
            </a:endParaRPr>
          </a:p>
        </p:txBody>
      </p:sp>
      <p:sp>
        <p:nvSpPr>
          <p:cNvPr id="29" name="object 21">
            <a:extLst>
              <a:ext uri="{FF2B5EF4-FFF2-40B4-BE49-F238E27FC236}">
                <a16:creationId xmlns:a16="http://schemas.microsoft.com/office/drawing/2014/main" xmlns="" id="{7888E62E-0D0E-4B0B-8F71-FCFF811F3617}"/>
              </a:ext>
            </a:extLst>
          </p:cNvPr>
          <p:cNvSpPr txBox="1"/>
          <p:nvPr/>
        </p:nvSpPr>
        <p:spPr>
          <a:xfrm>
            <a:off x="632866"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30" name="object 20">
            <a:extLst>
              <a:ext uri="{FF2B5EF4-FFF2-40B4-BE49-F238E27FC236}">
                <a16:creationId xmlns:a16="http://schemas.microsoft.com/office/drawing/2014/main" xmlns="" id="{4ADCD659-1F0E-419E-AC06-5A44EE2593B8}"/>
              </a:ext>
            </a:extLst>
          </p:cNvPr>
          <p:cNvSpPr txBox="1"/>
          <p:nvPr/>
        </p:nvSpPr>
        <p:spPr>
          <a:xfrm>
            <a:off x="975766" y="1223137"/>
            <a:ext cx="7193937" cy="584707"/>
          </a:xfrm>
          <a:prstGeom prst="rect">
            <a:avLst/>
          </a:prstGeom>
        </p:spPr>
        <p:txBody>
          <a:bodyPr wrap="square" lIns="0" tIns="13366" rIns="0" bIns="0" rtlCol="0">
            <a:noAutofit/>
          </a:bodyPr>
          <a:lstStyle/>
          <a:p>
            <a:pPr marL="12700">
              <a:lnSpc>
                <a:spcPts val="2105"/>
              </a:lnSpc>
            </a:pPr>
            <a:r>
              <a:rPr sz="2000" spc="9" dirty="0">
                <a:latin typeface="Calibri"/>
                <a:cs typeface="Calibri"/>
              </a:rPr>
              <a:t>The operand to the left of the = operator is the name of the variable</a:t>
            </a:r>
            <a:endParaRPr sz="2000">
              <a:latin typeface="Calibri"/>
              <a:cs typeface="Calibri"/>
            </a:endParaRPr>
          </a:p>
          <a:p>
            <a:pPr marL="12700" marR="38176">
              <a:lnSpc>
                <a:spcPts val="2400"/>
              </a:lnSpc>
              <a:spcBef>
                <a:spcPts val="14"/>
              </a:spcBef>
            </a:pPr>
            <a:r>
              <a:rPr sz="2000" spc="-4" dirty="0">
                <a:latin typeface="Calibri"/>
                <a:cs typeface="Calibri"/>
              </a:rPr>
              <a:t>the = operator is the value stored in the variable.</a:t>
            </a:r>
            <a:endParaRPr sz="2000">
              <a:latin typeface="Calibri"/>
              <a:cs typeface="Calibri"/>
            </a:endParaRPr>
          </a:p>
        </p:txBody>
      </p:sp>
      <p:sp>
        <p:nvSpPr>
          <p:cNvPr id="31" name="object 19">
            <a:extLst>
              <a:ext uri="{FF2B5EF4-FFF2-40B4-BE49-F238E27FC236}">
                <a16:creationId xmlns:a16="http://schemas.microsoft.com/office/drawing/2014/main" xmlns="" id="{50D3577F-1195-4DBC-A763-4E55BF58B890}"/>
              </a:ext>
            </a:extLst>
          </p:cNvPr>
          <p:cNvSpPr txBox="1"/>
          <p:nvPr/>
        </p:nvSpPr>
        <p:spPr>
          <a:xfrm>
            <a:off x="8171433" y="1223137"/>
            <a:ext cx="2488292"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and the operand to the</a:t>
            </a:r>
            <a:endParaRPr sz="2000">
              <a:latin typeface="Calibri"/>
              <a:cs typeface="Calibri"/>
            </a:endParaRPr>
          </a:p>
        </p:txBody>
      </p:sp>
      <p:sp>
        <p:nvSpPr>
          <p:cNvPr id="32" name="object 18">
            <a:extLst>
              <a:ext uri="{FF2B5EF4-FFF2-40B4-BE49-F238E27FC236}">
                <a16:creationId xmlns:a16="http://schemas.microsoft.com/office/drawing/2014/main" xmlns="" id="{019988F2-EBA7-4BE7-BEEC-59553DBD1170}"/>
              </a:ext>
            </a:extLst>
          </p:cNvPr>
          <p:cNvSpPr txBox="1"/>
          <p:nvPr/>
        </p:nvSpPr>
        <p:spPr>
          <a:xfrm>
            <a:off x="10662031" y="1223137"/>
            <a:ext cx="546622"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right</a:t>
            </a:r>
            <a:endParaRPr sz="2000">
              <a:latin typeface="Calibri"/>
              <a:cs typeface="Calibri"/>
            </a:endParaRPr>
          </a:p>
        </p:txBody>
      </p:sp>
      <p:sp>
        <p:nvSpPr>
          <p:cNvPr id="33" name="object 17">
            <a:extLst>
              <a:ext uri="{FF2B5EF4-FFF2-40B4-BE49-F238E27FC236}">
                <a16:creationId xmlns:a16="http://schemas.microsoft.com/office/drawing/2014/main" xmlns="" id="{08DCE00A-C634-42BB-9EA3-F0BC7CFECF3B}"/>
              </a:ext>
            </a:extLst>
          </p:cNvPr>
          <p:cNvSpPr txBox="1"/>
          <p:nvPr/>
        </p:nvSpPr>
        <p:spPr>
          <a:xfrm>
            <a:off x="11210671" y="1223137"/>
            <a:ext cx="275431" cy="279907"/>
          </a:xfrm>
          <a:prstGeom prst="rect">
            <a:avLst/>
          </a:prstGeom>
        </p:spPr>
        <p:txBody>
          <a:bodyPr wrap="square" lIns="0" tIns="13366" rIns="0" bIns="0" rtlCol="0">
            <a:noAutofit/>
          </a:bodyPr>
          <a:lstStyle/>
          <a:p>
            <a:pPr marL="12700">
              <a:lnSpc>
                <a:spcPts val="2105"/>
              </a:lnSpc>
            </a:pPr>
            <a:r>
              <a:rPr sz="2000" dirty="0">
                <a:latin typeface="Calibri"/>
                <a:cs typeface="Calibri"/>
              </a:rPr>
              <a:t>of</a:t>
            </a:r>
            <a:endParaRPr sz="2000">
              <a:latin typeface="Calibri"/>
              <a:cs typeface="Calibri"/>
            </a:endParaRPr>
          </a:p>
        </p:txBody>
      </p:sp>
      <p:sp>
        <p:nvSpPr>
          <p:cNvPr id="34" name="object 16">
            <a:extLst>
              <a:ext uri="{FF2B5EF4-FFF2-40B4-BE49-F238E27FC236}">
                <a16:creationId xmlns:a16="http://schemas.microsoft.com/office/drawing/2014/main" xmlns="" id="{24C7AA15-2D3B-4388-BE2B-CB67331890A8}"/>
              </a:ext>
            </a:extLst>
          </p:cNvPr>
          <p:cNvSpPr txBox="1"/>
          <p:nvPr/>
        </p:nvSpPr>
        <p:spPr>
          <a:xfrm>
            <a:off x="632866" y="1878346"/>
            <a:ext cx="152653"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35" name="object 15">
            <a:extLst>
              <a:ext uri="{FF2B5EF4-FFF2-40B4-BE49-F238E27FC236}">
                <a16:creationId xmlns:a16="http://schemas.microsoft.com/office/drawing/2014/main" xmlns="" id="{A18EFD0F-7F3A-4A1E-BD6E-4DDDC1F6C17A}"/>
              </a:ext>
            </a:extLst>
          </p:cNvPr>
          <p:cNvSpPr txBox="1"/>
          <p:nvPr/>
        </p:nvSpPr>
        <p:spPr>
          <a:xfrm>
            <a:off x="2461641" y="1893697"/>
            <a:ext cx="848271" cy="279907"/>
          </a:xfrm>
          <a:prstGeom prst="rect">
            <a:avLst/>
          </a:prstGeom>
        </p:spPr>
        <p:txBody>
          <a:bodyPr wrap="square" lIns="0" tIns="13366" rIns="0" bIns="0" rtlCol="0">
            <a:noAutofit/>
          </a:bodyPr>
          <a:lstStyle/>
          <a:p>
            <a:pPr marL="12700">
              <a:lnSpc>
                <a:spcPts val="2105"/>
              </a:lnSpc>
            </a:pPr>
            <a:r>
              <a:rPr sz="2000" dirty="0">
                <a:latin typeface="Calibri"/>
                <a:cs typeface="Calibri"/>
              </a:rPr>
              <a:t>H = 5+5</a:t>
            </a:r>
            <a:endParaRPr sz="2000">
              <a:latin typeface="Calibri"/>
              <a:cs typeface="Calibri"/>
            </a:endParaRPr>
          </a:p>
        </p:txBody>
      </p:sp>
      <p:sp>
        <p:nvSpPr>
          <p:cNvPr id="36" name="object 14">
            <a:extLst>
              <a:ext uri="{FF2B5EF4-FFF2-40B4-BE49-F238E27FC236}">
                <a16:creationId xmlns:a16="http://schemas.microsoft.com/office/drawing/2014/main" xmlns="" id="{56AE2F05-9EEE-4123-8C71-D8677AA5A5BB}"/>
              </a:ext>
            </a:extLst>
          </p:cNvPr>
          <p:cNvSpPr txBox="1"/>
          <p:nvPr/>
        </p:nvSpPr>
        <p:spPr>
          <a:xfrm>
            <a:off x="5995797" y="1907182"/>
            <a:ext cx="185375" cy="254000"/>
          </a:xfrm>
          <a:prstGeom prst="rect">
            <a:avLst/>
          </a:prstGeom>
        </p:spPr>
        <p:txBody>
          <a:bodyPr wrap="square" lIns="0" tIns="12065" rIns="0" bIns="0" rtlCol="0">
            <a:noAutofit/>
          </a:bodyPr>
          <a:lstStyle/>
          <a:p>
            <a:pPr marL="12700">
              <a:lnSpc>
                <a:spcPts val="1900"/>
              </a:lnSpc>
            </a:pPr>
            <a:r>
              <a:rPr sz="1800" dirty="0">
                <a:latin typeface="Consolas"/>
                <a:cs typeface="Consolas"/>
              </a:rPr>
              <a:t>H</a:t>
            </a:r>
            <a:endParaRPr sz="1800">
              <a:latin typeface="Consolas"/>
              <a:cs typeface="Consolas"/>
            </a:endParaRPr>
          </a:p>
        </p:txBody>
      </p:sp>
      <p:sp>
        <p:nvSpPr>
          <p:cNvPr id="37" name="object 13">
            <a:extLst>
              <a:ext uri="{FF2B5EF4-FFF2-40B4-BE49-F238E27FC236}">
                <a16:creationId xmlns:a16="http://schemas.microsoft.com/office/drawing/2014/main" xmlns="" id="{27FE7C52-1C24-4857-BC98-C41B8F4FAB01}"/>
              </a:ext>
            </a:extLst>
          </p:cNvPr>
          <p:cNvSpPr txBox="1"/>
          <p:nvPr/>
        </p:nvSpPr>
        <p:spPr>
          <a:xfrm>
            <a:off x="632866" y="3036967"/>
            <a:ext cx="152653"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38" name="object 12">
            <a:extLst>
              <a:ext uri="{FF2B5EF4-FFF2-40B4-BE49-F238E27FC236}">
                <a16:creationId xmlns:a16="http://schemas.microsoft.com/office/drawing/2014/main" xmlns="" id="{371377E7-62D7-42F9-8B0C-B160D94A2ECF}"/>
              </a:ext>
            </a:extLst>
          </p:cNvPr>
          <p:cNvSpPr txBox="1"/>
          <p:nvPr/>
        </p:nvSpPr>
        <p:spPr>
          <a:xfrm>
            <a:off x="975766" y="3052318"/>
            <a:ext cx="2253129" cy="279907"/>
          </a:xfrm>
          <a:prstGeom prst="rect">
            <a:avLst/>
          </a:prstGeom>
        </p:spPr>
        <p:txBody>
          <a:bodyPr wrap="square" lIns="0" tIns="13366" rIns="0" bIns="0" rtlCol="0">
            <a:noAutofit/>
          </a:bodyPr>
          <a:lstStyle/>
          <a:p>
            <a:pPr marL="12700">
              <a:lnSpc>
                <a:spcPts val="2105"/>
              </a:lnSpc>
            </a:pPr>
            <a:r>
              <a:rPr sz="2000" b="1" spc="-1" dirty="0">
                <a:latin typeface="Calibri"/>
                <a:cs typeface="Calibri"/>
              </a:rPr>
              <a:t>Multiple Assignment</a:t>
            </a:r>
            <a:endParaRPr sz="2000">
              <a:latin typeface="Calibri"/>
              <a:cs typeface="Calibri"/>
            </a:endParaRPr>
          </a:p>
        </p:txBody>
      </p:sp>
      <p:sp>
        <p:nvSpPr>
          <p:cNvPr id="39" name="object 11">
            <a:extLst>
              <a:ext uri="{FF2B5EF4-FFF2-40B4-BE49-F238E27FC236}">
                <a16:creationId xmlns:a16="http://schemas.microsoft.com/office/drawing/2014/main" xmlns="" id="{6564A1DA-7FAE-4B23-9F12-AD765F3BBAFD}"/>
              </a:ext>
            </a:extLst>
          </p:cNvPr>
          <p:cNvSpPr txBox="1"/>
          <p:nvPr/>
        </p:nvSpPr>
        <p:spPr>
          <a:xfrm>
            <a:off x="1090066" y="3404505"/>
            <a:ext cx="152653" cy="644144"/>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460"/>
              </a:spcBef>
            </a:pPr>
            <a:r>
              <a:rPr sz="2000" dirty="0">
                <a:latin typeface="Arial"/>
                <a:cs typeface="Arial"/>
              </a:rPr>
              <a:t>•</a:t>
            </a:r>
            <a:endParaRPr sz="2000">
              <a:latin typeface="Arial"/>
              <a:cs typeface="Arial"/>
            </a:endParaRPr>
          </a:p>
        </p:txBody>
      </p:sp>
      <p:sp>
        <p:nvSpPr>
          <p:cNvPr id="40" name="object 10">
            <a:extLst>
              <a:ext uri="{FF2B5EF4-FFF2-40B4-BE49-F238E27FC236}">
                <a16:creationId xmlns:a16="http://schemas.microsoft.com/office/drawing/2014/main" xmlns="" id="{79083E45-60AD-47B8-A3E1-18322C8F13AB}"/>
              </a:ext>
            </a:extLst>
          </p:cNvPr>
          <p:cNvSpPr txBox="1"/>
          <p:nvPr/>
        </p:nvSpPr>
        <p:spPr>
          <a:xfrm>
            <a:off x="1432941" y="3419856"/>
            <a:ext cx="3336653" cy="644143"/>
          </a:xfrm>
          <a:prstGeom prst="rect">
            <a:avLst/>
          </a:prstGeom>
        </p:spPr>
        <p:txBody>
          <a:bodyPr wrap="square" lIns="0" tIns="13366" rIns="0" bIns="0" rtlCol="0">
            <a:noAutofit/>
          </a:bodyPr>
          <a:lstStyle/>
          <a:p>
            <a:pPr marL="76708">
              <a:lnSpc>
                <a:spcPts val="2105"/>
              </a:lnSpc>
            </a:pPr>
            <a:r>
              <a:rPr sz="2000" spc="-3" dirty="0">
                <a:latin typeface="Calibri"/>
                <a:cs typeface="Calibri"/>
              </a:rPr>
              <a:t>Here one is allotted to multiple</a:t>
            </a:r>
            <a:endParaRPr sz="2000">
              <a:latin typeface="Calibri"/>
              <a:cs typeface="Calibri"/>
            </a:endParaRPr>
          </a:p>
          <a:p>
            <a:pPr marL="12700" marR="38176">
              <a:lnSpc>
                <a:spcPct val="101725"/>
              </a:lnSpc>
              <a:spcBef>
                <a:spcPts val="319"/>
              </a:spcBef>
            </a:pPr>
            <a:r>
              <a:rPr sz="2000" spc="-2" dirty="0">
                <a:latin typeface="Calibri"/>
                <a:cs typeface="Calibri"/>
              </a:rPr>
              <a:t>x = y = z = 1</a:t>
            </a:r>
            <a:endParaRPr sz="2000">
              <a:latin typeface="Calibri"/>
              <a:cs typeface="Calibri"/>
            </a:endParaRPr>
          </a:p>
        </p:txBody>
      </p:sp>
      <p:sp>
        <p:nvSpPr>
          <p:cNvPr id="41" name="object 9">
            <a:extLst>
              <a:ext uri="{FF2B5EF4-FFF2-40B4-BE49-F238E27FC236}">
                <a16:creationId xmlns:a16="http://schemas.microsoft.com/office/drawing/2014/main" xmlns="" id="{A27FE3D3-F8B4-4F89-AD73-F8FDD1AB99BC}"/>
              </a:ext>
            </a:extLst>
          </p:cNvPr>
          <p:cNvSpPr txBox="1"/>
          <p:nvPr/>
        </p:nvSpPr>
        <p:spPr>
          <a:xfrm>
            <a:off x="4821428" y="3419856"/>
            <a:ext cx="1441877" cy="279907"/>
          </a:xfrm>
          <a:prstGeom prst="rect">
            <a:avLst/>
          </a:prstGeom>
        </p:spPr>
        <p:txBody>
          <a:bodyPr wrap="square" lIns="0" tIns="13366" rIns="0" bIns="0" rtlCol="0">
            <a:noAutofit/>
          </a:bodyPr>
          <a:lstStyle/>
          <a:p>
            <a:pPr marL="12700">
              <a:lnSpc>
                <a:spcPts val="2105"/>
              </a:lnSpc>
            </a:pPr>
            <a:r>
              <a:rPr sz="2000" spc="-12" dirty="0">
                <a:latin typeface="Calibri"/>
                <a:cs typeface="Calibri"/>
              </a:rPr>
              <a:t>variables. We</a:t>
            </a:r>
            <a:endParaRPr sz="2000">
              <a:latin typeface="Calibri"/>
              <a:cs typeface="Calibri"/>
            </a:endParaRPr>
          </a:p>
        </p:txBody>
      </p:sp>
      <p:sp>
        <p:nvSpPr>
          <p:cNvPr id="42" name="object 8">
            <a:extLst>
              <a:ext uri="{FF2B5EF4-FFF2-40B4-BE49-F238E27FC236}">
                <a16:creationId xmlns:a16="http://schemas.microsoft.com/office/drawing/2014/main" xmlns="" id="{74AE9425-569F-4F9F-B50E-A657C9749FE2}"/>
              </a:ext>
            </a:extLst>
          </p:cNvPr>
          <p:cNvSpPr txBox="1"/>
          <p:nvPr/>
        </p:nvSpPr>
        <p:spPr>
          <a:xfrm>
            <a:off x="6264656" y="3419856"/>
            <a:ext cx="1921829" cy="279907"/>
          </a:xfrm>
          <a:prstGeom prst="rect">
            <a:avLst/>
          </a:prstGeom>
        </p:spPr>
        <p:txBody>
          <a:bodyPr wrap="square" lIns="0" tIns="13366" rIns="0" bIns="0" rtlCol="0">
            <a:noAutofit/>
          </a:bodyPr>
          <a:lstStyle/>
          <a:p>
            <a:pPr marL="12700">
              <a:lnSpc>
                <a:spcPts val="2105"/>
              </a:lnSpc>
            </a:pPr>
            <a:r>
              <a:rPr sz="2000" spc="0" dirty="0">
                <a:latin typeface="Calibri"/>
                <a:cs typeface="Calibri"/>
              </a:rPr>
              <a:t>can assign objects</a:t>
            </a:r>
            <a:endParaRPr sz="2000">
              <a:latin typeface="Calibri"/>
              <a:cs typeface="Calibri"/>
            </a:endParaRPr>
          </a:p>
        </p:txBody>
      </p:sp>
      <p:sp>
        <p:nvSpPr>
          <p:cNvPr id="43" name="object 7">
            <a:extLst>
              <a:ext uri="{FF2B5EF4-FFF2-40B4-BE49-F238E27FC236}">
                <a16:creationId xmlns:a16="http://schemas.microsoft.com/office/drawing/2014/main" xmlns="" id="{226DFBC4-CFC0-42B4-A958-66D4564AFDA7}"/>
              </a:ext>
            </a:extLst>
          </p:cNvPr>
          <p:cNvSpPr txBox="1"/>
          <p:nvPr/>
        </p:nvSpPr>
        <p:spPr>
          <a:xfrm>
            <a:off x="8179054" y="3419856"/>
            <a:ext cx="2237421"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to multiple variables.</a:t>
            </a:r>
            <a:endParaRPr sz="2000">
              <a:latin typeface="Calibri"/>
              <a:cs typeface="Calibri"/>
            </a:endParaRPr>
          </a:p>
        </p:txBody>
      </p:sp>
      <p:sp>
        <p:nvSpPr>
          <p:cNvPr id="44" name="object 5">
            <a:extLst>
              <a:ext uri="{FF2B5EF4-FFF2-40B4-BE49-F238E27FC236}">
                <a16:creationId xmlns:a16="http://schemas.microsoft.com/office/drawing/2014/main" xmlns="" id="{1A0316D2-B7D2-4913-B63C-ADBB3341078A}"/>
              </a:ext>
            </a:extLst>
          </p:cNvPr>
          <p:cNvSpPr txBox="1"/>
          <p:nvPr/>
        </p:nvSpPr>
        <p:spPr>
          <a:xfrm>
            <a:off x="5868162" y="2133600"/>
            <a:ext cx="685799" cy="609600"/>
          </a:xfrm>
          <a:prstGeom prst="rect">
            <a:avLst/>
          </a:prstGeom>
        </p:spPr>
        <p:txBody>
          <a:bodyPr wrap="square" lIns="0" tIns="7332" rIns="0" bIns="0" rtlCol="0">
            <a:noAutofit/>
          </a:bodyPr>
          <a:lstStyle/>
          <a:p>
            <a:pPr>
              <a:lnSpc>
                <a:spcPts val="1200"/>
              </a:lnSpc>
            </a:pPr>
            <a:endParaRPr sz="1200"/>
          </a:p>
          <a:p>
            <a:pPr marL="226949">
              <a:lnSpc>
                <a:spcPct val="101725"/>
              </a:lnSpc>
            </a:pPr>
            <a:r>
              <a:rPr sz="1800" dirty="0">
                <a:latin typeface="Calibri"/>
                <a:cs typeface="Calibri"/>
              </a:rPr>
              <a:t>10</a:t>
            </a:r>
            <a:endParaRPr sz="1800">
              <a:latin typeface="Calibri"/>
              <a:cs typeface="Calibri"/>
            </a:endParaRPr>
          </a:p>
        </p:txBody>
      </p:sp>
      <p:sp>
        <p:nvSpPr>
          <p:cNvPr id="45" name="object 4">
            <a:extLst>
              <a:ext uri="{FF2B5EF4-FFF2-40B4-BE49-F238E27FC236}">
                <a16:creationId xmlns:a16="http://schemas.microsoft.com/office/drawing/2014/main" xmlns="" id="{36231B37-117B-4307-ADBE-2399BFBDFA74}"/>
              </a:ext>
            </a:extLst>
          </p:cNvPr>
          <p:cNvSpPr txBox="1"/>
          <p:nvPr/>
        </p:nvSpPr>
        <p:spPr>
          <a:xfrm>
            <a:off x="1789666" y="336423"/>
            <a:ext cx="82392" cy="152400"/>
          </a:xfrm>
          <a:prstGeom prst="rect">
            <a:avLst/>
          </a:prstGeom>
        </p:spPr>
        <p:txBody>
          <a:bodyPr wrap="square" lIns="0" tIns="0" rIns="0" bIns="0" rtlCol="0">
            <a:noAutofit/>
          </a:bodyPr>
          <a:lstStyle/>
          <a:p>
            <a:pPr marL="25400">
              <a:lnSpc>
                <a:spcPts val="1000"/>
              </a:lnSpc>
            </a:pPr>
            <a:endParaRPr sz="1000"/>
          </a:p>
        </p:txBody>
      </p:sp>
      <p:sp>
        <p:nvSpPr>
          <p:cNvPr id="46" name="object 3">
            <a:extLst>
              <a:ext uri="{FF2B5EF4-FFF2-40B4-BE49-F238E27FC236}">
                <a16:creationId xmlns:a16="http://schemas.microsoft.com/office/drawing/2014/main" xmlns="" id="{A979E47C-9B5D-4317-92E1-E9C3661CA8E6}"/>
              </a:ext>
            </a:extLst>
          </p:cNvPr>
          <p:cNvSpPr txBox="1"/>
          <p:nvPr/>
        </p:nvSpPr>
        <p:spPr>
          <a:xfrm>
            <a:off x="2835041" y="336423"/>
            <a:ext cx="82052" cy="152400"/>
          </a:xfrm>
          <a:prstGeom prst="rect">
            <a:avLst/>
          </a:prstGeom>
        </p:spPr>
        <p:txBody>
          <a:bodyPr wrap="square" lIns="0" tIns="0" rIns="0" bIns="0" rtlCol="0">
            <a:noAutofit/>
          </a:bodyPr>
          <a:lstStyle/>
          <a:p>
            <a:pPr marL="25400">
              <a:lnSpc>
                <a:spcPts val="1000"/>
              </a:lnSpc>
            </a:pPr>
            <a:endParaRPr sz="1000"/>
          </a:p>
        </p:txBody>
      </p:sp>
      <p:sp>
        <p:nvSpPr>
          <p:cNvPr id="47" name="object 2">
            <a:extLst>
              <a:ext uri="{FF2B5EF4-FFF2-40B4-BE49-F238E27FC236}">
                <a16:creationId xmlns:a16="http://schemas.microsoft.com/office/drawing/2014/main" xmlns="" id="{B4F7E667-BFF2-4BFD-8E41-9416048A0EB0}"/>
              </a:ext>
            </a:extLst>
          </p:cNvPr>
          <p:cNvSpPr txBox="1"/>
          <p:nvPr/>
        </p:nvSpPr>
        <p:spPr>
          <a:xfrm>
            <a:off x="3228367" y="336423"/>
            <a:ext cx="80393"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1094817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2832862" y="5021833"/>
            <a:ext cx="1828800" cy="685787"/>
          </a:xfrm>
          <a:custGeom>
            <a:avLst/>
            <a:gdLst/>
            <a:ahLst/>
            <a:cxnLst/>
            <a:rect l="l" t="t" r="r" b="b"/>
            <a:pathLst>
              <a:path w="1828800" h="685787">
                <a:moveTo>
                  <a:pt x="0" y="342900"/>
                </a:moveTo>
                <a:lnTo>
                  <a:pt x="3031" y="371020"/>
                </a:lnTo>
                <a:lnTo>
                  <a:pt x="11969" y="398514"/>
                </a:lnTo>
                <a:lnTo>
                  <a:pt x="46622" y="451273"/>
                </a:lnTo>
                <a:lnTo>
                  <a:pt x="102074" y="500470"/>
                </a:lnTo>
                <a:lnTo>
                  <a:pt x="137011" y="523511"/>
                </a:lnTo>
                <a:lnTo>
                  <a:pt x="176442" y="545398"/>
                </a:lnTo>
                <a:lnTo>
                  <a:pt x="220131" y="566041"/>
                </a:lnTo>
                <a:lnTo>
                  <a:pt x="267842" y="585352"/>
                </a:lnTo>
                <a:lnTo>
                  <a:pt x="319341" y="603243"/>
                </a:lnTo>
                <a:lnTo>
                  <a:pt x="374391" y="619625"/>
                </a:lnTo>
                <a:lnTo>
                  <a:pt x="432758" y="634411"/>
                </a:lnTo>
                <a:lnTo>
                  <a:pt x="494205" y="647512"/>
                </a:lnTo>
                <a:lnTo>
                  <a:pt x="558498" y="658839"/>
                </a:lnTo>
                <a:lnTo>
                  <a:pt x="625400" y="668305"/>
                </a:lnTo>
                <a:lnTo>
                  <a:pt x="694677" y="675821"/>
                </a:lnTo>
                <a:lnTo>
                  <a:pt x="766093" y="681299"/>
                </a:lnTo>
                <a:lnTo>
                  <a:pt x="839412" y="684650"/>
                </a:lnTo>
                <a:lnTo>
                  <a:pt x="914400" y="685787"/>
                </a:lnTo>
                <a:lnTo>
                  <a:pt x="989387" y="684650"/>
                </a:lnTo>
                <a:lnTo>
                  <a:pt x="1062706" y="681299"/>
                </a:lnTo>
                <a:lnTo>
                  <a:pt x="1134122" y="675821"/>
                </a:lnTo>
                <a:lnTo>
                  <a:pt x="1203399" y="668305"/>
                </a:lnTo>
                <a:lnTo>
                  <a:pt x="1270301" y="658839"/>
                </a:lnTo>
                <a:lnTo>
                  <a:pt x="1334594" y="647512"/>
                </a:lnTo>
                <a:lnTo>
                  <a:pt x="1396041" y="634411"/>
                </a:lnTo>
                <a:lnTo>
                  <a:pt x="1454408" y="619625"/>
                </a:lnTo>
                <a:lnTo>
                  <a:pt x="1509458" y="603243"/>
                </a:lnTo>
                <a:lnTo>
                  <a:pt x="1560956" y="585352"/>
                </a:lnTo>
                <a:lnTo>
                  <a:pt x="1608668" y="566041"/>
                </a:lnTo>
                <a:lnTo>
                  <a:pt x="1652357" y="545398"/>
                </a:lnTo>
                <a:lnTo>
                  <a:pt x="1691788" y="523511"/>
                </a:lnTo>
                <a:lnTo>
                  <a:pt x="1726725" y="500470"/>
                </a:lnTo>
                <a:lnTo>
                  <a:pt x="1756933" y="476361"/>
                </a:lnTo>
                <a:lnTo>
                  <a:pt x="1802221" y="425295"/>
                </a:lnTo>
                <a:lnTo>
                  <a:pt x="1825768" y="371020"/>
                </a:lnTo>
                <a:lnTo>
                  <a:pt x="1828800" y="342900"/>
                </a:lnTo>
                <a:lnTo>
                  <a:pt x="1825768" y="314779"/>
                </a:lnTo>
                <a:lnTo>
                  <a:pt x="1802221" y="260504"/>
                </a:lnTo>
                <a:lnTo>
                  <a:pt x="1756933" y="209436"/>
                </a:lnTo>
                <a:lnTo>
                  <a:pt x="1726725" y="185327"/>
                </a:lnTo>
                <a:lnTo>
                  <a:pt x="1691788" y="162284"/>
                </a:lnTo>
                <a:lnTo>
                  <a:pt x="1652357" y="140396"/>
                </a:lnTo>
                <a:lnTo>
                  <a:pt x="1608668" y="119753"/>
                </a:lnTo>
                <a:lnTo>
                  <a:pt x="1560956" y="100441"/>
                </a:lnTo>
                <a:lnTo>
                  <a:pt x="1509458" y="82549"/>
                </a:lnTo>
                <a:lnTo>
                  <a:pt x="1454408" y="66165"/>
                </a:lnTo>
                <a:lnTo>
                  <a:pt x="1396041" y="51379"/>
                </a:lnTo>
                <a:lnTo>
                  <a:pt x="1334594" y="38277"/>
                </a:lnTo>
                <a:lnTo>
                  <a:pt x="1270301" y="26949"/>
                </a:lnTo>
                <a:lnTo>
                  <a:pt x="1203399" y="17483"/>
                </a:lnTo>
                <a:lnTo>
                  <a:pt x="1134122" y="9966"/>
                </a:lnTo>
                <a:lnTo>
                  <a:pt x="1062706" y="4488"/>
                </a:lnTo>
                <a:lnTo>
                  <a:pt x="989387" y="1136"/>
                </a:lnTo>
                <a:lnTo>
                  <a:pt x="914400" y="0"/>
                </a:lnTo>
                <a:lnTo>
                  <a:pt x="839412" y="1136"/>
                </a:lnTo>
                <a:lnTo>
                  <a:pt x="766093" y="4488"/>
                </a:lnTo>
                <a:lnTo>
                  <a:pt x="694677" y="9966"/>
                </a:lnTo>
                <a:lnTo>
                  <a:pt x="625400" y="17483"/>
                </a:lnTo>
                <a:lnTo>
                  <a:pt x="558498" y="26949"/>
                </a:lnTo>
                <a:lnTo>
                  <a:pt x="494205" y="38277"/>
                </a:lnTo>
                <a:lnTo>
                  <a:pt x="432758" y="51379"/>
                </a:lnTo>
                <a:lnTo>
                  <a:pt x="374391" y="66165"/>
                </a:lnTo>
                <a:lnTo>
                  <a:pt x="319341" y="82549"/>
                </a:lnTo>
                <a:lnTo>
                  <a:pt x="267842" y="100441"/>
                </a:lnTo>
                <a:lnTo>
                  <a:pt x="220131" y="119753"/>
                </a:lnTo>
                <a:lnTo>
                  <a:pt x="176442" y="140396"/>
                </a:lnTo>
                <a:lnTo>
                  <a:pt x="137011" y="162284"/>
                </a:lnTo>
                <a:lnTo>
                  <a:pt x="102074" y="185327"/>
                </a:lnTo>
                <a:lnTo>
                  <a:pt x="71866" y="209436"/>
                </a:lnTo>
                <a:lnTo>
                  <a:pt x="26578" y="260504"/>
                </a:lnTo>
                <a:lnTo>
                  <a:pt x="3031" y="314779"/>
                </a:lnTo>
                <a:lnTo>
                  <a:pt x="0" y="342900"/>
                </a:lnTo>
                <a:close/>
              </a:path>
            </a:pathLst>
          </a:custGeom>
          <a:solidFill>
            <a:srgbClr val="FFC000"/>
          </a:solidFill>
        </p:spPr>
        <p:txBody>
          <a:bodyPr wrap="square" lIns="0" tIns="0" rIns="0" bIns="0" rtlCol="0">
            <a:noAutofit/>
          </a:bodyPr>
          <a:lstStyle/>
          <a:p>
            <a:endParaRPr/>
          </a:p>
        </p:txBody>
      </p:sp>
      <p:sp>
        <p:nvSpPr>
          <p:cNvPr id="21" name="object 21"/>
          <p:cNvSpPr/>
          <p:nvPr/>
        </p:nvSpPr>
        <p:spPr>
          <a:xfrm>
            <a:off x="2832862" y="5021833"/>
            <a:ext cx="1828800" cy="685787"/>
          </a:xfrm>
          <a:custGeom>
            <a:avLst/>
            <a:gdLst/>
            <a:ahLst/>
            <a:cxnLst/>
            <a:rect l="l" t="t" r="r" b="b"/>
            <a:pathLst>
              <a:path w="1828800" h="685787">
                <a:moveTo>
                  <a:pt x="0" y="342900"/>
                </a:moveTo>
                <a:lnTo>
                  <a:pt x="11969" y="287285"/>
                </a:lnTo>
                <a:lnTo>
                  <a:pt x="46622" y="234525"/>
                </a:lnTo>
                <a:lnTo>
                  <a:pt x="102074" y="185327"/>
                </a:lnTo>
                <a:lnTo>
                  <a:pt x="137011" y="162284"/>
                </a:lnTo>
                <a:lnTo>
                  <a:pt x="176442" y="140396"/>
                </a:lnTo>
                <a:lnTo>
                  <a:pt x="220131" y="119753"/>
                </a:lnTo>
                <a:lnTo>
                  <a:pt x="267842" y="100441"/>
                </a:lnTo>
                <a:lnTo>
                  <a:pt x="319341" y="82549"/>
                </a:lnTo>
                <a:lnTo>
                  <a:pt x="374391" y="66165"/>
                </a:lnTo>
                <a:lnTo>
                  <a:pt x="432758" y="51379"/>
                </a:lnTo>
                <a:lnTo>
                  <a:pt x="494205" y="38277"/>
                </a:lnTo>
                <a:lnTo>
                  <a:pt x="558498" y="26949"/>
                </a:lnTo>
                <a:lnTo>
                  <a:pt x="625400" y="17483"/>
                </a:lnTo>
                <a:lnTo>
                  <a:pt x="694677" y="9966"/>
                </a:lnTo>
                <a:lnTo>
                  <a:pt x="766093" y="4488"/>
                </a:lnTo>
                <a:lnTo>
                  <a:pt x="839412" y="1136"/>
                </a:lnTo>
                <a:lnTo>
                  <a:pt x="914400" y="0"/>
                </a:lnTo>
                <a:lnTo>
                  <a:pt x="989387" y="1136"/>
                </a:lnTo>
                <a:lnTo>
                  <a:pt x="1062706" y="4488"/>
                </a:lnTo>
                <a:lnTo>
                  <a:pt x="1134122" y="9966"/>
                </a:lnTo>
                <a:lnTo>
                  <a:pt x="1203399" y="17483"/>
                </a:lnTo>
                <a:lnTo>
                  <a:pt x="1270301" y="26949"/>
                </a:lnTo>
                <a:lnTo>
                  <a:pt x="1334594" y="38277"/>
                </a:lnTo>
                <a:lnTo>
                  <a:pt x="1396041" y="51379"/>
                </a:lnTo>
                <a:lnTo>
                  <a:pt x="1454408" y="66165"/>
                </a:lnTo>
                <a:lnTo>
                  <a:pt x="1509458" y="82549"/>
                </a:lnTo>
                <a:lnTo>
                  <a:pt x="1560956" y="100441"/>
                </a:lnTo>
                <a:lnTo>
                  <a:pt x="1608668" y="119753"/>
                </a:lnTo>
                <a:lnTo>
                  <a:pt x="1652357" y="140396"/>
                </a:lnTo>
                <a:lnTo>
                  <a:pt x="1691788" y="162284"/>
                </a:lnTo>
                <a:lnTo>
                  <a:pt x="1726725" y="185327"/>
                </a:lnTo>
                <a:lnTo>
                  <a:pt x="1756933" y="209436"/>
                </a:lnTo>
                <a:lnTo>
                  <a:pt x="1802221" y="260504"/>
                </a:lnTo>
                <a:lnTo>
                  <a:pt x="1825768" y="314779"/>
                </a:lnTo>
                <a:lnTo>
                  <a:pt x="1828800" y="342900"/>
                </a:lnTo>
                <a:lnTo>
                  <a:pt x="1825768" y="371020"/>
                </a:lnTo>
                <a:lnTo>
                  <a:pt x="1802221" y="425295"/>
                </a:lnTo>
                <a:lnTo>
                  <a:pt x="1756933" y="476361"/>
                </a:lnTo>
                <a:lnTo>
                  <a:pt x="1726725" y="500470"/>
                </a:lnTo>
                <a:lnTo>
                  <a:pt x="1691788" y="523511"/>
                </a:lnTo>
                <a:lnTo>
                  <a:pt x="1652357" y="545398"/>
                </a:lnTo>
                <a:lnTo>
                  <a:pt x="1608668" y="566041"/>
                </a:lnTo>
                <a:lnTo>
                  <a:pt x="1560956" y="585352"/>
                </a:lnTo>
                <a:lnTo>
                  <a:pt x="1509458" y="603243"/>
                </a:lnTo>
                <a:lnTo>
                  <a:pt x="1454408" y="619625"/>
                </a:lnTo>
                <a:lnTo>
                  <a:pt x="1396041" y="634411"/>
                </a:lnTo>
                <a:lnTo>
                  <a:pt x="1334594" y="647512"/>
                </a:lnTo>
                <a:lnTo>
                  <a:pt x="1270301" y="658839"/>
                </a:lnTo>
                <a:lnTo>
                  <a:pt x="1203399" y="668305"/>
                </a:lnTo>
                <a:lnTo>
                  <a:pt x="1134122" y="675821"/>
                </a:lnTo>
                <a:lnTo>
                  <a:pt x="1062706" y="681299"/>
                </a:lnTo>
                <a:lnTo>
                  <a:pt x="989387" y="684650"/>
                </a:lnTo>
                <a:lnTo>
                  <a:pt x="914400" y="685787"/>
                </a:lnTo>
                <a:lnTo>
                  <a:pt x="839412" y="684650"/>
                </a:lnTo>
                <a:lnTo>
                  <a:pt x="766093" y="681299"/>
                </a:lnTo>
                <a:lnTo>
                  <a:pt x="694677" y="675821"/>
                </a:lnTo>
                <a:lnTo>
                  <a:pt x="625400" y="668305"/>
                </a:lnTo>
                <a:lnTo>
                  <a:pt x="558498" y="658839"/>
                </a:lnTo>
                <a:lnTo>
                  <a:pt x="494205" y="647512"/>
                </a:lnTo>
                <a:lnTo>
                  <a:pt x="432758" y="634411"/>
                </a:lnTo>
                <a:lnTo>
                  <a:pt x="374391" y="619625"/>
                </a:lnTo>
                <a:lnTo>
                  <a:pt x="319341" y="603243"/>
                </a:lnTo>
                <a:lnTo>
                  <a:pt x="267842" y="585352"/>
                </a:lnTo>
                <a:lnTo>
                  <a:pt x="220131" y="566041"/>
                </a:lnTo>
                <a:lnTo>
                  <a:pt x="176442" y="545398"/>
                </a:lnTo>
                <a:lnTo>
                  <a:pt x="137011" y="523511"/>
                </a:lnTo>
                <a:lnTo>
                  <a:pt x="102074" y="500470"/>
                </a:lnTo>
                <a:lnTo>
                  <a:pt x="71866" y="476361"/>
                </a:lnTo>
                <a:lnTo>
                  <a:pt x="26578" y="425295"/>
                </a:lnTo>
                <a:lnTo>
                  <a:pt x="3031" y="371020"/>
                </a:lnTo>
                <a:lnTo>
                  <a:pt x="0" y="342900"/>
                </a:lnTo>
                <a:close/>
              </a:path>
            </a:pathLst>
          </a:custGeom>
          <a:ln w="25400">
            <a:solidFill>
              <a:srgbClr val="BB8B00"/>
            </a:solidFill>
          </a:ln>
        </p:spPr>
        <p:txBody>
          <a:bodyPr wrap="square" lIns="0" tIns="0" rIns="0" bIns="0" rtlCol="0">
            <a:noAutofit/>
          </a:bodyPr>
          <a:lstStyle/>
          <a:p>
            <a:endParaRPr/>
          </a:p>
        </p:txBody>
      </p:sp>
      <p:sp>
        <p:nvSpPr>
          <p:cNvPr id="18" name="object 18"/>
          <p:cNvSpPr/>
          <p:nvPr/>
        </p:nvSpPr>
        <p:spPr>
          <a:xfrm>
            <a:off x="5905500" y="5021833"/>
            <a:ext cx="1981200" cy="685787"/>
          </a:xfrm>
          <a:custGeom>
            <a:avLst/>
            <a:gdLst/>
            <a:ahLst/>
            <a:cxnLst/>
            <a:rect l="l" t="t" r="r" b="b"/>
            <a:pathLst>
              <a:path w="1981200" h="685787">
                <a:moveTo>
                  <a:pt x="0" y="342900"/>
                </a:moveTo>
                <a:lnTo>
                  <a:pt x="3283" y="371020"/>
                </a:lnTo>
                <a:lnTo>
                  <a:pt x="12964" y="398514"/>
                </a:lnTo>
                <a:lnTo>
                  <a:pt x="50499" y="451273"/>
                </a:lnTo>
                <a:lnTo>
                  <a:pt x="110564" y="500470"/>
                </a:lnTo>
                <a:lnTo>
                  <a:pt x="148409" y="523511"/>
                </a:lnTo>
                <a:lnTo>
                  <a:pt x="191121" y="545398"/>
                </a:lnTo>
                <a:lnTo>
                  <a:pt x="238447" y="566041"/>
                </a:lnTo>
                <a:lnTo>
                  <a:pt x="290131" y="585352"/>
                </a:lnTo>
                <a:lnTo>
                  <a:pt x="345918" y="603243"/>
                </a:lnTo>
                <a:lnTo>
                  <a:pt x="405554" y="619625"/>
                </a:lnTo>
                <a:lnTo>
                  <a:pt x="468784" y="634411"/>
                </a:lnTo>
                <a:lnTo>
                  <a:pt x="535352" y="647512"/>
                </a:lnTo>
                <a:lnTo>
                  <a:pt x="605004" y="658839"/>
                </a:lnTo>
                <a:lnTo>
                  <a:pt x="677485" y="668305"/>
                </a:lnTo>
                <a:lnTo>
                  <a:pt x="752539" y="675821"/>
                </a:lnTo>
                <a:lnTo>
                  <a:pt x="829914" y="681299"/>
                </a:lnTo>
                <a:lnTo>
                  <a:pt x="909352" y="684650"/>
                </a:lnTo>
                <a:lnTo>
                  <a:pt x="990600" y="685787"/>
                </a:lnTo>
                <a:lnTo>
                  <a:pt x="1071847" y="684650"/>
                </a:lnTo>
                <a:lnTo>
                  <a:pt x="1151285" y="681299"/>
                </a:lnTo>
                <a:lnTo>
                  <a:pt x="1228660" y="675821"/>
                </a:lnTo>
                <a:lnTo>
                  <a:pt x="1303714" y="668305"/>
                </a:lnTo>
                <a:lnTo>
                  <a:pt x="1376195" y="658839"/>
                </a:lnTo>
                <a:lnTo>
                  <a:pt x="1445847" y="647512"/>
                </a:lnTo>
                <a:lnTo>
                  <a:pt x="1512415" y="634411"/>
                </a:lnTo>
                <a:lnTo>
                  <a:pt x="1575645" y="619625"/>
                </a:lnTo>
                <a:lnTo>
                  <a:pt x="1635281" y="603243"/>
                </a:lnTo>
                <a:lnTo>
                  <a:pt x="1691068" y="585352"/>
                </a:lnTo>
                <a:lnTo>
                  <a:pt x="1742752" y="566041"/>
                </a:lnTo>
                <a:lnTo>
                  <a:pt x="1790078" y="545398"/>
                </a:lnTo>
                <a:lnTo>
                  <a:pt x="1832790" y="523511"/>
                </a:lnTo>
                <a:lnTo>
                  <a:pt x="1870635" y="500470"/>
                </a:lnTo>
                <a:lnTo>
                  <a:pt x="1903356" y="476361"/>
                </a:lnTo>
                <a:lnTo>
                  <a:pt x="1952411" y="425295"/>
                </a:lnTo>
                <a:lnTo>
                  <a:pt x="1977916" y="371020"/>
                </a:lnTo>
                <a:lnTo>
                  <a:pt x="1981200" y="342900"/>
                </a:lnTo>
                <a:lnTo>
                  <a:pt x="1977916" y="314779"/>
                </a:lnTo>
                <a:lnTo>
                  <a:pt x="1952411" y="260504"/>
                </a:lnTo>
                <a:lnTo>
                  <a:pt x="1903356" y="209436"/>
                </a:lnTo>
                <a:lnTo>
                  <a:pt x="1870635" y="185327"/>
                </a:lnTo>
                <a:lnTo>
                  <a:pt x="1832790" y="162284"/>
                </a:lnTo>
                <a:lnTo>
                  <a:pt x="1790078" y="140396"/>
                </a:lnTo>
                <a:lnTo>
                  <a:pt x="1742752" y="119753"/>
                </a:lnTo>
                <a:lnTo>
                  <a:pt x="1691068" y="100441"/>
                </a:lnTo>
                <a:lnTo>
                  <a:pt x="1635281" y="82549"/>
                </a:lnTo>
                <a:lnTo>
                  <a:pt x="1575645" y="66165"/>
                </a:lnTo>
                <a:lnTo>
                  <a:pt x="1512415" y="51379"/>
                </a:lnTo>
                <a:lnTo>
                  <a:pt x="1445847" y="38277"/>
                </a:lnTo>
                <a:lnTo>
                  <a:pt x="1376195" y="26949"/>
                </a:lnTo>
                <a:lnTo>
                  <a:pt x="1303714" y="17483"/>
                </a:lnTo>
                <a:lnTo>
                  <a:pt x="1228660" y="9966"/>
                </a:lnTo>
                <a:lnTo>
                  <a:pt x="1151285" y="4488"/>
                </a:lnTo>
                <a:lnTo>
                  <a:pt x="1071847" y="1136"/>
                </a:lnTo>
                <a:lnTo>
                  <a:pt x="990600" y="0"/>
                </a:lnTo>
                <a:lnTo>
                  <a:pt x="909352" y="1136"/>
                </a:lnTo>
                <a:lnTo>
                  <a:pt x="829914" y="4488"/>
                </a:lnTo>
                <a:lnTo>
                  <a:pt x="752539" y="9966"/>
                </a:lnTo>
                <a:lnTo>
                  <a:pt x="677485" y="17483"/>
                </a:lnTo>
                <a:lnTo>
                  <a:pt x="605004" y="26949"/>
                </a:lnTo>
                <a:lnTo>
                  <a:pt x="535352" y="38277"/>
                </a:lnTo>
                <a:lnTo>
                  <a:pt x="468784" y="51379"/>
                </a:lnTo>
                <a:lnTo>
                  <a:pt x="405554" y="66165"/>
                </a:lnTo>
                <a:lnTo>
                  <a:pt x="345918" y="82549"/>
                </a:lnTo>
                <a:lnTo>
                  <a:pt x="290131" y="100441"/>
                </a:lnTo>
                <a:lnTo>
                  <a:pt x="238447" y="119753"/>
                </a:lnTo>
                <a:lnTo>
                  <a:pt x="191121" y="140396"/>
                </a:lnTo>
                <a:lnTo>
                  <a:pt x="148409" y="162284"/>
                </a:lnTo>
                <a:lnTo>
                  <a:pt x="110564" y="185327"/>
                </a:lnTo>
                <a:lnTo>
                  <a:pt x="77843" y="209436"/>
                </a:lnTo>
                <a:lnTo>
                  <a:pt x="28788" y="260504"/>
                </a:lnTo>
                <a:lnTo>
                  <a:pt x="3283" y="314779"/>
                </a:lnTo>
                <a:lnTo>
                  <a:pt x="0" y="342900"/>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5905500" y="5021833"/>
            <a:ext cx="1981200" cy="685787"/>
          </a:xfrm>
          <a:custGeom>
            <a:avLst/>
            <a:gdLst/>
            <a:ahLst/>
            <a:cxnLst/>
            <a:rect l="l" t="t" r="r" b="b"/>
            <a:pathLst>
              <a:path w="1981200" h="685787">
                <a:moveTo>
                  <a:pt x="0" y="342900"/>
                </a:moveTo>
                <a:lnTo>
                  <a:pt x="12964" y="287285"/>
                </a:lnTo>
                <a:lnTo>
                  <a:pt x="50499" y="234525"/>
                </a:lnTo>
                <a:lnTo>
                  <a:pt x="110564" y="185327"/>
                </a:lnTo>
                <a:lnTo>
                  <a:pt x="148409" y="162284"/>
                </a:lnTo>
                <a:lnTo>
                  <a:pt x="191121" y="140396"/>
                </a:lnTo>
                <a:lnTo>
                  <a:pt x="238447" y="119753"/>
                </a:lnTo>
                <a:lnTo>
                  <a:pt x="290131" y="100441"/>
                </a:lnTo>
                <a:lnTo>
                  <a:pt x="345918" y="82549"/>
                </a:lnTo>
                <a:lnTo>
                  <a:pt x="405554" y="66165"/>
                </a:lnTo>
                <a:lnTo>
                  <a:pt x="468784" y="51379"/>
                </a:lnTo>
                <a:lnTo>
                  <a:pt x="535352" y="38277"/>
                </a:lnTo>
                <a:lnTo>
                  <a:pt x="605004" y="26949"/>
                </a:lnTo>
                <a:lnTo>
                  <a:pt x="677485" y="17483"/>
                </a:lnTo>
                <a:lnTo>
                  <a:pt x="752539" y="9966"/>
                </a:lnTo>
                <a:lnTo>
                  <a:pt x="829914" y="4488"/>
                </a:lnTo>
                <a:lnTo>
                  <a:pt x="909352" y="1136"/>
                </a:lnTo>
                <a:lnTo>
                  <a:pt x="990600" y="0"/>
                </a:lnTo>
                <a:lnTo>
                  <a:pt x="1071847" y="1136"/>
                </a:lnTo>
                <a:lnTo>
                  <a:pt x="1151285" y="4488"/>
                </a:lnTo>
                <a:lnTo>
                  <a:pt x="1228660" y="9966"/>
                </a:lnTo>
                <a:lnTo>
                  <a:pt x="1303714" y="17483"/>
                </a:lnTo>
                <a:lnTo>
                  <a:pt x="1376195" y="26949"/>
                </a:lnTo>
                <a:lnTo>
                  <a:pt x="1445847" y="38277"/>
                </a:lnTo>
                <a:lnTo>
                  <a:pt x="1512415" y="51379"/>
                </a:lnTo>
                <a:lnTo>
                  <a:pt x="1575645" y="66165"/>
                </a:lnTo>
                <a:lnTo>
                  <a:pt x="1635281" y="82549"/>
                </a:lnTo>
                <a:lnTo>
                  <a:pt x="1691068" y="100441"/>
                </a:lnTo>
                <a:lnTo>
                  <a:pt x="1742752" y="119753"/>
                </a:lnTo>
                <a:lnTo>
                  <a:pt x="1790078" y="140396"/>
                </a:lnTo>
                <a:lnTo>
                  <a:pt x="1832790" y="162284"/>
                </a:lnTo>
                <a:lnTo>
                  <a:pt x="1870635" y="185327"/>
                </a:lnTo>
                <a:lnTo>
                  <a:pt x="1903356" y="209436"/>
                </a:lnTo>
                <a:lnTo>
                  <a:pt x="1952411" y="260504"/>
                </a:lnTo>
                <a:lnTo>
                  <a:pt x="1977916" y="314779"/>
                </a:lnTo>
                <a:lnTo>
                  <a:pt x="1981200" y="342900"/>
                </a:lnTo>
                <a:lnTo>
                  <a:pt x="1977916" y="371020"/>
                </a:lnTo>
                <a:lnTo>
                  <a:pt x="1952411" y="425295"/>
                </a:lnTo>
                <a:lnTo>
                  <a:pt x="1903356" y="476361"/>
                </a:lnTo>
                <a:lnTo>
                  <a:pt x="1870635" y="500470"/>
                </a:lnTo>
                <a:lnTo>
                  <a:pt x="1832790" y="523511"/>
                </a:lnTo>
                <a:lnTo>
                  <a:pt x="1790078" y="545398"/>
                </a:lnTo>
                <a:lnTo>
                  <a:pt x="1742752" y="566041"/>
                </a:lnTo>
                <a:lnTo>
                  <a:pt x="1691068" y="585352"/>
                </a:lnTo>
                <a:lnTo>
                  <a:pt x="1635281" y="603243"/>
                </a:lnTo>
                <a:lnTo>
                  <a:pt x="1575645" y="619625"/>
                </a:lnTo>
                <a:lnTo>
                  <a:pt x="1512415" y="634411"/>
                </a:lnTo>
                <a:lnTo>
                  <a:pt x="1445847" y="647512"/>
                </a:lnTo>
                <a:lnTo>
                  <a:pt x="1376195" y="658839"/>
                </a:lnTo>
                <a:lnTo>
                  <a:pt x="1303714" y="668305"/>
                </a:lnTo>
                <a:lnTo>
                  <a:pt x="1228660" y="675821"/>
                </a:lnTo>
                <a:lnTo>
                  <a:pt x="1151285" y="681299"/>
                </a:lnTo>
                <a:lnTo>
                  <a:pt x="1071847" y="684650"/>
                </a:lnTo>
                <a:lnTo>
                  <a:pt x="990600" y="685787"/>
                </a:lnTo>
                <a:lnTo>
                  <a:pt x="909352" y="684650"/>
                </a:lnTo>
                <a:lnTo>
                  <a:pt x="829914" y="681299"/>
                </a:lnTo>
                <a:lnTo>
                  <a:pt x="752539" y="675821"/>
                </a:lnTo>
                <a:lnTo>
                  <a:pt x="677485" y="668305"/>
                </a:lnTo>
                <a:lnTo>
                  <a:pt x="605004" y="658839"/>
                </a:lnTo>
                <a:lnTo>
                  <a:pt x="535352" y="647512"/>
                </a:lnTo>
                <a:lnTo>
                  <a:pt x="468784" y="634411"/>
                </a:lnTo>
                <a:lnTo>
                  <a:pt x="405554" y="619625"/>
                </a:lnTo>
                <a:lnTo>
                  <a:pt x="345918" y="603243"/>
                </a:lnTo>
                <a:lnTo>
                  <a:pt x="290131" y="585352"/>
                </a:lnTo>
                <a:lnTo>
                  <a:pt x="238447" y="566041"/>
                </a:lnTo>
                <a:lnTo>
                  <a:pt x="191121" y="545398"/>
                </a:lnTo>
                <a:lnTo>
                  <a:pt x="148409" y="523511"/>
                </a:lnTo>
                <a:lnTo>
                  <a:pt x="110564" y="500470"/>
                </a:lnTo>
                <a:lnTo>
                  <a:pt x="77843" y="476361"/>
                </a:lnTo>
                <a:lnTo>
                  <a:pt x="28788" y="425295"/>
                </a:lnTo>
                <a:lnTo>
                  <a:pt x="3283" y="371020"/>
                </a:lnTo>
                <a:lnTo>
                  <a:pt x="0" y="342900"/>
                </a:lnTo>
                <a:close/>
              </a:path>
            </a:pathLst>
          </a:custGeom>
          <a:ln w="25400">
            <a:solidFill>
              <a:srgbClr val="BB8B00"/>
            </a:solidFill>
          </a:ln>
        </p:spPr>
        <p:txBody>
          <a:bodyPr wrap="square" lIns="0" tIns="0" rIns="0" bIns="0" rtlCol="0">
            <a:noAutofit/>
          </a:bodyPr>
          <a:lstStyle/>
          <a:p>
            <a:endParaRPr/>
          </a:p>
        </p:txBody>
      </p:sp>
      <p:sp>
        <p:nvSpPr>
          <p:cNvPr id="17" name="object 17"/>
          <p:cNvSpPr txBox="1"/>
          <p:nvPr/>
        </p:nvSpPr>
        <p:spPr>
          <a:xfrm>
            <a:off x="387502" y="197103"/>
            <a:ext cx="3119381" cy="380492"/>
          </a:xfrm>
          <a:prstGeom prst="rect">
            <a:avLst/>
          </a:prstGeom>
        </p:spPr>
        <p:txBody>
          <a:bodyPr wrap="square" lIns="0" tIns="18383" rIns="0" bIns="0" rtlCol="0">
            <a:noAutofit/>
          </a:bodyPr>
          <a:lstStyle/>
          <a:p>
            <a:pPr marL="12700">
              <a:lnSpc>
                <a:spcPts val="2895"/>
              </a:lnSpc>
            </a:pPr>
            <a:r>
              <a:rPr sz="2800" b="1" u="heavy" spc="-3" dirty="0">
                <a:solidFill>
                  <a:srgbClr val="404040"/>
                </a:solidFill>
                <a:latin typeface="Calibri"/>
                <a:cs typeface="Calibri"/>
              </a:rPr>
              <a:t>3.1 Python Identifier</a:t>
            </a:r>
            <a:endParaRPr sz="2800">
              <a:latin typeface="Calibri"/>
              <a:cs typeface="Calibri"/>
            </a:endParaRPr>
          </a:p>
        </p:txBody>
      </p:sp>
      <p:sp>
        <p:nvSpPr>
          <p:cNvPr id="16" name="object 16"/>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5" name="object 15"/>
          <p:cNvSpPr txBox="1"/>
          <p:nvPr/>
        </p:nvSpPr>
        <p:spPr>
          <a:xfrm>
            <a:off x="974852" y="1223137"/>
            <a:ext cx="2005600" cy="279907"/>
          </a:xfrm>
          <a:prstGeom prst="rect">
            <a:avLst/>
          </a:prstGeom>
        </p:spPr>
        <p:txBody>
          <a:bodyPr wrap="square" lIns="0" tIns="13366" rIns="0" bIns="0" rtlCol="0">
            <a:noAutofit/>
          </a:bodyPr>
          <a:lstStyle/>
          <a:p>
            <a:pPr marL="12700">
              <a:lnSpc>
                <a:spcPts val="2105"/>
              </a:lnSpc>
            </a:pPr>
            <a:r>
              <a:rPr sz="2000" dirty="0">
                <a:latin typeface="Calibri"/>
                <a:cs typeface="Calibri"/>
              </a:rPr>
              <a:t>Python identifier :-</a:t>
            </a:r>
            <a:endParaRPr sz="2000">
              <a:latin typeface="Calibri"/>
              <a:cs typeface="Calibri"/>
            </a:endParaRPr>
          </a:p>
        </p:txBody>
      </p:sp>
      <p:sp>
        <p:nvSpPr>
          <p:cNvPr id="14" name="object 14"/>
          <p:cNvSpPr txBox="1"/>
          <p:nvPr/>
        </p:nvSpPr>
        <p:spPr>
          <a:xfrm>
            <a:off x="1089152" y="1573546"/>
            <a:ext cx="205082"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3" name="object 13"/>
          <p:cNvSpPr txBox="1"/>
          <p:nvPr/>
        </p:nvSpPr>
        <p:spPr>
          <a:xfrm>
            <a:off x="1375918" y="1588897"/>
            <a:ext cx="10111419" cy="584707"/>
          </a:xfrm>
          <a:prstGeom prst="rect">
            <a:avLst/>
          </a:prstGeom>
        </p:spPr>
        <p:txBody>
          <a:bodyPr wrap="square" lIns="0" tIns="13366" rIns="0" bIns="0" rtlCol="0">
            <a:noAutofit/>
          </a:bodyPr>
          <a:lstStyle/>
          <a:p>
            <a:pPr marL="12700">
              <a:lnSpc>
                <a:spcPts val="2105"/>
              </a:lnSpc>
            </a:pPr>
            <a:r>
              <a:rPr sz="2000" spc="53" dirty="0">
                <a:latin typeface="Calibri"/>
                <a:cs typeface="Calibri"/>
              </a:rPr>
              <a:t>Identifier is the name given to entities like class, functions, variables etc. in Python. It helps</a:t>
            </a:r>
            <a:endParaRPr sz="2000">
              <a:latin typeface="Calibri"/>
              <a:cs typeface="Calibri"/>
            </a:endParaRPr>
          </a:p>
          <a:p>
            <a:pPr marL="12700" marR="38176">
              <a:lnSpc>
                <a:spcPts val="2400"/>
              </a:lnSpc>
              <a:spcBef>
                <a:spcPts val="14"/>
              </a:spcBef>
            </a:pPr>
            <a:r>
              <a:rPr sz="2000" spc="-7" dirty="0">
                <a:latin typeface="Calibri"/>
                <a:cs typeface="Calibri"/>
              </a:rPr>
              <a:t>differentiating one entity from another. It can be of any length.</a:t>
            </a:r>
            <a:endParaRPr sz="2000">
              <a:latin typeface="Calibri"/>
              <a:cs typeface="Calibri"/>
            </a:endParaRPr>
          </a:p>
        </p:txBody>
      </p:sp>
      <p:sp>
        <p:nvSpPr>
          <p:cNvPr id="12" name="object 12"/>
          <p:cNvSpPr txBox="1"/>
          <p:nvPr/>
        </p:nvSpPr>
        <p:spPr>
          <a:xfrm>
            <a:off x="1089152" y="2244240"/>
            <a:ext cx="205297"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1" name="object 11"/>
          <p:cNvSpPr txBox="1"/>
          <p:nvPr/>
        </p:nvSpPr>
        <p:spPr>
          <a:xfrm>
            <a:off x="1375918" y="2259609"/>
            <a:ext cx="9132828" cy="2413990"/>
          </a:xfrm>
          <a:prstGeom prst="rect">
            <a:avLst/>
          </a:prstGeom>
        </p:spPr>
        <p:txBody>
          <a:bodyPr wrap="square" lIns="0" tIns="13366" rIns="0" bIns="0" rtlCol="0">
            <a:noAutofit/>
          </a:bodyPr>
          <a:lstStyle/>
          <a:p>
            <a:pPr marL="12700">
              <a:lnSpc>
                <a:spcPts val="2105"/>
              </a:lnSpc>
            </a:pPr>
            <a:r>
              <a:rPr sz="2000" spc="62" dirty="0">
                <a:latin typeface="Calibri"/>
                <a:cs typeface="Calibri"/>
              </a:rPr>
              <a:t>Starts with a letter A to Z or a to z or an underscore (_) which is used to identify a</a:t>
            </a:r>
            <a:endParaRPr sz="2000">
              <a:latin typeface="Calibri"/>
              <a:cs typeface="Calibri"/>
            </a:endParaRPr>
          </a:p>
          <a:p>
            <a:pPr marL="12700" marR="38221">
              <a:lnSpc>
                <a:spcPts val="2400"/>
              </a:lnSpc>
              <a:spcBef>
                <a:spcPts val="14"/>
              </a:spcBef>
            </a:pPr>
            <a:r>
              <a:rPr sz="2000" spc="0" dirty="0">
                <a:latin typeface="Calibri"/>
                <a:cs typeface="Calibri"/>
              </a:rPr>
              <a:t>function, class, module or other object .</a:t>
            </a:r>
            <a:endParaRPr sz="2000">
              <a:latin typeface="Calibri"/>
              <a:cs typeface="Calibri"/>
            </a:endParaRPr>
          </a:p>
          <a:p>
            <a:pPr marL="12700" marR="72889">
              <a:lnSpc>
                <a:spcPts val="2441"/>
              </a:lnSpc>
              <a:spcBef>
                <a:spcPts val="314"/>
              </a:spcBef>
            </a:pPr>
            <a:r>
              <a:rPr sz="2000" spc="-2" dirty="0">
                <a:latin typeface="Calibri"/>
                <a:cs typeface="Calibri"/>
              </a:rPr>
              <a:t>An identifier cannot start with a digit. 1variable is invalid, but variable1 is perfectly fine. </a:t>
            </a:r>
            <a:endParaRPr sz="2000">
              <a:latin typeface="Calibri"/>
              <a:cs typeface="Calibri"/>
            </a:endParaRPr>
          </a:p>
          <a:p>
            <a:pPr marL="12700" marR="72889">
              <a:lnSpc>
                <a:spcPts val="2441"/>
              </a:lnSpc>
              <a:spcBef>
                <a:spcPts val="439"/>
              </a:spcBef>
            </a:pPr>
            <a:r>
              <a:rPr sz="2000" spc="-5" dirty="0">
                <a:latin typeface="Calibri"/>
                <a:cs typeface="Calibri"/>
              </a:rPr>
              <a:t>Keywords cannot be used as identifiers.</a:t>
            </a:r>
            <a:endParaRPr sz="2000">
              <a:latin typeface="Calibri"/>
              <a:cs typeface="Calibri"/>
            </a:endParaRPr>
          </a:p>
          <a:p>
            <a:pPr marL="12700" marR="38221">
              <a:lnSpc>
                <a:spcPct val="101725"/>
              </a:lnSpc>
              <a:spcBef>
                <a:spcPts val="519"/>
              </a:spcBef>
            </a:pPr>
            <a:r>
              <a:rPr sz="2000" spc="-7" dirty="0">
                <a:latin typeface="Calibri"/>
                <a:cs typeface="Calibri"/>
              </a:rPr>
              <a:t>We cannot use special symbols like !, @, #, $, % etc. in our identifier.</a:t>
            </a:r>
            <a:endParaRPr sz="2000">
              <a:latin typeface="Calibri"/>
              <a:cs typeface="Calibri"/>
            </a:endParaRPr>
          </a:p>
          <a:p>
            <a:pPr marL="12700" marR="38221">
              <a:lnSpc>
                <a:spcPct val="101725"/>
              </a:lnSpc>
              <a:spcBef>
                <a:spcPts val="434"/>
              </a:spcBef>
            </a:pPr>
            <a:r>
              <a:rPr sz="2000" spc="-9" dirty="0">
                <a:latin typeface="Calibri"/>
                <a:cs typeface="Calibri"/>
              </a:rPr>
              <a:t>Every class name start with capital letter.</a:t>
            </a:r>
            <a:endParaRPr sz="2000">
              <a:latin typeface="Calibri"/>
              <a:cs typeface="Calibri"/>
            </a:endParaRPr>
          </a:p>
          <a:p>
            <a:pPr marL="12700" marR="38221">
              <a:lnSpc>
                <a:spcPct val="101725"/>
              </a:lnSpc>
              <a:spcBef>
                <a:spcPts val="434"/>
              </a:spcBef>
            </a:pPr>
            <a:r>
              <a:rPr sz="2000" spc="-5" dirty="0">
                <a:latin typeface="Calibri"/>
                <a:cs typeface="Calibri"/>
              </a:rPr>
              <a:t>Strange and strange are two different identifiers in python.</a:t>
            </a:r>
            <a:endParaRPr sz="2000">
              <a:latin typeface="Calibri"/>
              <a:cs typeface="Calibri"/>
            </a:endParaRPr>
          </a:p>
        </p:txBody>
      </p:sp>
      <p:sp>
        <p:nvSpPr>
          <p:cNvPr id="10" name="object 10"/>
          <p:cNvSpPr txBox="1"/>
          <p:nvPr/>
        </p:nvSpPr>
        <p:spPr>
          <a:xfrm>
            <a:off x="10537952" y="2259609"/>
            <a:ext cx="947188" cy="280212"/>
          </a:xfrm>
          <a:prstGeom prst="rect">
            <a:avLst/>
          </a:prstGeom>
        </p:spPr>
        <p:txBody>
          <a:bodyPr wrap="square" lIns="0" tIns="13366" rIns="0" bIns="0" rtlCol="0">
            <a:noAutofit/>
          </a:bodyPr>
          <a:lstStyle/>
          <a:p>
            <a:pPr marL="12700">
              <a:lnSpc>
                <a:spcPts val="2105"/>
              </a:lnSpc>
            </a:pPr>
            <a:r>
              <a:rPr sz="2000" spc="-4" dirty="0">
                <a:latin typeface="Calibri"/>
                <a:cs typeface="Calibri"/>
              </a:rPr>
              <a:t>variable,</a:t>
            </a:r>
            <a:endParaRPr sz="2000">
              <a:latin typeface="Calibri"/>
              <a:cs typeface="Calibri"/>
            </a:endParaRPr>
          </a:p>
        </p:txBody>
      </p:sp>
      <p:sp>
        <p:nvSpPr>
          <p:cNvPr id="9" name="object 9"/>
          <p:cNvSpPr txBox="1"/>
          <p:nvPr/>
        </p:nvSpPr>
        <p:spPr>
          <a:xfrm>
            <a:off x="1089152" y="2915047"/>
            <a:ext cx="205297" cy="1743202"/>
          </a:xfrm>
          <a:prstGeom prst="rect">
            <a:avLst/>
          </a:prstGeom>
        </p:spPr>
        <p:txBody>
          <a:bodyPr wrap="square" lIns="0" tIns="13652" rIns="0" bIns="0" rtlCol="0">
            <a:noAutofit/>
          </a:bodyPr>
          <a:lstStyle/>
          <a:p>
            <a:pPr marL="12700" marR="215">
              <a:lnSpc>
                <a:spcPts val="2150"/>
              </a:lnSpc>
            </a:pPr>
            <a:r>
              <a:rPr sz="2000" dirty="0">
                <a:latin typeface="Arial"/>
                <a:cs typeface="Arial"/>
              </a:rPr>
              <a:t>–</a:t>
            </a:r>
            <a:endParaRPr sz="2000">
              <a:latin typeface="Arial"/>
              <a:cs typeface="Arial"/>
            </a:endParaRPr>
          </a:p>
          <a:p>
            <a:pPr marL="12700" marR="215">
              <a:lnSpc>
                <a:spcPct val="95825"/>
              </a:lnSpc>
              <a:spcBef>
                <a:spcPts val="472"/>
              </a:spcBef>
            </a:pPr>
            <a:r>
              <a:rPr sz="2000" dirty="0">
                <a:latin typeface="Arial"/>
                <a:cs typeface="Arial"/>
              </a:rPr>
              <a:t>–</a:t>
            </a:r>
            <a:endParaRPr sz="2000">
              <a:latin typeface="Arial"/>
              <a:cs typeface="Arial"/>
            </a:endParaRPr>
          </a:p>
          <a:p>
            <a:pPr marL="12700">
              <a:lnSpc>
                <a:spcPct val="95825"/>
              </a:lnSpc>
              <a:spcBef>
                <a:spcPts val="582"/>
              </a:spcBef>
            </a:pPr>
            <a:r>
              <a:rPr sz="2000" dirty="0">
                <a:latin typeface="Arial"/>
                <a:cs typeface="Arial"/>
              </a:rPr>
              <a:t>–</a:t>
            </a:r>
            <a:endParaRPr sz="2000">
              <a:latin typeface="Arial"/>
              <a:cs typeface="Arial"/>
            </a:endParaRPr>
          </a:p>
          <a:p>
            <a:pPr marL="12700" marR="215">
              <a:lnSpc>
                <a:spcPct val="95825"/>
              </a:lnSpc>
              <a:spcBef>
                <a:spcPts val="580"/>
              </a:spcBef>
            </a:pPr>
            <a:r>
              <a:rPr sz="2000" dirty="0">
                <a:latin typeface="Arial"/>
                <a:cs typeface="Arial"/>
              </a:rPr>
              <a:t>–</a:t>
            </a:r>
            <a:endParaRPr sz="2000">
              <a:latin typeface="Arial"/>
              <a:cs typeface="Arial"/>
            </a:endParaRPr>
          </a:p>
          <a:p>
            <a:pPr marL="12700" marR="215">
              <a:lnSpc>
                <a:spcPct val="95825"/>
              </a:lnSpc>
              <a:spcBef>
                <a:spcPts val="580"/>
              </a:spcBef>
            </a:pPr>
            <a:r>
              <a:rPr sz="2000" dirty="0">
                <a:latin typeface="Arial"/>
                <a:cs typeface="Arial"/>
              </a:rPr>
              <a:t>–</a:t>
            </a:r>
            <a:endParaRPr sz="2000">
              <a:latin typeface="Arial"/>
              <a:cs typeface="Arial"/>
            </a:endParaRPr>
          </a:p>
        </p:txBody>
      </p:sp>
      <p:sp>
        <p:nvSpPr>
          <p:cNvPr id="8" name="object 8"/>
          <p:cNvSpPr txBox="1"/>
          <p:nvPr/>
        </p:nvSpPr>
        <p:spPr>
          <a:xfrm>
            <a:off x="3381248" y="5257825"/>
            <a:ext cx="766492" cy="254304"/>
          </a:xfrm>
          <a:prstGeom prst="rect">
            <a:avLst/>
          </a:prstGeom>
        </p:spPr>
        <p:txBody>
          <a:bodyPr wrap="square" lIns="0" tIns="12065" rIns="0" bIns="0" rtlCol="0">
            <a:noAutofit/>
          </a:bodyPr>
          <a:lstStyle/>
          <a:p>
            <a:pPr marL="12700">
              <a:lnSpc>
                <a:spcPts val="1900"/>
              </a:lnSpc>
            </a:pPr>
            <a:r>
              <a:rPr sz="1800" spc="-7" dirty="0">
                <a:solidFill>
                  <a:srgbClr val="FFFFFF"/>
                </a:solidFill>
                <a:latin typeface="Calibri"/>
                <a:cs typeface="Calibri"/>
              </a:rPr>
              <a:t>Strange</a:t>
            </a:r>
            <a:endParaRPr sz="1800">
              <a:latin typeface="Calibri"/>
              <a:cs typeface="Calibri"/>
            </a:endParaRPr>
          </a:p>
        </p:txBody>
      </p:sp>
      <p:sp>
        <p:nvSpPr>
          <p:cNvPr id="7" name="object 7"/>
          <p:cNvSpPr txBox="1"/>
          <p:nvPr/>
        </p:nvSpPr>
        <p:spPr>
          <a:xfrm>
            <a:off x="6538976" y="5257825"/>
            <a:ext cx="747951" cy="254304"/>
          </a:xfrm>
          <a:prstGeom prst="rect">
            <a:avLst/>
          </a:prstGeom>
        </p:spPr>
        <p:txBody>
          <a:bodyPr wrap="square" lIns="0" tIns="12065" rIns="0" bIns="0" rtlCol="0">
            <a:noAutofit/>
          </a:bodyPr>
          <a:lstStyle/>
          <a:p>
            <a:pPr marL="12700">
              <a:lnSpc>
                <a:spcPts val="1900"/>
              </a:lnSpc>
            </a:pPr>
            <a:r>
              <a:rPr sz="1800" spc="-9" dirty="0">
                <a:solidFill>
                  <a:srgbClr val="FFFFFF"/>
                </a:solidFill>
                <a:latin typeface="Calibri"/>
                <a:cs typeface="Calibri"/>
              </a:rPr>
              <a:t>strange</a:t>
            </a:r>
            <a:endParaRPr sz="1800">
              <a:latin typeface="Calibri"/>
              <a:cs typeface="Calibri"/>
            </a:endParaRPr>
          </a:p>
        </p:txBody>
      </p:sp>
      <p:sp>
        <p:nvSpPr>
          <p:cNvPr id="6" name="object 6"/>
          <p:cNvSpPr txBox="1"/>
          <p:nvPr/>
        </p:nvSpPr>
        <p:spPr>
          <a:xfrm>
            <a:off x="2912110" y="5936234"/>
            <a:ext cx="2107260" cy="254000"/>
          </a:xfrm>
          <a:prstGeom prst="rect">
            <a:avLst/>
          </a:prstGeom>
        </p:spPr>
        <p:txBody>
          <a:bodyPr wrap="square" lIns="0" tIns="12065" rIns="0" bIns="0" rtlCol="0">
            <a:noAutofit/>
          </a:bodyPr>
          <a:lstStyle/>
          <a:p>
            <a:pPr marL="12700">
              <a:lnSpc>
                <a:spcPts val="1900"/>
              </a:lnSpc>
            </a:pPr>
            <a:r>
              <a:rPr sz="1800" spc="-4" dirty="0">
                <a:latin typeface="Calibri"/>
                <a:cs typeface="Calibri"/>
              </a:rPr>
              <a:t>starts with uppercase.</a:t>
            </a:r>
            <a:endParaRPr sz="1800">
              <a:latin typeface="Calibri"/>
              <a:cs typeface="Calibri"/>
            </a:endParaRPr>
          </a:p>
        </p:txBody>
      </p:sp>
      <p:sp>
        <p:nvSpPr>
          <p:cNvPr id="5" name="object 5"/>
          <p:cNvSpPr txBox="1"/>
          <p:nvPr/>
        </p:nvSpPr>
        <p:spPr>
          <a:xfrm>
            <a:off x="6214236" y="5936234"/>
            <a:ext cx="2079142" cy="254000"/>
          </a:xfrm>
          <a:prstGeom prst="rect">
            <a:avLst/>
          </a:prstGeom>
        </p:spPr>
        <p:txBody>
          <a:bodyPr wrap="square" lIns="0" tIns="12065" rIns="0" bIns="0" rtlCol="0">
            <a:noAutofit/>
          </a:bodyPr>
          <a:lstStyle/>
          <a:p>
            <a:pPr marL="12700">
              <a:lnSpc>
                <a:spcPts val="1900"/>
              </a:lnSpc>
            </a:pPr>
            <a:r>
              <a:rPr sz="1800" spc="-5" dirty="0">
                <a:latin typeface="Calibri"/>
                <a:cs typeface="Calibri"/>
              </a:rPr>
              <a:t>starts with lowercase.</a:t>
            </a:r>
            <a:endParaRPr sz="1800">
              <a:latin typeface="Calibri"/>
              <a:cs typeface="Calibri"/>
            </a:endParaRPr>
          </a:p>
        </p:txBody>
      </p:sp>
      <p:sp>
        <p:nvSpPr>
          <p:cNvPr id="3" name="object 3"/>
          <p:cNvSpPr txBox="1"/>
          <p:nvPr/>
        </p:nvSpPr>
        <p:spPr>
          <a:xfrm>
            <a:off x="854990" y="336423"/>
            <a:ext cx="8282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993798" y="336423"/>
            <a:ext cx="81372"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3899796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39"/>
          <p:cNvSpPr/>
          <p:nvPr/>
        </p:nvSpPr>
        <p:spPr>
          <a:xfrm>
            <a:off x="1938527" y="2034539"/>
            <a:ext cx="6181344" cy="2859024"/>
          </a:xfrm>
          <a:prstGeom prst="rect">
            <a:avLst/>
          </a:prstGeom>
          <a:blipFill>
            <a:blip r:embed="rId2" cstate="print"/>
            <a:stretch>
              <a:fillRect/>
            </a:stretch>
          </a:blipFill>
        </p:spPr>
        <p:txBody>
          <a:bodyPr wrap="square" lIns="0" tIns="0" rIns="0" bIns="0" rtlCol="0">
            <a:noAutofit/>
          </a:bodyPr>
          <a:lstStyle/>
          <a:p>
            <a:endParaRPr/>
          </a:p>
        </p:txBody>
      </p:sp>
      <p:sp>
        <p:nvSpPr>
          <p:cNvPr id="40" name="object 40"/>
          <p:cNvSpPr/>
          <p:nvPr/>
        </p:nvSpPr>
        <p:spPr>
          <a:xfrm>
            <a:off x="1981200" y="2057400"/>
            <a:ext cx="6096000" cy="2773680"/>
          </a:xfrm>
          <a:prstGeom prst="rect">
            <a:avLst/>
          </a:prstGeom>
          <a:blipFill>
            <a:blip r:embed="rId3" cstate="print"/>
            <a:stretch>
              <a:fillRect/>
            </a:stretch>
          </a:blipFill>
        </p:spPr>
        <p:txBody>
          <a:bodyPr wrap="square" lIns="0" tIns="0" rIns="0" bIns="0" rtlCol="0">
            <a:noAutofit/>
          </a:bodyPr>
          <a:lstStyle/>
          <a:p>
            <a:endParaRPr/>
          </a:p>
        </p:txBody>
      </p:sp>
      <p:sp>
        <p:nvSpPr>
          <p:cNvPr id="41" name="object 41"/>
          <p:cNvSpPr/>
          <p:nvPr/>
        </p:nvSpPr>
        <p:spPr>
          <a:xfrm>
            <a:off x="1981200" y="205740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solidFill>
        </p:spPr>
        <p:txBody>
          <a:bodyPr wrap="square" lIns="0" tIns="0" rIns="0" bIns="0" rtlCol="0">
            <a:noAutofit/>
          </a:bodyPr>
          <a:lstStyle/>
          <a:p>
            <a:endParaRPr/>
          </a:p>
        </p:txBody>
      </p:sp>
      <p:sp>
        <p:nvSpPr>
          <p:cNvPr id="42" name="object 42"/>
          <p:cNvSpPr/>
          <p:nvPr/>
        </p:nvSpPr>
        <p:spPr>
          <a:xfrm>
            <a:off x="3200400" y="205740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solidFill>
        </p:spPr>
        <p:txBody>
          <a:bodyPr wrap="square" lIns="0" tIns="0" rIns="0" bIns="0" rtlCol="0">
            <a:noAutofit/>
          </a:bodyPr>
          <a:lstStyle/>
          <a:p>
            <a:endParaRPr/>
          </a:p>
        </p:txBody>
      </p:sp>
      <p:sp>
        <p:nvSpPr>
          <p:cNvPr id="43" name="object 43"/>
          <p:cNvSpPr/>
          <p:nvPr/>
        </p:nvSpPr>
        <p:spPr>
          <a:xfrm>
            <a:off x="4419600" y="205740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solidFill>
        </p:spPr>
        <p:txBody>
          <a:bodyPr wrap="square" lIns="0" tIns="0" rIns="0" bIns="0" rtlCol="0">
            <a:noAutofit/>
          </a:bodyPr>
          <a:lstStyle/>
          <a:p>
            <a:endParaRPr/>
          </a:p>
        </p:txBody>
      </p:sp>
      <p:sp>
        <p:nvSpPr>
          <p:cNvPr id="44" name="object 44"/>
          <p:cNvSpPr/>
          <p:nvPr/>
        </p:nvSpPr>
        <p:spPr>
          <a:xfrm>
            <a:off x="5638800" y="205740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solidFill>
        </p:spPr>
        <p:txBody>
          <a:bodyPr wrap="square" lIns="0" tIns="0" rIns="0" bIns="0" rtlCol="0">
            <a:noAutofit/>
          </a:bodyPr>
          <a:lstStyle/>
          <a:p>
            <a:endParaRPr/>
          </a:p>
        </p:txBody>
      </p:sp>
      <p:sp>
        <p:nvSpPr>
          <p:cNvPr id="45" name="object 45"/>
          <p:cNvSpPr/>
          <p:nvPr/>
        </p:nvSpPr>
        <p:spPr>
          <a:xfrm>
            <a:off x="6858000" y="205740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solidFill>
        </p:spPr>
        <p:txBody>
          <a:bodyPr wrap="square" lIns="0" tIns="0" rIns="0" bIns="0" rtlCol="0">
            <a:noAutofit/>
          </a:bodyPr>
          <a:lstStyle/>
          <a:p>
            <a:endParaRPr/>
          </a:p>
        </p:txBody>
      </p:sp>
      <p:sp>
        <p:nvSpPr>
          <p:cNvPr id="46" name="object 46"/>
          <p:cNvSpPr/>
          <p:nvPr/>
        </p:nvSpPr>
        <p:spPr>
          <a:xfrm>
            <a:off x="1981200" y="245364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47" name="object 47"/>
          <p:cNvSpPr/>
          <p:nvPr/>
        </p:nvSpPr>
        <p:spPr>
          <a:xfrm>
            <a:off x="3200400" y="245364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48" name="object 48"/>
          <p:cNvSpPr/>
          <p:nvPr/>
        </p:nvSpPr>
        <p:spPr>
          <a:xfrm>
            <a:off x="4419600" y="245364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49" name="object 49"/>
          <p:cNvSpPr/>
          <p:nvPr/>
        </p:nvSpPr>
        <p:spPr>
          <a:xfrm>
            <a:off x="5638800" y="245364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50" name="object 50"/>
          <p:cNvSpPr/>
          <p:nvPr/>
        </p:nvSpPr>
        <p:spPr>
          <a:xfrm>
            <a:off x="6858000" y="245364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51" name="object 51"/>
          <p:cNvSpPr/>
          <p:nvPr/>
        </p:nvSpPr>
        <p:spPr>
          <a:xfrm>
            <a:off x="1981200" y="324612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52" name="object 52"/>
          <p:cNvSpPr/>
          <p:nvPr/>
        </p:nvSpPr>
        <p:spPr>
          <a:xfrm>
            <a:off x="3200400" y="324612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53" name="object 53"/>
          <p:cNvSpPr/>
          <p:nvPr/>
        </p:nvSpPr>
        <p:spPr>
          <a:xfrm>
            <a:off x="4419600" y="324612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54" name="object 54"/>
          <p:cNvSpPr/>
          <p:nvPr/>
        </p:nvSpPr>
        <p:spPr>
          <a:xfrm>
            <a:off x="5638800" y="324612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55" name="object 55"/>
          <p:cNvSpPr/>
          <p:nvPr/>
        </p:nvSpPr>
        <p:spPr>
          <a:xfrm>
            <a:off x="6858000" y="324612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56" name="object 56"/>
          <p:cNvSpPr/>
          <p:nvPr/>
        </p:nvSpPr>
        <p:spPr>
          <a:xfrm>
            <a:off x="1981200" y="403860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57" name="object 57"/>
          <p:cNvSpPr/>
          <p:nvPr/>
        </p:nvSpPr>
        <p:spPr>
          <a:xfrm>
            <a:off x="3200400" y="403860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58" name="object 58"/>
          <p:cNvSpPr/>
          <p:nvPr/>
        </p:nvSpPr>
        <p:spPr>
          <a:xfrm>
            <a:off x="4419600" y="403860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59" name="object 59"/>
          <p:cNvSpPr/>
          <p:nvPr/>
        </p:nvSpPr>
        <p:spPr>
          <a:xfrm>
            <a:off x="5638800" y="403860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60" name="object 60"/>
          <p:cNvSpPr/>
          <p:nvPr/>
        </p:nvSpPr>
        <p:spPr>
          <a:xfrm>
            <a:off x="6858000" y="4038600"/>
            <a:ext cx="1219200" cy="396239"/>
          </a:xfrm>
          <a:custGeom>
            <a:avLst/>
            <a:gdLst/>
            <a:ahLst/>
            <a:cxnLst/>
            <a:rect l="l" t="t" r="r" b="b"/>
            <a:pathLst>
              <a:path w="1219200" h="396239">
                <a:moveTo>
                  <a:pt x="0" y="396239"/>
                </a:moveTo>
                <a:lnTo>
                  <a:pt x="1219200" y="396239"/>
                </a:lnTo>
                <a:lnTo>
                  <a:pt x="121920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61" name="object 61"/>
          <p:cNvSpPr/>
          <p:nvPr/>
        </p:nvSpPr>
        <p:spPr>
          <a:xfrm>
            <a:off x="3200400" y="2440940"/>
            <a:ext cx="0" cy="2394839"/>
          </a:xfrm>
          <a:custGeom>
            <a:avLst/>
            <a:gdLst/>
            <a:ahLst/>
            <a:cxnLst/>
            <a:rect l="l" t="t" r="r" b="b"/>
            <a:pathLst>
              <a:path h="2394839">
                <a:moveTo>
                  <a:pt x="0" y="0"/>
                </a:moveTo>
                <a:lnTo>
                  <a:pt x="0" y="2394839"/>
                </a:lnTo>
              </a:path>
            </a:pathLst>
          </a:custGeom>
          <a:ln w="9525">
            <a:solidFill>
              <a:srgbClr val="FFBE00"/>
            </a:solidFill>
          </a:ln>
        </p:spPr>
        <p:txBody>
          <a:bodyPr wrap="square" lIns="0" tIns="0" rIns="0" bIns="0" rtlCol="0">
            <a:noAutofit/>
          </a:bodyPr>
          <a:lstStyle/>
          <a:p>
            <a:endParaRPr/>
          </a:p>
        </p:txBody>
      </p:sp>
      <p:sp>
        <p:nvSpPr>
          <p:cNvPr id="62" name="object 62"/>
          <p:cNvSpPr/>
          <p:nvPr/>
        </p:nvSpPr>
        <p:spPr>
          <a:xfrm>
            <a:off x="4419600" y="2440940"/>
            <a:ext cx="0" cy="2394839"/>
          </a:xfrm>
          <a:custGeom>
            <a:avLst/>
            <a:gdLst/>
            <a:ahLst/>
            <a:cxnLst/>
            <a:rect l="l" t="t" r="r" b="b"/>
            <a:pathLst>
              <a:path h="2394839">
                <a:moveTo>
                  <a:pt x="0" y="0"/>
                </a:moveTo>
                <a:lnTo>
                  <a:pt x="0" y="2394839"/>
                </a:lnTo>
              </a:path>
            </a:pathLst>
          </a:custGeom>
          <a:ln w="9525">
            <a:solidFill>
              <a:srgbClr val="FFBE00"/>
            </a:solidFill>
          </a:ln>
        </p:spPr>
        <p:txBody>
          <a:bodyPr wrap="square" lIns="0" tIns="0" rIns="0" bIns="0" rtlCol="0">
            <a:noAutofit/>
          </a:bodyPr>
          <a:lstStyle/>
          <a:p>
            <a:endParaRPr/>
          </a:p>
        </p:txBody>
      </p:sp>
      <p:sp>
        <p:nvSpPr>
          <p:cNvPr id="63" name="object 63"/>
          <p:cNvSpPr/>
          <p:nvPr/>
        </p:nvSpPr>
        <p:spPr>
          <a:xfrm>
            <a:off x="5638800" y="2440940"/>
            <a:ext cx="0" cy="2394839"/>
          </a:xfrm>
          <a:custGeom>
            <a:avLst/>
            <a:gdLst/>
            <a:ahLst/>
            <a:cxnLst/>
            <a:rect l="l" t="t" r="r" b="b"/>
            <a:pathLst>
              <a:path h="2394839">
                <a:moveTo>
                  <a:pt x="0" y="0"/>
                </a:moveTo>
                <a:lnTo>
                  <a:pt x="0" y="2394839"/>
                </a:lnTo>
              </a:path>
            </a:pathLst>
          </a:custGeom>
          <a:ln w="9525">
            <a:solidFill>
              <a:srgbClr val="FFBE00"/>
            </a:solidFill>
          </a:ln>
        </p:spPr>
        <p:txBody>
          <a:bodyPr wrap="square" lIns="0" tIns="0" rIns="0" bIns="0" rtlCol="0">
            <a:noAutofit/>
          </a:bodyPr>
          <a:lstStyle/>
          <a:p>
            <a:endParaRPr/>
          </a:p>
        </p:txBody>
      </p:sp>
      <p:sp>
        <p:nvSpPr>
          <p:cNvPr id="64" name="object 64"/>
          <p:cNvSpPr/>
          <p:nvPr/>
        </p:nvSpPr>
        <p:spPr>
          <a:xfrm>
            <a:off x="6858000" y="2440940"/>
            <a:ext cx="0" cy="2394839"/>
          </a:xfrm>
          <a:custGeom>
            <a:avLst/>
            <a:gdLst/>
            <a:ahLst/>
            <a:cxnLst/>
            <a:rect l="l" t="t" r="r" b="b"/>
            <a:pathLst>
              <a:path h="2394839">
                <a:moveTo>
                  <a:pt x="0" y="0"/>
                </a:moveTo>
                <a:lnTo>
                  <a:pt x="0" y="2394839"/>
                </a:lnTo>
              </a:path>
            </a:pathLst>
          </a:custGeom>
          <a:ln w="9525">
            <a:solidFill>
              <a:srgbClr val="FFBE00"/>
            </a:solidFill>
          </a:ln>
        </p:spPr>
        <p:txBody>
          <a:bodyPr wrap="square" lIns="0" tIns="0" rIns="0" bIns="0" rtlCol="0">
            <a:noAutofit/>
          </a:bodyPr>
          <a:lstStyle/>
          <a:p>
            <a:endParaRPr/>
          </a:p>
        </p:txBody>
      </p:sp>
      <p:sp>
        <p:nvSpPr>
          <p:cNvPr id="65" name="object 65"/>
          <p:cNvSpPr/>
          <p:nvPr/>
        </p:nvSpPr>
        <p:spPr>
          <a:xfrm>
            <a:off x="1976501" y="2453640"/>
            <a:ext cx="6105398" cy="0"/>
          </a:xfrm>
          <a:custGeom>
            <a:avLst/>
            <a:gdLst/>
            <a:ahLst/>
            <a:cxnLst/>
            <a:rect l="l" t="t" r="r" b="b"/>
            <a:pathLst>
              <a:path w="6105398">
                <a:moveTo>
                  <a:pt x="0" y="0"/>
                </a:moveTo>
                <a:lnTo>
                  <a:pt x="6105398" y="0"/>
                </a:lnTo>
              </a:path>
            </a:pathLst>
          </a:custGeom>
          <a:ln w="25400">
            <a:solidFill>
              <a:srgbClr val="FFFFFF"/>
            </a:solidFill>
          </a:ln>
        </p:spPr>
        <p:txBody>
          <a:bodyPr wrap="square" lIns="0" tIns="0" rIns="0" bIns="0" rtlCol="0">
            <a:noAutofit/>
          </a:bodyPr>
          <a:lstStyle/>
          <a:p>
            <a:endParaRPr/>
          </a:p>
        </p:txBody>
      </p:sp>
      <p:sp>
        <p:nvSpPr>
          <p:cNvPr id="66" name="object 66"/>
          <p:cNvSpPr/>
          <p:nvPr/>
        </p:nvSpPr>
        <p:spPr>
          <a:xfrm>
            <a:off x="1976501" y="2849879"/>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67" name="object 67"/>
          <p:cNvSpPr/>
          <p:nvPr/>
        </p:nvSpPr>
        <p:spPr>
          <a:xfrm>
            <a:off x="1976501" y="3246120"/>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68" name="object 68"/>
          <p:cNvSpPr/>
          <p:nvPr/>
        </p:nvSpPr>
        <p:spPr>
          <a:xfrm>
            <a:off x="1976501" y="3642360"/>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69" name="object 69"/>
          <p:cNvSpPr/>
          <p:nvPr/>
        </p:nvSpPr>
        <p:spPr>
          <a:xfrm>
            <a:off x="1976501" y="4038600"/>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70" name="object 70"/>
          <p:cNvSpPr/>
          <p:nvPr/>
        </p:nvSpPr>
        <p:spPr>
          <a:xfrm>
            <a:off x="1976501" y="4434840"/>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71" name="object 71"/>
          <p:cNvSpPr/>
          <p:nvPr/>
        </p:nvSpPr>
        <p:spPr>
          <a:xfrm>
            <a:off x="1981200" y="2052701"/>
            <a:ext cx="0" cy="2783078"/>
          </a:xfrm>
          <a:custGeom>
            <a:avLst/>
            <a:gdLst/>
            <a:ahLst/>
            <a:cxnLst/>
            <a:rect l="l" t="t" r="r" b="b"/>
            <a:pathLst>
              <a:path h="2783078">
                <a:moveTo>
                  <a:pt x="0" y="0"/>
                </a:moveTo>
                <a:lnTo>
                  <a:pt x="0" y="2783078"/>
                </a:lnTo>
              </a:path>
            </a:pathLst>
          </a:custGeom>
          <a:ln w="9525">
            <a:solidFill>
              <a:srgbClr val="FFBE00"/>
            </a:solidFill>
          </a:ln>
        </p:spPr>
        <p:txBody>
          <a:bodyPr wrap="square" lIns="0" tIns="0" rIns="0" bIns="0" rtlCol="0">
            <a:noAutofit/>
          </a:bodyPr>
          <a:lstStyle/>
          <a:p>
            <a:endParaRPr/>
          </a:p>
        </p:txBody>
      </p:sp>
      <p:sp>
        <p:nvSpPr>
          <p:cNvPr id="72" name="object 72"/>
          <p:cNvSpPr/>
          <p:nvPr/>
        </p:nvSpPr>
        <p:spPr>
          <a:xfrm>
            <a:off x="8077200" y="2052701"/>
            <a:ext cx="0" cy="2783078"/>
          </a:xfrm>
          <a:custGeom>
            <a:avLst/>
            <a:gdLst/>
            <a:ahLst/>
            <a:cxnLst/>
            <a:rect l="l" t="t" r="r" b="b"/>
            <a:pathLst>
              <a:path h="2783078">
                <a:moveTo>
                  <a:pt x="0" y="0"/>
                </a:moveTo>
                <a:lnTo>
                  <a:pt x="0" y="2783078"/>
                </a:lnTo>
              </a:path>
            </a:pathLst>
          </a:custGeom>
          <a:ln w="9525">
            <a:solidFill>
              <a:srgbClr val="FFBE00"/>
            </a:solidFill>
          </a:ln>
        </p:spPr>
        <p:txBody>
          <a:bodyPr wrap="square" lIns="0" tIns="0" rIns="0" bIns="0" rtlCol="0">
            <a:noAutofit/>
          </a:bodyPr>
          <a:lstStyle/>
          <a:p>
            <a:endParaRPr/>
          </a:p>
        </p:txBody>
      </p:sp>
      <p:sp>
        <p:nvSpPr>
          <p:cNvPr id="73" name="object 73"/>
          <p:cNvSpPr/>
          <p:nvPr/>
        </p:nvSpPr>
        <p:spPr>
          <a:xfrm>
            <a:off x="1976501" y="2057400"/>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74" name="object 74"/>
          <p:cNvSpPr/>
          <p:nvPr/>
        </p:nvSpPr>
        <p:spPr>
          <a:xfrm>
            <a:off x="1976501" y="4831080"/>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38" name="object 38"/>
          <p:cNvSpPr txBox="1"/>
          <p:nvPr/>
        </p:nvSpPr>
        <p:spPr>
          <a:xfrm>
            <a:off x="387502" y="197103"/>
            <a:ext cx="3192659" cy="380492"/>
          </a:xfrm>
          <a:prstGeom prst="rect">
            <a:avLst/>
          </a:prstGeom>
        </p:spPr>
        <p:txBody>
          <a:bodyPr wrap="square" lIns="0" tIns="18383" rIns="0" bIns="0" rtlCol="0">
            <a:noAutofit/>
          </a:bodyPr>
          <a:lstStyle/>
          <a:p>
            <a:pPr marL="12700">
              <a:lnSpc>
                <a:spcPts val="2895"/>
              </a:lnSpc>
            </a:pPr>
            <a:r>
              <a:rPr sz="2800" b="1" u="heavy" spc="-9" dirty="0">
                <a:solidFill>
                  <a:srgbClr val="404040"/>
                </a:solidFill>
                <a:latin typeface="Calibri"/>
                <a:cs typeface="Calibri"/>
              </a:rPr>
              <a:t>3.2 Python Keywords</a:t>
            </a:r>
            <a:endParaRPr sz="2800">
              <a:latin typeface="Calibri"/>
              <a:cs typeface="Calibri"/>
            </a:endParaRPr>
          </a:p>
        </p:txBody>
      </p:sp>
      <p:sp>
        <p:nvSpPr>
          <p:cNvPr id="37" name="object 37"/>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36" name="object 36"/>
          <p:cNvSpPr txBox="1"/>
          <p:nvPr/>
        </p:nvSpPr>
        <p:spPr>
          <a:xfrm>
            <a:off x="974852" y="1223137"/>
            <a:ext cx="8152716"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Python keywords are mentioned below. The following are keywords of python.</a:t>
            </a:r>
            <a:endParaRPr sz="2000">
              <a:latin typeface="Calibri"/>
              <a:cs typeface="Calibri"/>
            </a:endParaRPr>
          </a:p>
        </p:txBody>
      </p:sp>
      <p:sp>
        <p:nvSpPr>
          <p:cNvPr id="34" name="object 34"/>
          <p:cNvSpPr txBox="1"/>
          <p:nvPr/>
        </p:nvSpPr>
        <p:spPr>
          <a:xfrm>
            <a:off x="1981200" y="2057400"/>
            <a:ext cx="6096000" cy="396239"/>
          </a:xfrm>
          <a:prstGeom prst="rect">
            <a:avLst/>
          </a:prstGeom>
        </p:spPr>
        <p:txBody>
          <a:bodyPr wrap="square" lIns="0" tIns="37465" rIns="0" bIns="0" rtlCol="0">
            <a:noAutofit/>
          </a:bodyPr>
          <a:lstStyle/>
          <a:p>
            <a:pPr marL="91693">
              <a:lnSpc>
                <a:spcPct val="101725"/>
              </a:lnSpc>
            </a:pPr>
            <a:r>
              <a:rPr sz="2000" b="1" spc="-54" dirty="0">
                <a:latin typeface="Calibri"/>
                <a:cs typeface="Calibri"/>
              </a:rPr>
              <a:t>F</a:t>
            </a:r>
            <a:r>
              <a:rPr sz="2000" b="1" spc="-4" dirty="0">
                <a:latin typeface="Calibri"/>
                <a:cs typeface="Calibri"/>
              </a:rPr>
              <a:t>a</a:t>
            </a:r>
            <a:r>
              <a:rPr sz="2000" b="1" spc="0" dirty="0">
                <a:latin typeface="Calibri"/>
                <a:cs typeface="Calibri"/>
              </a:rPr>
              <a:t>lse           </a:t>
            </a:r>
            <a:r>
              <a:rPr sz="2000" b="1" spc="29" dirty="0">
                <a:latin typeface="Calibri"/>
                <a:cs typeface="Calibri"/>
              </a:rPr>
              <a:t> </a:t>
            </a:r>
            <a:r>
              <a:rPr sz="2000" b="1" spc="0" dirty="0">
                <a:latin typeface="Calibri"/>
                <a:cs typeface="Calibri"/>
              </a:rPr>
              <a:t>C</a:t>
            </a:r>
            <a:r>
              <a:rPr sz="2000" b="1" spc="-4" dirty="0">
                <a:latin typeface="Calibri"/>
                <a:cs typeface="Calibri"/>
              </a:rPr>
              <a:t>la</a:t>
            </a:r>
            <a:r>
              <a:rPr sz="2000" b="1" spc="0" dirty="0">
                <a:latin typeface="Calibri"/>
                <a:cs typeface="Calibri"/>
              </a:rPr>
              <a:t>ss           </a:t>
            </a:r>
            <a:r>
              <a:rPr sz="2000" b="1" spc="44" dirty="0">
                <a:latin typeface="Calibri"/>
                <a:cs typeface="Calibri"/>
              </a:rPr>
              <a:t> </a:t>
            </a:r>
            <a:r>
              <a:rPr sz="2000" b="1" spc="0" dirty="0">
                <a:latin typeface="Calibri"/>
                <a:cs typeface="Calibri"/>
              </a:rPr>
              <a:t>final</a:t>
            </a:r>
            <a:r>
              <a:rPr sz="2000" b="1" spc="-4" dirty="0">
                <a:latin typeface="Calibri"/>
                <a:cs typeface="Calibri"/>
              </a:rPr>
              <a:t>l</a:t>
            </a:r>
            <a:r>
              <a:rPr sz="2000" b="1" spc="0" dirty="0">
                <a:latin typeface="Calibri"/>
                <a:cs typeface="Calibri"/>
              </a:rPr>
              <a:t>y        </a:t>
            </a:r>
            <a:r>
              <a:rPr sz="2000" b="1" spc="407" dirty="0">
                <a:latin typeface="Calibri"/>
                <a:cs typeface="Calibri"/>
              </a:rPr>
              <a:t> </a:t>
            </a:r>
            <a:r>
              <a:rPr sz="2000" b="1" spc="0" dirty="0">
                <a:latin typeface="Calibri"/>
                <a:cs typeface="Calibri"/>
              </a:rPr>
              <a:t>is                 </a:t>
            </a:r>
            <a:r>
              <a:rPr sz="2000" b="1" spc="169" dirty="0">
                <a:latin typeface="Calibri"/>
                <a:cs typeface="Calibri"/>
              </a:rPr>
              <a:t> </a:t>
            </a:r>
            <a:r>
              <a:rPr sz="2000" b="1" spc="-29" dirty="0">
                <a:latin typeface="Calibri"/>
                <a:cs typeface="Calibri"/>
              </a:rPr>
              <a:t>r</a:t>
            </a:r>
            <a:r>
              <a:rPr sz="2000" b="1" spc="-14" dirty="0">
                <a:latin typeface="Calibri"/>
                <a:cs typeface="Calibri"/>
              </a:rPr>
              <a:t>e</a:t>
            </a:r>
            <a:r>
              <a:rPr sz="2000" b="1" spc="0" dirty="0">
                <a:latin typeface="Calibri"/>
                <a:cs typeface="Calibri"/>
              </a:rPr>
              <a:t>turn</a:t>
            </a:r>
            <a:endParaRPr sz="2000">
              <a:latin typeface="Calibri"/>
              <a:cs typeface="Calibri"/>
            </a:endParaRPr>
          </a:p>
        </p:txBody>
      </p:sp>
      <p:sp>
        <p:nvSpPr>
          <p:cNvPr id="33" name="object 33"/>
          <p:cNvSpPr txBox="1"/>
          <p:nvPr/>
        </p:nvSpPr>
        <p:spPr>
          <a:xfrm>
            <a:off x="1981200" y="2453640"/>
            <a:ext cx="1219200" cy="396239"/>
          </a:xfrm>
          <a:prstGeom prst="rect">
            <a:avLst/>
          </a:prstGeom>
        </p:spPr>
        <p:txBody>
          <a:bodyPr wrap="square" lIns="0" tIns="37465" rIns="0" bIns="0" rtlCol="0">
            <a:noAutofit/>
          </a:bodyPr>
          <a:lstStyle/>
          <a:p>
            <a:pPr marL="91693">
              <a:lnSpc>
                <a:spcPct val="101725"/>
              </a:lnSpc>
            </a:pPr>
            <a:r>
              <a:rPr sz="2000" dirty="0">
                <a:latin typeface="Calibri"/>
                <a:cs typeface="Calibri"/>
              </a:rPr>
              <a:t>None</a:t>
            </a:r>
            <a:endParaRPr sz="2000">
              <a:latin typeface="Calibri"/>
              <a:cs typeface="Calibri"/>
            </a:endParaRPr>
          </a:p>
        </p:txBody>
      </p:sp>
      <p:sp>
        <p:nvSpPr>
          <p:cNvPr id="32" name="object 32"/>
          <p:cNvSpPr txBox="1"/>
          <p:nvPr/>
        </p:nvSpPr>
        <p:spPr>
          <a:xfrm>
            <a:off x="3200400" y="2453640"/>
            <a:ext cx="1219200" cy="396239"/>
          </a:xfrm>
          <a:prstGeom prst="rect">
            <a:avLst/>
          </a:prstGeom>
        </p:spPr>
        <p:txBody>
          <a:bodyPr wrap="square" lIns="0" tIns="37465" rIns="0" bIns="0" rtlCol="0">
            <a:noAutofit/>
          </a:bodyPr>
          <a:lstStyle/>
          <a:p>
            <a:pPr marL="92075">
              <a:lnSpc>
                <a:spcPct val="101725"/>
              </a:lnSpc>
            </a:pPr>
            <a:r>
              <a:rPr sz="2000" spc="-3" dirty="0">
                <a:latin typeface="Calibri"/>
                <a:cs typeface="Calibri"/>
              </a:rPr>
              <a:t>continue</a:t>
            </a:r>
            <a:endParaRPr sz="2000">
              <a:latin typeface="Calibri"/>
              <a:cs typeface="Calibri"/>
            </a:endParaRPr>
          </a:p>
        </p:txBody>
      </p:sp>
      <p:sp>
        <p:nvSpPr>
          <p:cNvPr id="31" name="object 31"/>
          <p:cNvSpPr txBox="1"/>
          <p:nvPr/>
        </p:nvSpPr>
        <p:spPr>
          <a:xfrm>
            <a:off x="4419600" y="2453640"/>
            <a:ext cx="1219200" cy="396239"/>
          </a:xfrm>
          <a:prstGeom prst="rect">
            <a:avLst/>
          </a:prstGeom>
        </p:spPr>
        <p:txBody>
          <a:bodyPr wrap="square" lIns="0" tIns="37465" rIns="0" bIns="0" rtlCol="0">
            <a:noAutofit/>
          </a:bodyPr>
          <a:lstStyle/>
          <a:p>
            <a:pPr marL="92075">
              <a:lnSpc>
                <a:spcPct val="101725"/>
              </a:lnSpc>
            </a:pPr>
            <a:r>
              <a:rPr sz="2000" spc="-9" dirty="0">
                <a:latin typeface="Calibri"/>
                <a:cs typeface="Calibri"/>
              </a:rPr>
              <a:t>from</a:t>
            </a:r>
            <a:endParaRPr sz="2000">
              <a:latin typeface="Calibri"/>
              <a:cs typeface="Calibri"/>
            </a:endParaRPr>
          </a:p>
        </p:txBody>
      </p:sp>
      <p:sp>
        <p:nvSpPr>
          <p:cNvPr id="30" name="object 30"/>
          <p:cNvSpPr txBox="1"/>
          <p:nvPr/>
        </p:nvSpPr>
        <p:spPr>
          <a:xfrm>
            <a:off x="5638800" y="2453640"/>
            <a:ext cx="1219200" cy="396239"/>
          </a:xfrm>
          <a:prstGeom prst="rect">
            <a:avLst/>
          </a:prstGeom>
        </p:spPr>
        <p:txBody>
          <a:bodyPr wrap="square" lIns="0" tIns="37465" rIns="0" bIns="0" rtlCol="0">
            <a:noAutofit/>
          </a:bodyPr>
          <a:lstStyle/>
          <a:p>
            <a:pPr marL="92328">
              <a:lnSpc>
                <a:spcPct val="101725"/>
              </a:lnSpc>
            </a:pPr>
            <a:r>
              <a:rPr sz="2000" spc="0" dirty="0">
                <a:latin typeface="Calibri"/>
                <a:cs typeface="Calibri"/>
              </a:rPr>
              <a:t>lambda</a:t>
            </a:r>
            <a:endParaRPr sz="2000">
              <a:latin typeface="Calibri"/>
              <a:cs typeface="Calibri"/>
            </a:endParaRPr>
          </a:p>
        </p:txBody>
      </p:sp>
      <p:sp>
        <p:nvSpPr>
          <p:cNvPr id="29" name="object 29"/>
          <p:cNvSpPr txBox="1"/>
          <p:nvPr/>
        </p:nvSpPr>
        <p:spPr>
          <a:xfrm>
            <a:off x="6858000" y="2453640"/>
            <a:ext cx="1219200" cy="396239"/>
          </a:xfrm>
          <a:prstGeom prst="rect">
            <a:avLst/>
          </a:prstGeom>
        </p:spPr>
        <p:txBody>
          <a:bodyPr wrap="square" lIns="0" tIns="37465" rIns="0" bIns="0" rtlCol="0">
            <a:noAutofit/>
          </a:bodyPr>
          <a:lstStyle/>
          <a:p>
            <a:pPr marL="92328">
              <a:lnSpc>
                <a:spcPct val="101725"/>
              </a:lnSpc>
            </a:pPr>
            <a:r>
              <a:rPr sz="2000" spc="-1" dirty="0">
                <a:latin typeface="Calibri"/>
                <a:cs typeface="Calibri"/>
              </a:rPr>
              <a:t>while</a:t>
            </a:r>
            <a:endParaRPr sz="2000">
              <a:latin typeface="Calibri"/>
              <a:cs typeface="Calibri"/>
            </a:endParaRPr>
          </a:p>
        </p:txBody>
      </p:sp>
      <p:sp>
        <p:nvSpPr>
          <p:cNvPr id="28" name="object 28"/>
          <p:cNvSpPr txBox="1"/>
          <p:nvPr/>
        </p:nvSpPr>
        <p:spPr>
          <a:xfrm>
            <a:off x="1981200" y="2849879"/>
            <a:ext cx="1219200" cy="396240"/>
          </a:xfrm>
          <a:prstGeom prst="rect">
            <a:avLst/>
          </a:prstGeom>
        </p:spPr>
        <p:txBody>
          <a:bodyPr wrap="square" lIns="0" tIns="37465" rIns="0" bIns="0" rtlCol="0">
            <a:noAutofit/>
          </a:bodyPr>
          <a:lstStyle/>
          <a:p>
            <a:pPr marL="91693">
              <a:lnSpc>
                <a:spcPct val="101725"/>
              </a:lnSpc>
            </a:pPr>
            <a:r>
              <a:rPr sz="2000" spc="-31" dirty="0">
                <a:latin typeface="Calibri"/>
                <a:cs typeface="Calibri"/>
              </a:rPr>
              <a:t>True</a:t>
            </a:r>
            <a:endParaRPr sz="2000">
              <a:latin typeface="Calibri"/>
              <a:cs typeface="Calibri"/>
            </a:endParaRPr>
          </a:p>
        </p:txBody>
      </p:sp>
      <p:sp>
        <p:nvSpPr>
          <p:cNvPr id="27" name="object 27"/>
          <p:cNvSpPr txBox="1"/>
          <p:nvPr/>
        </p:nvSpPr>
        <p:spPr>
          <a:xfrm>
            <a:off x="3200400" y="2849879"/>
            <a:ext cx="1219200" cy="396240"/>
          </a:xfrm>
          <a:prstGeom prst="rect">
            <a:avLst/>
          </a:prstGeom>
        </p:spPr>
        <p:txBody>
          <a:bodyPr wrap="square" lIns="0" tIns="37465" rIns="0" bIns="0" rtlCol="0">
            <a:noAutofit/>
          </a:bodyPr>
          <a:lstStyle/>
          <a:p>
            <a:pPr marL="92075">
              <a:lnSpc>
                <a:spcPct val="101725"/>
              </a:lnSpc>
            </a:pPr>
            <a:r>
              <a:rPr sz="2000" spc="-3" dirty="0">
                <a:latin typeface="Calibri"/>
                <a:cs typeface="Calibri"/>
              </a:rPr>
              <a:t>def</a:t>
            </a:r>
            <a:endParaRPr sz="2000">
              <a:latin typeface="Calibri"/>
              <a:cs typeface="Calibri"/>
            </a:endParaRPr>
          </a:p>
        </p:txBody>
      </p:sp>
      <p:sp>
        <p:nvSpPr>
          <p:cNvPr id="26" name="object 26"/>
          <p:cNvSpPr txBox="1"/>
          <p:nvPr/>
        </p:nvSpPr>
        <p:spPr>
          <a:xfrm>
            <a:off x="4419600" y="2849879"/>
            <a:ext cx="1219200" cy="396240"/>
          </a:xfrm>
          <a:prstGeom prst="rect">
            <a:avLst/>
          </a:prstGeom>
        </p:spPr>
        <p:txBody>
          <a:bodyPr wrap="square" lIns="0" tIns="37465" rIns="0" bIns="0" rtlCol="0">
            <a:noAutofit/>
          </a:bodyPr>
          <a:lstStyle/>
          <a:p>
            <a:pPr marL="92075">
              <a:lnSpc>
                <a:spcPct val="101725"/>
              </a:lnSpc>
            </a:pPr>
            <a:r>
              <a:rPr sz="2000" spc="-11" dirty="0">
                <a:latin typeface="Calibri"/>
                <a:cs typeface="Calibri"/>
              </a:rPr>
              <a:t>for</a:t>
            </a:r>
            <a:endParaRPr sz="2000">
              <a:latin typeface="Calibri"/>
              <a:cs typeface="Calibri"/>
            </a:endParaRPr>
          </a:p>
        </p:txBody>
      </p:sp>
      <p:sp>
        <p:nvSpPr>
          <p:cNvPr id="25" name="object 25"/>
          <p:cNvSpPr txBox="1"/>
          <p:nvPr/>
        </p:nvSpPr>
        <p:spPr>
          <a:xfrm>
            <a:off x="5638800" y="2849879"/>
            <a:ext cx="1219200" cy="396240"/>
          </a:xfrm>
          <a:prstGeom prst="rect">
            <a:avLst/>
          </a:prstGeom>
        </p:spPr>
        <p:txBody>
          <a:bodyPr wrap="square" lIns="0" tIns="37465" rIns="0" bIns="0" rtlCol="0">
            <a:noAutofit/>
          </a:bodyPr>
          <a:lstStyle/>
          <a:p>
            <a:pPr marL="92328">
              <a:lnSpc>
                <a:spcPct val="101725"/>
              </a:lnSpc>
            </a:pPr>
            <a:r>
              <a:rPr sz="2000" spc="0" dirty="0">
                <a:latin typeface="Calibri"/>
                <a:cs typeface="Calibri"/>
              </a:rPr>
              <a:t>nonlocal</a:t>
            </a:r>
            <a:endParaRPr sz="2000">
              <a:latin typeface="Calibri"/>
              <a:cs typeface="Calibri"/>
            </a:endParaRPr>
          </a:p>
        </p:txBody>
      </p:sp>
      <p:sp>
        <p:nvSpPr>
          <p:cNvPr id="24" name="object 24"/>
          <p:cNvSpPr txBox="1"/>
          <p:nvPr/>
        </p:nvSpPr>
        <p:spPr>
          <a:xfrm>
            <a:off x="6858000" y="2849879"/>
            <a:ext cx="1219200" cy="396240"/>
          </a:xfrm>
          <a:prstGeom prst="rect">
            <a:avLst/>
          </a:prstGeom>
        </p:spPr>
        <p:txBody>
          <a:bodyPr wrap="square" lIns="0" tIns="37465" rIns="0" bIns="0" rtlCol="0">
            <a:noAutofit/>
          </a:bodyPr>
          <a:lstStyle/>
          <a:p>
            <a:pPr marL="92328">
              <a:lnSpc>
                <a:spcPct val="101725"/>
              </a:lnSpc>
            </a:pPr>
            <a:r>
              <a:rPr sz="2000" spc="3" dirty="0">
                <a:latin typeface="Calibri"/>
                <a:cs typeface="Calibri"/>
              </a:rPr>
              <a:t>try</a:t>
            </a:r>
            <a:endParaRPr sz="2000">
              <a:latin typeface="Calibri"/>
              <a:cs typeface="Calibri"/>
            </a:endParaRPr>
          </a:p>
        </p:txBody>
      </p:sp>
      <p:sp>
        <p:nvSpPr>
          <p:cNvPr id="23" name="object 23"/>
          <p:cNvSpPr txBox="1"/>
          <p:nvPr/>
        </p:nvSpPr>
        <p:spPr>
          <a:xfrm>
            <a:off x="1981200" y="3246120"/>
            <a:ext cx="1219200" cy="396239"/>
          </a:xfrm>
          <a:prstGeom prst="rect">
            <a:avLst/>
          </a:prstGeom>
        </p:spPr>
        <p:txBody>
          <a:bodyPr wrap="square" lIns="0" tIns="37465" rIns="0" bIns="0" rtlCol="0">
            <a:noAutofit/>
          </a:bodyPr>
          <a:lstStyle/>
          <a:p>
            <a:pPr marL="91693">
              <a:lnSpc>
                <a:spcPct val="101725"/>
              </a:lnSpc>
            </a:pPr>
            <a:r>
              <a:rPr sz="2000" dirty="0">
                <a:latin typeface="Calibri"/>
                <a:cs typeface="Calibri"/>
              </a:rPr>
              <a:t>and</a:t>
            </a:r>
            <a:endParaRPr sz="2000">
              <a:latin typeface="Calibri"/>
              <a:cs typeface="Calibri"/>
            </a:endParaRPr>
          </a:p>
        </p:txBody>
      </p:sp>
      <p:sp>
        <p:nvSpPr>
          <p:cNvPr id="22" name="object 22"/>
          <p:cNvSpPr txBox="1"/>
          <p:nvPr/>
        </p:nvSpPr>
        <p:spPr>
          <a:xfrm>
            <a:off x="3200400" y="3246120"/>
            <a:ext cx="1219200" cy="396239"/>
          </a:xfrm>
          <a:prstGeom prst="rect">
            <a:avLst/>
          </a:prstGeom>
        </p:spPr>
        <p:txBody>
          <a:bodyPr wrap="square" lIns="0" tIns="37465" rIns="0" bIns="0" rtlCol="0">
            <a:noAutofit/>
          </a:bodyPr>
          <a:lstStyle/>
          <a:p>
            <a:pPr marL="92075">
              <a:lnSpc>
                <a:spcPct val="101725"/>
              </a:lnSpc>
            </a:pPr>
            <a:r>
              <a:rPr sz="2000" dirty="0">
                <a:latin typeface="Calibri"/>
                <a:cs typeface="Calibri"/>
              </a:rPr>
              <a:t>del</a:t>
            </a:r>
            <a:endParaRPr sz="2000">
              <a:latin typeface="Calibri"/>
              <a:cs typeface="Calibri"/>
            </a:endParaRPr>
          </a:p>
        </p:txBody>
      </p:sp>
      <p:sp>
        <p:nvSpPr>
          <p:cNvPr id="21" name="object 21"/>
          <p:cNvSpPr txBox="1"/>
          <p:nvPr/>
        </p:nvSpPr>
        <p:spPr>
          <a:xfrm>
            <a:off x="4419600" y="3246120"/>
            <a:ext cx="1219200" cy="396239"/>
          </a:xfrm>
          <a:prstGeom prst="rect">
            <a:avLst/>
          </a:prstGeom>
        </p:spPr>
        <p:txBody>
          <a:bodyPr wrap="square" lIns="0" tIns="37465" rIns="0" bIns="0" rtlCol="0">
            <a:noAutofit/>
          </a:bodyPr>
          <a:lstStyle/>
          <a:p>
            <a:pPr marL="92075">
              <a:lnSpc>
                <a:spcPct val="101725"/>
              </a:lnSpc>
            </a:pPr>
            <a:r>
              <a:rPr sz="2000" dirty="0">
                <a:latin typeface="Calibri"/>
                <a:cs typeface="Calibri"/>
              </a:rPr>
              <a:t>global</a:t>
            </a:r>
            <a:endParaRPr sz="2000">
              <a:latin typeface="Calibri"/>
              <a:cs typeface="Calibri"/>
            </a:endParaRPr>
          </a:p>
        </p:txBody>
      </p:sp>
      <p:sp>
        <p:nvSpPr>
          <p:cNvPr id="20" name="object 20"/>
          <p:cNvSpPr txBox="1"/>
          <p:nvPr/>
        </p:nvSpPr>
        <p:spPr>
          <a:xfrm>
            <a:off x="5638800" y="3246120"/>
            <a:ext cx="1219200" cy="396239"/>
          </a:xfrm>
          <a:prstGeom prst="rect">
            <a:avLst/>
          </a:prstGeom>
        </p:spPr>
        <p:txBody>
          <a:bodyPr wrap="square" lIns="0" tIns="37465" rIns="0" bIns="0" rtlCol="0">
            <a:noAutofit/>
          </a:bodyPr>
          <a:lstStyle/>
          <a:p>
            <a:pPr marL="92328">
              <a:lnSpc>
                <a:spcPct val="101725"/>
              </a:lnSpc>
            </a:pPr>
            <a:r>
              <a:rPr sz="2000" dirty="0">
                <a:latin typeface="Calibri"/>
                <a:cs typeface="Calibri"/>
              </a:rPr>
              <a:t>not</a:t>
            </a:r>
            <a:endParaRPr sz="2000">
              <a:latin typeface="Calibri"/>
              <a:cs typeface="Calibri"/>
            </a:endParaRPr>
          </a:p>
        </p:txBody>
      </p:sp>
      <p:sp>
        <p:nvSpPr>
          <p:cNvPr id="19" name="object 19"/>
          <p:cNvSpPr txBox="1"/>
          <p:nvPr/>
        </p:nvSpPr>
        <p:spPr>
          <a:xfrm>
            <a:off x="6858000" y="3246120"/>
            <a:ext cx="1219200" cy="396239"/>
          </a:xfrm>
          <a:prstGeom prst="rect">
            <a:avLst/>
          </a:prstGeom>
        </p:spPr>
        <p:txBody>
          <a:bodyPr wrap="square" lIns="0" tIns="37465" rIns="0" bIns="0" rtlCol="0">
            <a:noAutofit/>
          </a:bodyPr>
          <a:lstStyle/>
          <a:p>
            <a:pPr marL="92328">
              <a:lnSpc>
                <a:spcPct val="101725"/>
              </a:lnSpc>
            </a:pPr>
            <a:r>
              <a:rPr sz="2000" spc="-2" dirty="0">
                <a:latin typeface="Calibri"/>
                <a:cs typeface="Calibri"/>
              </a:rPr>
              <a:t>with</a:t>
            </a:r>
            <a:endParaRPr sz="2000">
              <a:latin typeface="Calibri"/>
              <a:cs typeface="Calibri"/>
            </a:endParaRPr>
          </a:p>
        </p:txBody>
      </p:sp>
      <p:sp>
        <p:nvSpPr>
          <p:cNvPr id="18" name="object 18"/>
          <p:cNvSpPr txBox="1"/>
          <p:nvPr/>
        </p:nvSpPr>
        <p:spPr>
          <a:xfrm>
            <a:off x="1981200" y="3642360"/>
            <a:ext cx="1219200" cy="396239"/>
          </a:xfrm>
          <a:prstGeom prst="rect">
            <a:avLst/>
          </a:prstGeom>
        </p:spPr>
        <p:txBody>
          <a:bodyPr wrap="square" lIns="0" tIns="37465" rIns="0" bIns="0" rtlCol="0">
            <a:noAutofit/>
          </a:bodyPr>
          <a:lstStyle/>
          <a:p>
            <a:pPr marL="91693">
              <a:lnSpc>
                <a:spcPct val="101725"/>
              </a:lnSpc>
            </a:pPr>
            <a:r>
              <a:rPr sz="2000" dirty="0">
                <a:latin typeface="Calibri"/>
                <a:cs typeface="Calibri"/>
              </a:rPr>
              <a:t>as</a:t>
            </a:r>
            <a:endParaRPr sz="2000">
              <a:latin typeface="Calibri"/>
              <a:cs typeface="Calibri"/>
            </a:endParaRPr>
          </a:p>
        </p:txBody>
      </p:sp>
      <p:sp>
        <p:nvSpPr>
          <p:cNvPr id="17" name="object 17"/>
          <p:cNvSpPr txBox="1"/>
          <p:nvPr/>
        </p:nvSpPr>
        <p:spPr>
          <a:xfrm>
            <a:off x="3200400" y="3642360"/>
            <a:ext cx="1219200" cy="396239"/>
          </a:xfrm>
          <a:prstGeom prst="rect">
            <a:avLst/>
          </a:prstGeom>
        </p:spPr>
        <p:txBody>
          <a:bodyPr wrap="square" lIns="0" tIns="37465" rIns="0" bIns="0" rtlCol="0">
            <a:noAutofit/>
          </a:bodyPr>
          <a:lstStyle/>
          <a:p>
            <a:pPr marL="92075">
              <a:lnSpc>
                <a:spcPct val="101725"/>
              </a:lnSpc>
            </a:pPr>
            <a:r>
              <a:rPr sz="2000" spc="-1" dirty="0">
                <a:latin typeface="Calibri"/>
                <a:cs typeface="Calibri"/>
              </a:rPr>
              <a:t>elif</a:t>
            </a:r>
            <a:endParaRPr sz="2000">
              <a:latin typeface="Calibri"/>
              <a:cs typeface="Calibri"/>
            </a:endParaRPr>
          </a:p>
        </p:txBody>
      </p:sp>
      <p:sp>
        <p:nvSpPr>
          <p:cNvPr id="16" name="object 16"/>
          <p:cNvSpPr txBox="1"/>
          <p:nvPr/>
        </p:nvSpPr>
        <p:spPr>
          <a:xfrm>
            <a:off x="4419600" y="3642360"/>
            <a:ext cx="1219200" cy="396239"/>
          </a:xfrm>
          <a:prstGeom prst="rect">
            <a:avLst/>
          </a:prstGeom>
        </p:spPr>
        <p:txBody>
          <a:bodyPr wrap="square" lIns="0" tIns="37465" rIns="0" bIns="0" rtlCol="0">
            <a:noAutofit/>
          </a:bodyPr>
          <a:lstStyle/>
          <a:p>
            <a:pPr marL="92075">
              <a:lnSpc>
                <a:spcPct val="101725"/>
              </a:lnSpc>
            </a:pPr>
            <a:r>
              <a:rPr sz="2000" spc="-4" dirty="0">
                <a:latin typeface="Calibri"/>
                <a:cs typeface="Calibri"/>
              </a:rPr>
              <a:t>if</a:t>
            </a:r>
            <a:endParaRPr sz="2000">
              <a:latin typeface="Calibri"/>
              <a:cs typeface="Calibri"/>
            </a:endParaRPr>
          </a:p>
        </p:txBody>
      </p:sp>
      <p:sp>
        <p:nvSpPr>
          <p:cNvPr id="15" name="object 15"/>
          <p:cNvSpPr txBox="1"/>
          <p:nvPr/>
        </p:nvSpPr>
        <p:spPr>
          <a:xfrm>
            <a:off x="5638800" y="3642360"/>
            <a:ext cx="1219200" cy="396239"/>
          </a:xfrm>
          <a:prstGeom prst="rect">
            <a:avLst/>
          </a:prstGeom>
        </p:spPr>
        <p:txBody>
          <a:bodyPr wrap="square" lIns="0" tIns="37465" rIns="0" bIns="0" rtlCol="0">
            <a:noAutofit/>
          </a:bodyPr>
          <a:lstStyle/>
          <a:p>
            <a:pPr marL="92328">
              <a:lnSpc>
                <a:spcPct val="101725"/>
              </a:lnSpc>
            </a:pPr>
            <a:r>
              <a:rPr sz="2000" dirty="0">
                <a:latin typeface="Calibri"/>
                <a:cs typeface="Calibri"/>
              </a:rPr>
              <a:t>or</a:t>
            </a:r>
            <a:endParaRPr sz="2000">
              <a:latin typeface="Calibri"/>
              <a:cs typeface="Calibri"/>
            </a:endParaRPr>
          </a:p>
        </p:txBody>
      </p:sp>
      <p:sp>
        <p:nvSpPr>
          <p:cNvPr id="14" name="object 14"/>
          <p:cNvSpPr txBox="1"/>
          <p:nvPr/>
        </p:nvSpPr>
        <p:spPr>
          <a:xfrm>
            <a:off x="6858000" y="3642360"/>
            <a:ext cx="1219200" cy="396239"/>
          </a:xfrm>
          <a:prstGeom prst="rect">
            <a:avLst/>
          </a:prstGeom>
        </p:spPr>
        <p:txBody>
          <a:bodyPr wrap="square" lIns="0" tIns="37465" rIns="0" bIns="0" rtlCol="0">
            <a:noAutofit/>
          </a:bodyPr>
          <a:lstStyle/>
          <a:p>
            <a:pPr marL="92328">
              <a:lnSpc>
                <a:spcPct val="101725"/>
              </a:lnSpc>
            </a:pPr>
            <a:r>
              <a:rPr sz="2000" spc="0" dirty="0">
                <a:latin typeface="Calibri"/>
                <a:cs typeface="Calibri"/>
              </a:rPr>
              <a:t>yield</a:t>
            </a:r>
            <a:endParaRPr sz="2000">
              <a:latin typeface="Calibri"/>
              <a:cs typeface="Calibri"/>
            </a:endParaRPr>
          </a:p>
        </p:txBody>
      </p:sp>
      <p:sp>
        <p:nvSpPr>
          <p:cNvPr id="13" name="object 13"/>
          <p:cNvSpPr txBox="1"/>
          <p:nvPr/>
        </p:nvSpPr>
        <p:spPr>
          <a:xfrm>
            <a:off x="1981200" y="4038600"/>
            <a:ext cx="1219200" cy="396239"/>
          </a:xfrm>
          <a:prstGeom prst="rect">
            <a:avLst/>
          </a:prstGeom>
        </p:spPr>
        <p:txBody>
          <a:bodyPr wrap="square" lIns="0" tIns="37465" rIns="0" bIns="0" rtlCol="0">
            <a:noAutofit/>
          </a:bodyPr>
          <a:lstStyle/>
          <a:p>
            <a:pPr marL="91693">
              <a:lnSpc>
                <a:spcPct val="101725"/>
              </a:lnSpc>
            </a:pPr>
            <a:r>
              <a:rPr sz="2000" spc="-1" dirty="0">
                <a:latin typeface="Calibri"/>
                <a:cs typeface="Calibri"/>
              </a:rPr>
              <a:t>assert</a:t>
            </a:r>
            <a:endParaRPr sz="2000">
              <a:latin typeface="Calibri"/>
              <a:cs typeface="Calibri"/>
            </a:endParaRPr>
          </a:p>
        </p:txBody>
      </p:sp>
      <p:sp>
        <p:nvSpPr>
          <p:cNvPr id="12" name="object 12"/>
          <p:cNvSpPr txBox="1"/>
          <p:nvPr/>
        </p:nvSpPr>
        <p:spPr>
          <a:xfrm>
            <a:off x="3200400" y="4038600"/>
            <a:ext cx="1219200" cy="396239"/>
          </a:xfrm>
          <a:prstGeom prst="rect">
            <a:avLst/>
          </a:prstGeom>
        </p:spPr>
        <p:txBody>
          <a:bodyPr wrap="square" lIns="0" tIns="37465" rIns="0" bIns="0" rtlCol="0">
            <a:noAutofit/>
          </a:bodyPr>
          <a:lstStyle/>
          <a:p>
            <a:pPr marL="92075">
              <a:lnSpc>
                <a:spcPct val="101725"/>
              </a:lnSpc>
            </a:pPr>
            <a:r>
              <a:rPr sz="2000" spc="-1" dirty="0">
                <a:latin typeface="Calibri"/>
                <a:cs typeface="Calibri"/>
              </a:rPr>
              <a:t>else</a:t>
            </a:r>
            <a:endParaRPr sz="2000">
              <a:latin typeface="Calibri"/>
              <a:cs typeface="Calibri"/>
            </a:endParaRPr>
          </a:p>
        </p:txBody>
      </p:sp>
      <p:sp>
        <p:nvSpPr>
          <p:cNvPr id="11" name="object 11"/>
          <p:cNvSpPr txBox="1"/>
          <p:nvPr/>
        </p:nvSpPr>
        <p:spPr>
          <a:xfrm>
            <a:off x="4419600" y="4038600"/>
            <a:ext cx="1219200" cy="396239"/>
          </a:xfrm>
          <a:prstGeom prst="rect">
            <a:avLst/>
          </a:prstGeom>
        </p:spPr>
        <p:txBody>
          <a:bodyPr wrap="square" lIns="0" tIns="37465" rIns="0" bIns="0" rtlCol="0">
            <a:noAutofit/>
          </a:bodyPr>
          <a:lstStyle/>
          <a:p>
            <a:pPr marL="92075">
              <a:lnSpc>
                <a:spcPct val="101725"/>
              </a:lnSpc>
            </a:pPr>
            <a:r>
              <a:rPr sz="2000" spc="-1" dirty="0">
                <a:latin typeface="Calibri"/>
                <a:cs typeface="Calibri"/>
              </a:rPr>
              <a:t>import</a:t>
            </a:r>
            <a:endParaRPr sz="2000">
              <a:latin typeface="Calibri"/>
              <a:cs typeface="Calibri"/>
            </a:endParaRPr>
          </a:p>
        </p:txBody>
      </p:sp>
      <p:sp>
        <p:nvSpPr>
          <p:cNvPr id="10" name="object 10"/>
          <p:cNvSpPr txBox="1"/>
          <p:nvPr/>
        </p:nvSpPr>
        <p:spPr>
          <a:xfrm>
            <a:off x="5638800" y="4038600"/>
            <a:ext cx="1219200" cy="396239"/>
          </a:xfrm>
          <a:prstGeom prst="rect">
            <a:avLst/>
          </a:prstGeom>
        </p:spPr>
        <p:txBody>
          <a:bodyPr wrap="square" lIns="0" tIns="37465" rIns="0" bIns="0" rtlCol="0">
            <a:noAutofit/>
          </a:bodyPr>
          <a:lstStyle/>
          <a:p>
            <a:pPr marL="92328">
              <a:lnSpc>
                <a:spcPct val="101725"/>
              </a:lnSpc>
            </a:pPr>
            <a:r>
              <a:rPr sz="2000" dirty="0">
                <a:latin typeface="Calibri"/>
                <a:cs typeface="Calibri"/>
              </a:rPr>
              <a:t>pass</a:t>
            </a:r>
            <a:endParaRPr sz="2000">
              <a:latin typeface="Calibri"/>
              <a:cs typeface="Calibri"/>
            </a:endParaRPr>
          </a:p>
        </p:txBody>
      </p:sp>
      <p:sp>
        <p:nvSpPr>
          <p:cNvPr id="9" name="object 9"/>
          <p:cNvSpPr txBox="1"/>
          <p:nvPr/>
        </p:nvSpPr>
        <p:spPr>
          <a:xfrm>
            <a:off x="6858000" y="4038600"/>
            <a:ext cx="1219200" cy="396239"/>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1981200" y="4434840"/>
            <a:ext cx="1219200" cy="396240"/>
          </a:xfrm>
          <a:prstGeom prst="rect">
            <a:avLst/>
          </a:prstGeom>
        </p:spPr>
        <p:txBody>
          <a:bodyPr wrap="square" lIns="0" tIns="37465" rIns="0" bIns="0" rtlCol="0">
            <a:noAutofit/>
          </a:bodyPr>
          <a:lstStyle/>
          <a:p>
            <a:pPr marL="91693">
              <a:lnSpc>
                <a:spcPct val="101725"/>
              </a:lnSpc>
            </a:pPr>
            <a:r>
              <a:rPr sz="2000" spc="-4" dirty="0">
                <a:latin typeface="Calibri"/>
                <a:cs typeface="Calibri"/>
              </a:rPr>
              <a:t>break</a:t>
            </a:r>
            <a:endParaRPr sz="2000">
              <a:latin typeface="Calibri"/>
              <a:cs typeface="Calibri"/>
            </a:endParaRPr>
          </a:p>
        </p:txBody>
      </p:sp>
      <p:sp>
        <p:nvSpPr>
          <p:cNvPr id="7" name="object 7"/>
          <p:cNvSpPr txBox="1"/>
          <p:nvPr/>
        </p:nvSpPr>
        <p:spPr>
          <a:xfrm>
            <a:off x="3200400" y="4434840"/>
            <a:ext cx="1219200" cy="396240"/>
          </a:xfrm>
          <a:prstGeom prst="rect">
            <a:avLst/>
          </a:prstGeom>
        </p:spPr>
        <p:txBody>
          <a:bodyPr wrap="square" lIns="0" tIns="37465" rIns="0" bIns="0" rtlCol="0">
            <a:noAutofit/>
          </a:bodyPr>
          <a:lstStyle/>
          <a:p>
            <a:pPr marL="92075">
              <a:lnSpc>
                <a:spcPct val="101725"/>
              </a:lnSpc>
            </a:pPr>
            <a:r>
              <a:rPr sz="2000" spc="-14" dirty="0">
                <a:latin typeface="Calibri"/>
                <a:cs typeface="Calibri"/>
              </a:rPr>
              <a:t>except</a:t>
            </a:r>
            <a:endParaRPr sz="2000">
              <a:latin typeface="Calibri"/>
              <a:cs typeface="Calibri"/>
            </a:endParaRPr>
          </a:p>
        </p:txBody>
      </p:sp>
      <p:sp>
        <p:nvSpPr>
          <p:cNvPr id="6" name="object 6"/>
          <p:cNvSpPr txBox="1"/>
          <p:nvPr/>
        </p:nvSpPr>
        <p:spPr>
          <a:xfrm>
            <a:off x="4419600" y="4434840"/>
            <a:ext cx="1219200" cy="396240"/>
          </a:xfrm>
          <a:prstGeom prst="rect">
            <a:avLst/>
          </a:prstGeom>
        </p:spPr>
        <p:txBody>
          <a:bodyPr wrap="square" lIns="0" tIns="37465" rIns="0" bIns="0" rtlCol="0">
            <a:noAutofit/>
          </a:bodyPr>
          <a:lstStyle/>
          <a:p>
            <a:pPr marL="92075">
              <a:lnSpc>
                <a:spcPct val="101725"/>
              </a:lnSpc>
            </a:pPr>
            <a:r>
              <a:rPr sz="2000" spc="-4" dirty="0">
                <a:latin typeface="Calibri"/>
                <a:cs typeface="Calibri"/>
              </a:rPr>
              <a:t>in</a:t>
            </a:r>
            <a:endParaRPr sz="2000">
              <a:latin typeface="Calibri"/>
              <a:cs typeface="Calibri"/>
            </a:endParaRPr>
          </a:p>
        </p:txBody>
      </p:sp>
      <p:sp>
        <p:nvSpPr>
          <p:cNvPr id="5" name="object 5"/>
          <p:cNvSpPr txBox="1"/>
          <p:nvPr/>
        </p:nvSpPr>
        <p:spPr>
          <a:xfrm>
            <a:off x="5638800" y="4434840"/>
            <a:ext cx="1219200" cy="396240"/>
          </a:xfrm>
          <a:prstGeom prst="rect">
            <a:avLst/>
          </a:prstGeom>
        </p:spPr>
        <p:txBody>
          <a:bodyPr wrap="square" lIns="0" tIns="37465" rIns="0" bIns="0" rtlCol="0">
            <a:noAutofit/>
          </a:bodyPr>
          <a:lstStyle/>
          <a:p>
            <a:pPr marL="92328">
              <a:lnSpc>
                <a:spcPct val="101725"/>
              </a:lnSpc>
            </a:pPr>
            <a:r>
              <a:rPr sz="2000" spc="-8" dirty="0">
                <a:latin typeface="Calibri"/>
                <a:cs typeface="Calibri"/>
              </a:rPr>
              <a:t>raise</a:t>
            </a:r>
            <a:endParaRPr sz="2000">
              <a:latin typeface="Calibri"/>
              <a:cs typeface="Calibri"/>
            </a:endParaRPr>
          </a:p>
        </p:txBody>
      </p:sp>
      <p:sp>
        <p:nvSpPr>
          <p:cNvPr id="4" name="object 4"/>
          <p:cNvSpPr txBox="1"/>
          <p:nvPr/>
        </p:nvSpPr>
        <p:spPr>
          <a:xfrm>
            <a:off x="6858000" y="4434840"/>
            <a:ext cx="1219200" cy="39624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854990" y="336423"/>
            <a:ext cx="8282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993798" y="336423"/>
            <a:ext cx="81372"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86513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CBEA267-E84D-4B84-B139-9F5CE9E0B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15" y="608342"/>
            <a:ext cx="10860350" cy="4931324"/>
          </a:xfrm>
          <a:prstGeom prst="rect">
            <a:avLst/>
          </a:prstGeom>
        </p:spPr>
      </p:pic>
    </p:spTree>
    <p:extLst>
      <p:ext uri="{BB962C8B-B14F-4D97-AF65-F5344CB8AC3E}">
        <p14:creationId xmlns:p14="http://schemas.microsoft.com/office/powerpoint/2010/main" val="3560035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891209" y="2411856"/>
            <a:ext cx="4775327" cy="2340229"/>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4211701" y="3261995"/>
            <a:ext cx="2702687" cy="486282"/>
          </a:xfrm>
          <a:custGeom>
            <a:avLst/>
            <a:gdLst/>
            <a:ahLst/>
            <a:cxnLst/>
            <a:rect l="l" t="t" r="r" b="b"/>
            <a:pathLst>
              <a:path w="2702687" h="486282">
                <a:moveTo>
                  <a:pt x="11429" y="54737"/>
                </a:moveTo>
                <a:lnTo>
                  <a:pt x="76453" y="0"/>
                </a:lnTo>
                <a:lnTo>
                  <a:pt x="0" y="63118"/>
                </a:lnTo>
                <a:lnTo>
                  <a:pt x="11429" y="54737"/>
                </a:lnTo>
                <a:close/>
              </a:path>
              <a:path w="2702687" h="486282">
                <a:moveTo>
                  <a:pt x="85344" y="762"/>
                </a:moveTo>
                <a:lnTo>
                  <a:pt x="83185" y="-1905"/>
                </a:lnTo>
                <a:lnTo>
                  <a:pt x="79121" y="-2286"/>
                </a:lnTo>
                <a:lnTo>
                  <a:pt x="76453" y="0"/>
                </a:lnTo>
                <a:lnTo>
                  <a:pt x="11429" y="54737"/>
                </a:lnTo>
                <a:lnTo>
                  <a:pt x="0" y="63118"/>
                </a:lnTo>
                <a:lnTo>
                  <a:pt x="92583" y="98551"/>
                </a:lnTo>
                <a:lnTo>
                  <a:pt x="13462" y="67309"/>
                </a:lnTo>
                <a:lnTo>
                  <a:pt x="14732" y="55117"/>
                </a:lnTo>
                <a:lnTo>
                  <a:pt x="24892" y="59000"/>
                </a:lnTo>
                <a:lnTo>
                  <a:pt x="16510" y="65912"/>
                </a:lnTo>
                <a:lnTo>
                  <a:pt x="14732" y="55117"/>
                </a:lnTo>
                <a:lnTo>
                  <a:pt x="13462" y="67309"/>
                </a:lnTo>
                <a:lnTo>
                  <a:pt x="36670" y="63501"/>
                </a:lnTo>
                <a:lnTo>
                  <a:pt x="2702687" y="-374015"/>
                </a:lnTo>
                <a:lnTo>
                  <a:pt x="2700654" y="-386461"/>
                </a:lnTo>
                <a:lnTo>
                  <a:pt x="34690" y="50920"/>
                </a:lnTo>
                <a:lnTo>
                  <a:pt x="84582" y="9778"/>
                </a:lnTo>
                <a:lnTo>
                  <a:pt x="87249" y="7492"/>
                </a:lnTo>
                <a:lnTo>
                  <a:pt x="87629" y="3555"/>
                </a:lnTo>
                <a:lnTo>
                  <a:pt x="85344" y="762"/>
                </a:lnTo>
                <a:close/>
              </a:path>
              <a:path w="2702687" h="486282">
                <a:moveTo>
                  <a:pt x="92583" y="98551"/>
                </a:moveTo>
                <a:lnTo>
                  <a:pt x="95885" y="99821"/>
                </a:lnTo>
                <a:lnTo>
                  <a:pt x="99568" y="98170"/>
                </a:lnTo>
                <a:lnTo>
                  <a:pt x="100837" y="94868"/>
                </a:lnTo>
                <a:lnTo>
                  <a:pt x="102108" y="91566"/>
                </a:lnTo>
                <a:lnTo>
                  <a:pt x="100457" y="87883"/>
                </a:lnTo>
                <a:lnTo>
                  <a:pt x="97154" y="86613"/>
                </a:lnTo>
                <a:lnTo>
                  <a:pt x="36670" y="63501"/>
                </a:lnTo>
                <a:lnTo>
                  <a:pt x="13462" y="67309"/>
                </a:lnTo>
                <a:lnTo>
                  <a:pt x="92583" y="98551"/>
                </a:lnTo>
                <a:close/>
              </a:path>
              <a:path w="2702687" h="486282">
                <a:moveTo>
                  <a:pt x="24892" y="59000"/>
                </a:moveTo>
                <a:lnTo>
                  <a:pt x="14732" y="55117"/>
                </a:lnTo>
                <a:lnTo>
                  <a:pt x="16510" y="65912"/>
                </a:lnTo>
                <a:lnTo>
                  <a:pt x="24892" y="59000"/>
                </a:lnTo>
                <a:close/>
              </a:path>
            </a:pathLst>
          </a:custGeom>
          <a:solidFill>
            <a:srgbClr val="FFBE00"/>
          </a:solidFill>
        </p:spPr>
        <p:txBody>
          <a:bodyPr wrap="square" lIns="0" tIns="0" rIns="0" bIns="0" rtlCol="0">
            <a:noAutofit/>
          </a:bodyPr>
          <a:lstStyle/>
          <a:p>
            <a:endParaRPr/>
          </a:p>
        </p:txBody>
      </p:sp>
      <p:sp>
        <p:nvSpPr>
          <p:cNvPr id="15" name="object 15"/>
          <p:cNvSpPr/>
          <p:nvPr/>
        </p:nvSpPr>
        <p:spPr>
          <a:xfrm>
            <a:off x="6913372" y="2411933"/>
            <a:ext cx="4765929" cy="1170101"/>
          </a:xfrm>
          <a:custGeom>
            <a:avLst/>
            <a:gdLst/>
            <a:ahLst/>
            <a:cxnLst/>
            <a:rect l="l" t="t" r="r" b="b"/>
            <a:pathLst>
              <a:path w="4765929" h="1170101">
                <a:moveTo>
                  <a:pt x="0" y="1170101"/>
                </a:moveTo>
                <a:lnTo>
                  <a:pt x="4765929" y="1170101"/>
                </a:lnTo>
                <a:lnTo>
                  <a:pt x="4765929" y="0"/>
                </a:lnTo>
                <a:lnTo>
                  <a:pt x="0" y="0"/>
                </a:lnTo>
                <a:lnTo>
                  <a:pt x="0" y="1170101"/>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6913372" y="2411933"/>
            <a:ext cx="4765929" cy="1170101"/>
          </a:xfrm>
          <a:custGeom>
            <a:avLst/>
            <a:gdLst/>
            <a:ahLst/>
            <a:cxnLst/>
            <a:rect l="l" t="t" r="r" b="b"/>
            <a:pathLst>
              <a:path w="4765929" h="1170101">
                <a:moveTo>
                  <a:pt x="0" y="1170101"/>
                </a:moveTo>
                <a:lnTo>
                  <a:pt x="4765929" y="1170101"/>
                </a:lnTo>
                <a:lnTo>
                  <a:pt x="4765929" y="0"/>
                </a:lnTo>
                <a:lnTo>
                  <a:pt x="0" y="0"/>
                </a:lnTo>
                <a:lnTo>
                  <a:pt x="0" y="1170101"/>
                </a:lnTo>
                <a:close/>
              </a:path>
            </a:pathLst>
          </a:custGeom>
          <a:ln w="25399">
            <a:solidFill>
              <a:srgbClr val="BB8B00"/>
            </a:solidFill>
          </a:ln>
        </p:spPr>
        <p:txBody>
          <a:bodyPr wrap="square" lIns="0" tIns="0" rIns="0" bIns="0" rtlCol="0">
            <a:noAutofit/>
          </a:bodyPr>
          <a:lstStyle/>
          <a:p>
            <a:endParaRPr/>
          </a:p>
        </p:txBody>
      </p:sp>
      <p:sp>
        <p:nvSpPr>
          <p:cNvPr id="17" name="object 17"/>
          <p:cNvSpPr/>
          <p:nvPr/>
        </p:nvSpPr>
        <p:spPr>
          <a:xfrm>
            <a:off x="891209" y="2411856"/>
            <a:ext cx="5204841" cy="2340229"/>
          </a:xfrm>
          <a:custGeom>
            <a:avLst/>
            <a:gdLst/>
            <a:ahLst/>
            <a:cxnLst/>
            <a:rect l="l" t="t" r="r" b="b"/>
            <a:pathLst>
              <a:path w="5204841" h="2340229">
                <a:moveTo>
                  <a:pt x="0" y="2340229"/>
                </a:moveTo>
                <a:lnTo>
                  <a:pt x="5204841" y="2340229"/>
                </a:lnTo>
                <a:lnTo>
                  <a:pt x="5204841" y="0"/>
                </a:lnTo>
                <a:lnTo>
                  <a:pt x="0" y="0"/>
                </a:lnTo>
                <a:lnTo>
                  <a:pt x="0" y="2340229"/>
                </a:lnTo>
                <a:close/>
              </a:path>
            </a:pathLst>
          </a:custGeom>
          <a:ln w="28575">
            <a:solidFill>
              <a:srgbClr val="BB8B00"/>
            </a:solidFill>
            <a:prstDash val="lgDash"/>
          </a:ln>
        </p:spPr>
        <p:txBody>
          <a:bodyPr wrap="square" lIns="0" tIns="0" rIns="0" bIns="0" rtlCol="0">
            <a:noAutofit/>
          </a:bodyPr>
          <a:lstStyle/>
          <a:p>
            <a:endParaRPr/>
          </a:p>
        </p:txBody>
      </p:sp>
      <p:sp>
        <p:nvSpPr>
          <p:cNvPr id="12" name="object 12"/>
          <p:cNvSpPr txBox="1"/>
          <p:nvPr/>
        </p:nvSpPr>
        <p:spPr>
          <a:xfrm>
            <a:off x="387502" y="197103"/>
            <a:ext cx="3849919" cy="380492"/>
          </a:xfrm>
          <a:prstGeom prst="rect">
            <a:avLst/>
          </a:prstGeom>
        </p:spPr>
        <p:txBody>
          <a:bodyPr wrap="square" lIns="0" tIns="18383" rIns="0" bIns="0" rtlCol="0">
            <a:noAutofit/>
          </a:bodyPr>
          <a:lstStyle/>
          <a:p>
            <a:pPr marL="12700">
              <a:lnSpc>
                <a:spcPts val="2895"/>
              </a:lnSpc>
            </a:pPr>
            <a:r>
              <a:rPr sz="2800" b="1" u="heavy" spc="-5" dirty="0">
                <a:solidFill>
                  <a:srgbClr val="404040"/>
                </a:solidFill>
                <a:latin typeface="Calibri"/>
                <a:cs typeface="Calibri"/>
              </a:rPr>
              <a:t>3.3 Lines And Indentation</a:t>
            </a:r>
            <a:endParaRPr sz="2800">
              <a:latin typeface="Calibri"/>
              <a:cs typeface="Calibri"/>
            </a:endParaRPr>
          </a:p>
        </p:txBody>
      </p:sp>
      <p:sp>
        <p:nvSpPr>
          <p:cNvPr id="11" name="object 11"/>
          <p:cNvSpPr txBox="1"/>
          <p:nvPr/>
        </p:nvSpPr>
        <p:spPr>
          <a:xfrm>
            <a:off x="631952" y="1209310"/>
            <a:ext cx="152654" cy="644143"/>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60"/>
              </a:spcBef>
            </a:pPr>
            <a:r>
              <a:rPr sz="2000" dirty="0">
                <a:latin typeface="Arial"/>
                <a:cs typeface="Arial"/>
              </a:rPr>
              <a:t>•</a:t>
            </a:r>
            <a:endParaRPr sz="2000">
              <a:latin typeface="Arial"/>
              <a:cs typeface="Arial"/>
            </a:endParaRPr>
          </a:p>
        </p:txBody>
      </p:sp>
      <p:sp>
        <p:nvSpPr>
          <p:cNvPr id="10" name="object 10"/>
          <p:cNvSpPr txBox="1"/>
          <p:nvPr/>
        </p:nvSpPr>
        <p:spPr>
          <a:xfrm>
            <a:off x="974852" y="1224661"/>
            <a:ext cx="7266643" cy="1009903"/>
          </a:xfrm>
          <a:prstGeom prst="rect">
            <a:avLst/>
          </a:prstGeom>
        </p:spPr>
        <p:txBody>
          <a:bodyPr wrap="square" lIns="0" tIns="13366" rIns="0" bIns="0" rtlCol="0">
            <a:noAutofit/>
          </a:bodyPr>
          <a:lstStyle/>
          <a:p>
            <a:pPr marL="76707" marR="33808">
              <a:lnSpc>
                <a:spcPts val="2105"/>
              </a:lnSpc>
            </a:pPr>
            <a:r>
              <a:rPr sz="2000" spc="-3" dirty="0">
                <a:latin typeface="Calibri"/>
                <a:cs typeface="Calibri"/>
              </a:rPr>
              <a:t>Blocks of code are denoted by line indentation .</a:t>
            </a:r>
            <a:endParaRPr sz="2000">
              <a:latin typeface="Calibri"/>
              <a:cs typeface="Calibri"/>
            </a:endParaRPr>
          </a:p>
          <a:p>
            <a:pPr marL="412241" indent="-399541">
              <a:lnSpc>
                <a:spcPts val="2880"/>
              </a:lnSpc>
              <a:spcBef>
                <a:spcPts val="98"/>
              </a:spcBef>
            </a:pPr>
            <a:r>
              <a:rPr sz="2000" dirty="0">
                <a:latin typeface="Calibri"/>
                <a:cs typeface="Calibri"/>
              </a:rPr>
              <a:t>The t</a:t>
            </a:r>
            <a:r>
              <a:rPr sz="2000" spc="-29" dirty="0">
                <a:latin typeface="Calibri"/>
                <a:cs typeface="Calibri"/>
              </a:rPr>
              <a:t>w</a:t>
            </a:r>
            <a:r>
              <a:rPr sz="2000" spc="0" dirty="0">
                <a:latin typeface="Calibri"/>
                <a:cs typeface="Calibri"/>
              </a:rPr>
              <a:t>o</a:t>
            </a:r>
            <a:r>
              <a:rPr sz="2000" spc="-9" dirty="0">
                <a:latin typeface="Calibri"/>
                <a:cs typeface="Calibri"/>
              </a:rPr>
              <a:t> </a:t>
            </a:r>
            <a:r>
              <a:rPr sz="2000" spc="0" dirty="0">
                <a:latin typeface="Calibri"/>
                <a:cs typeface="Calibri"/>
              </a:rPr>
              <a:t>bloc</a:t>
            </a:r>
            <a:r>
              <a:rPr sz="2000" spc="-19" dirty="0">
                <a:latin typeface="Calibri"/>
                <a:cs typeface="Calibri"/>
              </a:rPr>
              <a:t>k</a:t>
            </a:r>
            <a:r>
              <a:rPr sz="2000" spc="0" dirty="0">
                <a:latin typeface="Calibri"/>
                <a:cs typeface="Calibri"/>
              </a:rPr>
              <a:t>s of</a:t>
            </a:r>
            <a:r>
              <a:rPr sz="2000" spc="-9" dirty="0">
                <a:latin typeface="Calibri"/>
                <a:cs typeface="Calibri"/>
              </a:rPr>
              <a:t> c</a:t>
            </a:r>
            <a:r>
              <a:rPr sz="2000" spc="0" dirty="0">
                <a:latin typeface="Calibri"/>
                <a:cs typeface="Calibri"/>
              </a:rPr>
              <a:t>ode</a:t>
            </a:r>
            <a:r>
              <a:rPr sz="2000" spc="-19" dirty="0">
                <a:latin typeface="Calibri"/>
                <a:cs typeface="Calibri"/>
              </a:rPr>
              <a:t> </a:t>
            </a:r>
            <a:r>
              <a:rPr sz="2000" spc="-4" dirty="0">
                <a:latin typeface="Calibri"/>
                <a:cs typeface="Calibri"/>
              </a:rPr>
              <a:t>i</a:t>
            </a:r>
            <a:r>
              <a:rPr sz="2000" spc="0" dirty="0">
                <a:latin typeface="Calibri"/>
                <a:cs typeface="Calibri"/>
              </a:rPr>
              <a:t>n</a:t>
            </a:r>
            <a:r>
              <a:rPr sz="2000" spc="9" dirty="0">
                <a:latin typeface="Calibri"/>
                <a:cs typeface="Calibri"/>
              </a:rPr>
              <a:t> </a:t>
            </a:r>
            <a:r>
              <a:rPr sz="2000" spc="0" dirty="0">
                <a:latin typeface="Calibri"/>
                <a:cs typeface="Calibri"/>
              </a:rPr>
              <a:t>our</a:t>
            </a:r>
            <a:r>
              <a:rPr sz="2000" spc="-9" dirty="0">
                <a:latin typeface="Calibri"/>
                <a:cs typeface="Calibri"/>
              </a:rPr>
              <a:t> </a:t>
            </a:r>
            <a:r>
              <a:rPr sz="2000" spc="-34" dirty="0">
                <a:latin typeface="Calibri"/>
                <a:cs typeface="Calibri"/>
              </a:rPr>
              <a:t>e</a:t>
            </a:r>
            <a:r>
              <a:rPr sz="2000" spc="-39" dirty="0">
                <a:latin typeface="Calibri"/>
                <a:cs typeface="Calibri"/>
              </a:rPr>
              <a:t>x</a:t>
            </a:r>
            <a:r>
              <a:rPr sz="2000" spc="0" dirty="0">
                <a:latin typeface="Calibri"/>
                <a:cs typeface="Calibri"/>
              </a:rPr>
              <a:t>amp</a:t>
            </a:r>
            <a:r>
              <a:rPr sz="2000" spc="-4" dirty="0">
                <a:latin typeface="Calibri"/>
                <a:cs typeface="Calibri"/>
              </a:rPr>
              <a:t>l</a:t>
            </a:r>
            <a:r>
              <a:rPr sz="2000" spc="0" dirty="0">
                <a:latin typeface="Calibri"/>
                <a:cs typeface="Calibri"/>
              </a:rPr>
              <a:t>e</a:t>
            </a:r>
            <a:r>
              <a:rPr sz="2000" spc="14" dirty="0">
                <a:latin typeface="Calibri"/>
                <a:cs typeface="Calibri"/>
              </a:rPr>
              <a:t> </a:t>
            </a:r>
            <a:r>
              <a:rPr sz="2000" spc="-4" dirty="0">
                <a:latin typeface="Calibri"/>
                <a:cs typeface="Calibri"/>
              </a:rPr>
              <a:t>i</a:t>
            </a:r>
            <a:r>
              <a:rPr sz="2000" spc="0" dirty="0">
                <a:latin typeface="Calibri"/>
                <a:cs typeface="Calibri"/>
              </a:rPr>
              <a:t>f-</a:t>
            </a:r>
            <a:r>
              <a:rPr sz="2000" spc="-29" dirty="0">
                <a:latin typeface="Calibri"/>
                <a:cs typeface="Calibri"/>
              </a:rPr>
              <a:t>s</a:t>
            </a:r>
            <a:r>
              <a:rPr sz="2000" spc="-25" dirty="0">
                <a:latin typeface="Calibri"/>
                <a:cs typeface="Calibri"/>
              </a:rPr>
              <a:t>tat</a:t>
            </a:r>
            <a:r>
              <a:rPr sz="2000" spc="0" dirty="0">
                <a:latin typeface="Calibri"/>
                <a:cs typeface="Calibri"/>
              </a:rPr>
              <a:t>e</a:t>
            </a:r>
            <a:r>
              <a:rPr sz="2000" spc="-4" dirty="0">
                <a:latin typeface="Calibri"/>
                <a:cs typeface="Calibri"/>
              </a:rPr>
              <a:t>m</a:t>
            </a:r>
            <a:r>
              <a:rPr sz="2000" spc="0" dirty="0">
                <a:latin typeface="Calibri"/>
                <a:cs typeface="Calibri"/>
              </a:rPr>
              <a:t>e</a:t>
            </a:r>
            <a:r>
              <a:rPr sz="2000" spc="-19" dirty="0">
                <a:latin typeface="Calibri"/>
                <a:cs typeface="Calibri"/>
              </a:rPr>
              <a:t>n</a:t>
            </a:r>
            <a:r>
              <a:rPr sz="2000" spc="0" dirty="0">
                <a:latin typeface="Calibri"/>
                <a:cs typeface="Calibri"/>
              </a:rPr>
              <a:t>t</a:t>
            </a:r>
            <a:r>
              <a:rPr sz="2000" spc="44" dirty="0">
                <a:latin typeface="Calibri"/>
                <a:cs typeface="Calibri"/>
              </a:rPr>
              <a:t> </a:t>
            </a:r>
            <a:r>
              <a:rPr sz="2000" spc="0" dirty="0">
                <a:latin typeface="Calibri"/>
                <a:cs typeface="Calibri"/>
              </a:rPr>
              <a:t>a</a:t>
            </a:r>
            <a:r>
              <a:rPr sz="2000" spc="-25" dirty="0">
                <a:latin typeface="Calibri"/>
                <a:cs typeface="Calibri"/>
              </a:rPr>
              <a:t>r</a:t>
            </a:r>
            <a:r>
              <a:rPr sz="2000" spc="0" dirty="0">
                <a:latin typeface="Calibri"/>
                <a:cs typeface="Calibri"/>
              </a:rPr>
              <a:t>e both inde</a:t>
            </a:r>
            <a:r>
              <a:rPr sz="2000" spc="-19" dirty="0">
                <a:latin typeface="Calibri"/>
                <a:cs typeface="Calibri"/>
              </a:rPr>
              <a:t>n</a:t>
            </a:r>
            <a:r>
              <a:rPr sz="2000" spc="-25" dirty="0">
                <a:latin typeface="Calibri"/>
                <a:cs typeface="Calibri"/>
              </a:rPr>
              <a:t>t</a:t>
            </a:r>
            <a:r>
              <a:rPr sz="2000" spc="0" dirty="0">
                <a:latin typeface="Calibri"/>
                <a:cs typeface="Calibri"/>
              </a:rPr>
              <a:t>ed </a:t>
            </a:r>
            <a:r>
              <a:rPr sz="2000" spc="-34" dirty="0">
                <a:latin typeface="Calibri"/>
                <a:cs typeface="Calibri"/>
              </a:rPr>
              <a:t>f</a:t>
            </a:r>
            <a:r>
              <a:rPr sz="2000" spc="0" dirty="0">
                <a:latin typeface="Calibri"/>
                <a:cs typeface="Calibri"/>
              </a:rPr>
              <a:t>our</a:t>
            </a:r>
            <a:r>
              <a:rPr sz="2000" spc="-4" dirty="0">
                <a:latin typeface="Calibri"/>
                <a:cs typeface="Calibri"/>
              </a:rPr>
              <a:t> </a:t>
            </a:r>
            <a:r>
              <a:rPr sz="2000" spc="0" dirty="0">
                <a:latin typeface="Calibri"/>
                <a:cs typeface="Calibri"/>
              </a:rPr>
              <a:t>spaces,</a:t>
            </a:r>
            <a:r>
              <a:rPr sz="2000" spc="4" dirty="0">
                <a:latin typeface="Calibri"/>
                <a:cs typeface="Calibri"/>
              </a:rPr>
              <a:t> </a:t>
            </a:r>
            <a:r>
              <a:rPr sz="2000" spc="0" dirty="0">
                <a:latin typeface="Calibri"/>
                <a:cs typeface="Calibri"/>
              </a:rPr>
              <a:t>which</a:t>
            </a:r>
            <a:r>
              <a:rPr sz="2000" spc="-4" dirty="0">
                <a:latin typeface="Calibri"/>
                <a:cs typeface="Calibri"/>
              </a:rPr>
              <a:t> i</a:t>
            </a:r>
            <a:r>
              <a:rPr sz="2000" spc="0" dirty="0">
                <a:latin typeface="Calibri"/>
                <a:cs typeface="Calibri"/>
              </a:rPr>
              <a:t>s a ty</a:t>
            </a:r>
            <a:r>
              <a:rPr sz="2000" spc="4" dirty="0">
                <a:latin typeface="Calibri"/>
                <a:cs typeface="Calibri"/>
              </a:rPr>
              <a:t>p</a:t>
            </a:r>
            <a:r>
              <a:rPr sz="2000" spc="0" dirty="0">
                <a:latin typeface="Calibri"/>
                <a:cs typeface="Calibri"/>
              </a:rPr>
              <a:t>i</a:t>
            </a:r>
            <a:r>
              <a:rPr sz="2000" spc="-9" dirty="0">
                <a:latin typeface="Calibri"/>
                <a:cs typeface="Calibri"/>
              </a:rPr>
              <a:t>c</a:t>
            </a:r>
            <a:r>
              <a:rPr sz="2000" spc="0" dirty="0">
                <a:latin typeface="Calibri"/>
                <a:cs typeface="Calibri"/>
              </a:rPr>
              <a:t>al</a:t>
            </a:r>
            <a:r>
              <a:rPr sz="2000" spc="-9" dirty="0">
                <a:latin typeface="Calibri"/>
                <a:cs typeface="Calibri"/>
              </a:rPr>
              <a:t> </a:t>
            </a:r>
            <a:r>
              <a:rPr sz="2000" spc="0" dirty="0">
                <a:latin typeface="Calibri"/>
                <a:cs typeface="Calibri"/>
              </a:rPr>
              <a:t>amou</a:t>
            </a:r>
            <a:r>
              <a:rPr sz="2000" spc="-25" dirty="0">
                <a:latin typeface="Calibri"/>
                <a:cs typeface="Calibri"/>
              </a:rPr>
              <a:t>n</a:t>
            </a:r>
            <a:r>
              <a:rPr sz="2000" spc="0" dirty="0">
                <a:latin typeface="Calibri"/>
                <a:cs typeface="Calibri"/>
              </a:rPr>
              <a:t>t</a:t>
            </a:r>
            <a:r>
              <a:rPr sz="2000" spc="-4" dirty="0">
                <a:latin typeface="Calibri"/>
                <a:cs typeface="Calibri"/>
              </a:rPr>
              <a:t> </a:t>
            </a:r>
            <a:r>
              <a:rPr sz="2000" spc="0" dirty="0">
                <a:latin typeface="Calibri"/>
                <a:cs typeface="Calibri"/>
              </a:rPr>
              <a:t>of</a:t>
            </a:r>
            <a:r>
              <a:rPr sz="2000" spc="-9" dirty="0">
                <a:latin typeface="Calibri"/>
                <a:cs typeface="Calibri"/>
              </a:rPr>
              <a:t> </a:t>
            </a:r>
            <a:r>
              <a:rPr sz="2000" spc="0" dirty="0">
                <a:latin typeface="Calibri"/>
                <a:cs typeface="Calibri"/>
              </a:rPr>
              <a:t>inde</a:t>
            </a:r>
            <a:r>
              <a:rPr sz="2000" spc="-19" dirty="0">
                <a:latin typeface="Calibri"/>
                <a:cs typeface="Calibri"/>
              </a:rPr>
              <a:t>n</a:t>
            </a:r>
            <a:r>
              <a:rPr sz="2000" spc="-25" dirty="0">
                <a:latin typeface="Calibri"/>
                <a:cs typeface="Calibri"/>
              </a:rPr>
              <a:t>ta</a:t>
            </a:r>
            <a:r>
              <a:rPr sz="2000" spc="0" dirty="0">
                <a:latin typeface="Calibri"/>
                <a:cs typeface="Calibri"/>
              </a:rPr>
              <a:t>tion</a:t>
            </a:r>
            <a:r>
              <a:rPr sz="2000" spc="4" dirty="0">
                <a:latin typeface="Calibri"/>
                <a:cs typeface="Calibri"/>
              </a:rPr>
              <a:t> </a:t>
            </a:r>
            <a:r>
              <a:rPr sz="2000" spc="-34" dirty="0">
                <a:latin typeface="Calibri"/>
                <a:cs typeface="Calibri"/>
              </a:rPr>
              <a:t>f</a:t>
            </a:r>
            <a:r>
              <a:rPr sz="2000" spc="0" dirty="0">
                <a:latin typeface="Calibri"/>
                <a:cs typeface="Calibri"/>
              </a:rPr>
              <a:t>or</a:t>
            </a:r>
            <a:r>
              <a:rPr sz="2000" spc="-9" dirty="0">
                <a:latin typeface="Calibri"/>
                <a:cs typeface="Calibri"/>
              </a:rPr>
              <a:t> </a:t>
            </a:r>
            <a:r>
              <a:rPr sz="2000" spc="4" dirty="0">
                <a:latin typeface="Calibri"/>
                <a:cs typeface="Calibri"/>
              </a:rPr>
              <a:t>P</a:t>
            </a:r>
            <a:r>
              <a:rPr sz="2000" spc="14" dirty="0">
                <a:latin typeface="Calibri"/>
                <a:cs typeface="Calibri"/>
              </a:rPr>
              <a:t>y</a:t>
            </a:r>
            <a:r>
              <a:rPr sz="2000" spc="0" dirty="0">
                <a:latin typeface="Calibri"/>
                <a:cs typeface="Calibri"/>
              </a:rPr>
              <a:t>thon</a:t>
            </a:r>
            <a:endParaRPr sz="2000">
              <a:latin typeface="Calibri"/>
              <a:cs typeface="Calibri"/>
            </a:endParaRPr>
          </a:p>
        </p:txBody>
      </p:sp>
      <p:sp>
        <p:nvSpPr>
          <p:cNvPr id="9" name="object 9"/>
          <p:cNvSpPr txBox="1"/>
          <p:nvPr/>
        </p:nvSpPr>
        <p:spPr>
          <a:xfrm>
            <a:off x="631952" y="4881372"/>
            <a:ext cx="327653" cy="279907"/>
          </a:xfrm>
          <a:prstGeom prst="rect">
            <a:avLst/>
          </a:prstGeom>
        </p:spPr>
        <p:txBody>
          <a:bodyPr wrap="square" lIns="0" tIns="13366" rIns="0" bIns="0" rtlCol="0">
            <a:noAutofit/>
          </a:bodyPr>
          <a:lstStyle/>
          <a:p>
            <a:pPr marL="12700">
              <a:lnSpc>
                <a:spcPts val="2105"/>
              </a:lnSpc>
            </a:pPr>
            <a:r>
              <a:rPr sz="2000" dirty="0">
                <a:latin typeface="Calibri"/>
                <a:cs typeface="Calibri"/>
              </a:rPr>
              <a:t>All</a:t>
            </a:r>
            <a:endParaRPr sz="2000">
              <a:latin typeface="Calibri"/>
              <a:cs typeface="Calibri"/>
            </a:endParaRPr>
          </a:p>
        </p:txBody>
      </p:sp>
      <p:sp>
        <p:nvSpPr>
          <p:cNvPr id="8" name="object 8"/>
          <p:cNvSpPr txBox="1"/>
          <p:nvPr/>
        </p:nvSpPr>
        <p:spPr>
          <a:xfrm>
            <a:off x="953516" y="4881372"/>
            <a:ext cx="8309926"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the continuous lines indented with same number of spaces would form a block .</a:t>
            </a:r>
            <a:endParaRPr sz="2000">
              <a:latin typeface="Calibri"/>
              <a:cs typeface="Calibri"/>
            </a:endParaRPr>
          </a:p>
        </p:txBody>
      </p:sp>
      <p:sp>
        <p:nvSpPr>
          <p:cNvPr id="6" name="object 6"/>
          <p:cNvSpPr txBox="1"/>
          <p:nvPr/>
        </p:nvSpPr>
        <p:spPr>
          <a:xfrm>
            <a:off x="6913372" y="2411933"/>
            <a:ext cx="4765929" cy="1170101"/>
          </a:xfrm>
          <a:prstGeom prst="rect">
            <a:avLst/>
          </a:prstGeom>
        </p:spPr>
        <p:txBody>
          <a:bodyPr wrap="square" lIns="0" tIns="0" rIns="0" bIns="0" rtlCol="0">
            <a:noAutofit/>
          </a:bodyPr>
          <a:lstStyle/>
          <a:p>
            <a:pPr>
              <a:lnSpc>
                <a:spcPts val="1000"/>
              </a:lnSpc>
            </a:pPr>
            <a:endParaRPr sz="1000"/>
          </a:p>
          <a:p>
            <a:pPr marL="376708" marR="378823" algn="ctr">
              <a:lnSpc>
                <a:spcPct val="101725"/>
              </a:lnSpc>
              <a:spcBef>
                <a:spcPts val="1385"/>
              </a:spcBef>
            </a:pPr>
            <a:r>
              <a:rPr sz="1800" spc="-2" dirty="0">
                <a:solidFill>
                  <a:srgbClr val="FFFFFF"/>
                </a:solidFill>
                <a:latin typeface="Calibri"/>
                <a:cs typeface="Calibri"/>
              </a:rPr>
              <a:t>Here , there is four space indentation.  It is</a:t>
            </a:r>
            <a:endParaRPr sz="1800">
              <a:latin typeface="Calibri"/>
              <a:cs typeface="Calibri"/>
            </a:endParaRPr>
          </a:p>
          <a:p>
            <a:pPr marL="220472" marR="220904" algn="ctr">
              <a:lnSpc>
                <a:spcPts val="2160"/>
              </a:lnSpc>
              <a:spcBef>
                <a:spcPts val="108"/>
              </a:spcBef>
            </a:pPr>
            <a:r>
              <a:rPr sz="1800" spc="-7" dirty="0">
                <a:solidFill>
                  <a:srgbClr val="FFFFFF"/>
                </a:solidFill>
                <a:latin typeface="Calibri"/>
                <a:cs typeface="Calibri"/>
              </a:rPr>
              <a:t>required to execute else there would be error.</a:t>
            </a:r>
            <a:endParaRPr sz="1800">
              <a:latin typeface="Calibri"/>
              <a:cs typeface="Calibri"/>
            </a:endParaRPr>
          </a:p>
        </p:txBody>
      </p:sp>
      <p:sp>
        <p:nvSpPr>
          <p:cNvPr id="5" name="object 5"/>
          <p:cNvSpPr txBox="1"/>
          <p:nvPr/>
        </p:nvSpPr>
        <p:spPr>
          <a:xfrm>
            <a:off x="891209" y="2411856"/>
            <a:ext cx="5204841" cy="2340229"/>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854990" y="336423"/>
            <a:ext cx="8282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686140" y="336423"/>
            <a:ext cx="8187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364286" y="336423"/>
            <a:ext cx="81600"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1758034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509701" y="1696593"/>
            <a:ext cx="5253736" cy="300012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290944" y="1454658"/>
            <a:ext cx="5708015" cy="3297428"/>
          </a:xfrm>
          <a:custGeom>
            <a:avLst/>
            <a:gdLst/>
            <a:ahLst/>
            <a:cxnLst/>
            <a:rect l="l" t="t" r="r" b="b"/>
            <a:pathLst>
              <a:path w="5708015" h="3297428">
                <a:moveTo>
                  <a:pt x="0" y="3297428"/>
                </a:moveTo>
                <a:lnTo>
                  <a:pt x="5708015" y="3297428"/>
                </a:lnTo>
                <a:lnTo>
                  <a:pt x="5708015" y="0"/>
                </a:lnTo>
                <a:lnTo>
                  <a:pt x="0" y="0"/>
                </a:lnTo>
                <a:lnTo>
                  <a:pt x="0" y="3297428"/>
                </a:lnTo>
                <a:close/>
              </a:path>
            </a:pathLst>
          </a:custGeom>
          <a:ln w="28575">
            <a:solidFill>
              <a:srgbClr val="BB8B00"/>
            </a:solidFill>
            <a:prstDash val="lgDash"/>
          </a:ln>
        </p:spPr>
        <p:txBody>
          <a:bodyPr wrap="square" lIns="0" tIns="0" rIns="0" bIns="0" rtlCol="0">
            <a:noAutofit/>
          </a:bodyPr>
          <a:lstStyle/>
          <a:p>
            <a:endParaRPr/>
          </a:p>
        </p:txBody>
      </p:sp>
      <p:sp>
        <p:nvSpPr>
          <p:cNvPr id="11" name="object 11"/>
          <p:cNvSpPr/>
          <p:nvPr/>
        </p:nvSpPr>
        <p:spPr>
          <a:xfrm>
            <a:off x="2466086" y="2515997"/>
            <a:ext cx="97155" cy="208152"/>
          </a:xfrm>
          <a:custGeom>
            <a:avLst/>
            <a:gdLst/>
            <a:ahLst/>
            <a:cxnLst/>
            <a:rect l="l" t="t" r="r" b="b"/>
            <a:pathLst>
              <a:path w="97155" h="208152">
                <a:moveTo>
                  <a:pt x="25108" y="53336"/>
                </a:moveTo>
                <a:lnTo>
                  <a:pt x="15620" y="48132"/>
                </a:lnTo>
                <a:lnTo>
                  <a:pt x="15875" y="59054"/>
                </a:lnTo>
                <a:lnTo>
                  <a:pt x="25108" y="53336"/>
                </a:lnTo>
                <a:close/>
              </a:path>
              <a:path w="97155" h="208152">
                <a:moveTo>
                  <a:pt x="15620" y="48132"/>
                </a:moveTo>
                <a:lnTo>
                  <a:pt x="12700" y="60070"/>
                </a:lnTo>
                <a:lnTo>
                  <a:pt x="36249" y="59446"/>
                </a:lnTo>
                <a:lnTo>
                  <a:pt x="5749797" y="-92075"/>
                </a:lnTo>
                <a:lnTo>
                  <a:pt x="5749544" y="-104775"/>
                </a:lnTo>
                <a:lnTo>
                  <a:pt x="35744" y="46749"/>
                </a:lnTo>
                <a:lnTo>
                  <a:pt x="12318" y="47370"/>
                </a:lnTo>
                <a:lnTo>
                  <a:pt x="0" y="53975"/>
                </a:lnTo>
                <a:lnTo>
                  <a:pt x="86868" y="101726"/>
                </a:lnTo>
                <a:lnTo>
                  <a:pt x="12700" y="60070"/>
                </a:lnTo>
                <a:lnTo>
                  <a:pt x="15620" y="48132"/>
                </a:lnTo>
                <a:lnTo>
                  <a:pt x="25108" y="53336"/>
                </a:lnTo>
                <a:lnTo>
                  <a:pt x="15875" y="59054"/>
                </a:lnTo>
                <a:lnTo>
                  <a:pt x="15620" y="48132"/>
                </a:lnTo>
                <a:close/>
              </a:path>
              <a:path w="97155" h="208152">
                <a:moveTo>
                  <a:pt x="94868" y="6857"/>
                </a:moveTo>
                <a:lnTo>
                  <a:pt x="92963" y="3937"/>
                </a:lnTo>
                <a:lnTo>
                  <a:pt x="91186" y="888"/>
                </a:lnTo>
                <a:lnTo>
                  <a:pt x="87249" y="0"/>
                </a:lnTo>
                <a:lnTo>
                  <a:pt x="84200" y="1777"/>
                </a:lnTo>
                <a:lnTo>
                  <a:pt x="0" y="53975"/>
                </a:lnTo>
                <a:lnTo>
                  <a:pt x="12318" y="47370"/>
                </a:lnTo>
                <a:lnTo>
                  <a:pt x="35744" y="46749"/>
                </a:lnTo>
                <a:lnTo>
                  <a:pt x="90931" y="12573"/>
                </a:lnTo>
                <a:lnTo>
                  <a:pt x="93852" y="10794"/>
                </a:lnTo>
                <a:lnTo>
                  <a:pt x="94868" y="6857"/>
                </a:lnTo>
                <a:close/>
              </a:path>
              <a:path w="97155" h="208152">
                <a:moveTo>
                  <a:pt x="86868" y="101726"/>
                </a:moveTo>
                <a:lnTo>
                  <a:pt x="89915" y="103377"/>
                </a:lnTo>
                <a:lnTo>
                  <a:pt x="93852" y="102235"/>
                </a:lnTo>
                <a:lnTo>
                  <a:pt x="95503" y="99187"/>
                </a:lnTo>
                <a:lnTo>
                  <a:pt x="97155" y="96138"/>
                </a:lnTo>
                <a:lnTo>
                  <a:pt x="96012" y="92201"/>
                </a:lnTo>
                <a:lnTo>
                  <a:pt x="92963" y="90550"/>
                </a:lnTo>
                <a:lnTo>
                  <a:pt x="36249" y="59446"/>
                </a:lnTo>
                <a:lnTo>
                  <a:pt x="12700" y="60070"/>
                </a:lnTo>
                <a:lnTo>
                  <a:pt x="86868" y="101726"/>
                </a:lnTo>
                <a:close/>
              </a:path>
            </a:pathLst>
          </a:custGeom>
          <a:solidFill>
            <a:srgbClr val="FFBE00"/>
          </a:solidFill>
        </p:spPr>
        <p:txBody>
          <a:bodyPr wrap="square" lIns="0" tIns="0" rIns="0" bIns="0" rtlCol="0">
            <a:noAutofit/>
          </a:bodyPr>
          <a:lstStyle/>
          <a:p>
            <a:endParaRPr/>
          </a:p>
        </p:txBody>
      </p:sp>
      <p:sp>
        <p:nvSpPr>
          <p:cNvPr id="7" name="object 7"/>
          <p:cNvSpPr/>
          <p:nvPr/>
        </p:nvSpPr>
        <p:spPr>
          <a:xfrm>
            <a:off x="8215757" y="1454785"/>
            <a:ext cx="3325114" cy="2313685"/>
          </a:xfrm>
          <a:custGeom>
            <a:avLst/>
            <a:gdLst/>
            <a:ahLst/>
            <a:cxnLst/>
            <a:rect l="l" t="t" r="r" b="b"/>
            <a:pathLst>
              <a:path w="3325114" h="2313686">
                <a:moveTo>
                  <a:pt x="0" y="385572"/>
                </a:moveTo>
                <a:lnTo>
                  <a:pt x="0" y="1927987"/>
                </a:lnTo>
                <a:lnTo>
                  <a:pt x="1277" y="1959615"/>
                </a:lnTo>
                <a:lnTo>
                  <a:pt x="11203" y="2020663"/>
                </a:lnTo>
                <a:lnTo>
                  <a:pt x="30295" y="2078102"/>
                </a:lnTo>
                <a:lnTo>
                  <a:pt x="57759" y="2131140"/>
                </a:lnTo>
                <a:lnTo>
                  <a:pt x="92802" y="2178980"/>
                </a:lnTo>
                <a:lnTo>
                  <a:pt x="134632" y="2220829"/>
                </a:lnTo>
                <a:lnTo>
                  <a:pt x="182454" y="2255890"/>
                </a:lnTo>
                <a:lnTo>
                  <a:pt x="235475" y="2283370"/>
                </a:lnTo>
                <a:lnTo>
                  <a:pt x="292903" y="2302474"/>
                </a:lnTo>
                <a:lnTo>
                  <a:pt x="353944" y="2312407"/>
                </a:lnTo>
                <a:lnTo>
                  <a:pt x="385572" y="2313685"/>
                </a:lnTo>
                <a:lnTo>
                  <a:pt x="2939415" y="2313685"/>
                </a:lnTo>
                <a:lnTo>
                  <a:pt x="3001968" y="2308636"/>
                </a:lnTo>
                <a:lnTo>
                  <a:pt x="3061311" y="2294019"/>
                </a:lnTo>
                <a:lnTo>
                  <a:pt x="3116649" y="2270628"/>
                </a:lnTo>
                <a:lnTo>
                  <a:pt x="3167187" y="2239257"/>
                </a:lnTo>
                <a:lnTo>
                  <a:pt x="3212131" y="2200703"/>
                </a:lnTo>
                <a:lnTo>
                  <a:pt x="3250685" y="2155759"/>
                </a:lnTo>
                <a:lnTo>
                  <a:pt x="3282056" y="2105221"/>
                </a:lnTo>
                <a:lnTo>
                  <a:pt x="3305447" y="2049883"/>
                </a:lnTo>
                <a:lnTo>
                  <a:pt x="3320064" y="1990540"/>
                </a:lnTo>
                <a:lnTo>
                  <a:pt x="3325114" y="1927987"/>
                </a:lnTo>
                <a:lnTo>
                  <a:pt x="3325114" y="385572"/>
                </a:lnTo>
                <a:lnTo>
                  <a:pt x="3320064" y="323022"/>
                </a:lnTo>
                <a:lnTo>
                  <a:pt x="3305447" y="263688"/>
                </a:lnTo>
                <a:lnTo>
                  <a:pt x="3282056" y="208364"/>
                </a:lnTo>
                <a:lnTo>
                  <a:pt x="3250685" y="157843"/>
                </a:lnTo>
                <a:lnTo>
                  <a:pt x="3212131" y="112918"/>
                </a:lnTo>
                <a:lnTo>
                  <a:pt x="3167187" y="74383"/>
                </a:lnTo>
                <a:lnTo>
                  <a:pt x="3116649" y="43030"/>
                </a:lnTo>
                <a:lnTo>
                  <a:pt x="3061311" y="19653"/>
                </a:lnTo>
                <a:lnTo>
                  <a:pt x="3001968" y="5045"/>
                </a:lnTo>
                <a:lnTo>
                  <a:pt x="2939415" y="0"/>
                </a:lnTo>
                <a:lnTo>
                  <a:pt x="385572" y="0"/>
                </a:lnTo>
                <a:lnTo>
                  <a:pt x="323022" y="5045"/>
                </a:lnTo>
                <a:lnTo>
                  <a:pt x="263688" y="19653"/>
                </a:lnTo>
                <a:lnTo>
                  <a:pt x="208364" y="43030"/>
                </a:lnTo>
                <a:lnTo>
                  <a:pt x="157843" y="74383"/>
                </a:lnTo>
                <a:lnTo>
                  <a:pt x="112918" y="112918"/>
                </a:lnTo>
                <a:lnTo>
                  <a:pt x="74383" y="157843"/>
                </a:lnTo>
                <a:lnTo>
                  <a:pt x="43030" y="208364"/>
                </a:lnTo>
                <a:lnTo>
                  <a:pt x="19653" y="263688"/>
                </a:lnTo>
                <a:lnTo>
                  <a:pt x="5045" y="323022"/>
                </a:lnTo>
                <a:lnTo>
                  <a:pt x="0" y="385572"/>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8215757" y="1454785"/>
            <a:ext cx="3325114" cy="2313685"/>
          </a:xfrm>
          <a:custGeom>
            <a:avLst/>
            <a:gdLst/>
            <a:ahLst/>
            <a:cxnLst/>
            <a:rect l="l" t="t" r="r" b="b"/>
            <a:pathLst>
              <a:path w="3325114" h="2313686">
                <a:moveTo>
                  <a:pt x="0" y="385572"/>
                </a:moveTo>
                <a:lnTo>
                  <a:pt x="5045" y="323022"/>
                </a:lnTo>
                <a:lnTo>
                  <a:pt x="19653" y="263688"/>
                </a:lnTo>
                <a:lnTo>
                  <a:pt x="43030" y="208364"/>
                </a:lnTo>
                <a:lnTo>
                  <a:pt x="74383" y="157843"/>
                </a:lnTo>
                <a:lnTo>
                  <a:pt x="112918" y="112918"/>
                </a:lnTo>
                <a:lnTo>
                  <a:pt x="157843" y="74383"/>
                </a:lnTo>
                <a:lnTo>
                  <a:pt x="208364" y="43030"/>
                </a:lnTo>
                <a:lnTo>
                  <a:pt x="263688" y="19653"/>
                </a:lnTo>
                <a:lnTo>
                  <a:pt x="323022" y="5045"/>
                </a:lnTo>
                <a:lnTo>
                  <a:pt x="385572" y="0"/>
                </a:lnTo>
                <a:lnTo>
                  <a:pt x="2939415" y="0"/>
                </a:lnTo>
                <a:lnTo>
                  <a:pt x="3001968" y="5045"/>
                </a:lnTo>
                <a:lnTo>
                  <a:pt x="3061311" y="19653"/>
                </a:lnTo>
                <a:lnTo>
                  <a:pt x="3116649" y="43030"/>
                </a:lnTo>
                <a:lnTo>
                  <a:pt x="3167187" y="74383"/>
                </a:lnTo>
                <a:lnTo>
                  <a:pt x="3212131" y="112918"/>
                </a:lnTo>
                <a:lnTo>
                  <a:pt x="3250685" y="157843"/>
                </a:lnTo>
                <a:lnTo>
                  <a:pt x="3282056" y="208364"/>
                </a:lnTo>
                <a:lnTo>
                  <a:pt x="3305447" y="263688"/>
                </a:lnTo>
                <a:lnTo>
                  <a:pt x="3320064" y="323022"/>
                </a:lnTo>
                <a:lnTo>
                  <a:pt x="3325114" y="385572"/>
                </a:lnTo>
                <a:lnTo>
                  <a:pt x="3325114" y="1927987"/>
                </a:lnTo>
                <a:lnTo>
                  <a:pt x="3320064" y="1990540"/>
                </a:lnTo>
                <a:lnTo>
                  <a:pt x="3305447" y="2049883"/>
                </a:lnTo>
                <a:lnTo>
                  <a:pt x="3282056" y="2105221"/>
                </a:lnTo>
                <a:lnTo>
                  <a:pt x="3250685" y="2155759"/>
                </a:lnTo>
                <a:lnTo>
                  <a:pt x="3212131" y="2200703"/>
                </a:lnTo>
                <a:lnTo>
                  <a:pt x="3167187" y="2239257"/>
                </a:lnTo>
                <a:lnTo>
                  <a:pt x="3116649" y="2270628"/>
                </a:lnTo>
                <a:lnTo>
                  <a:pt x="3061311" y="2294019"/>
                </a:lnTo>
                <a:lnTo>
                  <a:pt x="3001968" y="2308636"/>
                </a:lnTo>
                <a:lnTo>
                  <a:pt x="2939415" y="2313685"/>
                </a:lnTo>
                <a:lnTo>
                  <a:pt x="385572" y="2313685"/>
                </a:lnTo>
                <a:lnTo>
                  <a:pt x="323022" y="2308636"/>
                </a:lnTo>
                <a:lnTo>
                  <a:pt x="263688" y="2294019"/>
                </a:lnTo>
                <a:lnTo>
                  <a:pt x="208364" y="2270628"/>
                </a:lnTo>
                <a:lnTo>
                  <a:pt x="157843" y="2239257"/>
                </a:lnTo>
                <a:lnTo>
                  <a:pt x="112918" y="2200703"/>
                </a:lnTo>
                <a:lnTo>
                  <a:pt x="74383" y="2155759"/>
                </a:lnTo>
                <a:lnTo>
                  <a:pt x="43030" y="2105221"/>
                </a:lnTo>
                <a:lnTo>
                  <a:pt x="19653" y="2049883"/>
                </a:lnTo>
                <a:lnTo>
                  <a:pt x="5045" y="1990540"/>
                </a:lnTo>
                <a:lnTo>
                  <a:pt x="0" y="1927987"/>
                </a:lnTo>
                <a:lnTo>
                  <a:pt x="0" y="385572"/>
                </a:lnTo>
                <a:close/>
              </a:path>
            </a:pathLst>
          </a:custGeom>
          <a:ln w="25400">
            <a:solidFill>
              <a:srgbClr val="BB8B00"/>
            </a:solidFill>
          </a:ln>
        </p:spPr>
        <p:txBody>
          <a:bodyPr wrap="square" lIns="0" tIns="0" rIns="0" bIns="0" rtlCol="0">
            <a:noAutofit/>
          </a:bodyPr>
          <a:lstStyle/>
          <a:p>
            <a:endParaRPr/>
          </a:p>
        </p:txBody>
      </p:sp>
      <p:sp>
        <p:nvSpPr>
          <p:cNvPr id="6" name="object 6"/>
          <p:cNvSpPr txBox="1"/>
          <p:nvPr/>
        </p:nvSpPr>
        <p:spPr>
          <a:xfrm>
            <a:off x="387502" y="197103"/>
            <a:ext cx="2407380" cy="380492"/>
          </a:xfrm>
          <a:prstGeom prst="rect">
            <a:avLst/>
          </a:prstGeom>
        </p:spPr>
        <p:txBody>
          <a:bodyPr wrap="square" lIns="0" tIns="18383" rIns="0" bIns="0" rtlCol="0">
            <a:noAutofit/>
          </a:bodyPr>
          <a:lstStyle/>
          <a:p>
            <a:pPr marL="12700">
              <a:lnSpc>
                <a:spcPts val="2895"/>
              </a:lnSpc>
            </a:pPr>
            <a:r>
              <a:rPr sz="2800" b="1" u="heavy" spc="-13" dirty="0">
                <a:solidFill>
                  <a:srgbClr val="404040"/>
                </a:solidFill>
                <a:latin typeface="Calibri"/>
                <a:cs typeface="Calibri"/>
              </a:rPr>
              <a:t>Generates Error</a:t>
            </a:r>
            <a:endParaRPr sz="2800">
              <a:latin typeface="Calibri"/>
              <a:cs typeface="Calibri"/>
            </a:endParaRPr>
          </a:p>
        </p:txBody>
      </p:sp>
      <p:sp>
        <p:nvSpPr>
          <p:cNvPr id="5" name="object 5"/>
          <p:cNvSpPr txBox="1"/>
          <p:nvPr/>
        </p:nvSpPr>
        <p:spPr>
          <a:xfrm>
            <a:off x="8513826" y="2092705"/>
            <a:ext cx="2746742" cy="1076960"/>
          </a:xfrm>
          <a:prstGeom prst="rect">
            <a:avLst/>
          </a:prstGeom>
        </p:spPr>
        <p:txBody>
          <a:bodyPr wrap="square" lIns="0" tIns="12065" rIns="0" bIns="0" rtlCol="0">
            <a:noAutofit/>
          </a:bodyPr>
          <a:lstStyle/>
          <a:p>
            <a:pPr marL="17907" marR="36371" algn="ctr">
              <a:lnSpc>
                <a:spcPts val="1900"/>
              </a:lnSpc>
            </a:pPr>
            <a:r>
              <a:rPr sz="1800" spc="-3" dirty="0">
                <a:solidFill>
                  <a:srgbClr val="FFFFFF"/>
                </a:solidFill>
                <a:latin typeface="Calibri"/>
                <a:cs typeface="Calibri"/>
              </a:rPr>
              <a:t>Here , we have not indented</a:t>
            </a:r>
            <a:endParaRPr sz="1800">
              <a:latin typeface="Calibri"/>
              <a:cs typeface="Calibri"/>
            </a:endParaRPr>
          </a:p>
          <a:p>
            <a:pPr algn="ctr">
              <a:lnSpc>
                <a:spcPts val="2160"/>
              </a:lnSpc>
              <a:spcBef>
                <a:spcPts val="13"/>
              </a:spcBef>
            </a:pPr>
            <a:r>
              <a:rPr sz="1800" spc="-1" dirty="0">
                <a:solidFill>
                  <a:srgbClr val="FFFFFF"/>
                </a:solidFill>
                <a:latin typeface="Calibri"/>
                <a:cs typeface="Calibri"/>
              </a:rPr>
              <a:t>four space, and written same</a:t>
            </a:r>
            <a:endParaRPr sz="1800">
              <a:latin typeface="Calibri"/>
              <a:cs typeface="Calibri"/>
            </a:endParaRPr>
          </a:p>
          <a:p>
            <a:pPr marR="7479" algn="ctr">
              <a:lnSpc>
                <a:spcPts val="2160"/>
              </a:lnSpc>
            </a:pPr>
            <a:r>
              <a:rPr sz="1800" spc="-1" dirty="0">
                <a:solidFill>
                  <a:srgbClr val="FFFFFF"/>
                </a:solidFill>
                <a:latin typeface="Calibri"/>
                <a:cs typeface="Calibri"/>
              </a:rPr>
              <a:t>code. So, “Indentation Error”</a:t>
            </a:r>
            <a:endParaRPr sz="1800">
              <a:latin typeface="Calibri"/>
              <a:cs typeface="Calibri"/>
            </a:endParaRPr>
          </a:p>
          <a:p>
            <a:pPr marL="793623" marR="809408" algn="ctr">
              <a:lnSpc>
                <a:spcPts val="2160"/>
              </a:lnSpc>
            </a:pPr>
            <a:r>
              <a:rPr sz="1800" spc="-7" dirty="0">
                <a:solidFill>
                  <a:srgbClr val="FFFFFF"/>
                </a:solidFill>
                <a:latin typeface="Calibri"/>
                <a:cs typeface="Calibri"/>
              </a:rPr>
              <a:t>takes place.</a:t>
            </a:r>
            <a:endParaRPr sz="1800">
              <a:latin typeface="Calibri"/>
              <a:cs typeface="Calibri"/>
            </a:endParaRPr>
          </a:p>
        </p:txBody>
      </p:sp>
      <p:sp>
        <p:nvSpPr>
          <p:cNvPr id="3" name="object 3"/>
          <p:cNvSpPr txBox="1"/>
          <p:nvPr/>
        </p:nvSpPr>
        <p:spPr>
          <a:xfrm>
            <a:off x="290944" y="1454658"/>
            <a:ext cx="5708015" cy="3297428"/>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903428" y="336423"/>
            <a:ext cx="86165"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441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990307" y="2115693"/>
            <a:ext cx="4115435" cy="2543555"/>
          </a:xfrm>
          <a:prstGeom prst="rect">
            <a:avLst/>
          </a:prstGeom>
          <a:blipFill>
            <a:blip r:embed="rId2" cstate="print"/>
            <a:stretch>
              <a:fillRect/>
            </a:stretch>
          </a:blipFill>
        </p:spPr>
        <p:txBody>
          <a:bodyPr wrap="square" lIns="0" tIns="0" rIns="0" bIns="0" rtlCol="0">
            <a:noAutofit/>
          </a:bodyPr>
          <a:lstStyle/>
          <a:p>
            <a:endParaRPr/>
          </a:p>
        </p:txBody>
      </p:sp>
      <p:sp>
        <p:nvSpPr>
          <p:cNvPr id="21" name="object 21"/>
          <p:cNvSpPr/>
          <p:nvPr/>
        </p:nvSpPr>
        <p:spPr>
          <a:xfrm>
            <a:off x="748144" y="1939544"/>
            <a:ext cx="4849114" cy="2826385"/>
          </a:xfrm>
          <a:custGeom>
            <a:avLst/>
            <a:gdLst/>
            <a:ahLst/>
            <a:cxnLst/>
            <a:rect l="l" t="t" r="r" b="b"/>
            <a:pathLst>
              <a:path w="4849114" h="2826384">
                <a:moveTo>
                  <a:pt x="0" y="2826385"/>
                </a:moveTo>
                <a:lnTo>
                  <a:pt x="4849114" y="2826385"/>
                </a:lnTo>
                <a:lnTo>
                  <a:pt x="4849114" y="0"/>
                </a:lnTo>
                <a:lnTo>
                  <a:pt x="0" y="0"/>
                </a:lnTo>
                <a:lnTo>
                  <a:pt x="0" y="2826385"/>
                </a:lnTo>
                <a:close/>
              </a:path>
            </a:pathLst>
          </a:custGeom>
          <a:ln w="28575">
            <a:solidFill>
              <a:srgbClr val="BB8B00"/>
            </a:solidFill>
            <a:prstDash val="lgDash"/>
          </a:ln>
        </p:spPr>
        <p:txBody>
          <a:bodyPr wrap="square" lIns="0" tIns="0" rIns="0" bIns="0" rtlCol="0">
            <a:noAutofit/>
          </a:bodyPr>
          <a:lstStyle/>
          <a:p>
            <a:endParaRPr/>
          </a:p>
        </p:txBody>
      </p:sp>
      <p:sp>
        <p:nvSpPr>
          <p:cNvPr id="22" name="object 22"/>
          <p:cNvSpPr/>
          <p:nvPr/>
        </p:nvSpPr>
        <p:spPr>
          <a:xfrm>
            <a:off x="3699129" y="2521966"/>
            <a:ext cx="3422523" cy="260350"/>
          </a:xfrm>
          <a:custGeom>
            <a:avLst/>
            <a:gdLst/>
            <a:ahLst/>
            <a:cxnLst/>
            <a:rect l="l" t="t" r="r" b="b"/>
            <a:pathLst>
              <a:path w="3422523" h="260350">
                <a:moveTo>
                  <a:pt x="12065" y="47879"/>
                </a:moveTo>
                <a:lnTo>
                  <a:pt x="82423" y="0"/>
                </a:lnTo>
                <a:lnTo>
                  <a:pt x="0" y="54991"/>
                </a:lnTo>
                <a:lnTo>
                  <a:pt x="12065" y="47879"/>
                </a:lnTo>
                <a:close/>
              </a:path>
              <a:path w="3422523" h="260350">
                <a:moveTo>
                  <a:pt x="91186" y="1650"/>
                </a:moveTo>
                <a:lnTo>
                  <a:pt x="89281" y="-1269"/>
                </a:lnTo>
                <a:lnTo>
                  <a:pt x="85344" y="-2031"/>
                </a:lnTo>
                <a:lnTo>
                  <a:pt x="82423" y="0"/>
                </a:lnTo>
                <a:lnTo>
                  <a:pt x="12065" y="47879"/>
                </a:lnTo>
                <a:lnTo>
                  <a:pt x="0" y="54991"/>
                </a:lnTo>
                <a:lnTo>
                  <a:pt x="88519" y="99695"/>
                </a:lnTo>
                <a:lnTo>
                  <a:pt x="12954" y="60579"/>
                </a:lnTo>
                <a:lnTo>
                  <a:pt x="15494" y="48513"/>
                </a:lnTo>
                <a:lnTo>
                  <a:pt x="25182" y="53405"/>
                </a:lnTo>
                <a:lnTo>
                  <a:pt x="16129" y="59436"/>
                </a:lnTo>
                <a:lnTo>
                  <a:pt x="15494" y="48513"/>
                </a:lnTo>
                <a:lnTo>
                  <a:pt x="12954" y="60579"/>
                </a:lnTo>
                <a:lnTo>
                  <a:pt x="36552" y="59145"/>
                </a:lnTo>
                <a:lnTo>
                  <a:pt x="3422523" y="-146557"/>
                </a:lnTo>
                <a:lnTo>
                  <a:pt x="3421761" y="-159130"/>
                </a:lnTo>
                <a:lnTo>
                  <a:pt x="35627" y="46448"/>
                </a:lnTo>
                <a:lnTo>
                  <a:pt x="89535" y="10541"/>
                </a:lnTo>
                <a:lnTo>
                  <a:pt x="92329" y="8509"/>
                </a:lnTo>
                <a:lnTo>
                  <a:pt x="93218" y="4572"/>
                </a:lnTo>
                <a:lnTo>
                  <a:pt x="91186" y="1650"/>
                </a:lnTo>
                <a:close/>
              </a:path>
              <a:path w="3422523" h="260350">
                <a:moveTo>
                  <a:pt x="88519" y="99695"/>
                </a:moveTo>
                <a:lnTo>
                  <a:pt x="91567" y="101219"/>
                </a:lnTo>
                <a:lnTo>
                  <a:pt x="95376" y="99949"/>
                </a:lnTo>
                <a:lnTo>
                  <a:pt x="97028" y="96774"/>
                </a:lnTo>
                <a:lnTo>
                  <a:pt x="98551" y="93725"/>
                </a:lnTo>
                <a:lnTo>
                  <a:pt x="97282" y="89916"/>
                </a:lnTo>
                <a:lnTo>
                  <a:pt x="94234" y="88264"/>
                </a:lnTo>
                <a:lnTo>
                  <a:pt x="36552" y="59145"/>
                </a:lnTo>
                <a:lnTo>
                  <a:pt x="12954" y="60579"/>
                </a:lnTo>
                <a:lnTo>
                  <a:pt x="88519" y="99695"/>
                </a:lnTo>
                <a:close/>
              </a:path>
              <a:path w="3422523" h="260350">
                <a:moveTo>
                  <a:pt x="25182" y="53405"/>
                </a:moveTo>
                <a:lnTo>
                  <a:pt x="15494" y="48513"/>
                </a:lnTo>
                <a:lnTo>
                  <a:pt x="16129" y="59436"/>
                </a:lnTo>
                <a:lnTo>
                  <a:pt x="25182" y="53405"/>
                </a:lnTo>
                <a:close/>
              </a:path>
            </a:pathLst>
          </a:custGeom>
          <a:solidFill>
            <a:srgbClr val="FFBE00"/>
          </a:solidFill>
        </p:spPr>
        <p:txBody>
          <a:bodyPr wrap="square" lIns="0" tIns="0" rIns="0" bIns="0" rtlCol="0">
            <a:noAutofit/>
          </a:bodyPr>
          <a:lstStyle/>
          <a:p>
            <a:endParaRPr/>
          </a:p>
        </p:txBody>
      </p:sp>
      <p:sp>
        <p:nvSpPr>
          <p:cNvPr id="23" name="object 23"/>
          <p:cNvSpPr/>
          <p:nvPr/>
        </p:nvSpPr>
        <p:spPr>
          <a:xfrm>
            <a:off x="4793615" y="3943477"/>
            <a:ext cx="2480437" cy="191516"/>
          </a:xfrm>
          <a:custGeom>
            <a:avLst/>
            <a:gdLst/>
            <a:ahLst/>
            <a:cxnLst/>
            <a:rect l="l" t="t" r="r" b="b"/>
            <a:pathLst>
              <a:path w="2480437" h="191516">
                <a:moveTo>
                  <a:pt x="15494" y="52959"/>
                </a:moveTo>
                <a:lnTo>
                  <a:pt x="35784" y="55038"/>
                </a:lnTo>
                <a:lnTo>
                  <a:pt x="2479675" y="191516"/>
                </a:lnTo>
                <a:lnTo>
                  <a:pt x="2480437" y="178816"/>
                </a:lnTo>
                <a:lnTo>
                  <a:pt x="36322" y="42325"/>
                </a:lnTo>
                <a:lnTo>
                  <a:pt x="12954" y="41021"/>
                </a:lnTo>
                <a:lnTo>
                  <a:pt x="12192" y="53721"/>
                </a:lnTo>
                <a:lnTo>
                  <a:pt x="82676" y="101218"/>
                </a:lnTo>
                <a:lnTo>
                  <a:pt x="85598" y="103250"/>
                </a:lnTo>
                <a:lnTo>
                  <a:pt x="89535" y="102362"/>
                </a:lnTo>
                <a:lnTo>
                  <a:pt x="91567" y="99441"/>
                </a:lnTo>
                <a:lnTo>
                  <a:pt x="93472" y="96520"/>
                </a:lnTo>
                <a:lnTo>
                  <a:pt x="92583" y="92583"/>
                </a:lnTo>
                <a:lnTo>
                  <a:pt x="89662" y="90678"/>
                </a:lnTo>
                <a:lnTo>
                  <a:pt x="35784" y="55038"/>
                </a:lnTo>
                <a:lnTo>
                  <a:pt x="15494" y="52959"/>
                </a:lnTo>
                <a:lnTo>
                  <a:pt x="16129" y="42037"/>
                </a:lnTo>
                <a:lnTo>
                  <a:pt x="25171" y="48018"/>
                </a:lnTo>
                <a:lnTo>
                  <a:pt x="15494" y="52959"/>
                </a:lnTo>
                <a:close/>
              </a:path>
              <a:path w="2480437" h="191516">
                <a:moveTo>
                  <a:pt x="82676" y="101218"/>
                </a:moveTo>
                <a:lnTo>
                  <a:pt x="12192" y="53721"/>
                </a:lnTo>
                <a:lnTo>
                  <a:pt x="12954" y="41021"/>
                </a:lnTo>
                <a:lnTo>
                  <a:pt x="36322" y="42325"/>
                </a:lnTo>
                <a:lnTo>
                  <a:pt x="94107" y="12827"/>
                </a:lnTo>
                <a:lnTo>
                  <a:pt x="97155" y="11303"/>
                </a:lnTo>
                <a:lnTo>
                  <a:pt x="98425" y="7493"/>
                </a:lnTo>
                <a:lnTo>
                  <a:pt x="96774" y="4318"/>
                </a:lnTo>
                <a:lnTo>
                  <a:pt x="95250" y="1143"/>
                </a:lnTo>
                <a:lnTo>
                  <a:pt x="91439" y="0"/>
                </a:lnTo>
                <a:lnTo>
                  <a:pt x="88264" y="1524"/>
                </a:lnTo>
                <a:lnTo>
                  <a:pt x="0" y="46609"/>
                </a:lnTo>
                <a:lnTo>
                  <a:pt x="82676" y="101218"/>
                </a:lnTo>
                <a:close/>
              </a:path>
              <a:path w="2480437" h="191516">
                <a:moveTo>
                  <a:pt x="25171" y="48018"/>
                </a:moveTo>
                <a:lnTo>
                  <a:pt x="16129" y="42037"/>
                </a:lnTo>
                <a:lnTo>
                  <a:pt x="15494" y="52959"/>
                </a:lnTo>
                <a:lnTo>
                  <a:pt x="25171" y="48018"/>
                </a:lnTo>
                <a:close/>
              </a:path>
            </a:pathLst>
          </a:custGeom>
          <a:solidFill>
            <a:srgbClr val="FFBE00"/>
          </a:solidFill>
        </p:spPr>
        <p:txBody>
          <a:bodyPr wrap="square" lIns="0" tIns="0" rIns="0" bIns="0" rtlCol="0">
            <a:noAutofit/>
          </a:bodyPr>
          <a:lstStyle/>
          <a:p>
            <a:endParaRPr/>
          </a:p>
        </p:txBody>
      </p:sp>
      <p:sp>
        <p:nvSpPr>
          <p:cNvPr id="24" name="object 24"/>
          <p:cNvSpPr/>
          <p:nvPr/>
        </p:nvSpPr>
        <p:spPr>
          <a:xfrm>
            <a:off x="7121271" y="1939671"/>
            <a:ext cx="4156329" cy="942086"/>
          </a:xfrm>
          <a:custGeom>
            <a:avLst/>
            <a:gdLst/>
            <a:ahLst/>
            <a:cxnLst/>
            <a:rect l="l" t="t" r="r" b="b"/>
            <a:pathLst>
              <a:path w="4156329" h="942086">
                <a:moveTo>
                  <a:pt x="0" y="156971"/>
                </a:moveTo>
                <a:lnTo>
                  <a:pt x="0" y="785113"/>
                </a:lnTo>
                <a:lnTo>
                  <a:pt x="157" y="792206"/>
                </a:lnTo>
                <a:lnTo>
                  <a:pt x="7925" y="834481"/>
                </a:lnTo>
                <a:lnTo>
                  <a:pt x="26216" y="871979"/>
                </a:lnTo>
                <a:lnTo>
                  <a:pt x="53399" y="903059"/>
                </a:lnTo>
                <a:lnTo>
                  <a:pt x="87846" y="926081"/>
                </a:lnTo>
                <a:lnTo>
                  <a:pt x="127926" y="939403"/>
                </a:lnTo>
                <a:lnTo>
                  <a:pt x="156972" y="942086"/>
                </a:lnTo>
                <a:lnTo>
                  <a:pt x="3999356" y="942086"/>
                </a:lnTo>
                <a:lnTo>
                  <a:pt x="4048724" y="934148"/>
                </a:lnTo>
                <a:lnTo>
                  <a:pt x="4086222" y="915836"/>
                </a:lnTo>
                <a:lnTo>
                  <a:pt x="4117302" y="888635"/>
                </a:lnTo>
                <a:lnTo>
                  <a:pt x="4140324" y="854184"/>
                </a:lnTo>
                <a:lnTo>
                  <a:pt x="4153646" y="814125"/>
                </a:lnTo>
                <a:lnTo>
                  <a:pt x="4156329" y="785113"/>
                </a:lnTo>
                <a:lnTo>
                  <a:pt x="4156329" y="156971"/>
                </a:lnTo>
                <a:lnTo>
                  <a:pt x="4148391" y="107556"/>
                </a:lnTo>
                <a:lnTo>
                  <a:pt x="4130079" y="70050"/>
                </a:lnTo>
                <a:lnTo>
                  <a:pt x="4102878" y="38982"/>
                </a:lnTo>
                <a:lnTo>
                  <a:pt x="4068427" y="15982"/>
                </a:lnTo>
                <a:lnTo>
                  <a:pt x="4028368" y="2677"/>
                </a:lnTo>
                <a:lnTo>
                  <a:pt x="3999356" y="0"/>
                </a:lnTo>
                <a:lnTo>
                  <a:pt x="156972" y="0"/>
                </a:lnTo>
                <a:lnTo>
                  <a:pt x="107556" y="7925"/>
                </a:lnTo>
                <a:lnTo>
                  <a:pt x="70050" y="26216"/>
                </a:lnTo>
                <a:lnTo>
                  <a:pt x="38982" y="53399"/>
                </a:lnTo>
                <a:lnTo>
                  <a:pt x="15982" y="87846"/>
                </a:lnTo>
                <a:lnTo>
                  <a:pt x="2677" y="127926"/>
                </a:lnTo>
                <a:lnTo>
                  <a:pt x="0" y="156971"/>
                </a:lnTo>
                <a:close/>
              </a:path>
            </a:pathLst>
          </a:custGeom>
          <a:solidFill>
            <a:srgbClr val="FFC000"/>
          </a:solidFill>
        </p:spPr>
        <p:txBody>
          <a:bodyPr wrap="square" lIns="0" tIns="0" rIns="0" bIns="0" rtlCol="0">
            <a:noAutofit/>
          </a:bodyPr>
          <a:lstStyle/>
          <a:p>
            <a:endParaRPr/>
          </a:p>
        </p:txBody>
      </p:sp>
      <p:sp>
        <p:nvSpPr>
          <p:cNvPr id="25" name="object 25"/>
          <p:cNvSpPr/>
          <p:nvPr/>
        </p:nvSpPr>
        <p:spPr>
          <a:xfrm>
            <a:off x="7121271" y="1939671"/>
            <a:ext cx="4156329" cy="942086"/>
          </a:xfrm>
          <a:custGeom>
            <a:avLst/>
            <a:gdLst/>
            <a:ahLst/>
            <a:cxnLst/>
            <a:rect l="l" t="t" r="r" b="b"/>
            <a:pathLst>
              <a:path w="4156329" h="942086">
                <a:moveTo>
                  <a:pt x="0" y="156971"/>
                </a:moveTo>
                <a:lnTo>
                  <a:pt x="5934" y="114041"/>
                </a:lnTo>
                <a:lnTo>
                  <a:pt x="22652" y="75657"/>
                </a:lnTo>
                <a:lnTo>
                  <a:pt x="48522" y="43450"/>
                </a:lnTo>
                <a:lnTo>
                  <a:pt x="81917" y="19050"/>
                </a:lnTo>
                <a:lnTo>
                  <a:pt x="121206" y="4086"/>
                </a:lnTo>
                <a:lnTo>
                  <a:pt x="156972" y="0"/>
                </a:lnTo>
                <a:lnTo>
                  <a:pt x="3999356" y="0"/>
                </a:lnTo>
                <a:lnTo>
                  <a:pt x="4042243" y="5934"/>
                </a:lnTo>
                <a:lnTo>
                  <a:pt x="4080615" y="22652"/>
                </a:lnTo>
                <a:lnTo>
                  <a:pt x="4112831" y="48522"/>
                </a:lnTo>
                <a:lnTo>
                  <a:pt x="4137252" y="81917"/>
                </a:lnTo>
                <a:lnTo>
                  <a:pt x="4152235" y="121206"/>
                </a:lnTo>
                <a:lnTo>
                  <a:pt x="4156329" y="156971"/>
                </a:lnTo>
                <a:lnTo>
                  <a:pt x="4156329" y="785113"/>
                </a:lnTo>
                <a:lnTo>
                  <a:pt x="4150385" y="828000"/>
                </a:lnTo>
                <a:lnTo>
                  <a:pt x="4133647" y="866372"/>
                </a:lnTo>
                <a:lnTo>
                  <a:pt x="4107757" y="898588"/>
                </a:lnTo>
                <a:lnTo>
                  <a:pt x="4074355" y="923009"/>
                </a:lnTo>
                <a:lnTo>
                  <a:pt x="4035082" y="937992"/>
                </a:lnTo>
                <a:lnTo>
                  <a:pt x="3999356" y="942086"/>
                </a:lnTo>
                <a:lnTo>
                  <a:pt x="156972" y="942086"/>
                </a:lnTo>
                <a:lnTo>
                  <a:pt x="114041" y="936142"/>
                </a:lnTo>
                <a:lnTo>
                  <a:pt x="75657" y="919404"/>
                </a:lnTo>
                <a:lnTo>
                  <a:pt x="43450" y="893514"/>
                </a:lnTo>
                <a:lnTo>
                  <a:pt x="19050" y="860112"/>
                </a:lnTo>
                <a:lnTo>
                  <a:pt x="4086" y="820839"/>
                </a:lnTo>
                <a:lnTo>
                  <a:pt x="0" y="785113"/>
                </a:lnTo>
                <a:lnTo>
                  <a:pt x="0" y="156971"/>
                </a:lnTo>
                <a:close/>
              </a:path>
            </a:pathLst>
          </a:custGeom>
          <a:ln w="25400">
            <a:solidFill>
              <a:srgbClr val="BB8B00"/>
            </a:solidFill>
          </a:ln>
        </p:spPr>
        <p:txBody>
          <a:bodyPr wrap="square" lIns="0" tIns="0" rIns="0" bIns="0" rtlCol="0">
            <a:noAutofit/>
          </a:bodyPr>
          <a:lstStyle/>
          <a:p>
            <a:endParaRPr/>
          </a:p>
        </p:txBody>
      </p:sp>
      <p:sp>
        <p:nvSpPr>
          <p:cNvPr id="26" name="object 26"/>
          <p:cNvSpPr/>
          <p:nvPr/>
        </p:nvSpPr>
        <p:spPr>
          <a:xfrm>
            <a:off x="7273671" y="3657600"/>
            <a:ext cx="4156329" cy="942086"/>
          </a:xfrm>
          <a:custGeom>
            <a:avLst/>
            <a:gdLst/>
            <a:ahLst/>
            <a:cxnLst/>
            <a:rect l="l" t="t" r="r" b="b"/>
            <a:pathLst>
              <a:path w="4156329" h="942086">
                <a:moveTo>
                  <a:pt x="0" y="156972"/>
                </a:moveTo>
                <a:lnTo>
                  <a:pt x="0" y="785113"/>
                </a:lnTo>
                <a:lnTo>
                  <a:pt x="157" y="792216"/>
                </a:lnTo>
                <a:lnTo>
                  <a:pt x="7925" y="834529"/>
                </a:lnTo>
                <a:lnTo>
                  <a:pt x="26216" y="872035"/>
                </a:lnTo>
                <a:lnTo>
                  <a:pt x="53399" y="903103"/>
                </a:lnTo>
                <a:lnTo>
                  <a:pt x="87846" y="926103"/>
                </a:lnTo>
                <a:lnTo>
                  <a:pt x="127926" y="939408"/>
                </a:lnTo>
                <a:lnTo>
                  <a:pt x="156972" y="942086"/>
                </a:lnTo>
                <a:lnTo>
                  <a:pt x="3999356" y="942086"/>
                </a:lnTo>
                <a:lnTo>
                  <a:pt x="4048724" y="934160"/>
                </a:lnTo>
                <a:lnTo>
                  <a:pt x="4086222" y="915869"/>
                </a:lnTo>
                <a:lnTo>
                  <a:pt x="4117302" y="888686"/>
                </a:lnTo>
                <a:lnTo>
                  <a:pt x="4140324" y="854239"/>
                </a:lnTo>
                <a:lnTo>
                  <a:pt x="4153646" y="814159"/>
                </a:lnTo>
                <a:lnTo>
                  <a:pt x="4156329" y="785113"/>
                </a:lnTo>
                <a:lnTo>
                  <a:pt x="4156329" y="156972"/>
                </a:lnTo>
                <a:lnTo>
                  <a:pt x="4148391" y="107604"/>
                </a:lnTo>
                <a:lnTo>
                  <a:pt x="4130079" y="70106"/>
                </a:lnTo>
                <a:lnTo>
                  <a:pt x="4102878" y="39026"/>
                </a:lnTo>
                <a:lnTo>
                  <a:pt x="4068427" y="16004"/>
                </a:lnTo>
                <a:lnTo>
                  <a:pt x="4028368" y="2682"/>
                </a:lnTo>
                <a:lnTo>
                  <a:pt x="3999356" y="0"/>
                </a:lnTo>
                <a:lnTo>
                  <a:pt x="156972" y="0"/>
                </a:lnTo>
                <a:lnTo>
                  <a:pt x="107556" y="7937"/>
                </a:lnTo>
                <a:lnTo>
                  <a:pt x="70050" y="26249"/>
                </a:lnTo>
                <a:lnTo>
                  <a:pt x="38982" y="53450"/>
                </a:lnTo>
                <a:lnTo>
                  <a:pt x="15982" y="87901"/>
                </a:lnTo>
                <a:lnTo>
                  <a:pt x="2677" y="127960"/>
                </a:lnTo>
                <a:lnTo>
                  <a:pt x="0" y="156972"/>
                </a:lnTo>
                <a:close/>
              </a:path>
            </a:pathLst>
          </a:custGeom>
          <a:solidFill>
            <a:srgbClr val="FFC000"/>
          </a:solidFill>
        </p:spPr>
        <p:txBody>
          <a:bodyPr wrap="square" lIns="0" tIns="0" rIns="0" bIns="0" rtlCol="0">
            <a:noAutofit/>
          </a:bodyPr>
          <a:lstStyle/>
          <a:p>
            <a:endParaRPr/>
          </a:p>
        </p:txBody>
      </p:sp>
      <p:sp>
        <p:nvSpPr>
          <p:cNvPr id="27" name="object 27"/>
          <p:cNvSpPr/>
          <p:nvPr/>
        </p:nvSpPr>
        <p:spPr>
          <a:xfrm>
            <a:off x="7273671" y="3657600"/>
            <a:ext cx="4156329" cy="942086"/>
          </a:xfrm>
          <a:custGeom>
            <a:avLst/>
            <a:gdLst/>
            <a:ahLst/>
            <a:cxnLst/>
            <a:rect l="l" t="t" r="r" b="b"/>
            <a:pathLst>
              <a:path w="4156329" h="942086">
                <a:moveTo>
                  <a:pt x="0" y="156972"/>
                </a:moveTo>
                <a:lnTo>
                  <a:pt x="5934" y="114085"/>
                </a:lnTo>
                <a:lnTo>
                  <a:pt x="22652" y="75713"/>
                </a:lnTo>
                <a:lnTo>
                  <a:pt x="48522" y="43497"/>
                </a:lnTo>
                <a:lnTo>
                  <a:pt x="81917" y="19076"/>
                </a:lnTo>
                <a:lnTo>
                  <a:pt x="121206" y="4093"/>
                </a:lnTo>
                <a:lnTo>
                  <a:pt x="156972" y="0"/>
                </a:lnTo>
                <a:lnTo>
                  <a:pt x="3999356" y="0"/>
                </a:lnTo>
                <a:lnTo>
                  <a:pt x="4042243" y="5943"/>
                </a:lnTo>
                <a:lnTo>
                  <a:pt x="4080615" y="22681"/>
                </a:lnTo>
                <a:lnTo>
                  <a:pt x="4112831" y="48571"/>
                </a:lnTo>
                <a:lnTo>
                  <a:pt x="4137252" y="81973"/>
                </a:lnTo>
                <a:lnTo>
                  <a:pt x="4152235" y="121246"/>
                </a:lnTo>
                <a:lnTo>
                  <a:pt x="4156329" y="156972"/>
                </a:lnTo>
                <a:lnTo>
                  <a:pt x="4156329" y="785113"/>
                </a:lnTo>
                <a:lnTo>
                  <a:pt x="4150385" y="828044"/>
                </a:lnTo>
                <a:lnTo>
                  <a:pt x="4133647" y="866428"/>
                </a:lnTo>
                <a:lnTo>
                  <a:pt x="4107757" y="898635"/>
                </a:lnTo>
                <a:lnTo>
                  <a:pt x="4074355" y="923035"/>
                </a:lnTo>
                <a:lnTo>
                  <a:pt x="4035082" y="937999"/>
                </a:lnTo>
                <a:lnTo>
                  <a:pt x="3999356" y="942086"/>
                </a:lnTo>
                <a:lnTo>
                  <a:pt x="156972" y="942086"/>
                </a:lnTo>
                <a:lnTo>
                  <a:pt x="114041" y="936151"/>
                </a:lnTo>
                <a:lnTo>
                  <a:pt x="75657" y="919433"/>
                </a:lnTo>
                <a:lnTo>
                  <a:pt x="43450" y="893563"/>
                </a:lnTo>
                <a:lnTo>
                  <a:pt x="19050" y="860168"/>
                </a:lnTo>
                <a:lnTo>
                  <a:pt x="4086" y="820879"/>
                </a:lnTo>
                <a:lnTo>
                  <a:pt x="0" y="785113"/>
                </a:lnTo>
                <a:lnTo>
                  <a:pt x="0" y="156972"/>
                </a:lnTo>
                <a:close/>
              </a:path>
            </a:pathLst>
          </a:custGeom>
          <a:ln w="25400">
            <a:solidFill>
              <a:srgbClr val="BB8B00"/>
            </a:solidFill>
          </a:ln>
        </p:spPr>
        <p:txBody>
          <a:bodyPr wrap="square" lIns="0" tIns="0" rIns="0" bIns="0" rtlCol="0">
            <a:noAutofit/>
          </a:bodyPr>
          <a:lstStyle/>
          <a:p>
            <a:endParaRPr/>
          </a:p>
        </p:txBody>
      </p:sp>
      <p:sp>
        <p:nvSpPr>
          <p:cNvPr id="18" name="object 18"/>
          <p:cNvSpPr/>
          <p:nvPr/>
        </p:nvSpPr>
        <p:spPr>
          <a:xfrm>
            <a:off x="2600706" y="5267248"/>
            <a:ext cx="5287137" cy="1200315"/>
          </a:xfrm>
          <a:prstGeom prst="rect">
            <a:avLst/>
          </a:prstGeom>
          <a:blipFill>
            <a:blip r:embed="rId3" cstate="print"/>
            <a:stretch>
              <a:fillRect/>
            </a:stretch>
          </a:blipFill>
        </p:spPr>
        <p:txBody>
          <a:bodyPr wrap="square" lIns="0" tIns="0" rIns="0" bIns="0" rtlCol="0">
            <a:noAutofit/>
          </a:bodyPr>
          <a:lstStyle/>
          <a:p>
            <a:endParaRPr/>
          </a:p>
        </p:txBody>
      </p:sp>
      <p:sp>
        <p:nvSpPr>
          <p:cNvPr id="19" name="object 19"/>
          <p:cNvSpPr/>
          <p:nvPr/>
        </p:nvSpPr>
        <p:spPr>
          <a:xfrm>
            <a:off x="2681097" y="5267236"/>
            <a:ext cx="5396103" cy="1260767"/>
          </a:xfrm>
          <a:custGeom>
            <a:avLst/>
            <a:gdLst/>
            <a:ahLst/>
            <a:cxnLst/>
            <a:rect l="l" t="t" r="r" b="b"/>
            <a:pathLst>
              <a:path w="5396103" h="1260767">
                <a:moveTo>
                  <a:pt x="0" y="1260767"/>
                </a:moveTo>
                <a:lnTo>
                  <a:pt x="5396103" y="1260767"/>
                </a:lnTo>
                <a:lnTo>
                  <a:pt x="5396103" y="0"/>
                </a:lnTo>
                <a:lnTo>
                  <a:pt x="0" y="0"/>
                </a:lnTo>
                <a:lnTo>
                  <a:pt x="0" y="1260767"/>
                </a:lnTo>
                <a:close/>
              </a:path>
            </a:pathLst>
          </a:custGeom>
          <a:ln w="28575">
            <a:solidFill>
              <a:srgbClr val="BB8B00"/>
            </a:solidFill>
            <a:prstDash val="lgDash"/>
          </a:ln>
        </p:spPr>
        <p:txBody>
          <a:bodyPr wrap="square" lIns="0" tIns="0" rIns="0" bIns="0" rtlCol="0">
            <a:noAutofit/>
          </a:bodyPr>
          <a:lstStyle/>
          <a:p>
            <a:endParaRPr/>
          </a:p>
        </p:txBody>
      </p:sp>
      <p:sp>
        <p:nvSpPr>
          <p:cNvPr id="17" name="object 17"/>
          <p:cNvSpPr txBox="1"/>
          <p:nvPr/>
        </p:nvSpPr>
        <p:spPr>
          <a:xfrm>
            <a:off x="387502" y="197103"/>
            <a:ext cx="3960744" cy="380492"/>
          </a:xfrm>
          <a:prstGeom prst="rect">
            <a:avLst/>
          </a:prstGeom>
        </p:spPr>
        <p:txBody>
          <a:bodyPr wrap="square" lIns="0" tIns="18383" rIns="0" bIns="0" rtlCol="0">
            <a:noAutofit/>
          </a:bodyPr>
          <a:lstStyle/>
          <a:p>
            <a:pPr marL="12700">
              <a:lnSpc>
                <a:spcPts val="2895"/>
              </a:lnSpc>
            </a:pPr>
            <a:r>
              <a:rPr sz="2800" b="1" u="heavy" spc="-9" dirty="0">
                <a:solidFill>
                  <a:srgbClr val="404040"/>
                </a:solidFill>
                <a:latin typeface="Calibri"/>
                <a:cs typeface="Calibri"/>
              </a:rPr>
              <a:t>3.4 Multi_Line Statements</a:t>
            </a:r>
            <a:endParaRPr sz="2800">
              <a:latin typeface="Calibri"/>
              <a:cs typeface="Calibri"/>
            </a:endParaRPr>
          </a:p>
        </p:txBody>
      </p:sp>
      <p:sp>
        <p:nvSpPr>
          <p:cNvPr id="16" name="object 16"/>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5" name="object 15"/>
          <p:cNvSpPr txBox="1"/>
          <p:nvPr/>
        </p:nvSpPr>
        <p:spPr>
          <a:xfrm>
            <a:off x="974852" y="1223137"/>
            <a:ext cx="5605969"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By using multi-line statements we can continue a line.</a:t>
            </a:r>
            <a:endParaRPr sz="2000">
              <a:latin typeface="Calibri"/>
              <a:cs typeface="Calibri"/>
            </a:endParaRPr>
          </a:p>
        </p:txBody>
      </p:sp>
      <p:sp>
        <p:nvSpPr>
          <p:cNvPr id="14" name="object 14"/>
          <p:cNvSpPr txBox="1"/>
          <p:nvPr/>
        </p:nvSpPr>
        <p:spPr>
          <a:xfrm>
            <a:off x="1546606" y="1588897"/>
            <a:ext cx="936680"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Example</a:t>
            </a:r>
            <a:endParaRPr sz="2000">
              <a:latin typeface="Calibri"/>
              <a:cs typeface="Calibri"/>
            </a:endParaRPr>
          </a:p>
        </p:txBody>
      </p:sp>
      <p:sp>
        <p:nvSpPr>
          <p:cNvPr id="13" name="object 13"/>
          <p:cNvSpPr txBox="1"/>
          <p:nvPr/>
        </p:nvSpPr>
        <p:spPr>
          <a:xfrm>
            <a:off x="2534158" y="1588897"/>
            <a:ext cx="131676" cy="279907"/>
          </a:xfrm>
          <a:prstGeom prst="rect">
            <a:avLst/>
          </a:prstGeom>
        </p:spPr>
        <p:txBody>
          <a:bodyPr wrap="square" lIns="0" tIns="13366" rIns="0" bIns="0" rtlCol="0">
            <a:noAutofit/>
          </a:bodyPr>
          <a:lstStyle/>
          <a:p>
            <a:pPr marL="12700">
              <a:lnSpc>
                <a:spcPts val="2105"/>
              </a:lnSpc>
            </a:pPr>
            <a:r>
              <a:rPr sz="2000" dirty="0">
                <a:latin typeface="Calibri"/>
                <a:cs typeface="Calibri"/>
              </a:rPr>
              <a:t>:</a:t>
            </a:r>
            <a:endParaRPr sz="2000">
              <a:latin typeface="Calibri"/>
              <a:cs typeface="Calibri"/>
            </a:endParaRPr>
          </a:p>
        </p:txBody>
      </p:sp>
      <p:sp>
        <p:nvSpPr>
          <p:cNvPr id="12" name="object 12"/>
          <p:cNvSpPr txBox="1"/>
          <p:nvPr/>
        </p:nvSpPr>
        <p:spPr>
          <a:xfrm>
            <a:off x="7423784" y="2166112"/>
            <a:ext cx="3566566" cy="528320"/>
          </a:xfrm>
          <a:prstGeom prst="rect">
            <a:avLst/>
          </a:prstGeom>
        </p:spPr>
        <p:txBody>
          <a:bodyPr wrap="square" lIns="0" tIns="12065" rIns="0" bIns="0" rtlCol="0">
            <a:noAutofit/>
          </a:bodyPr>
          <a:lstStyle/>
          <a:p>
            <a:pPr algn="ctr">
              <a:lnSpc>
                <a:spcPts val="1900"/>
              </a:lnSpc>
            </a:pPr>
            <a:r>
              <a:rPr sz="1800" spc="0" dirty="0">
                <a:solidFill>
                  <a:srgbClr val="FFFFFF"/>
                </a:solidFill>
                <a:latin typeface="Calibri"/>
                <a:cs typeface="Calibri"/>
              </a:rPr>
              <a:t>“\” is used as continuation of line. It is</a:t>
            </a:r>
            <a:endParaRPr sz="1800" dirty="0">
              <a:latin typeface="Calibri"/>
              <a:cs typeface="Calibri"/>
            </a:endParaRPr>
          </a:p>
          <a:p>
            <a:pPr marL="325754" marR="340419" algn="ctr">
              <a:lnSpc>
                <a:spcPts val="2160"/>
              </a:lnSpc>
              <a:spcBef>
                <a:spcPts val="13"/>
              </a:spcBef>
            </a:pPr>
            <a:r>
              <a:rPr sz="1800" spc="-1" dirty="0">
                <a:solidFill>
                  <a:srgbClr val="FFFFFF"/>
                </a:solidFill>
                <a:latin typeface="Calibri"/>
                <a:cs typeface="Calibri"/>
              </a:rPr>
              <a:t>used  universally (at any place)</a:t>
            </a:r>
            <a:endParaRPr sz="1800" dirty="0">
              <a:latin typeface="Calibri"/>
              <a:cs typeface="Calibri"/>
            </a:endParaRPr>
          </a:p>
        </p:txBody>
      </p:sp>
      <p:sp>
        <p:nvSpPr>
          <p:cNvPr id="11" name="object 11"/>
          <p:cNvSpPr txBox="1"/>
          <p:nvPr/>
        </p:nvSpPr>
        <p:spPr>
          <a:xfrm>
            <a:off x="7418958" y="3884295"/>
            <a:ext cx="3899712" cy="528319"/>
          </a:xfrm>
          <a:prstGeom prst="rect">
            <a:avLst/>
          </a:prstGeom>
        </p:spPr>
        <p:txBody>
          <a:bodyPr wrap="square" lIns="0" tIns="12065" rIns="0" bIns="0" rtlCol="0">
            <a:noAutofit/>
          </a:bodyPr>
          <a:lstStyle/>
          <a:p>
            <a:pPr marL="12700">
              <a:lnSpc>
                <a:spcPts val="1900"/>
              </a:lnSpc>
            </a:pPr>
            <a:r>
              <a:rPr sz="1800" spc="-6" dirty="0">
                <a:solidFill>
                  <a:srgbClr val="FFFFFF"/>
                </a:solidFill>
                <a:latin typeface="Calibri"/>
                <a:cs typeface="Calibri"/>
              </a:rPr>
              <a:t>“,” I used here as continuation of line, but</a:t>
            </a:r>
            <a:endParaRPr sz="1800">
              <a:latin typeface="Calibri"/>
              <a:cs typeface="Calibri"/>
            </a:endParaRPr>
          </a:p>
          <a:p>
            <a:pPr marL="35560" marR="34290">
              <a:lnSpc>
                <a:spcPts val="2160"/>
              </a:lnSpc>
              <a:spcBef>
                <a:spcPts val="13"/>
              </a:spcBef>
            </a:pPr>
            <a:r>
              <a:rPr sz="1800" spc="-1" dirty="0">
                <a:solidFill>
                  <a:srgbClr val="FFFFFF"/>
                </a:solidFill>
                <a:latin typeface="Calibri"/>
                <a:cs typeface="Calibri"/>
              </a:rPr>
              <a:t>it is applicable only with print statement.</a:t>
            </a:r>
            <a:endParaRPr sz="1800">
              <a:latin typeface="Calibri"/>
              <a:cs typeface="Calibri"/>
            </a:endParaRPr>
          </a:p>
        </p:txBody>
      </p:sp>
      <p:sp>
        <p:nvSpPr>
          <p:cNvPr id="10" name="object 10"/>
          <p:cNvSpPr txBox="1"/>
          <p:nvPr/>
        </p:nvSpPr>
        <p:spPr>
          <a:xfrm>
            <a:off x="631952" y="4881372"/>
            <a:ext cx="1235604" cy="279907"/>
          </a:xfrm>
          <a:prstGeom prst="rect">
            <a:avLst/>
          </a:prstGeom>
        </p:spPr>
        <p:txBody>
          <a:bodyPr wrap="square" lIns="0" tIns="13366" rIns="0" bIns="0" rtlCol="0">
            <a:noAutofit/>
          </a:bodyPr>
          <a:lstStyle/>
          <a:p>
            <a:pPr marL="12700">
              <a:lnSpc>
                <a:spcPts val="2105"/>
              </a:lnSpc>
            </a:pPr>
            <a:r>
              <a:rPr sz="2000" spc="-9" dirty="0">
                <a:latin typeface="Calibri"/>
                <a:cs typeface="Calibri"/>
              </a:rPr>
              <a:t>Statements</a:t>
            </a:r>
            <a:endParaRPr sz="2000">
              <a:latin typeface="Calibri"/>
              <a:cs typeface="Calibri"/>
            </a:endParaRPr>
          </a:p>
        </p:txBody>
      </p:sp>
      <p:sp>
        <p:nvSpPr>
          <p:cNvPr id="9" name="object 9"/>
          <p:cNvSpPr txBox="1"/>
          <p:nvPr/>
        </p:nvSpPr>
        <p:spPr>
          <a:xfrm>
            <a:off x="1980945" y="4881372"/>
            <a:ext cx="678968" cy="279907"/>
          </a:xfrm>
          <a:prstGeom prst="rect">
            <a:avLst/>
          </a:prstGeom>
        </p:spPr>
        <p:txBody>
          <a:bodyPr wrap="square" lIns="0" tIns="13366" rIns="0" bIns="0" rtlCol="0">
            <a:noAutofit/>
          </a:bodyPr>
          <a:lstStyle/>
          <a:p>
            <a:pPr marL="12700">
              <a:lnSpc>
                <a:spcPts val="2105"/>
              </a:lnSpc>
            </a:pPr>
            <a:r>
              <a:rPr sz="2000" dirty="0">
                <a:latin typeface="Calibri"/>
                <a:cs typeface="Calibri"/>
              </a:rPr>
              <a:t>which</a:t>
            </a:r>
            <a:endParaRPr sz="2000">
              <a:latin typeface="Calibri"/>
              <a:cs typeface="Calibri"/>
            </a:endParaRPr>
          </a:p>
        </p:txBody>
      </p:sp>
      <p:sp>
        <p:nvSpPr>
          <p:cNvPr id="8" name="object 8"/>
          <p:cNvSpPr txBox="1"/>
          <p:nvPr/>
        </p:nvSpPr>
        <p:spPr>
          <a:xfrm>
            <a:off x="2709418" y="4881372"/>
            <a:ext cx="7049324"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are in [], {}, or () brackets do not use the line continuation character.</a:t>
            </a:r>
            <a:endParaRPr sz="2000">
              <a:latin typeface="Calibri"/>
              <a:cs typeface="Calibri"/>
            </a:endParaRPr>
          </a:p>
        </p:txBody>
      </p:sp>
      <p:sp>
        <p:nvSpPr>
          <p:cNvPr id="7" name="object 7"/>
          <p:cNvSpPr txBox="1"/>
          <p:nvPr/>
        </p:nvSpPr>
        <p:spPr>
          <a:xfrm>
            <a:off x="916940" y="5247513"/>
            <a:ext cx="1396850" cy="279908"/>
          </a:xfrm>
          <a:prstGeom prst="rect">
            <a:avLst/>
          </a:prstGeom>
        </p:spPr>
        <p:txBody>
          <a:bodyPr wrap="square" lIns="0" tIns="13366" rIns="0" bIns="0" rtlCol="0">
            <a:noAutofit/>
          </a:bodyPr>
          <a:lstStyle/>
          <a:p>
            <a:pPr marL="12700">
              <a:lnSpc>
                <a:spcPts val="2105"/>
              </a:lnSpc>
            </a:pPr>
            <a:r>
              <a:rPr sz="2000" spc="-8" dirty="0">
                <a:latin typeface="Calibri"/>
                <a:cs typeface="Calibri"/>
              </a:rPr>
              <a:t>For example:</a:t>
            </a:r>
            <a:endParaRPr sz="2000">
              <a:latin typeface="Calibri"/>
              <a:cs typeface="Calibri"/>
            </a:endParaRPr>
          </a:p>
        </p:txBody>
      </p:sp>
      <p:sp>
        <p:nvSpPr>
          <p:cNvPr id="5" name="object 5"/>
          <p:cNvSpPr txBox="1"/>
          <p:nvPr/>
        </p:nvSpPr>
        <p:spPr>
          <a:xfrm>
            <a:off x="2681097" y="5267236"/>
            <a:ext cx="5396103" cy="1260767"/>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748144" y="1939544"/>
            <a:ext cx="4849114" cy="2826385"/>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854990" y="336423"/>
            <a:ext cx="8282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519774" y="336423"/>
            <a:ext cx="84839"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2123540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87502" y="197103"/>
            <a:ext cx="3622425" cy="380492"/>
          </a:xfrm>
          <a:prstGeom prst="rect">
            <a:avLst/>
          </a:prstGeom>
        </p:spPr>
        <p:txBody>
          <a:bodyPr wrap="square" lIns="0" tIns="18383" rIns="0" bIns="0" rtlCol="0">
            <a:noAutofit/>
          </a:bodyPr>
          <a:lstStyle/>
          <a:p>
            <a:pPr marL="12700">
              <a:lnSpc>
                <a:spcPts val="2895"/>
              </a:lnSpc>
            </a:pPr>
            <a:r>
              <a:rPr sz="2800" b="1" u="heavy" spc="-4" dirty="0">
                <a:solidFill>
                  <a:srgbClr val="404040"/>
                </a:solidFill>
                <a:latin typeface="Calibri"/>
                <a:cs typeface="Calibri"/>
              </a:rPr>
              <a:t>3.5 Quotation in Python</a:t>
            </a:r>
            <a:endParaRPr sz="2800">
              <a:latin typeface="Calibri"/>
              <a:cs typeface="Calibri"/>
            </a:endParaRPr>
          </a:p>
        </p:txBody>
      </p:sp>
      <p:sp>
        <p:nvSpPr>
          <p:cNvPr id="9" name="object 9"/>
          <p:cNvSpPr txBox="1"/>
          <p:nvPr/>
        </p:nvSpPr>
        <p:spPr>
          <a:xfrm>
            <a:off x="631952" y="1207786"/>
            <a:ext cx="152654" cy="64566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p:txBody>
      </p:sp>
      <p:sp>
        <p:nvSpPr>
          <p:cNvPr id="8" name="object 8"/>
          <p:cNvSpPr txBox="1"/>
          <p:nvPr/>
        </p:nvSpPr>
        <p:spPr>
          <a:xfrm>
            <a:off x="974852" y="1223137"/>
            <a:ext cx="8815894" cy="645667"/>
          </a:xfrm>
          <a:prstGeom prst="rect">
            <a:avLst/>
          </a:prstGeom>
        </p:spPr>
        <p:txBody>
          <a:bodyPr wrap="square" lIns="0" tIns="13366" rIns="0" bIns="0" rtlCol="0">
            <a:noAutofit/>
          </a:bodyPr>
          <a:lstStyle/>
          <a:p>
            <a:pPr marL="12700">
              <a:lnSpc>
                <a:spcPts val="2105"/>
              </a:lnSpc>
            </a:pPr>
            <a:r>
              <a:rPr sz="2000" spc="-1" dirty="0">
                <a:latin typeface="Calibri"/>
                <a:cs typeface="Calibri"/>
              </a:rPr>
              <a:t>Python accepts single ('), double (") and triple (''' or ")quotes to denote string literals.</a:t>
            </a:r>
            <a:endParaRPr sz="2000">
              <a:latin typeface="Calibri"/>
              <a:cs typeface="Calibri"/>
            </a:endParaRPr>
          </a:p>
          <a:p>
            <a:pPr marL="12700" marR="38176">
              <a:lnSpc>
                <a:spcPct val="101725"/>
              </a:lnSpc>
              <a:spcBef>
                <a:spcPts val="329"/>
              </a:spcBef>
            </a:pPr>
            <a:r>
              <a:rPr sz="2000" spc="-3" dirty="0">
                <a:latin typeface="Calibri"/>
                <a:cs typeface="Calibri"/>
              </a:rPr>
              <a:t>Examples :</a:t>
            </a:r>
            <a:endParaRPr sz="2000">
              <a:latin typeface="Calibri"/>
              <a:cs typeface="Calibri"/>
            </a:endParaRPr>
          </a:p>
        </p:txBody>
      </p:sp>
      <p:sp>
        <p:nvSpPr>
          <p:cNvPr id="7" name="object 7"/>
          <p:cNvSpPr txBox="1"/>
          <p:nvPr/>
        </p:nvSpPr>
        <p:spPr>
          <a:xfrm>
            <a:off x="1089152" y="1929820"/>
            <a:ext cx="187006" cy="912749"/>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a:lnSpc>
                <a:spcPct val="95825"/>
              </a:lnSpc>
              <a:spcBef>
                <a:spcPts val="428"/>
              </a:spcBef>
            </a:pPr>
            <a:r>
              <a:rPr sz="1800" dirty="0">
                <a:latin typeface="Arial"/>
                <a:cs typeface="Arial"/>
              </a:rPr>
              <a:t>–</a:t>
            </a:r>
            <a:endParaRPr sz="1800">
              <a:latin typeface="Arial"/>
              <a:cs typeface="Arial"/>
            </a:endParaRPr>
          </a:p>
          <a:p>
            <a:pPr marL="12700" marR="215">
              <a:lnSpc>
                <a:spcPct val="95825"/>
              </a:lnSpc>
              <a:spcBef>
                <a:spcPts val="522"/>
              </a:spcBef>
            </a:pPr>
            <a:r>
              <a:rPr sz="1800" dirty="0">
                <a:latin typeface="Arial"/>
                <a:cs typeface="Arial"/>
              </a:rPr>
              <a:t>–</a:t>
            </a:r>
            <a:endParaRPr sz="1800">
              <a:latin typeface="Arial"/>
              <a:cs typeface="Arial"/>
            </a:endParaRPr>
          </a:p>
        </p:txBody>
      </p:sp>
      <p:sp>
        <p:nvSpPr>
          <p:cNvPr id="6" name="object 6"/>
          <p:cNvSpPr txBox="1"/>
          <p:nvPr/>
        </p:nvSpPr>
        <p:spPr>
          <a:xfrm>
            <a:off x="1375918" y="1943608"/>
            <a:ext cx="4686032" cy="912749"/>
          </a:xfrm>
          <a:prstGeom prst="rect">
            <a:avLst/>
          </a:prstGeom>
        </p:spPr>
        <p:txBody>
          <a:bodyPr wrap="square" lIns="0" tIns="12065" rIns="0" bIns="0" rtlCol="0">
            <a:noAutofit/>
          </a:bodyPr>
          <a:lstStyle/>
          <a:p>
            <a:pPr marL="12700" marR="34289">
              <a:lnSpc>
                <a:spcPts val="1900"/>
              </a:lnSpc>
            </a:pPr>
            <a:r>
              <a:rPr sz="1800" spc="-4" dirty="0">
                <a:latin typeface="Calibri"/>
                <a:cs typeface="Calibri"/>
              </a:rPr>
              <a:t>‘apple‘ ,</a:t>
            </a:r>
            <a:endParaRPr sz="1800">
              <a:latin typeface="Calibri"/>
              <a:cs typeface="Calibri"/>
            </a:endParaRPr>
          </a:p>
          <a:p>
            <a:pPr marL="12700" marR="34289">
              <a:lnSpc>
                <a:spcPct val="101725"/>
              </a:lnSpc>
              <a:spcBef>
                <a:spcPts val="300"/>
              </a:spcBef>
            </a:pPr>
            <a:r>
              <a:rPr sz="1800" spc="-10" dirty="0">
                <a:latin typeface="Calibri"/>
                <a:cs typeface="Calibri"/>
              </a:rPr>
              <a:t>“welcome to python”,</a:t>
            </a:r>
            <a:endParaRPr sz="1800">
              <a:latin typeface="Calibri"/>
              <a:cs typeface="Calibri"/>
            </a:endParaRPr>
          </a:p>
          <a:p>
            <a:pPr marL="12700">
              <a:lnSpc>
                <a:spcPct val="101725"/>
              </a:lnSpc>
              <a:spcBef>
                <a:spcPts val="395"/>
              </a:spcBef>
            </a:pPr>
            <a:r>
              <a:rPr sz="1800" spc="-1" dirty="0">
                <a:latin typeface="Calibri"/>
                <a:cs typeface="Calibri"/>
              </a:rPr>
              <a:t>''' This is another form to accept as string literals'''</a:t>
            </a:r>
            <a:endParaRPr sz="1800">
              <a:latin typeface="Calibri"/>
              <a:cs typeface="Calibri"/>
            </a:endParaRPr>
          </a:p>
        </p:txBody>
      </p:sp>
      <p:sp>
        <p:nvSpPr>
          <p:cNvPr id="4" name="object 4"/>
          <p:cNvSpPr txBox="1"/>
          <p:nvPr/>
        </p:nvSpPr>
        <p:spPr>
          <a:xfrm>
            <a:off x="854990" y="336423"/>
            <a:ext cx="8282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447131" y="336423"/>
            <a:ext cx="8291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807806" y="336423"/>
            <a:ext cx="80525"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878425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609600" y="1828800"/>
            <a:ext cx="10972800" cy="1198117"/>
          </a:xfrm>
          <a:custGeom>
            <a:avLst/>
            <a:gdLst/>
            <a:ahLst/>
            <a:cxnLst/>
            <a:rect l="l" t="t" r="r" b="b"/>
            <a:pathLst>
              <a:path w="10972800" h="1198117">
                <a:moveTo>
                  <a:pt x="0" y="199644"/>
                </a:moveTo>
                <a:lnTo>
                  <a:pt x="0" y="998347"/>
                </a:lnTo>
                <a:lnTo>
                  <a:pt x="661" y="1014735"/>
                </a:lnTo>
                <a:lnTo>
                  <a:pt x="10179" y="1061502"/>
                </a:lnTo>
                <a:lnTo>
                  <a:pt x="29915" y="1103592"/>
                </a:lnTo>
                <a:lnTo>
                  <a:pt x="58483" y="1139618"/>
                </a:lnTo>
                <a:lnTo>
                  <a:pt x="94495" y="1168195"/>
                </a:lnTo>
                <a:lnTo>
                  <a:pt x="136565" y="1187936"/>
                </a:lnTo>
                <a:lnTo>
                  <a:pt x="183304" y="1197455"/>
                </a:lnTo>
                <a:lnTo>
                  <a:pt x="199682" y="1198117"/>
                </a:lnTo>
                <a:lnTo>
                  <a:pt x="10773156" y="1198117"/>
                </a:lnTo>
                <a:lnTo>
                  <a:pt x="10821124" y="1192313"/>
                </a:lnTo>
                <a:lnTo>
                  <a:pt x="10864893" y="1175826"/>
                </a:lnTo>
                <a:lnTo>
                  <a:pt x="10903072" y="1150040"/>
                </a:lnTo>
                <a:lnTo>
                  <a:pt x="10934273" y="1116343"/>
                </a:lnTo>
                <a:lnTo>
                  <a:pt x="10957107" y="1076120"/>
                </a:lnTo>
                <a:lnTo>
                  <a:pt x="10970186" y="1030758"/>
                </a:lnTo>
                <a:lnTo>
                  <a:pt x="10972800" y="998347"/>
                </a:lnTo>
                <a:lnTo>
                  <a:pt x="10972800" y="199644"/>
                </a:lnTo>
                <a:lnTo>
                  <a:pt x="10966996" y="151675"/>
                </a:lnTo>
                <a:lnTo>
                  <a:pt x="10950511" y="107906"/>
                </a:lnTo>
                <a:lnTo>
                  <a:pt x="10924733" y="69727"/>
                </a:lnTo>
                <a:lnTo>
                  <a:pt x="10891052" y="38526"/>
                </a:lnTo>
                <a:lnTo>
                  <a:pt x="10850856" y="15692"/>
                </a:lnTo>
                <a:lnTo>
                  <a:pt x="10805533" y="2613"/>
                </a:lnTo>
                <a:lnTo>
                  <a:pt x="10773156" y="0"/>
                </a:lnTo>
                <a:lnTo>
                  <a:pt x="199682" y="0"/>
                </a:lnTo>
                <a:lnTo>
                  <a:pt x="151694" y="5803"/>
                </a:lnTo>
                <a:lnTo>
                  <a:pt x="107914" y="22288"/>
                </a:lnTo>
                <a:lnTo>
                  <a:pt x="69728" y="48066"/>
                </a:lnTo>
                <a:lnTo>
                  <a:pt x="38525" y="81747"/>
                </a:lnTo>
                <a:lnTo>
                  <a:pt x="15691" y="121943"/>
                </a:lnTo>
                <a:lnTo>
                  <a:pt x="2613" y="167266"/>
                </a:lnTo>
                <a:lnTo>
                  <a:pt x="0" y="199644"/>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609600" y="4053204"/>
            <a:ext cx="10972800" cy="1198117"/>
          </a:xfrm>
          <a:custGeom>
            <a:avLst/>
            <a:gdLst/>
            <a:ahLst/>
            <a:cxnLst/>
            <a:rect l="l" t="t" r="r" b="b"/>
            <a:pathLst>
              <a:path w="10972800" h="1198117">
                <a:moveTo>
                  <a:pt x="0" y="199644"/>
                </a:moveTo>
                <a:lnTo>
                  <a:pt x="0" y="998474"/>
                </a:lnTo>
                <a:lnTo>
                  <a:pt x="661" y="1014844"/>
                </a:lnTo>
                <a:lnTo>
                  <a:pt x="10179" y="1061567"/>
                </a:lnTo>
                <a:lnTo>
                  <a:pt x="29915" y="1103627"/>
                </a:lnTo>
                <a:lnTo>
                  <a:pt x="58483" y="1139634"/>
                </a:lnTo>
                <a:lnTo>
                  <a:pt x="94495" y="1168200"/>
                </a:lnTo>
                <a:lnTo>
                  <a:pt x="136565" y="1187937"/>
                </a:lnTo>
                <a:lnTo>
                  <a:pt x="183304" y="1197456"/>
                </a:lnTo>
                <a:lnTo>
                  <a:pt x="199682" y="1198118"/>
                </a:lnTo>
                <a:lnTo>
                  <a:pt x="10773156" y="1198118"/>
                </a:lnTo>
                <a:lnTo>
                  <a:pt x="10821124" y="1192314"/>
                </a:lnTo>
                <a:lnTo>
                  <a:pt x="10864893" y="1175829"/>
                </a:lnTo>
                <a:lnTo>
                  <a:pt x="10903072" y="1150051"/>
                </a:lnTo>
                <a:lnTo>
                  <a:pt x="10934273" y="1116370"/>
                </a:lnTo>
                <a:lnTo>
                  <a:pt x="10957107" y="1076174"/>
                </a:lnTo>
                <a:lnTo>
                  <a:pt x="10970186" y="1030851"/>
                </a:lnTo>
                <a:lnTo>
                  <a:pt x="10972800" y="998474"/>
                </a:lnTo>
                <a:lnTo>
                  <a:pt x="10972800" y="199644"/>
                </a:lnTo>
                <a:lnTo>
                  <a:pt x="10966996" y="151675"/>
                </a:lnTo>
                <a:lnTo>
                  <a:pt x="10950511" y="107906"/>
                </a:lnTo>
                <a:lnTo>
                  <a:pt x="10924733" y="69727"/>
                </a:lnTo>
                <a:lnTo>
                  <a:pt x="10891052" y="38526"/>
                </a:lnTo>
                <a:lnTo>
                  <a:pt x="10850856" y="15692"/>
                </a:lnTo>
                <a:lnTo>
                  <a:pt x="10805533" y="2613"/>
                </a:lnTo>
                <a:lnTo>
                  <a:pt x="10773156" y="0"/>
                </a:lnTo>
                <a:lnTo>
                  <a:pt x="199682" y="0"/>
                </a:lnTo>
                <a:lnTo>
                  <a:pt x="151694" y="5803"/>
                </a:lnTo>
                <a:lnTo>
                  <a:pt x="107914" y="22288"/>
                </a:lnTo>
                <a:lnTo>
                  <a:pt x="69728" y="48066"/>
                </a:lnTo>
                <a:lnTo>
                  <a:pt x="38525" y="81747"/>
                </a:lnTo>
                <a:lnTo>
                  <a:pt x="15691" y="121943"/>
                </a:lnTo>
                <a:lnTo>
                  <a:pt x="2613" y="167266"/>
                </a:lnTo>
                <a:lnTo>
                  <a:pt x="0" y="199644"/>
                </a:lnTo>
                <a:close/>
              </a:path>
            </a:pathLst>
          </a:custGeom>
          <a:solidFill>
            <a:srgbClr val="FFC000"/>
          </a:solidFill>
        </p:spPr>
        <p:txBody>
          <a:bodyPr wrap="square" lIns="0" tIns="0" rIns="0" bIns="0" rtlCol="0">
            <a:noAutofit/>
          </a:bodyPr>
          <a:lstStyle/>
          <a:p>
            <a:endParaRPr/>
          </a:p>
        </p:txBody>
      </p:sp>
      <p:sp>
        <p:nvSpPr>
          <p:cNvPr id="12" name="object 12"/>
          <p:cNvSpPr txBox="1"/>
          <p:nvPr/>
        </p:nvSpPr>
        <p:spPr>
          <a:xfrm>
            <a:off x="387502" y="197103"/>
            <a:ext cx="3700190" cy="380492"/>
          </a:xfrm>
          <a:prstGeom prst="rect">
            <a:avLst/>
          </a:prstGeom>
        </p:spPr>
        <p:txBody>
          <a:bodyPr wrap="square" lIns="0" tIns="18383" rIns="0" bIns="0" rtlCol="0">
            <a:noAutofit/>
          </a:bodyPr>
          <a:lstStyle/>
          <a:p>
            <a:pPr marL="12700">
              <a:lnSpc>
                <a:spcPts val="2895"/>
              </a:lnSpc>
            </a:pPr>
            <a:r>
              <a:rPr sz="2800" b="1" u="heavy" spc="-5" dirty="0">
                <a:solidFill>
                  <a:srgbClr val="404040"/>
                </a:solidFill>
                <a:latin typeface="Calibri"/>
                <a:cs typeface="Calibri"/>
              </a:rPr>
              <a:t>3.6 Comments in Python</a:t>
            </a:r>
            <a:endParaRPr sz="2800">
              <a:latin typeface="Calibri"/>
              <a:cs typeface="Calibri"/>
            </a:endParaRPr>
          </a:p>
        </p:txBody>
      </p:sp>
      <p:sp>
        <p:nvSpPr>
          <p:cNvPr id="11" name="object 11"/>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974852" y="1223137"/>
            <a:ext cx="4647123"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There are two types of comments in python.</a:t>
            </a:r>
            <a:endParaRPr sz="2000">
              <a:latin typeface="Calibri"/>
              <a:cs typeface="Calibri"/>
            </a:endParaRPr>
          </a:p>
        </p:txBody>
      </p:sp>
      <p:sp>
        <p:nvSpPr>
          <p:cNvPr id="9" name="object 9"/>
          <p:cNvSpPr txBox="1"/>
          <p:nvPr/>
        </p:nvSpPr>
        <p:spPr>
          <a:xfrm>
            <a:off x="724001" y="2309114"/>
            <a:ext cx="2152564" cy="254000"/>
          </a:xfrm>
          <a:prstGeom prst="rect">
            <a:avLst/>
          </a:prstGeom>
        </p:spPr>
        <p:txBody>
          <a:bodyPr wrap="square" lIns="0" tIns="12065" rIns="0" bIns="0" rtlCol="0">
            <a:noAutofit/>
          </a:bodyPr>
          <a:lstStyle/>
          <a:p>
            <a:pPr marL="12700">
              <a:lnSpc>
                <a:spcPts val="1900"/>
              </a:lnSpc>
            </a:pPr>
            <a:r>
              <a:rPr sz="1800" spc="-1" dirty="0">
                <a:latin typeface="Calibri"/>
                <a:cs typeface="Calibri"/>
              </a:rPr>
              <a:t>1. single line comment</a:t>
            </a:r>
            <a:endParaRPr sz="1800">
              <a:latin typeface="Calibri"/>
              <a:cs typeface="Calibri"/>
            </a:endParaRPr>
          </a:p>
        </p:txBody>
      </p:sp>
      <p:sp>
        <p:nvSpPr>
          <p:cNvPr id="8" name="object 8"/>
          <p:cNvSpPr txBox="1"/>
          <p:nvPr/>
        </p:nvSpPr>
        <p:spPr>
          <a:xfrm>
            <a:off x="945286" y="3061741"/>
            <a:ext cx="7795647" cy="254304"/>
          </a:xfrm>
          <a:prstGeom prst="rect">
            <a:avLst/>
          </a:prstGeom>
        </p:spPr>
        <p:txBody>
          <a:bodyPr wrap="square" lIns="0" tIns="12065" rIns="0" bIns="0" rtlCol="0">
            <a:noAutofit/>
          </a:bodyPr>
          <a:lstStyle/>
          <a:p>
            <a:pPr marL="12700">
              <a:lnSpc>
                <a:spcPts val="1900"/>
              </a:lnSpc>
            </a:pPr>
            <a:r>
              <a:rPr sz="1800" spc="-1" dirty="0">
                <a:latin typeface="Calibri"/>
                <a:cs typeface="Calibri"/>
              </a:rPr>
              <a:t>• It begins with the hash character ("#") This is the only way to comment on Python</a:t>
            </a:r>
            <a:endParaRPr sz="1800">
              <a:latin typeface="Calibri"/>
              <a:cs typeface="Calibri"/>
            </a:endParaRPr>
          </a:p>
        </p:txBody>
      </p:sp>
      <p:sp>
        <p:nvSpPr>
          <p:cNvPr id="7" name="object 7"/>
          <p:cNvSpPr txBox="1"/>
          <p:nvPr/>
        </p:nvSpPr>
        <p:spPr>
          <a:xfrm>
            <a:off x="724001" y="4533925"/>
            <a:ext cx="2349477" cy="254304"/>
          </a:xfrm>
          <a:prstGeom prst="rect">
            <a:avLst/>
          </a:prstGeom>
        </p:spPr>
        <p:txBody>
          <a:bodyPr wrap="square" lIns="0" tIns="12065" rIns="0" bIns="0" rtlCol="0">
            <a:noAutofit/>
          </a:bodyPr>
          <a:lstStyle/>
          <a:p>
            <a:pPr marL="12700">
              <a:lnSpc>
                <a:spcPts val="1900"/>
              </a:lnSpc>
            </a:pPr>
            <a:r>
              <a:rPr sz="1800" spc="-1" dirty="0">
                <a:latin typeface="Calibri"/>
                <a:cs typeface="Calibri"/>
              </a:rPr>
              <a:t>2.Multiple line comment</a:t>
            </a:r>
            <a:endParaRPr sz="1800">
              <a:latin typeface="Calibri"/>
              <a:cs typeface="Calibri"/>
            </a:endParaRPr>
          </a:p>
        </p:txBody>
      </p:sp>
      <p:sp>
        <p:nvSpPr>
          <p:cNvPr id="6" name="object 6"/>
          <p:cNvSpPr txBox="1"/>
          <p:nvPr/>
        </p:nvSpPr>
        <p:spPr>
          <a:xfrm>
            <a:off x="945286" y="5320284"/>
            <a:ext cx="2588411" cy="254000"/>
          </a:xfrm>
          <a:prstGeom prst="rect">
            <a:avLst/>
          </a:prstGeom>
        </p:spPr>
        <p:txBody>
          <a:bodyPr wrap="square" lIns="0" tIns="12065" rIns="0" bIns="0" rtlCol="0">
            <a:noAutofit/>
          </a:bodyPr>
          <a:lstStyle/>
          <a:p>
            <a:pPr marL="12700">
              <a:lnSpc>
                <a:spcPts val="1900"/>
              </a:lnSpc>
            </a:pPr>
            <a:r>
              <a:rPr sz="1800" spc="0" dirty="0">
                <a:latin typeface="Calibri"/>
                <a:cs typeface="Calibri"/>
              </a:rPr>
              <a:t>• It doesn’t exist in python.</a:t>
            </a:r>
            <a:endParaRPr sz="1800">
              <a:latin typeface="Calibri"/>
              <a:cs typeface="Calibri"/>
            </a:endParaRPr>
          </a:p>
        </p:txBody>
      </p:sp>
      <p:sp>
        <p:nvSpPr>
          <p:cNvPr id="4" name="object 4"/>
          <p:cNvSpPr txBox="1"/>
          <p:nvPr/>
        </p:nvSpPr>
        <p:spPr>
          <a:xfrm>
            <a:off x="854990" y="336423"/>
            <a:ext cx="8282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25287" y="336423"/>
            <a:ext cx="8252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885571" y="336423"/>
            <a:ext cx="80525"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51378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553250" y="1552448"/>
            <a:ext cx="10972761" cy="780796"/>
          </a:xfrm>
          <a:custGeom>
            <a:avLst/>
            <a:gdLst/>
            <a:ahLst/>
            <a:cxnLst/>
            <a:rect l="l" t="t" r="r" b="b"/>
            <a:pathLst>
              <a:path w="10972761" h="780796">
                <a:moveTo>
                  <a:pt x="0" y="130175"/>
                </a:moveTo>
                <a:lnTo>
                  <a:pt x="0" y="650621"/>
                </a:lnTo>
                <a:lnTo>
                  <a:pt x="200" y="657905"/>
                </a:lnTo>
                <a:lnTo>
                  <a:pt x="9526" y="699599"/>
                </a:lnTo>
                <a:lnTo>
                  <a:pt x="31062" y="735029"/>
                </a:lnTo>
                <a:lnTo>
                  <a:pt x="62434" y="761817"/>
                </a:lnTo>
                <a:lnTo>
                  <a:pt x="101265" y="777583"/>
                </a:lnTo>
                <a:lnTo>
                  <a:pt x="130124" y="780796"/>
                </a:lnTo>
                <a:lnTo>
                  <a:pt x="10842713" y="780796"/>
                </a:lnTo>
                <a:lnTo>
                  <a:pt x="10891631" y="771281"/>
                </a:lnTo>
                <a:lnTo>
                  <a:pt x="10927044" y="749737"/>
                </a:lnTo>
                <a:lnTo>
                  <a:pt x="10953807" y="718347"/>
                </a:lnTo>
                <a:lnTo>
                  <a:pt x="10969553" y="679494"/>
                </a:lnTo>
                <a:lnTo>
                  <a:pt x="10972761" y="650621"/>
                </a:lnTo>
                <a:lnTo>
                  <a:pt x="10972761" y="130175"/>
                </a:lnTo>
                <a:lnTo>
                  <a:pt x="10963265" y="81238"/>
                </a:lnTo>
                <a:lnTo>
                  <a:pt x="10941756" y="45791"/>
                </a:lnTo>
                <a:lnTo>
                  <a:pt x="10910405" y="18989"/>
                </a:lnTo>
                <a:lnTo>
                  <a:pt x="10871580" y="3214"/>
                </a:lnTo>
                <a:lnTo>
                  <a:pt x="10842713" y="0"/>
                </a:lnTo>
                <a:lnTo>
                  <a:pt x="130124" y="0"/>
                </a:lnTo>
                <a:lnTo>
                  <a:pt x="81158" y="9531"/>
                </a:lnTo>
                <a:lnTo>
                  <a:pt x="45742" y="31079"/>
                </a:lnTo>
                <a:lnTo>
                  <a:pt x="18968" y="62465"/>
                </a:lnTo>
                <a:lnTo>
                  <a:pt x="3210" y="101309"/>
                </a:lnTo>
                <a:lnTo>
                  <a:pt x="0" y="130175"/>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553250" y="3302635"/>
            <a:ext cx="10972761" cy="757427"/>
          </a:xfrm>
          <a:custGeom>
            <a:avLst/>
            <a:gdLst/>
            <a:ahLst/>
            <a:cxnLst/>
            <a:rect l="l" t="t" r="r" b="b"/>
            <a:pathLst>
              <a:path w="10972761" h="757427">
                <a:moveTo>
                  <a:pt x="0" y="126237"/>
                </a:moveTo>
                <a:lnTo>
                  <a:pt x="2" y="632052"/>
                </a:lnTo>
                <a:lnTo>
                  <a:pt x="7576" y="674369"/>
                </a:lnTo>
                <a:lnTo>
                  <a:pt x="28019" y="710503"/>
                </a:lnTo>
                <a:lnTo>
                  <a:pt x="58807" y="737928"/>
                </a:lnTo>
                <a:lnTo>
                  <a:pt x="97414" y="754121"/>
                </a:lnTo>
                <a:lnTo>
                  <a:pt x="126250" y="757427"/>
                </a:lnTo>
                <a:lnTo>
                  <a:pt x="10847375" y="757425"/>
                </a:lnTo>
                <a:lnTo>
                  <a:pt x="10889695" y="749853"/>
                </a:lnTo>
                <a:lnTo>
                  <a:pt x="10925832" y="729412"/>
                </a:lnTo>
                <a:lnTo>
                  <a:pt x="10953260" y="698627"/>
                </a:lnTo>
                <a:lnTo>
                  <a:pt x="10969454" y="660022"/>
                </a:lnTo>
                <a:lnTo>
                  <a:pt x="10972761" y="631189"/>
                </a:lnTo>
                <a:lnTo>
                  <a:pt x="10972759" y="125386"/>
                </a:lnTo>
                <a:lnTo>
                  <a:pt x="10965187" y="83066"/>
                </a:lnTo>
                <a:lnTo>
                  <a:pt x="10944746" y="46929"/>
                </a:lnTo>
                <a:lnTo>
                  <a:pt x="10913960" y="19500"/>
                </a:lnTo>
                <a:lnTo>
                  <a:pt x="10875356" y="3307"/>
                </a:lnTo>
                <a:lnTo>
                  <a:pt x="10846523" y="0"/>
                </a:lnTo>
                <a:lnTo>
                  <a:pt x="125388" y="2"/>
                </a:lnTo>
                <a:lnTo>
                  <a:pt x="83064" y="7576"/>
                </a:lnTo>
                <a:lnTo>
                  <a:pt x="46927" y="28018"/>
                </a:lnTo>
                <a:lnTo>
                  <a:pt x="19499" y="58803"/>
                </a:lnTo>
                <a:lnTo>
                  <a:pt x="3306" y="97406"/>
                </a:lnTo>
                <a:lnTo>
                  <a:pt x="0" y="126237"/>
                </a:lnTo>
                <a:close/>
              </a:path>
            </a:pathLst>
          </a:custGeom>
          <a:solidFill>
            <a:srgbClr val="FFC000"/>
          </a:solidFill>
        </p:spPr>
        <p:txBody>
          <a:bodyPr wrap="square" lIns="0" tIns="0" rIns="0" bIns="0" rtlCol="0">
            <a:noAutofit/>
          </a:bodyPr>
          <a:lstStyle/>
          <a:p>
            <a:endParaRPr/>
          </a:p>
        </p:txBody>
      </p:sp>
      <p:sp>
        <p:nvSpPr>
          <p:cNvPr id="11" name="object 11"/>
          <p:cNvSpPr txBox="1"/>
          <p:nvPr/>
        </p:nvSpPr>
        <p:spPr>
          <a:xfrm>
            <a:off x="387502" y="197103"/>
            <a:ext cx="3700190" cy="380492"/>
          </a:xfrm>
          <a:prstGeom prst="rect">
            <a:avLst/>
          </a:prstGeom>
        </p:spPr>
        <p:txBody>
          <a:bodyPr wrap="square" lIns="0" tIns="18383" rIns="0" bIns="0" rtlCol="0">
            <a:noAutofit/>
          </a:bodyPr>
          <a:lstStyle/>
          <a:p>
            <a:pPr marL="12700">
              <a:lnSpc>
                <a:spcPts val="2895"/>
              </a:lnSpc>
            </a:pPr>
            <a:r>
              <a:rPr sz="2800" b="1" u="heavy" spc="-5" dirty="0">
                <a:solidFill>
                  <a:srgbClr val="404040"/>
                </a:solidFill>
                <a:latin typeface="Calibri"/>
                <a:cs typeface="Calibri"/>
              </a:rPr>
              <a:t>3.6 Comments in Python</a:t>
            </a:r>
            <a:endParaRPr sz="2800">
              <a:latin typeface="Calibri"/>
              <a:cs typeface="Calibri"/>
            </a:endParaRPr>
          </a:p>
        </p:txBody>
      </p:sp>
      <p:sp>
        <p:nvSpPr>
          <p:cNvPr id="10" name="object 10"/>
          <p:cNvSpPr txBox="1"/>
          <p:nvPr/>
        </p:nvSpPr>
        <p:spPr>
          <a:xfrm>
            <a:off x="654812" y="1810512"/>
            <a:ext cx="2321801" cy="279907"/>
          </a:xfrm>
          <a:prstGeom prst="rect">
            <a:avLst/>
          </a:prstGeom>
        </p:spPr>
        <p:txBody>
          <a:bodyPr wrap="square" lIns="0" tIns="13366" rIns="0" bIns="0" rtlCol="0">
            <a:noAutofit/>
          </a:bodyPr>
          <a:lstStyle/>
          <a:p>
            <a:pPr marL="12700">
              <a:lnSpc>
                <a:spcPts val="2105"/>
              </a:lnSpc>
            </a:pPr>
            <a:r>
              <a:rPr sz="2000" spc="-12" dirty="0">
                <a:latin typeface="Calibri"/>
                <a:cs typeface="Calibri"/>
              </a:rPr>
              <a:t>3.Waiting for the User</a:t>
            </a:r>
            <a:endParaRPr sz="2000">
              <a:latin typeface="Calibri"/>
              <a:cs typeface="Calibri"/>
            </a:endParaRPr>
          </a:p>
        </p:txBody>
      </p:sp>
      <p:sp>
        <p:nvSpPr>
          <p:cNvPr id="9" name="object 9"/>
          <p:cNvSpPr txBox="1"/>
          <p:nvPr/>
        </p:nvSpPr>
        <p:spPr>
          <a:xfrm>
            <a:off x="889203" y="2373757"/>
            <a:ext cx="9683521"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 The statement saying “Press the enter key to exit”, this means it waits for the user’s action.</a:t>
            </a:r>
            <a:endParaRPr sz="2000">
              <a:latin typeface="Calibri"/>
              <a:cs typeface="Calibri"/>
            </a:endParaRPr>
          </a:p>
        </p:txBody>
      </p:sp>
      <p:sp>
        <p:nvSpPr>
          <p:cNvPr id="8" name="object 8"/>
          <p:cNvSpPr txBox="1"/>
          <p:nvPr/>
        </p:nvSpPr>
        <p:spPr>
          <a:xfrm>
            <a:off x="653897" y="3549396"/>
            <a:ext cx="4011491"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4.Multiple Statements on a Single Line</a:t>
            </a:r>
            <a:endParaRPr sz="2000">
              <a:latin typeface="Calibri"/>
              <a:cs typeface="Calibri"/>
            </a:endParaRPr>
          </a:p>
        </p:txBody>
      </p:sp>
      <p:sp>
        <p:nvSpPr>
          <p:cNvPr id="7" name="object 7"/>
          <p:cNvSpPr txBox="1"/>
          <p:nvPr/>
        </p:nvSpPr>
        <p:spPr>
          <a:xfrm>
            <a:off x="889203" y="4208145"/>
            <a:ext cx="190321" cy="279907"/>
          </a:xfrm>
          <a:prstGeom prst="rect">
            <a:avLst/>
          </a:prstGeom>
        </p:spPr>
        <p:txBody>
          <a:bodyPr wrap="square" lIns="0" tIns="13366" rIns="0" bIns="0" rtlCol="0">
            <a:noAutofit/>
          </a:bodyPr>
          <a:lstStyle/>
          <a:p>
            <a:pPr marL="12700">
              <a:lnSpc>
                <a:spcPts val="2105"/>
              </a:lnSpc>
            </a:pPr>
            <a:r>
              <a:rPr sz="2000" dirty="0">
                <a:latin typeface="Calibri"/>
                <a:cs typeface="Calibri"/>
              </a:rPr>
              <a:t>•</a:t>
            </a:r>
            <a:endParaRPr sz="2000">
              <a:latin typeface="Calibri"/>
              <a:cs typeface="Calibri"/>
            </a:endParaRPr>
          </a:p>
        </p:txBody>
      </p:sp>
      <p:sp>
        <p:nvSpPr>
          <p:cNvPr id="6" name="object 6"/>
          <p:cNvSpPr txBox="1"/>
          <p:nvPr/>
        </p:nvSpPr>
        <p:spPr>
          <a:xfrm>
            <a:off x="1117803" y="4208145"/>
            <a:ext cx="6715255"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The semicolon ( ; ) allows multiple statements on the single line .</a:t>
            </a:r>
            <a:endParaRPr sz="2000">
              <a:latin typeface="Calibri"/>
              <a:cs typeface="Calibri"/>
            </a:endParaRPr>
          </a:p>
        </p:txBody>
      </p:sp>
      <p:sp>
        <p:nvSpPr>
          <p:cNvPr id="4" name="object 4"/>
          <p:cNvSpPr txBox="1"/>
          <p:nvPr/>
        </p:nvSpPr>
        <p:spPr>
          <a:xfrm>
            <a:off x="854990" y="336423"/>
            <a:ext cx="8282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25287" y="336423"/>
            <a:ext cx="8252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885571" y="336423"/>
            <a:ext cx="80525"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104113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595744" y="4128643"/>
            <a:ext cx="4447286" cy="1316228"/>
          </a:xfrm>
          <a:custGeom>
            <a:avLst/>
            <a:gdLst/>
            <a:ahLst/>
            <a:cxnLst/>
            <a:rect l="l" t="t" r="r" b="b"/>
            <a:pathLst>
              <a:path w="4447286" h="1316227">
                <a:moveTo>
                  <a:pt x="0" y="1316227"/>
                </a:moveTo>
                <a:lnTo>
                  <a:pt x="4447286" y="1316227"/>
                </a:lnTo>
                <a:lnTo>
                  <a:pt x="4447286" y="0"/>
                </a:lnTo>
                <a:lnTo>
                  <a:pt x="0" y="0"/>
                </a:lnTo>
                <a:lnTo>
                  <a:pt x="0" y="1316227"/>
                </a:lnTo>
                <a:close/>
              </a:path>
            </a:pathLst>
          </a:custGeom>
          <a:ln w="28575">
            <a:solidFill>
              <a:srgbClr val="BB8B00"/>
            </a:solidFill>
            <a:prstDash val="lgDash"/>
          </a:ln>
        </p:spPr>
        <p:txBody>
          <a:bodyPr wrap="square" lIns="0" tIns="0" rIns="0" bIns="0" rtlCol="0">
            <a:noAutofit/>
          </a:bodyPr>
          <a:lstStyle/>
          <a:p>
            <a:endParaRPr/>
          </a:p>
        </p:txBody>
      </p:sp>
      <p:sp>
        <p:nvSpPr>
          <p:cNvPr id="24" name="object 24"/>
          <p:cNvSpPr/>
          <p:nvPr/>
        </p:nvSpPr>
        <p:spPr>
          <a:xfrm>
            <a:off x="4377944" y="4350385"/>
            <a:ext cx="97916" cy="179069"/>
          </a:xfrm>
          <a:custGeom>
            <a:avLst/>
            <a:gdLst/>
            <a:ahLst/>
            <a:cxnLst/>
            <a:rect l="l" t="t" r="r" b="b"/>
            <a:pathLst>
              <a:path w="97916" h="179069">
                <a:moveTo>
                  <a:pt x="25244" y="54354"/>
                </a:moveTo>
                <a:lnTo>
                  <a:pt x="15620" y="49275"/>
                </a:lnTo>
                <a:lnTo>
                  <a:pt x="16128" y="60197"/>
                </a:lnTo>
                <a:lnTo>
                  <a:pt x="25244" y="54354"/>
                </a:lnTo>
                <a:close/>
              </a:path>
              <a:path w="97916" h="179069">
                <a:moveTo>
                  <a:pt x="15620" y="49275"/>
                </a:moveTo>
                <a:lnTo>
                  <a:pt x="12953" y="61213"/>
                </a:lnTo>
                <a:lnTo>
                  <a:pt x="36400" y="60241"/>
                </a:lnTo>
                <a:lnTo>
                  <a:pt x="3006852" y="-62992"/>
                </a:lnTo>
                <a:lnTo>
                  <a:pt x="3006216" y="-75692"/>
                </a:lnTo>
                <a:lnTo>
                  <a:pt x="35880" y="47536"/>
                </a:lnTo>
                <a:lnTo>
                  <a:pt x="12318" y="48513"/>
                </a:lnTo>
                <a:lnTo>
                  <a:pt x="0" y="55371"/>
                </a:lnTo>
                <a:lnTo>
                  <a:pt x="87629" y="101726"/>
                </a:lnTo>
                <a:lnTo>
                  <a:pt x="12953" y="61213"/>
                </a:lnTo>
                <a:lnTo>
                  <a:pt x="15620" y="49275"/>
                </a:lnTo>
                <a:lnTo>
                  <a:pt x="25244" y="54354"/>
                </a:lnTo>
                <a:lnTo>
                  <a:pt x="16128" y="60197"/>
                </a:lnTo>
                <a:lnTo>
                  <a:pt x="15620" y="49275"/>
                </a:lnTo>
                <a:close/>
              </a:path>
              <a:path w="97916" h="179069">
                <a:moveTo>
                  <a:pt x="94233" y="6857"/>
                </a:moveTo>
                <a:lnTo>
                  <a:pt x="92328" y="3809"/>
                </a:lnTo>
                <a:lnTo>
                  <a:pt x="90423" y="888"/>
                </a:lnTo>
                <a:lnTo>
                  <a:pt x="86486" y="0"/>
                </a:lnTo>
                <a:lnTo>
                  <a:pt x="83565" y="1904"/>
                </a:lnTo>
                <a:lnTo>
                  <a:pt x="0" y="55371"/>
                </a:lnTo>
                <a:lnTo>
                  <a:pt x="12318" y="48513"/>
                </a:lnTo>
                <a:lnTo>
                  <a:pt x="35880" y="47536"/>
                </a:lnTo>
                <a:lnTo>
                  <a:pt x="90423" y="12572"/>
                </a:lnTo>
                <a:lnTo>
                  <a:pt x="93344" y="10667"/>
                </a:lnTo>
                <a:lnTo>
                  <a:pt x="94233" y="6857"/>
                </a:lnTo>
                <a:close/>
              </a:path>
              <a:path w="97916" h="179069">
                <a:moveTo>
                  <a:pt x="87629" y="101726"/>
                </a:moveTo>
                <a:lnTo>
                  <a:pt x="90804" y="103377"/>
                </a:lnTo>
                <a:lnTo>
                  <a:pt x="94614" y="102107"/>
                </a:lnTo>
                <a:lnTo>
                  <a:pt x="96265" y="99059"/>
                </a:lnTo>
                <a:lnTo>
                  <a:pt x="97916" y="96012"/>
                </a:lnTo>
                <a:lnTo>
                  <a:pt x="96646" y="92075"/>
                </a:lnTo>
                <a:lnTo>
                  <a:pt x="93598" y="90423"/>
                </a:lnTo>
                <a:lnTo>
                  <a:pt x="36400" y="60241"/>
                </a:lnTo>
                <a:lnTo>
                  <a:pt x="12953" y="61213"/>
                </a:lnTo>
                <a:lnTo>
                  <a:pt x="87629" y="101726"/>
                </a:lnTo>
                <a:close/>
              </a:path>
            </a:pathLst>
          </a:custGeom>
          <a:solidFill>
            <a:srgbClr val="FFBE00"/>
          </a:solidFill>
        </p:spPr>
        <p:txBody>
          <a:bodyPr wrap="square" lIns="0" tIns="0" rIns="0" bIns="0" rtlCol="0">
            <a:noAutofit/>
          </a:bodyPr>
          <a:lstStyle/>
          <a:p>
            <a:endParaRPr/>
          </a:p>
        </p:txBody>
      </p:sp>
      <p:sp>
        <p:nvSpPr>
          <p:cNvPr id="22" name="object 22"/>
          <p:cNvSpPr/>
          <p:nvPr/>
        </p:nvSpPr>
        <p:spPr>
          <a:xfrm>
            <a:off x="7675372" y="3906951"/>
            <a:ext cx="4165727" cy="1163777"/>
          </a:xfrm>
          <a:custGeom>
            <a:avLst/>
            <a:gdLst/>
            <a:ahLst/>
            <a:cxnLst/>
            <a:rect l="l" t="t" r="r" b="b"/>
            <a:pathLst>
              <a:path w="4165727" h="1163777">
                <a:moveTo>
                  <a:pt x="0" y="1163777"/>
                </a:moveTo>
                <a:lnTo>
                  <a:pt x="4165727" y="1163777"/>
                </a:lnTo>
                <a:lnTo>
                  <a:pt x="4165727" y="0"/>
                </a:lnTo>
                <a:lnTo>
                  <a:pt x="0" y="0"/>
                </a:lnTo>
                <a:lnTo>
                  <a:pt x="0" y="1163777"/>
                </a:lnTo>
                <a:close/>
              </a:path>
            </a:pathLst>
          </a:custGeom>
          <a:ln w="38100">
            <a:solidFill>
              <a:srgbClr val="000000"/>
            </a:solidFill>
          </a:ln>
        </p:spPr>
        <p:txBody>
          <a:bodyPr wrap="square" lIns="0" tIns="0" rIns="0" bIns="0" rtlCol="0">
            <a:noAutofit/>
          </a:bodyPr>
          <a:lstStyle/>
          <a:p>
            <a:endParaRPr/>
          </a:p>
        </p:txBody>
      </p:sp>
      <p:sp>
        <p:nvSpPr>
          <p:cNvPr id="21" name="object 21"/>
          <p:cNvSpPr txBox="1"/>
          <p:nvPr/>
        </p:nvSpPr>
        <p:spPr>
          <a:xfrm>
            <a:off x="387502" y="197103"/>
            <a:ext cx="1358918" cy="380492"/>
          </a:xfrm>
          <a:prstGeom prst="rect">
            <a:avLst/>
          </a:prstGeom>
        </p:spPr>
        <p:txBody>
          <a:bodyPr wrap="square" lIns="0" tIns="18383" rIns="0" bIns="0" rtlCol="0">
            <a:noAutofit/>
          </a:bodyPr>
          <a:lstStyle/>
          <a:p>
            <a:pPr marL="12700">
              <a:lnSpc>
                <a:spcPts val="2895"/>
              </a:lnSpc>
            </a:pPr>
            <a:r>
              <a:rPr sz="2800" b="1" u="heavy" spc="-6" dirty="0">
                <a:solidFill>
                  <a:srgbClr val="404040"/>
                </a:solidFill>
                <a:latin typeface="Calibri"/>
                <a:cs typeface="Calibri"/>
              </a:rPr>
              <a:t>3.7 Suite</a:t>
            </a:r>
            <a:endParaRPr sz="2800">
              <a:latin typeface="Calibri"/>
              <a:cs typeface="Calibri"/>
            </a:endParaRPr>
          </a:p>
        </p:txBody>
      </p:sp>
      <p:sp>
        <p:nvSpPr>
          <p:cNvPr id="20" name="object 20"/>
          <p:cNvSpPr txBox="1"/>
          <p:nvPr/>
        </p:nvSpPr>
        <p:spPr>
          <a:xfrm>
            <a:off x="631952" y="1223137"/>
            <a:ext cx="4245148"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3.7. Multiple statement groups as suites</a:t>
            </a:r>
            <a:endParaRPr sz="2000">
              <a:latin typeface="Calibri"/>
              <a:cs typeface="Calibri"/>
            </a:endParaRPr>
          </a:p>
        </p:txBody>
      </p:sp>
      <p:sp>
        <p:nvSpPr>
          <p:cNvPr id="19" name="object 19"/>
          <p:cNvSpPr txBox="1"/>
          <p:nvPr/>
        </p:nvSpPr>
        <p:spPr>
          <a:xfrm>
            <a:off x="631952" y="1954657"/>
            <a:ext cx="210837" cy="279907"/>
          </a:xfrm>
          <a:prstGeom prst="rect">
            <a:avLst/>
          </a:prstGeom>
        </p:spPr>
        <p:txBody>
          <a:bodyPr wrap="square" lIns="0" tIns="13366" rIns="0" bIns="0" rtlCol="0">
            <a:noAutofit/>
          </a:bodyPr>
          <a:lstStyle/>
          <a:p>
            <a:pPr marL="12700">
              <a:lnSpc>
                <a:spcPts val="2105"/>
              </a:lnSpc>
            </a:pPr>
            <a:r>
              <a:rPr sz="2000" dirty="0">
                <a:latin typeface="Calibri"/>
                <a:cs typeface="Calibri"/>
              </a:rPr>
              <a:t>A</a:t>
            </a:r>
            <a:endParaRPr sz="2000">
              <a:latin typeface="Calibri"/>
              <a:cs typeface="Calibri"/>
            </a:endParaRPr>
          </a:p>
        </p:txBody>
      </p:sp>
      <p:sp>
        <p:nvSpPr>
          <p:cNvPr id="18" name="object 18"/>
          <p:cNvSpPr txBox="1"/>
          <p:nvPr/>
        </p:nvSpPr>
        <p:spPr>
          <a:xfrm>
            <a:off x="843788" y="1954657"/>
            <a:ext cx="10643507" cy="1194689"/>
          </a:xfrm>
          <a:prstGeom prst="rect">
            <a:avLst/>
          </a:prstGeom>
        </p:spPr>
        <p:txBody>
          <a:bodyPr wrap="square" lIns="0" tIns="13366" rIns="0" bIns="0" rtlCol="0">
            <a:noAutofit/>
          </a:bodyPr>
          <a:lstStyle/>
          <a:p>
            <a:pPr marL="12700">
              <a:lnSpc>
                <a:spcPts val="2105"/>
              </a:lnSpc>
            </a:pPr>
            <a:r>
              <a:rPr sz="2000" spc="0" dirty="0">
                <a:latin typeface="Calibri"/>
                <a:cs typeface="Calibri"/>
              </a:rPr>
              <a:t>compound statement consists of one or more ‘clauses.’ A clause consists of a header and a ‘suite.’ The</a:t>
            </a:r>
            <a:endParaRPr sz="2000">
              <a:latin typeface="Calibri"/>
              <a:cs typeface="Calibri"/>
            </a:endParaRPr>
          </a:p>
          <a:p>
            <a:pPr marL="143764" marR="196">
              <a:lnSpc>
                <a:spcPts val="2405"/>
              </a:lnSpc>
              <a:spcBef>
                <a:spcPts val="15"/>
              </a:spcBef>
            </a:pPr>
            <a:r>
              <a:rPr sz="2000" spc="1" dirty="0">
                <a:latin typeface="Calibri"/>
                <a:cs typeface="Calibri"/>
              </a:rPr>
              <a:t>clause headers of a particular compound statement are all at the same indentation level. Each clause</a:t>
            </a:r>
            <a:endParaRPr sz="2000">
              <a:latin typeface="Calibri"/>
              <a:cs typeface="Calibri"/>
            </a:endParaRPr>
          </a:p>
          <a:p>
            <a:pPr marL="143764" marR="1971">
              <a:lnSpc>
                <a:spcPts val="2400"/>
              </a:lnSpc>
            </a:pPr>
            <a:r>
              <a:rPr sz="2000" spc="58" dirty="0">
                <a:latin typeface="Calibri"/>
                <a:cs typeface="Calibri"/>
              </a:rPr>
              <a:t>header begins with a uniquely identifying keyword and ends with a colon. </a:t>
            </a:r>
            <a:r>
              <a:rPr sz="2000" b="1" spc="58" dirty="0">
                <a:latin typeface="Calibri"/>
                <a:cs typeface="Calibri"/>
              </a:rPr>
              <a:t>A suite is a group of</a:t>
            </a:r>
            <a:endParaRPr sz="2000">
              <a:latin typeface="Calibri"/>
              <a:cs typeface="Calibri"/>
            </a:endParaRPr>
          </a:p>
          <a:p>
            <a:pPr marL="143764" marR="3979">
              <a:lnSpc>
                <a:spcPts val="2400"/>
              </a:lnSpc>
            </a:pPr>
            <a:r>
              <a:rPr sz="2000" b="1" spc="20" dirty="0">
                <a:latin typeface="Calibri"/>
                <a:cs typeface="Calibri"/>
              </a:rPr>
              <a:t>statements  controlled  by  a  clause.  </a:t>
            </a:r>
            <a:r>
              <a:rPr sz="2000" spc="20" dirty="0">
                <a:latin typeface="Calibri"/>
                <a:cs typeface="Calibri"/>
              </a:rPr>
              <a:t>A  suite  can  be  one  or  more  semicolon-separated  simple</a:t>
            </a:r>
            <a:endParaRPr sz="2000">
              <a:latin typeface="Calibri"/>
              <a:cs typeface="Calibri"/>
            </a:endParaRPr>
          </a:p>
        </p:txBody>
      </p:sp>
      <p:sp>
        <p:nvSpPr>
          <p:cNvPr id="17" name="object 17"/>
          <p:cNvSpPr txBox="1"/>
          <p:nvPr/>
        </p:nvSpPr>
        <p:spPr>
          <a:xfrm>
            <a:off x="974852" y="3174238"/>
            <a:ext cx="4664552" cy="584707"/>
          </a:xfrm>
          <a:prstGeom prst="rect">
            <a:avLst/>
          </a:prstGeom>
        </p:spPr>
        <p:txBody>
          <a:bodyPr wrap="square" lIns="0" tIns="13366" rIns="0" bIns="0" rtlCol="0">
            <a:noAutofit/>
          </a:bodyPr>
          <a:lstStyle/>
          <a:p>
            <a:pPr marL="12700">
              <a:lnSpc>
                <a:spcPts val="2105"/>
              </a:lnSpc>
            </a:pPr>
            <a:r>
              <a:rPr sz="2000" spc="23" dirty="0">
                <a:latin typeface="Calibri"/>
                <a:cs typeface="Calibri"/>
              </a:rPr>
              <a:t>statements on the same line as the header,</a:t>
            </a:r>
            <a:endParaRPr sz="2000">
              <a:latin typeface="Calibri"/>
              <a:cs typeface="Calibri"/>
            </a:endParaRPr>
          </a:p>
          <a:p>
            <a:pPr marL="12700" marR="38176">
              <a:lnSpc>
                <a:spcPts val="2400"/>
              </a:lnSpc>
              <a:spcBef>
                <a:spcPts val="14"/>
              </a:spcBef>
            </a:pPr>
            <a:r>
              <a:rPr sz="2000" spc="-4" dirty="0">
                <a:latin typeface="Calibri"/>
                <a:cs typeface="Calibri"/>
              </a:rPr>
              <a:t>indented statements on subsequent lines.</a:t>
            </a:r>
            <a:endParaRPr sz="2000">
              <a:latin typeface="Calibri"/>
              <a:cs typeface="Calibri"/>
            </a:endParaRPr>
          </a:p>
        </p:txBody>
      </p:sp>
      <p:sp>
        <p:nvSpPr>
          <p:cNvPr id="16" name="object 16"/>
          <p:cNvSpPr txBox="1"/>
          <p:nvPr/>
        </p:nvSpPr>
        <p:spPr>
          <a:xfrm>
            <a:off x="5657469" y="3174238"/>
            <a:ext cx="1010369" cy="279907"/>
          </a:xfrm>
          <a:prstGeom prst="rect">
            <a:avLst/>
          </a:prstGeom>
        </p:spPr>
        <p:txBody>
          <a:bodyPr wrap="square" lIns="0" tIns="13366" rIns="0" bIns="0" rtlCol="0">
            <a:noAutofit/>
          </a:bodyPr>
          <a:lstStyle/>
          <a:p>
            <a:pPr marL="12700">
              <a:lnSpc>
                <a:spcPts val="2105"/>
              </a:lnSpc>
            </a:pPr>
            <a:r>
              <a:rPr sz="2000" spc="-9" dirty="0">
                <a:latin typeface="Calibri"/>
                <a:cs typeface="Calibri"/>
              </a:rPr>
              <a:t>following</a:t>
            </a:r>
            <a:endParaRPr sz="2000">
              <a:latin typeface="Calibri"/>
              <a:cs typeface="Calibri"/>
            </a:endParaRPr>
          </a:p>
        </p:txBody>
      </p:sp>
      <p:sp>
        <p:nvSpPr>
          <p:cNvPr id="15" name="object 15"/>
          <p:cNvSpPr txBox="1"/>
          <p:nvPr/>
        </p:nvSpPr>
        <p:spPr>
          <a:xfrm>
            <a:off x="6684645" y="3174238"/>
            <a:ext cx="409175" cy="279907"/>
          </a:xfrm>
          <a:prstGeom prst="rect">
            <a:avLst/>
          </a:prstGeom>
        </p:spPr>
        <p:txBody>
          <a:bodyPr wrap="square" lIns="0" tIns="13366" rIns="0" bIns="0" rtlCol="0">
            <a:noAutofit/>
          </a:bodyPr>
          <a:lstStyle/>
          <a:p>
            <a:pPr marL="12700">
              <a:lnSpc>
                <a:spcPts val="2105"/>
              </a:lnSpc>
            </a:pPr>
            <a:r>
              <a:rPr sz="2000" dirty="0">
                <a:latin typeface="Calibri"/>
                <a:cs typeface="Calibri"/>
              </a:rPr>
              <a:t>the</a:t>
            </a:r>
            <a:endParaRPr sz="2000">
              <a:latin typeface="Calibri"/>
              <a:cs typeface="Calibri"/>
            </a:endParaRPr>
          </a:p>
        </p:txBody>
      </p:sp>
      <p:sp>
        <p:nvSpPr>
          <p:cNvPr id="14" name="object 14"/>
          <p:cNvSpPr txBox="1"/>
          <p:nvPr/>
        </p:nvSpPr>
        <p:spPr>
          <a:xfrm>
            <a:off x="7109841" y="3174238"/>
            <a:ext cx="953845"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header’s</a:t>
            </a:r>
            <a:endParaRPr sz="2000">
              <a:latin typeface="Calibri"/>
              <a:cs typeface="Calibri"/>
            </a:endParaRPr>
          </a:p>
        </p:txBody>
      </p:sp>
      <p:sp>
        <p:nvSpPr>
          <p:cNvPr id="13" name="object 13"/>
          <p:cNvSpPr txBox="1"/>
          <p:nvPr/>
        </p:nvSpPr>
        <p:spPr>
          <a:xfrm>
            <a:off x="8081009" y="3174238"/>
            <a:ext cx="691931"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colon,</a:t>
            </a:r>
            <a:endParaRPr sz="2000">
              <a:latin typeface="Calibri"/>
              <a:cs typeface="Calibri"/>
            </a:endParaRPr>
          </a:p>
        </p:txBody>
      </p:sp>
      <p:sp>
        <p:nvSpPr>
          <p:cNvPr id="12" name="object 12"/>
          <p:cNvSpPr txBox="1"/>
          <p:nvPr/>
        </p:nvSpPr>
        <p:spPr>
          <a:xfrm>
            <a:off x="8789670" y="3174238"/>
            <a:ext cx="286491" cy="279907"/>
          </a:xfrm>
          <a:prstGeom prst="rect">
            <a:avLst/>
          </a:prstGeom>
        </p:spPr>
        <p:txBody>
          <a:bodyPr wrap="square" lIns="0" tIns="13366" rIns="0" bIns="0" rtlCol="0">
            <a:noAutofit/>
          </a:bodyPr>
          <a:lstStyle/>
          <a:p>
            <a:pPr marL="12700">
              <a:lnSpc>
                <a:spcPts val="2105"/>
              </a:lnSpc>
            </a:pPr>
            <a:r>
              <a:rPr sz="2000" dirty="0">
                <a:latin typeface="Calibri"/>
                <a:cs typeface="Calibri"/>
              </a:rPr>
              <a:t>or</a:t>
            </a:r>
            <a:endParaRPr sz="2000">
              <a:latin typeface="Calibri"/>
              <a:cs typeface="Calibri"/>
            </a:endParaRPr>
          </a:p>
        </p:txBody>
      </p:sp>
      <p:sp>
        <p:nvSpPr>
          <p:cNvPr id="11" name="object 11"/>
          <p:cNvSpPr txBox="1"/>
          <p:nvPr/>
        </p:nvSpPr>
        <p:spPr>
          <a:xfrm>
            <a:off x="9092946" y="3174238"/>
            <a:ext cx="205984"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it</a:t>
            </a:r>
            <a:endParaRPr sz="2000">
              <a:latin typeface="Calibri"/>
              <a:cs typeface="Calibri"/>
            </a:endParaRPr>
          </a:p>
        </p:txBody>
      </p:sp>
      <p:sp>
        <p:nvSpPr>
          <p:cNvPr id="10" name="object 10"/>
          <p:cNvSpPr txBox="1"/>
          <p:nvPr/>
        </p:nvSpPr>
        <p:spPr>
          <a:xfrm>
            <a:off x="9315450" y="3174238"/>
            <a:ext cx="425841"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can</a:t>
            </a:r>
            <a:endParaRPr sz="2000">
              <a:latin typeface="Calibri"/>
              <a:cs typeface="Calibri"/>
            </a:endParaRPr>
          </a:p>
        </p:txBody>
      </p:sp>
      <p:sp>
        <p:nvSpPr>
          <p:cNvPr id="9" name="object 9"/>
          <p:cNvSpPr txBox="1"/>
          <p:nvPr/>
        </p:nvSpPr>
        <p:spPr>
          <a:xfrm>
            <a:off x="9757410" y="3174238"/>
            <a:ext cx="324915"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be</a:t>
            </a:r>
            <a:endParaRPr sz="2000">
              <a:latin typeface="Calibri"/>
              <a:cs typeface="Calibri"/>
            </a:endParaRPr>
          </a:p>
        </p:txBody>
      </p:sp>
      <p:sp>
        <p:nvSpPr>
          <p:cNvPr id="8" name="object 8"/>
          <p:cNvSpPr txBox="1"/>
          <p:nvPr/>
        </p:nvSpPr>
        <p:spPr>
          <a:xfrm>
            <a:off x="10097516" y="3174238"/>
            <a:ext cx="456523"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one</a:t>
            </a:r>
            <a:endParaRPr sz="2000">
              <a:latin typeface="Calibri"/>
              <a:cs typeface="Calibri"/>
            </a:endParaRPr>
          </a:p>
        </p:txBody>
      </p:sp>
      <p:sp>
        <p:nvSpPr>
          <p:cNvPr id="7" name="object 7"/>
          <p:cNvSpPr txBox="1"/>
          <p:nvPr/>
        </p:nvSpPr>
        <p:spPr>
          <a:xfrm>
            <a:off x="10571480" y="3174238"/>
            <a:ext cx="286491" cy="279907"/>
          </a:xfrm>
          <a:prstGeom prst="rect">
            <a:avLst/>
          </a:prstGeom>
        </p:spPr>
        <p:txBody>
          <a:bodyPr wrap="square" lIns="0" tIns="13366" rIns="0" bIns="0" rtlCol="0">
            <a:noAutofit/>
          </a:bodyPr>
          <a:lstStyle/>
          <a:p>
            <a:pPr marL="12700">
              <a:lnSpc>
                <a:spcPts val="2105"/>
              </a:lnSpc>
            </a:pPr>
            <a:r>
              <a:rPr sz="2000" dirty="0">
                <a:latin typeface="Calibri"/>
                <a:cs typeface="Calibri"/>
              </a:rPr>
              <a:t>or</a:t>
            </a:r>
            <a:endParaRPr sz="2000">
              <a:latin typeface="Calibri"/>
              <a:cs typeface="Calibri"/>
            </a:endParaRPr>
          </a:p>
        </p:txBody>
      </p:sp>
      <p:sp>
        <p:nvSpPr>
          <p:cNvPr id="6" name="object 6"/>
          <p:cNvSpPr txBox="1"/>
          <p:nvPr/>
        </p:nvSpPr>
        <p:spPr>
          <a:xfrm>
            <a:off x="10873232" y="3174238"/>
            <a:ext cx="612437"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more</a:t>
            </a:r>
            <a:endParaRPr sz="2000">
              <a:latin typeface="Calibri"/>
              <a:cs typeface="Calibri"/>
            </a:endParaRPr>
          </a:p>
        </p:txBody>
      </p:sp>
      <p:sp>
        <p:nvSpPr>
          <p:cNvPr id="4" name="object 4"/>
          <p:cNvSpPr txBox="1"/>
          <p:nvPr/>
        </p:nvSpPr>
        <p:spPr>
          <a:xfrm>
            <a:off x="595744" y="4128643"/>
            <a:ext cx="4447286" cy="1316228"/>
          </a:xfrm>
          <a:prstGeom prst="rect">
            <a:avLst/>
          </a:prstGeom>
        </p:spPr>
        <p:txBody>
          <a:bodyPr wrap="square" lIns="0" tIns="38735" rIns="0" bIns="0" rtlCol="0">
            <a:noAutofit/>
          </a:bodyPr>
          <a:lstStyle/>
          <a:p>
            <a:pPr marL="48907">
              <a:lnSpc>
                <a:spcPct val="101725"/>
              </a:lnSpc>
            </a:pPr>
            <a:r>
              <a:rPr sz="2000" b="1" spc="-3" dirty="0">
                <a:latin typeface="Calibri"/>
                <a:cs typeface="Calibri"/>
              </a:rPr>
              <a:t>if_stmt </a:t>
            </a:r>
            <a:r>
              <a:rPr sz="2000" spc="-3" dirty="0">
                <a:latin typeface="Calibri"/>
                <a:cs typeface="Calibri"/>
              </a:rPr>
              <a:t>::= "if" </a:t>
            </a:r>
            <a:r>
              <a:rPr sz="2000" u="heavy" spc="-3" dirty="0">
                <a:solidFill>
                  <a:srgbClr val="FFC000"/>
                </a:solidFill>
                <a:latin typeface="Calibri"/>
                <a:cs typeface="Calibri"/>
                <a:hlinkClick r:id="rId2"/>
              </a:rPr>
              <a:t>expression</a:t>
            </a:r>
            <a:r>
              <a:rPr sz="2000" spc="-3" dirty="0">
                <a:solidFill>
                  <a:srgbClr val="FFC000"/>
                </a:solidFill>
                <a:latin typeface="Calibri"/>
                <a:cs typeface="Calibri"/>
                <a:hlinkClick r:id="rId2"/>
              </a:rPr>
              <a:t> </a:t>
            </a:r>
            <a:r>
              <a:rPr sz="2000" spc="-3" dirty="0">
                <a:latin typeface="Calibri"/>
                <a:cs typeface="Calibri"/>
                <a:hlinkClick r:id="rId2"/>
              </a:rPr>
              <a:t>"</a:t>
            </a:r>
            <a:r>
              <a:rPr sz="2000" spc="-3" dirty="0">
                <a:latin typeface="Calibri"/>
                <a:cs typeface="Calibri"/>
              </a:rPr>
              <a:t>:" </a:t>
            </a:r>
            <a:r>
              <a:rPr sz="2000" u="heavy" spc="-3" dirty="0">
                <a:solidFill>
                  <a:srgbClr val="FFC000"/>
                </a:solidFill>
                <a:latin typeface="Calibri"/>
                <a:cs typeface="Calibri"/>
                <a:hlinkClick r:id="rId3"/>
              </a:rPr>
              <a:t>suite</a:t>
            </a:r>
            <a:endParaRPr sz="2000">
              <a:latin typeface="Calibri"/>
              <a:cs typeface="Calibri"/>
            </a:endParaRPr>
          </a:p>
          <a:p>
            <a:pPr marL="1248549" marR="172818">
              <a:lnSpc>
                <a:spcPts val="2441"/>
              </a:lnSpc>
              <a:spcBef>
                <a:spcPts val="434"/>
              </a:spcBef>
            </a:pPr>
            <a:r>
              <a:rPr sz="2000" spc="-14" dirty="0">
                <a:latin typeface="Calibri"/>
                <a:cs typeface="Calibri"/>
              </a:rPr>
              <a:t>( "elif" </a:t>
            </a:r>
            <a:r>
              <a:rPr sz="2000" spc="-14" dirty="0">
                <a:solidFill>
                  <a:srgbClr val="FFC000"/>
                </a:solidFill>
                <a:latin typeface="Calibri"/>
                <a:cs typeface="Calibri"/>
              </a:rPr>
              <a:t> </a:t>
            </a:r>
            <a:r>
              <a:rPr sz="2000" u="heavy" spc="-14" dirty="0">
                <a:solidFill>
                  <a:srgbClr val="FFC000"/>
                </a:solidFill>
                <a:latin typeface="Calibri"/>
                <a:cs typeface="Calibri"/>
                <a:hlinkClick r:id="rId2"/>
              </a:rPr>
              <a:t>expression</a:t>
            </a:r>
            <a:r>
              <a:rPr sz="2000" spc="-14" dirty="0">
                <a:solidFill>
                  <a:srgbClr val="FFC000"/>
                </a:solidFill>
                <a:latin typeface="Calibri"/>
                <a:cs typeface="Calibri"/>
                <a:hlinkClick r:id="rId2"/>
              </a:rPr>
              <a:t> </a:t>
            </a:r>
            <a:r>
              <a:rPr sz="2000" spc="-14" dirty="0">
                <a:latin typeface="Calibri"/>
                <a:cs typeface="Calibri"/>
                <a:hlinkClick r:id="rId2"/>
              </a:rPr>
              <a:t>"</a:t>
            </a:r>
            <a:r>
              <a:rPr sz="2000" spc="-14" dirty="0">
                <a:latin typeface="Calibri"/>
                <a:cs typeface="Calibri"/>
              </a:rPr>
              <a:t>:" </a:t>
            </a:r>
            <a:r>
              <a:rPr sz="2000" u="heavy" spc="-14" dirty="0">
                <a:solidFill>
                  <a:srgbClr val="FFC000"/>
                </a:solidFill>
                <a:latin typeface="Calibri"/>
                <a:cs typeface="Calibri"/>
                <a:hlinkClick r:id="rId3"/>
              </a:rPr>
              <a:t>suite</a:t>
            </a:r>
            <a:r>
              <a:rPr sz="2000" spc="-14" dirty="0">
                <a:solidFill>
                  <a:srgbClr val="FFC000"/>
                </a:solidFill>
                <a:latin typeface="Calibri"/>
                <a:cs typeface="Calibri"/>
                <a:hlinkClick r:id="rId3"/>
              </a:rPr>
              <a:t> </a:t>
            </a:r>
            <a:r>
              <a:rPr sz="2000" spc="-14" dirty="0">
                <a:latin typeface="Calibri"/>
                <a:cs typeface="Calibri"/>
                <a:hlinkClick r:id="rId3"/>
              </a:rPr>
              <a:t>)*</a:t>
            </a:r>
            <a:r>
              <a:rPr sz="2000" spc="-14" dirty="0">
                <a:latin typeface="Calibri"/>
                <a:cs typeface="Calibri"/>
              </a:rPr>
              <a:t> </a:t>
            </a:r>
            <a:endParaRPr sz="2000">
              <a:latin typeface="Calibri"/>
              <a:cs typeface="Calibri"/>
            </a:endParaRPr>
          </a:p>
          <a:p>
            <a:pPr marL="1248549" marR="172818">
              <a:lnSpc>
                <a:spcPts val="2441"/>
              </a:lnSpc>
              <a:spcBef>
                <a:spcPts val="441"/>
              </a:spcBef>
            </a:pPr>
            <a:r>
              <a:rPr sz="2000" spc="-1" dirty="0">
                <a:latin typeface="Calibri"/>
                <a:cs typeface="Calibri"/>
              </a:rPr>
              <a:t>["else" ":" </a:t>
            </a:r>
            <a:r>
              <a:rPr sz="2000" u="heavy" spc="-1" dirty="0">
                <a:solidFill>
                  <a:srgbClr val="FFC000"/>
                </a:solidFill>
                <a:latin typeface="Calibri"/>
                <a:cs typeface="Calibri"/>
                <a:hlinkClick r:id="rId3"/>
              </a:rPr>
              <a:t>suite</a:t>
            </a:r>
            <a:r>
              <a:rPr sz="2000" spc="-1" dirty="0">
                <a:latin typeface="Calibri"/>
                <a:cs typeface="Calibri"/>
                <a:hlinkClick r:id="rId3"/>
              </a:rPr>
              <a:t>]</a:t>
            </a:r>
            <a:endParaRPr sz="2000">
              <a:latin typeface="Calibri"/>
              <a:cs typeface="Calibri"/>
            </a:endParaRPr>
          </a:p>
        </p:txBody>
      </p:sp>
      <p:sp>
        <p:nvSpPr>
          <p:cNvPr id="3" name="object 3"/>
          <p:cNvSpPr txBox="1"/>
          <p:nvPr/>
        </p:nvSpPr>
        <p:spPr>
          <a:xfrm>
            <a:off x="7675372" y="3906951"/>
            <a:ext cx="4165727" cy="1163777"/>
          </a:xfrm>
          <a:prstGeom prst="rect">
            <a:avLst/>
          </a:prstGeom>
        </p:spPr>
        <p:txBody>
          <a:bodyPr wrap="square" lIns="0" tIns="0" rIns="0" bIns="0" rtlCol="0">
            <a:noAutofit/>
          </a:bodyPr>
          <a:lstStyle/>
          <a:p>
            <a:pPr>
              <a:lnSpc>
                <a:spcPts val="1000"/>
              </a:lnSpc>
            </a:pPr>
            <a:endParaRPr sz="1000"/>
          </a:p>
          <a:p>
            <a:pPr marL="92455">
              <a:lnSpc>
                <a:spcPct val="101725"/>
              </a:lnSpc>
              <a:spcBef>
                <a:spcPts val="1044"/>
              </a:spcBef>
            </a:pPr>
            <a:r>
              <a:rPr sz="1800" spc="-1" dirty="0">
                <a:latin typeface="Calibri"/>
                <a:cs typeface="Calibri"/>
              </a:rPr>
              <a:t>If condition is met, then clause is executed</a:t>
            </a:r>
            <a:endParaRPr sz="1800">
              <a:latin typeface="Calibri"/>
              <a:cs typeface="Calibri"/>
            </a:endParaRPr>
          </a:p>
          <a:p>
            <a:pPr marL="92455">
              <a:lnSpc>
                <a:spcPts val="2165"/>
              </a:lnSpc>
              <a:spcBef>
                <a:spcPts val="108"/>
              </a:spcBef>
            </a:pPr>
            <a:r>
              <a:rPr sz="1800" spc="-1" dirty="0">
                <a:latin typeface="Calibri"/>
                <a:cs typeface="Calibri"/>
              </a:rPr>
              <a:t>Each such clause is suite.</a:t>
            </a:r>
            <a:endParaRPr sz="1800">
              <a:latin typeface="Calibri"/>
              <a:cs typeface="Calibri"/>
            </a:endParaRPr>
          </a:p>
        </p:txBody>
      </p:sp>
      <p:sp>
        <p:nvSpPr>
          <p:cNvPr id="2" name="object 2"/>
          <p:cNvSpPr txBox="1"/>
          <p:nvPr/>
        </p:nvSpPr>
        <p:spPr>
          <a:xfrm>
            <a:off x="854990" y="336423"/>
            <a:ext cx="82821"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1223514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689229" y="2322686"/>
            <a:ext cx="10058400" cy="1594485"/>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852792" y="3048000"/>
            <a:ext cx="576846" cy="2329053"/>
          </a:xfrm>
          <a:custGeom>
            <a:avLst/>
            <a:gdLst/>
            <a:ahLst/>
            <a:cxnLst/>
            <a:rect l="l" t="t" r="r" b="b"/>
            <a:pathLst>
              <a:path w="576846" h="2329053">
                <a:moveTo>
                  <a:pt x="485406" y="83312"/>
                </a:moveTo>
                <a:lnTo>
                  <a:pt x="487819" y="80772"/>
                </a:lnTo>
                <a:lnTo>
                  <a:pt x="532150" y="33740"/>
                </a:lnTo>
                <a:lnTo>
                  <a:pt x="540826" y="24535"/>
                </a:lnTo>
                <a:lnTo>
                  <a:pt x="544584" y="36708"/>
                </a:lnTo>
                <a:lnTo>
                  <a:pt x="563638" y="98425"/>
                </a:lnTo>
                <a:lnTo>
                  <a:pt x="564654" y="101726"/>
                </a:lnTo>
                <a:lnTo>
                  <a:pt x="568210" y="103632"/>
                </a:lnTo>
                <a:lnTo>
                  <a:pt x="571639" y="102615"/>
                </a:lnTo>
                <a:lnTo>
                  <a:pt x="574941" y="101600"/>
                </a:lnTo>
                <a:lnTo>
                  <a:pt x="576846" y="98044"/>
                </a:lnTo>
                <a:lnTo>
                  <a:pt x="575830" y="94614"/>
                </a:lnTo>
                <a:lnTo>
                  <a:pt x="546493" y="0"/>
                </a:lnTo>
                <a:lnTo>
                  <a:pt x="549922" y="13715"/>
                </a:lnTo>
                <a:lnTo>
                  <a:pt x="548271" y="16637"/>
                </a:lnTo>
                <a:lnTo>
                  <a:pt x="537603" y="14097"/>
                </a:lnTo>
                <a:lnTo>
                  <a:pt x="537476" y="10795"/>
                </a:lnTo>
                <a:lnTo>
                  <a:pt x="478802" y="81025"/>
                </a:lnTo>
                <a:lnTo>
                  <a:pt x="481342" y="83438"/>
                </a:lnTo>
                <a:lnTo>
                  <a:pt x="485406" y="83312"/>
                </a:lnTo>
                <a:close/>
              </a:path>
              <a:path w="576846" h="2329053">
                <a:moveTo>
                  <a:pt x="532150" y="33740"/>
                </a:moveTo>
                <a:lnTo>
                  <a:pt x="0" y="2326132"/>
                </a:lnTo>
                <a:lnTo>
                  <a:pt x="12369" y="2329053"/>
                </a:lnTo>
                <a:lnTo>
                  <a:pt x="544584" y="36708"/>
                </a:lnTo>
                <a:lnTo>
                  <a:pt x="540826" y="24535"/>
                </a:lnTo>
                <a:lnTo>
                  <a:pt x="532150" y="33740"/>
                </a:lnTo>
                <a:close/>
              </a:path>
              <a:path w="576846" h="2329053">
                <a:moveTo>
                  <a:pt x="476135" y="74675"/>
                </a:moveTo>
                <a:lnTo>
                  <a:pt x="476262" y="78612"/>
                </a:lnTo>
                <a:lnTo>
                  <a:pt x="478802" y="81025"/>
                </a:lnTo>
                <a:lnTo>
                  <a:pt x="537476" y="10795"/>
                </a:lnTo>
                <a:lnTo>
                  <a:pt x="537603" y="14097"/>
                </a:lnTo>
                <a:lnTo>
                  <a:pt x="548271" y="16637"/>
                </a:lnTo>
                <a:lnTo>
                  <a:pt x="549922" y="13715"/>
                </a:lnTo>
                <a:lnTo>
                  <a:pt x="546493" y="0"/>
                </a:lnTo>
                <a:lnTo>
                  <a:pt x="478548" y="72009"/>
                </a:lnTo>
                <a:lnTo>
                  <a:pt x="476135" y="74675"/>
                </a:lnTo>
                <a:close/>
              </a:path>
            </a:pathLst>
          </a:custGeom>
          <a:solidFill>
            <a:srgbClr val="FFBE00"/>
          </a:solidFill>
        </p:spPr>
        <p:txBody>
          <a:bodyPr wrap="square" lIns="0" tIns="0" rIns="0" bIns="0" rtlCol="0">
            <a:noAutofit/>
          </a:bodyPr>
          <a:lstStyle/>
          <a:p>
            <a:endParaRPr/>
          </a:p>
        </p:txBody>
      </p:sp>
      <p:sp>
        <p:nvSpPr>
          <p:cNvPr id="23" name="object 23"/>
          <p:cNvSpPr/>
          <p:nvPr/>
        </p:nvSpPr>
        <p:spPr>
          <a:xfrm>
            <a:off x="484887" y="4066254"/>
            <a:ext cx="10958969" cy="1704149"/>
          </a:xfrm>
          <a:custGeom>
            <a:avLst/>
            <a:gdLst/>
            <a:ahLst/>
            <a:cxnLst/>
            <a:rect l="l" t="t" r="r" b="b"/>
            <a:pathLst>
              <a:path w="10958969" h="1704149">
                <a:moveTo>
                  <a:pt x="0" y="284099"/>
                </a:moveTo>
                <a:lnTo>
                  <a:pt x="0" y="1420114"/>
                </a:lnTo>
                <a:lnTo>
                  <a:pt x="941" y="1443409"/>
                </a:lnTo>
                <a:lnTo>
                  <a:pt x="8254" y="1488371"/>
                </a:lnTo>
                <a:lnTo>
                  <a:pt x="22320" y="1530674"/>
                </a:lnTo>
                <a:lnTo>
                  <a:pt x="42554" y="1569732"/>
                </a:lnTo>
                <a:lnTo>
                  <a:pt x="68370" y="1604962"/>
                </a:lnTo>
                <a:lnTo>
                  <a:pt x="99185" y="1635777"/>
                </a:lnTo>
                <a:lnTo>
                  <a:pt x="134413" y="1661594"/>
                </a:lnTo>
                <a:lnTo>
                  <a:pt x="173469" y="1681828"/>
                </a:lnTo>
                <a:lnTo>
                  <a:pt x="215770" y="1695894"/>
                </a:lnTo>
                <a:lnTo>
                  <a:pt x="260729" y="1703207"/>
                </a:lnTo>
                <a:lnTo>
                  <a:pt x="284022" y="1704149"/>
                </a:lnTo>
                <a:lnTo>
                  <a:pt x="10674870" y="1704149"/>
                </a:lnTo>
                <a:lnTo>
                  <a:pt x="10720969" y="1700432"/>
                </a:lnTo>
                <a:lnTo>
                  <a:pt x="10764694" y="1689669"/>
                </a:lnTo>
                <a:lnTo>
                  <a:pt x="10805460" y="1672446"/>
                </a:lnTo>
                <a:lnTo>
                  <a:pt x="10842685" y="1649347"/>
                </a:lnTo>
                <a:lnTo>
                  <a:pt x="10875784" y="1620958"/>
                </a:lnTo>
                <a:lnTo>
                  <a:pt x="10904174" y="1587862"/>
                </a:lnTo>
                <a:lnTo>
                  <a:pt x="10927272" y="1550645"/>
                </a:lnTo>
                <a:lnTo>
                  <a:pt x="10944492" y="1509891"/>
                </a:lnTo>
                <a:lnTo>
                  <a:pt x="10955253" y="1466186"/>
                </a:lnTo>
                <a:lnTo>
                  <a:pt x="10958969" y="1420114"/>
                </a:lnTo>
                <a:lnTo>
                  <a:pt x="10958969" y="284099"/>
                </a:lnTo>
                <a:lnTo>
                  <a:pt x="10955253" y="238030"/>
                </a:lnTo>
                <a:lnTo>
                  <a:pt x="10944492" y="194324"/>
                </a:lnTo>
                <a:lnTo>
                  <a:pt x="10927272" y="153564"/>
                </a:lnTo>
                <a:lnTo>
                  <a:pt x="10904174" y="116339"/>
                </a:lnTo>
                <a:lnTo>
                  <a:pt x="10875784" y="83232"/>
                </a:lnTo>
                <a:lnTo>
                  <a:pt x="10842685" y="54831"/>
                </a:lnTo>
                <a:lnTo>
                  <a:pt x="10805460" y="31721"/>
                </a:lnTo>
                <a:lnTo>
                  <a:pt x="10764694" y="14489"/>
                </a:lnTo>
                <a:lnTo>
                  <a:pt x="10720969" y="3719"/>
                </a:lnTo>
                <a:lnTo>
                  <a:pt x="10674870" y="0"/>
                </a:lnTo>
                <a:lnTo>
                  <a:pt x="284022" y="0"/>
                </a:lnTo>
                <a:lnTo>
                  <a:pt x="237953" y="3719"/>
                </a:lnTo>
                <a:lnTo>
                  <a:pt x="194251" y="14489"/>
                </a:lnTo>
                <a:lnTo>
                  <a:pt x="153499" y="31721"/>
                </a:lnTo>
                <a:lnTo>
                  <a:pt x="116284" y="54831"/>
                </a:lnTo>
                <a:lnTo>
                  <a:pt x="83189" y="83232"/>
                </a:lnTo>
                <a:lnTo>
                  <a:pt x="54801" y="116339"/>
                </a:lnTo>
                <a:lnTo>
                  <a:pt x="31702" y="153564"/>
                </a:lnTo>
                <a:lnTo>
                  <a:pt x="14480" y="194324"/>
                </a:lnTo>
                <a:lnTo>
                  <a:pt x="3717" y="238030"/>
                </a:lnTo>
                <a:lnTo>
                  <a:pt x="0" y="284099"/>
                </a:lnTo>
                <a:close/>
              </a:path>
            </a:pathLst>
          </a:custGeom>
          <a:solidFill>
            <a:srgbClr val="FFC000"/>
          </a:solidFill>
        </p:spPr>
        <p:txBody>
          <a:bodyPr wrap="square" lIns="0" tIns="0" rIns="0" bIns="0" rtlCol="0">
            <a:noAutofit/>
          </a:bodyPr>
          <a:lstStyle/>
          <a:p>
            <a:endParaRPr/>
          </a:p>
        </p:txBody>
      </p:sp>
      <p:sp>
        <p:nvSpPr>
          <p:cNvPr id="24" name="object 24"/>
          <p:cNvSpPr/>
          <p:nvPr/>
        </p:nvSpPr>
        <p:spPr>
          <a:xfrm>
            <a:off x="484887" y="4074595"/>
            <a:ext cx="10958969" cy="1704149"/>
          </a:xfrm>
          <a:custGeom>
            <a:avLst/>
            <a:gdLst/>
            <a:ahLst/>
            <a:cxnLst/>
            <a:rect l="l" t="t" r="r" b="b"/>
            <a:pathLst>
              <a:path w="10958969" h="1704149">
                <a:moveTo>
                  <a:pt x="0" y="284099"/>
                </a:moveTo>
                <a:lnTo>
                  <a:pt x="3717" y="238030"/>
                </a:lnTo>
                <a:lnTo>
                  <a:pt x="14480" y="194324"/>
                </a:lnTo>
                <a:lnTo>
                  <a:pt x="31702" y="153564"/>
                </a:lnTo>
                <a:lnTo>
                  <a:pt x="54801" y="116339"/>
                </a:lnTo>
                <a:lnTo>
                  <a:pt x="83189" y="83232"/>
                </a:lnTo>
                <a:lnTo>
                  <a:pt x="116284" y="54831"/>
                </a:lnTo>
                <a:lnTo>
                  <a:pt x="153499" y="31721"/>
                </a:lnTo>
                <a:lnTo>
                  <a:pt x="194251" y="14489"/>
                </a:lnTo>
                <a:lnTo>
                  <a:pt x="237953" y="3719"/>
                </a:lnTo>
                <a:lnTo>
                  <a:pt x="284022" y="0"/>
                </a:lnTo>
                <a:lnTo>
                  <a:pt x="10674870" y="0"/>
                </a:lnTo>
                <a:lnTo>
                  <a:pt x="10720969" y="3719"/>
                </a:lnTo>
                <a:lnTo>
                  <a:pt x="10764694" y="14489"/>
                </a:lnTo>
                <a:lnTo>
                  <a:pt x="10805460" y="31721"/>
                </a:lnTo>
                <a:lnTo>
                  <a:pt x="10842685" y="54831"/>
                </a:lnTo>
                <a:lnTo>
                  <a:pt x="10875784" y="83232"/>
                </a:lnTo>
                <a:lnTo>
                  <a:pt x="10904174" y="116339"/>
                </a:lnTo>
                <a:lnTo>
                  <a:pt x="10927272" y="153564"/>
                </a:lnTo>
                <a:lnTo>
                  <a:pt x="10944492" y="194324"/>
                </a:lnTo>
                <a:lnTo>
                  <a:pt x="10955253" y="238030"/>
                </a:lnTo>
                <a:lnTo>
                  <a:pt x="10958969" y="284099"/>
                </a:lnTo>
                <a:lnTo>
                  <a:pt x="10958969" y="1420114"/>
                </a:lnTo>
                <a:lnTo>
                  <a:pt x="10955253" y="1466186"/>
                </a:lnTo>
                <a:lnTo>
                  <a:pt x="10944492" y="1509891"/>
                </a:lnTo>
                <a:lnTo>
                  <a:pt x="10927272" y="1550645"/>
                </a:lnTo>
                <a:lnTo>
                  <a:pt x="10904174" y="1587862"/>
                </a:lnTo>
                <a:lnTo>
                  <a:pt x="10875784" y="1620958"/>
                </a:lnTo>
                <a:lnTo>
                  <a:pt x="10842685" y="1649347"/>
                </a:lnTo>
                <a:lnTo>
                  <a:pt x="10805460" y="1672446"/>
                </a:lnTo>
                <a:lnTo>
                  <a:pt x="10764694" y="1689669"/>
                </a:lnTo>
                <a:lnTo>
                  <a:pt x="10720969" y="1700432"/>
                </a:lnTo>
                <a:lnTo>
                  <a:pt x="10674870" y="1704149"/>
                </a:lnTo>
                <a:lnTo>
                  <a:pt x="284022" y="1704149"/>
                </a:lnTo>
                <a:lnTo>
                  <a:pt x="237953" y="1700432"/>
                </a:lnTo>
                <a:lnTo>
                  <a:pt x="194251" y="1689669"/>
                </a:lnTo>
                <a:lnTo>
                  <a:pt x="153499" y="1672446"/>
                </a:lnTo>
                <a:lnTo>
                  <a:pt x="116284" y="1649347"/>
                </a:lnTo>
                <a:lnTo>
                  <a:pt x="83189" y="1620958"/>
                </a:lnTo>
                <a:lnTo>
                  <a:pt x="54801" y="1587862"/>
                </a:lnTo>
                <a:lnTo>
                  <a:pt x="31702" y="1550645"/>
                </a:lnTo>
                <a:lnTo>
                  <a:pt x="14480" y="1509891"/>
                </a:lnTo>
                <a:lnTo>
                  <a:pt x="3717" y="1466186"/>
                </a:lnTo>
                <a:lnTo>
                  <a:pt x="0" y="1420114"/>
                </a:lnTo>
                <a:lnTo>
                  <a:pt x="0" y="284099"/>
                </a:lnTo>
                <a:close/>
              </a:path>
            </a:pathLst>
          </a:custGeom>
          <a:ln w="25400">
            <a:solidFill>
              <a:srgbClr val="BB8B00"/>
            </a:solidFill>
          </a:ln>
        </p:spPr>
        <p:txBody>
          <a:bodyPr wrap="square" lIns="0" tIns="0" rIns="0" bIns="0" rtlCol="0">
            <a:noAutofit/>
          </a:bodyPr>
          <a:lstStyle/>
          <a:p>
            <a:endParaRPr/>
          </a:p>
        </p:txBody>
      </p:sp>
      <p:sp>
        <p:nvSpPr>
          <p:cNvPr id="20" name="object 20"/>
          <p:cNvSpPr txBox="1"/>
          <p:nvPr/>
        </p:nvSpPr>
        <p:spPr>
          <a:xfrm>
            <a:off x="473586" y="367792"/>
            <a:ext cx="3241363"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3.8. Command Line Arguments</a:t>
            </a:r>
            <a:endParaRPr sz="2000" dirty="0">
              <a:latin typeface="Calibri"/>
              <a:cs typeface="Calibri"/>
            </a:endParaRPr>
          </a:p>
        </p:txBody>
      </p:sp>
      <p:sp>
        <p:nvSpPr>
          <p:cNvPr id="19" name="object 19"/>
          <p:cNvSpPr txBox="1"/>
          <p:nvPr/>
        </p:nvSpPr>
        <p:spPr>
          <a:xfrm>
            <a:off x="631952" y="1588897"/>
            <a:ext cx="10775854" cy="584707"/>
          </a:xfrm>
          <a:prstGeom prst="rect">
            <a:avLst/>
          </a:prstGeom>
        </p:spPr>
        <p:txBody>
          <a:bodyPr wrap="square" lIns="0" tIns="13366" rIns="0" bIns="0" rtlCol="0">
            <a:noAutofit/>
          </a:bodyPr>
          <a:lstStyle/>
          <a:p>
            <a:pPr marL="12700">
              <a:lnSpc>
                <a:spcPts val="2105"/>
              </a:lnSpc>
            </a:pPr>
            <a:r>
              <a:rPr sz="2000" spc="34" dirty="0">
                <a:latin typeface="Calibri"/>
                <a:cs typeface="Calibri"/>
              </a:rPr>
              <a:t>An argument</a:t>
            </a:r>
            <a:endParaRPr sz="2000" dirty="0">
              <a:latin typeface="Calibri"/>
              <a:cs typeface="Calibri"/>
            </a:endParaRPr>
          </a:p>
          <a:p>
            <a:pPr marL="12700" marR="38176">
              <a:lnSpc>
                <a:spcPts val="2400"/>
              </a:lnSpc>
              <a:spcBef>
                <a:spcPts val="14"/>
              </a:spcBef>
            </a:pPr>
            <a:r>
              <a:rPr sz="2000" spc="-8" dirty="0">
                <a:latin typeface="Calibri"/>
                <a:cs typeface="Calibri"/>
              </a:rPr>
              <a:t>program.</a:t>
            </a:r>
            <a:endParaRPr sz="2000" dirty="0">
              <a:latin typeface="Calibri"/>
              <a:cs typeface="Calibri"/>
            </a:endParaRPr>
          </a:p>
        </p:txBody>
      </p:sp>
      <p:sp>
        <p:nvSpPr>
          <p:cNvPr id="18" name="object 18"/>
          <p:cNvSpPr txBox="1"/>
          <p:nvPr/>
        </p:nvSpPr>
        <p:spPr>
          <a:xfrm>
            <a:off x="2144014" y="1588897"/>
            <a:ext cx="505392"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sent</a:t>
            </a:r>
            <a:endParaRPr sz="2000">
              <a:latin typeface="Calibri"/>
              <a:cs typeface="Calibri"/>
            </a:endParaRPr>
          </a:p>
        </p:txBody>
      </p:sp>
      <p:sp>
        <p:nvSpPr>
          <p:cNvPr id="17" name="object 17"/>
          <p:cNvSpPr txBox="1"/>
          <p:nvPr/>
        </p:nvSpPr>
        <p:spPr>
          <a:xfrm>
            <a:off x="2698750" y="1588897"/>
            <a:ext cx="277121" cy="279907"/>
          </a:xfrm>
          <a:prstGeom prst="rect">
            <a:avLst/>
          </a:prstGeom>
        </p:spPr>
        <p:txBody>
          <a:bodyPr wrap="square" lIns="0" tIns="13366" rIns="0" bIns="0" rtlCol="0">
            <a:noAutofit/>
          </a:bodyPr>
          <a:lstStyle/>
          <a:p>
            <a:pPr marL="12700">
              <a:lnSpc>
                <a:spcPts val="2105"/>
              </a:lnSpc>
            </a:pPr>
            <a:r>
              <a:rPr sz="2000" spc="-25" dirty="0">
                <a:latin typeface="Calibri"/>
                <a:cs typeface="Calibri"/>
              </a:rPr>
              <a:t>to</a:t>
            </a:r>
            <a:endParaRPr sz="2000">
              <a:latin typeface="Calibri"/>
              <a:cs typeface="Calibri"/>
            </a:endParaRPr>
          </a:p>
        </p:txBody>
      </p:sp>
      <p:sp>
        <p:nvSpPr>
          <p:cNvPr id="16" name="object 16"/>
          <p:cNvSpPr txBox="1"/>
          <p:nvPr/>
        </p:nvSpPr>
        <p:spPr>
          <a:xfrm>
            <a:off x="3027934" y="1588897"/>
            <a:ext cx="185486" cy="279907"/>
          </a:xfrm>
          <a:prstGeom prst="rect">
            <a:avLst/>
          </a:prstGeom>
        </p:spPr>
        <p:txBody>
          <a:bodyPr wrap="square" lIns="0" tIns="13366" rIns="0" bIns="0" rtlCol="0">
            <a:noAutofit/>
          </a:bodyPr>
          <a:lstStyle/>
          <a:p>
            <a:pPr marL="12700">
              <a:lnSpc>
                <a:spcPts val="2105"/>
              </a:lnSpc>
            </a:pPr>
            <a:r>
              <a:rPr sz="2000" dirty="0">
                <a:latin typeface="Calibri"/>
                <a:cs typeface="Calibri"/>
              </a:rPr>
              <a:t>a</a:t>
            </a:r>
            <a:endParaRPr sz="2000">
              <a:latin typeface="Calibri"/>
              <a:cs typeface="Calibri"/>
            </a:endParaRPr>
          </a:p>
        </p:txBody>
      </p:sp>
      <p:sp>
        <p:nvSpPr>
          <p:cNvPr id="15" name="object 15"/>
          <p:cNvSpPr txBox="1"/>
          <p:nvPr/>
        </p:nvSpPr>
        <p:spPr>
          <a:xfrm>
            <a:off x="3262629" y="1588897"/>
            <a:ext cx="943367" cy="279907"/>
          </a:xfrm>
          <a:prstGeom prst="rect">
            <a:avLst/>
          </a:prstGeom>
        </p:spPr>
        <p:txBody>
          <a:bodyPr wrap="square" lIns="0" tIns="13366" rIns="0" bIns="0" rtlCol="0">
            <a:noAutofit/>
          </a:bodyPr>
          <a:lstStyle/>
          <a:p>
            <a:pPr marL="12700">
              <a:lnSpc>
                <a:spcPts val="2105"/>
              </a:lnSpc>
            </a:pPr>
            <a:r>
              <a:rPr sz="2000" spc="-12" dirty="0">
                <a:latin typeface="Calibri"/>
                <a:cs typeface="Calibri"/>
              </a:rPr>
              <a:t>program</a:t>
            </a:r>
            <a:endParaRPr sz="2000">
              <a:latin typeface="Calibri"/>
              <a:cs typeface="Calibri"/>
            </a:endParaRPr>
          </a:p>
        </p:txBody>
      </p:sp>
      <p:sp>
        <p:nvSpPr>
          <p:cNvPr id="14" name="object 14"/>
          <p:cNvSpPr txBox="1"/>
          <p:nvPr/>
        </p:nvSpPr>
        <p:spPr>
          <a:xfrm>
            <a:off x="4253611" y="1588897"/>
            <a:ext cx="635846" cy="279907"/>
          </a:xfrm>
          <a:prstGeom prst="rect">
            <a:avLst/>
          </a:prstGeom>
        </p:spPr>
        <p:txBody>
          <a:bodyPr wrap="square" lIns="0" tIns="13366" rIns="0" bIns="0" rtlCol="0">
            <a:noAutofit/>
          </a:bodyPr>
          <a:lstStyle/>
          <a:p>
            <a:pPr marL="12700">
              <a:lnSpc>
                <a:spcPts val="2105"/>
              </a:lnSpc>
            </a:pPr>
            <a:r>
              <a:rPr sz="2000" dirty="0">
                <a:latin typeface="Calibri"/>
                <a:cs typeface="Calibri"/>
              </a:rPr>
              <a:t>being</a:t>
            </a:r>
            <a:endParaRPr sz="2000">
              <a:latin typeface="Calibri"/>
              <a:cs typeface="Calibri"/>
            </a:endParaRPr>
          </a:p>
        </p:txBody>
      </p:sp>
      <p:sp>
        <p:nvSpPr>
          <p:cNvPr id="13" name="object 13"/>
          <p:cNvSpPr txBox="1"/>
          <p:nvPr/>
        </p:nvSpPr>
        <p:spPr>
          <a:xfrm>
            <a:off x="4936363" y="1588897"/>
            <a:ext cx="732852"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called.</a:t>
            </a:r>
            <a:endParaRPr sz="2000">
              <a:latin typeface="Calibri"/>
              <a:cs typeface="Calibri"/>
            </a:endParaRPr>
          </a:p>
        </p:txBody>
      </p:sp>
      <p:sp>
        <p:nvSpPr>
          <p:cNvPr id="12" name="object 12"/>
          <p:cNvSpPr txBox="1"/>
          <p:nvPr/>
        </p:nvSpPr>
        <p:spPr>
          <a:xfrm>
            <a:off x="5718429" y="1588897"/>
            <a:ext cx="627708"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More</a:t>
            </a:r>
            <a:endParaRPr sz="2000">
              <a:latin typeface="Calibri"/>
              <a:cs typeface="Calibri"/>
            </a:endParaRPr>
          </a:p>
        </p:txBody>
      </p:sp>
      <p:sp>
        <p:nvSpPr>
          <p:cNvPr id="11" name="object 11"/>
          <p:cNvSpPr txBox="1"/>
          <p:nvPr/>
        </p:nvSpPr>
        <p:spPr>
          <a:xfrm>
            <a:off x="6395085" y="1588897"/>
            <a:ext cx="535534"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than</a:t>
            </a:r>
            <a:endParaRPr sz="2000">
              <a:latin typeface="Calibri"/>
              <a:cs typeface="Calibri"/>
            </a:endParaRPr>
          </a:p>
        </p:txBody>
      </p:sp>
      <p:sp>
        <p:nvSpPr>
          <p:cNvPr id="10" name="object 10"/>
          <p:cNvSpPr txBox="1"/>
          <p:nvPr/>
        </p:nvSpPr>
        <p:spPr>
          <a:xfrm>
            <a:off x="6978777" y="1588897"/>
            <a:ext cx="458138" cy="279907"/>
          </a:xfrm>
          <a:prstGeom prst="rect">
            <a:avLst/>
          </a:prstGeom>
        </p:spPr>
        <p:txBody>
          <a:bodyPr wrap="square" lIns="0" tIns="13366" rIns="0" bIns="0" rtlCol="0">
            <a:noAutofit/>
          </a:bodyPr>
          <a:lstStyle/>
          <a:p>
            <a:pPr marL="12700">
              <a:lnSpc>
                <a:spcPts val="2105"/>
              </a:lnSpc>
            </a:pPr>
            <a:r>
              <a:rPr sz="2000" dirty="0">
                <a:latin typeface="Calibri"/>
                <a:cs typeface="Calibri"/>
              </a:rPr>
              <a:t>one</a:t>
            </a:r>
            <a:endParaRPr sz="2000">
              <a:latin typeface="Calibri"/>
              <a:cs typeface="Calibri"/>
            </a:endParaRPr>
          </a:p>
        </p:txBody>
      </p:sp>
      <p:sp>
        <p:nvSpPr>
          <p:cNvPr id="9" name="object 9"/>
          <p:cNvSpPr txBox="1"/>
          <p:nvPr/>
        </p:nvSpPr>
        <p:spPr>
          <a:xfrm>
            <a:off x="7484745" y="1588897"/>
            <a:ext cx="1097587"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command</a:t>
            </a:r>
            <a:endParaRPr sz="2000">
              <a:latin typeface="Calibri"/>
              <a:cs typeface="Calibri"/>
            </a:endParaRPr>
          </a:p>
        </p:txBody>
      </p:sp>
      <p:sp>
        <p:nvSpPr>
          <p:cNvPr id="8" name="object 8"/>
          <p:cNvSpPr txBox="1"/>
          <p:nvPr/>
        </p:nvSpPr>
        <p:spPr>
          <a:xfrm>
            <a:off x="8631174" y="1588897"/>
            <a:ext cx="539267"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lines</a:t>
            </a:r>
            <a:endParaRPr sz="2000">
              <a:latin typeface="Calibri"/>
              <a:cs typeface="Calibri"/>
            </a:endParaRPr>
          </a:p>
        </p:txBody>
      </p:sp>
      <p:sp>
        <p:nvSpPr>
          <p:cNvPr id="7" name="object 7"/>
          <p:cNvSpPr txBox="1"/>
          <p:nvPr/>
        </p:nvSpPr>
        <p:spPr>
          <a:xfrm>
            <a:off x="9219438" y="1588897"/>
            <a:ext cx="397378" cy="279907"/>
          </a:xfrm>
          <a:prstGeom prst="rect">
            <a:avLst/>
          </a:prstGeom>
        </p:spPr>
        <p:txBody>
          <a:bodyPr wrap="square" lIns="0" tIns="13366" rIns="0" bIns="0" rtlCol="0">
            <a:noAutofit/>
          </a:bodyPr>
          <a:lstStyle/>
          <a:p>
            <a:pPr marL="12700">
              <a:lnSpc>
                <a:spcPts val="2105"/>
              </a:lnSpc>
            </a:pPr>
            <a:r>
              <a:rPr sz="2000" spc="-8" dirty="0">
                <a:latin typeface="Calibri"/>
                <a:cs typeface="Calibri"/>
              </a:rPr>
              <a:t>are</a:t>
            </a:r>
            <a:endParaRPr sz="2000">
              <a:latin typeface="Calibri"/>
              <a:cs typeface="Calibri"/>
            </a:endParaRPr>
          </a:p>
        </p:txBody>
      </p:sp>
      <p:sp>
        <p:nvSpPr>
          <p:cNvPr id="6" name="object 6"/>
          <p:cNvSpPr txBox="1"/>
          <p:nvPr/>
        </p:nvSpPr>
        <p:spPr>
          <a:xfrm>
            <a:off x="9665970" y="1588897"/>
            <a:ext cx="1003206"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accepted</a:t>
            </a:r>
            <a:endParaRPr sz="2000">
              <a:latin typeface="Calibri"/>
              <a:cs typeface="Calibri"/>
            </a:endParaRPr>
          </a:p>
        </p:txBody>
      </p:sp>
      <p:sp>
        <p:nvSpPr>
          <p:cNvPr id="5" name="object 5"/>
          <p:cNvSpPr txBox="1"/>
          <p:nvPr/>
        </p:nvSpPr>
        <p:spPr>
          <a:xfrm>
            <a:off x="10719308" y="1588897"/>
            <a:ext cx="307386" cy="279907"/>
          </a:xfrm>
          <a:prstGeom prst="rect">
            <a:avLst/>
          </a:prstGeom>
        </p:spPr>
        <p:txBody>
          <a:bodyPr wrap="square" lIns="0" tIns="13366" rIns="0" bIns="0" rtlCol="0">
            <a:noAutofit/>
          </a:bodyPr>
          <a:lstStyle/>
          <a:p>
            <a:pPr marL="12700">
              <a:lnSpc>
                <a:spcPts val="2105"/>
              </a:lnSpc>
            </a:pPr>
            <a:r>
              <a:rPr sz="2000" spc="-19" dirty="0">
                <a:latin typeface="Calibri"/>
                <a:cs typeface="Calibri"/>
              </a:rPr>
              <a:t>by</a:t>
            </a:r>
            <a:endParaRPr sz="2000">
              <a:latin typeface="Calibri"/>
              <a:cs typeface="Calibri"/>
            </a:endParaRPr>
          </a:p>
        </p:txBody>
      </p:sp>
      <p:sp>
        <p:nvSpPr>
          <p:cNvPr id="4" name="object 4"/>
          <p:cNvSpPr txBox="1"/>
          <p:nvPr/>
        </p:nvSpPr>
        <p:spPr>
          <a:xfrm>
            <a:off x="11077448" y="1588897"/>
            <a:ext cx="409175" cy="279907"/>
          </a:xfrm>
          <a:prstGeom prst="rect">
            <a:avLst/>
          </a:prstGeom>
        </p:spPr>
        <p:txBody>
          <a:bodyPr wrap="square" lIns="0" tIns="13366" rIns="0" bIns="0" rtlCol="0">
            <a:noAutofit/>
          </a:bodyPr>
          <a:lstStyle/>
          <a:p>
            <a:pPr marL="12700">
              <a:lnSpc>
                <a:spcPts val="2105"/>
              </a:lnSpc>
            </a:pPr>
            <a:r>
              <a:rPr sz="2000" dirty="0">
                <a:latin typeface="Calibri"/>
                <a:cs typeface="Calibri"/>
              </a:rPr>
              <a:t>the</a:t>
            </a:r>
            <a:endParaRPr sz="2000">
              <a:latin typeface="Calibri"/>
              <a:cs typeface="Calibri"/>
            </a:endParaRPr>
          </a:p>
        </p:txBody>
      </p:sp>
      <p:sp>
        <p:nvSpPr>
          <p:cNvPr id="3" name="object 3"/>
          <p:cNvSpPr txBox="1"/>
          <p:nvPr/>
        </p:nvSpPr>
        <p:spPr>
          <a:xfrm>
            <a:off x="1797543" y="4250877"/>
            <a:ext cx="8613054" cy="1351584"/>
          </a:xfrm>
          <a:prstGeom prst="rect">
            <a:avLst/>
          </a:prstGeom>
        </p:spPr>
        <p:txBody>
          <a:bodyPr wrap="square" lIns="0" tIns="12065" rIns="0" bIns="0" rtlCol="0">
            <a:noAutofit/>
          </a:bodyPr>
          <a:lstStyle/>
          <a:p>
            <a:pPr algn="ctr">
              <a:lnSpc>
                <a:spcPts val="1900"/>
              </a:lnSpc>
            </a:pPr>
            <a:r>
              <a:rPr sz="1800" spc="-1" dirty="0">
                <a:solidFill>
                  <a:srgbClr val="FFFFFF"/>
                </a:solidFill>
                <a:latin typeface="Calibri"/>
                <a:cs typeface="Calibri"/>
              </a:rPr>
              <a:t>sys.argv is a list in Python, which contains the command-line arguments passed to the script.</a:t>
            </a:r>
            <a:endParaRPr sz="1800" dirty="0">
              <a:latin typeface="Calibri"/>
              <a:cs typeface="Calibri"/>
            </a:endParaRPr>
          </a:p>
          <a:p>
            <a:pPr marL="910971" marR="928488" algn="ctr">
              <a:lnSpc>
                <a:spcPts val="2160"/>
              </a:lnSpc>
              <a:spcBef>
                <a:spcPts val="13"/>
              </a:spcBef>
            </a:pPr>
            <a:r>
              <a:rPr sz="1800" spc="0" dirty="0">
                <a:solidFill>
                  <a:srgbClr val="FFFFFF"/>
                </a:solidFill>
                <a:latin typeface="Calibri"/>
                <a:cs typeface="Calibri"/>
              </a:rPr>
              <a:t>With the len(sys.argv) function you can count the number of arguments.</a:t>
            </a:r>
            <a:endParaRPr sz="1800" dirty="0">
              <a:latin typeface="Calibri"/>
              <a:cs typeface="Calibri"/>
            </a:endParaRPr>
          </a:p>
          <a:p>
            <a:pPr marL="677798" marR="697497" algn="ctr">
              <a:lnSpc>
                <a:spcPts val="2160"/>
              </a:lnSpc>
            </a:pPr>
            <a:r>
              <a:rPr sz="1800" spc="-1" dirty="0">
                <a:solidFill>
                  <a:srgbClr val="FFFFFF"/>
                </a:solidFill>
                <a:latin typeface="Calibri"/>
                <a:cs typeface="Calibri"/>
              </a:rPr>
              <a:t>If you are going to work with command line arguments, you probably want to</a:t>
            </a:r>
            <a:endParaRPr sz="1800" dirty="0">
              <a:latin typeface="Calibri"/>
              <a:cs typeface="Calibri"/>
            </a:endParaRPr>
          </a:p>
          <a:p>
            <a:pPr marL="3694048" marR="3710169" algn="ctr">
              <a:lnSpc>
                <a:spcPts val="2160"/>
              </a:lnSpc>
            </a:pPr>
            <a:r>
              <a:rPr sz="1800" spc="-14" dirty="0">
                <a:solidFill>
                  <a:srgbClr val="FFFFFF"/>
                </a:solidFill>
                <a:latin typeface="Calibri"/>
                <a:cs typeface="Calibri"/>
              </a:rPr>
              <a:t>use sys.argv.</a:t>
            </a:r>
            <a:endParaRPr sz="1800" dirty="0">
              <a:latin typeface="Calibri"/>
              <a:cs typeface="Calibri"/>
            </a:endParaRPr>
          </a:p>
          <a:p>
            <a:pPr marL="1493138" marR="1509132" algn="ctr">
              <a:lnSpc>
                <a:spcPts val="2160"/>
              </a:lnSpc>
            </a:pPr>
            <a:r>
              <a:rPr sz="1800" spc="-7" dirty="0">
                <a:solidFill>
                  <a:srgbClr val="FFFFFF"/>
                </a:solidFill>
                <a:latin typeface="Calibri"/>
                <a:cs typeface="Calibri"/>
              </a:rPr>
              <a:t>To use sys.argv, you will first have to import the </a:t>
            </a:r>
            <a:r>
              <a:rPr sz="1800" b="1" spc="-7" dirty="0">
                <a:solidFill>
                  <a:srgbClr val="FFFFFF"/>
                </a:solidFill>
                <a:latin typeface="Calibri"/>
                <a:cs typeface="Calibri"/>
              </a:rPr>
              <a:t>sys module</a:t>
            </a:r>
            <a:r>
              <a:rPr sz="1800" spc="-7" dirty="0">
                <a:solidFill>
                  <a:srgbClr val="FFFFFF"/>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845887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3416265" y="1552828"/>
            <a:ext cx="4376708" cy="1895729"/>
          </a:xfrm>
          <a:prstGeom prst="rect">
            <a:avLst/>
          </a:prstGeom>
        </p:spPr>
        <p:txBody>
          <a:bodyPr wrap="square" lIns="0" tIns="15144" rIns="0" bIns="0" rtlCol="0">
            <a:noAutofit/>
          </a:bodyPr>
          <a:lstStyle/>
          <a:p>
            <a:pPr>
              <a:lnSpc>
                <a:spcPts val="2385"/>
              </a:lnSpc>
            </a:pPr>
            <a:r>
              <a:rPr sz="2000" spc="-1" dirty="0">
                <a:latin typeface="Calibri"/>
                <a:cs typeface="Calibri"/>
              </a:rPr>
              <a:t>e :</a:t>
            </a:r>
            <a:endParaRPr sz="2000">
              <a:latin typeface="Calibri"/>
              <a:cs typeface="Calibri"/>
            </a:endParaRPr>
          </a:p>
        </p:txBody>
      </p:sp>
      <p:sp>
        <p:nvSpPr>
          <p:cNvPr id="16" name="object 16"/>
          <p:cNvSpPr/>
          <p:nvPr/>
        </p:nvSpPr>
        <p:spPr>
          <a:xfrm>
            <a:off x="3477514" y="1552828"/>
            <a:ext cx="4315460" cy="1895729"/>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3847973" y="1621663"/>
            <a:ext cx="3972686" cy="1758314"/>
          </a:xfrm>
          <a:custGeom>
            <a:avLst/>
            <a:gdLst/>
            <a:ahLst/>
            <a:cxnLst/>
            <a:rect l="l" t="t" r="r" b="b"/>
            <a:pathLst>
              <a:path w="3972686" h="1758314">
                <a:moveTo>
                  <a:pt x="0" y="1758314"/>
                </a:moveTo>
                <a:lnTo>
                  <a:pt x="3972686" y="1758314"/>
                </a:lnTo>
                <a:lnTo>
                  <a:pt x="3972686" y="0"/>
                </a:lnTo>
                <a:lnTo>
                  <a:pt x="0" y="0"/>
                </a:lnTo>
                <a:lnTo>
                  <a:pt x="0" y="1758314"/>
                </a:lnTo>
                <a:close/>
              </a:path>
            </a:pathLst>
          </a:custGeom>
          <a:ln w="28575">
            <a:solidFill>
              <a:srgbClr val="BB8B00"/>
            </a:solidFill>
            <a:prstDash val="lgDash"/>
          </a:ln>
        </p:spPr>
        <p:txBody>
          <a:bodyPr wrap="square" lIns="0" tIns="0" rIns="0" bIns="0" rtlCol="0">
            <a:noAutofit/>
          </a:bodyPr>
          <a:lstStyle/>
          <a:p>
            <a:endParaRPr/>
          </a:p>
        </p:txBody>
      </p:sp>
      <p:sp>
        <p:nvSpPr>
          <p:cNvPr id="18" name="object 18"/>
          <p:cNvSpPr/>
          <p:nvPr/>
        </p:nvSpPr>
        <p:spPr>
          <a:xfrm>
            <a:off x="9171686" y="2486914"/>
            <a:ext cx="2812542" cy="1634871"/>
          </a:xfrm>
          <a:custGeom>
            <a:avLst/>
            <a:gdLst/>
            <a:ahLst/>
            <a:cxnLst/>
            <a:rect l="l" t="t" r="r" b="b"/>
            <a:pathLst>
              <a:path w="2812542" h="1634871">
                <a:moveTo>
                  <a:pt x="0" y="272414"/>
                </a:moveTo>
                <a:lnTo>
                  <a:pt x="0" y="1362329"/>
                </a:lnTo>
                <a:lnTo>
                  <a:pt x="903" y="1384678"/>
                </a:lnTo>
                <a:lnTo>
                  <a:pt x="7922" y="1427815"/>
                </a:lnTo>
                <a:lnTo>
                  <a:pt x="21421" y="1468403"/>
                </a:lnTo>
                <a:lnTo>
                  <a:pt x="40839" y="1505881"/>
                </a:lnTo>
                <a:lnTo>
                  <a:pt x="65614" y="1539685"/>
                </a:lnTo>
                <a:lnTo>
                  <a:pt x="95185" y="1569256"/>
                </a:lnTo>
                <a:lnTo>
                  <a:pt x="128989" y="1594031"/>
                </a:lnTo>
                <a:lnTo>
                  <a:pt x="166467" y="1613449"/>
                </a:lnTo>
                <a:lnTo>
                  <a:pt x="207055" y="1626948"/>
                </a:lnTo>
                <a:lnTo>
                  <a:pt x="250192" y="1633967"/>
                </a:lnTo>
                <a:lnTo>
                  <a:pt x="272542" y="1634871"/>
                </a:lnTo>
                <a:lnTo>
                  <a:pt x="2540000" y="1634871"/>
                </a:lnTo>
                <a:lnTo>
                  <a:pt x="2584201" y="1631303"/>
                </a:lnTo>
                <a:lnTo>
                  <a:pt x="2626134" y="1620974"/>
                </a:lnTo>
                <a:lnTo>
                  <a:pt x="2665237" y="1604445"/>
                </a:lnTo>
                <a:lnTo>
                  <a:pt x="2700948" y="1582278"/>
                </a:lnTo>
                <a:lnTo>
                  <a:pt x="2732706" y="1555035"/>
                </a:lnTo>
                <a:lnTo>
                  <a:pt x="2759949" y="1523277"/>
                </a:lnTo>
                <a:lnTo>
                  <a:pt x="2782116" y="1487566"/>
                </a:lnTo>
                <a:lnTo>
                  <a:pt x="2798645" y="1448463"/>
                </a:lnTo>
                <a:lnTo>
                  <a:pt x="2808974" y="1406530"/>
                </a:lnTo>
                <a:lnTo>
                  <a:pt x="2812542" y="1362329"/>
                </a:lnTo>
                <a:lnTo>
                  <a:pt x="2812542" y="272414"/>
                </a:lnTo>
                <a:lnTo>
                  <a:pt x="2808974" y="228217"/>
                </a:lnTo>
                <a:lnTo>
                  <a:pt x="2798645" y="186293"/>
                </a:lnTo>
                <a:lnTo>
                  <a:pt x="2782116" y="147205"/>
                </a:lnTo>
                <a:lnTo>
                  <a:pt x="2759949" y="111511"/>
                </a:lnTo>
                <a:lnTo>
                  <a:pt x="2732706" y="79771"/>
                </a:lnTo>
                <a:lnTo>
                  <a:pt x="2700948" y="52547"/>
                </a:lnTo>
                <a:lnTo>
                  <a:pt x="2665237" y="30398"/>
                </a:lnTo>
                <a:lnTo>
                  <a:pt x="2626134" y="13883"/>
                </a:lnTo>
                <a:lnTo>
                  <a:pt x="2584201" y="3564"/>
                </a:lnTo>
                <a:lnTo>
                  <a:pt x="2540000" y="0"/>
                </a:lnTo>
                <a:lnTo>
                  <a:pt x="272542" y="0"/>
                </a:lnTo>
                <a:lnTo>
                  <a:pt x="228340" y="3564"/>
                </a:lnTo>
                <a:lnTo>
                  <a:pt x="186407" y="13883"/>
                </a:lnTo>
                <a:lnTo>
                  <a:pt x="147304" y="30398"/>
                </a:lnTo>
                <a:lnTo>
                  <a:pt x="111593" y="52547"/>
                </a:lnTo>
                <a:lnTo>
                  <a:pt x="79835" y="79771"/>
                </a:lnTo>
                <a:lnTo>
                  <a:pt x="52592" y="111511"/>
                </a:lnTo>
                <a:lnTo>
                  <a:pt x="30425" y="147205"/>
                </a:lnTo>
                <a:lnTo>
                  <a:pt x="13896" y="186293"/>
                </a:lnTo>
                <a:lnTo>
                  <a:pt x="3567" y="228217"/>
                </a:lnTo>
                <a:lnTo>
                  <a:pt x="0" y="272414"/>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9171686" y="2486914"/>
            <a:ext cx="2812542" cy="1634871"/>
          </a:xfrm>
          <a:custGeom>
            <a:avLst/>
            <a:gdLst/>
            <a:ahLst/>
            <a:cxnLst/>
            <a:rect l="l" t="t" r="r" b="b"/>
            <a:pathLst>
              <a:path w="2812542" h="1634871">
                <a:moveTo>
                  <a:pt x="0" y="272414"/>
                </a:moveTo>
                <a:lnTo>
                  <a:pt x="3567" y="228217"/>
                </a:lnTo>
                <a:lnTo>
                  <a:pt x="13896" y="186293"/>
                </a:lnTo>
                <a:lnTo>
                  <a:pt x="30425" y="147205"/>
                </a:lnTo>
                <a:lnTo>
                  <a:pt x="52592" y="111511"/>
                </a:lnTo>
                <a:lnTo>
                  <a:pt x="79835" y="79771"/>
                </a:lnTo>
                <a:lnTo>
                  <a:pt x="111593" y="52547"/>
                </a:lnTo>
                <a:lnTo>
                  <a:pt x="147304" y="30398"/>
                </a:lnTo>
                <a:lnTo>
                  <a:pt x="186407" y="13883"/>
                </a:lnTo>
                <a:lnTo>
                  <a:pt x="228340" y="3564"/>
                </a:lnTo>
                <a:lnTo>
                  <a:pt x="272542" y="0"/>
                </a:lnTo>
                <a:lnTo>
                  <a:pt x="2540000" y="0"/>
                </a:lnTo>
                <a:lnTo>
                  <a:pt x="2584201" y="3564"/>
                </a:lnTo>
                <a:lnTo>
                  <a:pt x="2626134" y="13883"/>
                </a:lnTo>
                <a:lnTo>
                  <a:pt x="2665237" y="30398"/>
                </a:lnTo>
                <a:lnTo>
                  <a:pt x="2700948" y="52547"/>
                </a:lnTo>
                <a:lnTo>
                  <a:pt x="2732706" y="79771"/>
                </a:lnTo>
                <a:lnTo>
                  <a:pt x="2759949" y="111511"/>
                </a:lnTo>
                <a:lnTo>
                  <a:pt x="2782116" y="147205"/>
                </a:lnTo>
                <a:lnTo>
                  <a:pt x="2798645" y="186293"/>
                </a:lnTo>
                <a:lnTo>
                  <a:pt x="2808974" y="228217"/>
                </a:lnTo>
                <a:lnTo>
                  <a:pt x="2812542" y="272414"/>
                </a:lnTo>
                <a:lnTo>
                  <a:pt x="2812542" y="1362329"/>
                </a:lnTo>
                <a:lnTo>
                  <a:pt x="2808974" y="1406530"/>
                </a:lnTo>
                <a:lnTo>
                  <a:pt x="2798645" y="1448463"/>
                </a:lnTo>
                <a:lnTo>
                  <a:pt x="2782116" y="1487566"/>
                </a:lnTo>
                <a:lnTo>
                  <a:pt x="2759949" y="1523277"/>
                </a:lnTo>
                <a:lnTo>
                  <a:pt x="2732706" y="1555035"/>
                </a:lnTo>
                <a:lnTo>
                  <a:pt x="2700948" y="1582278"/>
                </a:lnTo>
                <a:lnTo>
                  <a:pt x="2665237" y="1604445"/>
                </a:lnTo>
                <a:lnTo>
                  <a:pt x="2626134" y="1620974"/>
                </a:lnTo>
                <a:lnTo>
                  <a:pt x="2584201" y="1631303"/>
                </a:lnTo>
                <a:lnTo>
                  <a:pt x="2540000" y="1634871"/>
                </a:lnTo>
                <a:lnTo>
                  <a:pt x="272542" y="1634871"/>
                </a:lnTo>
                <a:lnTo>
                  <a:pt x="228340" y="1631303"/>
                </a:lnTo>
                <a:lnTo>
                  <a:pt x="186407" y="1620974"/>
                </a:lnTo>
                <a:lnTo>
                  <a:pt x="147304" y="1604445"/>
                </a:lnTo>
                <a:lnTo>
                  <a:pt x="111593" y="1582278"/>
                </a:lnTo>
                <a:lnTo>
                  <a:pt x="79835" y="1555035"/>
                </a:lnTo>
                <a:lnTo>
                  <a:pt x="52592" y="1523277"/>
                </a:lnTo>
                <a:lnTo>
                  <a:pt x="30425" y="1487566"/>
                </a:lnTo>
                <a:lnTo>
                  <a:pt x="13896" y="1448463"/>
                </a:lnTo>
                <a:lnTo>
                  <a:pt x="3567" y="1406530"/>
                </a:lnTo>
                <a:lnTo>
                  <a:pt x="0" y="1362329"/>
                </a:lnTo>
                <a:lnTo>
                  <a:pt x="0" y="272414"/>
                </a:lnTo>
                <a:close/>
              </a:path>
            </a:pathLst>
          </a:custGeom>
          <a:ln w="25400">
            <a:solidFill>
              <a:srgbClr val="BB8B00"/>
            </a:solidFill>
          </a:ln>
        </p:spPr>
        <p:txBody>
          <a:bodyPr wrap="square" lIns="0" tIns="0" rIns="0" bIns="0" rtlCol="0">
            <a:noAutofit/>
          </a:bodyPr>
          <a:lstStyle/>
          <a:p>
            <a:endParaRPr/>
          </a:p>
        </p:txBody>
      </p:sp>
      <p:sp>
        <p:nvSpPr>
          <p:cNvPr id="20" name="object 20"/>
          <p:cNvSpPr/>
          <p:nvPr/>
        </p:nvSpPr>
        <p:spPr>
          <a:xfrm>
            <a:off x="7606157" y="2303779"/>
            <a:ext cx="1568196" cy="736092"/>
          </a:xfrm>
          <a:custGeom>
            <a:avLst/>
            <a:gdLst/>
            <a:ahLst/>
            <a:cxnLst/>
            <a:rect l="l" t="t" r="r" b="b"/>
            <a:pathLst>
              <a:path w="1568196" h="736092">
                <a:moveTo>
                  <a:pt x="105537" y="6096"/>
                </a:moveTo>
                <a:lnTo>
                  <a:pt x="105156" y="2540"/>
                </a:lnTo>
                <a:lnTo>
                  <a:pt x="102108" y="0"/>
                </a:lnTo>
                <a:lnTo>
                  <a:pt x="98551" y="381"/>
                </a:lnTo>
                <a:lnTo>
                  <a:pt x="0" y="9906"/>
                </a:lnTo>
                <a:lnTo>
                  <a:pt x="14097" y="9398"/>
                </a:lnTo>
                <a:lnTo>
                  <a:pt x="12065" y="21462"/>
                </a:lnTo>
                <a:lnTo>
                  <a:pt x="30117" y="30781"/>
                </a:lnTo>
                <a:lnTo>
                  <a:pt x="1562862" y="736092"/>
                </a:lnTo>
                <a:lnTo>
                  <a:pt x="1568196" y="724535"/>
                </a:lnTo>
                <a:lnTo>
                  <a:pt x="35399" y="19200"/>
                </a:lnTo>
                <a:lnTo>
                  <a:pt x="22849" y="20417"/>
                </a:lnTo>
                <a:lnTo>
                  <a:pt x="16637" y="11557"/>
                </a:lnTo>
                <a:lnTo>
                  <a:pt x="35399" y="19200"/>
                </a:lnTo>
                <a:lnTo>
                  <a:pt x="99822" y="12954"/>
                </a:lnTo>
                <a:lnTo>
                  <a:pt x="103377" y="12700"/>
                </a:lnTo>
                <a:lnTo>
                  <a:pt x="105918" y="9525"/>
                </a:lnTo>
                <a:lnTo>
                  <a:pt x="105537" y="6096"/>
                </a:lnTo>
                <a:close/>
              </a:path>
              <a:path w="1568196" h="736092">
                <a:moveTo>
                  <a:pt x="8763" y="20955"/>
                </a:moveTo>
                <a:lnTo>
                  <a:pt x="30117" y="30781"/>
                </a:lnTo>
                <a:lnTo>
                  <a:pt x="12065" y="21462"/>
                </a:lnTo>
                <a:lnTo>
                  <a:pt x="14097" y="9398"/>
                </a:lnTo>
                <a:lnTo>
                  <a:pt x="0" y="9906"/>
                </a:lnTo>
                <a:lnTo>
                  <a:pt x="56896" y="91059"/>
                </a:lnTo>
                <a:lnTo>
                  <a:pt x="58800" y="93980"/>
                </a:lnTo>
                <a:lnTo>
                  <a:pt x="62865" y="94615"/>
                </a:lnTo>
                <a:lnTo>
                  <a:pt x="65659" y="92583"/>
                </a:lnTo>
                <a:lnTo>
                  <a:pt x="68579" y="90550"/>
                </a:lnTo>
                <a:lnTo>
                  <a:pt x="69215" y="86614"/>
                </a:lnTo>
                <a:lnTo>
                  <a:pt x="67310" y="83820"/>
                </a:lnTo>
                <a:lnTo>
                  <a:pt x="30117" y="30781"/>
                </a:lnTo>
                <a:lnTo>
                  <a:pt x="8763" y="20955"/>
                </a:lnTo>
                <a:close/>
              </a:path>
              <a:path w="1568196" h="736092">
                <a:moveTo>
                  <a:pt x="35399" y="19200"/>
                </a:moveTo>
                <a:lnTo>
                  <a:pt x="16637" y="11557"/>
                </a:lnTo>
                <a:lnTo>
                  <a:pt x="22849" y="20417"/>
                </a:lnTo>
                <a:lnTo>
                  <a:pt x="35399" y="19200"/>
                </a:lnTo>
                <a:close/>
              </a:path>
            </a:pathLst>
          </a:custGeom>
          <a:solidFill>
            <a:srgbClr val="FFBE00"/>
          </a:solidFill>
        </p:spPr>
        <p:txBody>
          <a:bodyPr wrap="square" lIns="0" tIns="0" rIns="0" bIns="0" rtlCol="0">
            <a:noAutofit/>
          </a:bodyPr>
          <a:lstStyle/>
          <a:p>
            <a:endParaRPr/>
          </a:p>
        </p:txBody>
      </p:sp>
      <p:sp>
        <p:nvSpPr>
          <p:cNvPr id="15" name="object 15"/>
          <p:cNvSpPr txBox="1"/>
          <p:nvPr/>
        </p:nvSpPr>
        <p:spPr>
          <a:xfrm>
            <a:off x="387502" y="197103"/>
            <a:ext cx="1430117" cy="380492"/>
          </a:xfrm>
          <a:prstGeom prst="rect">
            <a:avLst/>
          </a:prstGeom>
        </p:spPr>
        <p:txBody>
          <a:bodyPr wrap="square" lIns="0" tIns="18383" rIns="0" bIns="0" rtlCol="0">
            <a:noAutofit/>
          </a:bodyPr>
          <a:lstStyle/>
          <a:p>
            <a:pPr marL="12700">
              <a:lnSpc>
                <a:spcPts val="2895"/>
              </a:lnSpc>
            </a:pPr>
            <a:r>
              <a:rPr sz="2800" b="1" u="heavy" spc="-18" dirty="0">
                <a:latin typeface="Calibri"/>
                <a:cs typeface="Calibri"/>
              </a:rPr>
              <a:t>Variables</a:t>
            </a:r>
            <a:endParaRPr sz="2800">
              <a:latin typeface="Calibri"/>
              <a:cs typeface="Calibri"/>
            </a:endParaRPr>
          </a:p>
        </p:txBody>
      </p:sp>
      <p:sp>
        <p:nvSpPr>
          <p:cNvPr id="14" name="object 14"/>
          <p:cNvSpPr txBox="1"/>
          <p:nvPr/>
        </p:nvSpPr>
        <p:spPr>
          <a:xfrm>
            <a:off x="632866"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3" name="object 13"/>
          <p:cNvSpPr txBox="1"/>
          <p:nvPr/>
        </p:nvSpPr>
        <p:spPr>
          <a:xfrm>
            <a:off x="919378" y="1223137"/>
            <a:ext cx="9551961"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Variable is used to store data and to retrieve the data. That means, we can change its value .</a:t>
            </a:r>
            <a:endParaRPr sz="2000">
              <a:latin typeface="Calibri"/>
              <a:cs typeface="Calibri"/>
            </a:endParaRPr>
          </a:p>
        </p:txBody>
      </p:sp>
      <p:sp>
        <p:nvSpPr>
          <p:cNvPr id="12" name="object 12"/>
          <p:cNvSpPr txBox="1"/>
          <p:nvPr/>
        </p:nvSpPr>
        <p:spPr>
          <a:xfrm>
            <a:off x="1146454" y="1588897"/>
            <a:ext cx="840402"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It is not</a:t>
            </a:r>
            <a:endParaRPr sz="2000">
              <a:latin typeface="Calibri"/>
              <a:cs typeface="Calibri"/>
            </a:endParaRPr>
          </a:p>
        </p:txBody>
      </p:sp>
      <p:sp>
        <p:nvSpPr>
          <p:cNvPr id="11" name="object 11"/>
          <p:cNvSpPr txBox="1"/>
          <p:nvPr/>
        </p:nvSpPr>
        <p:spPr>
          <a:xfrm>
            <a:off x="2036445" y="1588897"/>
            <a:ext cx="1431388"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fixed. Exampl</a:t>
            </a:r>
            <a:endParaRPr sz="2000">
              <a:latin typeface="Calibri"/>
              <a:cs typeface="Calibri"/>
            </a:endParaRPr>
          </a:p>
        </p:txBody>
      </p:sp>
      <p:sp>
        <p:nvSpPr>
          <p:cNvPr id="10" name="object 10"/>
          <p:cNvSpPr txBox="1"/>
          <p:nvPr/>
        </p:nvSpPr>
        <p:spPr>
          <a:xfrm>
            <a:off x="9331579" y="2648330"/>
            <a:ext cx="2525914" cy="528320"/>
          </a:xfrm>
          <a:prstGeom prst="rect">
            <a:avLst/>
          </a:prstGeom>
        </p:spPr>
        <p:txBody>
          <a:bodyPr wrap="square" lIns="0" tIns="12065" rIns="0" bIns="0" rtlCol="0">
            <a:noAutofit/>
          </a:bodyPr>
          <a:lstStyle/>
          <a:p>
            <a:pPr marL="12700">
              <a:lnSpc>
                <a:spcPts val="1900"/>
              </a:lnSpc>
            </a:pPr>
            <a:r>
              <a:rPr sz="1800" spc="7" dirty="0">
                <a:solidFill>
                  <a:srgbClr val="FFFFFF"/>
                </a:solidFill>
                <a:latin typeface="Calibri"/>
                <a:cs typeface="Calibri"/>
              </a:rPr>
              <a:t>Initially  the  value  of  x  is</a:t>
            </a:r>
            <a:endParaRPr sz="1800">
              <a:latin typeface="Calibri"/>
              <a:cs typeface="Calibri"/>
            </a:endParaRPr>
          </a:p>
          <a:p>
            <a:pPr marL="12700" marR="34290">
              <a:lnSpc>
                <a:spcPts val="2160"/>
              </a:lnSpc>
              <a:spcBef>
                <a:spcPts val="13"/>
              </a:spcBef>
            </a:pPr>
            <a:r>
              <a:rPr sz="1800" spc="0" dirty="0">
                <a:solidFill>
                  <a:srgbClr val="FFFFFF"/>
                </a:solidFill>
                <a:latin typeface="Calibri"/>
                <a:cs typeface="Calibri"/>
              </a:rPr>
              <a:t>12, so it gives 22</a:t>
            </a:r>
            <a:endParaRPr sz="1800">
              <a:latin typeface="Calibri"/>
              <a:cs typeface="Calibri"/>
            </a:endParaRPr>
          </a:p>
        </p:txBody>
      </p:sp>
      <p:sp>
        <p:nvSpPr>
          <p:cNvPr id="9" name="object 9"/>
          <p:cNvSpPr txBox="1"/>
          <p:nvPr/>
        </p:nvSpPr>
        <p:spPr>
          <a:xfrm>
            <a:off x="9331579" y="3196971"/>
            <a:ext cx="2171972" cy="803097"/>
          </a:xfrm>
          <a:prstGeom prst="rect">
            <a:avLst/>
          </a:prstGeom>
        </p:spPr>
        <p:txBody>
          <a:bodyPr wrap="square" lIns="0" tIns="12065" rIns="0" bIns="0" rtlCol="0">
            <a:noAutofit/>
          </a:bodyPr>
          <a:lstStyle/>
          <a:p>
            <a:pPr marL="12700">
              <a:lnSpc>
                <a:spcPts val="1900"/>
              </a:lnSpc>
            </a:pPr>
            <a:r>
              <a:rPr sz="1800" spc="15" dirty="0">
                <a:solidFill>
                  <a:srgbClr val="FFFFFF"/>
                </a:solidFill>
                <a:latin typeface="Calibri"/>
                <a:cs typeface="Calibri"/>
              </a:rPr>
              <a:t>After we changed it to</a:t>
            </a:r>
            <a:endParaRPr sz="1800">
              <a:latin typeface="Calibri"/>
              <a:cs typeface="Calibri"/>
            </a:endParaRPr>
          </a:p>
          <a:p>
            <a:pPr marL="12700" marR="34290">
              <a:lnSpc>
                <a:spcPts val="2160"/>
              </a:lnSpc>
              <a:spcBef>
                <a:spcPts val="13"/>
              </a:spcBef>
            </a:pPr>
            <a:r>
              <a:rPr sz="1800" spc="74" dirty="0">
                <a:solidFill>
                  <a:srgbClr val="FFFFFF"/>
                </a:solidFill>
                <a:latin typeface="Calibri"/>
                <a:cs typeface="Calibri"/>
              </a:rPr>
              <a:t>so it gives 20 .Hence</a:t>
            </a:r>
            <a:endParaRPr sz="1800">
              <a:latin typeface="Calibri"/>
              <a:cs typeface="Calibri"/>
            </a:endParaRPr>
          </a:p>
          <a:p>
            <a:pPr marL="12700" marR="5942">
              <a:lnSpc>
                <a:spcPts val="2165"/>
              </a:lnSpc>
              <a:spcBef>
                <a:spcPts val="0"/>
              </a:spcBef>
            </a:pPr>
            <a:r>
              <a:rPr sz="1800" spc="0" dirty="0">
                <a:solidFill>
                  <a:srgbClr val="FFFFFF"/>
                </a:solidFill>
                <a:latin typeface="Calibri"/>
                <a:cs typeface="Calibri"/>
              </a:rPr>
              <a:t>can change the values.</a:t>
            </a:r>
            <a:endParaRPr sz="1800">
              <a:latin typeface="Calibri"/>
              <a:cs typeface="Calibri"/>
            </a:endParaRPr>
          </a:p>
        </p:txBody>
      </p:sp>
      <p:sp>
        <p:nvSpPr>
          <p:cNvPr id="8" name="object 8"/>
          <p:cNvSpPr txBox="1"/>
          <p:nvPr/>
        </p:nvSpPr>
        <p:spPr>
          <a:xfrm>
            <a:off x="11511153" y="3196971"/>
            <a:ext cx="348376" cy="528319"/>
          </a:xfrm>
          <a:prstGeom prst="rect">
            <a:avLst/>
          </a:prstGeom>
        </p:spPr>
        <p:txBody>
          <a:bodyPr wrap="square" lIns="0" tIns="12065" rIns="0" bIns="0" rtlCol="0">
            <a:noAutofit/>
          </a:bodyPr>
          <a:lstStyle/>
          <a:p>
            <a:pPr marL="12700">
              <a:lnSpc>
                <a:spcPts val="1900"/>
              </a:lnSpc>
            </a:pPr>
            <a:r>
              <a:rPr sz="1800" dirty="0">
                <a:solidFill>
                  <a:srgbClr val="FFFFFF"/>
                </a:solidFill>
                <a:latin typeface="Calibri"/>
                <a:cs typeface="Calibri"/>
              </a:rPr>
              <a:t>10,</a:t>
            </a:r>
            <a:endParaRPr sz="1800">
              <a:latin typeface="Calibri"/>
              <a:cs typeface="Calibri"/>
            </a:endParaRPr>
          </a:p>
          <a:p>
            <a:pPr marL="24892" marR="3149">
              <a:lnSpc>
                <a:spcPts val="2160"/>
              </a:lnSpc>
              <a:spcBef>
                <a:spcPts val="13"/>
              </a:spcBef>
            </a:pPr>
            <a:r>
              <a:rPr sz="1800" spc="-14" dirty="0">
                <a:solidFill>
                  <a:srgbClr val="FFFFFF"/>
                </a:solidFill>
                <a:latin typeface="Calibri"/>
                <a:cs typeface="Calibri"/>
              </a:rPr>
              <a:t>we</a:t>
            </a:r>
            <a:endParaRPr sz="1800">
              <a:latin typeface="Calibri"/>
              <a:cs typeface="Calibri"/>
            </a:endParaRPr>
          </a:p>
        </p:txBody>
      </p:sp>
      <p:sp>
        <p:nvSpPr>
          <p:cNvPr id="7" name="object 7"/>
          <p:cNvSpPr txBox="1"/>
          <p:nvPr/>
        </p:nvSpPr>
        <p:spPr>
          <a:xfrm>
            <a:off x="632866" y="4515612"/>
            <a:ext cx="261159" cy="630317"/>
          </a:xfrm>
          <a:prstGeom prst="rect">
            <a:avLst/>
          </a:prstGeom>
        </p:spPr>
        <p:txBody>
          <a:bodyPr wrap="square" lIns="0" tIns="13366" rIns="0" bIns="0" rtlCol="0">
            <a:noAutofit/>
          </a:bodyPr>
          <a:lstStyle/>
          <a:p>
            <a:pPr marL="12700">
              <a:lnSpc>
                <a:spcPts val="2105"/>
              </a:lnSpc>
            </a:pPr>
            <a:r>
              <a:rPr sz="2000" dirty="0">
                <a:latin typeface="Calibri"/>
                <a:cs typeface="Calibri"/>
              </a:rPr>
              <a:t>In</a:t>
            </a:r>
            <a:endParaRPr sz="2000">
              <a:latin typeface="Calibri"/>
              <a:cs typeface="Calibri"/>
            </a:endParaRPr>
          </a:p>
          <a:p>
            <a:pPr marL="12700" marR="38176">
              <a:lnSpc>
                <a:spcPct val="95825"/>
              </a:lnSpc>
              <a:spcBef>
                <a:spcPts val="398"/>
              </a:spcBef>
            </a:pPr>
            <a:r>
              <a:rPr sz="2000" dirty="0">
                <a:latin typeface="Arial"/>
                <a:cs typeface="Arial"/>
              </a:rPr>
              <a:t>•</a:t>
            </a:r>
            <a:endParaRPr sz="2000">
              <a:latin typeface="Arial"/>
              <a:cs typeface="Arial"/>
            </a:endParaRPr>
          </a:p>
        </p:txBody>
      </p:sp>
      <p:sp>
        <p:nvSpPr>
          <p:cNvPr id="6" name="object 6"/>
          <p:cNvSpPr txBox="1"/>
          <p:nvPr/>
        </p:nvSpPr>
        <p:spPr>
          <a:xfrm>
            <a:off x="887374" y="4515612"/>
            <a:ext cx="8712237" cy="645667"/>
          </a:xfrm>
          <a:prstGeom prst="rect">
            <a:avLst/>
          </a:prstGeom>
        </p:spPr>
        <p:txBody>
          <a:bodyPr wrap="square" lIns="0" tIns="13366" rIns="0" bIns="0" rtlCol="0">
            <a:noAutofit/>
          </a:bodyPr>
          <a:lstStyle/>
          <a:p>
            <a:pPr marL="12700">
              <a:lnSpc>
                <a:spcPts val="2105"/>
              </a:lnSpc>
            </a:pPr>
            <a:r>
              <a:rPr sz="2000" spc="-3" dirty="0">
                <a:latin typeface="Calibri"/>
                <a:cs typeface="Calibri"/>
              </a:rPr>
              <a:t>python variables are case sensitive and consists of numbers, letters and underscore.</a:t>
            </a:r>
            <a:endParaRPr sz="2000">
              <a:latin typeface="Calibri"/>
              <a:cs typeface="Calibri"/>
            </a:endParaRPr>
          </a:p>
          <a:p>
            <a:pPr marL="101091" marR="38176">
              <a:lnSpc>
                <a:spcPct val="101725"/>
              </a:lnSpc>
              <a:spcBef>
                <a:spcPts val="329"/>
              </a:spcBef>
            </a:pPr>
            <a:r>
              <a:rPr sz="2000" spc="-2" dirty="0">
                <a:latin typeface="Calibri"/>
                <a:cs typeface="Calibri"/>
              </a:rPr>
              <a:t>Reserved words should not be used as a variables names.</a:t>
            </a:r>
            <a:endParaRPr sz="2000">
              <a:latin typeface="Calibri"/>
              <a:cs typeface="Calibri"/>
            </a:endParaRPr>
          </a:p>
        </p:txBody>
      </p:sp>
      <p:sp>
        <p:nvSpPr>
          <p:cNvPr id="5" name="object 5"/>
          <p:cNvSpPr txBox="1"/>
          <p:nvPr/>
        </p:nvSpPr>
        <p:spPr>
          <a:xfrm>
            <a:off x="1032154" y="5247513"/>
            <a:ext cx="1062815" cy="279908"/>
          </a:xfrm>
          <a:prstGeom prst="rect">
            <a:avLst/>
          </a:prstGeom>
        </p:spPr>
        <p:txBody>
          <a:bodyPr wrap="square" lIns="0" tIns="13366" rIns="0" bIns="0" rtlCol="0">
            <a:noAutofit/>
          </a:bodyPr>
          <a:lstStyle/>
          <a:p>
            <a:pPr marL="12700">
              <a:lnSpc>
                <a:spcPts val="2105"/>
              </a:lnSpc>
            </a:pPr>
            <a:r>
              <a:rPr sz="2000" spc="-3" dirty="0">
                <a:latin typeface="Calibri"/>
                <a:cs typeface="Calibri"/>
              </a:rPr>
              <a:t>Example :</a:t>
            </a:r>
            <a:endParaRPr sz="2000">
              <a:latin typeface="Calibri"/>
              <a:cs typeface="Calibri"/>
            </a:endParaRPr>
          </a:p>
        </p:txBody>
      </p:sp>
      <p:sp>
        <p:nvSpPr>
          <p:cNvPr id="4" name="object 4"/>
          <p:cNvSpPr txBox="1"/>
          <p:nvPr/>
        </p:nvSpPr>
        <p:spPr>
          <a:xfrm>
            <a:off x="2374773" y="5247513"/>
            <a:ext cx="2865563" cy="279908"/>
          </a:xfrm>
          <a:prstGeom prst="rect">
            <a:avLst/>
          </a:prstGeom>
        </p:spPr>
        <p:txBody>
          <a:bodyPr wrap="square" lIns="0" tIns="13366" rIns="0" bIns="0" rtlCol="0">
            <a:noAutofit/>
          </a:bodyPr>
          <a:lstStyle/>
          <a:p>
            <a:pPr marL="12700">
              <a:lnSpc>
                <a:spcPts val="2105"/>
              </a:lnSpc>
            </a:pPr>
            <a:r>
              <a:rPr sz="2000" spc="-2" dirty="0">
                <a:latin typeface="Calibri"/>
                <a:cs typeface="Calibri"/>
              </a:rPr>
              <a:t>else , return ,and print  etc.</a:t>
            </a:r>
            <a:endParaRPr sz="2000">
              <a:latin typeface="Calibri"/>
              <a:cs typeface="Calibri"/>
            </a:endParaRPr>
          </a:p>
        </p:txBody>
      </p:sp>
      <p:sp>
        <p:nvSpPr>
          <p:cNvPr id="2" name="object 2"/>
          <p:cNvSpPr txBox="1"/>
          <p:nvPr/>
        </p:nvSpPr>
        <p:spPr>
          <a:xfrm>
            <a:off x="3847973" y="1621663"/>
            <a:ext cx="3972686" cy="1758314"/>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1702512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52E1E89-0679-431B-B159-6E8D6F20BAEB}"/>
              </a:ext>
            </a:extLst>
          </p:cNvPr>
          <p:cNvSpPr/>
          <p:nvPr/>
        </p:nvSpPr>
        <p:spPr>
          <a:xfrm>
            <a:off x="409852" y="667953"/>
            <a:ext cx="11372295" cy="3785652"/>
          </a:xfrm>
          <a:prstGeom prst="rect">
            <a:avLst/>
          </a:prstGeom>
        </p:spPr>
        <p:txBody>
          <a:bodyPr wrap="square">
            <a:spAutoFit/>
          </a:bodyPr>
          <a:lstStyle/>
          <a:p>
            <a:r>
              <a:rPr lang="en-IN" sz="2400" b="1" dirty="0">
                <a:solidFill>
                  <a:srgbClr val="000000"/>
                </a:solidFill>
                <a:latin typeface="Calibri" panose="020F0502020204030204" pitchFamily="34" charset="0"/>
              </a:rPr>
              <a:t>Receiving input from Console </a:t>
            </a:r>
            <a:endParaRPr lang="en-IN" sz="2400" dirty="0">
              <a:solidFill>
                <a:srgbClr val="000000"/>
              </a:solidFill>
              <a:latin typeface="Calibri" panose="020F0502020204030204" pitchFamily="34" charset="0"/>
            </a:endParaRPr>
          </a:p>
          <a:p>
            <a:r>
              <a:rPr lang="en-US" dirty="0">
                <a:solidFill>
                  <a:srgbClr val="000000"/>
                </a:solidFill>
                <a:latin typeface="Consolas" panose="020B0609020204030204" pitchFamily="49" charset="0"/>
              </a:rPr>
              <a:t>input() </a:t>
            </a:r>
            <a:r>
              <a:rPr lang="en-US" dirty="0">
                <a:solidFill>
                  <a:srgbClr val="000000"/>
                </a:solidFill>
                <a:latin typeface="Calibri" panose="020F0502020204030204" pitchFamily="34" charset="0"/>
              </a:rPr>
              <a:t>function is used to receive input from the console. </a:t>
            </a:r>
          </a:p>
          <a:p>
            <a:r>
              <a:rPr lang="en-IN" b="1" dirty="0">
                <a:solidFill>
                  <a:srgbClr val="000000"/>
                </a:solidFill>
                <a:latin typeface="Calibri" panose="020F0502020204030204" pitchFamily="34" charset="0"/>
              </a:rPr>
              <a:t>Syntax</a:t>
            </a:r>
            <a:r>
              <a:rPr lang="en-IN" dirty="0">
                <a:solidFill>
                  <a:srgbClr val="000000"/>
                </a:solidFill>
                <a:latin typeface="Calibri" panose="020F0502020204030204" pitchFamily="34" charset="0"/>
              </a:rPr>
              <a:t>: </a:t>
            </a:r>
            <a:r>
              <a:rPr lang="en-IN" dirty="0">
                <a:solidFill>
                  <a:srgbClr val="000000"/>
                </a:solidFill>
                <a:latin typeface="Consolas" panose="020B0609020204030204" pitchFamily="49" charset="0"/>
              </a:rPr>
              <a:t>input([prompt]) -&gt; string </a:t>
            </a:r>
          </a:p>
          <a:p>
            <a:r>
              <a:rPr lang="en-US" dirty="0">
                <a:solidFill>
                  <a:srgbClr val="000000"/>
                </a:solidFill>
                <a:latin typeface="Consolas" panose="020B0609020204030204" pitchFamily="49" charset="0"/>
              </a:rPr>
              <a:t>input() </a:t>
            </a:r>
            <a:r>
              <a:rPr lang="en-US" dirty="0">
                <a:solidFill>
                  <a:srgbClr val="000000"/>
                </a:solidFill>
                <a:latin typeface="Calibri" panose="020F0502020204030204" pitchFamily="34" charset="0"/>
              </a:rPr>
              <a:t>function accepts an optional string argument called prompt and returns a string. </a:t>
            </a:r>
          </a:p>
          <a:p>
            <a:r>
              <a:rPr lang="en-US" dirty="0">
                <a:solidFill>
                  <a:srgbClr val="000000"/>
                </a:solidFill>
                <a:latin typeface="Consolas" panose="020B0609020204030204" pitchFamily="49" charset="0"/>
              </a:rPr>
              <a:t>&gt;&gt;&gt; name = input("Enter your name: ") </a:t>
            </a:r>
          </a:p>
          <a:p>
            <a:r>
              <a:rPr lang="en-US" dirty="0">
                <a:solidFill>
                  <a:srgbClr val="000000"/>
                </a:solidFill>
                <a:latin typeface="Consolas" panose="020B0609020204030204" pitchFamily="49" charset="0"/>
              </a:rPr>
              <a:t>&gt;&gt;&gt; Enter your name: </a:t>
            </a:r>
            <a:r>
              <a:rPr lang="en-US" dirty="0" err="1">
                <a:solidFill>
                  <a:srgbClr val="000000"/>
                </a:solidFill>
                <a:latin typeface="Consolas" panose="020B0609020204030204" pitchFamily="49" charset="0"/>
              </a:rPr>
              <a:t>tim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&gt;&gt;&gt; name '</a:t>
            </a:r>
            <a:r>
              <a:rPr lang="en-US" dirty="0" err="1">
                <a:solidFill>
                  <a:srgbClr val="000000"/>
                </a:solidFill>
                <a:latin typeface="Consolas" panose="020B0609020204030204" pitchFamily="49" charset="0"/>
              </a:rPr>
              <a:t>tim</a:t>
            </a:r>
            <a:r>
              <a:rPr lang="en-US" dirty="0">
                <a:solidFill>
                  <a:srgbClr val="000000"/>
                </a:solidFill>
                <a:latin typeface="Consolas" panose="020B0609020204030204" pitchFamily="49" charset="0"/>
              </a:rPr>
              <a:t>' </a:t>
            </a:r>
          </a:p>
          <a:p>
            <a:r>
              <a:rPr lang="en-US" dirty="0">
                <a:solidFill>
                  <a:srgbClr val="000000"/>
                </a:solidFill>
                <a:latin typeface="Calibri" panose="020F0502020204030204" pitchFamily="34" charset="0"/>
              </a:rPr>
              <a:t>Note that </a:t>
            </a:r>
            <a:r>
              <a:rPr lang="en-US" dirty="0">
                <a:solidFill>
                  <a:srgbClr val="000000"/>
                </a:solidFill>
                <a:latin typeface="Consolas" panose="020B0609020204030204" pitchFamily="49" charset="0"/>
              </a:rPr>
              <a:t>input() </a:t>
            </a:r>
            <a:r>
              <a:rPr lang="en-US" dirty="0">
                <a:solidFill>
                  <a:srgbClr val="000000"/>
                </a:solidFill>
                <a:latin typeface="Calibri" panose="020F0502020204030204" pitchFamily="34" charset="0"/>
              </a:rPr>
              <a:t>returns string even if you enter a number, to convert it to an integer you can use </a:t>
            </a:r>
            <a:r>
              <a:rPr lang="en-US" dirty="0">
                <a:solidFill>
                  <a:srgbClr val="000000"/>
                </a:solidFill>
                <a:latin typeface="Consolas" panose="020B0609020204030204" pitchFamily="49" charset="0"/>
              </a:rPr>
              <a:t>int() </a:t>
            </a:r>
            <a:r>
              <a:rPr lang="en-US" dirty="0">
                <a:solidFill>
                  <a:srgbClr val="000000"/>
                </a:solidFill>
                <a:latin typeface="Calibri" panose="020F0502020204030204" pitchFamily="34" charset="0"/>
              </a:rPr>
              <a:t>or </a:t>
            </a:r>
            <a:r>
              <a:rPr lang="en-US" dirty="0">
                <a:solidFill>
                  <a:srgbClr val="000000"/>
                </a:solidFill>
                <a:latin typeface="Consolas" panose="020B0609020204030204" pitchFamily="49" charset="0"/>
              </a:rPr>
              <a:t>eval() </a:t>
            </a:r>
            <a:r>
              <a:rPr lang="en-US" dirty="0">
                <a:solidFill>
                  <a:srgbClr val="000000"/>
                </a:solidFill>
                <a:latin typeface="Calibri" panose="020F0502020204030204" pitchFamily="34" charset="0"/>
              </a:rPr>
              <a:t>. </a:t>
            </a:r>
          </a:p>
          <a:p>
            <a:r>
              <a:rPr lang="en-US" dirty="0">
                <a:solidFill>
                  <a:srgbClr val="000000"/>
                </a:solidFill>
                <a:latin typeface="Consolas" panose="020B0609020204030204" pitchFamily="49" charset="0"/>
              </a:rPr>
              <a:t>&gt;&gt; age = int(input("Enter your age: ")) </a:t>
            </a:r>
          </a:p>
          <a:p>
            <a:r>
              <a:rPr lang="en-US" dirty="0">
                <a:solidFill>
                  <a:srgbClr val="000000"/>
                </a:solidFill>
                <a:latin typeface="Consolas" panose="020B0609020204030204" pitchFamily="49" charset="0"/>
              </a:rPr>
              <a:t>Enter your age: 22</a:t>
            </a:r>
          </a:p>
          <a:p>
            <a:r>
              <a:rPr lang="en-US" dirty="0">
                <a:solidFill>
                  <a:srgbClr val="000000"/>
                </a:solidFill>
                <a:latin typeface="Consolas" panose="020B0609020204030204" pitchFamily="49" charset="0"/>
              </a:rPr>
              <a:t> &gt;&gt;&gt; age 22</a:t>
            </a:r>
          </a:p>
          <a:p>
            <a:r>
              <a:rPr lang="en-US" dirty="0">
                <a:solidFill>
                  <a:srgbClr val="000000"/>
                </a:solidFill>
                <a:latin typeface="Consolas" panose="020B0609020204030204" pitchFamily="49" charset="0"/>
              </a:rPr>
              <a:t> &gt;&gt;&gt; type(age) </a:t>
            </a:r>
            <a:endParaRPr lang="en-IN" dirty="0"/>
          </a:p>
        </p:txBody>
      </p:sp>
    </p:spTree>
    <p:extLst>
      <p:ext uri="{BB962C8B-B14F-4D97-AF65-F5344CB8AC3E}">
        <p14:creationId xmlns:p14="http://schemas.microsoft.com/office/powerpoint/2010/main" val="279639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F5C7BD5-23FE-4823-B427-A74DCA829BC4}"/>
              </a:ext>
            </a:extLst>
          </p:cNvPr>
          <p:cNvSpPr/>
          <p:nvPr/>
        </p:nvSpPr>
        <p:spPr>
          <a:xfrm>
            <a:off x="355106" y="279036"/>
            <a:ext cx="11256885" cy="3970318"/>
          </a:xfrm>
          <a:prstGeom prst="rect">
            <a:avLst/>
          </a:prstGeom>
        </p:spPr>
        <p:txBody>
          <a:bodyPr wrap="square">
            <a:spAutoFit/>
          </a:bodyPr>
          <a:lstStyle/>
          <a:p>
            <a:pPr algn="just"/>
            <a:r>
              <a:rPr lang="en-US" dirty="0">
                <a:solidFill>
                  <a:srgbClr val="000000"/>
                </a:solidFill>
                <a:latin typeface="Verdana" panose="020B0604030504040204" pitchFamily="34" charset="0"/>
              </a:rPr>
              <a:t>Python is a high-level, interpreted, interactive and object-oriented scripting language. Python is designed to be highly readable. It uses English keywords frequently where as other languages use punctuation, and it has fewer syntactical constructions than other languages.</a:t>
            </a:r>
          </a:p>
          <a:p>
            <a:pPr algn="just"/>
            <a:endParaRPr lang="en-US" dirty="0">
              <a:solidFill>
                <a:srgbClr val="000000"/>
              </a:solidFill>
              <a:latin typeface="Verdana" panose="020B0604030504040204" pitchFamily="34" charset="0"/>
            </a:endParaRPr>
          </a:p>
          <a:p>
            <a:pPr algn="just"/>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Python is Interpreted</a:t>
            </a:r>
            <a:r>
              <a:rPr lang="en-US" dirty="0">
                <a:solidFill>
                  <a:srgbClr val="000000"/>
                </a:solidFill>
                <a:latin typeface="Verdana" panose="020B0604030504040204" pitchFamily="34" charset="0"/>
              </a:rPr>
              <a:t> − Python is processed at runtime by the interpreter. You do not need to compile your program before executing it. This is similar to PERL and PHP.</a:t>
            </a:r>
          </a:p>
          <a:p>
            <a:pPr algn="just">
              <a:buFont typeface="Arial" panose="020B0604020202020204" pitchFamily="34" charset="0"/>
              <a:buChar char="•"/>
            </a:pPr>
            <a:r>
              <a:rPr lang="en-US" b="1" dirty="0">
                <a:solidFill>
                  <a:srgbClr val="000000"/>
                </a:solidFill>
                <a:latin typeface="Verdana" panose="020B0604030504040204" pitchFamily="34" charset="0"/>
              </a:rPr>
              <a:t>Python is Interactive</a:t>
            </a:r>
            <a:r>
              <a:rPr lang="en-US" dirty="0">
                <a:solidFill>
                  <a:srgbClr val="000000"/>
                </a:solidFill>
                <a:latin typeface="Verdana" panose="020B0604030504040204" pitchFamily="34" charset="0"/>
              </a:rPr>
              <a:t> − You can actually sit at a Python prompt and interact with the interpreter directly to write your programs.</a:t>
            </a:r>
          </a:p>
          <a:p>
            <a:pPr algn="just">
              <a:buFont typeface="Arial" panose="020B0604020202020204" pitchFamily="34" charset="0"/>
              <a:buChar char="•"/>
            </a:pPr>
            <a:r>
              <a:rPr lang="en-US" b="1" dirty="0">
                <a:solidFill>
                  <a:srgbClr val="000000"/>
                </a:solidFill>
                <a:latin typeface="Verdana" panose="020B0604030504040204" pitchFamily="34" charset="0"/>
              </a:rPr>
              <a:t>Python is Object-Oriented</a:t>
            </a:r>
            <a:r>
              <a:rPr lang="en-US" dirty="0">
                <a:solidFill>
                  <a:srgbClr val="000000"/>
                </a:solidFill>
                <a:latin typeface="Verdana" panose="020B0604030504040204" pitchFamily="34" charset="0"/>
              </a:rPr>
              <a:t> − Python supports Object-Oriented style or technique of programming that encapsulates code within objects.</a:t>
            </a:r>
          </a:p>
          <a:p>
            <a:pPr algn="just">
              <a:buFont typeface="Arial" panose="020B0604020202020204" pitchFamily="34" charset="0"/>
              <a:buChar char="•"/>
            </a:pPr>
            <a:r>
              <a:rPr lang="en-US" b="1" dirty="0">
                <a:solidFill>
                  <a:srgbClr val="000000"/>
                </a:solidFill>
                <a:latin typeface="Verdana" panose="020B0604030504040204" pitchFamily="34" charset="0"/>
              </a:rPr>
              <a:t>Python is a Beginner's Language</a:t>
            </a:r>
            <a:r>
              <a:rPr lang="en-US" dirty="0">
                <a:solidFill>
                  <a:srgbClr val="000000"/>
                </a:solidFill>
                <a:latin typeface="Verdana" panose="020B0604030504040204" pitchFamily="34" charset="0"/>
              </a:rPr>
              <a:t> − Python is a great language for the beginner-level programmers and supports the development of a wide range of applications from simple text processing to WWW browsers to games.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90268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600C106-15DC-49FB-AB0C-19A8263BF2CF}"/>
              </a:ext>
            </a:extLst>
          </p:cNvPr>
          <p:cNvSpPr/>
          <p:nvPr/>
        </p:nvSpPr>
        <p:spPr>
          <a:xfrm>
            <a:off x="4011691" y="225926"/>
            <a:ext cx="3384516" cy="646331"/>
          </a:xfrm>
          <a:prstGeom prst="rect">
            <a:avLst/>
          </a:prstGeom>
        </p:spPr>
        <p:txBody>
          <a:bodyPr wrap="none">
            <a:spAutoFit/>
          </a:bodyPr>
          <a:lstStyle/>
          <a:p>
            <a:r>
              <a:rPr lang="en-IN" sz="3600" dirty="0">
                <a:solidFill>
                  <a:srgbClr val="000000"/>
                </a:solidFill>
                <a:latin typeface="Calibri" panose="020F0502020204030204" pitchFamily="34" charset="0"/>
              </a:rPr>
              <a:t>Python numbers </a:t>
            </a:r>
            <a:endParaRPr lang="en-IN" sz="3600" dirty="0"/>
          </a:p>
        </p:txBody>
      </p:sp>
      <p:sp>
        <p:nvSpPr>
          <p:cNvPr id="3" name="Rectangle 2">
            <a:extLst>
              <a:ext uri="{FF2B5EF4-FFF2-40B4-BE49-F238E27FC236}">
                <a16:creationId xmlns:a16="http://schemas.microsoft.com/office/drawing/2014/main" xmlns="" id="{B819B00D-E504-49CA-AFEB-63CD02163F1E}"/>
              </a:ext>
            </a:extLst>
          </p:cNvPr>
          <p:cNvSpPr/>
          <p:nvPr/>
        </p:nvSpPr>
        <p:spPr>
          <a:xfrm>
            <a:off x="1003177" y="1204132"/>
            <a:ext cx="8202967" cy="4985980"/>
          </a:xfrm>
          <a:prstGeom prst="rect">
            <a:avLst/>
          </a:prstGeom>
        </p:spPr>
        <p:txBody>
          <a:bodyPr wrap="square">
            <a:spAutoFit/>
          </a:bodyPr>
          <a:lstStyle/>
          <a:p>
            <a:r>
              <a:rPr lang="en-US" dirty="0">
                <a:solidFill>
                  <a:srgbClr val="000000"/>
                </a:solidFill>
                <a:latin typeface="Calibri" panose="020F0502020204030204" pitchFamily="34" charset="0"/>
              </a:rPr>
              <a:t>This data type supports only numerical values like </a:t>
            </a:r>
            <a:r>
              <a:rPr lang="en-US" dirty="0">
                <a:solidFill>
                  <a:srgbClr val="000000"/>
                </a:solidFill>
                <a:latin typeface="Consolas" panose="020B0609020204030204" pitchFamily="49" charset="0"/>
              </a:rPr>
              <a:t>1 </a:t>
            </a:r>
            <a:r>
              <a:rPr lang="en-US" dirty="0">
                <a:solidFill>
                  <a:srgbClr val="000000"/>
                </a:solidFill>
                <a:latin typeface="Calibri" panose="020F0502020204030204" pitchFamily="34" charset="0"/>
              </a:rPr>
              <a:t>, </a:t>
            </a:r>
            <a:r>
              <a:rPr lang="en-US" dirty="0">
                <a:solidFill>
                  <a:srgbClr val="000000"/>
                </a:solidFill>
                <a:latin typeface="Consolas" panose="020B0609020204030204" pitchFamily="49" charset="0"/>
              </a:rPr>
              <a:t>31.4 </a:t>
            </a:r>
            <a:r>
              <a:rPr lang="en-US"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Python 3 support 3 different numerical types. </a:t>
            </a:r>
          </a:p>
          <a:p>
            <a:r>
              <a:rPr lang="en-IN" dirty="0">
                <a:solidFill>
                  <a:srgbClr val="000000"/>
                </a:solidFill>
                <a:latin typeface="Calibri" panose="020F0502020204030204" pitchFamily="34" charset="0"/>
              </a:rPr>
              <a:t>1. </a:t>
            </a:r>
            <a:r>
              <a:rPr lang="en-IN" dirty="0">
                <a:solidFill>
                  <a:srgbClr val="000000"/>
                </a:solidFill>
                <a:latin typeface="Consolas" panose="020B0609020204030204" pitchFamily="49" charset="0"/>
              </a:rPr>
              <a:t>int </a:t>
            </a:r>
            <a:r>
              <a:rPr lang="en-IN" dirty="0">
                <a:solidFill>
                  <a:srgbClr val="000000"/>
                </a:solidFill>
                <a:latin typeface="Calibri" panose="020F0502020204030204" pitchFamily="34" charset="0"/>
              </a:rPr>
              <a:t>- for integer values like </a:t>
            </a:r>
            <a:r>
              <a:rPr lang="en-IN" dirty="0">
                <a:solidFill>
                  <a:srgbClr val="000000"/>
                </a:solidFill>
                <a:latin typeface="Consolas" panose="020B0609020204030204" pitchFamily="49" charset="0"/>
              </a:rPr>
              <a:t>45 </a:t>
            </a:r>
            <a:r>
              <a:rPr lang="en-IN"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2. </a:t>
            </a:r>
            <a:r>
              <a:rPr lang="en-US" dirty="0">
                <a:solidFill>
                  <a:srgbClr val="000000"/>
                </a:solidFill>
                <a:latin typeface="Consolas" panose="020B0609020204030204" pitchFamily="49" charset="0"/>
              </a:rPr>
              <a:t>float </a:t>
            </a:r>
            <a:r>
              <a:rPr lang="en-US" dirty="0">
                <a:solidFill>
                  <a:srgbClr val="000000"/>
                </a:solidFill>
                <a:latin typeface="Calibri" panose="020F0502020204030204" pitchFamily="34" charset="0"/>
              </a:rPr>
              <a:t>- for floating point values like </a:t>
            </a:r>
            <a:r>
              <a:rPr lang="en-US" dirty="0">
                <a:solidFill>
                  <a:srgbClr val="000000"/>
                </a:solidFill>
                <a:latin typeface="Consolas" panose="020B0609020204030204" pitchFamily="49" charset="0"/>
              </a:rPr>
              <a:t>2.3 </a:t>
            </a:r>
            <a:r>
              <a:rPr lang="en-US"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3. </a:t>
            </a:r>
            <a:r>
              <a:rPr lang="en-US" dirty="0">
                <a:solidFill>
                  <a:srgbClr val="000000"/>
                </a:solidFill>
                <a:latin typeface="Consolas" panose="020B0609020204030204" pitchFamily="49" charset="0"/>
              </a:rPr>
              <a:t>complex </a:t>
            </a:r>
            <a:r>
              <a:rPr lang="en-US" dirty="0">
                <a:solidFill>
                  <a:srgbClr val="000000"/>
                </a:solidFill>
                <a:latin typeface="Calibri" panose="020F0502020204030204" pitchFamily="34" charset="0"/>
              </a:rPr>
              <a:t>- for complex numbers like </a:t>
            </a:r>
            <a:r>
              <a:rPr lang="en-US" dirty="0">
                <a:solidFill>
                  <a:srgbClr val="000000"/>
                </a:solidFill>
                <a:latin typeface="Consolas" panose="020B0609020204030204" pitchFamily="49" charset="0"/>
              </a:rPr>
              <a:t>3+2j </a:t>
            </a:r>
            <a:r>
              <a:rPr lang="en-US" dirty="0">
                <a:solidFill>
                  <a:srgbClr val="000000"/>
                </a:solidFill>
                <a:latin typeface="Calibri" panose="020F0502020204030204" pitchFamily="34" charset="0"/>
              </a:rPr>
              <a:t>. </a:t>
            </a:r>
          </a:p>
          <a:p>
            <a:endParaRPr lang="en-IN" dirty="0">
              <a:solidFill>
                <a:srgbClr val="000000"/>
              </a:solidFill>
              <a:latin typeface="Calibri" panose="020F0502020204030204" pitchFamily="34" charset="0"/>
            </a:endParaRPr>
          </a:p>
          <a:p>
            <a:r>
              <a:rPr lang="en-IN" sz="2400" b="1" dirty="0">
                <a:solidFill>
                  <a:srgbClr val="000000"/>
                </a:solidFill>
                <a:latin typeface="Calibri" panose="020F0502020204030204" pitchFamily="34" charset="0"/>
              </a:rPr>
              <a:t>Integers </a:t>
            </a:r>
            <a:endParaRPr lang="en-IN"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Integer literals in python belong to </a:t>
            </a:r>
            <a:r>
              <a:rPr lang="en-US" dirty="0">
                <a:solidFill>
                  <a:srgbClr val="000000"/>
                </a:solidFill>
                <a:latin typeface="Consolas" panose="020B0609020204030204" pitchFamily="49" charset="0"/>
              </a:rPr>
              <a:t>int </a:t>
            </a:r>
            <a:r>
              <a:rPr lang="en-US" dirty="0">
                <a:solidFill>
                  <a:srgbClr val="000000"/>
                </a:solidFill>
                <a:latin typeface="Calibri" panose="020F0502020204030204" pitchFamily="34" charset="0"/>
              </a:rPr>
              <a:t>class. </a:t>
            </a:r>
          </a:p>
          <a:p>
            <a:r>
              <a:rPr lang="en-IN" dirty="0">
                <a:solidFill>
                  <a:srgbClr val="000000"/>
                </a:solidFill>
                <a:latin typeface="Consolas" panose="020B0609020204030204" pitchFamily="49" charset="0"/>
              </a:rPr>
              <a:t>&gt;&gt;&gt; </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 = 100</a:t>
            </a:r>
          </a:p>
          <a:p>
            <a:r>
              <a:rPr lang="en-IN" dirty="0">
                <a:solidFill>
                  <a:srgbClr val="000000"/>
                </a:solidFill>
                <a:latin typeface="Consolas" panose="020B0609020204030204" pitchFamily="49" charset="0"/>
              </a:rPr>
              <a:t> &gt;&gt;&gt; </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 100 </a:t>
            </a:r>
          </a:p>
          <a:p>
            <a:r>
              <a:rPr lang="en-IN" sz="2400" b="1" dirty="0">
                <a:solidFill>
                  <a:srgbClr val="000000"/>
                </a:solidFill>
                <a:latin typeface="Calibri" panose="020F0502020204030204" pitchFamily="34" charset="0"/>
              </a:rPr>
              <a:t>Floats </a:t>
            </a:r>
            <a:endParaRPr lang="en-IN"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Floating points are values with decimal point like. </a:t>
            </a:r>
          </a:p>
          <a:p>
            <a:r>
              <a:rPr lang="en-IN" dirty="0">
                <a:solidFill>
                  <a:srgbClr val="000000"/>
                </a:solidFill>
                <a:latin typeface="Consolas" panose="020B0609020204030204" pitchFamily="49" charset="0"/>
              </a:rPr>
              <a:t>&gt;&gt;&gt; f = 12.3 &gt;&gt;&gt; f 12.3 </a:t>
            </a:r>
          </a:p>
          <a:p>
            <a:r>
              <a:rPr lang="en-US" dirty="0">
                <a:solidFill>
                  <a:srgbClr val="000000"/>
                </a:solidFill>
                <a:latin typeface="Calibri" panose="020F0502020204030204" pitchFamily="34" charset="0"/>
              </a:rPr>
              <a:t>One point to note that when one of the operands for numeric operators is a float value then the result will be in float value. </a:t>
            </a:r>
          </a:p>
          <a:p>
            <a:r>
              <a:rPr lang="en-IN" dirty="0">
                <a:solidFill>
                  <a:srgbClr val="000000"/>
                </a:solidFill>
                <a:latin typeface="Consolas" panose="020B0609020204030204" pitchFamily="49" charset="0"/>
              </a:rPr>
              <a:t>&gt;&gt;&gt; </a:t>
            </a:r>
            <a:r>
              <a:rPr lang="en-IN" dirty="0"/>
              <a:t>3 * 1.5 </a:t>
            </a:r>
          </a:p>
          <a:p>
            <a:r>
              <a:rPr lang="en-IN" dirty="0"/>
              <a:t>&gt;&gt;&gt; 4.5 </a:t>
            </a:r>
          </a:p>
        </p:txBody>
      </p:sp>
    </p:spTree>
    <p:extLst>
      <p:ext uri="{BB962C8B-B14F-4D97-AF65-F5344CB8AC3E}">
        <p14:creationId xmlns:p14="http://schemas.microsoft.com/office/powerpoint/2010/main" val="2500165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602FE48-4CDA-47FE-B6E6-C15F66A52902}"/>
              </a:ext>
            </a:extLst>
          </p:cNvPr>
          <p:cNvSpPr/>
          <p:nvPr/>
        </p:nvSpPr>
        <p:spPr>
          <a:xfrm>
            <a:off x="310718" y="0"/>
            <a:ext cx="11277600" cy="5909310"/>
          </a:xfrm>
          <a:prstGeom prst="rect">
            <a:avLst/>
          </a:prstGeom>
        </p:spPr>
        <p:txBody>
          <a:bodyPr wrap="square">
            <a:spAutoFit/>
          </a:bodyPr>
          <a:lstStyle/>
          <a:p>
            <a:r>
              <a:rPr lang="en-IN" sz="2400" b="1" dirty="0">
                <a:solidFill>
                  <a:srgbClr val="000000"/>
                </a:solidFill>
                <a:latin typeface="Calibri" panose="020F0502020204030204" pitchFamily="34" charset="0"/>
              </a:rPr>
              <a:t>Complex number </a:t>
            </a:r>
            <a:endParaRPr lang="en-IN"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As you may now complex number consists of two parts real and imaginary, and is denoted by </a:t>
            </a:r>
            <a:r>
              <a:rPr lang="en-US" dirty="0">
                <a:solidFill>
                  <a:srgbClr val="000000"/>
                </a:solidFill>
                <a:latin typeface="Consolas" panose="020B0609020204030204" pitchFamily="49" charset="0"/>
              </a:rPr>
              <a:t>j </a:t>
            </a:r>
            <a:r>
              <a:rPr lang="en-US" dirty="0">
                <a:solidFill>
                  <a:srgbClr val="000000"/>
                </a:solidFill>
                <a:latin typeface="Calibri" panose="020F0502020204030204" pitchFamily="34" charset="0"/>
              </a:rPr>
              <a:t>.You can define complex number like this: </a:t>
            </a:r>
          </a:p>
          <a:p>
            <a:r>
              <a:rPr lang="en-US" dirty="0">
                <a:solidFill>
                  <a:srgbClr val="000000"/>
                </a:solidFill>
                <a:latin typeface="Consolas" panose="020B0609020204030204" pitchFamily="49" charset="0"/>
              </a:rPr>
              <a:t>&gt;&gt;&gt; x = 2 + 3j</a:t>
            </a:r>
          </a:p>
          <a:p>
            <a:r>
              <a:rPr lang="en-US" dirty="0">
                <a:solidFill>
                  <a:srgbClr val="000000"/>
                </a:solidFill>
                <a:latin typeface="Consolas" panose="020B0609020204030204" pitchFamily="49" charset="0"/>
              </a:rPr>
              <a:t> # where 2 is the real part and 3 is imaginary </a:t>
            </a:r>
          </a:p>
          <a:p>
            <a:r>
              <a:rPr lang="en-IN" sz="2400" b="1" dirty="0">
                <a:solidFill>
                  <a:srgbClr val="000000"/>
                </a:solidFill>
                <a:latin typeface="Calibri" panose="020F0502020204030204" pitchFamily="34" charset="0"/>
              </a:rPr>
              <a:t>Determining types </a:t>
            </a:r>
            <a:endParaRPr lang="en-IN"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Python has </a:t>
            </a:r>
            <a:r>
              <a:rPr lang="en-US" dirty="0">
                <a:solidFill>
                  <a:srgbClr val="000000"/>
                </a:solidFill>
                <a:latin typeface="Consolas" panose="020B0609020204030204" pitchFamily="49" charset="0"/>
              </a:rPr>
              <a:t>type() </a:t>
            </a:r>
            <a:r>
              <a:rPr lang="en-US" dirty="0">
                <a:solidFill>
                  <a:srgbClr val="000000"/>
                </a:solidFill>
                <a:latin typeface="Calibri" panose="020F0502020204030204" pitchFamily="34" charset="0"/>
              </a:rPr>
              <a:t>inbuilt function which is use to determine the type of the variable. </a:t>
            </a:r>
          </a:p>
          <a:p>
            <a:r>
              <a:rPr lang="en-US" dirty="0">
                <a:solidFill>
                  <a:srgbClr val="000000"/>
                </a:solidFill>
                <a:latin typeface="Consolas" panose="020B0609020204030204" pitchFamily="49" charset="0"/>
              </a:rPr>
              <a:t>&gt;&gt;&gt; x = 12 </a:t>
            </a:r>
          </a:p>
          <a:p>
            <a:r>
              <a:rPr lang="en-US" dirty="0">
                <a:solidFill>
                  <a:srgbClr val="000000"/>
                </a:solidFill>
                <a:latin typeface="Consolas" panose="020B0609020204030204" pitchFamily="49" charset="0"/>
              </a:rPr>
              <a:t>&gt;&gt;&gt; type(x)</a:t>
            </a:r>
          </a:p>
          <a:p>
            <a:r>
              <a:rPr lang="en-US" dirty="0">
                <a:solidFill>
                  <a:srgbClr val="000000"/>
                </a:solidFill>
                <a:latin typeface="Consolas" panose="020B0609020204030204" pitchFamily="49" charset="0"/>
              </a:rPr>
              <a:t>&lt;class 'int'&gt; </a:t>
            </a:r>
          </a:p>
          <a:p>
            <a:r>
              <a:rPr lang="en-IN" sz="2400" b="1" dirty="0">
                <a:solidFill>
                  <a:srgbClr val="000000"/>
                </a:solidFill>
                <a:latin typeface="Calibri" panose="020F0502020204030204" pitchFamily="34" charset="0"/>
              </a:rPr>
              <a:t>Python operators </a:t>
            </a:r>
            <a:endParaRPr lang="en-IN"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Python has the different operators which allows you to carry out required calculations in your program. </a:t>
            </a:r>
          </a:p>
          <a:p>
            <a:r>
              <a:rPr lang="en-US" dirty="0">
                <a:solidFill>
                  <a:srgbClr val="000000"/>
                </a:solidFill>
                <a:latin typeface="Consolas" panose="020B0609020204030204" pitchFamily="49" charset="0"/>
              </a:rPr>
              <a:t>+ </a:t>
            </a:r>
            <a:r>
              <a:rPr lang="en-US" dirty="0">
                <a:solidFill>
                  <a:srgbClr val="000000"/>
                </a:solidFill>
                <a:latin typeface="Calibri" panose="020F0502020204030204" pitchFamily="34" charset="0"/>
              </a:rPr>
              <a:t>, </a:t>
            </a:r>
            <a:r>
              <a:rPr lang="en-US" dirty="0">
                <a:solidFill>
                  <a:srgbClr val="000000"/>
                </a:solidFill>
                <a:latin typeface="Consolas" panose="020B0609020204030204" pitchFamily="49" charset="0"/>
              </a:rPr>
              <a:t>- </a:t>
            </a:r>
            <a:r>
              <a:rPr lang="en-US" dirty="0">
                <a:solidFill>
                  <a:srgbClr val="000000"/>
                </a:solidFill>
                <a:latin typeface="Calibri" panose="020F0502020204030204" pitchFamily="34" charset="0"/>
              </a:rPr>
              <a:t>and </a:t>
            </a:r>
            <a:r>
              <a:rPr lang="en-US" dirty="0">
                <a:solidFill>
                  <a:srgbClr val="000000"/>
                </a:solidFill>
                <a:latin typeface="Consolas" panose="020B0609020204030204" pitchFamily="49" charset="0"/>
              </a:rPr>
              <a:t>* </a:t>
            </a:r>
            <a:r>
              <a:rPr lang="en-US" dirty="0">
                <a:solidFill>
                  <a:srgbClr val="000000"/>
                </a:solidFill>
                <a:latin typeface="Calibri" panose="020F0502020204030204" pitchFamily="34" charset="0"/>
              </a:rPr>
              <a:t>works as expected, remaining operators require some explanation. </a:t>
            </a:r>
          </a:p>
          <a:p>
            <a:endParaRPr lang="en-US" dirty="0">
              <a:solidFill>
                <a:srgbClr val="000000"/>
              </a:solidFill>
              <a:latin typeface="Calibri" panose="020F0502020204030204" pitchFamily="34" charset="0"/>
            </a:endParaRPr>
          </a:p>
          <a:p>
            <a:r>
              <a:rPr lang="en-US" dirty="0">
                <a:solidFill>
                  <a:srgbClr val="000000"/>
                </a:solidFill>
                <a:latin typeface="Consolas" panose="020B0609020204030204" pitchFamily="49" charset="0"/>
              </a:rPr>
              <a:t>/ </a:t>
            </a:r>
            <a:r>
              <a:rPr lang="en-US" b="1" dirty="0">
                <a:solidFill>
                  <a:srgbClr val="000000"/>
                </a:solidFill>
                <a:latin typeface="Calibri" panose="020F0502020204030204" pitchFamily="34" charset="0"/>
              </a:rPr>
              <a:t>- Float Division </a:t>
            </a:r>
            <a:r>
              <a:rPr lang="en-US" dirty="0">
                <a:solidFill>
                  <a:srgbClr val="000000"/>
                </a:solidFill>
                <a:latin typeface="Calibri" panose="020F0502020204030204" pitchFamily="34" charset="0"/>
              </a:rPr>
              <a:t>: </a:t>
            </a:r>
            <a:r>
              <a:rPr lang="en-US" dirty="0">
                <a:solidFill>
                  <a:srgbClr val="000000"/>
                </a:solidFill>
                <a:latin typeface="Consolas" panose="020B0609020204030204" pitchFamily="49" charset="0"/>
              </a:rPr>
              <a:t>/ </a:t>
            </a:r>
            <a:r>
              <a:rPr lang="en-US" dirty="0">
                <a:solidFill>
                  <a:srgbClr val="000000"/>
                </a:solidFill>
                <a:latin typeface="Calibri" panose="020F0502020204030204" pitchFamily="34" charset="0"/>
              </a:rPr>
              <a:t>operator divides and return result as floating point number means it will always return fractional part. For </a:t>
            </a:r>
            <a:r>
              <a:rPr lang="en-US" dirty="0" err="1">
                <a:solidFill>
                  <a:srgbClr val="000000"/>
                </a:solidFill>
                <a:latin typeface="Calibri" panose="020F0502020204030204" pitchFamily="34" charset="0"/>
              </a:rPr>
              <a:t>e.g</a:t>
            </a:r>
            <a:r>
              <a:rPr lang="en-US" dirty="0">
                <a:solidFill>
                  <a:srgbClr val="000000"/>
                </a:solidFill>
                <a:latin typeface="Calibri" panose="020F0502020204030204" pitchFamily="34" charset="0"/>
              </a:rPr>
              <a:t> </a:t>
            </a:r>
          </a:p>
          <a:p>
            <a:r>
              <a:rPr lang="en-IN" dirty="0">
                <a:solidFill>
                  <a:srgbClr val="000000"/>
                </a:solidFill>
                <a:latin typeface="Consolas" panose="020B0609020204030204" pitchFamily="49" charset="0"/>
              </a:rPr>
              <a:t>&gt;&gt;&gt; 3/2 1.5 </a:t>
            </a:r>
          </a:p>
          <a:p>
            <a:endParaRPr lang="en-I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b="1" dirty="0">
                <a:solidFill>
                  <a:srgbClr val="000000"/>
                </a:solidFill>
                <a:latin typeface="Calibri" panose="020F0502020204030204" pitchFamily="34" charset="0"/>
              </a:rPr>
              <a:t>- Integer Division </a:t>
            </a:r>
            <a:r>
              <a:rPr lang="en-US" dirty="0">
                <a:solidFill>
                  <a:srgbClr val="000000"/>
                </a:solidFill>
                <a:latin typeface="Calibri" panose="020F0502020204030204" pitchFamily="34" charset="0"/>
              </a:rPr>
              <a:t>: </a:t>
            </a:r>
            <a:r>
              <a:rPr lang="en-US" dirty="0">
                <a:solidFill>
                  <a:srgbClr val="000000"/>
                </a:solidFill>
                <a:latin typeface="Consolas" panose="020B0609020204030204" pitchFamily="49" charset="0"/>
              </a:rPr>
              <a:t>// </a:t>
            </a:r>
            <a:r>
              <a:rPr lang="en-US" dirty="0">
                <a:solidFill>
                  <a:srgbClr val="000000"/>
                </a:solidFill>
                <a:latin typeface="Calibri" panose="020F0502020204030204" pitchFamily="34" charset="0"/>
              </a:rPr>
              <a:t>perform integer division </a:t>
            </a:r>
            <a:r>
              <a:rPr lang="en-US" dirty="0" err="1">
                <a:solidFill>
                  <a:srgbClr val="000000"/>
                </a:solidFill>
                <a:latin typeface="Calibri" panose="020F0502020204030204" pitchFamily="34" charset="0"/>
              </a:rPr>
              <a:t>i.e</a:t>
            </a:r>
            <a:r>
              <a:rPr lang="en-US" dirty="0">
                <a:solidFill>
                  <a:srgbClr val="000000"/>
                </a:solidFill>
                <a:latin typeface="Calibri" panose="020F0502020204030204" pitchFamily="34" charset="0"/>
              </a:rPr>
              <a:t> it will truncate the decimal part of the answer and return only integer. </a:t>
            </a:r>
            <a:endParaRPr lang="en-IN" dirty="0"/>
          </a:p>
        </p:txBody>
      </p:sp>
    </p:spTree>
    <p:extLst>
      <p:ext uri="{BB962C8B-B14F-4D97-AF65-F5344CB8AC3E}">
        <p14:creationId xmlns:p14="http://schemas.microsoft.com/office/powerpoint/2010/main" val="81562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B8166E8-4BBB-46D1-BE80-45812BF87291}"/>
              </a:ext>
            </a:extLst>
          </p:cNvPr>
          <p:cNvSpPr/>
          <p:nvPr/>
        </p:nvSpPr>
        <p:spPr>
          <a:xfrm>
            <a:off x="298881" y="398041"/>
            <a:ext cx="11594237" cy="4339650"/>
          </a:xfrm>
          <a:prstGeom prst="rect">
            <a:avLst/>
          </a:prstGeom>
        </p:spPr>
        <p:txBody>
          <a:bodyPr wrap="square">
            <a:spAutoFit/>
          </a:bodyPr>
          <a:lstStyle/>
          <a:p>
            <a:r>
              <a:rPr lang="en-IN" dirty="0">
                <a:solidFill>
                  <a:srgbClr val="000000"/>
                </a:solidFill>
                <a:latin typeface="Consolas" panose="020B0609020204030204" pitchFamily="49" charset="0"/>
              </a:rPr>
              <a:t>&gt;&gt;&gt; 3//2 </a:t>
            </a:r>
          </a:p>
          <a:p>
            <a:r>
              <a:rPr lang="en-IN" dirty="0">
                <a:solidFill>
                  <a:srgbClr val="000000"/>
                </a:solidFill>
                <a:latin typeface="Consolas" panose="020B0609020204030204" pitchFamily="49" charset="0"/>
              </a:rPr>
              <a:t>1 </a:t>
            </a:r>
          </a:p>
          <a:p>
            <a:r>
              <a:rPr lang="en-US" dirty="0">
                <a:solidFill>
                  <a:srgbClr val="000000"/>
                </a:solidFill>
                <a:latin typeface="Consolas" panose="020B0609020204030204" pitchFamily="49" charset="0"/>
              </a:rPr>
              <a:t>** </a:t>
            </a:r>
            <a:r>
              <a:rPr lang="en-US" b="1" dirty="0">
                <a:solidFill>
                  <a:srgbClr val="000000"/>
                </a:solidFill>
                <a:latin typeface="Calibri" panose="020F0502020204030204" pitchFamily="34" charset="0"/>
              </a:rPr>
              <a:t>- Exponentiation Operator </a:t>
            </a:r>
            <a:r>
              <a:rPr lang="en-US" dirty="0">
                <a:solidFill>
                  <a:srgbClr val="000000"/>
                </a:solidFill>
                <a:latin typeface="Calibri" panose="020F0502020204030204" pitchFamily="34" charset="0"/>
              </a:rPr>
              <a:t>: This operator helps to compute a</a:t>
            </a:r>
            <a:r>
              <a:rPr lang="en-US" sz="800" dirty="0">
                <a:solidFill>
                  <a:srgbClr val="000000"/>
                </a:solidFill>
                <a:latin typeface="Calibri" panose="020F0502020204030204" pitchFamily="34" charset="0"/>
              </a:rPr>
              <a:t>b </a:t>
            </a:r>
            <a:r>
              <a:rPr lang="en-US" dirty="0">
                <a:solidFill>
                  <a:srgbClr val="000000"/>
                </a:solidFill>
                <a:latin typeface="Calibri" panose="020F0502020204030204" pitchFamily="34" charset="0"/>
              </a:rPr>
              <a:t>(a raise to the power of b). Let's take an example: </a:t>
            </a:r>
          </a:p>
          <a:p>
            <a:r>
              <a:rPr lang="en-US" dirty="0">
                <a:solidFill>
                  <a:srgbClr val="000000"/>
                </a:solidFill>
                <a:latin typeface="Consolas" panose="020B0609020204030204" pitchFamily="49" charset="0"/>
              </a:rPr>
              <a:t>&gt;&gt;&gt; 2 ** 3 </a:t>
            </a:r>
          </a:p>
          <a:p>
            <a:r>
              <a:rPr lang="en-US" dirty="0">
                <a:solidFill>
                  <a:srgbClr val="000000"/>
                </a:solidFill>
                <a:latin typeface="Consolas" panose="020B0609020204030204" pitchFamily="49" charset="0"/>
              </a:rPr>
              <a:t># is same as 2 * 2 * 2 </a:t>
            </a:r>
          </a:p>
          <a:p>
            <a:r>
              <a:rPr lang="en-US" dirty="0">
                <a:solidFill>
                  <a:srgbClr val="000000"/>
                </a:solidFill>
                <a:latin typeface="Consolas" panose="020B0609020204030204" pitchFamily="49" charset="0"/>
              </a:rPr>
              <a:t>&gt;&gt;&gt;&gt;8 </a:t>
            </a:r>
          </a:p>
          <a:p>
            <a:r>
              <a:rPr lang="en-US" dirty="0">
                <a:solidFill>
                  <a:srgbClr val="000000"/>
                </a:solidFill>
                <a:latin typeface="Consolas" panose="020B0609020204030204" pitchFamily="49" charset="0"/>
              </a:rPr>
              <a:t>% </a:t>
            </a:r>
            <a:r>
              <a:rPr lang="en-US" b="1" dirty="0">
                <a:solidFill>
                  <a:srgbClr val="000000"/>
                </a:solidFill>
                <a:latin typeface="Calibri" panose="020F0502020204030204" pitchFamily="34" charset="0"/>
              </a:rPr>
              <a:t>operator </a:t>
            </a:r>
            <a:r>
              <a:rPr lang="en-US" dirty="0">
                <a:solidFill>
                  <a:srgbClr val="000000"/>
                </a:solidFill>
                <a:latin typeface="Calibri" panose="020F0502020204030204" pitchFamily="34" charset="0"/>
              </a:rPr>
              <a:t>: </a:t>
            </a:r>
            <a:r>
              <a:rPr lang="en-US" dirty="0">
                <a:solidFill>
                  <a:srgbClr val="000000"/>
                </a:solidFill>
                <a:latin typeface="Consolas" panose="020B0609020204030204" pitchFamily="49" charset="0"/>
              </a:rPr>
              <a:t>% </a:t>
            </a:r>
            <a:r>
              <a:rPr lang="en-US" dirty="0">
                <a:solidFill>
                  <a:srgbClr val="000000"/>
                </a:solidFill>
                <a:latin typeface="Calibri" panose="020F0502020204030204" pitchFamily="34" charset="0"/>
              </a:rPr>
              <a:t>operator also known as remainder or modulus operator. This operator return remainder after division. For </a:t>
            </a:r>
            <a:r>
              <a:rPr lang="en-US" dirty="0" err="1">
                <a:solidFill>
                  <a:srgbClr val="000000"/>
                </a:solidFill>
                <a:latin typeface="Calibri" panose="020F0502020204030204" pitchFamily="34" charset="0"/>
              </a:rPr>
              <a:t>e.g</a:t>
            </a:r>
            <a:r>
              <a:rPr lang="en-US" dirty="0">
                <a:solidFill>
                  <a:srgbClr val="000000"/>
                </a:solidFill>
                <a:latin typeface="Calibri" panose="020F0502020204030204" pitchFamily="34" charset="0"/>
              </a:rPr>
              <a:t>: </a:t>
            </a:r>
          </a:p>
          <a:p>
            <a:r>
              <a:rPr lang="en-IN" dirty="0">
                <a:solidFill>
                  <a:srgbClr val="000000"/>
                </a:solidFill>
                <a:latin typeface="Consolas" panose="020B0609020204030204" pitchFamily="49" charset="0"/>
              </a:rPr>
              <a:t>&gt;&gt;&gt; 7 % 2 </a:t>
            </a:r>
          </a:p>
          <a:p>
            <a:r>
              <a:rPr lang="en-IN" dirty="0">
                <a:solidFill>
                  <a:srgbClr val="000000"/>
                </a:solidFill>
                <a:latin typeface="Consolas" panose="020B0609020204030204" pitchFamily="49" charset="0"/>
              </a:rPr>
              <a:t>1 </a:t>
            </a:r>
          </a:p>
          <a:p>
            <a:r>
              <a:rPr lang="en-IN" sz="2400" b="1" dirty="0">
                <a:solidFill>
                  <a:srgbClr val="000000"/>
                </a:solidFill>
                <a:latin typeface="Calibri" panose="020F0502020204030204" pitchFamily="34" charset="0"/>
              </a:rPr>
              <a:t>Operator Precedence </a:t>
            </a:r>
            <a:endParaRPr lang="en-IN"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In python every expression are evaluated using operator precedence. Let's take an example to make it clear. </a:t>
            </a:r>
          </a:p>
          <a:p>
            <a:r>
              <a:rPr lang="en-IN" dirty="0">
                <a:solidFill>
                  <a:srgbClr val="000000"/>
                </a:solidFill>
                <a:latin typeface="Consolas" panose="020B0609020204030204" pitchFamily="49" charset="0"/>
              </a:rPr>
              <a:t>&gt;&gt;&gt; 3 * 4 + 1 </a:t>
            </a:r>
          </a:p>
          <a:p>
            <a:r>
              <a:rPr lang="en-US" dirty="0">
                <a:solidFill>
                  <a:srgbClr val="000000"/>
                </a:solidFill>
                <a:latin typeface="Calibri" panose="020F0502020204030204" pitchFamily="34" charset="0"/>
              </a:rPr>
              <a:t>In the above expression which operation will be evaluated first addition or multiplication? To answer such question we need to refer to operator precedence list in python. Image below list python precedence order from high to low. </a:t>
            </a:r>
            <a:endParaRPr lang="en-IN" dirty="0"/>
          </a:p>
        </p:txBody>
      </p:sp>
    </p:spTree>
    <p:extLst>
      <p:ext uri="{BB962C8B-B14F-4D97-AF65-F5344CB8AC3E}">
        <p14:creationId xmlns:p14="http://schemas.microsoft.com/office/powerpoint/2010/main" val="2392418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154DF07-F070-4874-81D6-5979263EDFB1}"/>
              </a:ext>
            </a:extLst>
          </p:cNvPr>
          <p:cNvSpPr/>
          <p:nvPr/>
        </p:nvSpPr>
        <p:spPr>
          <a:xfrm>
            <a:off x="809347" y="307460"/>
            <a:ext cx="10413507" cy="2677656"/>
          </a:xfrm>
          <a:prstGeom prst="rect">
            <a:avLst/>
          </a:prstGeom>
        </p:spPr>
        <p:txBody>
          <a:bodyPr wrap="square">
            <a:spAutoFit/>
          </a:bodyPr>
          <a:lstStyle/>
          <a:p>
            <a:r>
              <a:rPr lang="en-IN" sz="2400" b="1" dirty="0">
                <a:solidFill>
                  <a:srgbClr val="000000"/>
                </a:solidFill>
                <a:latin typeface="Calibri" panose="020F0502020204030204" pitchFamily="34" charset="0"/>
              </a:rPr>
              <a:t>Augmented Assignment Operator </a:t>
            </a:r>
            <a:endParaRPr lang="en-IN"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These operator allows you write shortcut assignment statements. For </a:t>
            </a:r>
            <a:r>
              <a:rPr lang="en-US" dirty="0" err="1">
                <a:solidFill>
                  <a:srgbClr val="000000"/>
                </a:solidFill>
                <a:latin typeface="Calibri" panose="020F0502020204030204" pitchFamily="34" charset="0"/>
              </a:rPr>
              <a:t>e.g</a:t>
            </a:r>
            <a:r>
              <a:rPr lang="en-US" dirty="0">
                <a:solidFill>
                  <a:srgbClr val="000000"/>
                </a:solidFill>
                <a:latin typeface="Calibri" panose="020F0502020204030204" pitchFamily="34" charset="0"/>
              </a:rPr>
              <a:t>: </a:t>
            </a:r>
          </a:p>
          <a:p>
            <a:r>
              <a:rPr lang="en-US" dirty="0">
                <a:solidFill>
                  <a:srgbClr val="000000"/>
                </a:solidFill>
                <a:latin typeface="Consolas" panose="020B0609020204030204" pitchFamily="49" charset="0"/>
              </a:rPr>
              <a:t>&gt;&gt;&gt; count = 1 </a:t>
            </a:r>
          </a:p>
          <a:p>
            <a:r>
              <a:rPr lang="en-US" dirty="0">
                <a:solidFill>
                  <a:srgbClr val="000000"/>
                </a:solidFill>
                <a:latin typeface="Consolas" panose="020B0609020204030204" pitchFamily="49" charset="0"/>
              </a:rPr>
              <a:t>&gt;&gt;&gt; count = count + 1 </a:t>
            </a:r>
          </a:p>
          <a:p>
            <a:r>
              <a:rPr lang="en-US" dirty="0">
                <a:solidFill>
                  <a:srgbClr val="000000"/>
                </a:solidFill>
                <a:latin typeface="Consolas" panose="020B0609020204030204" pitchFamily="49" charset="0"/>
              </a:rPr>
              <a:t>&gt;&gt;&gt; count 2 </a:t>
            </a:r>
          </a:p>
          <a:p>
            <a:r>
              <a:rPr lang="en-US" dirty="0">
                <a:solidFill>
                  <a:srgbClr val="000000"/>
                </a:solidFill>
                <a:latin typeface="Calibri" panose="020F0502020204030204" pitchFamily="34" charset="0"/>
              </a:rPr>
              <a:t>by using Augmented Assignment Operator we can write it as: </a:t>
            </a:r>
          </a:p>
          <a:p>
            <a:r>
              <a:rPr lang="en-US" dirty="0">
                <a:solidFill>
                  <a:srgbClr val="000000"/>
                </a:solidFill>
                <a:latin typeface="Consolas" panose="020B0609020204030204" pitchFamily="49" charset="0"/>
              </a:rPr>
              <a:t>&gt;&gt;&gt; count = 1 </a:t>
            </a:r>
          </a:p>
          <a:p>
            <a:r>
              <a:rPr lang="en-US" dirty="0">
                <a:solidFill>
                  <a:srgbClr val="000000"/>
                </a:solidFill>
                <a:latin typeface="Consolas" panose="020B0609020204030204" pitchFamily="49" charset="0"/>
              </a:rPr>
              <a:t>&gt;&gt;&gt; count += 1</a:t>
            </a:r>
          </a:p>
          <a:p>
            <a:r>
              <a:rPr lang="en-US" dirty="0">
                <a:solidFill>
                  <a:srgbClr val="000000"/>
                </a:solidFill>
                <a:latin typeface="Consolas" panose="020B0609020204030204" pitchFamily="49" charset="0"/>
              </a:rPr>
              <a:t>&gt;&gt;&gt; count 2 </a:t>
            </a:r>
            <a:endParaRPr lang="en-IN" dirty="0"/>
          </a:p>
        </p:txBody>
      </p:sp>
    </p:spTree>
    <p:extLst>
      <p:ext uri="{BB962C8B-B14F-4D97-AF65-F5344CB8AC3E}">
        <p14:creationId xmlns:p14="http://schemas.microsoft.com/office/powerpoint/2010/main" val="181432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E0E6E7A-44CF-49BC-8FC5-DC78857333B9}"/>
              </a:ext>
            </a:extLst>
          </p:cNvPr>
          <p:cNvSpPr/>
          <p:nvPr/>
        </p:nvSpPr>
        <p:spPr>
          <a:xfrm>
            <a:off x="248574" y="0"/>
            <a:ext cx="11558728" cy="5816977"/>
          </a:xfrm>
          <a:prstGeom prst="rect">
            <a:avLst/>
          </a:prstGeom>
        </p:spPr>
        <p:txBody>
          <a:bodyPr wrap="square">
            <a:spAutoFit/>
          </a:bodyPr>
          <a:lstStyle/>
          <a:p>
            <a:r>
              <a:rPr lang="en-IN" sz="3600" dirty="0">
                <a:solidFill>
                  <a:srgbClr val="000000"/>
                </a:solidFill>
                <a:latin typeface="Calibri" panose="020F0502020204030204" pitchFamily="34" charset="0"/>
              </a:rPr>
              <a:t>Python Strings </a:t>
            </a:r>
          </a:p>
          <a:p>
            <a:r>
              <a:rPr lang="en-US" dirty="0">
                <a:solidFill>
                  <a:srgbClr val="000000"/>
                </a:solidFill>
                <a:latin typeface="Calibri" panose="020F0502020204030204" pitchFamily="34" charset="0"/>
              </a:rPr>
              <a:t>Strings in python are contiguous series of characters delimited by single or double quotes. Python don't have any separate data type for characters so they are represented as a single character string. </a:t>
            </a:r>
          </a:p>
          <a:p>
            <a:r>
              <a:rPr lang="en-IN" sz="2400" b="1" dirty="0">
                <a:solidFill>
                  <a:srgbClr val="000000"/>
                </a:solidFill>
                <a:latin typeface="Calibri" panose="020F0502020204030204" pitchFamily="34" charset="0"/>
              </a:rPr>
              <a:t>Creating strings </a:t>
            </a:r>
            <a:endParaRPr lang="en-IN" sz="2400" dirty="0">
              <a:solidFill>
                <a:srgbClr val="000000"/>
              </a:solidFill>
              <a:latin typeface="Calibri" panose="020F0502020204030204" pitchFamily="34" charset="0"/>
            </a:endParaRPr>
          </a:p>
          <a:p>
            <a:r>
              <a:rPr lang="en-IN" dirty="0">
                <a:solidFill>
                  <a:srgbClr val="000000"/>
                </a:solidFill>
                <a:latin typeface="Consolas" panose="020B0609020204030204" pitchFamily="49" charset="0"/>
              </a:rPr>
              <a:t>&gt;&gt;&gt; name = "tom" </a:t>
            </a:r>
          </a:p>
          <a:p>
            <a:r>
              <a:rPr lang="en-IN" dirty="0">
                <a:solidFill>
                  <a:srgbClr val="000000"/>
                </a:solidFill>
                <a:latin typeface="Consolas" panose="020B0609020204030204" pitchFamily="49" charset="0"/>
              </a:rPr>
              <a:t># a string </a:t>
            </a:r>
          </a:p>
          <a:p>
            <a:r>
              <a:rPr lang="en-IN" dirty="0">
                <a:solidFill>
                  <a:srgbClr val="000000"/>
                </a:solidFill>
                <a:latin typeface="Consolas" panose="020B0609020204030204" pitchFamily="49" charset="0"/>
              </a:rPr>
              <a:t>&gt;&gt;&gt; </a:t>
            </a:r>
            <a:r>
              <a:rPr lang="en-IN" dirty="0" err="1">
                <a:solidFill>
                  <a:srgbClr val="000000"/>
                </a:solidFill>
                <a:latin typeface="Consolas" panose="020B0609020204030204" pitchFamily="49" charset="0"/>
              </a:rPr>
              <a:t>mychar</a:t>
            </a:r>
            <a:r>
              <a:rPr lang="en-IN" dirty="0">
                <a:solidFill>
                  <a:srgbClr val="000000"/>
                </a:solidFill>
                <a:latin typeface="Consolas" panose="020B0609020204030204" pitchFamily="49" charset="0"/>
              </a:rPr>
              <a:t> = 'a’ </a:t>
            </a:r>
          </a:p>
          <a:p>
            <a:r>
              <a:rPr lang="en-IN" dirty="0">
                <a:solidFill>
                  <a:srgbClr val="000000"/>
                </a:solidFill>
                <a:latin typeface="Consolas" panose="020B0609020204030204" pitchFamily="49" charset="0"/>
              </a:rPr>
              <a:t># a character </a:t>
            </a:r>
          </a:p>
          <a:p>
            <a:r>
              <a:rPr lang="en-US" dirty="0">
                <a:solidFill>
                  <a:srgbClr val="000000"/>
                </a:solidFill>
                <a:latin typeface="Calibri" panose="020F0502020204030204" pitchFamily="34" charset="0"/>
              </a:rPr>
              <a:t>you can also use the following syntax to create strings. </a:t>
            </a:r>
          </a:p>
          <a:p>
            <a:r>
              <a:rPr lang="en-US" dirty="0">
                <a:solidFill>
                  <a:srgbClr val="000000"/>
                </a:solidFill>
                <a:latin typeface="Consolas" panose="020B0609020204030204" pitchFamily="49" charset="0"/>
              </a:rPr>
              <a:t>&gt;&gt;&gt; name1 = str() </a:t>
            </a:r>
          </a:p>
          <a:p>
            <a:r>
              <a:rPr lang="en-US" dirty="0">
                <a:solidFill>
                  <a:srgbClr val="000000"/>
                </a:solidFill>
                <a:latin typeface="Consolas" panose="020B0609020204030204" pitchFamily="49" charset="0"/>
              </a:rPr>
              <a:t># this will create empty string object </a:t>
            </a:r>
          </a:p>
          <a:p>
            <a:r>
              <a:rPr lang="en-US" dirty="0">
                <a:solidFill>
                  <a:srgbClr val="000000"/>
                </a:solidFill>
                <a:latin typeface="Consolas" panose="020B0609020204030204" pitchFamily="49" charset="0"/>
              </a:rPr>
              <a:t>&gt;&gt;&gt; name2 = str("</a:t>
            </a:r>
            <a:r>
              <a:rPr lang="en-US" dirty="0" err="1">
                <a:solidFill>
                  <a:srgbClr val="000000"/>
                </a:solidFill>
                <a:latin typeface="Consolas" panose="020B0609020204030204" pitchFamily="49" charset="0"/>
              </a:rPr>
              <a:t>newstring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string object containing '</a:t>
            </a:r>
            <a:r>
              <a:rPr lang="en-US" dirty="0" err="1">
                <a:solidFill>
                  <a:srgbClr val="000000"/>
                </a:solidFill>
                <a:latin typeface="Consolas" panose="020B0609020204030204" pitchFamily="49" charset="0"/>
              </a:rPr>
              <a:t>newstring</a:t>
            </a:r>
            <a:r>
              <a:rPr lang="en-US" dirty="0">
                <a:solidFill>
                  <a:srgbClr val="000000"/>
                </a:solidFill>
                <a:latin typeface="Consolas" panose="020B0609020204030204" pitchFamily="49" charset="0"/>
              </a:rPr>
              <a:t>' </a:t>
            </a:r>
          </a:p>
          <a:p>
            <a:r>
              <a:rPr lang="en-US" sz="2400" b="1" dirty="0">
                <a:solidFill>
                  <a:srgbClr val="000000"/>
                </a:solidFill>
                <a:latin typeface="Calibri" panose="020F0502020204030204" pitchFamily="34" charset="0"/>
              </a:rPr>
              <a:t>Strings in python are immutable. </a:t>
            </a:r>
            <a:endParaRPr lang="en-US"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What this means to you is that once string is created it can't be modified. Let's take an example to illustrate this point. </a:t>
            </a:r>
          </a:p>
          <a:p>
            <a:r>
              <a:rPr lang="en-IN" dirty="0">
                <a:solidFill>
                  <a:srgbClr val="000000"/>
                </a:solidFill>
                <a:latin typeface="Consolas" panose="020B0609020204030204" pitchFamily="49" charset="0"/>
              </a:rPr>
              <a:t>&gt;&gt;&gt; str1 = "welcome“</a:t>
            </a:r>
          </a:p>
          <a:p>
            <a:r>
              <a:rPr lang="en-IN" dirty="0">
                <a:solidFill>
                  <a:srgbClr val="000000"/>
                </a:solidFill>
                <a:latin typeface="Consolas" panose="020B0609020204030204" pitchFamily="49" charset="0"/>
              </a:rPr>
              <a:t>&gt;&gt;&gt; str2 = "welcome" </a:t>
            </a:r>
          </a:p>
          <a:p>
            <a:r>
              <a:rPr lang="en-US" dirty="0">
                <a:solidFill>
                  <a:srgbClr val="000000"/>
                </a:solidFill>
                <a:latin typeface="Calibri" panose="020F0502020204030204" pitchFamily="34" charset="0"/>
              </a:rPr>
              <a:t>here </a:t>
            </a:r>
            <a:r>
              <a:rPr lang="en-US" dirty="0">
                <a:solidFill>
                  <a:srgbClr val="000000"/>
                </a:solidFill>
                <a:latin typeface="Consolas" panose="020B0609020204030204" pitchFamily="49" charset="0"/>
              </a:rPr>
              <a:t>str1 </a:t>
            </a:r>
            <a:r>
              <a:rPr lang="en-US" dirty="0">
                <a:solidFill>
                  <a:srgbClr val="000000"/>
                </a:solidFill>
                <a:latin typeface="Calibri" panose="020F0502020204030204" pitchFamily="34" charset="0"/>
              </a:rPr>
              <a:t>and </a:t>
            </a:r>
            <a:r>
              <a:rPr lang="en-US" dirty="0">
                <a:solidFill>
                  <a:srgbClr val="000000"/>
                </a:solidFill>
                <a:latin typeface="Consolas" panose="020B0609020204030204" pitchFamily="49" charset="0"/>
              </a:rPr>
              <a:t>str2 </a:t>
            </a:r>
            <a:r>
              <a:rPr lang="en-US" dirty="0">
                <a:solidFill>
                  <a:srgbClr val="000000"/>
                </a:solidFill>
                <a:latin typeface="Calibri" panose="020F0502020204030204" pitchFamily="34" charset="0"/>
              </a:rPr>
              <a:t>refers to the same string object </a:t>
            </a:r>
            <a:r>
              <a:rPr lang="en-US" dirty="0">
                <a:solidFill>
                  <a:srgbClr val="000000"/>
                </a:solidFill>
                <a:latin typeface="Consolas" panose="020B0609020204030204" pitchFamily="49" charset="0"/>
              </a:rPr>
              <a:t>"welcome" </a:t>
            </a:r>
            <a:r>
              <a:rPr lang="en-US" dirty="0">
                <a:solidFill>
                  <a:srgbClr val="000000"/>
                </a:solidFill>
                <a:latin typeface="Calibri" panose="020F0502020204030204" pitchFamily="34" charset="0"/>
              </a:rPr>
              <a:t>which is stored some</a:t>
            </a:r>
            <a:r>
              <a:rPr lang="en-US" dirty="0"/>
              <a:t>where in memory. You can test whether str1 refers to same object as str2 using id() function. </a:t>
            </a:r>
            <a:endParaRPr lang="en-IN" dirty="0"/>
          </a:p>
        </p:txBody>
      </p:sp>
    </p:spTree>
    <p:extLst>
      <p:ext uri="{BB962C8B-B14F-4D97-AF65-F5344CB8AC3E}">
        <p14:creationId xmlns:p14="http://schemas.microsoft.com/office/powerpoint/2010/main" val="872145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C0410BE-F4E5-4A5D-B508-42AD35795D9A}"/>
              </a:ext>
            </a:extLst>
          </p:cNvPr>
          <p:cNvSpPr/>
          <p:nvPr/>
        </p:nvSpPr>
        <p:spPr>
          <a:xfrm>
            <a:off x="393576" y="563239"/>
            <a:ext cx="11378214" cy="5355312"/>
          </a:xfrm>
          <a:prstGeom prst="rect">
            <a:avLst/>
          </a:prstGeom>
        </p:spPr>
        <p:txBody>
          <a:bodyPr wrap="square">
            <a:spAutoFit/>
          </a:bodyPr>
          <a:lstStyle/>
          <a:p>
            <a:r>
              <a:rPr lang="en-US" b="1" dirty="0">
                <a:solidFill>
                  <a:srgbClr val="000000"/>
                </a:solidFill>
                <a:latin typeface="Calibri" panose="020F0502020204030204" pitchFamily="34" charset="0"/>
              </a:rPr>
              <a:t>What is id() </a:t>
            </a:r>
            <a:r>
              <a:rPr lang="en-US" dirty="0">
                <a:solidFill>
                  <a:srgbClr val="000000"/>
                </a:solidFill>
                <a:latin typeface="Calibri" panose="020F0502020204030204" pitchFamily="34" charset="0"/>
              </a:rPr>
              <a:t>: Every object in python is stored somewhere in memory. We can use </a:t>
            </a:r>
            <a:r>
              <a:rPr lang="en-US" dirty="0">
                <a:solidFill>
                  <a:srgbClr val="000000"/>
                </a:solidFill>
                <a:latin typeface="Consolas" panose="020B0609020204030204" pitchFamily="49" charset="0"/>
              </a:rPr>
              <a:t>id() </a:t>
            </a:r>
            <a:r>
              <a:rPr lang="en-US" dirty="0">
                <a:solidFill>
                  <a:srgbClr val="000000"/>
                </a:solidFill>
                <a:latin typeface="Calibri" panose="020F0502020204030204" pitchFamily="34" charset="0"/>
              </a:rPr>
              <a:t>to get that memory address. </a:t>
            </a:r>
          </a:p>
          <a:p>
            <a:r>
              <a:rPr lang="en-IN" dirty="0">
                <a:solidFill>
                  <a:srgbClr val="000000"/>
                </a:solidFill>
                <a:latin typeface="Consolas" panose="020B0609020204030204" pitchFamily="49" charset="0"/>
              </a:rPr>
              <a:t>&gt;&gt;&gt; id(str1) 78965411 </a:t>
            </a:r>
          </a:p>
          <a:p>
            <a:r>
              <a:rPr lang="en-IN" dirty="0">
                <a:solidFill>
                  <a:srgbClr val="000000"/>
                </a:solidFill>
                <a:latin typeface="Consolas" panose="020B0609020204030204" pitchFamily="49" charset="0"/>
              </a:rPr>
              <a:t>&gt;&gt;&gt; id(str2) 78965411 </a:t>
            </a:r>
          </a:p>
          <a:p>
            <a:r>
              <a:rPr lang="en-US" dirty="0">
                <a:solidFill>
                  <a:srgbClr val="000000"/>
                </a:solidFill>
                <a:latin typeface="Calibri" panose="020F0502020204030204" pitchFamily="34" charset="0"/>
              </a:rPr>
              <a:t>As both </a:t>
            </a:r>
            <a:r>
              <a:rPr lang="en-US" dirty="0">
                <a:solidFill>
                  <a:srgbClr val="000000"/>
                </a:solidFill>
                <a:latin typeface="Consolas" panose="020B0609020204030204" pitchFamily="49" charset="0"/>
              </a:rPr>
              <a:t>str1 </a:t>
            </a:r>
            <a:r>
              <a:rPr lang="en-US" dirty="0">
                <a:solidFill>
                  <a:srgbClr val="000000"/>
                </a:solidFill>
                <a:latin typeface="Calibri" panose="020F0502020204030204" pitchFamily="34" charset="0"/>
              </a:rPr>
              <a:t>and </a:t>
            </a:r>
            <a:r>
              <a:rPr lang="en-US" dirty="0">
                <a:solidFill>
                  <a:srgbClr val="000000"/>
                </a:solidFill>
                <a:latin typeface="Consolas" panose="020B0609020204030204" pitchFamily="49" charset="0"/>
              </a:rPr>
              <a:t>str2 </a:t>
            </a:r>
            <a:r>
              <a:rPr lang="en-US" dirty="0">
                <a:solidFill>
                  <a:srgbClr val="000000"/>
                </a:solidFill>
                <a:latin typeface="Calibri" panose="020F0502020204030204" pitchFamily="34" charset="0"/>
              </a:rPr>
              <a:t>points to same memory location, hence they both points to the same object. </a:t>
            </a:r>
          </a:p>
          <a:p>
            <a:r>
              <a:rPr lang="en-US" dirty="0">
                <a:solidFill>
                  <a:srgbClr val="000000"/>
                </a:solidFill>
                <a:latin typeface="Calibri" panose="020F0502020204030204" pitchFamily="34" charset="0"/>
              </a:rPr>
              <a:t>Let's try to modify </a:t>
            </a:r>
            <a:r>
              <a:rPr lang="en-US" dirty="0">
                <a:solidFill>
                  <a:srgbClr val="000000"/>
                </a:solidFill>
                <a:latin typeface="Consolas" panose="020B0609020204030204" pitchFamily="49" charset="0"/>
              </a:rPr>
              <a:t>str1 </a:t>
            </a:r>
            <a:r>
              <a:rPr lang="en-US" dirty="0">
                <a:solidFill>
                  <a:srgbClr val="000000"/>
                </a:solidFill>
                <a:latin typeface="Calibri" panose="020F0502020204030204" pitchFamily="34" charset="0"/>
              </a:rPr>
              <a:t>object by adding new string to it. </a:t>
            </a:r>
          </a:p>
          <a:p>
            <a:endParaRPr lang="en-US" dirty="0">
              <a:solidFill>
                <a:srgbClr val="000000"/>
              </a:solidFill>
              <a:latin typeface="Calibri" panose="020F0502020204030204" pitchFamily="34" charset="0"/>
            </a:endParaRPr>
          </a:p>
          <a:p>
            <a:r>
              <a:rPr lang="en-US" dirty="0"/>
              <a:t>&gt;&gt;&gt; str1 += " mike“</a:t>
            </a:r>
          </a:p>
          <a:p>
            <a:r>
              <a:rPr lang="en-US" dirty="0"/>
              <a:t> &gt;&gt;&gt; str1 welcome mike </a:t>
            </a:r>
          </a:p>
          <a:p>
            <a:r>
              <a:rPr lang="en-US" dirty="0"/>
              <a:t>&gt;&gt;&gt; id(str1) </a:t>
            </a:r>
          </a:p>
          <a:p>
            <a:r>
              <a:rPr lang="en-US" dirty="0"/>
              <a:t>&gt;&gt;&gt; 78965579 </a:t>
            </a:r>
          </a:p>
          <a:p>
            <a:r>
              <a:rPr lang="en-US" dirty="0"/>
              <a:t>As you can see now str1 points to totally different memory location, this proves the point that concatenation doesn't modify original string object instead it creates a new string object. Similarly Number (</a:t>
            </a:r>
            <a:r>
              <a:rPr lang="en-US" dirty="0" err="1"/>
              <a:t>i.e</a:t>
            </a:r>
            <a:r>
              <a:rPr lang="en-US" dirty="0"/>
              <a:t> int type) is also immutable. </a:t>
            </a:r>
          </a:p>
          <a:p>
            <a:endParaRPr lang="en-IN" b="1" dirty="0"/>
          </a:p>
          <a:p>
            <a:r>
              <a:rPr lang="en-IN" b="1" dirty="0"/>
              <a:t>Operations on string </a:t>
            </a:r>
            <a:endParaRPr lang="en-IN" dirty="0"/>
          </a:p>
          <a:p>
            <a:r>
              <a:rPr lang="en-US" dirty="0"/>
              <a:t>String index starts from 0 , so to access the first character in the string type: </a:t>
            </a:r>
          </a:p>
          <a:p>
            <a:r>
              <a:rPr lang="en-IN" dirty="0"/>
              <a:t>&gt;&gt;&gt; name[0] # t </a:t>
            </a:r>
          </a:p>
          <a:p>
            <a:r>
              <a:rPr lang="en-US" dirty="0"/>
              <a:t>+ operator is used to concatenate string and * operator is a repetition operator for string. </a:t>
            </a:r>
          </a:p>
          <a:p>
            <a:r>
              <a:rPr lang="en-IN" dirty="0"/>
              <a:t>&gt;&gt;&gt; s = "tom and " + "jerry“</a:t>
            </a:r>
          </a:p>
          <a:p>
            <a:r>
              <a:rPr lang="en-IN" dirty="0"/>
              <a:t> &gt;&gt;&gt; print(s) </a:t>
            </a:r>
          </a:p>
        </p:txBody>
      </p:sp>
    </p:spTree>
    <p:extLst>
      <p:ext uri="{BB962C8B-B14F-4D97-AF65-F5344CB8AC3E}">
        <p14:creationId xmlns:p14="http://schemas.microsoft.com/office/powerpoint/2010/main" val="3714715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7ACC340-D16F-465D-9855-3AD34D01B0B5}"/>
              </a:ext>
            </a:extLst>
          </p:cNvPr>
          <p:cNvSpPr/>
          <p:nvPr/>
        </p:nvSpPr>
        <p:spPr>
          <a:xfrm>
            <a:off x="248574" y="113955"/>
            <a:ext cx="11221375" cy="6001643"/>
          </a:xfrm>
          <a:prstGeom prst="rect">
            <a:avLst/>
          </a:prstGeom>
        </p:spPr>
        <p:txBody>
          <a:bodyPr wrap="square">
            <a:spAutoFit/>
          </a:bodyPr>
          <a:lstStyle/>
          <a:p>
            <a:r>
              <a:rPr lang="en-US" dirty="0">
                <a:solidFill>
                  <a:srgbClr val="000000"/>
                </a:solidFill>
                <a:latin typeface="Consolas" panose="020B0609020204030204" pitchFamily="49" charset="0"/>
              </a:rPr>
              <a:t>tom and jerry </a:t>
            </a:r>
          </a:p>
          <a:p>
            <a:r>
              <a:rPr lang="en-US" dirty="0">
                <a:solidFill>
                  <a:srgbClr val="000000"/>
                </a:solidFill>
                <a:latin typeface="Consolas" panose="020B0609020204030204" pitchFamily="49" charset="0"/>
              </a:rPr>
              <a:t>&gt;&gt;&gt; s = "this is bad spam " * 3 </a:t>
            </a:r>
          </a:p>
          <a:p>
            <a:r>
              <a:rPr lang="en-US" dirty="0">
                <a:solidFill>
                  <a:srgbClr val="000000"/>
                </a:solidFill>
                <a:latin typeface="Consolas" panose="020B0609020204030204" pitchFamily="49" charset="0"/>
              </a:rPr>
              <a:t>&gt;&gt;&gt; print(s) this is bad spam this is bad spam this is bad spam </a:t>
            </a:r>
          </a:p>
          <a:p>
            <a:r>
              <a:rPr lang="en-IN" sz="2400" b="1" dirty="0">
                <a:solidFill>
                  <a:srgbClr val="000000"/>
                </a:solidFill>
                <a:latin typeface="Calibri" panose="020F0502020204030204" pitchFamily="34" charset="0"/>
              </a:rPr>
              <a:t>Slicing string </a:t>
            </a:r>
            <a:endParaRPr lang="en-IN"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You can take subset of string from original string by using </a:t>
            </a:r>
            <a:r>
              <a:rPr lang="en-US" dirty="0">
                <a:solidFill>
                  <a:srgbClr val="000000"/>
                </a:solidFill>
                <a:latin typeface="Consolas" panose="020B0609020204030204" pitchFamily="49" charset="0"/>
              </a:rPr>
              <a:t>[] </a:t>
            </a:r>
            <a:r>
              <a:rPr lang="en-US" dirty="0">
                <a:solidFill>
                  <a:srgbClr val="000000"/>
                </a:solidFill>
                <a:latin typeface="Calibri" panose="020F0502020204030204" pitchFamily="34" charset="0"/>
              </a:rPr>
              <a:t>operator also known as slicing operator. </a:t>
            </a:r>
          </a:p>
          <a:p>
            <a:r>
              <a:rPr lang="en-IN" b="1" dirty="0">
                <a:solidFill>
                  <a:srgbClr val="000000"/>
                </a:solidFill>
                <a:latin typeface="Calibri" panose="020F0502020204030204" pitchFamily="34" charset="0"/>
              </a:rPr>
              <a:t>Syntax</a:t>
            </a:r>
            <a:r>
              <a:rPr lang="en-IN" dirty="0">
                <a:solidFill>
                  <a:srgbClr val="000000"/>
                </a:solidFill>
                <a:latin typeface="Calibri" panose="020F0502020204030204" pitchFamily="34" charset="0"/>
              </a:rPr>
              <a:t>: </a:t>
            </a:r>
            <a:r>
              <a:rPr lang="en-IN" dirty="0">
                <a:solidFill>
                  <a:srgbClr val="000000"/>
                </a:solidFill>
                <a:latin typeface="Consolas" panose="020B0609020204030204" pitchFamily="49" charset="0"/>
              </a:rPr>
              <a:t>s[</a:t>
            </a:r>
            <a:r>
              <a:rPr lang="en-IN" dirty="0" err="1">
                <a:solidFill>
                  <a:srgbClr val="000000"/>
                </a:solidFill>
                <a:latin typeface="Consolas" panose="020B0609020204030204" pitchFamily="49" charset="0"/>
              </a:rPr>
              <a:t>start:end</a:t>
            </a:r>
            <a:r>
              <a:rPr lang="en-IN" dirty="0">
                <a:solidFill>
                  <a:srgbClr val="000000"/>
                </a:solidFill>
                <a:latin typeface="Consolas" panose="020B0609020204030204" pitchFamily="49" charset="0"/>
              </a:rPr>
              <a:t>] </a:t>
            </a:r>
          </a:p>
          <a:p>
            <a:r>
              <a:rPr lang="en-US" dirty="0">
                <a:solidFill>
                  <a:srgbClr val="000000"/>
                </a:solidFill>
                <a:latin typeface="Calibri" panose="020F0502020204030204" pitchFamily="34" charset="0"/>
              </a:rPr>
              <a:t>this will return part of the string starting from index </a:t>
            </a:r>
            <a:r>
              <a:rPr lang="en-US" dirty="0">
                <a:solidFill>
                  <a:srgbClr val="000000"/>
                </a:solidFill>
                <a:latin typeface="Consolas" panose="020B0609020204030204" pitchFamily="49" charset="0"/>
              </a:rPr>
              <a:t>start </a:t>
            </a:r>
            <a:r>
              <a:rPr lang="en-US" dirty="0">
                <a:solidFill>
                  <a:srgbClr val="000000"/>
                </a:solidFill>
                <a:latin typeface="Calibri" panose="020F0502020204030204" pitchFamily="34" charset="0"/>
              </a:rPr>
              <a:t>to index </a:t>
            </a:r>
            <a:r>
              <a:rPr lang="en-US" dirty="0">
                <a:solidFill>
                  <a:srgbClr val="000000"/>
                </a:solidFill>
                <a:latin typeface="Consolas" panose="020B0609020204030204" pitchFamily="49" charset="0"/>
              </a:rPr>
              <a:t>end - 1 </a:t>
            </a:r>
            <a:r>
              <a:rPr lang="en-US" dirty="0">
                <a:solidFill>
                  <a:srgbClr val="000000"/>
                </a:solidFill>
                <a:latin typeface="Calibri" panose="020F0502020204030204" pitchFamily="34" charset="0"/>
              </a:rPr>
              <a:t>. </a:t>
            </a:r>
          </a:p>
          <a:p>
            <a:r>
              <a:rPr lang="en-IN" dirty="0">
                <a:solidFill>
                  <a:srgbClr val="000000"/>
                </a:solidFill>
                <a:latin typeface="Calibri" panose="020F0502020204030204" pitchFamily="34" charset="0"/>
              </a:rPr>
              <a:t>Let's take some examples. </a:t>
            </a:r>
          </a:p>
          <a:p>
            <a:r>
              <a:rPr lang="en-US" dirty="0">
                <a:solidFill>
                  <a:srgbClr val="000000"/>
                </a:solidFill>
                <a:latin typeface="Consolas" panose="020B0609020204030204" pitchFamily="49" charset="0"/>
              </a:rPr>
              <a:t>&gt;&gt;&gt; s = "Welcome" </a:t>
            </a:r>
          </a:p>
          <a:p>
            <a:r>
              <a:rPr lang="en-US" dirty="0">
                <a:solidFill>
                  <a:srgbClr val="000000"/>
                </a:solidFill>
                <a:latin typeface="Consolas" panose="020B0609020204030204" pitchFamily="49" charset="0"/>
              </a:rPr>
              <a:t>&gt;&gt;&gt; s[1:3] </a:t>
            </a:r>
          </a:p>
          <a:p>
            <a:r>
              <a:rPr lang="en-US" dirty="0">
                <a:solidFill>
                  <a:srgbClr val="000000"/>
                </a:solidFill>
                <a:latin typeface="Consolas" panose="020B0609020204030204" pitchFamily="49" charset="0"/>
              </a:rPr>
              <a:t>el </a:t>
            </a:r>
          </a:p>
          <a:p>
            <a:r>
              <a:rPr lang="en-IN" dirty="0">
                <a:solidFill>
                  <a:srgbClr val="000000"/>
                </a:solidFill>
                <a:latin typeface="Calibri" panose="020F0502020204030204" pitchFamily="34" charset="0"/>
              </a:rPr>
              <a:t>Some more examples. </a:t>
            </a:r>
          </a:p>
          <a:p>
            <a:r>
              <a:rPr lang="en-IN" dirty="0">
                <a:solidFill>
                  <a:srgbClr val="000000"/>
                </a:solidFill>
                <a:latin typeface="Consolas" panose="020B0609020204030204" pitchFamily="49" charset="0"/>
              </a:rPr>
              <a:t>&gt;&gt;&gt; s = "Welcome" </a:t>
            </a:r>
          </a:p>
          <a:p>
            <a:r>
              <a:rPr lang="en-IN" dirty="0">
                <a:solidFill>
                  <a:srgbClr val="000000"/>
                </a:solidFill>
                <a:latin typeface="Consolas" panose="020B0609020204030204" pitchFamily="49" charset="0"/>
              </a:rPr>
              <a:t>&gt;&gt;&gt; s[ : 6] </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Welcom</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&gt;&gt;&gt; s[4 :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ome</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&gt;&gt;&gt; s[1 : -1]</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elcom</a:t>
            </a:r>
            <a:r>
              <a:rPr lang="en-IN" dirty="0">
                <a:solidFill>
                  <a:srgbClr val="000000"/>
                </a:solidFill>
                <a:latin typeface="Consolas" panose="020B0609020204030204" pitchFamily="49" charset="0"/>
              </a:rPr>
              <a:t>’ </a:t>
            </a:r>
          </a:p>
          <a:p>
            <a:r>
              <a:rPr lang="en-US" b="1" dirty="0"/>
              <a:t>Note</a:t>
            </a:r>
            <a:r>
              <a:rPr lang="en-US" dirty="0"/>
              <a:t>: start index and end index are optional. If omitted then the default value of start index is 0 and that of end is the last index of the string. </a:t>
            </a:r>
            <a:endParaRPr lang="en-IN" dirty="0"/>
          </a:p>
        </p:txBody>
      </p:sp>
    </p:spTree>
    <p:extLst>
      <p:ext uri="{BB962C8B-B14F-4D97-AF65-F5344CB8AC3E}">
        <p14:creationId xmlns:p14="http://schemas.microsoft.com/office/powerpoint/2010/main" val="4271864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141030-C9B9-4CB8-A321-15ED3DFC107B}"/>
              </a:ext>
            </a:extLst>
          </p:cNvPr>
          <p:cNvSpPr/>
          <p:nvPr/>
        </p:nvSpPr>
        <p:spPr>
          <a:xfrm>
            <a:off x="127245" y="348397"/>
            <a:ext cx="11440359" cy="2954655"/>
          </a:xfrm>
          <a:prstGeom prst="rect">
            <a:avLst/>
          </a:prstGeom>
        </p:spPr>
        <p:txBody>
          <a:bodyPr wrap="square">
            <a:spAutoFit/>
          </a:bodyPr>
          <a:lstStyle/>
          <a:p>
            <a:r>
              <a:rPr lang="en-IN" sz="2400" b="1" dirty="0" err="1">
                <a:solidFill>
                  <a:srgbClr val="000000"/>
                </a:solidFill>
                <a:latin typeface="Calibri" panose="020F0502020204030204" pitchFamily="34" charset="0"/>
              </a:rPr>
              <a:t>ord</a:t>
            </a:r>
            <a:r>
              <a:rPr lang="en-IN" sz="2400" b="1" dirty="0">
                <a:solidFill>
                  <a:srgbClr val="000000"/>
                </a:solidFill>
                <a:latin typeface="Calibri" panose="020F0502020204030204" pitchFamily="34" charset="0"/>
              </a:rPr>
              <a:t>() and </a:t>
            </a:r>
            <a:r>
              <a:rPr lang="en-IN" sz="2400" b="1" dirty="0" err="1">
                <a:solidFill>
                  <a:srgbClr val="000000"/>
                </a:solidFill>
                <a:latin typeface="Calibri" panose="020F0502020204030204" pitchFamily="34" charset="0"/>
              </a:rPr>
              <a:t>chr</a:t>
            </a:r>
            <a:r>
              <a:rPr lang="en-IN" sz="2400" b="1" dirty="0">
                <a:solidFill>
                  <a:srgbClr val="000000"/>
                </a:solidFill>
                <a:latin typeface="Calibri" panose="020F0502020204030204" pitchFamily="34" charset="0"/>
              </a:rPr>
              <a:t>() Functions </a:t>
            </a:r>
            <a:endParaRPr lang="en-IN" sz="2400" dirty="0">
              <a:solidFill>
                <a:srgbClr val="000000"/>
              </a:solidFill>
              <a:latin typeface="Calibri" panose="020F0502020204030204" pitchFamily="34" charset="0"/>
            </a:endParaRPr>
          </a:p>
          <a:p>
            <a:r>
              <a:rPr lang="en-US" dirty="0" err="1">
                <a:solidFill>
                  <a:srgbClr val="000000"/>
                </a:solidFill>
                <a:latin typeface="Consolas" panose="020B0609020204030204" pitchFamily="49" charset="0"/>
              </a:rPr>
              <a:t>ord</a:t>
            </a:r>
            <a:r>
              <a:rPr lang="en-US" dirty="0">
                <a:solidFill>
                  <a:srgbClr val="000000"/>
                </a:solidFill>
                <a:latin typeface="Consolas" panose="020B0609020204030204" pitchFamily="49" charset="0"/>
              </a:rPr>
              <a:t>() </a:t>
            </a:r>
            <a:r>
              <a:rPr lang="en-US" dirty="0">
                <a:solidFill>
                  <a:srgbClr val="000000"/>
                </a:solidFill>
                <a:latin typeface="Calibri" panose="020F0502020204030204" pitchFamily="34" charset="0"/>
              </a:rPr>
              <a:t>- function returns the ASCII code of the character. </a:t>
            </a:r>
          </a:p>
          <a:p>
            <a:r>
              <a:rPr lang="en-US" dirty="0" err="1">
                <a:solidFill>
                  <a:srgbClr val="000000"/>
                </a:solidFill>
                <a:latin typeface="Consolas" panose="020B0609020204030204" pitchFamily="49" charset="0"/>
              </a:rPr>
              <a:t>chr</a:t>
            </a:r>
            <a:r>
              <a:rPr lang="en-US" dirty="0">
                <a:solidFill>
                  <a:srgbClr val="000000"/>
                </a:solidFill>
                <a:latin typeface="Consolas" panose="020B0609020204030204" pitchFamily="49" charset="0"/>
              </a:rPr>
              <a:t>() </a:t>
            </a:r>
            <a:r>
              <a:rPr lang="en-US" dirty="0">
                <a:solidFill>
                  <a:srgbClr val="000000"/>
                </a:solidFill>
                <a:latin typeface="Calibri" panose="020F0502020204030204" pitchFamily="34" charset="0"/>
              </a:rPr>
              <a:t>- function returns character represented by a ASCII number. </a:t>
            </a:r>
          </a:p>
          <a:p>
            <a:r>
              <a:rPr lang="en-IN" dirty="0">
                <a:solidFill>
                  <a:srgbClr val="000000"/>
                </a:solidFill>
                <a:latin typeface="Consolas" panose="020B0609020204030204" pitchFamily="49" charset="0"/>
              </a:rPr>
              <a:t>&gt;&gt;&gt; </a:t>
            </a:r>
            <a:r>
              <a:rPr lang="en-IN" dirty="0" err="1">
                <a:solidFill>
                  <a:srgbClr val="000000"/>
                </a:solidFill>
                <a:latin typeface="Consolas" panose="020B0609020204030204" pitchFamily="49" charset="0"/>
              </a:rPr>
              <a:t>ch</a:t>
            </a:r>
            <a:r>
              <a:rPr lang="en-IN" dirty="0">
                <a:solidFill>
                  <a:srgbClr val="000000"/>
                </a:solidFill>
                <a:latin typeface="Consolas" panose="020B0609020204030204" pitchFamily="49" charset="0"/>
              </a:rPr>
              <a:t> = 'b’ </a:t>
            </a:r>
          </a:p>
          <a:p>
            <a:r>
              <a:rPr lang="en-IN" dirty="0">
                <a:solidFill>
                  <a:srgbClr val="000000"/>
                </a:solidFill>
                <a:latin typeface="Consolas" panose="020B0609020204030204" pitchFamily="49" charset="0"/>
              </a:rPr>
              <a:t>&gt;&gt;&gt; </a:t>
            </a:r>
            <a:r>
              <a:rPr lang="en-IN" dirty="0" err="1">
                <a:solidFill>
                  <a:srgbClr val="000000"/>
                </a:solidFill>
                <a:latin typeface="Consolas" panose="020B0609020204030204" pitchFamily="49" charset="0"/>
              </a:rPr>
              <a:t>ord</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ch</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98 </a:t>
            </a:r>
          </a:p>
          <a:p>
            <a:r>
              <a:rPr lang="en-IN" dirty="0">
                <a:solidFill>
                  <a:srgbClr val="000000"/>
                </a:solidFill>
                <a:latin typeface="Consolas" panose="020B0609020204030204" pitchFamily="49" charset="0"/>
              </a:rPr>
              <a:t>&gt;&gt;&gt; </a:t>
            </a:r>
            <a:r>
              <a:rPr lang="en-IN" dirty="0" err="1">
                <a:solidFill>
                  <a:srgbClr val="000000"/>
                </a:solidFill>
                <a:latin typeface="Consolas" panose="020B0609020204030204" pitchFamily="49" charset="0"/>
              </a:rPr>
              <a:t>chr</a:t>
            </a:r>
            <a:r>
              <a:rPr lang="en-IN" dirty="0">
                <a:solidFill>
                  <a:srgbClr val="000000"/>
                </a:solidFill>
                <a:latin typeface="Consolas" panose="020B0609020204030204" pitchFamily="49" charset="0"/>
              </a:rPr>
              <a:t>(97)</a:t>
            </a:r>
          </a:p>
          <a:p>
            <a:r>
              <a:rPr lang="en-IN" dirty="0">
                <a:solidFill>
                  <a:srgbClr val="000000"/>
                </a:solidFill>
                <a:latin typeface="Consolas" panose="020B0609020204030204" pitchFamily="49" charset="0"/>
              </a:rPr>
              <a:t> 'a’ </a:t>
            </a:r>
          </a:p>
          <a:p>
            <a:r>
              <a:rPr lang="en-IN" dirty="0">
                <a:solidFill>
                  <a:srgbClr val="000000"/>
                </a:solidFill>
                <a:latin typeface="Consolas" panose="020B0609020204030204" pitchFamily="49" charset="0"/>
              </a:rPr>
              <a:t>&gt;&gt;&gt; </a:t>
            </a:r>
            <a:r>
              <a:rPr lang="en-IN" dirty="0" err="1">
                <a:solidFill>
                  <a:srgbClr val="000000"/>
                </a:solidFill>
                <a:latin typeface="Consolas" panose="020B0609020204030204" pitchFamily="49" charset="0"/>
              </a:rPr>
              <a:t>ord</a:t>
            </a:r>
            <a:r>
              <a:rPr lang="en-IN" dirty="0">
                <a:solidFill>
                  <a:srgbClr val="000000"/>
                </a:solidFill>
                <a:latin typeface="Consolas" panose="020B0609020204030204" pitchFamily="49" charset="0"/>
              </a:rPr>
              <a:t>('A’) </a:t>
            </a:r>
          </a:p>
          <a:p>
            <a:r>
              <a:rPr lang="en-IN" dirty="0">
                <a:solidFill>
                  <a:srgbClr val="000000"/>
                </a:solidFill>
                <a:latin typeface="Consolas" panose="020B0609020204030204" pitchFamily="49" charset="0"/>
              </a:rPr>
              <a:t>65 </a:t>
            </a:r>
            <a:endParaRPr lang="en-IN" dirty="0"/>
          </a:p>
        </p:txBody>
      </p:sp>
      <p:pic>
        <p:nvPicPr>
          <p:cNvPr id="3" name="Picture 2">
            <a:extLst>
              <a:ext uri="{FF2B5EF4-FFF2-40B4-BE49-F238E27FC236}">
                <a16:creationId xmlns:a16="http://schemas.microsoft.com/office/drawing/2014/main" xmlns="" id="{51EFF3D8-7FAF-427A-8BEE-A90A9220EBEC}"/>
              </a:ext>
            </a:extLst>
          </p:cNvPr>
          <p:cNvPicPr>
            <a:picLocks noChangeAspect="1"/>
          </p:cNvPicPr>
          <p:nvPr/>
        </p:nvPicPr>
        <p:blipFill>
          <a:blip r:embed="rId2"/>
          <a:stretch>
            <a:fillRect/>
          </a:stretch>
        </p:blipFill>
        <p:spPr>
          <a:xfrm>
            <a:off x="713172" y="3429000"/>
            <a:ext cx="10596979" cy="2379216"/>
          </a:xfrm>
          <a:prstGeom prst="rect">
            <a:avLst/>
          </a:prstGeom>
        </p:spPr>
      </p:pic>
    </p:spTree>
    <p:extLst>
      <p:ext uri="{BB962C8B-B14F-4D97-AF65-F5344CB8AC3E}">
        <p14:creationId xmlns:p14="http://schemas.microsoft.com/office/powerpoint/2010/main" val="3230729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D6824C3-5AF7-4A52-91A9-7BDF02DFEF06}"/>
              </a:ext>
            </a:extLst>
          </p:cNvPr>
          <p:cNvSpPr/>
          <p:nvPr/>
        </p:nvSpPr>
        <p:spPr>
          <a:xfrm>
            <a:off x="411331" y="206379"/>
            <a:ext cx="11484747" cy="5078313"/>
          </a:xfrm>
          <a:prstGeom prst="rect">
            <a:avLst/>
          </a:prstGeom>
        </p:spPr>
        <p:txBody>
          <a:bodyPr wrap="square">
            <a:spAutoFit/>
          </a:bodyPr>
          <a:lstStyle/>
          <a:p>
            <a:r>
              <a:rPr lang="en-IN" dirty="0">
                <a:solidFill>
                  <a:srgbClr val="000000"/>
                </a:solidFill>
                <a:latin typeface="Consolas" panose="020B0609020204030204" pitchFamily="49" charset="0"/>
              </a:rPr>
              <a:t>&gt;&gt;&gt; </a:t>
            </a:r>
            <a:r>
              <a:rPr lang="en-IN" dirty="0" err="1">
                <a:solidFill>
                  <a:srgbClr val="000000"/>
                </a:solidFill>
                <a:latin typeface="Consolas" panose="020B0609020204030204" pitchFamily="49" charset="0"/>
              </a:rPr>
              <a:t>len</a:t>
            </a:r>
            <a:r>
              <a:rPr lang="en-IN" dirty="0">
                <a:solidFill>
                  <a:srgbClr val="000000"/>
                </a:solidFill>
                <a:latin typeface="Consolas" panose="020B0609020204030204" pitchFamily="49" charset="0"/>
              </a:rPr>
              <a:t>("hello")</a:t>
            </a:r>
          </a:p>
          <a:p>
            <a:r>
              <a:rPr lang="en-IN" dirty="0">
                <a:solidFill>
                  <a:srgbClr val="000000"/>
                </a:solidFill>
                <a:latin typeface="Consolas" panose="020B0609020204030204" pitchFamily="49" charset="0"/>
              </a:rPr>
              <a:t>   &lt; 5 &gt;</a:t>
            </a:r>
          </a:p>
          <a:p>
            <a:r>
              <a:rPr lang="en-IN" dirty="0">
                <a:solidFill>
                  <a:srgbClr val="000000"/>
                </a:solidFill>
                <a:latin typeface="Consolas" panose="020B0609020204030204" pitchFamily="49" charset="0"/>
              </a:rPr>
              <a:t>&gt;&gt;&gt; max("</a:t>
            </a:r>
            <a:r>
              <a:rPr lang="en-IN" dirty="0" err="1">
                <a:solidFill>
                  <a:srgbClr val="000000"/>
                </a:solidFill>
                <a:latin typeface="Consolas" panose="020B0609020204030204" pitchFamily="49" charset="0"/>
              </a:rPr>
              <a:t>abc</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&lt;'c’&gt; </a:t>
            </a:r>
          </a:p>
          <a:p>
            <a:r>
              <a:rPr lang="en-IN" dirty="0">
                <a:solidFill>
                  <a:srgbClr val="000000"/>
                </a:solidFill>
                <a:latin typeface="Consolas" panose="020B0609020204030204" pitchFamily="49" charset="0"/>
              </a:rPr>
              <a:t>&gt;&gt;&gt; min("</a:t>
            </a:r>
            <a:r>
              <a:rPr lang="en-IN" dirty="0" err="1">
                <a:solidFill>
                  <a:srgbClr val="000000"/>
                </a:solidFill>
                <a:latin typeface="Consolas" panose="020B0609020204030204" pitchFamily="49" charset="0"/>
              </a:rPr>
              <a:t>abc</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&lt;'a’&gt; </a:t>
            </a:r>
          </a:p>
          <a:p>
            <a:endParaRPr lang="en-IN" dirty="0">
              <a:solidFill>
                <a:srgbClr val="000000"/>
              </a:solidFill>
              <a:latin typeface="Consolas" panose="020B0609020204030204" pitchFamily="49" charset="0"/>
            </a:endParaRPr>
          </a:p>
          <a:p>
            <a:r>
              <a:rPr lang="en-US" b="1" dirty="0"/>
              <a:t>in and not in operators</a:t>
            </a:r>
          </a:p>
          <a:p>
            <a:endParaRPr lang="en-US" b="1" dirty="0"/>
          </a:p>
          <a:p>
            <a:r>
              <a:rPr lang="en-US" dirty="0"/>
              <a:t>You can use in and not in operators to check existence of string in another string. They are also known as membership operator. </a:t>
            </a:r>
          </a:p>
          <a:p>
            <a:r>
              <a:rPr lang="en-US" dirty="0"/>
              <a:t>&gt;&gt;&gt; s1 = "Welcome“</a:t>
            </a:r>
          </a:p>
          <a:p>
            <a:r>
              <a:rPr lang="en-US" dirty="0"/>
              <a:t> &gt;&gt;&gt; "come" in s1 </a:t>
            </a:r>
          </a:p>
          <a:p>
            <a:r>
              <a:rPr lang="en-US" dirty="0"/>
              <a:t>&gt;&gt;&gt;True </a:t>
            </a:r>
          </a:p>
          <a:p>
            <a:r>
              <a:rPr lang="en-US" dirty="0"/>
              <a:t>&gt;&gt;&gt; "come" not in s1</a:t>
            </a:r>
          </a:p>
          <a:p>
            <a:r>
              <a:rPr lang="en-US" dirty="0"/>
              <a:t> &gt;&gt;&gt; False</a:t>
            </a:r>
          </a:p>
          <a:p>
            <a:endParaRPr lang="en-IN" b="1" dirty="0"/>
          </a:p>
          <a:p>
            <a:r>
              <a:rPr lang="en-IN" b="1" dirty="0"/>
              <a:t>String comparison </a:t>
            </a:r>
            <a:r>
              <a:rPr lang="en-US" b="1" dirty="0"/>
              <a:t> </a:t>
            </a:r>
            <a:endParaRPr lang="en-IN" dirty="0"/>
          </a:p>
        </p:txBody>
      </p:sp>
    </p:spTree>
    <p:extLst>
      <p:ext uri="{BB962C8B-B14F-4D97-AF65-F5344CB8AC3E}">
        <p14:creationId xmlns:p14="http://schemas.microsoft.com/office/powerpoint/2010/main" val="4248717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0F1B9B9-8ED8-4B99-9736-E5074D07F939}"/>
              </a:ext>
            </a:extLst>
          </p:cNvPr>
          <p:cNvSpPr/>
          <p:nvPr/>
        </p:nvSpPr>
        <p:spPr>
          <a:xfrm>
            <a:off x="488272" y="319959"/>
            <a:ext cx="11540971" cy="6463308"/>
          </a:xfrm>
          <a:prstGeom prst="rect">
            <a:avLst/>
          </a:prstGeom>
        </p:spPr>
        <p:txBody>
          <a:bodyPr wrap="square">
            <a:spAutoFit/>
          </a:bodyPr>
          <a:lstStyle/>
          <a:p>
            <a:r>
              <a:rPr lang="en-US" dirty="0">
                <a:solidFill>
                  <a:srgbClr val="000000"/>
                </a:solidFill>
                <a:latin typeface="Calibri" panose="020F0502020204030204" pitchFamily="34" charset="0"/>
              </a:rPr>
              <a:t>You can use ( </a:t>
            </a:r>
            <a:r>
              <a:rPr lang="en-US" dirty="0">
                <a:solidFill>
                  <a:srgbClr val="000000"/>
                </a:solidFill>
                <a:latin typeface="Consolas" panose="020B0609020204030204" pitchFamily="49" charset="0"/>
              </a:rPr>
              <a:t>&gt; , &lt; , &lt;= , &lt;= , == , != </a:t>
            </a:r>
            <a:r>
              <a:rPr lang="en-US" dirty="0">
                <a:solidFill>
                  <a:srgbClr val="000000"/>
                </a:solidFill>
                <a:latin typeface="Calibri" panose="020F0502020204030204" pitchFamily="34" charset="0"/>
              </a:rPr>
              <a:t>) to compare two strings. Python compares string lexicographically </a:t>
            </a:r>
            <a:r>
              <a:rPr lang="en-US" dirty="0" err="1">
                <a:solidFill>
                  <a:srgbClr val="000000"/>
                </a:solidFill>
                <a:latin typeface="Calibri" panose="020F0502020204030204" pitchFamily="34" charset="0"/>
              </a:rPr>
              <a:t>i.e</a:t>
            </a:r>
            <a:r>
              <a:rPr lang="en-US" dirty="0">
                <a:solidFill>
                  <a:srgbClr val="000000"/>
                </a:solidFill>
                <a:latin typeface="Calibri" panose="020F0502020204030204" pitchFamily="34" charset="0"/>
              </a:rPr>
              <a:t> using ASCII value of the characters.</a:t>
            </a:r>
          </a:p>
          <a:p>
            <a:r>
              <a:rPr lang="en-US"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Suppose you have </a:t>
            </a:r>
            <a:r>
              <a:rPr lang="en-US" dirty="0">
                <a:solidFill>
                  <a:srgbClr val="000000"/>
                </a:solidFill>
                <a:latin typeface="Consolas" panose="020B0609020204030204" pitchFamily="49" charset="0"/>
              </a:rPr>
              <a:t>str1 </a:t>
            </a:r>
            <a:r>
              <a:rPr lang="en-US" dirty="0">
                <a:solidFill>
                  <a:srgbClr val="000000"/>
                </a:solidFill>
                <a:latin typeface="Calibri" panose="020F0502020204030204" pitchFamily="34" charset="0"/>
              </a:rPr>
              <a:t>as </a:t>
            </a:r>
            <a:r>
              <a:rPr lang="en-US" dirty="0">
                <a:solidFill>
                  <a:srgbClr val="000000"/>
                </a:solidFill>
                <a:latin typeface="Consolas" panose="020B0609020204030204" pitchFamily="49" charset="0"/>
              </a:rPr>
              <a:t>"Jane" </a:t>
            </a:r>
            <a:r>
              <a:rPr lang="en-US" dirty="0">
                <a:solidFill>
                  <a:srgbClr val="000000"/>
                </a:solidFill>
                <a:latin typeface="Calibri" panose="020F0502020204030204" pitchFamily="34" charset="0"/>
              </a:rPr>
              <a:t>and </a:t>
            </a:r>
            <a:r>
              <a:rPr lang="en-US" dirty="0">
                <a:solidFill>
                  <a:srgbClr val="000000"/>
                </a:solidFill>
                <a:latin typeface="Consolas" panose="020B0609020204030204" pitchFamily="49" charset="0"/>
              </a:rPr>
              <a:t>str2 </a:t>
            </a:r>
            <a:r>
              <a:rPr lang="en-US" dirty="0">
                <a:solidFill>
                  <a:srgbClr val="000000"/>
                </a:solidFill>
                <a:latin typeface="Calibri" panose="020F0502020204030204" pitchFamily="34" charset="0"/>
              </a:rPr>
              <a:t>as </a:t>
            </a:r>
            <a:r>
              <a:rPr lang="en-US" dirty="0">
                <a:solidFill>
                  <a:srgbClr val="000000"/>
                </a:solidFill>
                <a:latin typeface="Consolas" panose="020B0609020204030204" pitchFamily="49" charset="0"/>
              </a:rPr>
              <a:t>"Jake" </a:t>
            </a:r>
            <a:r>
              <a:rPr lang="en-US" dirty="0">
                <a:solidFill>
                  <a:srgbClr val="000000"/>
                </a:solidFill>
                <a:latin typeface="Calibri" panose="020F0502020204030204" pitchFamily="34" charset="0"/>
              </a:rPr>
              <a:t>. The first two characters from </a:t>
            </a:r>
            <a:r>
              <a:rPr lang="en-US" dirty="0">
                <a:solidFill>
                  <a:srgbClr val="000000"/>
                </a:solidFill>
                <a:latin typeface="Consolas" panose="020B0609020204030204" pitchFamily="49" charset="0"/>
              </a:rPr>
              <a:t>str1 </a:t>
            </a:r>
            <a:r>
              <a:rPr lang="en-US" dirty="0">
                <a:solidFill>
                  <a:srgbClr val="000000"/>
                </a:solidFill>
                <a:latin typeface="Calibri" panose="020F0502020204030204" pitchFamily="34" charset="0"/>
              </a:rPr>
              <a:t>and </a:t>
            </a:r>
            <a:r>
              <a:rPr lang="en-US" dirty="0">
                <a:solidFill>
                  <a:srgbClr val="000000"/>
                </a:solidFill>
                <a:latin typeface="Consolas" panose="020B0609020204030204" pitchFamily="49" charset="0"/>
              </a:rPr>
              <a:t>str2 </a:t>
            </a:r>
            <a:r>
              <a:rPr lang="en-US" dirty="0">
                <a:solidFill>
                  <a:srgbClr val="000000"/>
                </a:solidFill>
                <a:latin typeface="Calibri" panose="020F0502020204030204" pitchFamily="34" charset="0"/>
              </a:rPr>
              <a:t>( </a:t>
            </a:r>
            <a:r>
              <a:rPr lang="en-US" dirty="0">
                <a:solidFill>
                  <a:srgbClr val="000000"/>
                </a:solidFill>
                <a:latin typeface="Consolas" panose="020B0609020204030204" pitchFamily="49" charset="0"/>
              </a:rPr>
              <a:t>J </a:t>
            </a:r>
            <a:r>
              <a:rPr lang="en-US" dirty="0">
                <a:solidFill>
                  <a:srgbClr val="000000"/>
                </a:solidFill>
                <a:latin typeface="Calibri" panose="020F0502020204030204" pitchFamily="34" charset="0"/>
              </a:rPr>
              <a:t>and </a:t>
            </a:r>
            <a:r>
              <a:rPr lang="en-US" dirty="0">
                <a:solidFill>
                  <a:srgbClr val="000000"/>
                </a:solidFill>
                <a:latin typeface="Consolas" panose="020B0609020204030204" pitchFamily="49" charset="0"/>
              </a:rPr>
              <a:t>J </a:t>
            </a:r>
            <a:r>
              <a:rPr lang="en-US" dirty="0">
                <a:solidFill>
                  <a:srgbClr val="000000"/>
                </a:solidFill>
                <a:latin typeface="Calibri" panose="020F0502020204030204" pitchFamily="34" charset="0"/>
              </a:rPr>
              <a:t>) are compared. As they are equal, the second two characters are compared. Because they are also equal, the third two characters (</a:t>
            </a:r>
            <a:r>
              <a:rPr lang="en-US" dirty="0">
                <a:solidFill>
                  <a:srgbClr val="000000"/>
                </a:solidFill>
                <a:latin typeface="Consolas" panose="020B0609020204030204" pitchFamily="49" charset="0"/>
              </a:rPr>
              <a:t>n </a:t>
            </a:r>
            <a:r>
              <a:rPr lang="en-US" dirty="0">
                <a:solidFill>
                  <a:srgbClr val="000000"/>
                </a:solidFill>
                <a:latin typeface="Calibri" panose="020F0502020204030204" pitchFamily="34" charset="0"/>
              </a:rPr>
              <a:t>and </a:t>
            </a:r>
            <a:r>
              <a:rPr lang="en-US" dirty="0">
                <a:solidFill>
                  <a:srgbClr val="000000"/>
                </a:solidFill>
                <a:latin typeface="Consolas" panose="020B0609020204030204" pitchFamily="49" charset="0"/>
              </a:rPr>
              <a:t>k </a:t>
            </a:r>
            <a:r>
              <a:rPr lang="en-US" dirty="0">
                <a:solidFill>
                  <a:srgbClr val="000000"/>
                </a:solidFill>
                <a:latin typeface="Calibri" panose="020F0502020204030204" pitchFamily="34" charset="0"/>
              </a:rPr>
              <a:t>) are compared. And because </a:t>
            </a:r>
            <a:r>
              <a:rPr lang="en-US" dirty="0">
                <a:solidFill>
                  <a:srgbClr val="000000"/>
                </a:solidFill>
                <a:latin typeface="Consolas" panose="020B0609020204030204" pitchFamily="49" charset="0"/>
              </a:rPr>
              <a:t>'n' </a:t>
            </a:r>
            <a:r>
              <a:rPr lang="en-US" dirty="0">
                <a:solidFill>
                  <a:srgbClr val="000000"/>
                </a:solidFill>
                <a:latin typeface="Calibri" panose="020F0502020204030204" pitchFamily="34" charset="0"/>
              </a:rPr>
              <a:t>has greater ASCII value than </a:t>
            </a:r>
            <a:r>
              <a:rPr lang="en-US" dirty="0">
                <a:solidFill>
                  <a:srgbClr val="000000"/>
                </a:solidFill>
                <a:latin typeface="Consolas" panose="020B0609020204030204" pitchFamily="49" charset="0"/>
              </a:rPr>
              <a:t>'k' </a:t>
            </a:r>
            <a:r>
              <a:rPr lang="en-US" dirty="0">
                <a:solidFill>
                  <a:srgbClr val="000000"/>
                </a:solidFill>
                <a:latin typeface="Calibri" panose="020F0502020204030204" pitchFamily="34" charset="0"/>
              </a:rPr>
              <a:t>, </a:t>
            </a:r>
            <a:r>
              <a:rPr lang="en-US" dirty="0">
                <a:solidFill>
                  <a:srgbClr val="000000"/>
                </a:solidFill>
                <a:latin typeface="Consolas" panose="020B0609020204030204" pitchFamily="49" charset="0"/>
              </a:rPr>
              <a:t>str1 </a:t>
            </a:r>
            <a:r>
              <a:rPr lang="en-US" dirty="0">
                <a:solidFill>
                  <a:srgbClr val="000000"/>
                </a:solidFill>
                <a:latin typeface="Calibri" panose="020F0502020204030204" pitchFamily="34" charset="0"/>
              </a:rPr>
              <a:t>is greater than </a:t>
            </a:r>
            <a:r>
              <a:rPr lang="en-US" dirty="0">
                <a:solidFill>
                  <a:srgbClr val="000000"/>
                </a:solidFill>
                <a:latin typeface="Consolas" panose="020B0609020204030204" pitchFamily="49" charset="0"/>
              </a:rPr>
              <a:t>str2 </a:t>
            </a:r>
            <a:r>
              <a:rPr lang="en-US"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Here are some more examples </a:t>
            </a:r>
          </a:p>
          <a:p>
            <a:endParaRPr lang="en-IN" dirty="0"/>
          </a:p>
          <a:p>
            <a:endParaRPr lang="en-IN" dirty="0"/>
          </a:p>
          <a:p>
            <a:r>
              <a:rPr lang="en-US" dirty="0"/>
              <a:t>Here are some more examples: </a:t>
            </a:r>
          </a:p>
          <a:p>
            <a:r>
              <a:rPr lang="en-US" dirty="0"/>
              <a:t>&gt;&gt;&gt; "</a:t>
            </a:r>
            <a:r>
              <a:rPr lang="en-US" dirty="0" err="1"/>
              <a:t>tim</a:t>
            </a:r>
            <a:r>
              <a:rPr lang="en-US" dirty="0"/>
              <a:t>" == "tie" </a:t>
            </a:r>
          </a:p>
          <a:p>
            <a:r>
              <a:rPr lang="en-US" dirty="0"/>
              <a:t>False &gt;&gt;&gt; </a:t>
            </a:r>
          </a:p>
          <a:p>
            <a:r>
              <a:rPr lang="en-US" dirty="0"/>
              <a:t>"free" != "freedom" </a:t>
            </a:r>
          </a:p>
          <a:p>
            <a:r>
              <a:rPr lang="en-US" dirty="0"/>
              <a:t>True &gt;&gt;&gt;</a:t>
            </a:r>
          </a:p>
          <a:p>
            <a:r>
              <a:rPr lang="en-US" dirty="0"/>
              <a:t> "arrow" &gt; "</a:t>
            </a:r>
            <a:r>
              <a:rPr lang="en-US" dirty="0" err="1"/>
              <a:t>aron</a:t>
            </a:r>
            <a:r>
              <a:rPr lang="en-US" dirty="0"/>
              <a:t>“</a:t>
            </a:r>
          </a:p>
          <a:p>
            <a:r>
              <a:rPr lang="en-US" dirty="0"/>
              <a:t> True &gt;&gt;&gt;</a:t>
            </a:r>
          </a:p>
          <a:p>
            <a:r>
              <a:rPr lang="en-US" dirty="0"/>
              <a:t> "green" &gt;= "glow“</a:t>
            </a:r>
          </a:p>
          <a:p>
            <a:r>
              <a:rPr lang="en-US" dirty="0"/>
              <a:t> True &gt;&gt;&gt;</a:t>
            </a:r>
          </a:p>
          <a:p>
            <a:r>
              <a:rPr lang="en-US" dirty="0"/>
              <a:t> "green" &lt; "glow“</a:t>
            </a:r>
          </a:p>
          <a:p>
            <a:r>
              <a:rPr lang="en-US" dirty="0"/>
              <a:t> False &gt;&gt;&gt;</a:t>
            </a:r>
          </a:p>
          <a:p>
            <a:r>
              <a:rPr lang="en-US" dirty="0"/>
              <a:t> "green" &lt;= "glow“</a:t>
            </a:r>
          </a:p>
          <a:p>
            <a:r>
              <a:rPr lang="en-US" dirty="0"/>
              <a:t> False &gt;&gt;&gt; </a:t>
            </a:r>
          </a:p>
          <a:p>
            <a:r>
              <a:rPr lang="en-US" dirty="0"/>
              <a:t>"ab" &lt;= "</a:t>
            </a:r>
            <a:r>
              <a:rPr lang="en-US" dirty="0" err="1"/>
              <a:t>abc</a:t>
            </a:r>
            <a:r>
              <a:rPr lang="en-US" dirty="0"/>
              <a:t>" True &gt;&gt;&gt;</a:t>
            </a:r>
            <a:endParaRPr lang="en-IN" dirty="0"/>
          </a:p>
        </p:txBody>
      </p:sp>
    </p:spTree>
    <p:extLst>
      <p:ext uri="{BB962C8B-B14F-4D97-AF65-F5344CB8AC3E}">
        <p14:creationId xmlns:p14="http://schemas.microsoft.com/office/powerpoint/2010/main" val="142349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C0A4246-9E69-4006-B317-F0D1E980A47E}"/>
              </a:ext>
            </a:extLst>
          </p:cNvPr>
          <p:cNvSpPr/>
          <p:nvPr/>
        </p:nvSpPr>
        <p:spPr>
          <a:xfrm>
            <a:off x="99135" y="71110"/>
            <a:ext cx="11798422" cy="5909310"/>
          </a:xfrm>
          <a:prstGeom prst="rect">
            <a:avLst/>
          </a:prstGeom>
        </p:spPr>
        <p:txBody>
          <a:bodyPr wrap="square">
            <a:spAutoFit/>
          </a:bodyPr>
          <a:lstStyle/>
          <a:p>
            <a:r>
              <a:rPr lang="en-US" dirty="0">
                <a:solidFill>
                  <a:srgbClr val="121214"/>
                </a:solidFill>
                <a:latin typeface="Verdana" panose="020B0604030504040204" pitchFamily="34" charset="0"/>
              </a:rPr>
              <a:t>Python Features</a:t>
            </a:r>
          </a:p>
          <a:p>
            <a:endParaRPr lang="en-US" dirty="0">
              <a:solidFill>
                <a:srgbClr val="121214"/>
              </a:solidFill>
              <a:latin typeface="Verdana" panose="020B0604030504040204" pitchFamily="34" charset="0"/>
            </a:endParaRPr>
          </a:p>
          <a:p>
            <a:pPr algn="just"/>
            <a:r>
              <a:rPr lang="en-US" dirty="0">
                <a:solidFill>
                  <a:srgbClr val="000000"/>
                </a:solidFill>
                <a:latin typeface="Verdana" panose="020B0604030504040204" pitchFamily="34" charset="0"/>
              </a:rPr>
              <a:t>Python's features include −</a:t>
            </a:r>
          </a:p>
          <a:p>
            <a:pPr algn="just">
              <a:buFont typeface="Arial" panose="020B0604020202020204" pitchFamily="34" charset="0"/>
              <a:buChar char="•"/>
            </a:pPr>
            <a:r>
              <a:rPr lang="en-US" b="1" dirty="0">
                <a:solidFill>
                  <a:srgbClr val="000000"/>
                </a:solidFill>
                <a:latin typeface="Verdana" panose="020B0604030504040204" pitchFamily="34" charset="0"/>
              </a:rPr>
              <a:t>Easy-to-learn</a:t>
            </a:r>
            <a:r>
              <a:rPr lang="en-US" dirty="0">
                <a:solidFill>
                  <a:srgbClr val="000000"/>
                </a:solidFill>
                <a:latin typeface="Verdana" panose="020B0604030504040204" pitchFamily="34" charset="0"/>
              </a:rPr>
              <a:t> − Python has few keywords, simple structure, and a clearly defined syntax. This allows the student to pick up the language quickly.</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Easy-to-read</a:t>
            </a:r>
            <a:r>
              <a:rPr lang="en-US" dirty="0">
                <a:solidFill>
                  <a:srgbClr val="000000"/>
                </a:solidFill>
                <a:latin typeface="Verdana" panose="020B0604030504040204" pitchFamily="34" charset="0"/>
              </a:rPr>
              <a:t> − Python code is more clearly defined and visible to the eyes.</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Easy-to-maintain</a:t>
            </a:r>
            <a:r>
              <a:rPr lang="en-US" dirty="0">
                <a:solidFill>
                  <a:srgbClr val="000000"/>
                </a:solidFill>
                <a:latin typeface="Verdana" panose="020B0604030504040204" pitchFamily="34" charset="0"/>
              </a:rPr>
              <a:t> − Python's source code is fairly easy-to-maintain.</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A broad standard library</a:t>
            </a:r>
            <a:r>
              <a:rPr lang="en-US" dirty="0">
                <a:solidFill>
                  <a:srgbClr val="000000"/>
                </a:solidFill>
                <a:latin typeface="Verdana" panose="020B0604030504040204" pitchFamily="34" charset="0"/>
              </a:rPr>
              <a:t> − Python's bulk of the library is very portable and cross-platform compatible on UNIX, Windows, and Macintosh.</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Interactive Mode</a:t>
            </a:r>
            <a:r>
              <a:rPr lang="en-US" dirty="0">
                <a:solidFill>
                  <a:srgbClr val="000000"/>
                </a:solidFill>
                <a:latin typeface="Verdana" panose="020B0604030504040204" pitchFamily="34" charset="0"/>
              </a:rPr>
              <a:t> − Python has support for an interactive mode which allows interactive testing and debugging of snippets of code.</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Portable</a:t>
            </a:r>
            <a:r>
              <a:rPr lang="en-US" dirty="0">
                <a:solidFill>
                  <a:srgbClr val="000000"/>
                </a:solidFill>
                <a:latin typeface="Verdana" panose="020B0604030504040204" pitchFamily="34" charset="0"/>
              </a:rPr>
              <a:t> − Python can run on a wide variety of hardware platforms and has the same interface on all platforms.</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Extendable</a:t>
            </a:r>
            <a:r>
              <a:rPr lang="en-US" dirty="0">
                <a:solidFill>
                  <a:srgbClr val="000000"/>
                </a:solidFill>
                <a:latin typeface="Verdana" panose="020B0604030504040204" pitchFamily="34" charset="0"/>
              </a:rPr>
              <a:t> − You can add low-level modules to the Python interpreter. These modules enable programmers to add to or customize their tools to be more efficient.</a:t>
            </a:r>
          </a:p>
        </p:txBody>
      </p:sp>
    </p:spTree>
    <p:extLst>
      <p:ext uri="{BB962C8B-B14F-4D97-AF65-F5344CB8AC3E}">
        <p14:creationId xmlns:p14="http://schemas.microsoft.com/office/powerpoint/2010/main" val="2631453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340C103-4109-42D1-98AB-54EF2456F689}"/>
              </a:ext>
            </a:extLst>
          </p:cNvPr>
          <p:cNvSpPr/>
          <p:nvPr/>
        </p:nvSpPr>
        <p:spPr>
          <a:xfrm>
            <a:off x="168676" y="250677"/>
            <a:ext cx="11623829" cy="4524315"/>
          </a:xfrm>
          <a:prstGeom prst="rect">
            <a:avLst/>
          </a:prstGeom>
        </p:spPr>
        <p:txBody>
          <a:bodyPr wrap="square">
            <a:spAutoFit/>
          </a:bodyPr>
          <a:lstStyle/>
          <a:p>
            <a:r>
              <a:rPr lang="en-IN" sz="2400" b="1" dirty="0">
                <a:solidFill>
                  <a:srgbClr val="000000"/>
                </a:solidFill>
                <a:latin typeface="Calibri" panose="020F0502020204030204" pitchFamily="34" charset="0"/>
              </a:rPr>
              <a:t>Iterating string using for loop </a:t>
            </a:r>
            <a:endParaRPr lang="en-IN"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String is a sequence type and also </a:t>
            </a:r>
            <a:r>
              <a:rPr lang="en-US" dirty="0" err="1">
                <a:solidFill>
                  <a:srgbClr val="000000"/>
                </a:solidFill>
                <a:latin typeface="Calibri" panose="020F0502020204030204" pitchFamily="34" charset="0"/>
              </a:rPr>
              <a:t>iterable</a:t>
            </a:r>
            <a:r>
              <a:rPr lang="en-US" dirty="0">
                <a:solidFill>
                  <a:srgbClr val="000000"/>
                </a:solidFill>
                <a:latin typeface="Calibri" panose="020F0502020204030204" pitchFamily="34" charset="0"/>
              </a:rPr>
              <a:t> using for loop (to learn more about for loop click here). </a:t>
            </a:r>
          </a:p>
          <a:p>
            <a:r>
              <a:rPr lang="en-IN" dirty="0">
                <a:solidFill>
                  <a:srgbClr val="000000"/>
                </a:solidFill>
                <a:latin typeface="Consolas" panose="020B0609020204030204" pitchFamily="49" charset="0"/>
              </a:rPr>
              <a:t>&gt;&gt;&gt; s = "hello" </a:t>
            </a:r>
          </a:p>
          <a:p>
            <a:r>
              <a:rPr lang="en-IN" dirty="0">
                <a:solidFill>
                  <a:srgbClr val="000000"/>
                </a:solidFill>
                <a:latin typeface="Consolas" panose="020B0609020204030204" pitchFamily="49" charset="0"/>
              </a:rPr>
              <a:t>&gt;&gt;&gt; for </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 in s: </a:t>
            </a:r>
          </a:p>
          <a:p>
            <a:r>
              <a:rPr lang="en-IN" dirty="0">
                <a:solidFill>
                  <a:srgbClr val="000000"/>
                </a:solidFill>
                <a:latin typeface="Consolas" panose="020B0609020204030204" pitchFamily="49" charset="0"/>
              </a:rPr>
              <a:t>... print(</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 end="") </a:t>
            </a:r>
          </a:p>
          <a:p>
            <a:r>
              <a:rPr lang="en-IN" dirty="0">
                <a:solidFill>
                  <a:srgbClr val="000000"/>
                </a:solidFill>
                <a:latin typeface="Consolas" panose="020B0609020204030204" pitchFamily="49" charset="0"/>
              </a:rPr>
              <a:t>hello </a:t>
            </a:r>
          </a:p>
          <a:p>
            <a:endParaRPr lang="en-IN" dirty="0">
              <a:solidFill>
                <a:srgbClr val="000000"/>
              </a:solidFill>
              <a:latin typeface="Consolas" panose="020B0609020204030204" pitchFamily="49" charset="0"/>
            </a:endParaRPr>
          </a:p>
          <a:p>
            <a:endParaRPr lang="en-IN" dirty="0">
              <a:solidFill>
                <a:srgbClr val="000000"/>
              </a:solidFill>
              <a:latin typeface="Consolas" panose="020B0609020204030204" pitchFamily="49" charset="0"/>
            </a:endParaRPr>
          </a:p>
          <a:p>
            <a:r>
              <a:rPr lang="en-US" b="1" dirty="0">
                <a:solidFill>
                  <a:srgbClr val="000000"/>
                </a:solidFill>
                <a:latin typeface="Calibri" panose="020F0502020204030204" pitchFamily="34" charset="0"/>
              </a:rPr>
              <a:t>Note</a:t>
            </a:r>
            <a:r>
              <a:rPr lang="en-US" dirty="0">
                <a:solidFill>
                  <a:srgbClr val="000000"/>
                </a:solidFill>
                <a:latin typeface="Calibri" panose="020F0502020204030204" pitchFamily="34" charset="0"/>
              </a:rPr>
              <a:t>: By default </a:t>
            </a:r>
            <a:r>
              <a:rPr lang="en-US" dirty="0">
                <a:solidFill>
                  <a:srgbClr val="000000"/>
                </a:solidFill>
                <a:latin typeface="Consolas" panose="020B0609020204030204" pitchFamily="49" charset="0"/>
              </a:rPr>
              <a:t>print() </a:t>
            </a:r>
            <a:r>
              <a:rPr lang="en-US" dirty="0">
                <a:solidFill>
                  <a:srgbClr val="000000"/>
                </a:solidFill>
                <a:latin typeface="Calibri" panose="020F0502020204030204" pitchFamily="34" charset="0"/>
              </a:rPr>
              <a:t>function prints string with a newline , we change this behavior by supplying a second argument to it as follows. </a:t>
            </a:r>
          </a:p>
          <a:p>
            <a:r>
              <a:rPr lang="en-US" dirty="0">
                <a:solidFill>
                  <a:srgbClr val="000000"/>
                </a:solidFill>
                <a:latin typeface="Consolas" panose="020B0609020204030204" pitchFamily="49" charset="0"/>
              </a:rPr>
              <a:t>print("my string", end="\n")              #this is default behavior </a:t>
            </a:r>
          </a:p>
          <a:p>
            <a:r>
              <a:rPr lang="en-US" dirty="0">
                <a:solidFill>
                  <a:srgbClr val="000000"/>
                </a:solidFill>
                <a:latin typeface="Consolas" panose="020B0609020204030204" pitchFamily="49" charset="0"/>
              </a:rPr>
              <a:t>print("my string", end="")                # print string without a newline </a:t>
            </a:r>
          </a:p>
          <a:p>
            <a:r>
              <a:rPr lang="en-US" dirty="0">
                <a:solidFill>
                  <a:srgbClr val="000000"/>
                </a:solidFill>
                <a:latin typeface="Consolas" panose="020B0609020204030204" pitchFamily="49" charset="0"/>
              </a:rPr>
              <a:t>print("my string", end="foo")              # now print() will print foo after every string </a:t>
            </a:r>
          </a:p>
          <a:p>
            <a:endParaRPr lang="en-IN" sz="2400" b="1" dirty="0">
              <a:solidFill>
                <a:srgbClr val="000000"/>
              </a:solidFill>
              <a:latin typeface="Calibri" panose="020F0502020204030204" pitchFamily="34" charset="0"/>
            </a:endParaRPr>
          </a:p>
          <a:p>
            <a:endParaRPr lang="en-IN" sz="24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774090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8515600-4403-459C-8F9B-ECA26AD47211}"/>
              </a:ext>
            </a:extLst>
          </p:cNvPr>
          <p:cNvSpPr/>
          <p:nvPr/>
        </p:nvSpPr>
        <p:spPr>
          <a:xfrm>
            <a:off x="303936" y="341336"/>
            <a:ext cx="9705606" cy="923330"/>
          </a:xfrm>
          <a:prstGeom prst="rect">
            <a:avLst/>
          </a:prstGeom>
        </p:spPr>
        <p:txBody>
          <a:bodyPr wrap="none">
            <a:spAutoFit/>
          </a:bodyPr>
          <a:lstStyle/>
          <a:p>
            <a:r>
              <a:rPr lang="en-IN" b="1" dirty="0">
                <a:solidFill>
                  <a:srgbClr val="000000"/>
                </a:solidFill>
                <a:latin typeface="Calibri" panose="020F0502020204030204" pitchFamily="34" charset="0"/>
              </a:rPr>
              <a:t>Testing strings</a:t>
            </a:r>
          </a:p>
          <a:p>
            <a:endParaRPr lang="en-IN" b="1" dirty="0">
              <a:solidFill>
                <a:srgbClr val="000000"/>
              </a:solidFill>
              <a:latin typeface="Calibri" panose="020F0502020204030204" pitchFamily="34" charset="0"/>
            </a:endParaRPr>
          </a:p>
          <a:p>
            <a:r>
              <a:rPr lang="en-US" dirty="0"/>
              <a:t>String class in python has various inbuilt methods which allows to check for different types of strings. </a:t>
            </a:r>
            <a:r>
              <a:rPr lang="en-IN" b="1" dirty="0">
                <a:solidFill>
                  <a:srgbClr val="000000"/>
                </a:solidFill>
                <a:latin typeface="Calibri" panose="020F0502020204030204" pitchFamily="34" charset="0"/>
              </a:rPr>
              <a:t> </a:t>
            </a:r>
            <a:endParaRPr lang="en-IN" dirty="0"/>
          </a:p>
        </p:txBody>
      </p:sp>
      <p:pic>
        <p:nvPicPr>
          <p:cNvPr id="3" name="Picture 2">
            <a:extLst>
              <a:ext uri="{FF2B5EF4-FFF2-40B4-BE49-F238E27FC236}">
                <a16:creationId xmlns:a16="http://schemas.microsoft.com/office/drawing/2014/main" xmlns="" id="{30151245-7931-407E-900D-EF2E5CA91816}"/>
              </a:ext>
            </a:extLst>
          </p:cNvPr>
          <p:cNvPicPr>
            <a:picLocks noChangeAspect="1"/>
          </p:cNvPicPr>
          <p:nvPr/>
        </p:nvPicPr>
        <p:blipFill>
          <a:blip r:embed="rId2"/>
          <a:stretch>
            <a:fillRect/>
          </a:stretch>
        </p:blipFill>
        <p:spPr>
          <a:xfrm>
            <a:off x="763481" y="1642369"/>
            <a:ext cx="10573304" cy="3986074"/>
          </a:xfrm>
          <a:prstGeom prst="rect">
            <a:avLst/>
          </a:prstGeom>
        </p:spPr>
      </p:pic>
    </p:spTree>
    <p:extLst>
      <p:ext uri="{BB962C8B-B14F-4D97-AF65-F5344CB8AC3E}">
        <p14:creationId xmlns:p14="http://schemas.microsoft.com/office/powerpoint/2010/main" val="3041974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6E92E49-DB6F-4BF1-9B68-22354866E925}"/>
              </a:ext>
            </a:extLst>
          </p:cNvPr>
          <p:cNvSpPr/>
          <p:nvPr/>
        </p:nvSpPr>
        <p:spPr>
          <a:xfrm>
            <a:off x="381740" y="234765"/>
            <a:ext cx="7821227" cy="3416320"/>
          </a:xfrm>
          <a:prstGeom prst="rect">
            <a:avLst/>
          </a:prstGeom>
        </p:spPr>
        <p:txBody>
          <a:bodyPr wrap="square">
            <a:spAutoFit/>
          </a:bodyPr>
          <a:lstStyle/>
          <a:p>
            <a:r>
              <a:rPr lang="en-IN" dirty="0">
                <a:solidFill>
                  <a:srgbClr val="000000"/>
                </a:solidFill>
                <a:latin typeface="Consolas" panose="020B0609020204030204" pitchFamily="49" charset="0"/>
              </a:rPr>
              <a:t>&gt;&gt;&gt; s = "welcome to python“</a:t>
            </a:r>
          </a:p>
          <a:p>
            <a:r>
              <a:rPr lang="en-IN" dirty="0">
                <a:solidFill>
                  <a:srgbClr val="000000"/>
                </a:solidFill>
                <a:latin typeface="Consolas" panose="020B0609020204030204" pitchFamily="49" charset="0"/>
              </a:rPr>
              <a:t> &gt;&gt;&gt; </a:t>
            </a:r>
            <a:r>
              <a:rPr lang="en-IN" dirty="0" err="1">
                <a:solidFill>
                  <a:srgbClr val="000000"/>
                </a:solidFill>
                <a:latin typeface="Consolas" panose="020B0609020204030204" pitchFamily="49" charset="0"/>
              </a:rPr>
              <a:t>s.isalnum</a:t>
            </a:r>
            <a:r>
              <a:rPr lang="en-IN" dirty="0">
                <a:solidFill>
                  <a:srgbClr val="000000"/>
                </a:solidFill>
                <a:latin typeface="Consolas" panose="020B0609020204030204" pitchFamily="49" charset="0"/>
              </a:rPr>
              <a:t>()               #False </a:t>
            </a:r>
          </a:p>
          <a:p>
            <a:r>
              <a:rPr lang="en-IN" dirty="0">
                <a:solidFill>
                  <a:srgbClr val="000000"/>
                </a:solidFill>
                <a:latin typeface="Consolas" panose="020B0609020204030204" pitchFamily="49" charset="0"/>
              </a:rPr>
              <a:t>&gt;&gt;&gt; "Welcome".</a:t>
            </a:r>
            <a:r>
              <a:rPr lang="en-IN" dirty="0" err="1">
                <a:solidFill>
                  <a:srgbClr val="000000"/>
                </a:solidFill>
                <a:latin typeface="Consolas" panose="020B0609020204030204" pitchFamily="49" charset="0"/>
              </a:rPr>
              <a:t>isalpha</a:t>
            </a:r>
            <a:r>
              <a:rPr lang="en-IN" dirty="0">
                <a:solidFill>
                  <a:srgbClr val="000000"/>
                </a:solidFill>
                <a:latin typeface="Consolas" panose="020B0609020204030204" pitchFamily="49" charset="0"/>
              </a:rPr>
              <a:t>()        #True </a:t>
            </a:r>
          </a:p>
          <a:p>
            <a:r>
              <a:rPr lang="en-IN" dirty="0">
                <a:solidFill>
                  <a:srgbClr val="000000"/>
                </a:solidFill>
                <a:latin typeface="Consolas" panose="020B0609020204030204" pitchFamily="49" charset="0"/>
              </a:rPr>
              <a:t>&gt;&gt;&gt; "2012".isdigit()           #True</a:t>
            </a:r>
          </a:p>
          <a:p>
            <a:r>
              <a:rPr lang="en-IN" dirty="0">
                <a:solidFill>
                  <a:srgbClr val="000000"/>
                </a:solidFill>
                <a:latin typeface="Consolas" panose="020B0609020204030204" pitchFamily="49" charset="0"/>
              </a:rPr>
              <a:t> &gt;&gt;&gt; "first Number".</a:t>
            </a:r>
            <a:r>
              <a:rPr lang="en-IN" dirty="0" err="1">
                <a:solidFill>
                  <a:srgbClr val="000000"/>
                </a:solidFill>
                <a:latin typeface="Consolas" panose="020B0609020204030204" pitchFamily="49" charset="0"/>
              </a:rPr>
              <a:t>isidentifier</a:t>
            </a:r>
            <a:r>
              <a:rPr lang="en-IN" dirty="0">
                <a:solidFill>
                  <a:srgbClr val="000000"/>
                </a:solidFill>
                <a:latin typeface="Consolas" panose="020B0609020204030204" pitchFamily="49" charset="0"/>
              </a:rPr>
              <a:t>()        #False </a:t>
            </a:r>
          </a:p>
          <a:p>
            <a:r>
              <a:rPr lang="en-IN" dirty="0">
                <a:solidFill>
                  <a:srgbClr val="000000"/>
                </a:solidFill>
                <a:latin typeface="Consolas" panose="020B0609020204030204" pitchFamily="49" charset="0"/>
              </a:rPr>
              <a:t>&gt;&gt;&gt; </a:t>
            </a:r>
            <a:r>
              <a:rPr lang="en-IN" dirty="0" err="1">
                <a:solidFill>
                  <a:srgbClr val="000000"/>
                </a:solidFill>
                <a:latin typeface="Consolas" panose="020B0609020204030204" pitchFamily="49" charset="0"/>
              </a:rPr>
              <a:t>s.islower</a:t>
            </a:r>
            <a:r>
              <a:rPr lang="en-IN" dirty="0">
                <a:solidFill>
                  <a:srgbClr val="000000"/>
                </a:solidFill>
                <a:latin typeface="Consolas" panose="020B0609020204030204" pitchFamily="49" charset="0"/>
              </a:rPr>
              <a:t>()                #True </a:t>
            </a:r>
          </a:p>
          <a:p>
            <a:r>
              <a:rPr lang="en-IN" dirty="0">
                <a:solidFill>
                  <a:srgbClr val="000000"/>
                </a:solidFill>
                <a:latin typeface="Consolas" panose="020B0609020204030204" pitchFamily="49" charset="0"/>
              </a:rPr>
              <a:t>&gt;&gt;&gt; "WELCOME".</a:t>
            </a:r>
            <a:r>
              <a:rPr lang="en-IN" dirty="0" err="1">
                <a:solidFill>
                  <a:srgbClr val="000000"/>
                </a:solidFill>
                <a:latin typeface="Consolas" panose="020B0609020204030204" pitchFamily="49" charset="0"/>
              </a:rPr>
              <a:t>isupper</a:t>
            </a:r>
            <a:r>
              <a:rPr lang="en-IN" dirty="0">
                <a:solidFill>
                  <a:srgbClr val="000000"/>
                </a:solidFill>
                <a:latin typeface="Consolas" panose="020B0609020204030204" pitchFamily="49" charset="0"/>
              </a:rPr>
              <a:t>()        #True </a:t>
            </a:r>
          </a:p>
          <a:p>
            <a:r>
              <a:rPr lang="en-IN" dirty="0">
                <a:solidFill>
                  <a:srgbClr val="000000"/>
                </a:solidFill>
                <a:latin typeface="Consolas" panose="020B0609020204030204" pitchFamily="49" charset="0"/>
              </a:rPr>
              <a:t>&gt;&gt;&gt; " \t".</a:t>
            </a:r>
            <a:r>
              <a:rPr lang="en-IN" dirty="0" err="1">
                <a:solidFill>
                  <a:srgbClr val="000000"/>
                </a:solidFill>
                <a:latin typeface="Consolas" panose="020B0609020204030204" pitchFamily="49" charset="0"/>
              </a:rPr>
              <a:t>isspace</a:t>
            </a:r>
            <a:r>
              <a:rPr lang="en-IN" dirty="0">
                <a:solidFill>
                  <a:srgbClr val="000000"/>
                </a:solidFill>
                <a:latin typeface="Consolas" panose="020B0609020204030204" pitchFamily="49" charset="0"/>
              </a:rPr>
              <a:t>()            # True </a:t>
            </a:r>
          </a:p>
          <a:p>
            <a:endParaRPr lang="en-IN" dirty="0">
              <a:solidFill>
                <a:srgbClr val="000000"/>
              </a:solidFill>
              <a:latin typeface="Consolas" panose="020B0609020204030204" pitchFamily="49" charset="0"/>
            </a:endParaRPr>
          </a:p>
          <a:p>
            <a:r>
              <a:rPr lang="en-IN" b="1" dirty="0"/>
              <a:t>Searching for Substrings </a:t>
            </a:r>
          </a:p>
          <a:p>
            <a:endParaRPr lang="en-IN" b="1" dirty="0"/>
          </a:p>
          <a:p>
            <a:endParaRPr lang="en-IN" dirty="0"/>
          </a:p>
        </p:txBody>
      </p:sp>
      <p:pic>
        <p:nvPicPr>
          <p:cNvPr id="3" name="Picture 2">
            <a:extLst>
              <a:ext uri="{FF2B5EF4-FFF2-40B4-BE49-F238E27FC236}">
                <a16:creationId xmlns:a16="http://schemas.microsoft.com/office/drawing/2014/main" xmlns="" id="{C13EDF3B-E9C8-4E17-8964-796491E7F990}"/>
              </a:ext>
            </a:extLst>
          </p:cNvPr>
          <p:cNvPicPr>
            <a:picLocks noChangeAspect="1"/>
          </p:cNvPicPr>
          <p:nvPr/>
        </p:nvPicPr>
        <p:blipFill>
          <a:blip r:embed="rId2"/>
          <a:stretch>
            <a:fillRect/>
          </a:stretch>
        </p:blipFill>
        <p:spPr>
          <a:xfrm>
            <a:off x="159798" y="3187083"/>
            <a:ext cx="10869227" cy="3604334"/>
          </a:xfrm>
          <a:prstGeom prst="rect">
            <a:avLst/>
          </a:prstGeom>
        </p:spPr>
      </p:pic>
    </p:spTree>
    <p:extLst>
      <p:ext uri="{BB962C8B-B14F-4D97-AF65-F5344CB8AC3E}">
        <p14:creationId xmlns:p14="http://schemas.microsoft.com/office/powerpoint/2010/main" val="1746042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9669396-C6CD-4BB5-9174-1E583D8034E4}"/>
              </a:ext>
            </a:extLst>
          </p:cNvPr>
          <p:cNvSpPr/>
          <p:nvPr/>
        </p:nvSpPr>
        <p:spPr>
          <a:xfrm>
            <a:off x="188044" y="270315"/>
            <a:ext cx="1979453" cy="369332"/>
          </a:xfrm>
          <a:prstGeom prst="rect">
            <a:avLst/>
          </a:prstGeom>
        </p:spPr>
        <p:txBody>
          <a:bodyPr wrap="none">
            <a:spAutoFit/>
          </a:bodyPr>
          <a:lstStyle/>
          <a:p>
            <a:r>
              <a:rPr lang="en-IN" b="1" dirty="0">
                <a:solidFill>
                  <a:srgbClr val="000000"/>
                </a:solidFill>
                <a:latin typeface="Calibri" panose="020F0502020204030204" pitchFamily="34" charset="0"/>
              </a:rPr>
              <a:t>Converting Strings </a:t>
            </a:r>
            <a:endParaRPr lang="en-IN" dirty="0"/>
          </a:p>
        </p:txBody>
      </p:sp>
      <p:pic>
        <p:nvPicPr>
          <p:cNvPr id="3" name="Picture 2">
            <a:extLst>
              <a:ext uri="{FF2B5EF4-FFF2-40B4-BE49-F238E27FC236}">
                <a16:creationId xmlns:a16="http://schemas.microsoft.com/office/drawing/2014/main" xmlns="" id="{CA18B97E-DB2B-45F8-8018-8526884C1C9F}"/>
              </a:ext>
            </a:extLst>
          </p:cNvPr>
          <p:cNvPicPr>
            <a:picLocks noChangeAspect="1"/>
          </p:cNvPicPr>
          <p:nvPr/>
        </p:nvPicPr>
        <p:blipFill>
          <a:blip r:embed="rId2"/>
          <a:stretch>
            <a:fillRect/>
          </a:stretch>
        </p:blipFill>
        <p:spPr>
          <a:xfrm>
            <a:off x="719091" y="870010"/>
            <a:ext cx="10813002" cy="4705165"/>
          </a:xfrm>
          <a:prstGeom prst="rect">
            <a:avLst/>
          </a:prstGeom>
        </p:spPr>
      </p:pic>
    </p:spTree>
    <p:extLst>
      <p:ext uri="{BB962C8B-B14F-4D97-AF65-F5344CB8AC3E}">
        <p14:creationId xmlns:p14="http://schemas.microsoft.com/office/powerpoint/2010/main" val="28403833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B30385B-0AD2-40EB-830C-87BF0FA1A1B3}"/>
              </a:ext>
            </a:extLst>
          </p:cNvPr>
          <p:cNvSpPr/>
          <p:nvPr/>
        </p:nvSpPr>
        <p:spPr>
          <a:xfrm>
            <a:off x="248575" y="319596"/>
            <a:ext cx="11363418" cy="5078313"/>
          </a:xfrm>
          <a:prstGeom prst="rect">
            <a:avLst/>
          </a:prstGeom>
        </p:spPr>
        <p:txBody>
          <a:bodyPr wrap="square">
            <a:spAutoFit/>
          </a:bodyPr>
          <a:lstStyle/>
          <a:p>
            <a:r>
              <a:rPr lang="en-US" dirty="0">
                <a:solidFill>
                  <a:srgbClr val="000000"/>
                </a:solidFill>
                <a:latin typeface="Consolas" panose="020B0609020204030204" pitchFamily="49" charset="0"/>
              </a:rPr>
              <a:t>s = "string in python" </a:t>
            </a:r>
          </a:p>
          <a:p>
            <a:r>
              <a:rPr lang="en-US" dirty="0">
                <a:solidFill>
                  <a:srgbClr val="000000"/>
                </a:solidFill>
                <a:latin typeface="Consolas" panose="020B0609020204030204" pitchFamily="49" charset="0"/>
              </a:rPr>
              <a:t>&gt;&gt;&gt; s1 = </a:t>
            </a:r>
            <a:r>
              <a:rPr lang="en-US" dirty="0" err="1">
                <a:solidFill>
                  <a:srgbClr val="000000"/>
                </a:solidFill>
                <a:latin typeface="Consolas" panose="020B0609020204030204" pitchFamily="49" charset="0"/>
              </a:rPr>
              <a:t>s.capitalize</a:t>
            </a:r>
            <a:r>
              <a:rPr lang="en-US" dirty="0">
                <a:solidFill>
                  <a:srgbClr val="000000"/>
                </a:solidFill>
                <a:latin typeface="Consolas" panose="020B0609020204030204" pitchFamily="49" charset="0"/>
              </a:rPr>
              <a:t>()                         ### s1 'String in python’</a:t>
            </a:r>
          </a:p>
          <a:p>
            <a:r>
              <a:rPr lang="en-US" dirty="0">
                <a:solidFill>
                  <a:srgbClr val="000000"/>
                </a:solidFill>
                <a:latin typeface="Consolas" panose="020B0609020204030204" pitchFamily="49" charset="0"/>
              </a:rPr>
              <a:t>&gt;&gt;&gt; s2 = </a:t>
            </a:r>
            <a:r>
              <a:rPr lang="en-US" dirty="0" err="1">
                <a:solidFill>
                  <a:srgbClr val="000000"/>
                </a:solidFill>
                <a:latin typeface="Consolas" panose="020B0609020204030204" pitchFamily="49" charset="0"/>
              </a:rPr>
              <a:t>s.title</a:t>
            </a:r>
            <a:r>
              <a:rPr lang="en-US" dirty="0">
                <a:solidFill>
                  <a:srgbClr val="000000"/>
                </a:solidFill>
                <a:latin typeface="Consolas" panose="020B0609020204030204" pitchFamily="49" charset="0"/>
              </a:rPr>
              <a:t>()                              ### s2 'String In Python’</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&gt;&gt;&gt; s = "This Is Test“</a:t>
            </a:r>
          </a:p>
          <a:p>
            <a:r>
              <a:rPr lang="en-US" dirty="0"/>
              <a:t>&gt;&gt;&gt; </a:t>
            </a:r>
            <a:r>
              <a:rPr lang="en-US" dirty="0">
                <a:solidFill>
                  <a:srgbClr val="FF0000"/>
                </a:solidFill>
              </a:rPr>
              <a:t>s3 = </a:t>
            </a:r>
            <a:r>
              <a:rPr lang="en-US" dirty="0" err="1">
                <a:solidFill>
                  <a:srgbClr val="FF0000"/>
                </a:solidFill>
              </a:rPr>
              <a:t>s.lower</a:t>
            </a:r>
            <a:r>
              <a:rPr lang="en-US" dirty="0">
                <a:solidFill>
                  <a:srgbClr val="FF0000"/>
                </a:solidFill>
              </a:rPr>
              <a:t>() </a:t>
            </a:r>
          </a:p>
          <a:p>
            <a:r>
              <a:rPr lang="en-US" dirty="0"/>
              <a:t>&gt;&gt;&gt; s3 'this is test’</a:t>
            </a:r>
          </a:p>
          <a:p>
            <a:endParaRPr lang="en-US" dirty="0"/>
          </a:p>
          <a:p>
            <a:r>
              <a:rPr lang="en-US" dirty="0"/>
              <a:t> &gt;&gt;&gt; </a:t>
            </a:r>
            <a:r>
              <a:rPr lang="en-US" dirty="0">
                <a:solidFill>
                  <a:srgbClr val="FF0000"/>
                </a:solidFill>
              </a:rPr>
              <a:t>s4 = </a:t>
            </a:r>
            <a:r>
              <a:rPr lang="en-US" dirty="0" err="1">
                <a:solidFill>
                  <a:srgbClr val="FF0000"/>
                </a:solidFill>
              </a:rPr>
              <a:t>s.upper</a:t>
            </a:r>
            <a:r>
              <a:rPr lang="en-US" dirty="0">
                <a:solidFill>
                  <a:srgbClr val="FF0000"/>
                </a:solidFill>
              </a:rPr>
              <a:t>() </a:t>
            </a:r>
          </a:p>
          <a:p>
            <a:r>
              <a:rPr lang="en-US" dirty="0"/>
              <a:t>&gt;&gt;&gt; s4 'THIS IS TEST’ </a:t>
            </a:r>
          </a:p>
          <a:p>
            <a:endParaRPr lang="en-US" dirty="0"/>
          </a:p>
          <a:p>
            <a:r>
              <a:rPr lang="en-US" dirty="0"/>
              <a:t>&gt;&gt;&gt; s5 = </a:t>
            </a:r>
            <a:r>
              <a:rPr lang="en-US" dirty="0" err="1">
                <a:solidFill>
                  <a:srgbClr val="FF0000"/>
                </a:solidFill>
              </a:rPr>
              <a:t>s.swapcase</a:t>
            </a:r>
            <a:r>
              <a:rPr lang="en-US" dirty="0">
                <a:solidFill>
                  <a:srgbClr val="FF0000"/>
                </a:solidFill>
              </a:rPr>
              <a:t>() </a:t>
            </a:r>
          </a:p>
          <a:p>
            <a:r>
              <a:rPr lang="en-US" dirty="0"/>
              <a:t>&gt;&gt;&gt; s5 '</a:t>
            </a:r>
            <a:r>
              <a:rPr lang="en-US" dirty="0" err="1"/>
              <a:t>tHIS</a:t>
            </a:r>
            <a:r>
              <a:rPr lang="en-US" dirty="0"/>
              <a:t> </a:t>
            </a:r>
            <a:r>
              <a:rPr lang="en-US" dirty="0" err="1"/>
              <a:t>iS</a:t>
            </a:r>
            <a:r>
              <a:rPr lang="en-US" dirty="0"/>
              <a:t> </a:t>
            </a:r>
            <a:r>
              <a:rPr lang="en-US" dirty="0" err="1"/>
              <a:t>tEST</a:t>
            </a:r>
            <a:r>
              <a:rPr lang="en-US" dirty="0"/>
              <a:t>’ </a:t>
            </a:r>
          </a:p>
          <a:p>
            <a:endParaRPr lang="en-US" dirty="0"/>
          </a:p>
          <a:p>
            <a:r>
              <a:rPr lang="en-US" dirty="0"/>
              <a:t>&gt;&gt;&gt; s6 = </a:t>
            </a:r>
            <a:r>
              <a:rPr lang="en-US" dirty="0" err="1">
                <a:solidFill>
                  <a:srgbClr val="FF0000"/>
                </a:solidFill>
              </a:rPr>
              <a:t>s.replace</a:t>
            </a:r>
            <a:r>
              <a:rPr lang="en-US" dirty="0">
                <a:solidFill>
                  <a:srgbClr val="FF0000"/>
                </a:solidFill>
              </a:rPr>
              <a:t>("Is", "Was") </a:t>
            </a:r>
          </a:p>
          <a:p>
            <a:r>
              <a:rPr lang="en-US" dirty="0"/>
              <a:t>&gt;&gt;&gt; s6 'This Was Test’ </a:t>
            </a:r>
          </a:p>
          <a:p>
            <a:r>
              <a:rPr lang="en-US" dirty="0"/>
              <a:t>&gt;&gt;&gt; s 'This Is Test’ </a:t>
            </a:r>
          </a:p>
          <a:p>
            <a:r>
              <a:rPr lang="en-US" dirty="0"/>
              <a:t>&gt;&gt;&gt; </a:t>
            </a:r>
            <a:r>
              <a:rPr lang="en-US" dirty="0">
                <a:solidFill>
                  <a:srgbClr val="000000"/>
                </a:solidFill>
                <a:latin typeface="Consolas" panose="020B0609020204030204" pitchFamily="49" charset="0"/>
              </a:rPr>
              <a:t> </a:t>
            </a:r>
            <a:endParaRPr lang="en-IN" dirty="0"/>
          </a:p>
        </p:txBody>
      </p:sp>
    </p:spTree>
    <p:extLst>
      <p:ext uri="{BB962C8B-B14F-4D97-AF65-F5344CB8AC3E}">
        <p14:creationId xmlns:p14="http://schemas.microsoft.com/office/powerpoint/2010/main" val="779724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2063877" y="1600200"/>
            <a:ext cx="2971800" cy="2971800"/>
          </a:xfrm>
          <a:custGeom>
            <a:avLst/>
            <a:gdLst/>
            <a:ahLst/>
            <a:cxnLst/>
            <a:rect l="l" t="t" r="r" b="b"/>
            <a:pathLst>
              <a:path w="2971800" h="2971800">
                <a:moveTo>
                  <a:pt x="0" y="2971800"/>
                </a:moveTo>
                <a:lnTo>
                  <a:pt x="2971800" y="2971800"/>
                </a:lnTo>
                <a:lnTo>
                  <a:pt x="1485900" y="0"/>
                </a:lnTo>
                <a:lnTo>
                  <a:pt x="0" y="2971800"/>
                </a:lnTo>
                <a:close/>
              </a:path>
            </a:pathLst>
          </a:custGeom>
          <a:solidFill>
            <a:srgbClr val="FFC000"/>
          </a:solidFill>
        </p:spPr>
        <p:txBody>
          <a:bodyPr wrap="square" lIns="0" tIns="0" rIns="0" bIns="0" rtlCol="0">
            <a:noAutofit/>
          </a:bodyPr>
          <a:lstStyle/>
          <a:p>
            <a:endParaRPr/>
          </a:p>
        </p:txBody>
      </p:sp>
      <p:sp>
        <p:nvSpPr>
          <p:cNvPr id="17" name="object 17"/>
          <p:cNvSpPr/>
          <p:nvPr/>
        </p:nvSpPr>
        <p:spPr>
          <a:xfrm>
            <a:off x="3549777" y="1897634"/>
            <a:ext cx="1931670" cy="422528"/>
          </a:xfrm>
          <a:custGeom>
            <a:avLst/>
            <a:gdLst/>
            <a:ahLst/>
            <a:cxnLst/>
            <a:rect l="l" t="t" r="r" b="b"/>
            <a:pathLst>
              <a:path w="1931670" h="422528">
                <a:moveTo>
                  <a:pt x="0" y="70485"/>
                </a:moveTo>
                <a:lnTo>
                  <a:pt x="0" y="352170"/>
                </a:lnTo>
                <a:lnTo>
                  <a:pt x="1063" y="364401"/>
                </a:lnTo>
                <a:lnTo>
                  <a:pt x="19902" y="401146"/>
                </a:lnTo>
                <a:lnTo>
                  <a:pt x="56021" y="421042"/>
                </a:lnTo>
                <a:lnTo>
                  <a:pt x="70485" y="422528"/>
                </a:lnTo>
                <a:lnTo>
                  <a:pt x="1861312" y="422528"/>
                </a:lnTo>
                <a:lnTo>
                  <a:pt x="1899458" y="411302"/>
                </a:lnTo>
                <a:lnTo>
                  <a:pt x="1925914" y="380090"/>
                </a:lnTo>
                <a:lnTo>
                  <a:pt x="1931670" y="352170"/>
                </a:lnTo>
                <a:lnTo>
                  <a:pt x="1931670" y="70485"/>
                </a:lnTo>
                <a:lnTo>
                  <a:pt x="1920409" y="32247"/>
                </a:lnTo>
                <a:lnTo>
                  <a:pt x="1889208" y="5766"/>
                </a:lnTo>
                <a:lnTo>
                  <a:pt x="1861312" y="0"/>
                </a:lnTo>
                <a:lnTo>
                  <a:pt x="70485" y="0"/>
                </a:lnTo>
                <a:lnTo>
                  <a:pt x="32195" y="11332"/>
                </a:lnTo>
                <a:lnTo>
                  <a:pt x="5756" y="42590"/>
                </a:lnTo>
                <a:lnTo>
                  <a:pt x="0" y="70485"/>
                </a:lnTo>
                <a:close/>
              </a:path>
            </a:pathLst>
          </a:custGeom>
          <a:solidFill>
            <a:srgbClr val="FFFFFF">
              <a:alpha val="90196"/>
            </a:srgbClr>
          </a:solidFill>
        </p:spPr>
        <p:txBody>
          <a:bodyPr wrap="square" lIns="0" tIns="0" rIns="0" bIns="0" rtlCol="0">
            <a:noAutofit/>
          </a:bodyPr>
          <a:lstStyle/>
          <a:p>
            <a:endParaRPr/>
          </a:p>
        </p:txBody>
      </p:sp>
      <p:sp>
        <p:nvSpPr>
          <p:cNvPr id="18" name="object 18"/>
          <p:cNvSpPr/>
          <p:nvPr/>
        </p:nvSpPr>
        <p:spPr>
          <a:xfrm>
            <a:off x="3549777" y="1897634"/>
            <a:ext cx="1931670" cy="422528"/>
          </a:xfrm>
          <a:custGeom>
            <a:avLst/>
            <a:gdLst/>
            <a:ahLst/>
            <a:cxnLst/>
            <a:rect l="l" t="t" r="r" b="b"/>
            <a:pathLst>
              <a:path w="1931670" h="422528">
                <a:moveTo>
                  <a:pt x="0" y="70485"/>
                </a:moveTo>
                <a:lnTo>
                  <a:pt x="12498" y="30457"/>
                </a:lnTo>
                <a:lnTo>
                  <a:pt x="44545" y="4945"/>
                </a:lnTo>
                <a:lnTo>
                  <a:pt x="70485" y="0"/>
                </a:lnTo>
                <a:lnTo>
                  <a:pt x="1861312" y="0"/>
                </a:lnTo>
                <a:lnTo>
                  <a:pt x="1901328" y="12519"/>
                </a:lnTo>
                <a:lnTo>
                  <a:pt x="1926770" y="44616"/>
                </a:lnTo>
                <a:lnTo>
                  <a:pt x="1931670" y="70485"/>
                </a:lnTo>
                <a:lnTo>
                  <a:pt x="1931670" y="352170"/>
                </a:lnTo>
                <a:lnTo>
                  <a:pt x="1919170" y="392218"/>
                </a:lnTo>
                <a:lnTo>
                  <a:pt x="1887092" y="417657"/>
                </a:lnTo>
                <a:lnTo>
                  <a:pt x="1861312" y="422528"/>
                </a:lnTo>
                <a:lnTo>
                  <a:pt x="70485" y="422528"/>
                </a:lnTo>
                <a:lnTo>
                  <a:pt x="30427" y="410051"/>
                </a:lnTo>
                <a:lnTo>
                  <a:pt x="4917" y="378022"/>
                </a:lnTo>
                <a:lnTo>
                  <a:pt x="0" y="352170"/>
                </a:lnTo>
                <a:lnTo>
                  <a:pt x="0" y="70485"/>
                </a:lnTo>
                <a:close/>
              </a:path>
            </a:pathLst>
          </a:custGeom>
          <a:ln w="25400">
            <a:solidFill>
              <a:srgbClr val="FFC000"/>
            </a:solidFill>
          </a:ln>
        </p:spPr>
        <p:txBody>
          <a:bodyPr wrap="square" lIns="0" tIns="0" rIns="0" bIns="0" rtlCol="0">
            <a:noAutofit/>
          </a:bodyPr>
          <a:lstStyle/>
          <a:p>
            <a:endParaRPr/>
          </a:p>
        </p:txBody>
      </p:sp>
      <p:sp>
        <p:nvSpPr>
          <p:cNvPr id="19" name="object 19"/>
          <p:cNvSpPr/>
          <p:nvPr/>
        </p:nvSpPr>
        <p:spPr>
          <a:xfrm>
            <a:off x="3549777" y="2372995"/>
            <a:ext cx="1931670" cy="422655"/>
          </a:xfrm>
          <a:custGeom>
            <a:avLst/>
            <a:gdLst/>
            <a:ahLst/>
            <a:cxnLst/>
            <a:rect l="l" t="t" r="r" b="b"/>
            <a:pathLst>
              <a:path w="1931670" h="422655">
                <a:moveTo>
                  <a:pt x="0" y="70484"/>
                </a:moveTo>
                <a:lnTo>
                  <a:pt x="0" y="352170"/>
                </a:lnTo>
                <a:lnTo>
                  <a:pt x="1078" y="364495"/>
                </a:lnTo>
                <a:lnTo>
                  <a:pt x="19937" y="401244"/>
                </a:lnTo>
                <a:lnTo>
                  <a:pt x="56034" y="421166"/>
                </a:lnTo>
                <a:lnTo>
                  <a:pt x="70485" y="422655"/>
                </a:lnTo>
                <a:lnTo>
                  <a:pt x="1861312" y="422655"/>
                </a:lnTo>
                <a:lnTo>
                  <a:pt x="1899511" y="411357"/>
                </a:lnTo>
                <a:lnTo>
                  <a:pt x="1925924" y="380088"/>
                </a:lnTo>
                <a:lnTo>
                  <a:pt x="1931670" y="352170"/>
                </a:lnTo>
                <a:lnTo>
                  <a:pt x="1931670" y="70484"/>
                </a:lnTo>
                <a:lnTo>
                  <a:pt x="1920409" y="32247"/>
                </a:lnTo>
                <a:lnTo>
                  <a:pt x="1889208" y="5766"/>
                </a:lnTo>
                <a:lnTo>
                  <a:pt x="1861312" y="0"/>
                </a:lnTo>
                <a:lnTo>
                  <a:pt x="70485" y="0"/>
                </a:lnTo>
                <a:lnTo>
                  <a:pt x="32195" y="11332"/>
                </a:lnTo>
                <a:lnTo>
                  <a:pt x="5756" y="42590"/>
                </a:lnTo>
                <a:lnTo>
                  <a:pt x="0" y="70484"/>
                </a:lnTo>
                <a:close/>
              </a:path>
            </a:pathLst>
          </a:custGeom>
          <a:solidFill>
            <a:srgbClr val="FFFFFF">
              <a:alpha val="90196"/>
            </a:srgbClr>
          </a:solidFill>
        </p:spPr>
        <p:txBody>
          <a:bodyPr wrap="square" lIns="0" tIns="0" rIns="0" bIns="0" rtlCol="0">
            <a:noAutofit/>
          </a:bodyPr>
          <a:lstStyle/>
          <a:p>
            <a:endParaRPr/>
          </a:p>
        </p:txBody>
      </p:sp>
      <p:sp>
        <p:nvSpPr>
          <p:cNvPr id="20" name="object 20"/>
          <p:cNvSpPr/>
          <p:nvPr/>
        </p:nvSpPr>
        <p:spPr>
          <a:xfrm>
            <a:off x="3549777" y="2372995"/>
            <a:ext cx="1931670" cy="422655"/>
          </a:xfrm>
          <a:custGeom>
            <a:avLst/>
            <a:gdLst/>
            <a:ahLst/>
            <a:cxnLst/>
            <a:rect l="l" t="t" r="r" b="b"/>
            <a:pathLst>
              <a:path w="1931670" h="422655">
                <a:moveTo>
                  <a:pt x="0" y="70484"/>
                </a:moveTo>
                <a:lnTo>
                  <a:pt x="12498" y="30457"/>
                </a:lnTo>
                <a:lnTo>
                  <a:pt x="44545" y="4945"/>
                </a:lnTo>
                <a:lnTo>
                  <a:pt x="70485" y="0"/>
                </a:lnTo>
                <a:lnTo>
                  <a:pt x="1861312" y="0"/>
                </a:lnTo>
                <a:lnTo>
                  <a:pt x="1901328" y="12519"/>
                </a:lnTo>
                <a:lnTo>
                  <a:pt x="1926770" y="44616"/>
                </a:lnTo>
                <a:lnTo>
                  <a:pt x="1931670" y="70484"/>
                </a:lnTo>
                <a:lnTo>
                  <a:pt x="1931670" y="352170"/>
                </a:lnTo>
                <a:lnTo>
                  <a:pt x="1919192" y="392228"/>
                </a:lnTo>
                <a:lnTo>
                  <a:pt x="1887163" y="417738"/>
                </a:lnTo>
                <a:lnTo>
                  <a:pt x="1861312" y="422655"/>
                </a:lnTo>
                <a:lnTo>
                  <a:pt x="70485" y="422655"/>
                </a:lnTo>
                <a:lnTo>
                  <a:pt x="30457" y="410157"/>
                </a:lnTo>
                <a:lnTo>
                  <a:pt x="4945" y="378110"/>
                </a:lnTo>
                <a:lnTo>
                  <a:pt x="0" y="352170"/>
                </a:lnTo>
                <a:lnTo>
                  <a:pt x="0" y="70484"/>
                </a:lnTo>
                <a:close/>
              </a:path>
            </a:pathLst>
          </a:custGeom>
          <a:ln w="25400">
            <a:solidFill>
              <a:srgbClr val="FFC000"/>
            </a:solidFill>
          </a:ln>
        </p:spPr>
        <p:txBody>
          <a:bodyPr wrap="square" lIns="0" tIns="0" rIns="0" bIns="0" rtlCol="0">
            <a:noAutofit/>
          </a:bodyPr>
          <a:lstStyle/>
          <a:p>
            <a:endParaRPr/>
          </a:p>
        </p:txBody>
      </p:sp>
      <p:sp>
        <p:nvSpPr>
          <p:cNvPr id="21" name="object 21"/>
          <p:cNvSpPr/>
          <p:nvPr/>
        </p:nvSpPr>
        <p:spPr>
          <a:xfrm>
            <a:off x="3549777" y="2848355"/>
            <a:ext cx="1931670" cy="422656"/>
          </a:xfrm>
          <a:custGeom>
            <a:avLst/>
            <a:gdLst/>
            <a:ahLst/>
            <a:cxnLst/>
            <a:rect l="l" t="t" r="r" b="b"/>
            <a:pathLst>
              <a:path w="1931670" h="422656">
                <a:moveTo>
                  <a:pt x="0" y="70485"/>
                </a:moveTo>
                <a:lnTo>
                  <a:pt x="0" y="352171"/>
                </a:lnTo>
                <a:lnTo>
                  <a:pt x="1078" y="364495"/>
                </a:lnTo>
                <a:lnTo>
                  <a:pt x="19937" y="401244"/>
                </a:lnTo>
                <a:lnTo>
                  <a:pt x="56034" y="421166"/>
                </a:lnTo>
                <a:lnTo>
                  <a:pt x="70485" y="422656"/>
                </a:lnTo>
                <a:lnTo>
                  <a:pt x="1861312" y="422656"/>
                </a:lnTo>
                <a:lnTo>
                  <a:pt x="1899511" y="411357"/>
                </a:lnTo>
                <a:lnTo>
                  <a:pt x="1925924" y="380088"/>
                </a:lnTo>
                <a:lnTo>
                  <a:pt x="1931670" y="352171"/>
                </a:lnTo>
                <a:lnTo>
                  <a:pt x="1931670" y="70485"/>
                </a:lnTo>
                <a:lnTo>
                  <a:pt x="1920409" y="32247"/>
                </a:lnTo>
                <a:lnTo>
                  <a:pt x="1889208" y="5766"/>
                </a:lnTo>
                <a:lnTo>
                  <a:pt x="1861312" y="0"/>
                </a:lnTo>
                <a:lnTo>
                  <a:pt x="70485" y="0"/>
                </a:lnTo>
                <a:lnTo>
                  <a:pt x="32195" y="11332"/>
                </a:lnTo>
                <a:lnTo>
                  <a:pt x="5756" y="42590"/>
                </a:lnTo>
                <a:lnTo>
                  <a:pt x="0" y="70485"/>
                </a:lnTo>
                <a:close/>
              </a:path>
            </a:pathLst>
          </a:custGeom>
          <a:solidFill>
            <a:srgbClr val="FFFFFF">
              <a:alpha val="90196"/>
            </a:srgbClr>
          </a:solidFill>
        </p:spPr>
        <p:txBody>
          <a:bodyPr wrap="square" lIns="0" tIns="0" rIns="0" bIns="0" rtlCol="0">
            <a:noAutofit/>
          </a:bodyPr>
          <a:lstStyle/>
          <a:p>
            <a:endParaRPr/>
          </a:p>
        </p:txBody>
      </p:sp>
      <p:sp>
        <p:nvSpPr>
          <p:cNvPr id="22" name="object 22"/>
          <p:cNvSpPr/>
          <p:nvPr/>
        </p:nvSpPr>
        <p:spPr>
          <a:xfrm>
            <a:off x="3549777" y="2848355"/>
            <a:ext cx="1931670" cy="422656"/>
          </a:xfrm>
          <a:custGeom>
            <a:avLst/>
            <a:gdLst/>
            <a:ahLst/>
            <a:cxnLst/>
            <a:rect l="l" t="t" r="r" b="b"/>
            <a:pathLst>
              <a:path w="1931670" h="422656">
                <a:moveTo>
                  <a:pt x="0" y="70485"/>
                </a:moveTo>
                <a:lnTo>
                  <a:pt x="12498" y="30457"/>
                </a:lnTo>
                <a:lnTo>
                  <a:pt x="44545" y="4945"/>
                </a:lnTo>
                <a:lnTo>
                  <a:pt x="70485" y="0"/>
                </a:lnTo>
                <a:lnTo>
                  <a:pt x="1861312" y="0"/>
                </a:lnTo>
                <a:lnTo>
                  <a:pt x="1901328" y="12519"/>
                </a:lnTo>
                <a:lnTo>
                  <a:pt x="1926770" y="44616"/>
                </a:lnTo>
                <a:lnTo>
                  <a:pt x="1931670" y="70485"/>
                </a:lnTo>
                <a:lnTo>
                  <a:pt x="1931670" y="352171"/>
                </a:lnTo>
                <a:lnTo>
                  <a:pt x="1919192" y="392228"/>
                </a:lnTo>
                <a:lnTo>
                  <a:pt x="1887163" y="417738"/>
                </a:lnTo>
                <a:lnTo>
                  <a:pt x="1861312" y="422656"/>
                </a:lnTo>
                <a:lnTo>
                  <a:pt x="70485" y="422656"/>
                </a:lnTo>
                <a:lnTo>
                  <a:pt x="30457" y="410157"/>
                </a:lnTo>
                <a:lnTo>
                  <a:pt x="4945" y="378110"/>
                </a:lnTo>
                <a:lnTo>
                  <a:pt x="0" y="352171"/>
                </a:lnTo>
                <a:lnTo>
                  <a:pt x="0" y="70485"/>
                </a:lnTo>
                <a:close/>
              </a:path>
            </a:pathLst>
          </a:custGeom>
          <a:ln w="25400">
            <a:solidFill>
              <a:srgbClr val="FFC000"/>
            </a:solidFill>
          </a:ln>
        </p:spPr>
        <p:txBody>
          <a:bodyPr wrap="square" lIns="0" tIns="0" rIns="0" bIns="0" rtlCol="0">
            <a:noAutofit/>
          </a:bodyPr>
          <a:lstStyle/>
          <a:p>
            <a:endParaRPr/>
          </a:p>
        </p:txBody>
      </p:sp>
      <p:sp>
        <p:nvSpPr>
          <p:cNvPr id="23" name="object 23"/>
          <p:cNvSpPr/>
          <p:nvPr/>
        </p:nvSpPr>
        <p:spPr>
          <a:xfrm>
            <a:off x="3549777" y="3323844"/>
            <a:ext cx="1931670" cy="422528"/>
          </a:xfrm>
          <a:custGeom>
            <a:avLst/>
            <a:gdLst/>
            <a:ahLst/>
            <a:cxnLst/>
            <a:rect l="l" t="t" r="r" b="b"/>
            <a:pathLst>
              <a:path w="1931670" h="422528">
                <a:moveTo>
                  <a:pt x="0" y="70357"/>
                </a:moveTo>
                <a:lnTo>
                  <a:pt x="0" y="352043"/>
                </a:lnTo>
                <a:lnTo>
                  <a:pt x="1078" y="364368"/>
                </a:lnTo>
                <a:lnTo>
                  <a:pt x="19937" y="401117"/>
                </a:lnTo>
                <a:lnTo>
                  <a:pt x="56034" y="421039"/>
                </a:lnTo>
                <a:lnTo>
                  <a:pt x="70485" y="422528"/>
                </a:lnTo>
                <a:lnTo>
                  <a:pt x="1861312" y="422528"/>
                </a:lnTo>
                <a:lnTo>
                  <a:pt x="1899511" y="411230"/>
                </a:lnTo>
                <a:lnTo>
                  <a:pt x="1925924" y="379961"/>
                </a:lnTo>
                <a:lnTo>
                  <a:pt x="1931670" y="352043"/>
                </a:lnTo>
                <a:lnTo>
                  <a:pt x="1931670" y="70357"/>
                </a:lnTo>
                <a:lnTo>
                  <a:pt x="1920443" y="32211"/>
                </a:lnTo>
                <a:lnTo>
                  <a:pt x="1889231" y="5755"/>
                </a:lnTo>
                <a:lnTo>
                  <a:pt x="1861312" y="0"/>
                </a:lnTo>
                <a:lnTo>
                  <a:pt x="70485" y="0"/>
                </a:lnTo>
                <a:lnTo>
                  <a:pt x="32247" y="11260"/>
                </a:lnTo>
                <a:lnTo>
                  <a:pt x="5766" y="42461"/>
                </a:lnTo>
                <a:lnTo>
                  <a:pt x="0" y="70357"/>
                </a:lnTo>
                <a:close/>
              </a:path>
            </a:pathLst>
          </a:custGeom>
          <a:solidFill>
            <a:srgbClr val="FFFFFF">
              <a:alpha val="90196"/>
            </a:srgbClr>
          </a:solidFill>
        </p:spPr>
        <p:txBody>
          <a:bodyPr wrap="square" lIns="0" tIns="0" rIns="0" bIns="0" rtlCol="0">
            <a:noAutofit/>
          </a:bodyPr>
          <a:lstStyle/>
          <a:p>
            <a:endParaRPr/>
          </a:p>
        </p:txBody>
      </p:sp>
      <p:sp>
        <p:nvSpPr>
          <p:cNvPr id="24" name="object 24"/>
          <p:cNvSpPr/>
          <p:nvPr/>
        </p:nvSpPr>
        <p:spPr>
          <a:xfrm>
            <a:off x="3549777" y="3323844"/>
            <a:ext cx="1931670" cy="422528"/>
          </a:xfrm>
          <a:custGeom>
            <a:avLst/>
            <a:gdLst/>
            <a:ahLst/>
            <a:cxnLst/>
            <a:rect l="l" t="t" r="r" b="b"/>
            <a:pathLst>
              <a:path w="1931670" h="422528">
                <a:moveTo>
                  <a:pt x="0" y="70357"/>
                </a:moveTo>
                <a:lnTo>
                  <a:pt x="12519" y="30341"/>
                </a:lnTo>
                <a:lnTo>
                  <a:pt x="44616" y="4899"/>
                </a:lnTo>
                <a:lnTo>
                  <a:pt x="70485" y="0"/>
                </a:lnTo>
                <a:lnTo>
                  <a:pt x="1861312" y="0"/>
                </a:lnTo>
                <a:lnTo>
                  <a:pt x="1901359" y="12499"/>
                </a:lnTo>
                <a:lnTo>
                  <a:pt x="1926798" y="44577"/>
                </a:lnTo>
                <a:lnTo>
                  <a:pt x="1931670" y="70357"/>
                </a:lnTo>
                <a:lnTo>
                  <a:pt x="1931670" y="352043"/>
                </a:lnTo>
                <a:lnTo>
                  <a:pt x="1919192" y="392101"/>
                </a:lnTo>
                <a:lnTo>
                  <a:pt x="1887163" y="417611"/>
                </a:lnTo>
                <a:lnTo>
                  <a:pt x="1861312" y="422528"/>
                </a:lnTo>
                <a:lnTo>
                  <a:pt x="70485" y="422528"/>
                </a:lnTo>
                <a:lnTo>
                  <a:pt x="30457" y="410030"/>
                </a:lnTo>
                <a:lnTo>
                  <a:pt x="4945" y="377983"/>
                </a:lnTo>
                <a:lnTo>
                  <a:pt x="0" y="352043"/>
                </a:lnTo>
                <a:lnTo>
                  <a:pt x="0" y="70357"/>
                </a:lnTo>
                <a:close/>
              </a:path>
            </a:pathLst>
          </a:custGeom>
          <a:ln w="25400">
            <a:solidFill>
              <a:srgbClr val="FFC000"/>
            </a:solidFill>
          </a:ln>
        </p:spPr>
        <p:txBody>
          <a:bodyPr wrap="square" lIns="0" tIns="0" rIns="0" bIns="0" rtlCol="0">
            <a:noAutofit/>
          </a:bodyPr>
          <a:lstStyle/>
          <a:p>
            <a:endParaRPr/>
          </a:p>
        </p:txBody>
      </p:sp>
      <p:sp>
        <p:nvSpPr>
          <p:cNvPr id="25" name="object 25"/>
          <p:cNvSpPr/>
          <p:nvPr/>
        </p:nvSpPr>
        <p:spPr>
          <a:xfrm>
            <a:off x="3549777" y="3799204"/>
            <a:ext cx="1931670" cy="422528"/>
          </a:xfrm>
          <a:custGeom>
            <a:avLst/>
            <a:gdLst/>
            <a:ahLst/>
            <a:cxnLst/>
            <a:rect l="l" t="t" r="r" b="b"/>
            <a:pathLst>
              <a:path w="1931670" h="422528">
                <a:moveTo>
                  <a:pt x="0" y="70358"/>
                </a:moveTo>
                <a:lnTo>
                  <a:pt x="0" y="352044"/>
                </a:lnTo>
                <a:lnTo>
                  <a:pt x="1078" y="364401"/>
                </a:lnTo>
                <a:lnTo>
                  <a:pt x="19937" y="401165"/>
                </a:lnTo>
                <a:lnTo>
                  <a:pt x="56034" y="421044"/>
                </a:lnTo>
                <a:lnTo>
                  <a:pt x="70485" y="422529"/>
                </a:lnTo>
                <a:lnTo>
                  <a:pt x="1861312" y="422529"/>
                </a:lnTo>
                <a:lnTo>
                  <a:pt x="1899511" y="411262"/>
                </a:lnTo>
                <a:lnTo>
                  <a:pt x="1925924" y="380015"/>
                </a:lnTo>
                <a:lnTo>
                  <a:pt x="1931670" y="352044"/>
                </a:lnTo>
                <a:lnTo>
                  <a:pt x="1931670" y="70358"/>
                </a:lnTo>
                <a:lnTo>
                  <a:pt x="1920443" y="32211"/>
                </a:lnTo>
                <a:lnTo>
                  <a:pt x="1889231" y="5755"/>
                </a:lnTo>
                <a:lnTo>
                  <a:pt x="1861312" y="0"/>
                </a:lnTo>
                <a:lnTo>
                  <a:pt x="70485" y="0"/>
                </a:lnTo>
                <a:lnTo>
                  <a:pt x="32247" y="11260"/>
                </a:lnTo>
                <a:lnTo>
                  <a:pt x="5766" y="42461"/>
                </a:lnTo>
                <a:lnTo>
                  <a:pt x="0" y="70358"/>
                </a:lnTo>
                <a:close/>
              </a:path>
            </a:pathLst>
          </a:custGeom>
          <a:solidFill>
            <a:srgbClr val="FFFFFF">
              <a:alpha val="90196"/>
            </a:srgbClr>
          </a:solidFill>
        </p:spPr>
        <p:txBody>
          <a:bodyPr wrap="square" lIns="0" tIns="0" rIns="0" bIns="0" rtlCol="0">
            <a:noAutofit/>
          </a:bodyPr>
          <a:lstStyle/>
          <a:p>
            <a:endParaRPr/>
          </a:p>
        </p:txBody>
      </p:sp>
      <p:sp>
        <p:nvSpPr>
          <p:cNvPr id="26" name="object 26"/>
          <p:cNvSpPr/>
          <p:nvPr/>
        </p:nvSpPr>
        <p:spPr>
          <a:xfrm>
            <a:off x="3549777" y="3799204"/>
            <a:ext cx="1931670" cy="422528"/>
          </a:xfrm>
          <a:custGeom>
            <a:avLst/>
            <a:gdLst/>
            <a:ahLst/>
            <a:cxnLst/>
            <a:rect l="l" t="t" r="r" b="b"/>
            <a:pathLst>
              <a:path w="1931670" h="422528">
                <a:moveTo>
                  <a:pt x="0" y="70358"/>
                </a:moveTo>
                <a:lnTo>
                  <a:pt x="12519" y="30341"/>
                </a:lnTo>
                <a:lnTo>
                  <a:pt x="44616" y="4899"/>
                </a:lnTo>
                <a:lnTo>
                  <a:pt x="70485" y="0"/>
                </a:lnTo>
                <a:lnTo>
                  <a:pt x="1861312" y="0"/>
                </a:lnTo>
                <a:lnTo>
                  <a:pt x="1901359" y="12499"/>
                </a:lnTo>
                <a:lnTo>
                  <a:pt x="1926798" y="44577"/>
                </a:lnTo>
                <a:lnTo>
                  <a:pt x="1931670" y="70358"/>
                </a:lnTo>
                <a:lnTo>
                  <a:pt x="1931670" y="352044"/>
                </a:lnTo>
                <a:lnTo>
                  <a:pt x="1919192" y="392157"/>
                </a:lnTo>
                <a:lnTo>
                  <a:pt x="1887163" y="417627"/>
                </a:lnTo>
                <a:lnTo>
                  <a:pt x="1861312" y="422529"/>
                </a:lnTo>
                <a:lnTo>
                  <a:pt x="70485" y="422529"/>
                </a:lnTo>
                <a:lnTo>
                  <a:pt x="30457" y="410065"/>
                </a:lnTo>
                <a:lnTo>
                  <a:pt x="4945" y="378035"/>
                </a:lnTo>
                <a:lnTo>
                  <a:pt x="0" y="352044"/>
                </a:lnTo>
                <a:lnTo>
                  <a:pt x="0" y="70358"/>
                </a:lnTo>
                <a:close/>
              </a:path>
            </a:pathLst>
          </a:custGeom>
          <a:ln w="25400">
            <a:solidFill>
              <a:srgbClr val="FFC000"/>
            </a:solidFill>
          </a:ln>
        </p:spPr>
        <p:txBody>
          <a:bodyPr wrap="square" lIns="0" tIns="0" rIns="0" bIns="0" rtlCol="0">
            <a:noAutofit/>
          </a:bodyPr>
          <a:lstStyle/>
          <a:p>
            <a:endParaRPr/>
          </a:p>
        </p:txBody>
      </p:sp>
      <p:sp>
        <p:nvSpPr>
          <p:cNvPr id="14" name="object 14"/>
          <p:cNvSpPr/>
          <p:nvPr/>
        </p:nvSpPr>
        <p:spPr>
          <a:xfrm>
            <a:off x="6401562" y="1981200"/>
            <a:ext cx="380999" cy="2438400"/>
          </a:xfrm>
          <a:custGeom>
            <a:avLst/>
            <a:gdLst/>
            <a:ahLst/>
            <a:cxnLst/>
            <a:rect l="l" t="t" r="r" b="b"/>
            <a:pathLst>
              <a:path w="380999" h="2438400">
                <a:moveTo>
                  <a:pt x="190499" y="2438400"/>
                </a:moveTo>
                <a:lnTo>
                  <a:pt x="380999" y="2247900"/>
                </a:lnTo>
                <a:lnTo>
                  <a:pt x="285749" y="2247900"/>
                </a:lnTo>
                <a:lnTo>
                  <a:pt x="285749" y="0"/>
                </a:lnTo>
                <a:lnTo>
                  <a:pt x="95250" y="0"/>
                </a:lnTo>
                <a:lnTo>
                  <a:pt x="95250" y="2247900"/>
                </a:lnTo>
                <a:lnTo>
                  <a:pt x="0" y="2247900"/>
                </a:lnTo>
                <a:lnTo>
                  <a:pt x="190499" y="2438400"/>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6401562" y="1981200"/>
            <a:ext cx="380999" cy="2438400"/>
          </a:xfrm>
          <a:custGeom>
            <a:avLst/>
            <a:gdLst/>
            <a:ahLst/>
            <a:cxnLst/>
            <a:rect l="l" t="t" r="r" b="b"/>
            <a:pathLst>
              <a:path w="380999" h="2438400">
                <a:moveTo>
                  <a:pt x="0" y="2247900"/>
                </a:moveTo>
                <a:lnTo>
                  <a:pt x="95250" y="2247900"/>
                </a:lnTo>
                <a:lnTo>
                  <a:pt x="95250" y="0"/>
                </a:lnTo>
                <a:lnTo>
                  <a:pt x="285749" y="0"/>
                </a:lnTo>
                <a:lnTo>
                  <a:pt x="285749" y="2247900"/>
                </a:lnTo>
                <a:lnTo>
                  <a:pt x="380999" y="2247900"/>
                </a:lnTo>
                <a:lnTo>
                  <a:pt x="190499" y="2438400"/>
                </a:lnTo>
                <a:lnTo>
                  <a:pt x="0" y="2247900"/>
                </a:lnTo>
                <a:close/>
              </a:path>
            </a:pathLst>
          </a:custGeom>
          <a:ln w="25399">
            <a:solidFill>
              <a:srgbClr val="BB8B00"/>
            </a:solidFill>
          </a:ln>
        </p:spPr>
        <p:txBody>
          <a:bodyPr wrap="square" lIns="0" tIns="0" rIns="0" bIns="0" rtlCol="0">
            <a:noAutofit/>
          </a:bodyPr>
          <a:lstStyle/>
          <a:p>
            <a:endParaRPr/>
          </a:p>
        </p:txBody>
      </p:sp>
      <p:sp>
        <p:nvSpPr>
          <p:cNvPr id="13" name="object 13"/>
          <p:cNvSpPr txBox="1"/>
          <p:nvPr/>
        </p:nvSpPr>
        <p:spPr>
          <a:xfrm>
            <a:off x="387502" y="197103"/>
            <a:ext cx="3203057" cy="380492"/>
          </a:xfrm>
          <a:prstGeom prst="rect">
            <a:avLst/>
          </a:prstGeom>
        </p:spPr>
        <p:txBody>
          <a:bodyPr wrap="square" lIns="0" tIns="18383" rIns="0" bIns="0" rtlCol="0">
            <a:noAutofit/>
          </a:bodyPr>
          <a:lstStyle/>
          <a:p>
            <a:pPr marL="12700">
              <a:lnSpc>
                <a:spcPts val="2895"/>
              </a:lnSpc>
            </a:pPr>
            <a:r>
              <a:rPr sz="2800" b="1" u="heavy" spc="-11" dirty="0">
                <a:solidFill>
                  <a:srgbClr val="404040"/>
                </a:solidFill>
                <a:latin typeface="Calibri"/>
                <a:cs typeface="Calibri"/>
              </a:rPr>
              <a:t>Operator Precedence</a:t>
            </a:r>
            <a:endParaRPr sz="2800">
              <a:latin typeface="Calibri"/>
              <a:cs typeface="Calibri"/>
            </a:endParaRPr>
          </a:p>
        </p:txBody>
      </p:sp>
      <p:sp>
        <p:nvSpPr>
          <p:cNvPr id="12" name="object 12"/>
          <p:cNvSpPr txBox="1"/>
          <p:nvPr/>
        </p:nvSpPr>
        <p:spPr>
          <a:xfrm>
            <a:off x="3963670" y="1994629"/>
            <a:ext cx="1131895" cy="228092"/>
          </a:xfrm>
          <a:prstGeom prst="rect">
            <a:avLst/>
          </a:prstGeom>
        </p:spPr>
        <p:txBody>
          <a:bodyPr wrap="square" lIns="0" tIns="10985" rIns="0" bIns="0" rtlCol="0">
            <a:noAutofit/>
          </a:bodyPr>
          <a:lstStyle/>
          <a:p>
            <a:pPr marL="12700">
              <a:lnSpc>
                <a:spcPts val="1730"/>
              </a:lnSpc>
            </a:pPr>
            <a:r>
              <a:rPr sz="1600" spc="0" dirty="0">
                <a:latin typeface="Times New Roman"/>
                <a:cs typeface="Times New Roman"/>
              </a:rPr>
              <a:t>1.Parenthesis</a:t>
            </a:r>
            <a:endParaRPr sz="1600">
              <a:latin typeface="Times New Roman"/>
              <a:cs typeface="Times New Roman"/>
            </a:endParaRPr>
          </a:p>
        </p:txBody>
      </p:sp>
      <p:sp>
        <p:nvSpPr>
          <p:cNvPr id="11" name="object 11"/>
          <p:cNvSpPr txBox="1"/>
          <p:nvPr/>
        </p:nvSpPr>
        <p:spPr>
          <a:xfrm>
            <a:off x="4167886" y="2469871"/>
            <a:ext cx="727159" cy="228396"/>
          </a:xfrm>
          <a:prstGeom prst="rect">
            <a:avLst/>
          </a:prstGeom>
        </p:spPr>
        <p:txBody>
          <a:bodyPr wrap="square" lIns="0" tIns="10985" rIns="0" bIns="0" rtlCol="0">
            <a:noAutofit/>
          </a:bodyPr>
          <a:lstStyle/>
          <a:p>
            <a:pPr marL="12700">
              <a:lnSpc>
                <a:spcPts val="1730"/>
              </a:lnSpc>
            </a:pPr>
            <a:r>
              <a:rPr sz="1600" spc="0" dirty="0">
                <a:latin typeface="Times New Roman"/>
                <a:cs typeface="Times New Roman"/>
              </a:rPr>
              <a:t>2.Power</a:t>
            </a:r>
            <a:endParaRPr sz="1600">
              <a:latin typeface="Times New Roman"/>
              <a:cs typeface="Times New Roman"/>
            </a:endParaRPr>
          </a:p>
        </p:txBody>
      </p:sp>
      <p:sp>
        <p:nvSpPr>
          <p:cNvPr id="10" name="object 10"/>
          <p:cNvSpPr txBox="1"/>
          <p:nvPr/>
        </p:nvSpPr>
        <p:spPr>
          <a:xfrm>
            <a:off x="3844798" y="2945105"/>
            <a:ext cx="1369644" cy="228396"/>
          </a:xfrm>
          <a:prstGeom prst="rect">
            <a:avLst/>
          </a:prstGeom>
        </p:spPr>
        <p:txBody>
          <a:bodyPr wrap="square" lIns="0" tIns="10985" rIns="0" bIns="0" rtlCol="0">
            <a:noAutofit/>
          </a:bodyPr>
          <a:lstStyle/>
          <a:p>
            <a:pPr marL="12700">
              <a:lnSpc>
                <a:spcPts val="1730"/>
              </a:lnSpc>
            </a:pPr>
            <a:r>
              <a:rPr sz="1600" dirty="0">
                <a:latin typeface="Times New Roman"/>
                <a:cs typeface="Times New Roman"/>
              </a:rPr>
              <a:t>3.Multiplication</a:t>
            </a:r>
            <a:endParaRPr sz="1600">
              <a:latin typeface="Times New Roman"/>
              <a:cs typeface="Times New Roman"/>
            </a:endParaRPr>
          </a:p>
        </p:txBody>
      </p:sp>
      <p:sp>
        <p:nvSpPr>
          <p:cNvPr id="9" name="object 9"/>
          <p:cNvSpPr txBox="1"/>
          <p:nvPr/>
        </p:nvSpPr>
        <p:spPr>
          <a:xfrm>
            <a:off x="4064254" y="3420839"/>
            <a:ext cx="930622" cy="228092"/>
          </a:xfrm>
          <a:prstGeom prst="rect">
            <a:avLst/>
          </a:prstGeom>
        </p:spPr>
        <p:txBody>
          <a:bodyPr wrap="square" lIns="0" tIns="10985" rIns="0" bIns="0" rtlCol="0">
            <a:noAutofit/>
          </a:bodyPr>
          <a:lstStyle/>
          <a:p>
            <a:pPr marL="12700">
              <a:lnSpc>
                <a:spcPts val="1730"/>
              </a:lnSpc>
            </a:pPr>
            <a:r>
              <a:rPr sz="1600" spc="1" dirty="0">
                <a:latin typeface="Times New Roman"/>
                <a:cs typeface="Times New Roman"/>
              </a:rPr>
              <a:t>4.Addition</a:t>
            </a:r>
            <a:endParaRPr sz="1600">
              <a:latin typeface="Times New Roman"/>
              <a:cs typeface="Times New Roman"/>
            </a:endParaRPr>
          </a:p>
        </p:txBody>
      </p:sp>
      <p:sp>
        <p:nvSpPr>
          <p:cNvPr id="8" name="object 8"/>
          <p:cNvSpPr txBox="1"/>
          <p:nvPr/>
        </p:nvSpPr>
        <p:spPr>
          <a:xfrm>
            <a:off x="3901186" y="3896327"/>
            <a:ext cx="1257564" cy="228091"/>
          </a:xfrm>
          <a:prstGeom prst="rect">
            <a:avLst/>
          </a:prstGeom>
        </p:spPr>
        <p:txBody>
          <a:bodyPr wrap="square" lIns="0" tIns="10985" rIns="0" bIns="0" rtlCol="0">
            <a:noAutofit/>
          </a:bodyPr>
          <a:lstStyle/>
          <a:p>
            <a:pPr marL="12700">
              <a:lnSpc>
                <a:spcPts val="1730"/>
              </a:lnSpc>
            </a:pPr>
            <a:r>
              <a:rPr sz="1600" spc="-1" dirty="0">
                <a:latin typeface="Times New Roman"/>
                <a:cs typeface="Times New Roman"/>
              </a:rPr>
              <a:t>5.Left to Right</a:t>
            </a:r>
            <a:endParaRPr sz="1600">
              <a:latin typeface="Times New Roman"/>
              <a:cs typeface="Times New Roman"/>
            </a:endParaRPr>
          </a:p>
        </p:txBody>
      </p:sp>
      <p:sp>
        <p:nvSpPr>
          <p:cNvPr id="7" name="object 7"/>
          <p:cNvSpPr txBox="1"/>
          <p:nvPr/>
        </p:nvSpPr>
        <p:spPr>
          <a:xfrm>
            <a:off x="1819402" y="5018555"/>
            <a:ext cx="152806"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2104390" y="5033924"/>
            <a:ext cx="7678392" cy="584936"/>
          </a:xfrm>
          <a:prstGeom prst="rect">
            <a:avLst/>
          </a:prstGeom>
        </p:spPr>
        <p:txBody>
          <a:bodyPr wrap="square" lIns="0" tIns="13366" rIns="0" bIns="0" rtlCol="0">
            <a:noAutofit/>
          </a:bodyPr>
          <a:lstStyle/>
          <a:p>
            <a:pPr marL="12700">
              <a:lnSpc>
                <a:spcPts val="2105"/>
              </a:lnSpc>
            </a:pPr>
            <a:r>
              <a:rPr sz="2000" spc="1" dirty="0">
                <a:latin typeface="Calibri"/>
                <a:cs typeface="Calibri"/>
              </a:rPr>
              <a:t>During operation where one operand is an integer and the other operand</a:t>
            </a:r>
            <a:endParaRPr sz="2000">
              <a:latin typeface="Calibri"/>
              <a:cs typeface="Calibri"/>
            </a:endParaRPr>
          </a:p>
          <a:p>
            <a:pPr marL="12700" marR="38221">
              <a:lnSpc>
                <a:spcPts val="2400"/>
              </a:lnSpc>
              <a:spcBef>
                <a:spcPts val="14"/>
              </a:spcBef>
            </a:pPr>
            <a:r>
              <a:rPr sz="2000" spc="-2" dirty="0">
                <a:latin typeface="Calibri"/>
                <a:cs typeface="Calibri"/>
              </a:rPr>
              <a:t>is a floating point the result is a floating point</a:t>
            </a:r>
            <a:endParaRPr sz="2000">
              <a:latin typeface="Calibri"/>
              <a:cs typeface="Calibri"/>
            </a:endParaRPr>
          </a:p>
        </p:txBody>
      </p:sp>
      <p:sp>
        <p:nvSpPr>
          <p:cNvPr id="5" name="object 5"/>
          <p:cNvSpPr txBox="1"/>
          <p:nvPr/>
        </p:nvSpPr>
        <p:spPr>
          <a:xfrm>
            <a:off x="1819402" y="5902605"/>
            <a:ext cx="152806" cy="310453"/>
          </a:xfrm>
          <a:prstGeom prst="rect">
            <a:avLst/>
          </a:prstGeom>
        </p:spPr>
        <p:txBody>
          <a:bodyPr wrap="square" lIns="0" tIns="13652" rIns="0" bIns="0" rtlCol="0">
            <a:noAutofit/>
          </a:bodyPr>
          <a:lstStyle/>
          <a:p>
            <a:pPr marL="12700">
              <a:lnSpc>
                <a:spcPts val="2150"/>
              </a:lnSpc>
            </a:pPr>
            <a:r>
              <a:rPr sz="2000" dirty="0">
                <a:latin typeface="Arial"/>
                <a:cs typeface="Arial"/>
              </a:rPr>
              <a:t>•</a:t>
            </a:r>
          </a:p>
        </p:txBody>
      </p:sp>
      <p:sp>
        <p:nvSpPr>
          <p:cNvPr id="4" name="object 4"/>
          <p:cNvSpPr txBox="1"/>
          <p:nvPr/>
        </p:nvSpPr>
        <p:spPr>
          <a:xfrm>
            <a:off x="2063877" y="5902605"/>
            <a:ext cx="6700469" cy="279908"/>
          </a:xfrm>
          <a:prstGeom prst="rect">
            <a:avLst/>
          </a:prstGeom>
        </p:spPr>
        <p:txBody>
          <a:bodyPr wrap="square" lIns="0" tIns="13366" rIns="0" bIns="0" rtlCol="0">
            <a:noAutofit/>
          </a:bodyPr>
          <a:lstStyle/>
          <a:p>
            <a:pPr marL="12700">
              <a:lnSpc>
                <a:spcPts val="2105"/>
              </a:lnSpc>
            </a:pPr>
            <a:r>
              <a:rPr sz="2000" spc="-5" dirty="0">
                <a:latin typeface="Calibri"/>
                <a:cs typeface="Calibri"/>
              </a:rPr>
              <a:t>The integer is converted to a floating point before the operation</a:t>
            </a:r>
            <a:r>
              <a:rPr sz="1600" spc="0" dirty="0">
                <a:latin typeface="Times New Roman"/>
                <a:cs typeface="Times New Roman"/>
              </a:rPr>
              <a:t>.</a:t>
            </a:r>
            <a:endParaRPr sz="1600" dirty="0">
              <a:latin typeface="Times New Roman"/>
              <a:cs typeface="Times New Roman"/>
            </a:endParaRPr>
          </a:p>
        </p:txBody>
      </p:sp>
      <p:sp>
        <p:nvSpPr>
          <p:cNvPr id="2" name="object 2"/>
          <p:cNvSpPr txBox="1"/>
          <p:nvPr/>
        </p:nvSpPr>
        <p:spPr>
          <a:xfrm>
            <a:off x="1738567" y="336423"/>
            <a:ext cx="81647"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470533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xmlns="" id="{2395524C-FEE6-4AA2-962D-30EE9AF507E4}"/>
              </a:ext>
            </a:extLst>
          </p:cNvPr>
          <p:cNvSpPr txBox="1"/>
          <p:nvPr/>
        </p:nvSpPr>
        <p:spPr>
          <a:xfrm>
            <a:off x="797297" y="1968861"/>
            <a:ext cx="7352403" cy="2474848"/>
          </a:xfrm>
          <a:prstGeom prst="rect">
            <a:avLst/>
          </a:prstGeom>
        </p:spPr>
        <p:txBody>
          <a:bodyPr wrap="square" lIns="0" tIns="13366" rIns="0" bIns="0" rtlCol="0">
            <a:noAutofit/>
          </a:bodyPr>
          <a:lstStyle/>
          <a:p>
            <a:pPr marL="12700" marR="46508">
              <a:lnSpc>
                <a:spcPts val="2105"/>
              </a:lnSpc>
            </a:pPr>
            <a:r>
              <a:rPr sz="2400" spc="-5" dirty="0">
                <a:latin typeface="Calibri"/>
                <a:cs typeface="Calibri"/>
              </a:rPr>
              <a:t>Arithmetic Operators</a:t>
            </a:r>
            <a:endParaRPr sz="2400" dirty="0">
              <a:latin typeface="Calibri"/>
              <a:cs typeface="Calibri"/>
            </a:endParaRPr>
          </a:p>
          <a:p>
            <a:pPr marL="69087">
              <a:lnSpc>
                <a:spcPct val="101725"/>
              </a:lnSpc>
              <a:spcBef>
                <a:spcPts val="329"/>
              </a:spcBef>
            </a:pPr>
            <a:r>
              <a:rPr sz="2400" spc="-5" dirty="0">
                <a:latin typeface="Calibri"/>
                <a:cs typeface="Calibri"/>
              </a:rPr>
              <a:t>Comparison (Relational) Operators</a:t>
            </a:r>
            <a:endParaRPr sz="2400" dirty="0">
              <a:latin typeface="Calibri"/>
              <a:cs typeface="Calibri"/>
            </a:endParaRPr>
          </a:p>
          <a:p>
            <a:pPr marL="69087" marR="1180464">
              <a:lnSpc>
                <a:spcPts val="2441"/>
              </a:lnSpc>
              <a:spcBef>
                <a:spcPts val="434"/>
              </a:spcBef>
            </a:pPr>
            <a:r>
              <a:rPr sz="2400" spc="-6" dirty="0">
                <a:latin typeface="Calibri"/>
                <a:cs typeface="Calibri"/>
              </a:rPr>
              <a:t>Assignment Operators </a:t>
            </a:r>
            <a:endParaRPr sz="2400" dirty="0">
              <a:latin typeface="Calibri"/>
              <a:cs typeface="Calibri"/>
            </a:endParaRPr>
          </a:p>
          <a:p>
            <a:pPr marL="69087" marR="1180464">
              <a:lnSpc>
                <a:spcPts val="2441"/>
              </a:lnSpc>
              <a:spcBef>
                <a:spcPts val="439"/>
              </a:spcBef>
            </a:pPr>
            <a:r>
              <a:rPr sz="2400" spc="-8" dirty="0">
                <a:latin typeface="Calibri"/>
                <a:cs typeface="Calibri"/>
              </a:rPr>
              <a:t>Logical Operators </a:t>
            </a:r>
            <a:endParaRPr sz="2400" dirty="0">
              <a:latin typeface="Calibri"/>
              <a:cs typeface="Calibri"/>
            </a:endParaRPr>
          </a:p>
          <a:p>
            <a:pPr marL="69087" marR="1180464">
              <a:lnSpc>
                <a:spcPts val="2441"/>
              </a:lnSpc>
              <a:spcBef>
                <a:spcPts val="439"/>
              </a:spcBef>
            </a:pPr>
            <a:r>
              <a:rPr sz="2400" spc="-5" dirty="0">
                <a:latin typeface="Calibri"/>
                <a:cs typeface="Calibri"/>
              </a:rPr>
              <a:t>Bitwise Operators </a:t>
            </a:r>
            <a:endParaRPr sz="2400" dirty="0">
              <a:latin typeface="Calibri"/>
              <a:cs typeface="Calibri"/>
            </a:endParaRPr>
          </a:p>
          <a:p>
            <a:pPr marL="69087" marR="1180464">
              <a:lnSpc>
                <a:spcPts val="2441"/>
              </a:lnSpc>
              <a:spcBef>
                <a:spcPts val="439"/>
              </a:spcBef>
            </a:pPr>
            <a:r>
              <a:rPr sz="2400" spc="-7" dirty="0">
                <a:latin typeface="Calibri"/>
                <a:cs typeface="Calibri"/>
              </a:rPr>
              <a:t>Membership Operators</a:t>
            </a:r>
            <a:endParaRPr sz="2400" dirty="0">
              <a:latin typeface="Calibri"/>
              <a:cs typeface="Calibri"/>
            </a:endParaRPr>
          </a:p>
          <a:p>
            <a:pPr marL="69087" marR="46508">
              <a:lnSpc>
                <a:spcPct val="101725"/>
              </a:lnSpc>
              <a:spcBef>
                <a:spcPts val="514"/>
              </a:spcBef>
            </a:pPr>
            <a:r>
              <a:rPr sz="2400" spc="-8" dirty="0">
                <a:latin typeface="Calibri"/>
                <a:cs typeface="Calibri"/>
              </a:rPr>
              <a:t>Identity Operators</a:t>
            </a:r>
            <a:endParaRPr sz="2400" dirty="0">
              <a:latin typeface="Calibri"/>
              <a:cs typeface="Calibri"/>
            </a:endParaRPr>
          </a:p>
        </p:txBody>
      </p:sp>
      <p:sp>
        <p:nvSpPr>
          <p:cNvPr id="5" name="Rectangle 4">
            <a:extLst>
              <a:ext uri="{FF2B5EF4-FFF2-40B4-BE49-F238E27FC236}">
                <a16:creationId xmlns:a16="http://schemas.microsoft.com/office/drawing/2014/main" xmlns="" id="{B0DCBF96-1DF7-4B21-BE1D-6A2E8BD034E6}"/>
              </a:ext>
            </a:extLst>
          </p:cNvPr>
          <p:cNvSpPr/>
          <p:nvPr/>
        </p:nvSpPr>
        <p:spPr>
          <a:xfrm>
            <a:off x="2574524" y="319596"/>
            <a:ext cx="8176334" cy="568171"/>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bject 5">
            <a:extLst>
              <a:ext uri="{FF2B5EF4-FFF2-40B4-BE49-F238E27FC236}">
                <a16:creationId xmlns:a16="http://schemas.microsoft.com/office/drawing/2014/main" xmlns="" id="{0A9C3729-D087-400E-BC9D-810CE692E8C9}"/>
              </a:ext>
            </a:extLst>
          </p:cNvPr>
          <p:cNvSpPr txBox="1"/>
          <p:nvPr/>
        </p:nvSpPr>
        <p:spPr>
          <a:xfrm>
            <a:off x="5298276" y="413435"/>
            <a:ext cx="4726035" cy="380492"/>
          </a:xfrm>
          <a:prstGeom prst="rect">
            <a:avLst/>
          </a:prstGeom>
        </p:spPr>
        <p:txBody>
          <a:bodyPr wrap="square" lIns="0" tIns="18383" rIns="0" bIns="0" rtlCol="0">
            <a:noAutofit/>
          </a:bodyPr>
          <a:lstStyle/>
          <a:p>
            <a:pPr marL="12700">
              <a:lnSpc>
                <a:spcPts val="2895"/>
              </a:lnSpc>
            </a:pPr>
            <a:r>
              <a:rPr sz="4800" b="1" u="heavy" spc="-14" dirty="0">
                <a:solidFill>
                  <a:srgbClr val="404040"/>
                </a:solidFill>
                <a:latin typeface="Calibri"/>
                <a:cs typeface="Calibri"/>
              </a:rPr>
              <a:t>Operators</a:t>
            </a:r>
            <a:endParaRPr sz="4800" dirty="0">
              <a:latin typeface="Calibri"/>
              <a:cs typeface="Calibri"/>
            </a:endParaRPr>
          </a:p>
        </p:txBody>
      </p:sp>
    </p:spTree>
    <p:extLst>
      <p:ext uri="{BB962C8B-B14F-4D97-AF65-F5344CB8AC3E}">
        <p14:creationId xmlns:p14="http://schemas.microsoft.com/office/powerpoint/2010/main" val="9904046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xmlns="" id="{CEB9ACC2-6C2C-49FB-85DE-F99BD4E6116B}"/>
              </a:ext>
            </a:extLst>
          </p:cNvPr>
          <p:cNvSpPr/>
          <p:nvPr/>
        </p:nvSpPr>
        <p:spPr>
          <a:xfrm>
            <a:off x="1254710" y="1320292"/>
            <a:ext cx="8018780" cy="45720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7">
            <a:extLst>
              <a:ext uri="{FF2B5EF4-FFF2-40B4-BE49-F238E27FC236}">
                <a16:creationId xmlns:a16="http://schemas.microsoft.com/office/drawing/2014/main" xmlns="" id="{3AD2D5D9-97EE-48CB-976C-F698CC72AACC}"/>
              </a:ext>
            </a:extLst>
          </p:cNvPr>
          <p:cNvSpPr txBox="1"/>
          <p:nvPr/>
        </p:nvSpPr>
        <p:spPr>
          <a:xfrm>
            <a:off x="387502" y="197103"/>
            <a:ext cx="4341516" cy="380492"/>
          </a:xfrm>
          <a:prstGeom prst="rect">
            <a:avLst/>
          </a:prstGeom>
        </p:spPr>
        <p:txBody>
          <a:bodyPr wrap="square" lIns="0" tIns="18383" rIns="0" bIns="0" rtlCol="0">
            <a:noAutofit/>
          </a:bodyPr>
          <a:lstStyle/>
          <a:p>
            <a:pPr marL="12700">
              <a:lnSpc>
                <a:spcPts val="2895"/>
              </a:lnSpc>
            </a:pPr>
            <a:r>
              <a:rPr sz="2800" b="1" u="heavy" spc="-9" dirty="0">
                <a:solidFill>
                  <a:srgbClr val="404040"/>
                </a:solidFill>
                <a:latin typeface="Calibri"/>
                <a:cs typeface="Calibri"/>
              </a:rPr>
              <a:t>Python Arithmetic Operators</a:t>
            </a:r>
            <a:endParaRPr sz="2800">
              <a:latin typeface="Calibri"/>
              <a:cs typeface="Calibri"/>
            </a:endParaRPr>
          </a:p>
        </p:txBody>
      </p:sp>
      <p:sp>
        <p:nvSpPr>
          <p:cNvPr id="6" name="object 5">
            <a:extLst>
              <a:ext uri="{FF2B5EF4-FFF2-40B4-BE49-F238E27FC236}">
                <a16:creationId xmlns:a16="http://schemas.microsoft.com/office/drawing/2014/main" xmlns="" id="{4FD2DD0C-10B2-41EA-8BA3-A2E866A01AE0}"/>
              </a:ext>
            </a:extLst>
          </p:cNvPr>
          <p:cNvSpPr txBox="1"/>
          <p:nvPr/>
        </p:nvSpPr>
        <p:spPr>
          <a:xfrm>
            <a:off x="912709" y="808990"/>
            <a:ext cx="5313689"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We use these operators for mathematical purpose.</a:t>
            </a:r>
            <a:endParaRPr sz="2000">
              <a:latin typeface="Calibri"/>
              <a:cs typeface="Calibri"/>
            </a:endParaRPr>
          </a:p>
        </p:txBody>
      </p:sp>
      <p:sp>
        <p:nvSpPr>
          <p:cNvPr id="7" name="object 3">
            <a:extLst>
              <a:ext uri="{FF2B5EF4-FFF2-40B4-BE49-F238E27FC236}">
                <a16:creationId xmlns:a16="http://schemas.microsoft.com/office/drawing/2014/main" xmlns="" id="{82A21504-0F25-406D-9546-51DF63A4349E}"/>
              </a:ext>
            </a:extLst>
          </p:cNvPr>
          <p:cNvSpPr txBox="1"/>
          <p:nvPr/>
        </p:nvSpPr>
        <p:spPr>
          <a:xfrm>
            <a:off x="1456189" y="336423"/>
            <a:ext cx="81372" cy="152400"/>
          </a:xfrm>
          <a:prstGeom prst="rect">
            <a:avLst/>
          </a:prstGeom>
        </p:spPr>
        <p:txBody>
          <a:bodyPr wrap="square" lIns="0" tIns="0" rIns="0" bIns="0" rtlCol="0">
            <a:noAutofit/>
          </a:bodyPr>
          <a:lstStyle/>
          <a:p>
            <a:pPr marL="25400">
              <a:lnSpc>
                <a:spcPts val="1000"/>
              </a:lnSpc>
            </a:pPr>
            <a:endParaRPr sz="1000"/>
          </a:p>
        </p:txBody>
      </p:sp>
      <p:sp>
        <p:nvSpPr>
          <p:cNvPr id="8" name="object 2">
            <a:extLst>
              <a:ext uri="{FF2B5EF4-FFF2-40B4-BE49-F238E27FC236}">
                <a16:creationId xmlns:a16="http://schemas.microsoft.com/office/drawing/2014/main" xmlns="" id="{62F5BE65-4CAB-40AD-8AFB-B311819E3AEC}"/>
              </a:ext>
            </a:extLst>
          </p:cNvPr>
          <p:cNvSpPr txBox="1"/>
          <p:nvPr/>
        </p:nvSpPr>
        <p:spPr>
          <a:xfrm>
            <a:off x="3103426" y="336423"/>
            <a:ext cx="84248"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2322189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xmlns="" id="{9196E29B-5DEB-40D2-BFC5-449F77D4C646}"/>
              </a:ext>
            </a:extLst>
          </p:cNvPr>
          <p:cNvSpPr/>
          <p:nvPr/>
        </p:nvSpPr>
        <p:spPr>
          <a:xfrm>
            <a:off x="1066800" y="1447800"/>
            <a:ext cx="8382000" cy="3286379"/>
          </a:xfrm>
          <a:prstGeom prst="rect">
            <a:avLst/>
          </a:prstGeom>
          <a:blipFill>
            <a:blip r:embed="rId2" cstate="print"/>
            <a:stretch>
              <a:fillRect/>
            </a:stretch>
          </a:blipFill>
        </p:spPr>
        <p:txBody>
          <a:bodyPr wrap="square" lIns="0" tIns="0" rIns="0" bIns="0" rtlCol="0">
            <a:noAutofit/>
          </a:bodyPr>
          <a:lstStyle/>
          <a:p>
            <a:endParaRPr/>
          </a:p>
        </p:txBody>
      </p:sp>
      <p:sp>
        <p:nvSpPr>
          <p:cNvPr id="4" name="object 5">
            <a:extLst>
              <a:ext uri="{FF2B5EF4-FFF2-40B4-BE49-F238E27FC236}">
                <a16:creationId xmlns:a16="http://schemas.microsoft.com/office/drawing/2014/main" xmlns="" id="{2D0EB94A-8C9C-4889-A61C-E6B408FF92CB}"/>
              </a:ext>
            </a:extLst>
          </p:cNvPr>
          <p:cNvSpPr txBox="1"/>
          <p:nvPr/>
        </p:nvSpPr>
        <p:spPr>
          <a:xfrm>
            <a:off x="387502" y="197103"/>
            <a:ext cx="4340416" cy="380492"/>
          </a:xfrm>
          <a:prstGeom prst="rect">
            <a:avLst/>
          </a:prstGeom>
        </p:spPr>
        <p:txBody>
          <a:bodyPr wrap="square" lIns="0" tIns="18383" rIns="0" bIns="0" rtlCol="0">
            <a:noAutofit/>
          </a:bodyPr>
          <a:lstStyle/>
          <a:p>
            <a:pPr marL="12700">
              <a:lnSpc>
                <a:spcPts val="2895"/>
              </a:lnSpc>
            </a:pPr>
            <a:r>
              <a:rPr sz="2800" b="1" u="heavy" spc="-9" dirty="0">
                <a:solidFill>
                  <a:srgbClr val="404040"/>
                </a:solidFill>
                <a:latin typeface="Calibri"/>
                <a:cs typeface="Calibri"/>
              </a:rPr>
              <a:t>Python Operator Precedence</a:t>
            </a:r>
            <a:endParaRPr sz="2800">
              <a:latin typeface="Calibri"/>
              <a:cs typeface="Calibri"/>
            </a:endParaRPr>
          </a:p>
        </p:txBody>
      </p:sp>
      <p:sp>
        <p:nvSpPr>
          <p:cNvPr id="5" name="object 3">
            <a:extLst>
              <a:ext uri="{FF2B5EF4-FFF2-40B4-BE49-F238E27FC236}">
                <a16:creationId xmlns:a16="http://schemas.microsoft.com/office/drawing/2014/main" xmlns="" id="{B5137F72-70B9-4503-962F-EE0861E2B650}"/>
              </a:ext>
            </a:extLst>
          </p:cNvPr>
          <p:cNvSpPr txBox="1"/>
          <p:nvPr/>
        </p:nvSpPr>
        <p:spPr>
          <a:xfrm>
            <a:off x="1456189" y="336423"/>
            <a:ext cx="81372" cy="152400"/>
          </a:xfrm>
          <a:prstGeom prst="rect">
            <a:avLst/>
          </a:prstGeom>
        </p:spPr>
        <p:txBody>
          <a:bodyPr wrap="square" lIns="0" tIns="0" rIns="0" bIns="0" rtlCol="0">
            <a:noAutofit/>
          </a:bodyPr>
          <a:lstStyle/>
          <a:p>
            <a:pPr marL="25400">
              <a:lnSpc>
                <a:spcPts val="1000"/>
              </a:lnSpc>
            </a:pPr>
            <a:endParaRPr sz="1000"/>
          </a:p>
        </p:txBody>
      </p:sp>
      <p:sp>
        <p:nvSpPr>
          <p:cNvPr id="6" name="object 2">
            <a:extLst>
              <a:ext uri="{FF2B5EF4-FFF2-40B4-BE49-F238E27FC236}">
                <a16:creationId xmlns:a16="http://schemas.microsoft.com/office/drawing/2014/main" xmlns="" id="{D145719F-010F-4BB3-BFE8-F5273CF8AE6C}"/>
              </a:ext>
            </a:extLst>
          </p:cNvPr>
          <p:cNvSpPr txBox="1"/>
          <p:nvPr/>
        </p:nvSpPr>
        <p:spPr>
          <a:xfrm>
            <a:off x="2875927" y="336423"/>
            <a:ext cx="81647"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2624382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1">
            <a:extLst>
              <a:ext uri="{FF2B5EF4-FFF2-40B4-BE49-F238E27FC236}">
                <a16:creationId xmlns:a16="http://schemas.microsoft.com/office/drawing/2014/main" xmlns="" id="{4490DCEF-94FD-4DF8-BF1A-47CC89C71619}"/>
              </a:ext>
            </a:extLst>
          </p:cNvPr>
          <p:cNvSpPr/>
          <p:nvPr/>
        </p:nvSpPr>
        <p:spPr>
          <a:xfrm>
            <a:off x="1178052" y="1729739"/>
            <a:ext cx="8465820" cy="4078224"/>
          </a:xfrm>
          <a:prstGeom prst="rect">
            <a:avLst/>
          </a:prstGeom>
          <a:blipFill>
            <a:blip r:embed="rId2" cstate="print"/>
            <a:stretch>
              <a:fillRect/>
            </a:stretch>
          </a:blipFill>
        </p:spPr>
        <p:txBody>
          <a:bodyPr wrap="square" lIns="0" tIns="0" rIns="0" bIns="0" rtlCol="0">
            <a:noAutofit/>
          </a:bodyPr>
          <a:lstStyle/>
          <a:p>
            <a:endParaRPr/>
          </a:p>
        </p:txBody>
      </p:sp>
      <p:sp>
        <p:nvSpPr>
          <p:cNvPr id="9" name="object 22">
            <a:extLst>
              <a:ext uri="{FF2B5EF4-FFF2-40B4-BE49-F238E27FC236}">
                <a16:creationId xmlns:a16="http://schemas.microsoft.com/office/drawing/2014/main" xmlns="" id="{A3CFAD47-FAB7-4F27-9D8F-2B90CBA733AC}"/>
              </a:ext>
            </a:extLst>
          </p:cNvPr>
          <p:cNvSpPr/>
          <p:nvPr/>
        </p:nvSpPr>
        <p:spPr>
          <a:xfrm>
            <a:off x="1220000" y="1752600"/>
            <a:ext cx="8381238" cy="3992879"/>
          </a:xfrm>
          <a:prstGeom prst="rect">
            <a:avLst/>
          </a:prstGeom>
          <a:blipFill>
            <a:blip r:embed="rId3" cstate="print"/>
            <a:stretch>
              <a:fillRect/>
            </a:stretch>
          </a:blipFill>
        </p:spPr>
        <p:txBody>
          <a:bodyPr wrap="square" lIns="0" tIns="0" rIns="0" bIns="0" rtlCol="0">
            <a:noAutofit/>
          </a:bodyPr>
          <a:lstStyle/>
          <a:p>
            <a:endParaRPr/>
          </a:p>
        </p:txBody>
      </p:sp>
      <p:sp>
        <p:nvSpPr>
          <p:cNvPr id="10" name="object 23">
            <a:extLst>
              <a:ext uri="{FF2B5EF4-FFF2-40B4-BE49-F238E27FC236}">
                <a16:creationId xmlns:a16="http://schemas.microsoft.com/office/drawing/2014/main" xmlns="" id="{D2737BD2-8BF6-4F8A-94FE-8EF2B232D53A}"/>
              </a:ext>
            </a:extLst>
          </p:cNvPr>
          <p:cNvSpPr/>
          <p:nvPr/>
        </p:nvSpPr>
        <p:spPr>
          <a:xfrm>
            <a:off x="1220000" y="1752600"/>
            <a:ext cx="1571498" cy="396239"/>
          </a:xfrm>
          <a:custGeom>
            <a:avLst/>
            <a:gdLst/>
            <a:ahLst/>
            <a:cxnLst/>
            <a:rect l="l" t="t" r="r" b="b"/>
            <a:pathLst>
              <a:path w="1571498" h="396239">
                <a:moveTo>
                  <a:pt x="0" y="396239"/>
                </a:moveTo>
                <a:lnTo>
                  <a:pt x="1571498" y="396239"/>
                </a:lnTo>
                <a:lnTo>
                  <a:pt x="1571498" y="0"/>
                </a:lnTo>
                <a:lnTo>
                  <a:pt x="0" y="0"/>
                </a:lnTo>
                <a:lnTo>
                  <a:pt x="0" y="396239"/>
                </a:lnTo>
                <a:close/>
              </a:path>
            </a:pathLst>
          </a:custGeom>
          <a:solidFill>
            <a:srgbClr val="FFC000"/>
          </a:solidFill>
        </p:spPr>
        <p:txBody>
          <a:bodyPr wrap="square" lIns="0" tIns="0" rIns="0" bIns="0" rtlCol="0">
            <a:noAutofit/>
          </a:bodyPr>
          <a:lstStyle/>
          <a:p>
            <a:endParaRPr/>
          </a:p>
        </p:txBody>
      </p:sp>
      <p:sp>
        <p:nvSpPr>
          <p:cNvPr id="11" name="object 24">
            <a:extLst>
              <a:ext uri="{FF2B5EF4-FFF2-40B4-BE49-F238E27FC236}">
                <a16:creationId xmlns:a16="http://schemas.microsoft.com/office/drawing/2014/main" xmlns="" id="{C6E33F41-B7D4-4D8D-83D7-00A7DC5010A0}"/>
              </a:ext>
            </a:extLst>
          </p:cNvPr>
          <p:cNvSpPr/>
          <p:nvPr/>
        </p:nvSpPr>
        <p:spPr>
          <a:xfrm>
            <a:off x="2791460" y="1752600"/>
            <a:ext cx="6809740" cy="396239"/>
          </a:xfrm>
          <a:custGeom>
            <a:avLst/>
            <a:gdLst/>
            <a:ahLst/>
            <a:cxnLst/>
            <a:rect l="l" t="t" r="r" b="b"/>
            <a:pathLst>
              <a:path w="6809740" h="396239">
                <a:moveTo>
                  <a:pt x="0" y="396239"/>
                </a:moveTo>
                <a:lnTo>
                  <a:pt x="6809740" y="396239"/>
                </a:lnTo>
                <a:lnTo>
                  <a:pt x="6809740" y="0"/>
                </a:lnTo>
                <a:lnTo>
                  <a:pt x="0" y="0"/>
                </a:lnTo>
                <a:lnTo>
                  <a:pt x="0" y="396239"/>
                </a:lnTo>
                <a:close/>
              </a:path>
            </a:pathLst>
          </a:custGeom>
          <a:solidFill>
            <a:srgbClr val="FFC000"/>
          </a:solidFill>
        </p:spPr>
        <p:txBody>
          <a:bodyPr wrap="square" lIns="0" tIns="0" rIns="0" bIns="0" rtlCol="0">
            <a:noAutofit/>
          </a:bodyPr>
          <a:lstStyle/>
          <a:p>
            <a:endParaRPr/>
          </a:p>
        </p:txBody>
      </p:sp>
      <p:sp>
        <p:nvSpPr>
          <p:cNvPr id="12" name="object 25">
            <a:extLst>
              <a:ext uri="{FF2B5EF4-FFF2-40B4-BE49-F238E27FC236}">
                <a16:creationId xmlns:a16="http://schemas.microsoft.com/office/drawing/2014/main" xmlns="" id="{87A5743A-6DCC-40BB-8053-67415623ACAE}"/>
              </a:ext>
            </a:extLst>
          </p:cNvPr>
          <p:cNvSpPr/>
          <p:nvPr/>
        </p:nvSpPr>
        <p:spPr>
          <a:xfrm>
            <a:off x="1220000" y="2148840"/>
            <a:ext cx="1571498" cy="396239"/>
          </a:xfrm>
          <a:custGeom>
            <a:avLst/>
            <a:gdLst/>
            <a:ahLst/>
            <a:cxnLst/>
            <a:rect l="l" t="t" r="r" b="b"/>
            <a:pathLst>
              <a:path w="1571498" h="396239">
                <a:moveTo>
                  <a:pt x="0" y="396239"/>
                </a:moveTo>
                <a:lnTo>
                  <a:pt x="1571498" y="396239"/>
                </a:lnTo>
                <a:lnTo>
                  <a:pt x="1571498"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13" name="object 26">
            <a:extLst>
              <a:ext uri="{FF2B5EF4-FFF2-40B4-BE49-F238E27FC236}">
                <a16:creationId xmlns:a16="http://schemas.microsoft.com/office/drawing/2014/main" xmlns="" id="{8180F39E-5E96-4591-A668-CC93B6122BE0}"/>
              </a:ext>
            </a:extLst>
          </p:cNvPr>
          <p:cNvSpPr/>
          <p:nvPr/>
        </p:nvSpPr>
        <p:spPr>
          <a:xfrm>
            <a:off x="2791460" y="2148840"/>
            <a:ext cx="6809740" cy="396239"/>
          </a:xfrm>
          <a:custGeom>
            <a:avLst/>
            <a:gdLst/>
            <a:ahLst/>
            <a:cxnLst/>
            <a:rect l="l" t="t" r="r" b="b"/>
            <a:pathLst>
              <a:path w="6809740" h="396239">
                <a:moveTo>
                  <a:pt x="0" y="396239"/>
                </a:moveTo>
                <a:lnTo>
                  <a:pt x="6809740" y="396239"/>
                </a:lnTo>
                <a:lnTo>
                  <a:pt x="6809740" y="0"/>
                </a:lnTo>
                <a:lnTo>
                  <a:pt x="0" y="0"/>
                </a:lnTo>
                <a:lnTo>
                  <a:pt x="0" y="396239"/>
                </a:lnTo>
                <a:close/>
              </a:path>
            </a:pathLst>
          </a:custGeom>
          <a:solidFill>
            <a:srgbClr val="FFC000">
              <a:alpha val="40000"/>
            </a:srgbClr>
          </a:solidFill>
        </p:spPr>
        <p:txBody>
          <a:bodyPr wrap="square" lIns="0" tIns="0" rIns="0" bIns="0" rtlCol="0">
            <a:noAutofit/>
          </a:bodyPr>
          <a:lstStyle/>
          <a:p>
            <a:endParaRPr/>
          </a:p>
        </p:txBody>
      </p:sp>
      <p:sp>
        <p:nvSpPr>
          <p:cNvPr id="14" name="object 27">
            <a:extLst>
              <a:ext uri="{FF2B5EF4-FFF2-40B4-BE49-F238E27FC236}">
                <a16:creationId xmlns:a16="http://schemas.microsoft.com/office/drawing/2014/main" xmlns="" id="{ECBDC8AB-64C3-4648-9717-A5B563037FC6}"/>
              </a:ext>
            </a:extLst>
          </p:cNvPr>
          <p:cNvSpPr/>
          <p:nvPr/>
        </p:nvSpPr>
        <p:spPr>
          <a:xfrm>
            <a:off x="1220000" y="2941320"/>
            <a:ext cx="1571498" cy="701039"/>
          </a:xfrm>
          <a:custGeom>
            <a:avLst/>
            <a:gdLst/>
            <a:ahLst/>
            <a:cxnLst/>
            <a:rect l="l" t="t" r="r" b="b"/>
            <a:pathLst>
              <a:path w="1571498" h="701039">
                <a:moveTo>
                  <a:pt x="0" y="701039"/>
                </a:moveTo>
                <a:lnTo>
                  <a:pt x="1571498" y="701039"/>
                </a:lnTo>
                <a:lnTo>
                  <a:pt x="1571498" y="0"/>
                </a:lnTo>
                <a:lnTo>
                  <a:pt x="0" y="0"/>
                </a:lnTo>
                <a:lnTo>
                  <a:pt x="0" y="701039"/>
                </a:lnTo>
                <a:close/>
              </a:path>
            </a:pathLst>
          </a:custGeom>
          <a:solidFill>
            <a:srgbClr val="FFC000">
              <a:alpha val="40000"/>
            </a:srgbClr>
          </a:solidFill>
        </p:spPr>
        <p:txBody>
          <a:bodyPr wrap="square" lIns="0" tIns="0" rIns="0" bIns="0" rtlCol="0">
            <a:noAutofit/>
          </a:bodyPr>
          <a:lstStyle/>
          <a:p>
            <a:endParaRPr/>
          </a:p>
        </p:txBody>
      </p:sp>
      <p:sp>
        <p:nvSpPr>
          <p:cNvPr id="15" name="object 28">
            <a:extLst>
              <a:ext uri="{FF2B5EF4-FFF2-40B4-BE49-F238E27FC236}">
                <a16:creationId xmlns:a16="http://schemas.microsoft.com/office/drawing/2014/main" xmlns="" id="{8EDDC185-2DCD-495A-8E2C-2AC3F2FB5F91}"/>
              </a:ext>
            </a:extLst>
          </p:cNvPr>
          <p:cNvSpPr/>
          <p:nvPr/>
        </p:nvSpPr>
        <p:spPr>
          <a:xfrm>
            <a:off x="2791460" y="2941320"/>
            <a:ext cx="6809740" cy="701039"/>
          </a:xfrm>
          <a:custGeom>
            <a:avLst/>
            <a:gdLst/>
            <a:ahLst/>
            <a:cxnLst/>
            <a:rect l="l" t="t" r="r" b="b"/>
            <a:pathLst>
              <a:path w="6809740" h="701039">
                <a:moveTo>
                  <a:pt x="0" y="701039"/>
                </a:moveTo>
                <a:lnTo>
                  <a:pt x="6809740" y="701039"/>
                </a:lnTo>
                <a:lnTo>
                  <a:pt x="6809740" y="0"/>
                </a:lnTo>
                <a:lnTo>
                  <a:pt x="0" y="0"/>
                </a:lnTo>
                <a:lnTo>
                  <a:pt x="0" y="701039"/>
                </a:lnTo>
                <a:close/>
              </a:path>
            </a:pathLst>
          </a:custGeom>
          <a:solidFill>
            <a:srgbClr val="FFC000">
              <a:alpha val="40000"/>
            </a:srgbClr>
          </a:solidFill>
        </p:spPr>
        <p:txBody>
          <a:bodyPr wrap="square" lIns="0" tIns="0" rIns="0" bIns="0" rtlCol="0">
            <a:noAutofit/>
          </a:bodyPr>
          <a:lstStyle/>
          <a:p>
            <a:endParaRPr/>
          </a:p>
        </p:txBody>
      </p:sp>
      <p:sp>
        <p:nvSpPr>
          <p:cNvPr id="16" name="object 29">
            <a:extLst>
              <a:ext uri="{FF2B5EF4-FFF2-40B4-BE49-F238E27FC236}">
                <a16:creationId xmlns:a16="http://schemas.microsoft.com/office/drawing/2014/main" xmlns="" id="{34E22071-F251-4367-8208-DD3BC62BF402}"/>
              </a:ext>
            </a:extLst>
          </p:cNvPr>
          <p:cNvSpPr/>
          <p:nvPr/>
        </p:nvSpPr>
        <p:spPr>
          <a:xfrm>
            <a:off x="1220000" y="4038600"/>
            <a:ext cx="1571498" cy="1005839"/>
          </a:xfrm>
          <a:custGeom>
            <a:avLst/>
            <a:gdLst/>
            <a:ahLst/>
            <a:cxnLst/>
            <a:rect l="l" t="t" r="r" b="b"/>
            <a:pathLst>
              <a:path w="1571498" h="1005839">
                <a:moveTo>
                  <a:pt x="0" y="1005839"/>
                </a:moveTo>
                <a:lnTo>
                  <a:pt x="1571498" y="1005839"/>
                </a:lnTo>
                <a:lnTo>
                  <a:pt x="1571498" y="0"/>
                </a:lnTo>
                <a:lnTo>
                  <a:pt x="0" y="0"/>
                </a:lnTo>
                <a:lnTo>
                  <a:pt x="0" y="1005839"/>
                </a:lnTo>
                <a:close/>
              </a:path>
            </a:pathLst>
          </a:custGeom>
          <a:solidFill>
            <a:srgbClr val="FFC000">
              <a:alpha val="40000"/>
            </a:srgbClr>
          </a:solidFill>
        </p:spPr>
        <p:txBody>
          <a:bodyPr wrap="square" lIns="0" tIns="0" rIns="0" bIns="0" rtlCol="0">
            <a:noAutofit/>
          </a:bodyPr>
          <a:lstStyle/>
          <a:p>
            <a:endParaRPr/>
          </a:p>
        </p:txBody>
      </p:sp>
      <p:sp>
        <p:nvSpPr>
          <p:cNvPr id="17" name="object 30">
            <a:extLst>
              <a:ext uri="{FF2B5EF4-FFF2-40B4-BE49-F238E27FC236}">
                <a16:creationId xmlns:a16="http://schemas.microsoft.com/office/drawing/2014/main" xmlns="" id="{3E06066F-2A32-48AA-AA89-3F6C1C1CE500}"/>
              </a:ext>
            </a:extLst>
          </p:cNvPr>
          <p:cNvSpPr/>
          <p:nvPr/>
        </p:nvSpPr>
        <p:spPr>
          <a:xfrm>
            <a:off x="2791460" y="4038600"/>
            <a:ext cx="6809740" cy="1005839"/>
          </a:xfrm>
          <a:custGeom>
            <a:avLst/>
            <a:gdLst/>
            <a:ahLst/>
            <a:cxnLst/>
            <a:rect l="l" t="t" r="r" b="b"/>
            <a:pathLst>
              <a:path w="6809740" h="1005839">
                <a:moveTo>
                  <a:pt x="0" y="1005839"/>
                </a:moveTo>
                <a:lnTo>
                  <a:pt x="6809740" y="1005839"/>
                </a:lnTo>
                <a:lnTo>
                  <a:pt x="6809740" y="0"/>
                </a:lnTo>
                <a:lnTo>
                  <a:pt x="0" y="0"/>
                </a:lnTo>
                <a:lnTo>
                  <a:pt x="0" y="1005839"/>
                </a:lnTo>
                <a:close/>
              </a:path>
            </a:pathLst>
          </a:custGeom>
          <a:solidFill>
            <a:srgbClr val="FFC000">
              <a:alpha val="40000"/>
            </a:srgbClr>
          </a:solidFill>
        </p:spPr>
        <p:txBody>
          <a:bodyPr wrap="square" lIns="0" tIns="0" rIns="0" bIns="0" rtlCol="0">
            <a:noAutofit/>
          </a:bodyPr>
          <a:lstStyle/>
          <a:p>
            <a:endParaRPr/>
          </a:p>
        </p:txBody>
      </p:sp>
      <p:sp>
        <p:nvSpPr>
          <p:cNvPr id="18" name="object 31">
            <a:extLst>
              <a:ext uri="{FF2B5EF4-FFF2-40B4-BE49-F238E27FC236}">
                <a16:creationId xmlns:a16="http://schemas.microsoft.com/office/drawing/2014/main" xmlns="" id="{805D4D0D-3E6F-4386-B14C-251B34A9586D}"/>
              </a:ext>
            </a:extLst>
          </p:cNvPr>
          <p:cNvSpPr/>
          <p:nvPr/>
        </p:nvSpPr>
        <p:spPr>
          <a:xfrm>
            <a:off x="2791460" y="2136140"/>
            <a:ext cx="0" cy="3614102"/>
          </a:xfrm>
          <a:custGeom>
            <a:avLst/>
            <a:gdLst/>
            <a:ahLst/>
            <a:cxnLst/>
            <a:rect l="l" t="t" r="r" b="b"/>
            <a:pathLst>
              <a:path h="3614102">
                <a:moveTo>
                  <a:pt x="0" y="0"/>
                </a:moveTo>
                <a:lnTo>
                  <a:pt x="0" y="3614102"/>
                </a:lnTo>
              </a:path>
            </a:pathLst>
          </a:custGeom>
          <a:ln w="9525">
            <a:solidFill>
              <a:srgbClr val="FFBE00"/>
            </a:solidFill>
          </a:ln>
        </p:spPr>
        <p:txBody>
          <a:bodyPr wrap="square" lIns="0" tIns="0" rIns="0" bIns="0" rtlCol="0">
            <a:noAutofit/>
          </a:bodyPr>
          <a:lstStyle/>
          <a:p>
            <a:endParaRPr/>
          </a:p>
        </p:txBody>
      </p:sp>
      <p:sp>
        <p:nvSpPr>
          <p:cNvPr id="19" name="object 32">
            <a:extLst>
              <a:ext uri="{FF2B5EF4-FFF2-40B4-BE49-F238E27FC236}">
                <a16:creationId xmlns:a16="http://schemas.microsoft.com/office/drawing/2014/main" xmlns="" id="{596333F7-FBFC-4D34-A8F6-12AD3875EA61}"/>
              </a:ext>
            </a:extLst>
          </p:cNvPr>
          <p:cNvSpPr/>
          <p:nvPr/>
        </p:nvSpPr>
        <p:spPr>
          <a:xfrm>
            <a:off x="1215237" y="2148840"/>
            <a:ext cx="8390661" cy="0"/>
          </a:xfrm>
          <a:custGeom>
            <a:avLst/>
            <a:gdLst/>
            <a:ahLst/>
            <a:cxnLst/>
            <a:rect l="l" t="t" r="r" b="b"/>
            <a:pathLst>
              <a:path w="8390661">
                <a:moveTo>
                  <a:pt x="0" y="0"/>
                </a:moveTo>
                <a:lnTo>
                  <a:pt x="8390661" y="0"/>
                </a:lnTo>
              </a:path>
            </a:pathLst>
          </a:custGeom>
          <a:ln w="25400">
            <a:solidFill>
              <a:srgbClr val="FFFFFF"/>
            </a:solidFill>
          </a:ln>
        </p:spPr>
        <p:txBody>
          <a:bodyPr wrap="square" lIns="0" tIns="0" rIns="0" bIns="0" rtlCol="0">
            <a:noAutofit/>
          </a:bodyPr>
          <a:lstStyle/>
          <a:p>
            <a:endParaRPr/>
          </a:p>
        </p:txBody>
      </p:sp>
      <p:sp>
        <p:nvSpPr>
          <p:cNvPr id="20" name="object 33">
            <a:extLst>
              <a:ext uri="{FF2B5EF4-FFF2-40B4-BE49-F238E27FC236}">
                <a16:creationId xmlns:a16="http://schemas.microsoft.com/office/drawing/2014/main" xmlns="" id="{DB3D2C52-A764-4C4F-A5A0-EB5E36D12A3B}"/>
              </a:ext>
            </a:extLst>
          </p:cNvPr>
          <p:cNvSpPr/>
          <p:nvPr/>
        </p:nvSpPr>
        <p:spPr>
          <a:xfrm>
            <a:off x="1215237" y="2545079"/>
            <a:ext cx="8390661" cy="0"/>
          </a:xfrm>
          <a:custGeom>
            <a:avLst/>
            <a:gdLst/>
            <a:ahLst/>
            <a:cxnLst/>
            <a:rect l="l" t="t" r="r" b="b"/>
            <a:pathLst>
              <a:path w="8390661">
                <a:moveTo>
                  <a:pt x="0" y="0"/>
                </a:moveTo>
                <a:lnTo>
                  <a:pt x="8390661" y="0"/>
                </a:lnTo>
              </a:path>
            </a:pathLst>
          </a:custGeom>
          <a:ln w="9525">
            <a:solidFill>
              <a:srgbClr val="FFBE00"/>
            </a:solidFill>
          </a:ln>
        </p:spPr>
        <p:txBody>
          <a:bodyPr wrap="square" lIns="0" tIns="0" rIns="0" bIns="0" rtlCol="0">
            <a:noAutofit/>
          </a:bodyPr>
          <a:lstStyle/>
          <a:p>
            <a:endParaRPr/>
          </a:p>
        </p:txBody>
      </p:sp>
      <p:sp>
        <p:nvSpPr>
          <p:cNvPr id="21" name="object 34">
            <a:extLst>
              <a:ext uri="{FF2B5EF4-FFF2-40B4-BE49-F238E27FC236}">
                <a16:creationId xmlns:a16="http://schemas.microsoft.com/office/drawing/2014/main" xmlns="" id="{D5E4D212-5095-4D08-86A3-D21BBB20341D}"/>
              </a:ext>
            </a:extLst>
          </p:cNvPr>
          <p:cNvSpPr/>
          <p:nvPr/>
        </p:nvSpPr>
        <p:spPr>
          <a:xfrm>
            <a:off x="1215237" y="2941320"/>
            <a:ext cx="8390661" cy="0"/>
          </a:xfrm>
          <a:custGeom>
            <a:avLst/>
            <a:gdLst/>
            <a:ahLst/>
            <a:cxnLst/>
            <a:rect l="l" t="t" r="r" b="b"/>
            <a:pathLst>
              <a:path w="8390661">
                <a:moveTo>
                  <a:pt x="0" y="0"/>
                </a:moveTo>
                <a:lnTo>
                  <a:pt x="8390661" y="0"/>
                </a:lnTo>
              </a:path>
            </a:pathLst>
          </a:custGeom>
          <a:ln w="9525">
            <a:solidFill>
              <a:srgbClr val="FFBE00"/>
            </a:solidFill>
          </a:ln>
        </p:spPr>
        <p:txBody>
          <a:bodyPr wrap="square" lIns="0" tIns="0" rIns="0" bIns="0" rtlCol="0">
            <a:noAutofit/>
          </a:bodyPr>
          <a:lstStyle/>
          <a:p>
            <a:endParaRPr/>
          </a:p>
        </p:txBody>
      </p:sp>
      <p:sp>
        <p:nvSpPr>
          <p:cNvPr id="22" name="object 35">
            <a:extLst>
              <a:ext uri="{FF2B5EF4-FFF2-40B4-BE49-F238E27FC236}">
                <a16:creationId xmlns:a16="http://schemas.microsoft.com/office/drawing/2014/main" xmlns="" id="{70584F08-F4AC-444E-BAD1-05DD1A84B4F2}"/>
              </a:ext>
            </a:extLst>
          </p:cNvPr>
          <p:cNvSpPr/>
          <p:nvPr/>
        </p:nvSpPr>
        <p:spPr>
          <a:xfrm>
            <a:off x="1215237" y="3642360"/>
            <a:ext cx="8390661" cy="0"/>
          </a:xfrm>
          <a:custGeom>
            <a:avLst/>
            <a:gdLst/>
            <a:ahLst/>
            <a:cxnLst/>
            <a:rect l="l" t="t" r="r" b="b"/>
            <a:pathLst>
              <a:path w="8390661">
                <a:moveTo>
                  <a:pt x="0" y="0"/>
                </a:moveTo>
                <a:lnTo>
                  <a:pt x="8390661" y="0"/>
                </a:lnTo>
              </a:path>
            </a:pathLst>
          </a:custGeom>
          <a:ln w="9525">
            <a:solidFill>
              <a:srgbClr val="FFBE00"/>
            </a:solidFill>
          </a:ln>
        </p:spPr>
        <p:txBody>
          <a:bodyPr wrap="square" lIns="0" tIns="0" rIns="0" bIns="0" rtlCol="0">
            <a:noAutofit/>
          </a:bodyPr>
          <a:lstStyle/>
          <a:p>
            <a:endParaRPr/>
          </a:p>
        </p:txBody>
      </p:sp>
      <p:sp>
        <p:nvSpPr>
          <p:cNvPr id="23" name="object 36">
            <a:extLst>
              <a:ext uri="{FF2B5EF4-FFF2-40B4-BE49-F238E27FC236}">
                <a16:creationId xmlns:a16="http://schemas.microsoft.com/office/drawing/2014/main" xmlns="" id="{30B90A27-3770-415B-82B2-E35069835A72}"/>
              </a:ext>
            </a:extLst>
          </p:cNvPr>
          <p:cNvSpPr/>
          <p:nvPr/>
        </p:nvSpPr>
        <p:spPr>
          <a:xfrm>
            <a:off x="1215237" y="4038600"/>
            <a:ext cx="8390661" cy="0"/>
          </a:xfrm>
          <a:custGeom>
            <a:avLst/>
            <a:gdLst/>
            <a:ahLst/>
            <a:cxnLst/>
            <a:rect l="l" t="t" r="r" b="b"/>
            <a:pathLst>
              <a:path w="8390661">
                <a:moveTo>
                  <a:pt x="0" y="0"/>
                </a:moveTo>
                <a:lnTo>
                  <a:pt x="8390661" y="0"/>
                </a:lnTo>
              </a:path>
            </a:pathLst>
          </a:custGeom>
          <a:ln w="9525">
            <a:solidFill>
              <a:srgbClr val="FFBE00"/>
            </a:solidFill>
          </a:ln>
        </p:spPr>
        <p:txBody>
          <a:bodyPr wrap="square" lIns="0" tIns="0" rIns="0" bIns="0" rtlCol="0">
            <a:noAutofit/>
          </a:bodyPr>
          <a:lstStyle/>
          <a:p>
            <a:endParaRPr/>
          </a:p>
        </p:txBody>
      </p:sp>
      <p:sp>
        <p:nvSpPr>
          <p:cNvPr id="24" name="object 37">
            <a:extLst>
              <a:ext uri="{FF2B5EF4-FFF2-40B4-BE49-F238E27FC236}">
                <a16:creationId xmlns:a16="http://schemas.microsoft.com/office/drawing/2014/main" xmlns="" id="{AB184EC9-F900-477C-A509-6556D38A6DFE}"/>
              </a:ext>
            </a:extLst>
          </p:cNvPr>
          <p:cNvSpPr/>
          <p:nvPr/>
        </p:nvSpPr>
        <p:spPr>
          <a:xfrm>
            <a:off x="1215237" y="5044440"/>
            <a:ext cx="8390661" cy="0"/>
          </a:xfrm>
          <a:custGeom>
            <a:avLst/>
            <a:gdLst/>
            <a:ahLst/>
            <a:cxnLst/>
            <a:rect l="l" t="t" r="r" b="b"/>
            <a:pathLst>
              <a:path w="8390661">
                <a:moveTo>
                  <a:pt x="0" y="0"/>
                </a:moveTo>
                <a:lnTo>
                  <a:pt x="8390661" y="0"/>
                </a:lnTo>
              </a:path>
            </a:pathLst>
          </a:custGeom>
          <a:ln w="9525">
            <a:solidFill>
              <a:srgbClr val="FFBE00"/>
            </a:solidFill>
          </a:ln>
        </p:spPr>
        <p:txBody>
          <a:bodyPr wrap="square" lIns="0" tIns="0" rIns="0" bIns="0" rtlCol="0">
            <a:noAutofit/>
          </a:bodyPr>
          <a:lstStyle/>
          <a:p>
            <a:endParaRPr/>
          </a:p>
        </p:txBody>
      </p:sp>
      <p:sp>
        <p:nvSpPr>
          <p:cNvPr id="25" name="object 38">
            <a:extLst>
              <a:ext uri="{FF2B5EF4-FFF2-40B4-BE49-F238E27FC236}">
                <a16:creationId xmlns:a16="http://schemas.microsoft.com/office/drawing/2014/main" xmlns="" id="{AF0433FD-6ABF-4A46-886F-1D21A2ECD3DE}"/>
              </a:ext>
            </a:extLst>
          </p:cNvPr>
          <p:cNvSpPr/>
          <p:nvPr/>
        </p:nvSpPr>
        <p:spPr>
          <a:xfrm>
            <a:off x="1220000" y="1747901"/>
            <a:ext cx="0" cy="4002341"/>
          </a:xfrm>
          <a:custGeom>
            <a:avLst/>
            <a:gdLst/>
            <a:ahLst/>
            <a:cxnLst/>
            <a:rect l="l" t="t" r="r" b="b"/>
            <a:pathLst>
              <a:path h="4002341">
                <a:moveTo>
                  <a:pt x="0" y="0"/>
                </a:moveTo>
                <a:lnTo>
                  <a:pt x="0" y="4002341"/>
                </a:lnTo>
              </a:path>
            </a:pathLst>
          </a:custGeom>
          <a:ln w="9525">
            <a:solidFill>
              <a:srgbClr val="FFBE00"/>
            </a:solidFill>
          </a:ln>
        </p:spPr>
        <p:txBody>
          <a:bodyPr wrap="square" lIns="0" tIns="0" rIns="0" bIns="0" rtlCol="0">
            <a:noAutofit/>
          </a:bodyPr>
          <a:lstStyle/>
          <a:p>
            <a:endParaRPr/>
          </a:p>
        </p:txBody>
      </p:sp>
      <p:sp>
        <p:nvSpPr>
          <p:cNvPr id="26" name="object 39">
            <a:extLst>
              <a:ext uri="{FF2B5EF4-FFF2-40B4-BE49-F238E27FC236}">
                <a16:creationId xmlns:a16="http://schemas.microsoft.com/office/drawing/2014/main" xmlns="" id="{F5391369-0B02-4BA2-96A2-32F0DD2730E5}"/>
              </a:ext>
            </a:extLst>
          </p:cNvPr>
          <p:cNvSpPr/>
          <p:nvPr/>
        </p:nvSpPr>
        <p:spPr>
          <a:xfrm>
            <a:off x="9601200" y="1747901"/>
            <a:ext cx="0" cy="4002341"/>
          </a:xfrm>
          <a:custGeom>
            <a:avLst/>
            <a:gdLst/>
            <a:ahLst/>
            <a:cxnLst/>
            <a:rect l="l" t="t" r="r" b="b"/>
            <a:pathLst>
              <a:path h="4002341">
                <a:moveTo>
                  <a:pt x="0" y="0"/>
                </a:moveTo>
                <a:lnTo>
                  <a:pt x="0" y="4002341"/>
                </a:lnTo>
              </a:path>
            </a:pathLst>
          </a:custGeom>
          <a:ln w="9525">
            <a:solidFill>
              <a:srgbClr val="FFBE00"/>
            </a:solidFill>
          </a:ln>
        </p:spPr>
        <p:txBody>
          <a:bodyPr wrap="square" lIns="0" tIns="0" rIns="0" bIns="0" rtlCol="0">
            <a:noAutofit/>
          </a:bodyPr>
          <a:lstStyle/>
          <a:p>
            <a:endParaRPr/>
          </a:p>
        </p:txBody>
      </p:sp>
      <p:sp>
        <p:nvSpPr>
          <p:cNvPr id="27" name="object 40">
            <a:extLst>
              <a:ext uri="{FF2B5EF4-FFF2-40B4-BE49-F238E27FC236}">
                <a16:creationId xmlns:a16="http://schemas.microsoft.com/office/drawing/2014/main" xmlns="" id="{D354A828-D7BE-427B-AD99-7B0C3B149B62}"/>
              </a:ext>
            </a:extLst>
          </p:cNvPr>
          <p:cNvSpPr/>
          <p:nvPr/>
        </p:nvSpPr>
        <p:spPr>
          <a:xfrm>
            <a:off x="1215237" y="1752600"/>
            <a:ext cx="8390661" cy="0"/>
          </a:xfrm>
          <a:custGeom>
            <a:avLst/>
            <a:gdLst/>
            <a:ahLst/>
            <a:cxnLst/>
            <a:rect l="l" t="t" r="r" b="b"/>
            <a:pathLst>
              <a:path w="8390661">
                <a:moveTo>
                  <a:pt x="0" y="0"/>
                </a:moveTo>
                <a:lnTo>
                  <a:pt x="8390661" y="0"/>
                </a:lnTo>
              </a:path>
            </a:pathLst>
          </a:custGeom>
          <a:ln w="9525">
            <a:solidFill>
              <a:srgbClr val="FFBE00"/>
            </a:solidFill>
          </a:ln>
        </p:spPr>
        <p:txBody>
          <a:bodyPr wrap="square" lIns="0" tIns="0" rIns="0" bIns="0" rtlCol="0">
            <a:noAutofit/>
          </a:bodyPr>
          <a:lstStyle/>
          <a:p>
            <a:endParaRPr/>
          </a:p>
        </p:txBody>
      </p:sp>
      <p:sp>
        <p:nvSpPr>
          <p:cNvPr id="28" name="object 41">
            <a:extLst>
              <a:ext uri="{FF2B5EF4-FFF2-40B4-BE49-F238E27FC236}">
                <a16:creationId xmlns:a16="http://schemas.microsoft.com/office/drawing/2014/main" xmlns="" id="{183ED5E5-CAA9-4923-BD5A-1E9FAFE27364}"/>
              </a:ext>
            </a:extLst>
          </p:cNvPr>
          <p:cNvSpPr/>
          <p:nvPr/>
        </p:nvSpPr>
        <p:spPr>
          <a:xfrm>
            <a:off x="1215237" y="5745480"/>
            <a:ext cx="8390661" cy="0"/>
          </a:xfrm>
          <a:custGeom>
            <a:avLst/>
            <a:gdLst/>
            <a:ahLst/>
            <a:cxnLst/>
            <a:rect l="l" t="t" r="r" b="b"/>
            <a:pathLst>
              <a:path w="8390661">
                <a:moveTo>
                  <a:pt x="0" y="0"/>
                </a:moveTo>
                <a:lnTo>
                  <a:pt x="8390661" y="0"/>
                </a:lnTo>
              </a:path>
            </a:pathLst>
          </a:custGeom>
          <a:ln w="9525">
            <a:solidFill>
              <a:srgbClr val="FFBE00"/>
            </a:solidFill>
          </a:ln>
        </p:spPr>
        <p:txBody>
          <a:bodyPr wrap="square" lIns="0" tIns="0" rIns="0" bIns="0" rtlCol="0">
            <a:noAutofit/>
          </a:bodyPr>
          <a:lstStyle/>
          <a:p>
            <a:endParaRPr/>
          </a:p>
        </p:txBody>
      </p:sp>
      <p:sp>
        <p:nvSpPr>
          <p:cNvPr id="29" name="object 20">
            <a:extLst>
              <a:ext uri="{FF2B5EF4-FFF2-40B4-BE49-F238E27FC236}">
                <a16:creationId xmlns:a16="http://schemas.microsoft.com/office/drawing/2014/main" xmlns="" id="{23D416B1-6CED-4386-98FA-610471A8B6C0}"/>
              </a:ext>
            </a:extLst>
          </p:cNvPr>
          <p:cNvSpPr txBox="1"/>
          <p:nvPr/>
        </p:nvSpPr>
        <p:spPr>
          <a:xfrm>
            <a:off x="387502" y="197103"/>
            <a:ext cx="4542854" cy="380492"/>
          </a:xfrm>
          <a:prstGeom prst="rect">
            <a:avLst/>
          </a:prstGeom>
        </p:spPr>
        <p:txBody>
          <a:bodyPr wrap="square" lIns="0" tIns="18383" rIns="0" bIns="0" rtlCol="0">
            <a:noAutofit/>
          </a:bodyPr>
          <a:lstStyle/>
          <a:p>
            <a:pPr marL="12700">
              <a:lnSpc>
                <a:spcPts val="2895"/>
              </a:lnSpc>
            </a:pPr>
            <a:r>
              <a:rPr sz="2800" b="1" u="heavy" spc="-10" dirty="0">
                <a:solidFill>
                  <a:srgbClr val="404040"/>
                </a:solidFill>
                <a:latin typeface="Calibri"/>
                <a:cs typeface="Calibri"/>
              </a:rPr>
              <a:t>Python Comparison Operators</a:t>
            </a:r>
            <a:endParaRPr sz="2800">
              <a:latin typeface="Calibri"/>
              <a:cs typeface="Calibri"/>
            </a:endParaRPr>
          </a:p>
        </p:txBody>
      </p:sp>
      <p:sp>
        <p:nvSpPr>
          <p:cNvPr id="30" name="object 19">
            <a:extLst>
              <a:ext uri="{FF2B5EF4-FFF2-40B4-BE49-F238E27FC236}">
                <a16:creationId xmlns:a16="http://schemas.microsoft.com/office/drawing/2014/main" xmlns="" id="{C465B68E-D369-48EA-8ADF-8CFC077F9B25}"/>
              </a:ext>
            </a:extLst>
          </p:cNvPr>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31" name="object 18">
            <a:extLst>
              <a:ext uri="{FF2B5EF4-FFF2-40B4-BE49-F238E27FC236}">
                <a16:creationId xmlns:a16="http://schemas.microsoft.com/office/drawing/2014/main" xmlns="" id="{CD17220D-7767-4F5A-BD4C-1A147312E7AD}"/>
              </a:ext>
            </a:extLst>
          </p:cNvPr>
          <p:cNvSpPr txBox="1"/>
          <p:nvPr/>
        </p:nvSpPr>
        <p:spPr>
          <a:xfrm>
            <a:off x="1031240" y="1223137"/>
            <a:ext cx="5048492"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We use these operators for conditional purpose.</a:t>
            </a:r>
            <a:endParaRPr sz="2000">
              <a:latin typeface="Calibri"/>
              <a:cs typeface="Calibri"/>
            </a:endParaRPr>
          </a:p>
        </p:txBody>
      </p:sp>
      <p:sp>
        <p:nvSpPr>
          <p:cNvPr id="32" name="object 16">
            <a:extLst>
              <a:ext uri="{FF2B5EF4-FFF2-40B4-BE49-F238E27FC236}">
                <a16:creationId xmlns:a16="http://schemas.microsoft.com/office/drawing/2014/main" xmlns="" id="{063E1203-82A0-4A4C-B2AB-67F4543A6094}"/>
              </a:ext>
            </a:extLst>
          </p:cNvPr>
          <p:cNvSpPr txBox="1"/>
          <p:nvPr/>
        </p:nvSpPr>
        <p:spPr>
          <a:xfrm>
            <a:off x="1220000" y="1752600"/>
            <a:ext cx="8381199" cy="396239"/>
          </a:xfrm>
          <a:prstGeom prst="rect">
            <a:avLst/>
          </a:prstGeom>
        </p:spPr>
        <p:txBody>
          <a:bodyPr wrap="square" lIns="0" tIns="36830" rIns="0" bIns="0" rtlCol="0">
            <a:noAutofit/>
          </a:bodyPr>
          <a:lstStyle/>
          <a:p>
            <a:pPr marL="91528">
              <a:lnSpc>
                <a:spcPct val="101725"/>
              </a:lnSpc>
            </a:pPr>
            <a:r>
              <a:rPr sz="2000" b="1" spc="0" dirty="0">
                <a:latin typeface="Calibri"/>
                <a:cs typeface="Calibri"/>
              </a:rPr>
              <a:t>Ope</a:t>
            </a:r>
            <a:r>
              <a:rPr sz="2000" b="1" spc="-50" dirty="0">
                <a:latin typeface="Calibri"/>
                <a:cs typeface="Calibri"/>
              </a:rPr>
              <a:t>r</a:t>
            </a:r>
            <a:r>
              <a:rPr sz="2000" b="1" spc="-29" dirty="0">
                <a:latin typeface="Calibri"/>
                <a:cs typeface="Calibri"/>
              </a:rPr>
              <a:t>a</a:t>
            </a:r>
            <a:r>
              <a:rPr sz="2000" b="1" spc="-25" dirty="0">
                <a:latin typeface="Calibri"/>
                <a:cs typeface="Calibri"/>
              </a:rPr>
              <a:t>t</a:t>
            </a:r>
            <a:r>
              <a:rPr sz="2000" b="1" spc="0" dirty="0">
                <a:latin typeface="Calibri"/>
                <a:cs typeface="Calibri"/>
              </a:rPr>
              <a:t>or         </a:t>
            </a:r>
            <a:r>
              <a:rPr sz="2000" b="1" spc="332" dirty="0">
                <a:latin typeface="Calibri"/>
                <a:cs typeface="Calibri"/>
              </a:rPr>
              <a:t> </a:t>
            </a:r>
            <a:r>
              <a:rPr sz="2000" b="1" spc="0" dirty="0">
                <a:latin typeface="Calibri"/>
                <a:cs typeface="Calibri"/>
              </a:rPr>
              <a:t>Descri</a:t>
            </a:r>
            <a:r>
              <a:rPr sz="2000" b="1" spc="-9" dirty="0">
                <a:latin typeface="Calibri"/>
                <a:cs typeface="Calibri"/>
              </a:rPr>
              <a:t>p</a:t>
            </a:r>
            <a:r>
              <a:rPr sz="2000" b="1" spc="0" dirty="0">
                <a:latin typeface="Calibri"/>
                <a:cs typeface="Calibri"/>
              </a:rPr>
              <a:t>tion</a:t>
            </a:r>
            <a:r>
              <a:rPr sz="2000" b="1" spc="-9" dirty="0">
                <a:latin typeface="Calibri"/>
                <a:cs typeface="Calibri"/>
              </a:rPr>
              <a:t> </a:t>
            </a:r>
            <a:r>
              <a:rPr sz="2000" b="1" spc="0" dirty="0">
                <a:latin typeface="Calibri"/>
                <a:cs typeface="Calibri"/>
              </a:rPr>
              <a:t>(</a:t>
            </a:r>
            <a:r>
              <a:rPr sz="2000" b="1" spc="-9" dirty="0">
                <a:latin typeface="Calibri"/>
                <a:cs typeface="Calibri"/>
              </a:rPr>
              <a:t> </a:t>
            </a:r>
            <a:r>
              <a:rPr sz="2000" b="1" spc="0" dirty="0">
                <a:latin typeface="Calibri"/>
                <a:cs typeface="Calibri"/>
              </a:rPr>
              <a:t>u</a:t>
            </a:r>
            <a:r>
              <a:rPr sz="2000" b="1" spc="4" dirty="0">
                <a:latin typeface="Calibri"/>
                <a:cs typeface="Calibri"/>
              </a:rPr>
              <a:t>s</a:t>
            </a:r>
            <a:r>
              <a:rPr sz="2000" b="1" spc="0" dirty="0">
                <a:latin typeface="Calibri"/>
                <a:cs typeface="Calibri"/>
              </a:rPr>
              <a:t>a</a:t>
            </a:r>
            <a:r>
              <a:rPr sz="2000" b="1" spc="-29" dirty="0">
                <a:latin typeface="Calibri"/>
                <a:cs typeface="Calibri"/>
              </a:rPr>
              <a:t>g</a:t>
            </a:r>
            <a:r>
              <a:rPr sz="2000" b="1" spc="0" dirty="0">
                <a:latin typeface="Calibri"/>
                <a:cs typeface="Calibri"/>
              </a:rPr>
              <a:t>e)</a:t>
            </a:r>
            <a:endParaRPr sz="2000">
              <a:latin typeface="Calibri"/>
              <a:cs typeface="Calibri"/>
            </a:endParaRPr>
          </a:p>
        </p:txBody>
      </p:sp>
      <p:sp>
        <p:nvSpPr>
          <p:cNvPr id="33" name="object 15">
            <a:extLst>
              <a:ext uri="{FF2B5EF4-FFF2-40B4-BE49-F238E27FC236}">
                <a16:creationId xmlns:a16="http://schemas.microsoft.com/office/drawing/2014/main" xmlns="" id="{3840BCFC-F984-43DC-A062-C6208A95FC2E}"/>
              </a:ext>
            </a:extLst>
          </p:cNvPr>
          <p:cNvSpPr txBox="1"/>
          <p:nvPr/>
        </p:nvSpPr>
        <p:spPr>
          <a:xfrm>
            <a:off x="1220000" y="2148840"/>
            <a:ext cx="1571459" cy="396239"/>
          </a:xfrm>
          <a:prstGeom prst="rect">
            <a:avLst/>
          </a:prstGeom>
        </p:spPr>
        <p:txBody>
          <a:bodyPr wrap="square" lIns="0" tIns="37465" rIns="0" bIns="0" rtlCol="0">
            <a:noAutofit/>
          </a:bodyPr>
          <a:lstStyle/>
          <a:p>
            <a:pPr marL="91528">
              <a:lnSpc>
                <a:spcPct val="101725"/>
              </a:lnSpc>
            </a:pPr>
            <a:r>
              <a:rPr sz="2000" dirty="0">
                <a:latin typeface="Calibri"/>
                <a:cs typeface="Calibri"/>
              </a:rPr>
              <a:t>&gt;</a:t>
            </a:r>
            <a:endParaRPr sz="2000">
              <a:latin typeface="Calibri"/>
              <a:cs typeface="Calibri"/>
            </a:endParaRPr>
          </a:p>
        </p:txBody>
      </p:sp>
      <p:sp>
        <p:nvSpPr>
          <p:cNvPr id="34" name="object 14">
            <a:extLst>
              <a:ext uri="{FF2B5EF4-FFF2-40B4-BE49-F238E27FC236}">
                <a16:creationId xmlns:a16="http://schemas.microsoft.com/office/drawing/2014/main" xmlns="" id="{3AD103F8-E473-45D1-9590-93E95BCDC58A}"/>
              </a:ext>
            </a:extLst>
          </p:cNvPr>
          <p:cNvSpPr txBox="1"/>
          <p:nvPr/>
        </p:nvSpPr>
        <p:spPr>
          <a:xfrm>
            <a:off x="2791460" y="2148840"/>
            <a:ext cx="6809740" cy="396239"/>
          </a:xfrm>
          <a:prstGeom prst="rect">
            <a:avLst/>
          </a:prstGeom>
        </p:spPr>
        <p:txBody>
          <a:bodyPr wrap="square" lIns="0" tIns="37465" rIns="0" bIns="0" rtlCol="0">
            <a:noAutofit/>
          </a:bodyPr>
          <a:lstStyle/>
          <a:p>
            <a:pPr marL="91947">
              <a:lnSpc>
                <a:spcPct val="101725"/>
              </a:lnSpc>
            </a:pPr>
            <a:r>
              <a:rPr sz="2000" spc="-3" dirty="0">
                <a:latin typeface="Calibri"/>
                <a:cs typeface="Calibri"/>
              </a:rPr>
              <a:t>if the left operator has greater value than the right one. Ex= 2&gt;1</a:t>
            </a:r>
            <a:endParaRPr sz="2000">
              <a:latin typeface="Calibri"/>
              <a:cs typeface="Calibri"/>
            </a:endParaRPr>
          </a:p>
        </p:txBody>
      </p:sp>
      <p:sp>
        <p:nvSpPr>
          <p:cNvPr id="35" name="object 13">
            <a:extLst>
              <a:ext uri="{FF2B5EF4-FFF2-40B4-BE49-F238E27FC236}">
                <a16:creationId xmlns:a16="http://schemas.microsoft.com/office/drawing/2014/main" xmlns="" id="{3ACD93F7-4613-4C92-BF45-DDA11CB373D0}"/>
              </a:ext>
            </a:extLst>
          </p:cNvPr>
          <p:cNvSpPr txBox="1"/>
          <p:nvPr/>
        </p:nvSpPr>
        <p:spPr>
          <a:xfrm>
            <a:off x="1220000" y="2545079"/>
            <a:ext cx="1571459" cy="396240"/>
          </a:xfrm>
          <a:prstGeom prst="rect">
            <a:avLst/>
          </a:prstGeom>
        </p:spPr>
        <p:txBody>
          <a:bodyPr wrap="square" lIns="0" tIns="37465" rIns="0" bIns="0" rtlCol="0">
            <a:noAutofit/>
          </a:bodyPr>
          <a:lstStyle/>
          <a:p>
            <a:pPr marL="91528">
              <a:lnSpc>
                <a:spcPct val="101725"/>
              </a:lnSpc>
            </a:pPr>
            <a:r>
              <a:rPr sz="2000" dirty="0">
                <a:latin typeface="Calibri"/>
                <a:cs typeface="Calibri"/>
              </a:rPr>
              <a:t>&lt;</a:t>
            </a:r>
            <a:endParaRPr sz="2000">
              <a:latin typeface="Calibri"/>
              <a:cs typeface="Calibri"/>
            </a:endParaRPr>
          </a:p>
        </p:txBody>
      </p:sp>
      <p:sp>
        <p:nvSpPr>
          <p:cNvPr id="36" name="object 12">
            <a:extLst>
              <a:ext uri="{FF2B5EF4-FFF2-40B4-BE49-F238E27FC236}">
                <a16:creationId xmlns:a16="http://schemas.microsoft.com/office/drawing/2014/main" xmlns="" id="{49323778-C68D-474E-828C-43FF95D517D2}"/>
              </a:ext>
            </a:extLst>
          </p:cNvPr>
          <p:cNvSpPr txBox="1"/>
          <p:nvPr/>
        </p:nvSpPr>
        <p:spPr>
          <a:xfrm>
            <a:off x="2791460" y="2545079"/>
            <a:ext cx="6809740" cy="396240"/>
          </a:xfrm>
          <a:prstGeom prst="rect">
            <a:avLst/>
          </a:prstGeom>
        </p:spPr>
        <p:txBody>
          <a:bodyPr wrap="square" lIns="0" tIns="37465" rIns="0" bIns="0" rtlCol="0">
            <a:noAutofit/>
          </a:bodyPr>
          <a:lstStyle/>
          <a:p>
            <a:pPr marL="91947">
              <a:lnSpc>
                <a:spcPct val="101725"/>
              </a:lnSpc>
            </a:pPr>
            <a:r>
              <a:rPr sz="2000" spc="-3" dirty="0">
                <a:latin typeface="Calibri"/>
                <a:cs typeface="Calibri"/>
              </a:rPr>
              <a:t>If the right operator has greater value than the left one. Ex= 6&lt;9</a:t>
            </a:r>
            <a:endParaRPr sz="2000">
              <a:latin typeface="Calibri"/>
              <a:cs typeface="Calibri"/>
            </a:endParaRPr>
          </a:p>
        </p:txBody>
      </p:sp>
      <p:sp>
        <p:nvSpPr>
          <p:cNvPr id="37" name="object 11">
            <a:extLst>
              <a:ext uri="{FF2B5EF4-FFF2-40B4-BE49-F238E27FC236}">
                <a16:creationId xmlns:a16="http://schemas.microsoft.com/office/drawing/2014/main" xmlns="" id="{DB9BCC9F-EB91-4E59-A415-61C73DDF59A6}"/>
              </a:ext>
            </a:extLst>
          </p:cNvPr>
          <p:cNvSpPr txBox="1"/>
          <p:nvPr/>
        </p:nvSpPr>
        <p:spPr>
          <a:xfrm>
            <a:off x="1220000" y="2941320"/>
            <a:ext cx="1571459" cy="701039"/>
          </a:xfrm>
          <a:prstGeom prst="rect">
            <a:avLst/>
          </a:prstGeom>
        </p:spPr>
        <p:txBody>
          <a:bodyPr wrap="square" lIns="0" tIns="37465" rIns="0" bIns="0" rtlCol="0">
            <a:noAutofit/>
          </a:bodyPr>
          <a:lstStyle/>
          <a:p>
            <a:pPr marL="91528">
              <a:lnSpc>
                <a:spcPct val="101725"/>
              </a:lnSpc>
            </a:pPr>
            <a:r>
              <a:rPr sz="2000" dirty="0">
                <a:latin typeface="Calibri"/>
                <a:cs typeface="Calibri"/>
              </a:rPr>
              <a:t>==</a:t>
            </a:r>
            <a:endParaRPr sz="2000">
              <a:latin typeface="Calibri"/>
              <a:cs typeface="Calibri"/>
            </a:endParaRPr>
          </a:p>
        </p:txBody>
      </p:sp>
      <p:sp>
        <p:nvSpPr>
          <p:cNvPr id="38" name="object 10">
            <a:extLst>
              <a:ext uri="{FF2B5EF4-FFF2-40B4-BE49-F238E27FC236}">
                <a16:creationId xmlns:a16="http://schemas.microsoft.com/office/drawing/2014/main" xmlns="" id="{CD7D4406-0E84-4E07-A12A-641EF0193C4B}"/>
              </a:ext>
            </a:extLst>
          </p:cNvPr>
          <p:cNvSpPr txBox="1"/>
          <p:nvPr/>
        </p:nvSpPr>
        <p:spPr>
          <a:xfrm>
            <a:off x="2791460" y="2941320"/>
            <a:ext cx="6809740" cy="701039"/>
          </a:xfrm>
          <a:prstGeom prst="rect">
            <a:avLst/>
          </a:prstGeom>
        </p:spPr>
        <p:txBody>
          <a:bodyPr wrap="square" lIns="0" tIns="55244" rIns="0" bIns="0" rtlCol="0">
            <a:noAutofit/>
          </a:bodyPr>
          <a:lstStyle/>
          <a:p>
            <a:pPr marL="91947" marR="1678232">
              <a:lnSpc>
                <a:spcPts val="2400"/>
              </a:lnSpc>
            </a:pPr>
            <a:r>
              <a:rPr sz="2000" spc="4" dirty="0">
                <a:latin typeface="Calibri"/>
                <a:cs typeface="Calibri"/>
              </a:rPr>
              <a:t>If both sides of the operators are same to same . Ex= 4==4</a:t>
            </a:r>
            <a:endParaRPr sz="2000">
              <a:latin typeface="Calibri"/>
              <a:cs typeface="Calibri"/>
            </a:endParaRPr>
          </a:p>
        </p:txBody>
      </p:sp>
      <p:sp>
        <p:nvSpPr>
          <p:cNvPr id="39" name="object 9">
            <a:extLst>
              <a:ext uri="{FF2B5EF4-FFF2-40B4-BE49-F238E27FC236}">
                <a16:creationId xmlns:a16="http://schemas.microsoft.com/office/drawing/2014/main" xmlns="" id="{FB21E5BC-A96A-4CEA-A1D9-37971ADDA677}"/>
              </a:ext>
            </a:extLst>
          </p:cNvPr>
          <p:cNvSpPr txBox="1"/>
          <p:nvPr/>
        </p:nvSpPr>
        <p:spPr>
          <a:xfrm>
            <a:off x="1220000" y="3642360"/>
            <a:ext cx="1571459" cy="396239"/>
          </a:xfrm>
          <a:prstGeom prst="rect">
            <a:avLst/>
          </a:prstGeom>
        </p:spPr>
        <p:txBody>
          <a:bodyPr wrap="square" lIns="0" tIns="37465" rIns="0" bIns="0" rtlCol="0">
            <a:noAutofit/>
          </a:bodyPr>
          <a:lstStyle/>
          <a:p>
            <a:pPr marL="91528">
              <a:lnSpc>
                <a:spcPct val="101725"/>
              </a:lnSpc>
            </a:pPr>
            <a:r>
              <a:rPr sz="2000" spc="-4" dirty="0">
                <a:latin typeface="Calibri"/>
                <a:cs typeface="Calibri"/>
              </a:rPr>
              <a:t>!=</a:t>
            </a:r>
            <a:endParaRPr sz="2000">
              <a:latin typeface="Calibri"/>
              <a:cs typeface="Calibri"/>
            </a:endParaRPr>
          </a:p>
        </p:txBody>
      </p:sp>
      <p:sp>
        <p:nvSpPr>
          <p:cNvPr id="40" name="object 8">
            <a:extLst>
              <a:ext uri="{FF2B5EF4-FFF2-40B4-BE49-F238E27FC236}">
                <a16:creationId xmlns:a16="http://schemas.microsoft.com/office/drawing/2014/main" xmlns="" id="{46426BEE-9577-4533-B555-CB077A24E665}"/>
              </a:ext>
            </a:extLst>
          </p:cNvPr>
          <p:cNvSpPr txBox="1"/>
          <p:nvPr/>
        </p:nvSpPr>
        <p:spPr>
          <a:xfrm>
            <a:off x="2791460" y="3642360"/>
            <a:ext cx="6809740" cy="396239"/>
          </a:xfrm>
          <a:prstGeom prst="rect">
            <a:avLst/>
          </a:prstGeom>
        </p:spPr>
        <p:txBody>
          <a:bodyPr wrap="square" lIns="0" tIns="37465" rIns="0" bIns="0" rtlCol="0">
            <a:noAutofit/>
          </a:bodyPr>
          <a:lstStyle/>
          <a:p>
            <a:pPr marL="148335">
              <a:lnSpc>
                <a:spcPct val="101725"/>
              </a:lnSpc>
            </a:pPr>
            <a:r>
              <a:rPr sz="2000" spc="-3" dirty="0">
                <a:latin typeface="Calibri"/>
                <a:cs typeface="Calibri"/>
              </a:rPr>
              <a:t>if both sides of the operators are not same.</a:t>
            </a:r>
            <a:endParaRPr sz="2000">
              <a:latin typeface="Calibri"/>
              <a:cs typeface="Calibri"/>
            </a:endParaRPr>
          </a:p>
        </p:txBody>
      </p:sp>
      <p:sp>
        <p:nvSpPr>
          <p:cNvPr id="41" name="object 7">
            <a:extLst>
              <a:ext uri="{FF2B5EF4-FFF2-40B4-BE49-F238E27FC236}">
                <a16:creationId xmlns:a16="http://schemas.microsoft.com/office/drawing/2014/main" xmlns="" id="{DE28FC83-CCFB-4AAE-8313-B901978ED354}"/>
              </a:ext>
            </a:extLst>
          </p:cNvPr>
          <p:cNvSpPr txBox="1"/>
          <p:nvPr/>
        </p:nvSpPr>
        <p:spPr>
          <a:xfrm>
            <a:off x="1220000" y="4038600"/>
            <a:ext cx="1571459" cy="1005839"/>
          </a:xfrm>
          <a:prstGeom prst="rect">
            <a:avLst/>
          </a:prstGeom>
        </p:spPr>
        <p:txBody>
          <a:bodyPr wrap="square" lIns="0" tIns="37465" rIns="0" bIns="0" rtlCol="0">
            <a:noAutofit/>
          </a:bodyPr>
          <a:lstStyle/>
          <a:p>
            <a:pPr marL="91528">
              <a:lnSpc>
                <a:spcPct val="101725"/>
              </a:lnSpc>
            </a:pPr>
            <a:r>
              <a:rPr sz="2000" dirty="0">
                <a:latin typeface="Calibri"/>
                <a:cs typeface="Calibri"/>
              </a:rPr>
              <a:t>&gt;=</a:t>
            </a:r>
            <a:endParaRPr sz="2000">
              <a:latin typeface="Calibri"/>
              <a:cs typeface="Calibri"/>
            </a:endParaRPr>
          </a:p>
        </p:txBody>
      </p:sp>
      <p:sp>
        <p:nvSpPr>
          <p:cNvPr id="42" name="object 6">
            <a:extLst>
              <a:ext uri="{FF2B5EF4-FFF2-40B4-BE49-F238E27FC236}">
                <a16:creationId xmlns:a16="http://schemas.microsoft.com/office/drawing/2014/main" xmlns="" id="{644C5634-AEFC-4441-AD98-A5AE1574BDEF}"/>
              </a:ext>
            </a:extLst>
          </p:cNvPr>
          <p:cNvSpPr txBox="1"/>
          <p:nvPr/>
        </p:nvSpPr>
        <p:spPr>
          <a:xfrm>
            <a:off x="2791460" y="4038600"/>
            <a:ext cx="6809740" cy="1005839"/>
          </a:xfrm>
          <a:prstGeom prst="rect">
            <a:avLst/>
          </a:prstGeom>
        </p:spPr>
        <p:txBody>
          <a:bodyPr wrap="square" lIns="0" tIns="37465" rIns="0" bIns="0" rtlCol="0">
            <a:noAutofit/>
          </a:bodyPr>
          <a:lstStyle/>
          <a:p>
            <a:pPr marL="91947">
              <a:lnSpc>
                <a:spcPct val="101725"/>
              </a:lnSpc>
            </a:pPr>
            <a:r>
              <a:rPr sz="2000" spc="-3" dirty="0">
                <a:latin typeface="Calibri"/>
                <a:cs typeface="Calibri"/>
              </a:rPr>
              <a:t>If the left operator is greater than or equal to right one. Ex =</a:t>
            </a:r>
            <a:endParaRPr sz="2000">
              <a:latin typeface="Calibri"/>
              <a:cs typeface="Calibri"/>
            </a:endParaRPr>
          </a:p>
          <a:p>
            <a:pPr marL="91947">
              <a:lnSpc>
                <a:spcPts val="2400"/>
              </a:lnSpc>
              <a:spcBef>
                <a:spcPts val="120"/>
              </a:spcBef>
            </a:pPr>
            <a:r>
              <a:rPr sz="2000" spc="0" dirty="0">
                <a:latin typeface="Calibri"/>
                <a:cs typeface="Calibri"/>
              </a:rPr>
              <a:t>6&gt;=6,7&gt;=4</a:t>
            </a:r>
            <a:endParaRPr sz="2000">
              <a:latin typeface="Calibri"/>
              <a:cs typeface="Calibri"/>
            </a:endParaRPr>
          </a:p>
        </p:txBody>
      </p:sp>
      <p:sp>
        <p:nvSpPr>
          <p:cNvPr id="43" name="object 5">
            <a:extLst>
              <a:ext uri="{FF2B5EF4-FFF2-40B4-BE49-F238E27FC236}">
                <a16:creationId xmlns:a16="http://schemas.microsoft.com/office/drawing/2014/main" xmlns="" id="{0934199F-BB5D-41CB-8944-E79AF340F94E}"/>
              </a:ext>
            </a:extLst>
          </p:cNvPr>
          <p:cNvSpPr txBox="1"/>
          <p:nvPr/>
        </p:nvSpPr>
        <p:spPr>
          <a:xfrm>
            <a:off x="1220000" y="5044440"/>
            <a:ext cx="1571459" cy="701040"/>
          </a:xfrm>
          <a:prstGeom prst="rect">
            <a:avLst/>
          </a:prstGeom>
        </p:spPr>
        <p:txBody>
          <a:bodyPr wrap="square" lIns="0" tIns="38100" rIns="0" bIns="0" rtlCol="0">
            <a:noAutofit/>
          </a:bodyPr>
          <a:lstStyle/>
          <a:p>
            <a:pPr marL="91528">
              <a:lnSpc>
                <a:spcPct val="101725"/>
              </a:lnSpc>
            </a:pPr>
            <a:r>
              <a:rPr sz="2000" dirty="0">
                <a:latin typeface="Calibri"/>
                <a:cs typeface="Calibri"/>
              </a:rPr>
              <a:t>&lt;=</a:t>
            </a:r>
            <a:endParaRPr sz="2000">
              <a:latin typeface="Calibri"/>
              <a:cs typeface="Calibri"/>
            </a:endParaRPr>
          </a:p>
        </p:txBody>
      </p:sp>
      <p:sp>
        <p:nvSpPr>
          <p:cNvPr id="44" name="object 4">
            <a:extLst>
              <a:ext uri="{FF2B5EF4-FFF2-40B4-BE49-F238E27FC236}">
                <a16:creationId xmlns:a16="http://schemas.microsoft.com/office/drawing/2014/main" xmlns="" id="{2140B42C-3C62-44A7-9E30-55A8C32E1A23}"/>
              </a:ext>
            </a:extLst>
          </p:cNvPr>
          <p:cNvSpPr txBox="1"/>
          <p:nvPr/>
        </p:nvSpPr>
        <p:spPr>
          <a:xfrm>
            <a:off x="2791460" y="5044440"/>
            <a:ext cx="6809740" cy="701040"/>
          </a:xfrm>
          <a:prstGeom prst="rect">
            <a:avLst/>
          </a:prstGeom>
        </p:spPr>
        <p:txBody>
          <a:bodyPr wrap="square" lIns="0" tIns="38100" rIns="0" bIns="0" rtlCol="0">
            <a:noAutofit/>
          </a:bodyPr>
          <a:lstStyle/>
          <a:p>
            <a:pPr marL="91947">
              <a:lnSpc>
                <a:spcPct val="101725"/>
              </a:lnSpc>
            </a:pPr>
            <a:r>
              <a:rPr sz="2000" spc="-3" dirty="0">
                <a:latin typeface="Calibri"/>
                <a:cs typeface="Calibri"/>
              </a:rPr>
              <a:t>If the right operator is greater than or equal to left one. Ex=</a:t>
            </a:r>
            <a:endParaRPr sz="2000">
              <a:latin typeface="Calibri"/>
              <a:cs typeface="Calibri"/>
            </a:endParaRPr>
          </a:p>
          <a:p>
            <a:pPr marL="91947">
              <a:lnSpc>
                <a:spcPts val="2400"/>
              </a:lnSpc>
              <a:spcBef>
                <a:spcPts val="120"/>
              </a:spcBef>
            </a:pPr>
            <a:r>
              <a:rPr sz="2000" spc="0" dirty="0">
                <a:latin typeface="Calibri"/>
                <a:cs typeface="Calibri"/>
              </a:rPr>
              <a:t>4&lt;=4,6&lt;=8</a:t>
            </a:r>
            <a:endParaRPr sz="2000">
              <a:latin typeface="Calibri"/>
              <a:cs typeface="Calibri"/>
            </a:endParaRPr>
          </a:p>
        </p:txBody>
      </p:sp>
      <p:sp>
        <p:nvSpPr>
          <p:cNvPr id="45" name="object 3">
            <a:extLst>
              <a:ext uri="{FF2B5EF4-FFF2-40B4-BE49-F238E27FC236}">
                <a16:creationId xmlns:a16="http://schemas.microsoft.com/office/drawing/2014/main" xmlns="" id="{7C7256A6-CC5B-4284-A7A1-479005F6C7EF}"/>
              </a:ext>
            </a:extLst>
          </p:cNvPr>
          <p:cNvSpPr txBox="1"/>
          <p:nvPr/>
        </p:nvSpPr>
        <p:spPr>
          <a:xfrm>
            <a:off x="1456189" y="336423"/>
            <a:ext cx="81372" cy="152400"/>
          </a:xfrm>
          <a:prstGeom prst="rect">
            <a:avLst/>
          </a:prstGeom>
        </p:spPr>
        <p:txBody>
          <a:bodyPr wrap="square" lIns="0" tIns="0" rIns="0" bIns="0" rtlCol="0">
            <a:noAutofit/>
          </a:bodyPr>
          <a:lstStyle/>
          <a:p>
            <a:pPr marL="25400">
              <a:lnSpc>
                <a:spcPts val="1000"/>
              </a:lnSpc>
            </a:pPr>
            <a:endParaRPr sz="1000"/>
          </a:p>
        </p:txBody>
      </p:sp>
      <p:sp>
        <p:nvSpPr>
          <p:cNvPr id="46" name="object 2">
            <a:extLst>
              <a:ext uri="{FF2B5EF4-FFF2-40B4-BE49-F238E27FC236}">
                <a16:creationId xmlns:a16="http://schemas.microsoft.com/office/drawing/2014/main" xmlns="" id="{6D856788-6818-4F53-8E71-556DAABC66A8}"/>
              </a:ext>
            </a:extLst>
          </p:cNvPr>
          <p:cNvSpPr txBox="1"/>
          <p:nvPr/>
        </p:nvSpPr>
        <p:spPr>
          <a:xfrm>
            <a:off x="3307647" y="336423"/>
            <a:ext cx="81364"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284376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A37A7B0-AB07-4F66-AA17-52C84910D3DE}"/>
              </a:ext>
            </a:extLst>
          </p:cNvPr>
          <p:cNvSpPr/>
          <p:nvPr/>
        </p:nvSpPr>
        <p:spPr>
          <a:xfrm>
            <a:off x="292963" y="463675"/>
            <a:ext cx="11345663" cy="3416320"/>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Verdana" panose="020B0604030504040204" pitchFamily="34" charset="0"/>
              </a:rPr>
              <a:t>Databases</a:t>
            </a:r>
            <a:r>
              <a:rPr lang="en-US" dirty="0">
                <a:solidFill>
                  <a:srgbClr val="000000"/>
                </a:solidFill>
                <a:latin typeface="Verdana" panose="020B0604030504040204" pitchFamily="34" charset="0"/>
              </a:rPr>
              <a:t> − Python provides interfaces to all major commercial databases.</a:t>
            </a:r>
          </a:p>
          <a:p>
            <a:pPr algn="just"/>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GUI Programming</a:t>
            </a:r>
            <a:r>
              <a:rPr lang="en-US" dirty="0">
                <a:solidFill>
                  <a:srgbClr val="000000"/>
                </a:solidFill>
                <a:latin typeface="Verdana" panose="020B0604030504040204" pitchFamily="34" charset="0"/>
              </a:rPr>
              <a:t> − Python supports GUI applications that can be created and ported to many system calls, libraries and windows systems, such as Windows MFC, Macintosh, and the X Window system of Unix.</a:t>
            </a:r>
          </a:p>
          <a:p>
            <a:pPr algn="just"/>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Scalable</a:t>
            </a:r>
            <a:r>
              <a:rPr lang="en-US" dirty="0">
                <a:solidFill>
                  <a:srgbClr val="000000"/>
                </a:solidFill>
                <a:latin typeface="Verdana" panose="020B0604030504040204" pitchFamily="34" charset="0"/>
              </a:rPr>
              <a:t> − Python provides a better structure and support for large programs than shell scripting.</a:t>
            </a:r>
          </a:p>
          <a:p>
            <a:pPr algn="just"/>
            <a:endParaRPr lang="en-US" dirty="0">
              <a:solidFill>
                <a:srgbClr val="000000"/>
              </a:solidFill>
              <a:latin typeface="Verdana" panose="020B0604030504040204" pitchFamily="34" charset="0"/>
            </a:endParaRPr>
          </a:p>
          <a:p>
            <a:pPr algn="just"/>
            <a:endParaRPr lang="en-US" dirty="0">
              <a:solidFill>
                <a:srgbClr val="000000"/>
              </a:solidFill>
              <a:latin typeface="Verdana" panose="020B0604030504040204" pitchFamily="34" charset="0"/>
            </a:endParaRPr>
          </a:p>
          <a:p>
            <a:pPr algn="just"/>
            <a:endParaRPr lang="en-US" dirty="0">
              <a:solidFill>
                <a:srgbClr val="000000"/>
              </a:solidFill>
              <a:latin typeface="Verdana" panose="020B0604030504040204" pitchFamily="34" charset="0"/>
            </a:endParaRPr>
          </a:p>
          <a:p>
            <a:pPr algn="just"/>
            <a:endParaRPr lang="en-US" dirty="0">
              <a:solidFill>
                <a:srgbClr val="000000"/>
              </a:solidFill>
              <a:latin typeface="Verdana" panose="020B0604030504040204" pitchFamily="34" charset="0"/>
            </a:endParaRPr>
          </a:p>
        </p:txBody>
      </p:sp>
      <p:sp>
        <p:nvSpPr>
          <p:cNvPr id="3" name="object 9">
            <a:extLst>
              <a:ext uri="{FF2B5EF4-FFF2-40B4-BE49-F238E27FC236}">
                <a16:creationId xmlns:a16="http://schemas.microsoft.com/office/drawing/2014/main" xmlns="" id="{F7A99D53-7400-461F-A29D-DABC3AB48263}"/>
              </a:ext>
            </a:extLst>
          </p:cNvPr>
          <p:cNvSpPr/>
          <p:nvPr/>
        </p:nvSpPr>
        <p:spPr>
          <a:xfrm>
            <a:off x="2627438" y="3327290"/>
            <a:ext cx="6329299" cy="2431796"/>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550139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5">
            <a:extLst>
              <a:ext uri="{FF2B5EF4-FFF2-40B4-BE49-F238E27FC236}">
                <a16:creationId xmlns:a16="http://schemas.microsoft.com/office/drawing/2014/main" xmlns="" id="{0056B488-D571-4ED2-8366-E97BF7AA27F9}"/>
              </a:ext>
            </a:extLst>
          </p:cNvPr>
          <p:cNvSpPr/>
          <p:nvPr/>
        </p:nvSpPr>
        <p:spPr>
          <a:xfrm>
            <a:off x="1447800" y="1676400"/>
            <a:ext cx="1528826" cy="396239"/>
          </a:xfrm>
          <a:custGeom>
            <a:avLst/>
            <a:gdLst/>
            <a:ahLst/>
            <a:cxnLst/>
            <a:rect l="l" t="t" r="r" b="b"/>
            <a:pathLst>
              <a:path w="1528826" h="396239">
                <a:moveTo>
                  <a:pt x="0" y="396239"/>
                </a:moveTo>
                <a:lnTo>
                  <a:pt x="1528826" y="396239"/>
                </a:lnTo>
                <a:lnTo>
                  <a:pt x="1528826" y="0"/>
                </a:lnTo>
                <a:lnTo>
                  <a:pt x="0" y="0"/>
                </a:lnTo>
                <a:lnTo>
                  <a:pt x="0" y="396239"/>
                </a:lnTo>
                <a:close/>
              </a:path>
            </a:pathLst>
          </a:custGeom>
          <a:solidFill>
            <a:srgbClr val="FFC000"/>
          </a:solidFill>
        </p:spPr>
        <p:txBody>
          <a:bodyPr wrap="square" lIns="0" tIns="0" rIns="0" bIns="0" rtlCol="0">
            <a:noAutofit/>
          </a:bodyPr>
          <a:lstStyle/>
          <a:p>
            <a:endParaRPr/>
          </a:p>
        </p:txBody>
      </p:sp>
      <p:sp>
        <p:nvSpPr>
          <p:cNvPr id="4" name="object 16">
            <a:extLst>
              <a:ext uri="{FF2B5EF4-FFF2-40B4-BE49-F238E27FC236}">
                <a16:creationId xmlns:a16="http://schemas.microsoft.com/office/drawing/2014/main" xmlns="" id="{79AAD17C-C161-45E7-B98B-CED4DECD8E78}"/>
              </a:ext>
            </a:extLst>
          </p:cNvPr>
          <p:cNvSpPr/>
          <p:nvPr/>
        </p:nvSpPr>
        <p:spPr>
          <a:xfrm>
            <a:off x="2976626" y="1676400"/>
            <a:ext cx="6624701" cy="396239"/>
          </a:xfrm>
          <a:custGeom>
            <a:avLst/>
            <a:gdLst/>
            <a:ahLst/>
            <a:cxnLst/>
            <a:rect l="l" t="t" r="r" b="b"/>
            <a:pathLst>
              <a:path w="6624701" h="396239">
                <a:moveTo>
                  <a:pt x="0" y="396239"/>
                </a:moveTo>
                <a:lnTo>
                  <a:pt x="6624701" y="396239"/>
                </a:lnTo>
                <a:lnTo>
                  <a:pt x="6624701" y="0"/>
                </a:lnTo>
                <a:lnTo>
                  <a:pt x="0" y="0"/>
                </a:lnTo>
                <a:lnTo>
                  <a:pt x="0" y="396239"/>
                </a:lnTo>
                <a:close/>
              </a:path>
            </a:pathLst>
          </a:custGeom>
          <a:solidFill>
            <a:srgbClr val="FFC000"/>
          </a:solidFill>
        </p:spPr>
        <p:txBody>
          <a:bodyPr wrap="square" lIns="0" tIns="0" rIns="0" bIns="0" rtlCol="0">
            <a:noAutofit/>
          </a:bodyPr>
          <a:lstStyle/>
          <a:p>
            <a:endParaRPr/>
          </a:p>
        </p:txBody>
      </p:sp>
      <p:sp>
        <p:nvSpPr>
          <p:cNvPr id="5" name="object 17">
            <a:extLst>
              <a:ext uri="{FF2B5EF4-FFF2-40B4-BE49-F238E27FC236}">
                <a16:creationId xmlns:a16="http://schemas.microsoft.com/office/drawing/2014/main" xmlns="" id="{F495796A-7FD2-44D2-9D6F-AFB7CB54ACAD}"/>
              </a:ext>
            </a:extLst>
          </p:cNvPr>
          <p:cNvSpPr/>
          <p:nvPr/>
        </p:nvSpPr>
        <p:spPr>
          <a:xfrm>
            <a:off x="1447800" y="2072639"/>
            <a:ext cx="1528826" cy="396239"/>
          </a:xfrm>
          <a:custGeom>
            <a:avLst/>
            <a:gdLst/>
            <a:ahLst/>
            <a:cxnLst/>
            <a:rect l="l" t="t" r="r" b="b"/>
            <a:pathLst>
              <a:path w="1528826" h="396239">
                <a:moveTo>
                  <a:pt x="0" y="396239"/>
                </a:moveTo>
                <a:lnTo>
                  <a:pt x="1528826" y="396239"/>
                </a:lnTo>
                <a:lnTo>
                  <a:pt x="1528826" y="0"/>
                </a:lnTo>
                <a:lnTo>
                  <a:pt x="0" y="0"/>
                </a:lnTo>
                <a:lnTo>
                  <a:pt x="0" y="396239"/>
                </a:lnTo>
                <a:close/>
              </a:path>
            </a:pathLst>
          </a:custGeom>
          <a:solidFill>
            <a:srgbClr val="FFE8CA"/>
          </a:solidFill>
        </p:spPr>
        <p:txBody>
          <a:bodyPr wrap="square" lIns="0" tIns="0" rIns="0" bIns="0" rtlCol="0">
            <a:noAutofit/>
          </a:bodyPr>
          <a:lstStyle/>
          <a:p>
            <a:endParaRPr/>
          </a:p>
        </p:txBody>
      </p:sp>
      <p:sp>
        <p:nvSpPr>
          <p:cNvPr id="6" name="object 18">
            <a:extLst>
              <a:ext uri="{FF2B5EF4-FFF2-40B4-BE49-F238E27FC236}">
                <a16:creationId xmlns:a16="http://schemas.microsoft.com/office/drawing/2014/main" xmlns="" id="{7C854A31-CB69-4067-9909-B232ED6BFA28}"/>
              </a:ext>
            </a:extLst>
          </p:cNvPr>
          <p:cNvSpPr/>
          <p:nvPr/>
        </p:nvSpPr>
        <p:spPr>
          <a:xfrm>
            <a:off x="2976626" y="2072639"/>
            <a:ext cx="6624701" cy="396239"/>
          </a:xfrm>
          <a:custGeom>
            <a:avLst/>
            <a:gdLst/>
            <a:ahLst/>
            <a:cxnLst/>
            <a:rect l="l" t="t" r="r" b="b"/>
            <a:pathLst>
              <a:path w="6624701" h="396239">
                <a:moveTo>
                  <a:pt x="0" y="396239"/>
                </a:moveTo>
                <a:lnTo>
                  <a:pt x="6624701" y="396239"/>
                </a:lnTo>
                <a:lnTo>
                  <a:pt x="6624701" y="0"/>
                </a:lnTo>
                <a:lnTo>
                  <a:pt x="0" y="0"/>
                </a:lnTo>
                <a:lnTo>
                  <a:pt x="0" y="396239"/>
                </a:lnTo>
                <a:close/>
              </a:path>
            </a:pathLst>
          </a:custGeom>
          <a:solidFill>
            <a:srgbClr val="FFE8CA"/>
          </a:solidFill>
        </p:spPr>
        <p:txBody>
          <a:bodyPr wrap="square" lIns="0" tIns="0" rIns="0" bIns="0" rtlCol="0">
            <a:noAutofit/>
          </a:bodyPr>
          <a:lstStyle/>
          <a:p>
            <a:endParaRPr/>
          </a:p>
        </p:txBody>
      </p:sp>
      <p:sp>
        <p:nvSpPr>
          <p:cNvPr id="7" name="object 19">
            <a:extLst>
              <a:ext uri="{FF2B5EF4-FFF2-40B4-BE49-F238E27FC236}">
                <a16:creationId xmlns:a16="http://schemas.microsoft.com/office/drawing/2014/main" xmlns="" id="{EF591510-EFFA-4557-BDF4-110A519133FA}"/>
              </a:ext>
            </a:extLst>
          </p:cNvPr>
          <p:cNvSpPr/>
          <p:nvPr/>
        </p:nvSpPr>
        <p:spPr>
          <a:xfrm>
            <a:off x="1447800" y="2468880"/>
            <a:ext cx="1528826" cy="701039"/>
          </a:xfrm>
          <a:custGeom>
            <a:avLst/>
            <a:gdLst/>
            <a:ahLst/>
            <a:cxnLst/>
            <a:rect l="l" t="t" r="r" b="b"/>
            <a:pathLst>
              <a:path w="1528826" h="701039">
                <a:moveTo>
                  <a:pt x="0" y="701039"/>
                </a:moveTo>
                <a:lnTo>
                  <a:pt x="1528826" y="701039"/>
                </a:lnTo>
                <a:lnTo>
                  <a:pt x="1528826" y="0"/>
                </a:lnTo>
                <a:lnTo>
                  <a:pt x="0" y="0"/>
                </a:lnTo>
                <a:lnTo>
                  <a:pt x="0" y="701039"/>
                </a:lnTo>
                <a:close/>
              </a:path>
            </a:pathLst>
          </a:custGeom>
          <a:solidFill>
            <a:srgbClr val="FFF4E7"/>
          </a:solidFill>
        </p:spPr>
        <p:txBody>
          <a:bodyPr wrap="square" lIns="0" tIns="0" rIns="0" bIns="0" rtlCol="0">
            <a:noAutofit/>
          </a:bodyPr>
          <a:lstStyle/>
          <a:p>
            <a:endParaRPr/>
          </a:p>
        </p:txBody>
      </p:sp>
      <p:sp>
        <p:nvSpPr>
          <p:cNvPr id="8" name="object 20">
            <a:extLst>
              <a:ext uri="{FF2B5EF4-FFF2-40B4-BE49-F238E27FC236}">
                <a16:creationId xmlns:a16="http://schemas.microsoft.com/office/drawing/2014/main" xmlns="" id="{C9F78414-7287-476C-B8CA-831E0546632E}"/>
              </a:ext>
            </a:extLst>
          </p:cNvPr>
          <p:cNvSpPr/>
          <p:nvPr/>
        </p:nvSpPr>
        <p:spPr>
          <a:xfrm>
            <a:off x="2976626" y="2468880"/>
            <a:ext cx="6624701" cy="701039"/>
          </a:xfrm>
          <a:custGeom>
            <a:avLst/>
            <a:gdLst/>
            <a:ahLst/>
            <a:cxnLst/>
            <a:rect l="l" t="t" r="r" b="b"/>
            <a:pathLst>
              <a:path w="6624701" h="701039">
                <a:moveTo>
                  <a:pt x="0" y="701039"/>
                </a:moveTo>
                <a:lnTo>
                  <a:pt x="6624701" y="701039"/>
                </a:lnTo>
                <a:lnTo>
                  <a:pt x="6624701" y="0"/>
                </a:lnTo>
                <a:lnTo>
                  <a:pt x="0" y="0"/>
                </a:lnTo>
                <a:lnTo>
                  <a:pt x="0" y="701039"/>
                </a:lnTo>
                <a:close/>
              </a:path>
            </a:pathLst>
          </a:custGeom>
          <a:solidFill>
            <a:srgbClr val="FFF4E7"/>
          </a:solidFill>
        </p:spPr>
        <p:txBody>
          <a:bodyPr wrap="square" lIns="0" tIns="0" rIns="0" bIns="0" rtlCol="0">
            <a:noAutofit/>
          </a:bodyPr>
          <a:lstStyle/>
          <a:p>
            <a:endParaRPr/>
          </a:p>
        </p:txBody>
      </p:sp>
      <p:sp>
        <p:nvSpPr>
          <p:cNvPr id="9" name="object 21">
            <a:extLst>
              <a:ext uri="{FF2B5EF4-FFF2-40B4-BE49-F238E27FC236}">
                <a16:creationId xmlns:a16="http://schemas.microsoft.com/office/drawing/2014/main" xmlns="" id="{9499B347-BBB8-4BB6-A4B7-14CD9504C132}"/>
              </a:ext>
            </a:extLst>
          </p:cNvPr>
          <p:cNvSpPr/>
          <p:nvPr/>
        </p:nvSpPr>
        <p:spPr>
          <a:xfrm>
            <a:off x="1447800" y="3169920"/>
            <a:ext cx="1528826" cy="701039"/>
          </a:xfrm>
          <a:custGeom>
            <a:avLst/>
            <a:gdLst/>
            <a:ahLst/>
            <a:cxnLst/>
            <a:rect l="l" t="t" r="r" b="b"/>
            <a:pathLst>
              <a:path w="1528826" h="701039">
                <a:moveTo>
                  <a:pt x="0" y="701039"/>
                </a:moveTo>
                <a:lnTo>
                  <a:pt x="1528826" y="701039"/>
                </a:lnTo>
                <a:lnTo>
                  <a:pt x="1528826" y="0"/>
                </a:lnTo>
                <a:lnTo>
                  <a:pt x="0" y="0"/>
                </a:lnTo>
                <a:lnTo>
                  <a:pt x="0" y="701039"/>
                </a:lnTo>
                <a:close/>
              </a:path>
            </a:pathLst>
          </a:custGeom>
          <a:solidFill>
            <a:srgbClr val="FFE8CA"/>
          </a:solidFill>
        </p:spPr>
        <p:txBody>
          <a:bodyPr wrap="square" lIns="0" tIns="0" rIns="0" bIns="0" rtlCol="0">
            <a:noAutofit/>
          </a:bodyPr>
          <a:lstStyle/>
          <a:p>
            <a:endParaRPr/>
          </a:p>
        </p:txBody>
      </p:sp>
      <p:sp>
        <p:nvSpPr>
          <p:cNvPr id="10" name="object 22">
            <a:extLst>
              <a:ext uri="{FF2B5EF4-FFF2-40B4-BE49-F238E27FC236}">
                <a16:creationId xmlns:a16="http://schemas.microsoft.com/office/drawing/2014/main" xmlns="" id="{76EC6EEE-A33F-4D61-81A0-A56ED8BEB686}"/>
              </a:ext>
            </a:extLst>
          </p:cNvPr>
          <p:cNvSpPr/>
          <p:nvPr/>
        </p:nvSpPr>
        <p:spPr>
          <a:xfrm>
            <a:off x="2976626" y="3169920"/>
            <a:ext cx="6624701" cy="701039"/>
          </a:xfrm>
          <a:custGeom>
            <a:avLst/>
            <a:gdLst/>
            <a:ahLst/>
            <a:cxnLst/>
            <a:rect l="l" t="t" r="r" b="b"/>
            <a:pathLst>
              <a:path w="6624701" h="701039">
                <a:moveTo>
                  <a:pt x="0" y="701039"/>
                </a:moveTo>
                <a:lnTo>
                  <a:pt x="6624701" y="701039"/>
                </a:lnTo>
                <a:lnTo>
                  <a:pt x="6624701" y="0"/>
                </a:lnTo>
                <a:lnTo>
                  <a:pt x="0" y="0"/>
                </a:lnTo>
                <a:lnTo>
                  <a:pt x="0" y="701039"/>
                </a:lnTo>
                <a:close/>
              </a:path>
            </a:pathLst>
          </a:custGeom>
          <a:solidFill>
            <a:srgbClr val="FFE8CA"/>
          </a:solidFill>
        </p:spPr>
        <p:txBody>
          <a:bodyPr wrap="square" lIns="0" tIns="0" rIns="0" bIns="0" rtlCol="0">
            <a:noAutofit/>
          </a:bodyPr>
          <a:lstStyle/>
          <a:p>
            <a:endParaRPr/>
          </a:p>
        </p:txBody>
      </p:sp>
      <p:sp>
        <p:nvSpPr>
          <p:cNvPr id="11" name="object 23">
            <a:extLst>
              <a:ext uri="{FF2B5EF4-FFF2-40B4-BE49-F238E27FC236}">
                <a16:creationId xmlns:a16="http://schemas.microsoft.com/office/drawing/2014/main" xmlns="" id="{D3F69851-0BFF-4BCA-8A0D-F7AB880EF9E4}"/>
              </a:ext>
            </a:extLst>
          </p:cNvPr>
          <p:cNvSpPr/>
          <p:nvPr/>
        </p:nvSpPr>
        <p:spPr>
          <a:xfrm>
            <a:off x="1447800" y="3870960"/>
            <a:ext cx="1528826" cy="701039"/>
          </a:xfrm>
          <a:custGeom>
            <a:avLst/>
            <a:gdLst/>
            <a:ahLst/>
            <a:cxnLst/>
            <a:rect l="l" t="t" r="r" b="b"/>
            <a:pathLst>
              <a:path w="1528826" h="701039">
                <a:moveTo>
                  <a:pt x="0" y="701039"/>
                </a:moveTo>
                <a:lnTo>
                  <a:pt x="1528826" y="701039"/>
                </a:lnTo>
                <a:lnTo>
                  <a:pt x="1528826" y="0"/>
                </a:lnTo>
                <a:lnTo>
                  <a:pt x="0" y="0"/>
                </a:lnTo>
                <a:lnTo>
                  <a:pt x="0" y="701039"/>
                </a:lnTo>
                <a:close/>
              </a:path>
            </a:pathLst>
          </a:custGeom>
          <a:solidFill>
            <a:srgbClr val="FFF4E7"/>
          </a:solidFill>
        </p:spPr>
        <p:txBody>
          <a:bodyPr wrap="square" lIns="0" tIns="0" rIns="0" bIns="0" rtlCol="0">
            <a:noAutofit/>
          </a:bodyPr>
          <a:lstStyle/>
          <a:p>
            <a:endParaRPr/>
          </a:p>
        </p:txBody>
      </p:sp>
      <p:sp>
        <p:nvSpPr>
          <p:cNvPr id="12" name="object 24">
            <a:extLst>
              <a:ext uri="{FF2B5EF4-FFF2-40B4-BE49-F238E27FC236}">
                <a16:creationId xmlns:a16="http://schemas.microsoft.com/office/drawing/2014/main" xmlns="" id="{A6AE78B4-4431-4A8E-BBFD-CDBFA097EC0C}"/>
              </a:ext>
            </a:extLst>
          </p:cNvPr>
          <p:cNvSpPr/>
          <p:nvPr/>
        </p:nvSpPr>
        <p:spPr>
          <a:xfrm>
            <a:off x="2976626" y="3870960"/>
            <a:ext cx="6624701" cy="701039"/>
          </a:xfrm>
          <a:custGeom>
            <a:avLst/>
            <a:gdLst/>
            <a:ahLst/>
            <a:cxnLst/>
            <a:rect l="l" t="t" r="r" b="b"/>
            <a:pathLst>
              <a:path w="6624701" h="701039">
                <a:moveTo>
                  <a:pt x="0" y="701039"/>
                </a:moveTo>
                <a:lnTo>
                  <a:pt x="6624701" y="701039"/>
                </a:lnTo>
                <a:lnTo>
                  <a:pt x="6624701" y="0"/>
                </a:lnTo>
                <a:lnTo>
                  <a:pt x="0" y="0"/>
                </a:lnTo>
                <a:lnTo>
                  <a:pt x="0" y="701039"/>
                </a:lnTo>
                <a:close/>
              </a:path>
            </a:pathLst>
          </a:custGeom>
          <a:solidFill>
            <a:srgbClr val="FFF4E7"/>
          </a:solidFill>
        </p:spPr>
        <p:txBody>
          <a:bodyPr wrap="square" lIns="0" tIns="0" rIns="0" bIns="0" rtlCol="0">
            <a:noAutofit/>
          </a:bodyPr>
          <a:lstStyle/>
          <a:p>
            <a:endParaRPr/>
          </a:p>
        </p:txBody>
      </p:sp>
      <p:sp>
        <p:nvSpPr>
          <p:cNvPr id="13" name="object 25">
            <a:extLst>
              <a:ext uri="{FF2B5EF4-FFF2-40B4-BE49-F238E27FC236}">
                <a16:creationId xmlns:a16="http://schemas.microsoft.com/office/drawing/2014/main" xmlns="" id="{46F2B53F-781C-4BD7-8709-DF430D2FD26B}"/>
              </a:ext>
            </a:extLst>
          </p:cNvPr>
          <p:cNvSpPr/>
          <p:nvPr/>
        </p:nvSpPr>
        <p:spPr>
          <a:xfrm>
            <a:off x="1441450" y="2072639"/>
            <a:ext cx="8166100" cy="0"/>
          </a:xfrm>
          <a:custGeom>
            <a:avLst/>
            <a:gdLst/>
            <a:ahLst/>
            <a:cxnLst/>
            <a:rect l="l" t="t" r="r" b="b"/>
            <a:pathLst>
              <a:path w="8166100">
                <a:moveTo>
                  <a:pt x="0" y="0"/>
                </a:moveTo>
                <a:lnTo>
                  <a:pt x="8166100" y="0"/>
                </a:lnTo>
              </a:path>
            </a:pathLst>
          </a:custGeom>
          <a:ln w="38100">
            <a:solidFill>
              <a:srgbClr val="FFFFFF"/>
            </a:solidFill>
          </a:ln>
        </p:spPr>
        <p:txBody>
          <a:bodyPr wrap="square" lIns="0" tIns="0" rIns="0" bIns="0" rtlCol="0">
            <a:noAutofit/>
          </a:bodyPr>
          <a:lstStyle/>
          <a:p>
            <a:endParaRPr/>
          </a:p>
        </p:txBody>
      </p:sp>
      <p:sp>
        <p:nvSpPr>
          <p:cNvPr id="14" name="object 14">
            <a:extLst>
              <a:ext uri="{FF2B5EF4-FFF2-40B4-BE49-F238E27FC236}">
                <a16:creationId xmlns:a16="http://schemas.microsoft.com/office/drawing/2014/main" xmlns="" id="{A629B864-EA9D-4EA8-A029-0F434C38EF08}"/>
              </a:ext>
            </a:extLst>
          </p:cNvPr>
          <p:cNvSpPr txBox="1"/>
          <p:nvPr/>
        </p:nvSpPr>
        <p:spPr>
          <a:xfrm>
            <a:off x="387502" y="197103"/>
            <a:ext cx="4495271" cy="380492"/>
          </a:xfrm>
          <a:prstGeom prst="rect">
            <a:avLst/>
          </a:prstGeom>
        </p:spPr>
        <p:txBody>
          <a:bodyPr wrap="square" lIns="0" tIns="18383" rIns="0" bIns="0" rtlCol="0">
            <a:noAutofit/>
          </a:bodyPr>
          <a:lstStyle/>
          <a:p>
            <a:pPr marL="12700">
              <a:lnSpc>
                <a:spcPts val="2895"/>
              </a:lnSpc>
            </a:pPr>
            <a:r>
              <a:rPr sz="2800" b="1" u="heavy" spc="-9" dirty="0">
                <a:solidFill>
                  <a:srgbClr val="404040"/>
                </a:solidFill>
                <a:latin typeface="Calibri"/>
                <a:cs typeface="Calibri"/>
              </a:rPr>
              <a:t>Python Assignment Operators</a:t>
            </a:r>
            <a:endParaRPr sz="2800">
              <a:latin typeface="Calibri"/>
              <a:cs typeface="Calibri"/>
            </a:endParaRPr>
          </a:p>
        </p:txBody>
      </p:sp>
      <p:sp>
        <p:nvSpPr>
          <p:cNvPr id="15" name="object 13">
            <a:extLst>
              <a:ext uri="{FF2B5EF4-FFF2-40B4-BE49-F238E27FC236}">
                <a16:creationId xmlns:a16="http://schemas.microsoft.com/office/drawing/2014/main" xmlns="" id="{8EC9ECEF-7E17-42A5-A8EE-FF20BEB9D910}"/>
              </a:ext>
            </a:extLst>
          </p:cNvPr>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6" name="object 12">
            <a:extLst>
              <a:ext uri="{FF2B5EF4-FFF2-40B4-BE49-F238E27FC236}">
                <a16:creationId xmlns:a16="http://schemas.microsoft.com/office/drawing/2014/main" xmlns="" id="{F5D2BB05-F2FF-4EAC-80F6-48595CB5CB7C}"/>
              </a:ext>
            </a:extLst>
          </p:cNvPr>
          <p:cNvSpPr txBox="1"/>
          <p:nvPr/>
        </p:nvSpPr>
        <p:spPr>
          <a:xfrm>
            <a:off x="974852" y="1223137"/>
            <a:ext cx="8292274"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These are used to assign values to variables. Few one them are as shown below</a:t>
            </a:r>
            <a:r>
              <a:rPr sz="1600" spc="-2" dirty="0">
                <a:latin typeface="Calibri"/>
                <a:cs typeface="Calibri"/>
              </a:rPr>
              <a:t>.</a:t>
            </a:r>
            <a:endParaRPr sz="1600">
              <a:latin typeface="Calibri"/>
              <a:cs typeface="Calibri"/>
            </a:endParaRPr>
          </a:p>
        </p:txBody>
      </p:sp>
      <p:sp>
        <p:nvSpPr>
          <p:cNvPr id="17" name="object 11">
            <a:extLst>
              <a:ext uri="{FF2B5EF4-FFF2-40B4-BE49-F238E27FC236}">
                <a16:creationId xmlns:a16="http://schemas.microsoft.com/office/drawing/2014/main" xmlns="" id="{CDF9C78A-FEA0-4885-B2A8-21938DBC8D16}"/>
              </a:ext>
            </a:extLst>
          </p:cNvPr>
          <p:cNvSpPr txBox="1"/>
          <p:nvPr/>
        </p:nvSpPr>
        <p:spPr>
          <a:xfrm>
            <a:off x="840740" y="5171202"/>
            <a:ext cx="152653"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8" name="object 10">
            <a:extLst>
              <a:ext uri="{FF2B5EF4-FFF2-40B4-BE49-F238E27FC236}">
                <a16:creationId xmlns:a16="http://schemas.microsoft.com/office/drawing/2014/main" xmlns="" id="{02F6C99C-1043-4EF1-8FE6-7E8C8DF0A560}"/>
              </a:ext>
            </a:extLst>
          </p:cNvPr>
          <p:cNvSpPr txBox="1"/>
          <p:nvPr/>
        </p:nvSpPr>
        <p:spPr>
          <a:xfrm>
            <a:off x="1183944" y="5186553"/>
            <a:ext cx="5841162"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Similarly  few more operators  like %=,//=,**=,&amp;=,|= ……</a:t>
            </a:r>
            <a:endParaRPr sz="2000">
              <a:latin typeface="Calibri"/>
              <a:cs typeface="Calibri"/>
            </a:endParaRPr>
          </a:p>
        </p:txBody>
      </p:sp>
      <p:sp>
        <p:nvSpPr>
          <p:cNvPr id="20" name="object 8">
            <a:extLst>
              <a:ext uri="{FF2B5EF4-FFF2-40B4-BE49-F238E27FC236}">
                <a16:creationId xmlns:a16="http://schemas.microsoft.com/office/drawing/2014/main" xmlns="" id="{DF73B27A-1268-4C77-847A-22096852E8B4}"/>
              </a:ext>
            </a:extLst>
          </p:cNvPr>
          <p:cNvSpPr txBox="1"/>
          <p:nvPr/>
        </p:nvSpPr>
        <p:spPr>
          <a:xfrm>
            <a:off x="1447800" y="1676400"/>
            <a:ext cx="8153527" cy="396239"/>
          </a:xfrm>
          <a:prstGeom prst="rect">
            <a:avLst/>
          </a:prstGeom>
        </p:spPr>
        <p:txBody>
          <a:bodyPr wrap="square" lIns="0" tIns="36830" rIns="0" bIns="0" rtlCol="0">
            <a:noAutofit/>
          </a:bodyPr>
          <a:lstStyle/>
          <a:p>
            <a:pPr marL="91693">
              <a:lnSpc>
                <a:spcPct val="101725"/>
              </a:lnSpc>
            </a:pPr>
            <a:r>
              <a:rPr sz="2000" b="1" spc="0" dirty="0">
                <a:latin typeface="Calibri"/>
                <a:cs typeface="Calibri"/>
              </a:rPr>
              <a:t>Ope</a:t>
            </a:r>
            <a:r>
              <a:rPr sz="2000" b="1" spc="-50" dirty="0">
                <a:latin typeface="Calibri"/>
                <a:cs typeface="Calibri"/>
              </a:rPr>
              <a:t>r</a:t>
            </a:r>
            <a:r>
              <a:rPr sz="2000" b="1" spc="-29" dirty="0">
                <a:latin typeface="Calibri"/>
                <a:cs typeface="Calibri"/>
              </a:rPr>
              <a:t>a</a:t>
            </a:r>
            <a:r>
              <a:rPr sz="2000" b="1" spc="-25" dirty="0">
                <a:latin typeface="Calibri"/>
                <a:cs typeface="Calibri"/>
              </a:rPr>
              <a:t>t</a:t>
            </a:r>
            <a:r>
              <a:rPr sz="2000" b="1" spc="0" dirty="0">
                <a:latin typeface="Calibri"/>
                <a:cs typeface="Calibri"/>
              </a:rPr>
              <a:t>or        </a:t>
            </a:r>
            <a:r>
              <a:rPr sz="2000" b="1" spc="446" dirty="0">
                <a:latin typeface="Calibri"/>
                <a:cs typeface="Calibri"/>
              </a:rPr>
              <a:t> </a:t>
            </a:r>
            <a:r>
              <a:rPr sz="2000" b="1" spc="0" dirty="0">
                <a:latin typeface="Calibri"/>
                <a:cs typeface="Calibri"/>
              </a:rPr>
              <a:t>Descri</a:t>
            </a:r>
            <a:r>
              <a:rPr sz="2000" b="1" spc="-9" dirty="0">
                <a:latin typeface="Calibri"/>
                <a:cs typeface="Calibri"/>
              </a:rPr>
              <a:t>p</a:t>
            </a:r>
            <a:r>
              <a:rPr sz="2000" b="1" spc="0" dirty="0">
                <a:latin typeface="Calibri"/>
                <a:cs typeface="Calibri"/>
              </a:rPr>
              <a:t>tion</a:t>
            </a:r>
            <a:r>
              <a:rPr sz="2000" b="1" spc="-9" dirty="0">
                <a:latin typeface="Calibri"/>
                <a:cs typeface="Calibri"/>
              </a:rPr>
              <a:t> </a:t>
            </a:r>
            <a:r>
              <a:rPr sz="2000" b="1" spc="0" dirty="0">
                <a:latin typeface="Calibri"/>
                <a:cs typeface="Calibri"/>
              </a:rPr>
              <a:t>and</a:t>
            </a:r>
            <a:r>
              <a:rPr sz="2000" b="1" spc="-4" dirty="0">
                <a:latin typeface="Calibri"/>
                <a:cs typeface="Calibri"/>
              </a:rPr>
              <a:t> </a:t>
            </a:r>
            <a:r>
              <a:rPr sz="2000" b="1" spc="0" dirty="0">
                <a:latin typeface="Calibri"/>
                <a:cs typeface="Calibri"/>
              </a:rPr>
              <a:t>E</a:t>
            </a:r>
            <a:r>
              <a:rPr sz="2000" b="1" spc="-39" dirty="0">
                <a:latin typeface="Calibri"/>
                <a:cs typeface="Calibri"/>
              </a:rPr>
              <a:t>x</a:t>
            </a:r>
            <a:r>
              <a:rPr sz="2000" b="1" spc="0" dirty="0">
                <a:latin typeface="Calibri"/>
                <a:cs typeface="Calibri"/>
              </a:rPr>
              <a:t>ample</a:t>
            </a:r>
            <a:endParaRPr sz="2000">
              <a:latin typeface="Calibri"/>
              <a:cs typeface="Calibri"/>
            </a:endParaRPr>
          </a:p>
        </p:txBody>
      </p:sp>
      <p:sp>
        <p:nvSpPr>
          <p:cNvPr id="21" name="object 7">
            <a:extLst>
              <a:ext uri="{FF2B5EF4-FFF2-40B4-BE49-F238E27FC236}">
                <a16:creationId xmlns:a16="http://schemas.microsoft.com/office/drawing/2014/main" xmlns="" id="{40C8513F-0609-40E4-9C31-D8BDB6EDE7CE}"/>
              </a:ext>
            </a:extLst>
          </p:cNvPr>
          <p:cNvSpPr txBox="1"/>
          <p:nvPr/>
        </p:nvSpPr>
        <p:spPr>
          <a:xfrm>
            <a:off x="1447800" y="2072639"/>
            <a:ext cx="8153527" cy="396239"/>
          </a:xfrm>
          <a:prstGeom prst="rect">
            <a:avLst/>
          </a:prstGeom>
        </p:spPr>
        <p:txBody>
          <a:bodyPr wrap="square" lIns="0" tIns="37465" rIns="0" bIns="0" rtlCol="0">
            <a:noAutofit/>
          </a:bodyPr>
          <a:lstStyle/>
          <a:p>
            <a:pPr marL="91693">
              <a:lnSpc>
                <a:spcPct val="101725"/>
              </a:lnSpc>
            </a:pPr>
            <a:r>
              <a:rPr sz="2000" spc="0" dirty="0">
                <a:latin typeface="Calibri"/>
                <a:cs typeface="Calibri"/>
              </a:rPr>
              <a:t>=                       </a:t>
            </a:r>
            <a:r>
              <a:rPr sz="2000" spc="189" dirty="0">
                <a:latin typeface="Calibri"/>
                <a:cs typeface="Calibri"/>
              </a:rPr>
              <a:t> </a:t>
            </a:r>
            <a:r>
              <a:rPr sz="2000" spc="0" dirty="0">
                <a:latin typeface="Calibri"/>
                <a:cs typeface="Calibri"/>
              </a:rPr>
              <a:t>S</a:t>
            </a:r>
            <a:r>
              <a:rPr sz="2000" spc="4" dirty="0">
                <a:latin typeface="Calibri"/>
                <a:cs typeface="Calibri"/>
              </a:rPr>
              <a:t> </a:t>
            </a:r>
            <a:r>
              <a:rPr sz="2000" spc="0" dirty="0">
                <a:latin typeface="Calibri"/>
                <a:cs typeface="Calibri"/>
              </a:rPr>
              <a:t>=2+3</a:t>
            </a:r>
            <a:r>
              <a:rPr sz="2000" spc="-19" dirty="0">
                <a:latin typeface="Calibri"/>
                <a:cs typeface="Calibri"/>
              </a:rPr>
              <a:t> </a:t>
            </a:r>
            <a:r>
              <a:rPr sz="2000" spc="-9" dirty="0">
                <a:latin typeface="Calibri"/>
                <a:cs typeface="Calibri"/>
              </a:rPr>
              <a:t>m</a:t>
            </a:r>
            <a:r>
              <a:rPr sz="2000" spc="0" dirty="0">
                <a:latin typeface="Calibri"/>
                <a:cs typeface="Calibri"/>
              </a:rPr>
              <a:t>eans</a:t>
            </a:r>
            <a:r>
              <a:rPr sz="2000" spc="4" dirty="0">
                <a:latin typeface="Calibri"/>
                <a:cs typeface="Calibri"/>
              </a:rPr>
              <a:t> </a:t>
            </a:r>
            <a:r>
              <a:rPr sz="2000" spc="0" dirty="0">
                <a:latin typeface="Calibri"/>
                <a:cs typeface="Calibri"/>
              </a:rPr>
              <a:t>the </a:t>
            </a:r>
            <a:r>
              <a:rPr sz="2000" spc="-25" dirty="0">
                <a:latin typeface="Calibri"/>
                <a:cs typeface="Calibri"/>
              </a:rPr>
              <a:t>v</a:t>
            </a:r>
            <a:r>
              <a:rPr sz="2000" spc="0" dirty="0">
                <a:latin typeface="Calibri"/>
                <a:cs typeface="Calibri"/>
              </a:rPr>
              <a:t>a</a:t>
            </a:r>
            <a:r>
              <a:rPr sz="2000" spc="-4" dirty="0">
                <a:latin typeface="Calibri"/>
                <a:cs typeface="Calibri"/>
              </a:rPr>
              <a:t>l</a:t>
            </a:r>
            <a:r>
              <a:rPr sz="2000" spc="0" dirty="0">
                <a:latin typeface="Calibri"/>
                <a:cs typeface="Calibri"/>
              </a:rPr>
              <a:t>ue</a:t>
            </a:r>
            <a:r>
              <a:rPr sz="2000" spc="-9" dirty="0">
                <a:latin typeface="Calibri"/>
                <a:cs typeface="Calibri"/>
              </a:rPr>
              <a:t> </a:t>
            </a:r>
            <a:r>
              <a:rPr sz="2000" spc="0" dirty="0">
                <a:latin typeface="Calibri"/>
                <a:cs typeface="Calibri"/>
              </a:rPr>
              <a:t>2+3=6</a:t>
            </a:r>
            <a:r>
              <a:rPr sz="2000" spc="-4" dirty="0">
                <a:latin typeface="Calibri"/>
                <a:cs typeface="Calibri"/>
              </a:rPr>
              <a:t> </a:t>
            </a:r>
            <a:r>
              <a:rPr sz="2000" spc="0" dirty="0">
                <a:latin typeface="Calibri"/>
                <a:cs typeface="Calibri"/>
              </a:rPr>
              <a:t>is</a:t>
            </a:r>
            <a:r>
              <a:rPr sz="2000" spc="-9" dirty="0">
                <a:latin typeface="Calibri"/>
                <a:cs typeface="Calibri"/>
              </a:rPr>
              <a:t> </a:t>
            </a:r>
            <a:r>
              <a:rPr sz="2000" spc="0" dirty="0">
                <a:latin typeface="Calibri"/>
                <a:cs typeface="Calibri"/>
              </a:rPr>
              <a:t>as</a:t>
            </a:r>
            <a:r>
              <a:rPr sz="2000" spc="-9" dirty="0">
                <a:latin typeface="Calibri"/>
                <a:cs typeface="Calibri"/>
              </a:rPr>
              <a:t>s</a:t>
            </a:r>
            <a:r>
              <a:rPr sz="2000" spc="0" dirty="0">
                <a:latin typeface="Calibri"/>
                <a:cs typeface="Calibri"/>
              </a:rPr>
              <a:t>igned i</a:t>
            </a:r>
            <a:r>
              <a:rPr sz="2000" spc="-25" dirty="0">
                <a:latin typeface="Calibri"/>
                <a:cs typeface="Calibri"/>
              </a:rPr>
              <a:t>nt</a:t>
            </a:r>
            <a:r>
              <a:rPr sz="2000" spc="0" dirty="0">
                <a:latin typeface="Calibri"/>
                <a:cs typeface="Calibri"/>
              </a:rPr>
              <a:t>o S</a:t>
            </a:r>
            <a:endParaRPr sz="2000">
              <a:latin typeface="Calibri"/>
              <a:cs typeface="Calibri"/>
            </a:endParaRPr>
          </a:p>
        </p:txBody>
      </p:sp>
      <p:sp>
        <p:nvSpPr>
          <p:cNvPr id="22" name="object 6">
            <a:extLst>
              <a:ext uri="{FF2B5EF4-FFF2-40B4-BE49-F238E27FC236}">
                <a16:creationId xmlns:a16="http://schemas.microsoft.com/office/drawing/2014/main" xmlns="" id="{4831FD64-7DE3-4850-95CC-D9DB7A98523F}"/>
              </a:ext>
            </a:extLst>
          </p:cNvPr>
          <p:cNvSpPr txBox="1"/>
          <p:nvPr/>
        </p:nvSpPr>
        <p:spPr>
          <a:xfrm>
            <a:off x="1447800" y="2468879"/>
            <a:ext cx="8153527" cy="701040"/>
          </a:xfrm>
          <a:prstGeom prst="rect">
            <a:avLst/>
          </a:prstGeom>
        </p:spPr>
        <p:txBody>
          <a:bodyPr wrap="square" lIns="0" tIns="37465" rIns="0" bIns="0" rtlCol="0">
            <a:noAutofit/>
          </a:bodyPr>
          <a:lstStyle/>
          <a:p>
            <a:pPr marL="91693">
              <a:lnSpc>
                <a:spcPct val="101725"/>
              </a:lnSpc>
            </a:pPr>
            <a:r>
              <a:rPr sz="2000" spc="0" dirty="0">
                <a:latin typeface="Calibri"/>
                <a:cs typeface="Calibri"/>
              </a:rPr>
              <a:t>+=                     </a:t>
            </a:r>
            <a:r>
              <a:rPr sz="2000" spc="99" dirty="0">
                <a:latin typeface="Calibri"/>
                <a:cs typeface="Calibri"/>
              </a:rPr>
              <a:t> </a:t>
            </a:r>
            <a:r>
              <a:rPr sz="2000" spc="0" dirty="0">
                <a:latin typeface="Calibri"/>
                <a:cs typeface="Calibri"/>
              </a:rPr>
              <a:t>H+=4 means 4</a:t>
            </a:r>
            <a:r>
              <a:rPr sz="2000" spc="-4" dirty="0">
                <a:latin typeface="Calibri"/>
                <a:cs typeface="Calibri"/>
              </a:rPr>
              <a:t> </a:t>
            </a:r>
            <a:r>
              <a:rPr sz="2000" spc="0" dirty="0">
                <a:latin typeface="Calibri"/>
                <a:cs typeface="Calibri"/>
              </a:rPr>
              <a:t>is</a:t>
            </a:r>
            <a:r>
              <a:rPr sz="2000" spc="9" dirty="0">
                <a:latin typeface="Calibri"/>
                <a:cs typeface="Calibri"/>
              </a:rPr>
              <a:t> </a:t>
            </a:r>
            <a:r>
              <a:rPr sz="2000" spc="0" dirty="0">
                <a:latin typeface="Calibri"/>
                <a:cs typeface="Calibri"/>
              </a:rPr>
              <a:t>ad</a:t>
            </a:r>
            <a:r>
              <a:rPr sz="2000" spc="4" dirty="0">
                <a:latin typeface="Calibri"/>
                <a:cs typeface="Calibri"/>
              </a:rPr>
              <a:t>d</a:t>
            </a:r>
            <a:r>
              <a:rPr sz="2000" spc="0" dirty="0">
                <a:latin typeface="Calibri"/>
                <a:cs typeface="Calibri"/>
              </a:rPr>
              <a:t>ed</a:t>
            </a:r>
            <a:r>
              <a:rPr sz="2000" spc="-14" dirty="0">
                <a:latin typeface="Calibri"/>
                <a:cs typeface="Calibri"/>
              </a:rPr>
              <a:t> </a:t>
            </a:r>
            <a:r>
              <a:rPr sz="2000" spc="-25" dirty="0">
                <a:latin typeface="Calibri"/>
                <a:cs typeface="Calibri"/>
              </a:rPr>
              <a:t>t</a:t>
            </a:r>
            <a:r>
              <a:rPr sz="2000" spc="0" dirty="0">
                <a:latin typeface="Calibri"/>
                <a:cs typeface="Calibri"/>
              </a:rPr>
              <a:t>o H a</a:t>
            </a:r>
            <a:r>
              <a:rPr sz="2000" spc="4" dirty="0">
                <a:latin typeface="Calibri"/>
                <a:cs typeface="Calibri"/>
              </a:rPr>
              <a:t>n</a:t>
            </a:r>
            <a:r>
              <a:rPr sz="2000" spc="0" dirty="0">
                <a:latin typeface="Calibri"/>
                <a:cs typeface="Calibri"/>
              </a:rPr>
              <a:t>d</a:t>
            </a:r>
            <a:r>
              <a:rPr sz="2000" spc="-14" dirty="0">
                <a:latin typeface="Calibri"/>
                <a:cs typeface="Calibri"/>
              </a:rPr>
              <a:t> </a:t>
            </a:r>
            <a:r>
              <a:rPr sz="2000" spc="0" dirty="0">
                <a:latin typeface="Calibri"/>
                <a:cs typeface="Calibri"/>
              </a:rPr>
              <a:t>final</a:t>
            </a:r>
            <a:r>
              <a:rPr sz="2000" spc="9" dirty="0">
                <a:latin typeface="Calibri"/>
                <a:cs typeface="Calibri"/>
              </a:rPr>
              <a:t> </a:t>
            </a:r>
            <a:r>
              <a:rPr sz="2000" spc="-25" dirty="0">
                <a:latin typeface="Calibri"/>
                <a:cs typeface="Calibri"/>
              </a:rPr>
              <a:t>r</a:t>
            </a:r>
            <a:r>
              <a:rPr sz="2000" spc="0" dirty="0">
                <a:latin typeface="Calibri"/>
                <a:cs typeface="Calibri"/>
              </a:rPr>
              <a:t>esu</a:t>
            </a:r>
            <a:r>
              <a:rPr sz="2000" spc="-4" dirty="0">
                <a:latin typeface="Calibri"/>
                <a:cs typeface="Calibri"/>
              </a:rPr>
              <a:t>l</a:t>
            </a:r>
            <a:r>
              <a:rPr sz="2000" spc="0" dirty="0">
                <a:latin typeface="Calibri"/>
                <a:cs typeface="Calibri"/>
              </a:rPr>
              <a:t>t</a:t>
            </a:r>
            <a:r>
              <a:rPr sz="2000" spc="14" dirty="0">
                <a:latin typeface="Calibri"/>
                <a:cs typeface="Calibri"/>
              </a:rPr>
              <a:t> </a:t>
            </a:r>
            <a:r>
              <a:rPr sz="2000" spc="0" dirty="0">
                <a:latin typeface="Calibri"/>
                <a:cs typeface="Calibri"/>
              </a:rPr>
              <a:t>is</a:t>
            </a:r>
            <a:r>
              <a:rPr sz="2000" spc="-4" dirty="0">
                <a:latin typeface="Calibri"/>
                <a:cs typeface="Calibri"/>
              </a:rPr>
              <a:t> </a:t>
            </a:r>
            <a:r>
              <a:rPr sz="2000" spc="0" dirty="0">
                <a:latin typeface="Calibri"/>
                <a:cs typeface="Calibri"/>
              </a:rPr>
              <a:t>s</a:t>
            </a:r>
            <a:r>
              <a:rPr sz="2000" spc="-34" dirty="0">
                <a:latin typeface="Calibri"/>
                <a:cs typeface="Calibri"/>
              </a:rPr>
              <a:t>a</a:t>
            </a:r>
            <a:r>
              <a:rPr sz="2000" spc="-29" dirty="0">
                <a:latin typeface="Calibri"/>
                <a:cs typeface="Calibri"/>
              </a:rPr>
              <a:t>v</a:t>
            </a:r>
            <a:r>
              <a:rPr sz="2000" spc="0" dirty="0">
                <a:latin typeface="Calibri"/>
                <a:cs typeface="Calibri"/>
              </a:rPr>
              <a:t>ed</a:t>
            </a:r>
            <a:r>
              <a:rPr sz="2000" spc="14" dirty="0">
                <a:latin typeface="Calibri"/>
                <a:cs typeface="Calibri"/>
              </a:rPr>
              <a:t> </a:t>
            </a:r>
            <a:r>
              <a:rPr sz="2000" spc="0" dirty="0">
                <a:latin typeface="Calibri"/>
                <a:cs typeface="Calibri"/>
              </a:rPr>
              <a:t>i</a:t>
            </a:r>
            <a:r>
              <a:rPr sz="2000" spc="-25" dirty="0">
                <a:latin typeface="Calibri"/>
                <a:cs typeface="Calibri"/>
              </a:rPr>
              <a:t>nt</a:t>
            </a:r>
            <a:r>
              <a:rPr sz="2000" spc="0" dirty="0">
                <a:latin typeface="Calibri"/>
                <a:cs typeface="Calibri"/>
              </a:rPr>
              <a:t>o H.</a:t>
            </a:r>
            <a:endParaRPr sz="2000">
              <a:latin typeface="Calibri"/>
              <a:cs typeface="Calibri"/>
            </a:endParaRPr>
          </a:p>
          <a:p>
            <a:pPr marL="1620647">
              <a:lnSpc>
                <a:spcPts val="2400"/>
              </a:lnSpc>
              <a:spcBef>
                <a:spcPts val="120"/>
              </a:spcBef>
            </a:pPr>
            <a:r>
              <a:rPr sz="2000" spc="5" dirty="0">
                <a:latin typeface="Calibri"/>
                <a:cs typeface="Calibri"/>
              </a:rPr>
              <a:t>So H+4=H. i.e if H value is 2 then 6+4=10 is stored in H.</a:t>
            </a:r>
            <a:endParaRPr sz="2000">
              <a:latin typeface="Calibri"/>
              <a:cs typeface="Calibri"/>
            </a:endParaRPr>
          </a:p>
        </p:txBody>
      </p:sp>
      <p:sp>
        <p:nvSpPr>
          <p:cNvPr id="23" name="object 5">
            <a:extLst>
              <a:ext uri="{FF2B5EF4-FFF2-40B4-BE49-F238E27FC236}">
                <a16:creationId xmlns:a16="http://schemas.microsoft.com/office/drawing/2014/main" xmlns="" id="{1B335928-BD5F-4EEC-A4E7-1FFA4362E8EA}"/>
              </a:ext>
            </a:extLst>
          </p:cNvPr>
          <p:cNvSpPr txBox="1"/>
          <p:nvPr/>
        </p:nvSpPr>
        <p:spPr>
          <a:xfrm>
            <a:off x="1447800" y="3169920"/>
            <a:ext cx="8153527" cy="701040"/>
          </a:xfrm>
          <a:prstGeom prst="rect">
            <a:avLst/>
          </a:prstGeom>
        </p:spPr>
        <p:txBody>
          <a:bodyPr wrap="square" lIns="0" tIns="37465" rIns="0" bIns="0" rtlCol="0">
            <a:noAutofit/>
          </a:bodyPr>
          <a:lstStyle/>
          <a:p>
            <a:pPr marL="91693">
              <a:lnSpc>
                <a:spcPct val="101725"/>
              </a:lnSpc>
            </a:pPr>
            <a:r>
              <a:rPr sz="2000" spc="0" dirty="0">
                <a:latin typeface="Calibri"/>
                <a:cs typeface="Calibri"/>
              </a:rPr>
              <a:t>-=                      </a:t>
            </a:r>
            <a:r>
              <a:rPr sz="2000" spc="34" dirty="0">
                <a:latin typeface="Calibri"/>
                <a:cs typeface="Calibri"/>
              </a:rPr>
              <a:t> </a:t>
            </a:r>
            <a:r>
              <a:rPr sz="2000" spc="0" dirty="0">
                <a:latin typeface="Calibri"/>
                <a:cs typeface="Calibri"/>
              </a:rPr>
              <a:t>H-= 4 </a:t>
            </a:r>
            <a:r>
              <a:rPr sz="2000" spc="-9" dirty="0">
                <a:latin typeface="Calibri"/>
                <a:cs typeface="Calibri"/>
              </a:rPr>
              <a:t>m</a:t>
            </a:r>
            <a:r>
              <a:rPr sz="2000" spc="0" dirty="0">
                <a:latin typeface="Calibri"/>
                <a:cs typeface="Calibri"/>
              </a:rPr>
              <a:t>eans 4 </a:t>
            </a:r>
            <a:r>
              <a:rPr sz="2000" spc="-4" dirty="0">
                <a:latin typeface="Calibri"/>
                <a:cs typeface="Calibri"/>
              </a:rPr>
              <a:t>i</a:t>
            </a:r>
            <a:r>
              <a:rPr sz="2000" spc="0" dirty="0">
                <a:latin typeface="Calibri"/>
                <a:cs typeface="Calibri"/>
              </a:rPr>
              <a:t>s</a:t>
            </a:r>
            <a:r>
              <a:rPr sz="2000" spc="9" dirty="0">
                <a:latin typeface="Calibri"/>
                <a:cs typeface="Calibri"/>
              </a:rPr>
              <a:t> </a:t>
            </a:r>
            <a:r>
              <a:rPr sz="2000" spc="0" dirty="0">
                <a:latin typeface="Calibri"/>
                <a:cs typeface="Calibri"/>
              </a:rPr>
              <a:t>su</a:t>
            </a:r>
            <a:r>
              <a:rPr sz="2000" spc="-9" dirty="0">
                <a:latin typeface="Calibri"/>
                <a:cs typeface="Calibri"/>
              </a:rPr>
              <a:t>b</a:t>
            </a:r>
            <a:r>
              <a:rPr sz="2000" spc="0" dirty="0">
                <a:latin typeface="Calibri"/>
                <a:cs typeface="Calibri"/>
              </a:rPr>
              <a:t>t</a:t>
            </a:r>
            <a:r>
              <a:rPr sz="2000" spc="-34" dirty="0">
                <a:latin typeface="Calibri"/>
                <a:cs typeface="Calibri"/>
              </a:rPr>
              <a:t>r</a:t>
            </a:r>
            <a:r>
              <a:rPr sz="2000" spc="0" dirty="0">
                <a:latin typeface="Calibri"/>
                <a:cs typeface="Calibri"/>
              </a:rPr>
              <a:t>ac</a:t>
            </a:r>
            <a:r>
              <a:rPr sz="2000" spc="-19" dirty="0">
                <a:latin typeface="Calibri"/>
                <a:cs typeface="Calibri"/>
              </a:rPr>
              <a:t>t</a:t>
            </a:r>
            <a:r>
              <a:rPr sz="2000" spc="0" dirty="0">
                <a:latin typeface="Calibri"/>
                <a:cs typeface="Calibri"/>
              </a:rPr>
              <a:t>ed </a:t>
            </a:r>
            <a:r>
              <a:rPr sz="2000" spc="-19" dirty="0">
                <a:latin typeface="Calibri"/>
                <a:cs typeface="Calibri"/>
              </a:rPr>
              <a:t>t</a:t>
            </a:r>
            <a:r>
              <a:rPr sz="2000" spc="0" dirty="0">
                <a:latin typeface="Calibri"/>
                <a:cs typeface="Calibri"/>
              </a:rPr>
              <a:t>o</a:t>
            </a:r>
            <a:r>
              <a:rPr sz="2000" spc="-9" dirty="0">
                <a:latin typeface="Calibri"/>
                <a:cs typeface="Calibri"/>
              </a:rPr>
              <a:t> </a:t>
            </a:r>
            <a:r>
              <a:rPr sz="2000" spc="0" dirty="0">
                <a:latin typeface="Calibri"/>
                <a:cs typeface="Calibri"/>
              </a:rPr>
              <a:t>H a</a:t>
            </a:r>
            <a:r>
              <a:rPr sz="2000" spc="4" dirty="0">
                <a:latin typeface="Calibri"/>
                <a:cs typeface="Calibri"/>
              </a:rPr>
              <a:t>n</a:t>
            </a:r>
            <a:r>
              <a:rPr sz="2000" spc="0" dirty="0">
                <a:latin typeface="Calibri"/>
                <a:cs typeface="Calibri"/>
              </a:rPr>
              <a:t>d f</a:t>
            </a:r>
            <a:r>
              <a:rPr sz="2000" spc="-9" dirty="0">
                <a:latin typeface="Calibri"/>
                <a:cs typeface="Calibri"/>
              </a:rPr>
              <a:t>i</a:t>
            </a:r>
            <a:r>
              <a:rPr sz="2000" spc="0" dirty="0">
                <a:latin typeface="Calibri"/>
                <a:cs typeface="Calibri"/>
              </a:rPr>
              <a:t>nal </a:t>
            </a:r>
            <a:r>
              <a:rPr sz="2000" spc="-25" dirty="0">
                <a:latin typeface="Calibri"/>
                <a:cs typeface="Calibri"/>
              </a:rPr>
              <a:t>r</a:t>
            </a:r>
            <a:r>
              <a:rPr sz="2000" spc="0" dirty="0">
                <a:latin typeface="Calibri"/>
                <a:cs typeface="Calibri"/>
              </a:rPr>
              <a:t>esu</a:t>
            </a:r>
            <a:r>
              <a:rPr sz="2000" spc="-4" dirty="0">
                <a:latin typeface="Calibri"/>
                <a:cs typeface="Calibri"/>
              </a:rPr>
              <a:t>l</a:t>
            </a:r>
            <a:r>
              <a:rPr sz="2000" spc="0" dirty="0">
                <a:latin typeface="Calibri"/>
                <a:cs typeface="Calibri"/>
              </a:rPr>
              <a:t>t</a:t>
            </a:r>
            <a:r>
              <a:rPr sz="2000" spc="25" dirty="0">
                <a:latin typeface="Calibri"/>
                <a:cs typeface="Calibri"/>
              </a:rPr>
              <a:t> </a:t>
            </a:r>
            <a:r>
              <a:rPr sz="2000" spc="0" dirty="0">
                <a:latin typeface="Calibri"/>
                <a:cs typeface="Calibri"/>
              </a:rPr>
              <a:t>is</a:t>
            </a:r>
            <a:r>
              <a:rPr sz="2000" spc="9" dirty="0">
                <a:latin typeface="Calibri"/>
                <a:cs typeface="Calibri"/>
              </a:rPr>
              <a:t> </a:t>
            </a:r>
            <a:r>
              <a:rPr sz="2000" spc="0" dirty="0">
                <a:latin typeface="Calibri"/>
                <a:cs typeface="Calibri"/>
              </a:rPr>
              <a:t>s</a:t>
            </a:r>
            <a:r>
              <a:rPr sz="2000" spc="-39" dirty="0">
                <a:latin typeface="Calibri"/>
                <a:cs typeface="Calibri"/>
              </a:rPr>
              <a:t>a</a:t>
            </a:r>
            <a:r>
              <a:rPr sz="2000" spc="-29" dirty="0">
                <a:latin typeface="Calibri"/>
                <a:cs typeface="Calibri"/>
              </a:rPr>
              <a:t>v</a:t>
            </a:r>
            <a:r>
              <a:rPr sz="2000" spc="0" dirty="0">
                <a:latin typeface="Calibri"/>
                <a:cs typeface="Calibri"/>
              </a:rPr>
              <a:t>ed</a:t>
            </a:r>
            <a:r>
              <a:rPr sz="2000" spc="14" dirty="0">
                <a:latin typeface="Calibri"/>
                <a:cs typeface="Calibri"/>
              </a:rPr>
              <a:t> </a:t>
            </a:r>
            <a:r>
              <a:rPr sz="2000" spc="0" dirty="0">
                <a:latin typeface="Calibri"/>
                <a:cs typeface="Calibri"/>
              </a:rPr>
              <a:t>i</a:t>
            </a:r>
            <a:r>
              <a:rPr sz="2000" spc="-25" dirty="0">
                <a:latin typeface="Calibri"/>
                <a:cs typeface="Calibri"/>
              </a:rPr>
              <a:t>nt</a:t>
            </a:r>
            <a:r>
              <a:rPr sz="2000" spc="0" dirty="0">
                <a:latin typeface="Calibri"/>
                <a:cs typeface="Calibri"/>
              </a:rPr>
              <a:t>o</a:t>
            </a:r>
            <a:endParaRPr sz="2000">
              <a:latin typeface="Calibri"/>
              <a:cs typeface="Calibri"/>
            </a:endParaRPr>
          </a:p>
          <a:p>
            <a:pPr marL="1620647">
              <a:lnSpc>
                <a:spcPts val="2400"/>
              </a:lnSpc>
              <a:spcBef>
                <a:spcPts val="120"/>
              </a:spcBef>
            </a:pPr>
            <a:r>
              <a:rPr sz="2000" spc="-3" dirty="0">
                <a:latin typeface="Calibri"/>
                <a:cs typeface="Calibri"/>
              </a:rPr>
              <a:t>H. So H-4=H i.e 6-4=2 is stored in H.</a:t>
            </a:r>
            <a:endParaRPr sz="2000">
              <a:latin typeface="Calibri"/>
              <a:cs typeface="Calibri"/>
            </a:endParaRPr>
          </a:p>
        </p:txBody>
      </p:sp>
      <p:sp>
        <p:nvSpPr>
          <p:cNvPr id="24" name="object 4">
            <a:extLst>
              <a:ext uri="{FF2B5EF4-FFF2-40B4-BE49-F238E27FC236}">
                <a16:creationId xmlns:a16="http://schemas.microsoft.com/office/drawing/2014/main" xmlns="" id="{41932268-7C01-41A8-821C-BCE48E589C43}"/>
              </a:ext>
            </a:extLst>
          </p:cNvPr>
          <p:cNvSpPr txBox="1"/>
          <p:nvPr/>
        </p:nvSpPr>
        <p:spPr>
          <a:xfrm>
            <a:off x="1447800" y="3870960"/>
            <a:ext cx="8153527" cy="701039"/>
          </a:xfrm>
          <a:prstGeom prst="rect">
            <a:avLst/>
          </a:prstGeom>
        </p:spPr>
        <p:txBody>
          <a:bodyPr wrap="square" lIns="0" tIns="37465" rIns="0" bIns="0" rtlCol="0">
            <a:noAutofit/>
          </a:bodyPr>
          <a:lstStyle/>
          <a:p>
            <a:pPr marL="91693">
              <a:lnSpc>
                <a:spcPct val="101725"/>
              </a:lnSpc>
            </a:pPr>
            <a:r>
              <a:rPr sz="2000" spc="0" dirty="0">
                <a:latin typeface="Calibri"/>
                <a:cs typeface="Calibri"/>
              </a:rPr>
              <a:t>*=                     </a:t>
            </a:r>
            <a:r>
              <a:rPr sz="2000" spc="99" dirty="0">
                <a:latin typeface="Calibri"/>
                <a:cs typeface="Calibri"/>
              </a:rPr>
              <a:t> </a:t>
            </a:r>
            <a:r>
              <a:rPr sz="2000" spc="0" dirty="0">
                <a:latin typeface="Calibri"/>
                <a:cs typeface="Calibri"/>
              </a:rPr>
              <a:t>H*= 4</a:t>
            </a:r>
            <a:r>
              <a:rPr sz="2000" spc="-4" dirty="0">
                <a:latin typeface="Calibri"/>
                <a:cs typeface="Calibri"/>
              </a:rPr>
              <a:t> </a:t>
            </a:r>
            <a:r>
              <a:rPr sz="2000" spc="0" dirty="0">
                <a:latin typeface="Calibri"/>
                <a:cs typeface="Calibri"/>
              </a:rPr>
              <a:t>m</a:t>
            </a:r>
            <a:r>
              <a:rPr sz="2000" spc="-4" dirty="0">
                <a:latin typeface="Calibri"/>
                <a:cs typeface="Calibri"/>
              </a:rPr>
              <a:t>e</a:t>
            </a:r>
            <a:r>
              <a:rPr sz="2000" spc="0" dirty="0">
                <a:latin typeface="Calibri"/>
                <a:cs typeface="Calibri"/>
              </a:rPr>
              <a:t>ans</a:t>
            </a:r>
            <a:r>
              <a:rPr sz="2000" spc="14" dirty="0">
                <a:latin typeface="Calibri"/>
                <a:cs typeface="Calibri"/>
              </a:rPr>
              <a:t> </a:t>
            </a:r>
            <a:r>
              <a:rPr sz="2000" spc="0" dirty="0">
                <a:latin typeface="Calibri"/>
                <a:cs typeface="Calibri"/>
              </a:rPr>
              <a:t>4 </a:t>
            </a:r>
            <a:r>
              <a:rPr sz="2000" spc="-9" dirty="0">
                <a:latin typeface="Calibri"/>
                <a:cs typeface="Calibri"/>
              </a:rPr>
              <a:t>i</a:t>
            </a:r>
            <a:r>
              <a:rPr sz="2000" spc="0" dirty="0">
                <a:latin typeface="Calibri"/>
                <a:cs typeface="Calibri"/>
              </a:rPr>
              <a:t>s mu</a:t>
            </a:r>
            <a:r>
              <a:rPr sz="2000" spc="-4" dirty="0">
                <a:latin typeface="Calibri"/>
                <a:cs typeface="Calibri"/>
              </a:rPr>
              <a:t>l</a:t>
            </a:r>
            <a:r>
              <a:rPr sz="2000" spc="0" dirty="0">
                <a:latin typeface="Calibri"/>
                <a:cs typeface="Calibri"/>
              </a:rPr>
              <a:t>tiply w</a:t>
            </a:r>
            <a:r>
              <a:rPr sz="2000" spc="-4" dirty="0">
                <a:latin typeface="Calibri"/>
                <a:cs typeface="Calibri"/>
              </a:rPr>
              <a:t>i</a:t>
            </a:r>
            <a:r>
              <a:rPr sz="2000" spc="0" dirty="0">
                <a:latin typeface="Calibri"/>
                <a:cs typeface="Calibri"/>
              </a:rPr>
              <a:t>th</a:t>
            </a:r>
            <a:r>
              <a:rPr sz="2000" spc="4" dirty="0">
                <a:latin typeface="Calibri"/>
                <a:cs typeface="Calibri"/>
              </a:rPr>
              <a:t> </a:t>
            </a:r>
            <a:r>
              <a:rPr sz="2000" spc="0" dirty="0">
                <a:latin typeface="Calibri"/>
                <a:cs typeface="Calibri"/>
              </a:rPr>
              <a:t>H</a:t>
            </a:r>
            <a:r>
              <a:rPr sz="2000" spc="-9" dirty="0">
                <a:latin typeface="Calibri"/>
                <a:cs typeface="Calibri"/>
              </a:rPr>
              <a:t> </a:t>
            </a:r>
            <a:r>
              <a:rPr sz="2000" spc="0" dirty="0">
                <a:latin typeface="Calibri"/>
                <a:cs typeface="Calibri"/>
              </a:rPr>
              <a:t>and final </a:t>
            </a:r>
            <a:r>
              <a:rPr sz="2000" spc="-29" dirty="0">
                <a:latin typeface="Calibri"/>
                <a:cs typeface="Calibri"/>
              </a:rPr>
              <a:t>r</a:t>
            </a:r>
            <a:r>
              <a:rPr sz="2000" spc="0" dirty="0">
                <a:latin typeface="Calibri"/>
                <a:cs typeface="Calibri"/>
              </a:rPr>
              <a:t>esu</a:t>
            </a:r>
            <a:r>
              <a:rPr sz="2000" spc="-4" dirty="0">
                <a:latin typeface="Calibri"/>
                <a:cs typeface="Calibri"/>
              </a:rPr>
              <a:t>l</a:t>
            </a:r>
            <a:r>
              <a:rPr sz="2000" spc="0" dirty="0">
                <a:latin typeface="Calibri"/>
                <a:cs typeface="Calibri"/>
              </a:rPr>
              <a:t>t</a:t>
            </a:r>
            <a:r>
              <a:rPr sz="2000" spc="14" dirty="0">
                <a:latin typeface="Calibri"/>
                <a:cs typeface="Calibri"/>
              </a:rPr>
              <a:t> </a:t>
            </a:r>
            <a:r>
              <a:rPr sz="2000" spc="0" dirty="0">
                <a:latin typeface="Calibri"/>
                <a:cs typeface="Calibri"/>
              </a:rPr>
              <a:t>is</a:t>
            </a:r>
            <a:r>
              <a:rPr sz="2000" spc="9" dirty="0">
                <a:latin typeface="Calibri"/>
                <a:cs typeface="Calibri"/>
              </a:rPr>
              <a:t> </a:t>
            </a:r>
            <a:r>
              <a:rPr sz="2000" spc="0" dirty="0">
                <a:latin typeface="Calibri"/>
                <a:cs typeface="Calibri"/>
              </a:rPr>
              <a:t>s</a:t>
            </a:r>
            <a:r>
              <a:rPr sz="2000" spc="-39" dirty="0">
                <a:latin typeface="Calibri"/>
                <a:cs typeface="Calibri"/>
              </a:rPr>
              <a:t>a</a:t>
            </a:r>
            <a:r>
              <a:rPr sz="2000" spc="-29" dirty="0">
                <a:latin typeface="Calibri"/>
                <a:cs typeface="Calibri"/>
              </a:rPr>
              <a:t>v</a:t>
            </a:r>
            <a:r>
              <a:rPr sz="2000" spc="0" dirty="0">
                <a:latin typeface="Calibri"/>
                <a:cs typeface="Calibri"/>
              </a:rPr>
              <a:t>ed</a:t>
            </a:r>
            <a:r>
              <a:rPr sz="2000" spc="14" dirty="0">
                <a:latin typeface="Calibri"/>
                <a:cs typeface="Calibri"/>
              </a:rPr>
              <a:t> </a:t>
            </a:r>
            <a:r>
              <a:rPr sz="2000" spc="0" dirty="0">
                <a:latin typeface="Calibri"/>
                <a:cs typeface="Calibri"/>
              </a:rPr>
              <a:t>i</a:t>
            </a:r>
            <a:r>
              <a:rPr sz="2000" spc="-25" dirty="0">
                <a:latin typeface="Calibri"/>
                <a:cs typeface="Calibri"/>
              </a:rPr>
              <a:t>nt</a:t>
            </a:r>
            <a:r>
              <a:rPr sz="2000" spc="0" dirty="0">
                <a:latin typeface="Calibri"/>
                <a:cs typeface="Calibri"/>
              </a:rPr>
              <a:t>o</a:t>
            </a:r>
            <a:endParaRPr sz="2000" dirty="0">
              <a:latin typeface="Calibri"/>
              <a:cs typeface="Calibri"/>
            </a:endParaRPr>
          </a:p>
          <a:p>
            <a:pPr marL="1620647">
              <a:lnSpc>
                <a:spcPts val="2400"/>
              </a:lnSpc>
              <a:spcBef>
                <a:spcPts val="120"/>
              </a:spcBef>
            </a:pPr>
            <a:r>
              <a:rPr sz="2000" spc="-2" dirty="0">
                <a:latin typeface="Calibri"/>
                <a:cs typeface="Calibri"/>
              </a:rPr>
              <a:t>H. So H*4=H i.e 6*4=24 is stored in H.</a:t>
            </a:r>
            <a:endParaRPr sz="2000" dirty="0">
              <a:latin typeface="Calibri"/>
              <a:cs typeface="Calibri"/>
            </a:endParaRPr>
          </a:p>
        </p:txBody>
      </p:sp>
      <p:sp>
        <p:nvSpPr>
          <p:cNvPr id="25" name="object 3">
            <a:extLst>
              <a:ext uri="{FF2B5EF4-FFF2-40B4-BE49-F238E27FC236}">
                <a16:creationId xmlns:a16="http://schemas.microsoft.com/office/drawing/2014/main" xmlns="" id="{CF1693EA-0734-479C-AFA9-D59891BC1FFA}"/>
              </a:ext>
            </a:extLst>
          </p:cNvPr>
          <p:cNvSpPr txBox="1"/>
          <p:nvPr/>
        </p:nvSpPr>
        <p:spPr>
          <a:xfrm>
            <a:off x="1456189" y="336423"/>
            <a:ext cx="81372" cy="152400"/>
          </a:xfrm>
          <a:prstGeom prst="rect">
            <a:avLst/>
          </a:prstGeom>
        </p:spPr>
        <p:txBody>
          <a:bodyPr wrap="square" lIns="0" tIns="0" rIns="0" bIns="0" rtlCol="0">
            <a:noAutofit/>
          </a:bodyPr>
          <a:lstStyle/>
          <a:p>
            <a:pPr marL="25400">
              <a:lnSpc>
                <a:spcPts val="1000"/>
              </a:lnSpc>
            </a:pPr>
            <a:endParaRPr sz="1000"/>
          </a:p>
        </p:txBody>
      </p:sp>
      <p:sp>
        <p:nvSpPr>
          <p:cNvPr id="26" name="object 2">
            <a:extLst>
              <a:ext uri="{FF2B5EF4-FFF2-40B4-BE49-F238E27FC236}">
                <a16:creationId xmlns:a16="http://schemas.microsoft.com/office/drawing/2014/main" xmlns="" id="{C597C6E9-F551-459E-875B-6A8725A6C0FD}"/>
              </a:ext>
            </a:extLst>
          </p:cNvPr>
          <p:cNvSpPr txBox="1"/>
          <p:nvPr/>
        </p:nvSpPr>
        <p:spPr>
          <a:xfrm>
            <a:off x="3259289" y="336423"/>
            <a:ext cx="82139"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258627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73252" y="1668780"/>
            <a:ext cx="8923020" cy="4413504"/>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915200" y="1691639"/>
            <a:ext cx="8838438" cy="4328160"/>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915200" y="1691639"/>
            <a:ext cx="1657223" cy="396239"/>
          </a:xfrm>
          <a:custGeom>
            <a:avLst/>
            <a:gdLst/>
            <a:ahLst/>
            <a:cxnLst/>
            <a:rect l="l" t="t" r="r" b="b"/>
            <a:pathLst>
              <a:path w="1657223" h="396239">
                <a:moveTo>
                  <a:pt x="0" y="396239"/>
                </a:moveTo>
                <a:lnTo>
                  <a:pt x="1657223" y="396239"/>
                </a:lnTo>
                <a:lnTo>
                  <a:pt x="1657223" y="0"/>
                </a:lnTo>
                <a:lnTo>
                  <a:pt x="0" y="0"/>
                </a:lnTo>
                <a:lnTo>
                  <a:pt x="0" y="396239"/>
                </a:lnTo>
                <a:close/>
              </a:path>
            </a:pathLst>
          </a:custGeom>
          <a:solidFill>
            <a:srgbClr val="FFC000"/>
          </a:solidFill>
        </p:spPr>
        <p:txBody>
          <a:bodyPr wrap="square" lIns="0" tIns="0" rIns="0" bIns="0" rtlCol="0">
            <a:noAutofit/>
          </a:bodyPr>
          <a:lstStyle/>
          <a:p>
            <a:endParaRPr/>
          </a:p>
        </p:txBody>
      </p:sp>
      <p:sp>
        <p:nvSpPr>
          <p:cNvPr id="18" name="object 18"/>
          <p:cNvSpPr/>
          <p:nvPr/>
        </p:nvSpPr>
        <p:spPr>
          <a:xfrm>
            <a:off x="2572385" y="1691639"/>
            <a:ext cx="7181215" cy="396239"/>
          </a:xfrm>
          <a:custGeom>
            <a:avLst/>
            <a:gdLst/>
            <a:ahLst/>
            <a:cxnLst/>
            <a:rect l="l" t="t" r="r" b="b"/>
            <a:pathLst>
              <a:path w="7181215" h="396239">
                <a:moveTo>
                  <a:pt x="0" y="396239"/>
                </a:moveTo>
                <a:lnTo>
                  <a:pt x="7181215" y="396239"/>
                </a:lnTo>
                <a:lnTo>
                  <a:pt x="7181215" y="0"/>
                </a:lnTo>
                <a:lnTo>
                  <a:pt x="0" y="0"/>
                </a:lnTo>
                <a:lnTo>
                  <a:pt x="0" y="396239"/>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915200" y="2087879"/>
            <a:ext cx="1657223" cy="1920240"/>
          </a:xfrm>
          <a:custGeom>
            <a:avLst/>
            <a:gdLst/>
            <a:ahLst/>
            <a:cxnLst/>
            <a:rect l="l" t="t" r="r" b="b"/>
            <a:pathLst>
              <a:path w="1657223" h="1920240">
                <a:moveTo>
                  <a:pt x="0" y="1920240"/>
                </a:moveTo>
                <a:lnTo>
                  <a:pt x="1657223" y="1920240"/>
                </a:lnTo>
                <a:lnTo>
                  <a:pt x="1657223" y="0"/>
                </a:lnTo>
                <a:lnTo>
                  <a:pt x="0" y="0"/>
                </a:lnTo>
                <a:lnTo>
                  <a:pt x="0" y="1920240"/>
                </a:lnTo>
                <a:close/>
              </a:path>
            </a:pathLst>
          </a:custGeom>
          <a:solidFill>
            <a:srgbClr val="FFC000">
              <a:alpha val="40000"/>
            </a:srgbClr>
          </a:solidFill>
        </p:spPr>
        <p:txBody>
          <a:bodyPr wrap="square" lIns="0" tIns="0" rIns="0" bIns="0" rtlCol="0">
            <a:noAutofit/>
          </a:bodyPr>
          <a:lstStyle/>
          <a:p>
            <a:endParaRPr/>
          </a:p>
        </p:txBody>
      </p:sp>
      <p:sp>
        <p:nvSpPr>
          <p:cNvPr id="20" name="object 20"/>
          <p:cNvSpPr/>
          <p:nvPr/>
        </p:nvSpPr>
        <p:spPr>
          <a:xfrm>
            <a:off x="2572385" y="2087879"/>
            <a:ext cx="7181215" cy="1920240"/>
          </a:xfrm>
          <a:custGeom>
            <a:avLst/>
            <a:gdLst/>
            <a:ahLst/>
            <a:cxnLst/>
            <a:rect l="l" t="t" r="r" b="b"/>
            <a:pathLst>
              <a:path w="7181215" h="1920240">
                <a:moveTo>
                  <a:pt x="0" y="1920240"/>
                </a:moveTo>
                <a:lnTo>
                  <a:pt x="7181215" y="1920240"/>
                </a:lnTo>
                <a:lnTo>
                  <a:pt x="7181215" y="0"/>
                </a:lnTo>
                <a:lnTo>
                  <a:pt x="0" y="0"/>
                </a:lnTo>
                <a:lnTo>
                  <a:pt x="0" y="1920240"/>
                </a:lnTo>
                <a:close/>
              </a:path>
            </a:pathLst>
          </a:custGeom>
          <a:solidFill>
            <a:srgbClr val="FFC000">
              <a:alpha val="40000"/>
            </a:srgbClr>
          </a:solidFill>
        </p:spPr>
        <p:txBody>
          <a:bodyPr wrap="square" lIns="0" tIns="0" rIns="0" bIns="0" rtlCol="0">
            <a:noAutofit/>
          </a:bodyPr>
          <a:lstStyle/>
          <a:p>
            <a:endParaRPr/>
          </a:p>
        </p:txBody>
      </p:sp>
      <p:sp>
        <p:nvSpPr>
          <p:cNvPr id="21" name="object 21"/>
          <p:cNvSpPr/>
          <p:nvPr/>
        </p:nvSpPr>
        <p:spPr>
          <a:xfrm>
            <a:off x="915200" y="5318760"/>
            <a:ext cx="1657223" cy="701040"/>
          </a:xfrm>
          <a:custGeom>
            <a:avLst/>
            <a:gdLst/>
            <a:ahLst/>
            <a:cxnLst/>
            <a:rect l="l" t="t" r="r" b="b"/>
            <a:pathLst>
              <a:path w="1657223" h="701039">
                <a:moveTo>
                  <a:pt x="0" y="701039"/>
                </a:moveTo>
                <a:lnTo>
                  <a:pt x="1657223" y="701039"/>
                </a:lnTo>
                <a:lnTo>
                  <a:pt x="1657223" y="0"/>
                </a:lnTo>
                <a:lnTo>
                  <a:pt x="0" y="0"/>
                </a:lnTo>
                <a:lnTo>
                  <a:pt x="0" y="701039"/>
                </a:lnTo>
                <a:close/>
              </a:path>
            </a:pathLst>
          </a:custGeom>
          <a:solidFill>
            <a:srgbClr val="FFC000">
              <a:alpha val="40000"/>
            </a:srgbClr>
          </a:solidFill>
        </p:spPr>
        <p:txBody>
          <a:bodyPr wrap="square" lIns="0" tIns="0" rIns="0" bIns="0" rtlCol="0">
            <a:noAutofit/>
          </a:bodyPr>
          <a:lstStyle/>
          <a:p>
            <a:endParaRPr/>
          </a:p>
        </p:txBody>
      </p:sp>
      <p:sp>
        <p:nvSpPr>
          <p:cNvPr id="22" name="object 22"/>
          <p:cNvSpPr/>
          <p:nvPr/>
        </p:nvSpPr>
        <p:spPr>
          <a:xfrm>
            <a:off x="2572385" y="5318760"/>
            <a:ext cx="7181215" cy="701040"/>
          </a:xfrm>
          <a:custGeom>
            <a:avLst/>
            <a:gdLst/>
            <a:ahLst/>
            <a:cxnLst/>
            <a:rect l="l" t="t" r="r" b="b"/>
            <a:pathLst>
              <a:path w="7181215" h="701039">
                <a:moveTo>
                  <a:pt x="0" y="701039"/>
                </a:moveTo>
                <a:lnTo>
                  <a:pt x="7181215" y="701039"/>
                </a:lnTo>
                <a:lnTo>
                  <a:pt x="7181215" y="0"/>
                </a:lnTo>
                <a:lnTo>
                  <a:pt x="0" y="0"/>
                </a:lnTo>
                <a:lnTo>
                  <a:pt x="0" y="701039"/>
                </a:lnTo>
                <a:close/>
              </a:path>
            </a:pathLst>
          </a:custGeom>
          <a:solidFill>
            <a:srgbClr val="FFC000">
              <a:alpha val="40000"/>
            </a:srgbClr>
          </a:solidFill>
        </p:spPr>
        <p:txBody>
          <a:bodyPr wrap="square" lIns="0" tIns="0" rIns="0" bIns="0" rtlCol="0">
            <a:noAutofit/>
          </a:bodyPr>
          <a:lstStyle/>
          <a:p>
            <a:endParaRPr/>
          </a:p>
        </p:txBody>
      </p:sp>
      <p:sp>
        <p:nvSpPr>
          <p:cNvPr id="23" name="object 23"/>
          <p:cNvSpPr/>
          <p:nvPr/>
        </p:nvSpPr>
        <p:spPr>
          <a:xfrm>
            <a:off x="2572385" y="2075179"/>
            <a:ext cx="0" cy="3949382"/>
          </a:xfrm>
          <a:custGeom>
            <a:avLst/>
            <a:gdLst/>
            <a:ahLst/>
            <a:cxnLst/>
            <a:rect l="l" t="t" r="r" b="b"/>
            <a:pathLst>
              <a:path h="3949382">
                <a:moveTo>
                  <a:pt x="0" y="0"/>
                </a:moveTo>
                <a:lnTo>
                  <a:pt x="0" y="3949382"/>
                </a:lnTo>
              </a:path>
            </a:pathLst>
          </a:custGeom>
          <a:ln w="9525">
            <a:solidFill>
              <a:srgbClr val="FFBE00"/>
            </a:solidFill>
          </a:ln>
        </p:spPr>
        <p:txBody>
          <a:bodyPr wrap="square" lIns="0" tIns="0" rIns="0" bIns="0" rtlCol="0">
            <a:noAutofit/>
          </a:bodyPr>
          <a:lstStyle/>
          <a:p>
            <a:endParaRPr/>
          </a:p>
        </p:txBody>
      </p:sp>
      <p:sp>
        <p:nvSpPr>
          <p:cNvPr id="24" name="object 24"/>
          <p:cNvSpPr/>
          <p:nvPr/>
        </p:nvSpPr>
        <p:spPr>
          <a:xfrm>
            <a:off x="910437" y="2087879"/>
            <a:ext cx="8847861" cy="0"/>
          </a:xfrm>
          <a:custGeom>
            <a:avLst/>
            <a:gdLst/>
            <a:ahLst/>
            <a:cxnLst/>
            <a:rect l="l" t="t" r="r" b="b"/>
            <a:pathLst>
              <a:path w="8847861">
                <a:moveTo>
                  <a:pt x="0" y="0"/>
                </a:moveTo>
                <a:lnTo>
                  <a:pt x="8847861" y="0"/>
                </a:lnTo>
              </a:path>
            </a:pathLst>
          </a:custGeom>
          <a:ln w="25400">
            <a:solidFill>
              <a:srgbClr val="FFFFFF"/>
            </a:solidFill>
          </a:ln>
        </p:spPr>
        <p:txBody>
          <a:bodyPr wrap="square" lIns="0" tIns="0" rIns="0" bIns="0" rtlCol="0">
            <a:noAutofit/>
          </a:bodyPr>
          <a:lstStyle/>
          <a:p>
            <a:endParaRPr/>
          </a:p>
        </p:txBody>
      </p:sp>
      <p:sp>
        <p:nvSpPr>
          <p:cNvPr id="25" name="object 25"/>
          <p:cNvSpPr/>
          <p:nvPr/>
        </p:nvSpPr>
        <p:spPr>
          <a:xfrm>
            <a:off x="910437" y="4008120"/>
            <a:ext cx="8847861" cy="0"/>
          </a:xfrm>
          <a:custGeom>
            <a:avLst/>
            <a:gdLst/>
            <a:ahLst/>
            <a:cxnLst/>
            <a:rect l="l" t="t" r="r" b="b"/>
            <a:pathLst>
              <a:path w="8847861">
                <a:moveTo>
                  <a:pt x="0" y="0"/>
                </a:moveTo>
                <a:lnTo>
                  <a:pt x="8847861" y="0"/>
                </a:lnTo>
              </a:path>
            </a:pathLst>
          </a:custGeom>
          <a:ln w="9525">
            <a:solidFill>
              <a:srgbClr val="FFBE00"/>
            </a:solidFill>
          </a:ln>
        </p:spPr>
        <p:txBody>
          <a:bodyPr wrap="square" lIns="0" tIns="0" rIns="0" bIns="0" rtlCol="0">
            <a:noAutofit/>
          </a:bodyPr>
          <a:lstStyle/>
          <a:p>
            <a:endParaRPr/>
          </a:p>
        </p:txBody>
      </p:sp>
      <p:sp>
        <p:nvSpPr>
          <p:cNvPr id="26" name="object 26"/>
          <p:cNvSpPr/>
          <p:nvPr/>
        </p:nvSpPr>
        <p:spPr>
          <a:xfrm>
            <a:off x="910437" y="5318760"/>
            <a:ext cx="8847861" cy="0"/>
          </a:xfrm>
          <a:custGeom>
            <a:avLst/>
            <a:gdLst/>
            <a:ahLst/>
            <a:cxnLst/>
            <a:rect l="l" t="t" r="r" b="b"/>
            <a:pathLst>
              <a:path w="8847861">
                <a:moveTo>
                  <a:pt x="0" y="0"/>
                </a:moveTo>
                <a:lnTo>
                  <a:pt x="8847861" y="0"/>
                </a:lnTo>
              </a:path>
            </a:pathLst>
          </a:custGeom>
          <a:ln w="9525">
            <a:solidFill>
              <a:srgbClr val="FFBE00"/>
            </a:solidFill>
          </a:ln>
        </p:spPr>
        <p:txBody>
          <a:bodyPr wrap="square" lIns="0" tIns="0" rIns="0" bIns="0" rtlCol="0">
            <a:noAutofit/>
          </a:bodyPr>
          <a:lstStyle/>
          <a:p>
            <a:endParaRPr/>
          </a:p>
        </p:txBody>
      </p:sp>
      <p:sp>
        <p:nvSpPr>
          <p:cNvPr id="27" name="object 27"/>
          <p:cNvSpPr/>
          <p:nvPr/>
        </p:nvSpPr>
        <p:spPr>
          <a:xfrm>
            <a:off x="915200" y="1686940"/>
            <a:ext cx="0" cy="4337621"/>
          </a:xfrm>
          <a:custGeom>
            <a:avLst/>
            <a:gdLst/>
            <a:ahLst/>
            <a:cxnLst/>
            <a:rect l="l" t="t" r="r" b="b"/>
            <a:pathLst>
              <a:path h="4337621">
                <a:moveTo>
                  <a:pt x="0" y="0"/>
                </a:moveTo>
                <a:lnTo>
                  <a:pt x="0" y="4337621"/>
                </a:lnTo>
              </a:path>
            </a:pathLst>
          </a:custGeom>
          <a:ln w="9525">
            <a:solidFill>
              <a:srgbClr val="FFBE00"/>
            </a:solidFill>
          </a:ln>
        </p:spPr>
        <p:txBody>
          <a:bodyPr wrap="square" lIns="0" tIns="0" rIns="0" bIns="0" rtlCol="0">
            <a:noAutofit/>
          </a:bodyPr>
          <a:lstStyle/>
          <a:p>
            <a:endParaRPr/>
          </a:p>
        </p:txBody>
      </p:sp>
      <p:sp>
        <p:nvSpPr>
          <p:cNvPr id="28" name="object 28"/>
          <p:cNvSpPr/>
          <p:nvPr/>
        </p:nvSpPr>
        <p:spPr>
          <a:xfrm>
            <a:off x="9753600" y="1686940"/>
            <a:ext cx="0" cy="4337621"/>
          </a:xfrm>
          <a:custGeom>
            <a:avLst/>
            <a:gdLst/>
            <a:ahLst/>
            <a:cxnLst/>
            <a:rect l="l" t="t" r="r" b="b"/>
            <a:pathLst>
              <a:path h="4337621">
                <a:moveTo>
                  <a:pt x="0" y="0"/>
                </a:moveTo>
                <a:lnTo>
                  <a:pt x="0" y="4337621"/>
                </a:lnTo>
              </a:path>
            </a:pathLst>
          </a:custGeom>
          <a:ln w="9525">
            <a:solidFill>
              <a:srgbClr val="FFBE00"/>
            </a:solidFill>
          </a:ln>
        </p:spPr>
        <p:txBody>
          <a:bodyPr wrap="square" lIns="0" tIns="0" rIns="0" bIns="0" rtlCol="0">
            <a:noAutofit/>
          </a:bodyPr>
          <a:lstStyle/>
          <a:p>
            <a:endParaRPr/>
          </a:p>
        </p:txBody>
      </p:sp>
      <p:sp>
        <p:nvSpPr>
          <p:cNvPr id="29" name="object 29"/>
          <p:cNvSpPr/>
          <p:nvPr/>
        </p:nvSpPr>
        <p:spPr>
          <a:xfrm>
            <a:off x="910437" y="1691639"/>
            <a:ext cx="8847861" cy="0"/>
          </a:xfrm>
          <a:custGeom>
            <a:avLst/>
            <a:gdLst/>
            <a:ahLst/>
            <a:cxnLst/>
            <a:rect l="l" t="t" r="r" b="b"/>
            <a:pathLst>
              <a:path w="8847861">
                <a:moveTo>
                  <a:pt x="0" y="0"/>
                </a:moveTo>
                <a:lnTo>
                  <a:pt x="8847861" y="0"/>
                </a:lnTo>
              </a:path>
            </a:pathLst>
          </a:custGeom>
          <a:ln w="9525">
            <a:solidFill>
              <a:srgbClr val="FFBE00"/>
            </a:solidFill>
          </a:ln>
        </p:spPr>
        <p:txBody>
          <a:bodyPr wrap="square" lIns="0" tIns="0" rIns="0" bIns="0" rtlCol="0">
            <a:noAutofit/>
          </a:bodyPr>
          <a:lstStyle/>
          <a:p>
            <a:endParaRPr/>
          </a:p>
        </p:txBody>
      </p:sp>
      <p:sp>
        <p:nvSpPr>
          <p:cNvPr id="30" name="object 30"/>
          <p:cNvSpPr/>
          <p:nvPr/>
        </p:nvSpPr>
        <p:spPr>
          <a:xfrm>
            <a:off x="910437" y="6019800"/>
            <a:ext cx="8847861" cy="0"/>
          </a:xfrm>
          <a:custGeom>
            <a:avLst/>
            <a:gdLst/>
            <a:ahLst/>
            <a:cxnLst/>
            <a:rect l="l" t="t" r="r" b="b"/>
            <a:pathLst>
              <a:path w="8847861">
                <a:moveTo>
                  <a:pt x="0" y="0"/>
                </a:moveTo>
                <a:lnTo>
                  <a:pt x="8847861" y="0"/>
                </a:lnTo>
              </a:path>
            </a:pathLst>
          </a:custGeom>
          <a:ln w="9525">
            <a:solidFill>
              <a:srgbClr val="FFBE00"/>
            </a:solidFill>
          </a:ln>
        </p:spPr>
        <p:txBody>
          <a:bodyPr wrap="square" lIns="0" tIns="0" rIns="0" bIns="0" rtlCol="0">
            <a:noAutofit/>
          </a:bodyPr>
          <a:lstStyle/>
          <a:p>
            <a:endParaRPr/>
          </a:p>
        </p:txBody>
      </p:sp>
      <p:sp>
        <p:nvSpPr>
          <p:cNvPr id="14" name="object 14"/>
          <p:cNvSpPr txBox="1"/>
          <p:nvPr/>
        </p:nvSpPr>
        <p:spPr>
          <a:xfrm>
            <a:off x="387502" y="197103"/>
            <a:ext cx="3779051" cy="380492"/>
          </a:xfrm>
          <a:prstGeom prst="rect">
            <a:avLst/>
          </a:prstGeom>
        </p:spPr>
        <p:txBody>
          <a:bodyPr wrap="square" lIns="0" tIns="18383" rIns="0" bIns="0" rtlCol="0">
            <a:noAutofit/>
          </a:bodyPr>
          <a:lstStyle/>
          <a:p>
            <a:pPr marL="12700">
              <a:lnSpc>
                <a:spcPts val="2895"/>
              </a:lnSpc>
            </a:pPr>
            <a:r>
              <a:rPr sz="2800" b="1" u="heavy" spc="-9" dirty="0">
                <a:solidFill>
                  <a:srgbClr val="404040"/>
                </a:solidFill>
                <a:latin typeface="Calibri"/>
                <a:cs typeface="Calibri"/>
              </a:rPr>
              <a:t>Python Logical Operators</a:t>
            </a:r>
            <a:endParaRPr sz="2800">
              <a:latin typeface="Calibri"/>
              <a:cs typeface="Calibri"/>
            </a:endParaRPr>
          </a:p>
        </p:txBody>
      </p:sp>
      <p:sp>
        <p:nvSpPr>
          <p:cNvPr id="13" name="object 13"/>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2" name="object 12"/>
          <p:cNvSpPr txBox="1"/>
          <p:nvPr/>
        </p:nvSpPr>
        <p:spPr>
          <a:xfrm>
            <a:off x="974852" y="1223137"/>
            <a:ext cx="6646047"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Logical operators are also used to check conditional statements.</a:t>
            </a:r>
            <a:endParaRPr sz="2000">
              <a:latin typeface="Calibri"/>
              <a:cs typeface="Calibri"/>
            </a:endParaRPr>
          </a:p>
        </p:txBody>
      </p:sp>
      <p:sp>
        <p:nvSpPr>
          <p:cNvPr id="10" name="object 10"/>
          <p:cNvSpPr txBox="1"/>
          <p:nvPr/>
        </p:nvSpPr>
        <p:spPr>
          <a:xfrm>
            <a:off x="915200" y="1691639"/>
            <a:ext cx="8838399" cy="396239"/>
          </a:xfrm>
          <a:prstGeom prst="rect">
            <a:avLst/>
          </a:prstGeom>
        </p:spPr>
        <p:txBody>
          <a:bodyPr wrap="square" lIns="0" tIns="36830" rIns="0" bIns="0" rtlCol="0">
            <a:noAutofit/>
          </a:bodyPr>
          <a:lstStyle/>
          <a:p>
            <a:pPr marL="91554">
              <a:lnSpc>
                <a:spcPct val="101725"/>
              </a:lnSpc>
            </a:pPr>
            <a:r>
              <a:rPr sz="2000" b="1" spc="0" dirty="0">
                <a:latin typeface="Calibri"/>
                <a:cs typeface="Calibri"/>
              </a:rPr>
              <a:t>Ope</a:t>
            </a:r>
            <a:r>
              <a:rPr sz="2000" b="1" spc="-50" dirty="0">
                <a:latin typeface="Calibri"/>
                <a:cs typeface="Calibri"/>
              </a:rPr>
              <a:t>r</a:t>
            </a:r>
            <a:r>
              <a:rPr sz="2000" b="1" spc="-29" dirty="0">
                <a:latin typeface="Calibri"/>
                <a:cs typeface="Calibri"/>
              </a:rPr>
              <a:t>a</a:t>
            </a:r>
            <a:r>
              <a:rPr sz="2000" b="1" spc="-25" dirty="0">
                <a:latin typeface="Calibri"/>
                <a:cs typeface="Calibri"/>
              </a:rPr>
              <a:t>t</a:t>
            </a:r>
            <a:r>
              <a:rPr sz="2000" b="1" spc="0" dirty="0">
                <a:latin typeface="Calibri"/>
                <a:cs typeface="Calibri"/>
              </a:rPr>
              <a:t>or           </a:t>
            </a:r>
            <a:r>
              <a:rPr sz="2000" b="1" spc="99" dirty="0">
                <a:latin typeface="Calibri"/>
                <a:cs typeface="Calibri"/>
              </a:rPr>
              <a:t> </a:t>
            </a:r>
            <a:r>
              <a:rPr sz="2000" b="1" spc="0" dirty="0">
                <a:latin typeface="Calibri"/>
                <a:cs typeface="Calibri"/>
              </a:rPr>
              <a:t>Descri</a:t>
            </a:r>
            <a:r>
              <a:rPr sz="2000" b="1" spc="-9" dirty="0">
                <a:latin typeface="Calibri"/>
                <a:cs typeface="Calibri"/>
              </a:rPr>
              <a:t>p</a:t>
            </a:r>
            <a:r>
              <a:rPr sz="2000" b="1" spc="0" dirty="0">
                <a:latin typeface="Calibri"/>
                <a:cs typeface="Calibri"/>
              </a:rPr>
              <a:t>tion</a:t>
            </a:r>
            <a:endParaRPr sz="2000">
              <a:latin typeface="Calibri"/>
              <a:cs typeface="Calibri"/>
            </a:endParaRPr>
          </a:p>
        </p:txBody>
      </p:sp>
      <p:sp>
        <p:nvSpPr>
          <p:cNvPr id="9" name="object 9"/>
          <p:cNvSpPr txBox="1"/>
          <p:nvPr/>
        </p:nvSpPr>
        <p:spPr>
          <a:xfrm>
            <a:off x="915200" y="2087879"/>
            <a:ext cx="1657184" cy="1920240"/>
          </a:xfrm>
          <a:prstGeom prst="rect">
            <a:avLst/>
          </a:prstGeom>
        </p:spPr>
        <p:txBody>
          <a:bodyPr wrap="square" lIns="0" tIns="38735" rIns="0" bIns="0" rtlCol="0">
            <a:noAutofit/>
          </a:bodyPr>
          <a:lstStyle/>
          <a:p>
            <a:pPr marL="91554">
              <a:lnSpc>
                <a:spcPct val="101725"/>
              </a:lnSpc>
            </a:pPr>
            <a:r>
              <a:rPr sz="2000" dirty="0">
                <a:latin typeface="Calibri"/>
                <a:cs typeface="Calibri"/>
              </a:rPr>
              <a:t>AND</a:t>
            </a:r>
            <a:endParaRPr sz="2000">
              <a:latin typeface="Calibri"/>
              <a:cs typeface="Calibri"/>
            </a:endParaRPr>
          </a:p>
        </p:txBody>
      </p:sp>
      <p:sp>
        <p:nvSpPr>
          <p:cNvPr id="8" name="object 8"/>
          <p:cNvSpPr txBox="1"/>
          <p:nvPr/>
        </p:nvSpPr>
        <p:spPr>
          <a:xfrm>
            <a:off x="2572385" y="2087879"/>
            <a:ext cx="7181215" cy="1920240"/>
          </a:xfrm>
          <a:prstGeom prst="rect">
            <a:avLst/>
          </a:prstGeom>
        </p:spPr>
        <p:txBody>
          <a:bodyPr wrap="square" lIns="0" tIns="37465" rIns="0" bIns="0" rtlCol="0">
            <a:noAutofit/>
          </a:bodyPr>
          <a:lstStyle/>
          <a:p>
            <a:pPr marL="148208">
              <a:lnSpc>
                <a:spcPct val="101725"/>
              </a:lnSpc>
            </a:pPr>
            <a:r>
              <a:rPr sz="2000" spc="-2" dirty="0">
                <a:latin typeface="Calibri"/>
                <a:cs typeface="Calibri"/>
              </a:rPr>
              <a:t>used to check both the operands or true</a:t>
            </a:r>
            <a:endParaRPr sz="2000">
              <a:latin typeface="Calibri"/>
              <a:cs typeface="Calibri"/>
            </a:endParaRPr>
          </a:p>
          <a:p>
            <a:pPr marL="148208" marR="4005679" indent="-56387">
              <a:lnSpc>
                <a:spcPts val="2400"/>
              </a:lnSpc>
              <a:spcBef>
                <a:spcPts val="2500"/>
              </a:spcBef>
            </a:pPr>
            <a:r>
              <a:rPr sz="2000" spc="4" dirty="0">
                <a:latin typeface="Calibri"/>
                <a:cs typeface="Calibri"/>
              </a:rPr>
              <a:t>E</a:t>
            </a:r>
            <a:r>
              <a:rPr sz="2000" spc="0" dirty="0">
                <a:latin typeface="Calibri"/>
                <a:cs typeface="Calibri"/>
              </a:rPr>
              <a:t>x</a:t>
            </a:r>
            <a:r>
              <a:rPr sz="2000" spc="-14" dirty="0">
                <a:latin typeface="Calibri"/>
                <a:cs typeface="Calibri"/>
              </a:rPr>
              <a:t> </a:t>
            </a:r>
            <a:r>
              <a:rPr sz="2000" spc="0" dirty="0">
                <a:latin typeface="Calibri"/>
                <a:cs typeface="Calibri"/>
              </a:rPr>
              <a:t>a=</a:t>
            </a:r>
            <a:r>
              <a:rPr sz="2000" spc="4" dirty="0">
                <a:latin typeface="Calibri"/>
                <a:cs typeface="Calibri"/>
              </a:rPr>
              <a:t>2,b</a:t>
            </a:r>
            <a:r>
              <a:rPr sz="2000" spc="0" dirty="0">
                <a:latin typeface="Calibri"/>
                <a:cs typeface="Calibri"/>
              </a:rPr>
              <a:t>=2   </a:t>
            </a:r>
            <a:r>
              <a:rPr sz="2000" spc="426" dirty="0">
                <a:latin typeface="Calibri"/>
                <a:cs typeface="Calibri"/>
              </a:rPr>
              <a:t> </a:t>
            </a:r>
            <a:r>
              <a:rPr sz="2000" spc="-4" dirty="0">
                <a:latin typeface="Calibri"/>
                <a:cs typeface="Calibri"/>
              </a:rPr>
              <a:t>i</a:t>
            </a:r>
            <a:r>
              <a:rPr sz="2000" spc="0" dirty="0">
                <a:latin typeface="Calibri"/>
                <a:cs typeface="Calibri"/>
              </a:rPr>
              <a:t>f </a:t>
            </a:r>
            <a:r>
              <a:rPr sz="2000" spc="9" dirty="0">
                <a:latin typeface="Calibri"/>
                <a:cs typeface="Calibri"/>
              </a:rPr>
              <a:t> </a:t>
            </a:r>
            <a:r>
              <a:rPr sz="2000" spc="0" dirty="0">
                <a:latin typeface="Calibri"/>
                <a:cs typeface="Calibri"/>
              </a:rPr>
              <a:t>a</a:t>
            </a:r>
            <a:r>
              <a:rPr sz="2000" spc="-9" dirty="0">
                <a:latin typeface="Calibri"/>
                <a:cs typeface="Calibri"/>
              </a:rPr>
              <a:t> </a:t>
            </a:r>
            <a:r>
              <a:rPr sz="2000" spc="0" dirty="0">
                <a:latin typeface="Calibri"/>
                <a:cs typeface="Calibri"/>
              </a:rPr>
              <a:t>AND</a:t>
            </a:r>
            <a:r>
              <a:rPr sz="2000" spc="-9" dirty="0">
                <a:latin typeface="Calibri"/>
                <a:cs typeface="Calibri"/>
              </a:rPr>
              <a:t> </a:t>
            </a:r>
            <a:r>
              <a:rPr sz="2000" spc="4" dirty="0">
                <a:latin typeface="Calibri"/>
                <a:cs typeface="Calibri"/>
              </a:rPr>
              <a:t>b</a:t>
            </a:r>
            <a:r>
              <a:rPr sz="2000" spc="-4" dirty="0">
                <a:latin typeface="Calibri"/>
                <a:cs typeface="Calibri"/>
              </a:rPr>
              <a:t>=</a:t>
            </a:r>
            <a:r>
              <a:rPr sz="2000" spc="0" dirty="0">
                <a:latin typeface="Calibri"/>
                <a:cs typeface="Calibri"/>
              </a:rPr>
              <a:t>2 then</a:t>
            </a:r>
            <a:r>
              <a:rPr sz="2000" spc="9" dirty="0">
                <a:latin typeface="Calibri"/>
                <a:cs typeface="Calibri"/>
              </a:rPr>
              <a:t> </a:t>
            </a:r>
            <a:r>
              <a:rPr sz="2000" spc="0" dirty="0">
                <a:latin typeface="Calibri"/>
                <a:cs typeface="Calibri"/>
              </a:rPr>
              <a:t>pri</a:t>
            </a:r>
            <a:r>
              <a:rPr sz="2000" spc="-25" dirty="0">
                <a:latin typeface="Calibri"/>
                <a:cs typeface="Calibri"/>
              </a:rPr>
              <a:t>n</a:t>
            </a:r>
            <a:r>
              <a:rPr sz="2000" spc="0" dirty="0">
                <a:latin typeface="Calibri"/>
                <a:cs typeface="Calibri"/>
              </a:rPr>
              <a:t>t(‘ a AND</a:t>
            </a:r>
            <a:r>
              <a:rPr sz="2000" spc="-4" dirty="0">
                <a:latin typeface="Calibri"/>
                <a:cs typeface="Calibri"/>
              </a:rPr>
              <a:t> </a:t>
            </a:r>
            <a:r>
              <a:rPr sz="2000" spc="0" dirty="0">
                <a:latin typeface="Calibri"/>
                <a:cs typeface="Calibri"/>
              </a:rPr>
              <a:t>b</a:t>
            </a:r>
            <a:r>
              <a:rPr sz="2000" spc="-4" dirty="0">
                <a:latin typeface="Calibri"/>
                <a:cs typeface="Calibri"/>
              </a:rPr>
              <a:t> </a:t>
            </a:r>
            <a:r>
              <a:rPr sz="2000" spc="0" dirty="0">
                <a:latin typeface="Calibri"/>
                <a:cs typeface="Calibri"/>
              </a:rPr>
              <a:t>i</a:t>
            </a:r>
            <a:r>
              <a:rPr sz="2000" spc="-9" dirty="0">
                <a:latin typeface="Calibri"/>
                <a:cs typeface="Calibri"/>
              </a:rPr>
              <a:t>s</a:t>
            </a:r>
            <a:r>
              <a:rPr sz="2000" spc="-189" dirty="0">
                <a:latin typeface="Calibri"/>
                <a:cs typeface="Calibri"/>
              </a:rPr>
              <a:t>’</a:t>
            </a:r>
            <a:r>
              <a:rPr sz="2000" spc="0" dirty="0">
                <a:latin typeface="Calibri"/>
                <a:cs typeface="Calibri"/>
              </a:rPr>
              <a:t>,</a:t>
            </a:r>
            <a:r>
              <a:rPr sz="2000" spc="4" dirty="0">
                <a:latin typeface="Calibri"/>
                <a:cs typeface="Calibri"/>
              </a:rPr>
              <a:t> </a:t>
            </a:r>
            <a:r>
              <a:rPr sz="2000" spc="-125" dirty="0">
                <a:latin typeface="Calibri"/>
                <a:cs typeface="Calibri"/>
              </a:rPr>
              <a:t>T</a:t>
            </a:r>
            <a:r>
              <a:rPr sz="2000" spc="0" dirty="0">
                <a:latin typeface="Calibri"/>
                <a:cs typeface="Calibri"/>
              </a:rPr>
              <a:t>rue) </a:t>
            </a:r>
            <a:r>
              <a:rPr sz="2000" spc="-4" dirty="0">
                <a:latin typeface="Calibri"/>
                <a:cs typeface="Calibri"/>
              </a:rPr>
              <a:t>i</a:t>
            </a:r>
            <a:r>
              <a:rPr sz="2000" spc="0" dirty="0">
                <a:latin typeface="Calibri"/>
                <a:cs typeface="Calibri"/>
              </a:rPr>
              <a:t>.e</a:t>
            </a:r>
            <a:r>
              <a:rPr sz="2000" spc="14" dirty="0">
                <a:latin typeface="Calibri"/>
                <a:cs typeface="Calibri"/>
              </a:rPr>
              <a:t> </a:t>
            </a:r>
            <a:r>
              <a:rPr sz="2000" spc="0" dirty="0">
                <a:latin typeface="Calibri"/>
                <a:cs typeface="Calibri"/>
              </a:rPr>
              <a:t>out</a:t>
            </a:r>
            <a:r>
              <a:rPr sz="2000" spc="4" dirty="0">
                <a:latin typeface="Calibri"/>
                <a:cs typeface="Calibri"/>
              </a:rPr>
              <a:t>p</a:t>
            </a:r>
            <a:r>
              <a:rPr sz="2000" spc="0" dirty="0">
                <a:latin typeface="Calibri"/>
                <a:cs typeface="Calibri"/>
              </a:rPr>
              <a:t>ut</a:t>
            </a:r>
            <a:r>
              <a:rPr sz="2000" spc="441" dirty="0">
                <a:latin typeface="Calibri"/>
                <a:cs typeface="Calibri"/>
              </a:rPr>
              <a:t> </a:t>
            </a:r>
            <a:r>
              <a:rPr sz="2000" spc="-4" dirty="0">
                <a:latin typeface="Calibri"/>
                <a:cs typeface="Calibri"/>
              </a:rPr>
              <a:t>i</a:t>
            </a:r>
            <a:r>
              <a:rPr sz="2000" spc="0" dirty="0">
                <a:latin typeface="Calibri"/>
                <a:cs typeface="Calibri"/>
              </a:rPr>
              <a:t>s</a:t>
            </a:r>
            <a:r>
              <a:rPr sz="2000" spc="446" dirty="0">
                <a:latin typeface="Calibri"/>
                <a:cs typeface="Calibri"/>
              </a:rPr>
              <a:t> </a:t>
            </a:r>
            <a:r>
              <a:rPr sz="2000" spc="0" dirty="0">
                <a:latin typeface="Calibri"/>
                <a:cs typeface="Calibri"/>
              </a:rPr>
              <a:t>TRUE</a:t>
            </a:r>
            <a:endParaRPr sz="2000">
              <a:latin typeface="Calibri"/>
              <a:cs typeface="Calibri"/>
            </a:endParaRPr>
          </a:p>
        </p:txBody>
      </p:sp>
      <p:sp>
        <p:nvSpPr>
          <p:cNvPr id="7" name="object 7"/>
          <p:cNvSpPr txBox="1"/>
          <p:nvPr/>
        </p:nvSpPr>
        <p:spPr>
          <a:xfrm>
            <a:off x="915200" y="4008120"/>
            <a:ext cx="1657184" cy="1310640"/>
          </a:xfrm>
          <a:prstGeom prst="rect">
            <a:avLst/>
          </a:prstGeom>
        </p:spPr>
        <p:txBody>
          <a:bodyPr wrap="square" lIns="0" tIns="39369" rIns="0" bIns="0" rtlCol="0">
            <a:noAutofit/>
          </a:bodyPr>
          <a:lstStyle/>
          <a:p>
            <a:pPr marL="91554">
              <a:lnSpc>
                <a:spcPct val="101725"/>
              </a:lnSpc>
            </a:pPr>
            <a:r>
              <a:rPr sz="2000" spc="4" dirty="0">
                <a:latin typeface="Calibri"/>
                <a:cs typeface="Calibri"/>
              </a:rPr>
              <a:t>OR</a:t>
            </a:r>
            <a:endParaRPr sz="2000">
              <a:latin typeface="Calibri"/>
              <a:cs typeface="Calibri"/>
            </a:endParaRPr>
          </a:p>
        </p:txBody>
      </p:sp>
      <p:sp>
        <p:nvSpPr>
          <p:cNvPr id="6" name="object 6"/>
          <p:cNvSpPr txBox="1"/>
          <p:nvPr/>
        </p:nvSpPr>
        <p:spPr>
          <a:xfrm>
            <a:off x="2572385" y="4008120"/>
            <a:ext cx="7181215" cy="1310640"/>
          </a:xfrm>
          <a:prstGeom prst="rect">
            <a:avLst/>
          </a:prstGeom>
        </p:spPr>
        <p:txBody>
          <a:bodyPr wrap="square" lIns="0" tIns="37465" rIns="0" bIns="0" rtlCol="0">
            <a:noAutofit/>
          </a:bodyPr>
          <a:lstStyle/>
          <a:p>
            <a:pPr marL="91820">
              <a:lnSpc>
                <a:spcPct val="101725"/>
              </a:lnSpc>
            </a:pPr>
            <a:r>
              <a:rPr sz="2000" spc="-2" dirty="0">
                <a:latin typeface="Calibri"/>
                <a:cs typeface="Calibri"/>
              </a:rPr>
              <a:t>Used to check either one of the operator is true</a:t>
            </a:r>
            <a:endParaRPr sz="2000">
              <a:latin typeface="Calibri"/>
              <a:cs typeface="Calibri"/>
            </a:endParaRPr>
          </a:p>
          <a:p>
            <a:pPr marL="91820">
              <a:lnSpc>
                <a:spcPts val="2400"/>
              </a:lnSpc>
              <a:spcBef>
                <a:spcPts val="120"/>
              </a:spcBef>
            </a:pPr>
            <a:r>
              <a:rPr sz="2000" spc="38" dirty="0">
                <a:latin typeface="Calibri"/>
                <a:cs typeface="Calibri"/>
              </a:rPr>
              <a:t>Ex a=2,b=3 if a OR b =3</a:t>
            </a:r>
            <a:endParaRPr sz="2000">
              <a:latin typeface="Calibri"/>
              <a:cs typeface="Calibri"/>
            </a:endParaRPr>
          </a:p>
          <a:p>
            <a:pPr marL="148208">
              <a:lnSpc>
                <a:spcPts val="2400"/>
              </a:lnSpc>
            </a:pPr>
            <a:r>
              <a:rPr sz="2000" spc="-7" dirty="0">
                <a:latin typeface="Calibri"/>
                <a:cs typeface="Calibri"/>
              </a:rPr>
              <a:t>then print(‘ a OR b is ’, 3)</a:t>
            </a:r>
            <a:endParaRPr sz="2000">
              <a:latin typeface="Calibri"/>
              <a:cs typeface="Calibri"/>
            </a:endParaRPr>
          </a:p>
          <a:p>
            <a:pPr marL="148208">
              <a:lnSpc>
                <a:spcPts val="2415"/>
              </a:lnSpc>
              <a:spcBef>
                <a:spcPts val="0"/>
              </a:spcBef>
            </a:pPr>
            <a:r>
              <a:rPr sz="2000" spc="0" dirty="0">
                <a:latin typeface="Calibri"/>
                <a:cs typeface="Calibri"/>
              </a:rPr>
              <a:t>i.e output is b=3.</a:t>
            </a:r>
            <a:endParaRPr sz="2000">
              <a:latin typeface="Calibri"/>
              <a:cs typeface="Calibri"/>
            </a:endParaRPr>
          </a:p>
        </p:txBody>
      </p:sp>
      <p:sp>
        <p:nvSpPr>
          <p:cNvPr id="5" name="object 5"/>
          <p:cNvSpPr txBox="1"/>
          <p:nvPr/>
        </p:nvSpPr>
        <p:spPr>
          <a:xfrm>
            <a:off x="915200" y="5318760"/>
            <a:ext cx="1657184" cy="701040"/>
          </a:xfrm>
          <a:prstGeom prst="rect">
            <a:avLst/>
          </a:prstGeom>
        </p:spPr>
        <p:txBody>
          <a:bodyPr wrap="square" lIns="0" tIns="39370" rIns="0" bIns="0" rtlCol="0">
            <a:noAutofit/>
          </a:bodyPr>
          <a:lstStyle/>
          <a:p>
            <a:pPr marL="91554">
              <a:lnSpc>
                <a:spcPct val="101725"/>
              </a:lnSpc>
            </a:pPr>
            <a:r>
              <a:rPr sz="2000" spc="-13" dirty="0">
                <a:latin typeface="Calibri"/>
                <a:cs typeface="Calibri"/>
              </a:rPr>
              <a:t>NOT</a:t>
            </a:r>
            <a:endParaRPr sz="2000">
              <a:latin typeface="Calibri"/>
              <a:cs typeface="Calibri"/>
            </a:endParaRPr>
          </a:p>
        </p:txBody>
      </p:sp>
      <p:sp>
        <p:nvSpPr>
          <p:cNvPr id="4" name="object 4"/>
          <p:cNvSpPr txBox="1"/>
          <p:nvPr/>
        </p:nvSpPr>
        <p:spPr>
          <a:xfrm>
            <a:off x="2572385" y="5318760"/>
            <a:ext cx="7181215" cy="701040"/>
          </a:xfrm>
          <a:prstGeom prst="rect">
            <a:avLst/>
          </a:prstGeom>
        </p:spPr>
        <p:txBody>
          <a:bodyPr wrap="square" lIns="0" tIns="38100" rIns="0" bIns="0" rtlCol="0">
            <a:noAutofit/>
          </a:bodyPr>
          <a:lstStyle/>
          <a:p>
            <a:pPr marL="91820">
              <a:lnSpc>
                <a:spcPct val="101725"/>
              </a:lnSpc>
            </a:pPr>
            <a:r>
              <a:rPr sz="2000" spc="-4" dirty="0">
                <a:latin typeface="Calibri"/>
                <a:cs typeface="Calibri"/>
              </a:rPr>
              <a:t>Used to complement the operator</a:t>
            </a:r>
            <a:endParaRPr sz="2000">
              <a:latin typeface="Calibri"/>
              <a:cs typeface="Calibri"/>
            </a:endParaRPr>
          </a:p>
          <a:p>
            <a:pPr marL="91820">
              <a:lnSpc>
                <a:spcPts val="2410"/>
              </a:lnSpc>
              <a:spcBef>
                <a:spcPts val="120"/>
              </a:spcBef>
            </a:pPr>
            <a:r>
              <a:rPr sz="2000" spc="-1" dirty="0">
                <a:latin typeface="Calibri"/>
                <a:cs typeface="Calibri"/>
              </a:rPr>
              <a:t>If given X is true then it shows it is false .</a:t>
            </a:r>
            <a:endParaRPr sz="2000">
              <a:latin typeface="Calibri"/>
              <a:cs typeface="Calibri"/>
            </a:endParaRPr>
          </a:p>
        </p:txBody>
      </p:sp>
      <p:sp>
        <p:nvSpPr>
          <p:cNvPr id="3" name="object 3"/>
          <p:cNvSpPr txBox="1"/>
          <p:nvPr/>
        </p:nvSpPr>
        <p:spPr>
          <a:xfrm>
            <a:off x="1456189" y="336423"/>
            <a:ext cx="813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543629" y="336423"/>
            <a:ext cx="81579"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328928" y="1653539"/>
            <a:ext cx="9457944" cy="368198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1371600" y="1676400"/>
            <a:ext cx="9372600" cy="3596640"/>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1371600" y="1676400"/>
            <a:ext cx="2372868" cy="365760"/>
          </a:xfrm>
          <a:custGeom>
            <a:avLst/>
            <a:gdLst/>
            <a:ahLst/>
            <a:cxnLst/>
            <a:rect l="l" t="t" r="r" b="b"/>
            <a:pathLst>
              <a:path w="2372868" h="365760">
                <a:moveTo>
                  <a:pt x="0" y="365760"/>
                </a:moveTo>
                <a:lnTo>
                  <a:pt x="2372868" y="365760"/>
                </a:lnTo>
                <a:lnTo>
                  <a:pt x="2372868" y="0"/>
                </a:lnTo>
                <a:lnTo>
                  <a:pt x="0" y="0"/>
                </a:lnTo>
                <a:lnTo>
                  <a:pt x="0" y="365760"/>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3744467" y="1676400"/>
            <a:ext cx="6999732" cy="365760"/>
          </a:xfrm>
          <a:custGeom>
            <a:avLst/>
            <a:gdLst/>
            <a:ahLst/>
            <a:cxnLst/>
            <a:rect l="l" t="t" r="r" b="b"/>
            <a:pathLst>
              <a:path w="6999732" h="365760">
                <a:moveTo>
                  <a:pt x="0" y="365760"/>
                </a:moveTo>
                <a:lnTo>
                  <a:pt x="6999732" y="365760"/>
                </a:lnTo>
                <a:lnTo>
                  <a:pt x="6999732" y="0"/>
                </a:lnTo>
                <a:lnTo>
                  <a:pt x="0" y="0"/>
                </a:lnTo>
                <a:lnTo>
                  <a:pt x="0" y="365760"/>
                </a:lnTo>
                <a:close/>
              </a:path>
            </a:pathLst>
          </a:custGeom>
          <a:solidFill>
            <a:srgbClr val="FFC000"/>
          </a:solidFill>
        </p:spPr>
        <p:txBody>
          <a:bodyPr wrap="square" lIns="0" tIns="0" rIns="0" bIns="0" rtlCol="0">
            <a:noAutofit/>
          </a:bodyPr>
          <a:lstStyle/>
          <a:p>
            <a:endParaRPr/>
          </a:p>
        </p:txBody>
      </p:sp>
      <p:sp>
        <p:nvSpPr>
          <p:cNvPr id="17" name="object 17"/>
          <p:cNvSpPr/>
          <p:nvPr/>
        </p:nvSpPr>
        <p:spPr>
          <a:xfrm>
            <a:off x="1371600" y="2042160"/>
            <a:ext cx="2372868" cy="1920239"/>
          </a:xfrm>
          <a:custGeom>
            <a:avLst/>
            <a:gdLst/>
            <a:ahLst/>
            <a:cxnLst/>
            <a:rect l="l" t="t" r="r" b="b"/>
            <a:pathLst>
              <a:path w="2372868" h="1920239">
                <a:moveTo>
                  <a:pt x="0" y="1920239"/>
                </a:moveTo>
                <a:lnTo>
                  <a:pt x="2372868" y="1920239"/>
                </a:lnTo>
                <a:lnTo>
                  <a:pt x="2372868" y="0"/>
                </a:lnTo>
                <a:lnTo>
                  <a:pt x="0" y="0"/>
                </a:lnTo>
                <a:lnTo>
                  <a:pt x="0" y="1920239"/>
                </a:lnTo>
                <a:close/>
              </a:path>
            </a:pathLst>
          </a:custGeom>
          <a:solidFill>
            <a:srgbClr val="FFC000">
              <a:alpha val="40000"/>
            </a:srgbClr>
          </a:solidFill>
        </p:spPr>
        <p:txBody>
          <a:bodyPr wrap="square" lIns="0" tIns="0" rIns="0" bIns="0" rtlCol="0">
            <a:noAutofit/>
          </a:bodyPr>
          <a:lstStyle/>
          <a:p>
            <a:endParaRPr/>
          </a:p>
        </p:txBody>
      </p:sp>
      <p:sp>
        <p:nvSpPr>
          <p:cNvPr id="18" name="object 18"/>
          <p:cNvSpPr/>
          <p:nvPr/>
        </p:nvSpPr>
        <p:spPr>
          <a:xfrm>
            <a:off x="3744467" y="2042160"/>
            <a:ext cx="6999732" cy="1920239"/>
          </a:xfrm>
          <a:custGeom>
            <a:avLst/>
            <a:gdLst/>
            <a:ahLst/>
            <a:cxnLst/>
            <a:rect l="l" t="t" r="r" b="b"/>
            <a:pathLst>
              <a:path w="6999732" h="1920239">
                <a:moveTo>
                  <a:pt x="0" y="1920239"/>
                </a:moveTo>
                <a:lnTo>
                  <a:pt x="6999732" y="1920239"/>
                </a:lnTo>
                <a:lnTo>
                  <a:pt x="6999732" y="0"/>
                </a:lnTo>
                <a:lnTo>
                  <a:pt x="0" y="0"/>
                </a:lnTo>
                <a:lnTo>
                  <a:pt x="0" y="1920239"/>
                </a:lnTo>
                <a:close/>
              </a:path>
            </a:pathLst>
          </a:custGeom>
          <a:solidFill>
            <a:srgbClr val="FFC000">
              <a:alpha val="40000"/>
            </a:srgbClr>
          </a:solidFill>
        </p:spPr>
        <p:txBody>
          <a:bodyPr wrap="square" lIns="0" tIns="0" rIns="0" bIns="0" rtlCol="0">
            <a:noAutofit/>
          </a:bodyPr>
          <a:lstStyle/>
          <a:p>
            <a:endParaRPr/>
          </a:p>
        </p:txBody>
      </p:sp>
      <p:sp>
        <p:nvSpPr>
          <p:cNvPr id="19" name="object 19"/>
          <p:cNvSpPr/>
          <p:nvPr/>
        </p:nvSpPr>
        <p:spPr>
          <a:xfrm>
            <a:off x="3744467" y="2029460"/>
            <a:ext cx="0" cy="3248279"/>
          </a:xfrm>
          <a:custGeom>
            <a:avLst/>
            <a:gdLst/>
            <a:ahLst/>
            <a:cxnLst/>
            <a:rect l="l" t="t" r="r" b="b"/>
            <a:pathLst>
              <a:path h="3248279">
                <a:moveTo>
                  <a:pt x="0" y="0"/>
                </a:moveTo>
                <a:lnTo>
                  <a:pt x="0" y="3248279"/>
                </a:lnTo>
              </a:path>
            </a:pathLst>
          </a:custGeom>
          <a:ln w="9525">
            <a:solidFill>
              <a:srgbClr val="FFBE00"/>
            </a:solidFill>
          </a:ln>
        </p:spPr>
        <p:txBody>
          <a:bodyPr wrap="square" lIns="0" tIns="0" rIns="0" bIns="0" rtlCol="0">
            <a:noAutofit/>
          </a:bodyPr>
          <a:lstStyle/>
          <a:p>
            <a:endParaRPr/>
          </a:p>
        </p:txBody>
      </p:sp>
      <p:sp>
        <p:nvSpPr>
          <p:cNvPr id="20" name="object 20"/>
          <p:cNvSpPr/>
          <p:nvPr/>
        </p:nvSpPr>
        <p:spPr>
          <a:xfrm>
            <a:off x="1366901" y="2042160"/>
            <a:ext cx="9381998" cy="0"/>
          </a:xfrm>
          <a:custGeom>
            <a:avLst/>
            <a:gdLst/>
            <a:ahLst/>
            <a:cxnLst/>
            <a:rect l="l" t="t" r="r" b="b"/>
            <a:pathLst>
              <a:path w="9381998">
                <a:moveTo>
                  <a:pt x="0" y="0"/>
                </a:moveTo>
                <a:lnTo>
                  <a:pt x="9381998" y="0"/>
                </a:lnTo>
              </a:path>
            </a:pathLst>
          </a:custGeom>
          <a:ln w="25400">
            <a:solidFill>
              <a:srgbClr val="FFFFFF"/>
            </a:solidFill>
          </a:ln>
        </p:spPr>
        <p:txBody>
          <a:bodyPr wrap="square" lIns="0" tIns="0" rIns="0" bIns="0" rtlCol="0">
            <a:noAutofit/>
          </a:bodyPr>
          <a:lstStyle/>
          <a:p>
            <a:endParaRPr/>
          </a:p>
        </p:txBody>
      </p:sp>
      <p:sp>
        <p:nvSpPr>
          <p:cNvPr id="21" name="object 21"/>
          <p:cNvSpPr/>
          <p:nvPr/>
        </p:nvSpPr>
        <p:spPr>
          <a:xfrm>
            <a:off x="1366901" y="3962400"/>
            <a:ext cx="9381998" cy="0"/>
          </a:xfrm>
          <a:custGeom>
            <a:avLst/>
            <a:gdLst/>
            <a:ahLst/>
            <a:cxnLst/>
            <a:rect l="l" t="t" r="r" b="b"/>
            <a:pathLst>
              <a:path w="9381998">
                <a:moveTo>
                  <a:pt x="0" y="0"/>
                </a:moveTo>
                <a:lnTo>
                  <a:pt x="9381998" y="0"/>
                </a:lnTo>
              </a:path>
            </a:pathLst>
          </a:custGeom>
          <a:ln w="9525">
            <a:solidFill>
              <a:srgbClr val="FFBE00"/>
            </a:solidFill>
          </a:ln>
        </p:spPr>
        <p:txBody>
          <a:bodyPr wrap="square" lIns="0" tIns="0" rIns="0" bIns="0" rtlCol="0">
            <a:noAutofit/>
          </a:bodyPr>
          <a:lstStyle/>
          <a:p>
            <a:endParaRPr/>
          </a:p>
        </p:txBody>
      </p:sp>
      <p:sp>
        <p:nvSpPr>
          <p:cNvPr id="22" name="object 22"/>
          <p:cNvSpPr/>
          <p:nvPr/>
        </p:nvSpPr>
        <p:spPr>
          <a:xfrm>
            <a:off x="1371600" y="1671701"/>
            <a:ext cx="0" cy="3606038"/>
          </a:xfrm>
          <a:custGeom>
            <a:avLst/>
            <a:gdLst/>
            <a:ahLst/>
            <a:cxnLst/>
            <a:rect l="l" t="t" r="r" b="b"/>
            <a:pathLst>
              <a:path h="3606038">
                <a:moveTo>
                  <a:pt x="0" y="0"/>
                </a:moveTo>
                <a:lnTo>
                  <a:pt x="0" y="3606038"/>
                </a:lnTo>
              </a:path>
            </a:pathLst>
          </a:custGeom>
          <a:ln w="9525">
            <a:solidFill>
              <a:srgbClr val="FFBE00"/>
            </a:solidFill>
          </a:ln>
        </p:spPr>
        <p:txBody>
          <a:bodyPr wrap="square" lIns="0" tIns="0" rIns="0" bIns="0" rtlCol="0">
            <a:noAutofit/>
          </a:bodyPr>
          <a:lstStyle/>
          <a:p>
            <a:endParaRPr/>
          </a:p>
        </p:txBody>
      </p:sp>
      <p:sp>
        <p:nvSpPr>
          <p:cNvPr id="23" name="object 23"/>
          <p:cNvSpPr/>
          <p:nvPr/>
        </p:nvSpPr>
        <p:spPr>
          <a:xfrm>
            <a:off x="10744200" y="1671701"/>
            <a:ext cx="0" cy="3606038"/>
          </a:xfrm>
          <a:custGeom>
            <a:avLst/>
            <a:gdLst/>
            <a:ahLst/>
            <a:cxnLst/>
            <a:rect l="l" t="t" r="r" b="b"/>
            <a:pathLst>
              <a:path h="3606038">
                <a:moveTo>
                  <a:pt x="0" y="0"/>
                </a:moveTo>
                <a:lnTo>
                  <a:pt x="0" y="3606038"/>
                </a:lnTo>
              </a:path>
            </a:pathLst>
          </a:custGeom>
          <a:ln w="9525">
            <a:solidFill>
              <a:srgbClr val="FFBE00"/>
            </a:solidFill>
          </a:ln>
        </p:spPr>
        <p:txBody>
          <a:bodyPr wrap="square" lIns="0" tIns="0" rIns="0" bIns="0" rtlCol="0">
            <a:noAutofit/>
          </a:bodyPr>
          <a:lstStyle/>
          <a:p>
            <a:endParaRPr/>
          </a:p>
        </p:txBody>
      </p:sp>
      <p:sp>
        <p:nvSpPr>
          <p:cNvPr id="24" name="object 24"/>
          <p:cNvSpPr/>
          <p:nvPr/>
        </p:nvSpPr>
        <p:spPr>
          <a:xfrm>
            <a:off x="1366901" y="1676400"/>
            <a:ext cx="9381998" cy="0"/>
          </a:xfrm>
          <a:custGeom>
            <a:avLst/>
            <a:gdLst/>
            <a:ahLst/>
            <a:cxnLst/>
            <a:rect l="l" t="t" r="r" b="b"/>
            <a:pathLst>
              <a:path w="9381998">
                <a:moveTo>
                  <a:pt x="0" y="0"/>
                </a:moveTo>
                <a:lnTo>
                  <a:pt x="9381998" y="0"/>
                </a:lnTo>
              </a:path>
            </a:pathLst>
          </a:custGeom>
          <a:ln w="9525">
            <a:solidFill>
              <a:srgbClr val="FFBE00"/>
            </a:solidFill>
          </a:ln>
        </p:spPr>
        <p:txBody>
          <a:bodyPr wrap="square" lIns="0" tIns="0" rIns="0" bIns="0" rtlCol="0">
            <a:noAutofit/>
          </a:bodyPr>
          <a:lstStyle/>
          <a:p>
            <a:endParaRPr/>
          </a:p>
        </p:txBody>
      </p:sp>
      <p:sp>
        <p:nvSpPr>
          <p:cNvPr id="25" name="object 25"/>
          <p:cNvSpPr/>
          <p:nvPr/>
        </p:nvSpPr>
        <p:spPr>
          <a:xfrm>
            <a:off x="1366901" y="5273040"/>
            <a:ext cx="9381998" cy="0"/>
          </a:xfrm>
          <a:custGeom>
            <a:avLst/>
            <a:gdLst/>
            <a:ahLst/>
            <a:cxnLst/>
            <a:rect l="l" t="t" r="r" b="b"/>
            <a:pathLst>
              <a:path w="9381998">
                <a:moveTo>
                  <a:pt x="0" y="0"/>
                </a:moveTo>
                <a:lnTo>
                  <a:pt x="9381998" y="0"/>
                </a:lnTo>
              </a:path>
            </a:pathLst>
          </a:custGeom>
          <a:ln w="9525">
            <a:solidFill>
              <a:srgbClr val="FFBE00"/>
            </a:solidFill>
          </a:ln>
        </p:spPr>
        <p:txBody>
          <a:bodyPr wrap="square" lIns="0" tIns="0" rIns="0" bIns="0" rtlCol="0">
            <a:noAutofit/>
          </a:bodyPr>
          <a:lstStyle/>
          <a:p>
            <a:endParaRPr/>
          </a:p>
        </p:txBody>
      </p:sp>
      <p:sp>
        <p:nvSpPr>
          <p:cNvPr id="12" name="object 12"/>
          <p:cNvSpPr txBox="1"/>
          <p:nvPr/>
        </p:nvSpPr>
        <p:spPr>
          <a:xfrm>
            <a:off x="387502" y="197103"/>
            <a:ext cx="4651867" cy="380492"/>
          </a:xfrm>
          <a:prstGeom prst="rect">
            <a:avLst/>
          </a:prstGeom>
        </p:spPr>
        <p:txBody>
          <a:bodyPr wrap="square" lIns="0" tIns="18383" rIns="0" bIns="0" rtlCol="0">
            <a:noAutofit/>
          </a:bodyPr>
          <a:lstStyle/>
          <a:p>
            <a:pPr marL="12700">
              <a:lnSpc>
                <a:spcPts val="2895"/>
              </a:lnSpc>
            </a:pPr>
            <a:r>
              <a:rPr sz="2800" b="1" u="heavy" spc="-10" dirty="0">
                <a:solidFill>
                  <a:srgbClr val="404040"/>
                </a:solidFill>
                <a:latin typeface="Calibri"/>
                <a:cs typeface="Calibri"/>
              </a:rPr>
              <a:t>Python Membership Operators</a:t>
            </a:r>
            <a:endParaRPr sz="2800">
              <a:latin typeface="Calibri"/>
              <a:cs typeface="Calibri"/>
            </a:endParaRPr>
          </a:p>
        </p:txBody>
      </p:sp>
      <p:sp>
        <p:nvSpPr>
          <p:cNvPr id="11" name="object 11"/>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974852" y="1223137"/>
            <a:ext cx="9089991"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These operators are used to check whether the given values are in the sequence or not.</a:t>
            </a:r>
            <a:endParaRPr sz="2000">
              <a:latin typeface="Calibri"/>
              <a:cs typeface="Calibri"/>
            </a:endParaRPr>
          </a:p>
        </p:txBody>
      </p:sp>
      <p:sp>
        <p:nvSpPr>
          <p:cNvPr id="8" name="object 8"/>
          <p:cNvSpPr txBox="1"/>
          <p:nvPr/>
        </p:nvSpPr>
        <p:spPr>
          <a:xfrm>
            <a:off x="1371600" y="1676400"/>
            <a:ext cx="9372600" cy="365760"/>
          </a:xfrm>
          <a:prstGeom prst="rect">
            <a:avLst/>
          </a:prstGeom>
        </p:spPr>
        <p:txBody>
          <a:bodyPr wrap="square" lIns="0" tIns="37465" rIns="0" bIns="0" rtlCol="0">
            <a:noAutofit/>
          </a:bodyPr>
          <a:lstStyle/>
          <a:p>
            <a:pPr marL="91693">
              <a:lnSpc>
                <a:spcPct val="101725"/>
              </a:lnSpc>
            </a:pPr>
            <a:r>
              <a:rPr sz="1800" b="1" spc="0" dirty="0">
                <a:latin typeface="Calibri"/>
                <a:cs typeface="Calibri"/>
              </a:rPr>
              <a:t>Op</a:t>
            </a:r>
            <a:r>
              <a:rPr sz="1800" b="1" spc="4" dirty="0">
                <a:latin typeface="Calibri"/>
                <a:cs typeface="Calibri"/>
              </a:rPr>
              <a:t>e</a:t>
            </a:r>
            <a:r>
              <a:rPr sz="1800" b="1" spc="-39" dirty="0">
                <a:latin typeface="Calibri"/>
                <a:cs typeface="Calibri"/>
              </a:rPr>
              <a:t>r</a:t>
            </a:r>
            <a:r>
              <a:rPr sz="1800" b="1" spc="-9" dirty="0">
                <a:latin typeface="Calibri"/>
                <a:cs typeface="Calibri"/>
              </a:rPr>
              <a:t>ato</a:t>
            </a:r>
            <a:r>
              <a:rPr sz="1800" b="1" spc="0" dirty="0">
                <a:latin typeface="Calibri"/>
                <a:cs typeface="Calibri"/>
              </a:rPr>
              <a:t>r                            </a:t>
            </a:r>
            <a:r>
              <a:rPr sz="1800" b="1" spc="109" dirty="0">
                <a:latin typeface="Calibri"/>
                <a:cs typeface="Calibri"/>
              </a:rPr>
              <a:t> </a:t>
            </a:r>
            <a:r>
              <a:rPr sz="1800" b="1" spc="4" dirty="0">
                <a:latin typeface="Calibri"/>
                <a:cs typeface="Calibri"/>
              </a:rPr>
              <a:t>De</a:t>
            </a:r>
            <a:r>
              <a:rPr sz="1800" b="1" spc="0" dirty="0">
                <a:latin typeface="Calibri"/>
                <a:cs typeface="Calibri"/>
              </a:rPr>
              <a:t>script</a:t>
            </a:r>
            <a:r>
              <a:rPr sz="1800" b="1" spc="-14" dirty="0">
                <a:latin typeface="Calibri"/>
                <a:cs typeface="Calibri"/>
              </a:rPr>
              <a:t>i</a:t>
            </a:r>
            <a:r>
              <a:rPr sz="1800" b="1" spc="0" dirty="0">
                <a:latin typeface="Calibri"/>
                <a:cs typeface="Calibri"/>
              </a:rPr>
              <a:t>on</a:t>
            </a:r>
            <a:endParaRPr sz="1800">
              <a:latin typeface="Calibri"/>
              <a:cs typeface="Calibri"/>
            </a:endParaRPr>
          </a:p>
        </p:txBody>
      </p:sp>
      <p:sp>
        <p:nvSpPr>
          <p:cNvPr id="7" name="object 7"/>
          <p:cNvSpPr txBox="1"/>
          <p:nvPr/>
        </p:nvSpPr>
        <p:spPr>
          <a:xfrm>
            <a:off x="1371600" y="2042160"/>
            <a:ext cx="2372867" cy="1920239"/>
          </a:xfrm>
          <a:prstGeom prst="rect">
            <a:avLst/>
          </a:prstGeom>
        </p:spPr>
        <p:txBody>
          <a:bodyPr wrap="square" lIns="0" tIns="37465" rIns="0" bIns="0" rtlCol="0">
            <a:noAutofit/>
          </a:bodyPr>
          <a:lstStyle/>
          <a:p>
            <a:pPr marL="91693">
              <a:lnSpc>
                <a:spcPct val="101725"/>
              </a:lnSpc>
            </a:pPr>
            <a:r>
              <a:rPr sz="2000" spc="-4" dirty="0">
                <a:latin typeface="Calibri"/>
                <a:cs typeface="Calibri"/>
              </a:rPr>
              <a:t>in</a:t>
            </a:r>
            <a:endParaRPr sz="2000">
              <a:latin typeface="Calibri"/>
              <a:cs typeface="Calibri"/>
            </a:endParaRPr>
          </a:p>
        </p:txBody>
      </p:sp>
      <p:sp>
        <p:nvSpPr>
          <p:cNvPr id="6" name="object 6"/>
          <p:cNvSpPr txBox="1"/>
          <p:nvPr/>
        </p:nvSpPr>
        <p:spPr>
          <a:xfrm>
            <a:off x="3744467" y="2042160"/>
            <a:ext cx="6999732" cy="1920239"/>
          </a:xfrm>
          <a:prstGeom prst="rect">
            <a:avLst/>
          </a:prstGeom>
        </p:spPr>
        <p:txBody>
          <a:bodyPr wrap="square" lIns="0" tIns="37465" rIns="0" bIns="0" rtlCol="0">
            <a:noAutofit/>
          </a:bodyPr>
          <a:lstStyle/>
          <a:p>
            <a:pPr marL="92075">
              <a:lnSpc>
                <a:spcPct val="101725"/>
              </a:lnSpc>
            </a:pPr>
            <a:r>
              <a:rPr sz="2000" spc="-3" dirty="0">
                <a:latin typeface="Calibri"/>
                <a:cs typeface="Calibri"/>
              </a:rPr>
              <a:t>If the given value is within the sequence it will displays . Example</a:t>
            </a:r>
            <a:endParaRPr sz="2000">
              <a:latin typeface="Calibri"/>
              <a:cs typeface="Calibri"/>
            </a:endParaRPr>
          </a:p>
          <a:p>
            <a:pPr marL="92075">
              <a:lnSpc>
                <a:spcPts val="2400"/>
              </a:lnSpc>
              <a:spcBef>
                <a:spcPts val="120"/>
              </a:spcBef>
            </a:pPr>
            <a:r>
              <a:rPr sz="2000" spc="-2" dirty="0">
                <a:latin typeface="Calibri"/>
                <a:cs typeface="Calibri"/>
              </a:rPr>
              <a:t>as shown below</a:t>
            </a:r>
            <a:endParaRPr sz="2000">
              <a:latin typeface="Calibri"/>
              <a:cs typeface="Calibri"/>
            </a:endParaRPr>
          </a:p>
          <a:p>
            <a:pPr marL="92075">
              <a:lnSpc>
                <a:spcPts val="2400"/>
              </a:lnSpc>
            </a:pPr>
            <a:r>
              <a:rPr sz="2000" dirty="0">
                <a:latin typeface="Calibri"/>
                <a:cs typeface="Calibri"/>
              </a:rPr>
              <a:t>X = { 2,4,6,8}</a:t>
            </a:r>
            <a:endParaRPr sz="2000">
              <a:latin typeface="Calibri"/>
              <a:cs typeface="Calibri"/>
            </a:endParaRPr>
          </a:p>
          <a:p>
            <a:pPr marL="92075">
              <a:lnSpc>
                <a:spcPts val="2400"/>
              </a:lnSpc>
            </a:pPr>
            <a:r>
              <a:rPr sz="2000" spc="-1" dirty="0">
                <a:latin typeface="Calibri"/>
                <a:cs typeface="Calibri"/>
              </a:rPr>
              <a:t>Print(4 in X )</a:t>
            </a:r>
            <a:endParaRPr sz="2000">
              <a:latin typeface="Calibri"/>
              <a:cs typeface="Calibri"/>
            </a:endParaRPr>
          </a:p>
          <a:p>
            <a:pPr marL="148462">
              <a:lnSpc>
                <a:spcPts val="2400"/>
              </a:lnSpc>
            </a:pPr>
            <a:r>
              <a:rPr sz="2000" spc="-1" dirty="0">
                <a:latin typeface="Calibri"/>
                <a:cs typeface="Calibri"/>
              </a:rPr>
              <a:t>then it will display ‘True’ because 4 is within the x</a:t>
            </a:r>
            <a:endParaRPr sz="2000">
              <a:latin typeface="Calibri"/>
              <a:cs typeface="Calibri"/>
            </a:endParaRPr>
          </a:p>
        </p:txBody>
      </p:sp>
      <p:sp>
        <p:nvSpPr>
          <p:cNvPr id="5" name="object 5"/>
          <p:cNvSpPr txBox="1"/>
          <p:nvPr/>
        </p:nvSpPr>
        <p:spPr>
          <a:xfrm>
            <a:off x="1371600" y="3962400"/>
            <a:ext cx="2372867" cy="1310640"/>
          </a:xfrm>
          <a:prstGeom prst="rect">
            <a:avLst/>
          </a:prstGeom>
        </p:spPr>
        <p:txBody>
          <a:bodyPr wrap="square" lIns="0" tIns="37465" rIns="0" bIns="0" rtlCol="0">
            <a:noAutofit/>
          </a:bodyPr>
          <a:lstStyle/>
          <a:p>
            <a:pPr marL="91693">
              <a:lnSpc>
                <a:spcPct val="101725"/>
              </a:lnSpc>
            </a:pPr>
            <a:r>
              <a:rPr sz="2000" spc="0" dirty="0">
                <a:latin typeface="Calibri"/>
                <a:cs typeface="Calibri"/>
              </a:rPr>
              <a:t>Not in</a:t>
            </a:r>
            <a:endParaRPr sz="2000">
              <a:latin typeface="Calibri"/>
              <a:cs typeface="Calibri"/>
            </a:endParaRPr>
          </a:p>
        </p:txBody>
      </p:sp>
      <p:sp>
        <p:nvSpPr>
          <p:cNvPr id="4" name="object 4"/>
          <p:cNvSpPr txBox="1"/>
          <p:nvPr/>
        </p:nvSpPr>
        <p:spPr>
          <a:xfrm>
            <a:off x="3744467" y="3962400"/>
            <a:ext cx="6999732" cy="1310640"/>
          </a:xfrm>
          <a:prstGeom prst="rect">
            <a:avLst/>
          </a:prstGeom>
        </p:spPr>
        <p:txBody>
          <a:bodyPr wrap="square" lIns="0" tIns="37465" rIns="0" bIns="0" rtlCol="0">
            <a:noAutofit/>
          </a:bodyPr>
          <a:lstStyle/>
          <a:p>
            <a:pPr marL="92075">
              <a:lnSpc>
                <a:spcPct val="101725"/>
              </a:lnSpc>
            </a:pPr>
            <a:r>
              <a:rPr sz="2000" spc="-5" dirty="0">
                <a:latin typeface="Calibri"/>
                <a:cs typeface="Calibri"/>
              </a:rPr>
              <a:t>Opposite to IN operation.</a:t>
            </a:r>
            <a:endParaRPr sz="2000">
              <a:latin typeface="Calibri"/>
              <a:cs typeface="Calibri"/>
            </a:endParaRPr>
          </a:p>
          <a:p>
            <a:pPr marL="92075">
              <a:lnSpc>
                <a:spcPts val="2400"/>
              </a:lnSpc>
              <a:spcBef>
                <a:spcPts val="120"/>
              </a:spcBef>
            </a:pPr>
            <a:r>
              <a:rPr sz="2000" spc="-1" dirty="0">
                <a:latin typeface="Calibri"/>
                <a:cs typeface="Calibri"/>
              </a:rPr>
              <a:t>Example : 9 Not in then it will check whether 9 is in sequence or</a:t>
            </a:r>
            <a:endParaRPr sz="2000">
              <a:latin typeface="Calibri"/>
              <a:cs typeface="Calibri"/>
            </a:endParaRPr>
          </a:p>
          <a:p>
            <a:pPr marL="92075">
              <a:lnSpc>
                <a:spcPts val="2400"/>
              </a:lnSpc>
            </a:pPr>
            <a:r>
              <a:rPr sz="2000" spc="-4" dirty="0">
                <a:latin typeface="Calibri"/>
                <a:cs typeface="Calibri"/>
              </a:rPr>
              <a:t>not. Regarding to the above sequence we do not have 9 so it will</a:t>
            </a:r>
            <a:endParaRPr sz="2000">
              <a:latin typeface="Calibri"/>
              <a:cs typeface="Calibri"/>
            </a:endParaRPr>
          </a:p>
          <a:p>
            <a:pPr marL="92075">
              <a:lnSpc>
                <a:spcPts val="2405"/>
              </a:lnSpc>
              <a:spcBef>
                <a:spcPts val="0"/>
              </a:spcBef>
            </a:pPr>
            <a:r>
              <a:rPr sz="2000" spc="-4" dirty="0">
                <a:latin typeface="Calibri"/>
                <a:cs typeface="Calibri"/>
              </a:rPr>
              <a:t>display 9.</a:t>
            </a:r>
            <a:endParaRPr sz="2000">
              <a:latin typeface="Calibri"/>
              <a:cs typeface="Calibri"/>
            </a:endParaRPr>
          </a:p>
        </p:txBody>
      </p:sp>
      <p:sp>
        <p:nvSpPr>
          <p:cNvPr id="3" name="object 3"/>
          <p:cNvSpPr txBox="1"/>
          <p:nvPr/>
        </p:nvSpPr>
        <p:spPr>
          <a:xfrm>
            <a:off x="1456189" y="336423"/>
            <a:ext cx="813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416628" y="336423"/>
            <a:ext cx="81396"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1101852" y="1729740"/>
            <a:ext cx="8694420" cy="2493263"/>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1143800" y="1752600"/>
            <a:ext cx="8609838" cy="2407920"/>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143800" y="1752600"/>
            <a:ext cx="1614297" cy="396239"/>
          </a:xfrm>
          <a:custGeom>
            <a:avLst/>
            <a:gdLst/>
            <a:ahLst/>
            <a:cxnLst/>
            <a:rect l="l" t="t" r="r" b="b"/>
            <a:pathLst>
              <a:path w="1614297" h="396239">
                <a:moveTo>
                  <a:pt x="0" y="396239"/>
                </a:moveTo>
                <a:lnTo>
                  <a:pt x="1614297" y="396239"/>
                </a:lnTo>
                <a:lnTo>
                  <a:pt x="1614297" y="0"/>
                </a:lnTo>
                <a:lnTo>
                  <a:pt x="0" y="0"/>
                </a:lnTo>
                <a:lnTo>
                  <a:pt x="0" y="396239"/>
                </a:lnTo>
                <a:close/>
              </a:path>
            </a:pathLst>
          </a:custGeom>
          <a:solidFill>
            <a:srgbClr val="FFC000"/>
          </a:solidFill>
        </p:spPr>
        <p:txBody>
          <a:bodyPr wrap="square" lIns="0" tIns="0" rIns="0" bIns="0" rtlCol="0">
            <a:noAutofit/>
          </a:bodyPr>
          <a:lstStyle/>
          <a:p>
            <a:endParaRPr/>
          </a:p>
        </p:txBody>
      </p:sp>
      <p:sp>
        <p:nvSpPr>
          <p:cNvPr id="18" name="object 18"/>
          <p:cNvSpPr/>
          <p:nvPr/>
        </p:nvSpPr>
        <p:spPr>
          <a:xfrm>
            <a:off x="2758186" y="1752600"/>
            <a:ext cx="6995413" cy="396239"/>
          </a:xfrm>
          <a:custGeom>
            <a:avLst/>
            <a:gdLst/>
            <a:ahLst/>
            <a:cxnLst/>
            <a:rect l="l" t="t" r="r" b="b"/>
            <a:pathLst>
              <a:path w="6995413" h="396239">
                <a:moveTo>
                  <a:pt x="0" y="396239"/>
                </a:moveTo>
                <a:lnTo>
                  <a:pt x="6995413" y="396239"/>
                </a:lnTo>
                <a:lnTo>
                  <a:pt x="6995413" y="0"/>
                </a:lnTo>
                <a:lnTo>
                  <a:pt x="0" y="0"/>
                </a:lnTo>
                <a:lnTo>
                  <a:pt x="0" y="396239"/>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1143800" y="2148840"/>
            <a:ext cx="1614297" cy="1005839"/>
          </a:xfrm>
          <a:custGeom>
            <a:avLst/>
            <a:gdLst/>
            <a:ahLst/>
            <a:cxnLst/>
            <a:rect l="l" t="t" r="r" b="b"/>
            <a:pathLst>
              <a:path w="1614297" h="1005839">
                <a:moveTo>
                  <a:pt x="0" y="1005839"/>
                </a:moveTo>
                <a:lnTo>
                  <a:pt x="1614297" y="1005839"/>
                </a:lnTo>
                <a:lnTo>
                  <a:pt x="1614297" y="0"/>
                </a:lnTo>
                <a:lnTo>
                  <a:pt x="0" y="0"/>
                </a:lnTo>
                <a:lnTo>
                  <a:pt x="0" y="1005839"/>
                </a:lnTo>
                <a:close/>
              </a:path>
            </a:pathLst>
          </a:custGeom>
          <a:solidFill>
            <a:srgbClr val="FFC000">
              <a:alpha val="40000"/>
            </a:srgbClr>
          </a:solidFill>
        </p:spPr>
        <p:txBody>
          <a:bodyPr wrap="square" lIns="0" tIns="0" rIns="0" bIns="0" rtlCol="0">
            <a:noAutofit/>
          </a:bodyPr>
          <a:lstStyle/>
          <a:p>
            <a:endParaRPr/>
          </a:p>
        </p:txBody>
      </p:sp>
      <p:sp>
        <p:nvSpPr>
          <p:cNvPr id="20" name="object 20"/>
          <p:cNvSpPr/>
          <p:nvPr/>
        </p:nvSpPr>
        <p:spPr>
          <a:xfrm>
            <a:off x="2758186" y="2148840"/>
            <a:ext cx="6995413" cy="1005839"/>
          </a:xfrm>
          <a:custGeom>
            <a:avLst/>
            <a:gdLst/>
            <a:ahLst/>
            <a:cxnLst/>
            <a:rect l="l" t="t" r="r" b="b"/>
            <a:pathLst>
              <a:path w="6995413" h="1005839">
                <a:moveTo>
                  <a:pt x="0" y="1005839"/>
                </a:moveTo>
                <a:lnTo>
                  <a:pt x="6995413" y="1005839"/>
                </a:lnTo>
                <a:lnTo>
                  <a:pt x="6995413" y="0"/>
                </a:lnTo>
                <a:lnTo>
                  <a:pt x="0" y="0"/>
                </a:lnTo>
                <a:lnTo>
                  <a:pt x="0" y="1005839"/>
                </a:lnTo>
                <a:close/>
              </a:path>
            </a:pathLst>
          </a:custGeom>
          <a:solidFill>
            <a:srgbClr val="FFC000">
              <a:alpha val="40000"/>
            </a:srgbClr>
          </a:solidFill>
        </p:spPr>
        <p:txBody>
          <a:bodyPr wrap="square" lIns="0" tIns="0" rIns="0" bIns="0" rtlCol="0">
            <a:noAutofit/>
          </a:bodyPr>
          <a:lstStyle/>
          <a:p>
            <a:endParaRPr/>
          </a:p>
        </p:txBody>
      </p:sp>
      <p:sp>
        <p:nvSpPr>
          <p:cNvPr id="21" name="object 21"/>
          <p:cNvSpPr/>
          <p:nvPr/>
        </p:nvSpPr>
        <p:spPr>
          <a:xfrm>
            <a:off x="2758186" y="2136140"/>
            <a:ext cx="0" cy="2029079"/>
          </a:xfrm>
          <a:custGeom>
            <a:avLst/>
            <a:gdLst/>
            <a:ahLst/>
            <a:cxnLst/>
            <a:rect l="l" t="t" r="r" b="b"/>
            <a:pathLst>
              <a:path h="2029079">
                <a:moveTo>
                  <a:pt x="0" y="0"/>
                </a:moveTo>
                <a:lnTo>
                  <a:pt x="0" y="2029079"/>
                </a:lnTo>
              </a:path>
            </a:pathLst>
          </a:custGeom>
          <a:ln w="9525">
            <a:solidFill>
              <a:srgbClr val="FFBE00"/>
            </a:solidFill>
          </a:ln>
        </p:spPr>
        <p:txBody>
          <a:bodyPr wrap="square" lIns="0" tIns="0" rIns="0" bIns="0" rtlCol="0">
            <a:noAutofit/>
          </a:bodyPr>
          <a:lstStyle/>
          <a:p>
            <a:endParaRPr/>
          </a:p>
        </p:txBody>
      </p:sp>
      <p:sp>
        <p:nvSpPr>
          <p:cNvPr id="22" name="object 22"/>
          <p:cNvSpPr/>
          <p:nvPr/>
        </p:nvSpPr>
        <p:spPr>
          <a:xfrm>
            <a:off x="1139037" y="2148840"/>
            <a:ext cx="8619261" cy="0"/>
          </a:xfrm>
          <a:custGeom>
            <a:avLst/>
            <a:gdLst/>
            <a:ahLst/>
            <a:cxnLst/>
            <a:rect l="l" t="t" r="r" b="b"/>
            <a:pathLst>
              <a:path w="8619261">
                <a:moveTo>
                  <a:pt x="0" y="0"/>
                </a:moveTo>
                <a:lnTo>
                  <a:pt x="8619261" y="0"/>
                </a:lnTo>
              </a:path>
            </a:pathLst>
          </a:custGeom>
          <a:ln w="25400">
            <a:solidFill>
              <a:srgbClr val="FFFFFF"/>
            </a:solidFill>
          </a:ln>
        </p:spPr>
        <p:txBody>
          <a:bodyPr wrap="square" lIns="0" tIns="0" rIns="0" bIns="0" rtlCol="0">
            <a:noAutofit/>
          </a:bodyPr>
          <a:lstStyle/>
          <a:p>
            <a:endParaRPr/>
          </a:p>
        </p:txBody>
      </p:sp>
      <p:sp>
        <p:nvSpPr>
          <p:cNvPr id="23" name="object 23"/>
          <p:cNvSpPr/>
          <p:nvPr/>
        </p:nvSpPr>
        <p:spPr>
          <a:xfrm>
            <a:off x="1139037" y="3154679"/>
            <a:ext cx="8619261" cy="0"/>
          </a:xfrm>
          <a:custGeom>
            <a:avLst/>
            <a:gdLst/>
            <a:ahLst/>
            <a:cxnLst/>
            <a:rect l="l" t="t" r="r" b="b"/>
            <a:pathLst>
              <a:path w="8619261">
                <a:moveTo>
                  <a:pt x="0" y="0"/>
                </a:moveTo>
                <a:lnTo>
                  <a:pt x="8619261" y="0"/>
                </a:lnTo>
              </a:path>
            </a:pathLst>
          </a:custGeom>
          <a:ln w="9525">
            <a:solidFill>
              <a:srgbClr val="FFBE00"/>
            </a:solidFill>
          </a:ln>
        </p:spPr>
        <p:txBody>
          <a:bodyPr wrap="square" lIns="0" tIns="0" rIns="0" bIns="0" rtlCol="0">
            <a:noAutofit/>
          </a:bodyPr>
          <a:lstStyle/>
          <a:p>
            <a:endParaRPr/>
          </a:p>
        </p:txBody>
      </p:sp>
      <p:sp>
        <p:nvSpPr>
          <p:cNvPr id="24" name="object 24"/>
          <p:cNvSpPr/>
          <p:nvPr/>
        </p:nvSpPr>
        <p:spPr>
          <a:xfrm>
            <a:off x="1143800" y="1747901"/>
            <a:ext cx="0" cy="2417318"/>
          </a:xfrm>
          <a:custGeom>
            <a:avLst/>
            <a:gdLst/>
            <a:ahLst/>
            <a:cxnLst/>
            <a:rect l="l" t="t" r="r" b="b"/>
            <a:pathLst>
              <a:path h="2417318">
                <a:moveTo>
                  <a:pt x="0" y="0"/>
                </a:moveTo>
                <a:lnTo>
                  <a:pt x="0" y="2417318"/>
                </a:lnTo>
              </a:path>
            </a:pathLst>
          </a:custGeom>
          <a:ln w="9525">
            <a:solidFill>
              <a:srgbClr val="FFBE00"/>
            </a:solidFill>
          </a:ln>
        </p:spPr>
        <p:txBody>
          <a:bodyPr wrap="square" lIns="0" tIns="0" rIns="0" bIns="0" rtlCol="0">
            <a:noAutofit/>
          </a:bodyPr>
          <a:lstStyle/>
          <a:p>
            <a:endParaRPr/>
          </a:p>
        </p:txBody>
      </p:sp>
      <p:sp>
        <p:nvSpPr>
          <p:cNvPr id="25" name="object 25"/>
          <p:cNvSpPr/>
          <p:nvPr/>
        </p:nvSpPr>
        <p:spPr>
          <a:xfrm>
            <a:off x="9753600" y="1747901"/>
            <a:ext cx="0" cy="2417318"/>
          </a:xfrm>
          <a:custGeom>
            <a:avLst/>
            <a:gdLst/>
            <a:ahLst/>
            <a:cxnLst/>
            <a:rect l="l" t="t" r="r" b="b"/>
            <a:pathLst>
              <a:path h="2417318">
                <a:moveTo>
                  <a:pt x="0" y="0"/>
                </a:moveTo>
                <a:lnTo>
                  <a:pt x="0" y="2417318"/>
                </a:lnTo>
              </a:path>
            </a:pathLst>
          </a:custGeom>
          <a:ln w="9525">
            <a:solidFill>
              <a:srgbClr val="FFBE00"/>
            </a:solidFill>
          </a:ln>
        </p:spPr>
        <p:txBody>
          <a:bodyPr wrap="square" lIns="0" tIns="0" rIns="0" bIns="0" rtlCol="0">
            <a:noAutofit/>
          </a:bodyPr>
          <a:lstStyle/>
          <a:p>
            <a:endParaRPr/>
          </a:p>
        </p:txBody>
      </p:sp>
      <p:sp>
        <p:nvSpPr>
          <p:cNvPr id="26" name="object 26"/>
          <p:cNvSpPr/>
          <p:nvPr/>
        </p:nvSpPr>
        <p:spPr>
          <a:xfrm>
            <a:off x="1139037" y="1752600"/>
            <a:ext cx="8619261" cy="0"/>
          </a:xfrm>
          <a:custGeom>
            <a:avLst/>
            <a:gdLst/>
            <a:ahLst/>
            <a:cxnLst/>
            <a:rect l="l" t="t" r="r" b="b"/>
            <a:pathLst>
              <a:path w="8619261">
                <a:moveTo>
                  <a:pt x="0" y="0"/>
                </a:moveTo>
                <a:lnTo>
                  <a:pt x="8619261" y="0"/>
                </a:lnTo>
              </a:path>
            </a:pathLst>
          </a:custGeom>
          <a:ln w="9525">
            <a:solidFill>
              <a:srgbClr val="FFBE00"/>
            </a:solidFill>
          </a:ln>
        </p:spPr>
        <p:txBody>
          <a:bodyPr wrap="square" lIns="0" tIns="0" rIns="0" bIns="0" rtlCol="0">
            <a:noAutofit/>
          </a:bodyPr>
          <a:lstStyle/>
          <a:p>
            <a:endParaRPr/>
          </a:p>
        </p:txBody>
      </p:sp>
      <p:sp>
        <p:nvSpPr>
          <p:cNvPr id="27" name="object 27"/>
          <p:cNvSpPr/>
          <p:nvPr/>
        </p:nvSpPr>
        <p:spPr>
          <a:xfrm>
            <a:off x="1139037" y="4160520"/>
            <a:ext cx="8619261" cy="0"/>
          </a:xfrm>
          <a:custGeom>
            <a:avLst/>
            <a:gdLst/>
            <a:ahLst/>
            <a:cxnLst/>
            <a:rect l="l" t="t" r="r" b="b"/>
            <a:pathLst>
              <a:path w="8619261">
                <a:moveTo>
                  <a:pt x="0" y="0"/>
                </a:moveTo>
                <a:lnTo>
                  <a:pt x="8619261" y="0"/>
                </a:lnTo>
              </a:path>
            </a:pathLst>
          </a:custGeom>
          <a:ln w="9525">
            <a:solidFill>
              <a:srgbClr val="FFBE00"/>
            </a:solidFill>
          </a:ln>
        </p:spPr>
        <p:txBody>
          <a:bodyPr wrap="square" lIns="0" tIns="0" rIns="0" bIns="0" rtlCol="0">
            <a:noAutofit/>
          </a:bodyPr>
          <a:lstStyle/>
          <a:p>
            <a:endParaRPr/>
          </a:p>
        </p:txBody>
      </p:sp>
      <p:sp>
        <p:nvSpPr>
          <p:cNvPr id="14" name="object 14"/>
          <p:cNvSpPr txBox="1"/>
          <p:nvPr/>
        </p:nvSpPr>
        <p:spPr>
          <a:xfrm>
            <a:off x="387502" y="197103"/>
            <a:ext cx="3927124" cy="380492"/>
          </a:xfrm>
          <a:prstGeom prst="rect">
            <a:avLst/>
          </a:prstGeom>
        </p:spPr>
        <p:txBody>
          <a:bodyPr wrap="square" lIns="0" tIns="18383" rIns="0" bIns="0" rtlCol="0">
            <a:noAutofit/>
          </a:bodyPr>
          <a:lstStyle/>
          <a:p>
            <a:pPr marL="12700">
              <a:lnSpc>
                <a:spcPts val="2895"/>
              </a:lnSpc>
            </a:pPr>
            <a:r>
              <a:rPr sz="2800" b="1" u="heavy" spc="-8" dirty="0">
                <a:solidFill>
                  <a:srgbClr val="404040"/>
                </a:solidFill>
                <a:latin typeface="Calibri"/>
                <a:cs typeface="Calibri"/>
              </a:rPr>
              <a:t>Python Identity Operators</a:t>
            </a:r>
            <a:endParaRPr sz="2800">
              <a:latin typeface="Calibri"/>
              <a:cs typeface="Calibri"/>
            </a:endParaRPr>
          </a:p>
        </p:txBody>
      </p:sp>
      <p:sp>
        <p:nvSpPr>
          <p:cNvPr id="13" name="object 13"/>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2" name="object 12"/>
          <p:cNvSpPr txBox="1"/>
          <p:nvPr/>
        </p:nvSpPr>
        <p:spPr>
          <a:xfrm>
            <a:off x="974852" y="1223137"/>
            <a:ext cx="674122" cy="279907"/>
          </a:xfrm>
          <a:prstGeom prst="rect">
            <a:avLst/>
          </a:prstGeom>
        </p:spPr>
        <p:txBody>
          <a:bodyPr wrap="square" lIns="0" tIns="13366" rIns="0" bIns="0" rtlCol="0">
            <a:noAutofit/>
          </a:bodyPr>
          <a:lstStyle/>
          <a:p>
            <a:pPr marL="12700">
              <a:lnSpc>
                <a:spcPts val="2105"/>
              </a:lnSpc>
            </a:pPr>
            <a:r>
              <a:rPr sz="2000" dirty="0">
                <a:latin typeface="Calibri"/>
                <a:cs typeface="Calibri"/>
              </a:rPr>
              <a:t>These</a:t>
            </a:r>
            <a:endParaRPr sz="2000">
              <a:latin typeface="Calibri"/>
              <a:cs typeface="Calibri"/>
            </a:endParaRPr>
          </a:p>
        </p:txBody>
      </p:sp>
      <p:sp>
        <p:nvSpPr>
          <p:cNvPr id="11" name="object 11"/>
          <p:cNvSpPr txBox="1"/>
          <p:nvPr/>
        </p:nvSpPr>
        <p:spPr>
          <a:xfrm>
            <a:off x="1700199" y="1223137"/>
            <a:ext cx="6944107"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operators are used to check whether the values are in the memory</a:t>
            </a:r>
            <a:endParaRPr sz="2000">
              <a:latin typeface="Calibri"/>
              <a:cs typeface="Calibri"/>
            </a:endParaRPr>
          </a:p>
        </p:txBody>
      </p:sp>
      <p:sp>
        <p:nvSpPr>
          <p:cNvPr id="10" name="object 10"/>
          <p:cNvSpPr txBox="1"/>
          <p:nvPr/>
        </p:nvSpPr>
        <p:spPr>
          <a:xfrm>
            <a:off x="8695861" y="1223137"/>
            <a:ext cx="759690"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or not.</a:t>
            </a:r>
            <a:endParaRPr sz="2000">
              <a:latin typeface="Calibri"/>
              <a:cs typeface="Calibri"/>
            </a:endParaRPr>
          </a:p>
        </p:txBody>
      </p:sp>
      <p:sp>
        <p:nvSpPr>
          <p:cNvPr id="8" name="object 8"/>
          <p:cNvSpPr txBox="1"/>
          <p:nvPr/>
        </p:nvSpPr>
        <p:spPr>
          <a:xfrm>
            <a:off x="1143800" y="1752600"/>
            <a:ext cx="8609799" cy="396239"/>
          </a:xfrm>
          <a:prstGeom prst="rect">
            <a:avLst/>
          </a:prstGeom>
        </p:spPr>
        <p:txBody>
          <a:bodyPr wrap="square" lIns="0" tIns="36830" rIns="0" bIns="0" rtlCol="0">
            <a:noAutofit/>
          </a:bodyPr>
          <a:lstStyle/>
          <a:p>
            <a:pPr marL="91554">
              <a:lnSpc>
                <a:spcPct val="101725"/>
              </a:lnSpc>
            </a:pPr>
            <a:r>
              <a:rPr sz="2000" b="1" spc="0" dirty="0">
                <a:latin typeface="Calibri"/>
                <a:cs typeface="Calibri"/>
              </a:rPr>
              <a:t>Ope</a:t>
            </a:r>
            <a:r>
              <a:rPr sz="2000" b="1" spc="-50" dirty="0">
                <a:latin typeface="Calibri"/>
                <a:cs typeface="Calibri"/>
              </a:rPr>
              <a:t>r</a:t>
            </a:r>
            <a:r>
              <a:rPr sz="2000" b="1" spc="-29" dirty="0">
                <a:latin typeface="Calibri"/>
                <a:cs typeface="Calibri"/>
              </a:rPr>
              <a:t>a</a:t>
            </a:r>
            <a:r>
              <a:rPr sz="2000" b="1" spc="-25" dirty="0">
                <a:latin typeface="Calibri"/>
                <a:cs typeface="Calibri"/>
              </a:rPr>
              <a:t>t</a:t>
            </a:r>
            <a:r>
              <a:rPr sz="2000" b="1" spc="0" dirty="0">
                <a:latin typeface="Calibri"/>
                <a:cs typeface="Calibri"/>
              </a:rPr>
              <a:t>or          </a:t>
            </a:r>
            <a:r>
              <a:rPr sz="2000" b="1" spc="214" dirty="0">
                <a:latin typeface="Calibri"/>
                <a:cs typeface="Calibri"/>
              </a:rPr>
              <a:t> </a:t>
            </a:r>
            <a:r>
              <a:rPr sz="2000" b="1" spc="0" dirty="0">
                <a:latin typeface="Calibri"/>
                <a:cs typeface="Calibri"/>
              </a:rPr>
              <a:t>Descri</a:t>
            </a:r>
            <a:r>
              <a:rPr sz="2000" b="1" spc="-9" dirty="0">
                <a:latin typeface="Calibri"/>
                <a:cs typeface="Calibri"/>
              </a:rPr>
              <a:t>p</a:t>
            </a:r>
            <a:r>
              <a:rPr sz="2000" b="1" spc="0" dirty="0">
                <a:latin typeface="Calibri"/>
                <a:cs typeface="Calibri"/>
              </a:rPr>
              <a:t>tion</a:t>
            </a:r>
            <a:endParaRPr sz="2000">
              <a:latin typeface="Calibri"/>
              <a:cs typeface="Calibri"/>
            </a:endParaRPr>
          </a:p>
        </p:txBody>
      </p:sp>
      <p:sp>
        <p:nvSpPr>
          <p:cNvPr id="7" name="object 7"/>
          <p:cNvSpPr txBox="1"/>
          <p:nvPr/>
        </p:nvSpPr>
        <p:spPr>
          <a:xfrm>
            <a:off x="1143800" y="2148840"/>
            <a:ext cx="1614385" cy="1005839"/>
          </a:xfrm>
          <a:prstGeom prst="rect">
            <a:avLst/>
          </a:prstGeom>
        </p:spPr>
        <p:txBody>
          <a:bodyPr wrap="square" lIns="0" tIns="37465" rIns="0" bIns="0" rtlCol="0">
            <a:noAutofit/>
          </a:bodyPr>
          <a:lstStyle/>
          <a:p>
            <a:pPr marL="91554">
              <a:lnSpc>
                <a:spcPct val="101725"/>
              </a:lnSpc>
            </a:pPr>
            <a:r>
              <a:rPr sz="2000" spc="-4" dirty="0">
                <a:latin typeface="Calibri"/>
                <a:cs typeface="Calibri"/>
              </a:rPr>
              <a:t>is</a:t>
            </a:r>
            <a:endParaRPr sz="2000">
              <a:latin typeface="Calibri"/>
              <a:cs typeface="Calibri"/>
            </a:endParaRPr>
          </a:p>
        </p:txBody>
      </p:sp>
      <p:sp>
        <p:nvSpPr>
          <p:cNvPr id="6" name="object 6"/>
          <p:cNvSpPr txBox="1"/>
          <p:nvPr/>
        </p:nvSpPr>
        <p:spPr>
          <a:xfrm>
            <a:off x="2758186" y="2148840"/>
            <a:ext cx="6995413" cy="1005839"/>
          </a:xfrm>
          <a:prstGeom prst="rect">
            <a:avLst/>
          </a:prstGeom>
        </p:spPr>
        <p:txBody>
          <a:bodyPr wrap="square" lIns="0" tIns="55244" rIns="0" bIns="0" rtlCol="0">
            <a:noAutofit/>
          </a:bodyPr>
          <a:lstStyle/>
          <a:p>
            <a:pPr marL="148081" marR="2821813" indent="-56387">
              <a:lnSpc>
                <a:spcPts val="2400"/>
              </a:lnSpc>
            </a:pPr>
            <a:r>
              <a:rPr sz="2000" dirty="0">
                <a:latin typeface="Calibri"/>
                <a:cs typeface="Calibri"/>
              </a:rPr>
              <a:t>If</a:t>
            </a:r>
            <a:r>
              <a:rPr sz="2000" spc="441" dirty="0">
                <a:latin typeface="Calibri"/>
                <a:cs typeface="Calibri"/>
              </a:rPr>
              <a:t> </a:t>
            </a:r>
            <a:r>
              <a:rPr sz="2000" spc="0" dirty="0">
                <a:latin typeface="Calibri"/>
                <a:cs typeface="Calibri"/>
              </a:rPr>
              <a:t>t</a:t>
            </a:r>
            <a:r>
              <a:rPr sz="2000" spc="4" dirty="0">
                <a:latin typeface="Calibri"/>
                <a:cs typeface="Calibri"/>
              </a:rPr>
              <a:t>h</a:t>
            </a:r>
            <a:r>
              <a:rPr sz="2000" spc="0" dirty="0">
                <a:latin typeface="Calibri"/>
                <a:cs typeface="Calibri"/>
              </a:rPr>
              <a:t>e</a:t>
            </a:r>
            <a:r>
              <a:rPr sz="2000" spc="-9" dirty="0">
                <a:latin typeface="Calibri"/>
                <a:cs typeface="Calibri"/>
              </a:rPr>
              <a:t> </a:t>
            </a:r>
            <a:r>
              <a:rPr sz="2000" spc="0" dirty="0">
                <a:latin typeface="Calibri"/>
                <a:cs typeface="Calibri"/>
              </a:rPr>
              <a:t>ope</a:t>
            </a:r>
            <a:r>
              <a:rPr sz="2000" spc="-39" dirty="0">
                <a:latin typeface="Calibri"/>
                <a:cs typeface="Calibri"/>
              </a:rPr>
              <a:t>r</a:t>
            </a:r>
            <a:r>
              <a:rPr sz="2000" spc="0" dirty="0">
                <a:latin typeface="Calibri"/>
                <a:cs typeface="Calibri"/>
              </a:rPr>
              <a:t>and</a:t>
            </a:r>
            <a:r>
              <a:rPr sz="2000" spc="-14" dirty="0">
                <a:latin typeface="Calibri"/>
                <a:cs typeface="Calibri"/>
              </a:rPr>
              <a:t> </a:t>
            </a:r>
            <a:r>
              <a:rPr sz="2000" spc="0" dirty="0">
                <a:latin typeface="Calibri"/>
                <a:cs typeface="Calibri"/>
              </a:rPr>
              <a:t>a</a:t>
            </a:r>
            <a:r>
              <a:rPr sz="2000" spc="-25" dirty="0">
                <a:latin typeface="Calibri"/>
                <a:cs typeface="Calibri"/>
              </a:rPr>
              <a:t>r</a:t>
            </a:r>
            <a:r>
              <a:rPr sz="2000" spc="0" dirty="0">
                <a:latin typeface="Calibri"/>
                <a:cs typeface="Calibri"/>
              </a:rPr>
              <a:t>e sa</a:t>
            </a:r>
            <a:r>
              <a:rPr sz="2000" spc="-9" dirty="0">
                <a:latin typeface="Calibri"/>
                <a:cs typeface="Calibri"/>
              </a:rPr>
              <a:t>m</a:t>
            </a:r>
            <a:r>
              <a:rPr sz="2000" spc="0" dirty="0">
                <a:latin typeface="Calibri"/>
                <a:cs typeface="Calibri"/>
              </a:rPr>
              <a:t>e</a:t>
            </a:r>
            <a:r>
              <a:rPr sz="2000" spc="19" dirty="0">
                <a:latin typeface="Calibri"/>
                <a:cs typeface="Calibri"/>
              </a:rPr>
              <a:t> </a:t>
            </a:r>
            <a:r>
              <a:rPr sz="2000" spc="0" dirty="0">
                <a:latin typeface="Calibri"/>
                <a:cs typeface="Calibri"/>
              </a:rPr>
              <a:t>then it is true. </a:t>
            </a:r>
            <a:r>
              <a:rPr sz="2000" spc="4" dirty="0">
                <a:latin typeface="Calibri"/>
                <a:cs typeface="Calibri"/>
              </a:rPr>
              <a:t>E</a:t>
            </a:r>
            <a:r>
              <a:rPr sz="2000" spc="0" dirty="0">
                <a:latin typeface="Calibri"/>
                <a:cs typeface="Calibri"/>
              </a:rPr>
              <a:t>X:</a:t>
            </a:r>
            <a:r>
              <a:rPr sz="2000" spc="437" dirty="0">
                <a:latin typeface="Calibri"/>
                <a:cs typeface="Calibri"/>
              </a:rPr>
              <a:t> </a:t>
            </a:r>
            <a:r>
              <a:rPr sz="2000" spc="0" dirty="0">
                <a:latin typeface="Calibri"/>
                <a:cs typeface="Calibri"/>
              </a:rPr>
              <a:t>x=2,</a:t>
            </a:r>
            <a:r>
              <a:rPr sz="2000" spc="9" dirty="0">
                <a:latin typeface="Calibri"/>
                <a:cs typeface="Calibri"/>
              </a:rPr>
              <a:t>y</a:t>
            </a:r>
            <a:r>
              <a:rPr sz="2000" spc="0" dirty="0">
                <a:latin typeface="Calibri"/>
                <a:cs typeface="Calibri"/>
              </a:rPr>
              <a:t>=2</a:t>
            </a:r>
            <a:r>
              <a:rPr sz="2000" spc="-29" dirty="0">
                <a:latin typeface="Calibri"/>
                <a:cs typeface="Calibri"/>
              </a:rPr>
              <a:t> </a:t>
            </a:r>
            <a:r>
              <a:rPr sz="2000" spc="0" dirty="0">
                <a:latin typeface="Calibri"/>
                <a:cs typeface="Calibri"/>
              </a:rPr>
              <a:t>then </a:t>
            </a:r>
            <a:r>
              <a:rPr sz="2000" spc="4" dirty="0">
                <a:latin typeface="Calibri"/>
                <a:cs typeface="Calibri"/>
              </a:rPr>
              <a:t>p</a:t>
            </a:r>
            <a:r>
              <a:rPr sz="2000" spc="0" dirty="0">
                <a:latin typeface="Calibri"/>
                <a:cs typeface="Calibri"/>
              </a:rPr>
              <a:t>r</a:t>
            </a:r>
            <a:r>
              <a:rPr sz="2000" spc="-4" dirty="0">
                <a:latin typeface="Calibri"/>
                <a:cs typeface="Calibri"/>
              </a:rPr>
              <a:t>i</a:t>
            </a:r>
            <a:r>
              <a:rPr sz="2000" spc="-19" dirty="0">
                <a:latin typeface="Calibri"/>
                <a:cs typeface="Calibri"/>
              </a:rPr>
              <a:t>n</a:t>
            </a:r>
            <a:r>
              <a:rPr sz="2000" spc="0" dirty="0">
                <a:latin typeface="Calibri"/>
                <a:cs typeface="Calibri"/>
              </a:rPr>
              <a:t>t X is</a:t>
            </a:r>
            <a:r>
              <a:rPr sz="2000" spc="-4" dirty="0">
                <a:latin typeface="Calibri"/>
                <a:cs typeface="Calibri"/>
              </a:rPr>
              <a:t> </a:t>
            </a:r>
            <a:r>
              <a:rPr sz="2000" spc="-229" dirty="0">
                <a:latin typeface="Calibri"/>
                <a:cs typeface="Calibri"/>
              </a:rPr>
              <a:t>Y</a:t>
            </a:r>
            <a:r>
              <a:rPr sz="2000" spc="0" dirty="0">
                <a:latin typeface="Calibri"/>
                <a:cs typeface="Calibri"/>
              </a:rPr>
              <a:t>.</a:t>
            </a:r>
            <a:endParaRPr sz="2000">
              <a:latin typeface="Calibri"/>
              <a:cs typeface="Calibri"/>
            </a:endParaRPr>
          </a:p>
        </p:txBody>
      </p:sp>
      <p:sp>
        <p:nvSpPr>
          <p:cNvPr id="5" name="object 5"/>
          <p:cNvSpPr txBox="1"/>
          <p:nvPr/>
        </p:nvSpPr>
        <p:spPr>
          <a:xfrm>
            <a:off x="1143800" y="3154679"/>
            <a:ext cx="1614385" cy="1005840"/>
          </a:xfrm>
          <a:prstGeom prst="rect">
            <a:avLst/>
          </a:prstGeom>
        </p:spPr>
        <p:txBody>
          <a:bodyPr wrap="square" lIns="0" tIns="37465" rIns="0" bIns="0" rtlCol="0">
            <a:noAutofit/>
          </a:bodyPr>
          <a:lstStyle/>
          <a:p>
            <a:pPr marL="91554">
              <a:lnSpc>
                <a:spcPct val="101725"/>
              </a:lnSpc>
            </a:pPr>
            <a:r>
              <a:rPr sz="2000" dirty="0">
                <a:latin typeface="Calibri"/>
                <a:cs typeface="Calibri"/>
              </a:rPr>
              <a:t>Is not</a:t>
            </a:r>
            <a:endParaRPr sz="2000">
              <a:latin typeface="Calibri"/>
              <a:cs typeface="Calibri"/>
            </a:endParaRPr>
          </a:p>
        </p:txBody>
      </p:sp>
      <p:sp>
        <p:nvSpPr>
          <p:cNvPr id="4" name="object 4"/>
          <p:cNvSpPr txBox="1"/>
          <p:nvPr/>
        </p:nvSpPr>
        <p:spPr>
          <a:xfrm>
            <a:off x="2758186" y="3154679"/>
            <a:ext cx="6995413" cy="1005840"/>
          </a:xfrm>
          <a:prstGeom prst="rect">
            <a:avLst/>
          </a:prstGeom>
        </p:spPr>
        <p:txBody>
          <a:bodyPr wrap="square" lIns="0" tIns="41275" rIns="0" bIns="0" rtlCol="0">
            <a:noAutofit/>
          </a:bodyPr>
          <a:lstStyle/>
          <a:p>
            <a:pPr marL="91693" marR="1889631">
              <a:lnSpc>
                <a:spcPct val="99995"/>
              </a:lnSpc>
            </a:pPr>
            <a:r>
              <a:rPr sz="2000" spc="0" dirty="0">
                <a:latin typeface="Calibri"/>
                <a:cs typeface="Calibri"/>
              </a:rPr>
              <a:t>If the Operand are not same then it shows true. Ex: x=2 ,y=2 print x is not Y then it shows false. Ex: x=2y=3 print x is not y then it shows True.</a:t>
            </a:r>
            <a:endParaRPr sz="2000">
              <a:latin typeface="Calibri"/>
              <a:cs typeface="Calibri"/>
            </a:endParaRPr>
          </a:p>
        </p:txBody>
      </p:sp>
      <p:sp>
        <p:nvSpPr>
          <p:cNvPr id="3" name="object 3"/>
          <p:cNvSpPr txBox="1"/>
          <p:nvPr/>
        </p:nvSpPr>
        <p:spPr>
          <a:xfrm>
            <a:off x="1456189" y="336423"/>
            <a:ext cx="813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690047" y="336423"/>
            <a:ext cx="83234"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160155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6" name="object 16"/>
          <p:cNvSpPr txBox="1"/>
          <p:nvPr/>
        </p:nvSpPr>
        <p:spPr>
          <a:xfrm>
            <a:off x="387502" y="197103"/>
            <a:ext cx="3540670" cy="380492"/>
          </a:xfrm>
          <a:prstGeom prst="rect">
            <a:avLst/>
          </a:prstGeom>
        </p:spPr>
        <p:txBody>
          <a:bodyPr wrap="square" lIns="0" tIns="18383" rIns="0" bIns="0" rtlCol="0">
            <a:noAutofit/>
          </a:bodyPr>
          <a:lstStyle/>
          <a:p>
            <a:pPr marL="12700">
              <a:lnSpc>
                <a:spcPts val="2895"/>
              </a:lnSpc>
            </a:pPr>
            <a:r>
              <a:rPr sz="2800" b="1" u="heavy" spc="-6" dirty="0">
                <a:solidFill>
                  <a:srgbClr val="404040"/>
                </a:solidFill>
                <a:latin typeface="Calibri"/>
                <a:cs typeface="Calibri"/>
              </a:rPr>
              <a:t>Conditional Statements</a:t>
            </a:r>
            <a:endParaRPr sz="2800">
              <a:latin typeface="Calibri"/>
              <a:cs typeface="Calibri"/>
            </a:endParaRPr>
          </a:p>
        </p:txBody>
      </p:sp>
      <p:sp>
        <p:nvSpPr>
          <p:cNvPr id="15" name="object 15"/>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4" name="object 14"/>
          <p:cNvSpPr txBox="1"/>
          <p:nvPr/>
        </p:nvSpPr>
        <p:spPr>
          <a:xfrm>
            <a:off x="918463" y="1223137"/>
            <a:ext cx="5383575" cy="2048128"/>
          </a:xfrm>
          <a:prstGeom prst="rect">
            <a:avLst/>
          </a:prstGeom>
        </p:spPr>
        <p:txBody>
          <a:bodyPr wrap="square" lIns="0" tIns="13366" rIns="0" bIns="0" rtlCol="0">
            <a:noAutofit/>
          </a:bodyPr>
          <a:lstStyle/>
          <a:p>
            <a:pPr marL="12700" marR="3747">
              <a:lnSpc>
                <a:spcPts val="2105"/>
              </a:lnSpc>
            </a:pPr>
            <a:r>
              <a:rPr sz="2000" spc="5" dirty="0">
                <a:latin typeface="Calibri"/>
                <a:cs typeface="Calibri"/>
              </a:rPr>
              <a:t>We  use  conditional  statements  for  checking  the</a:t>
            </a:r>
            <a:endParaRPr sz="2000">
              <a:latin typeface="Calibri"/>
              <a:cs typeface="Calibri"/>
            </a:endParaRPr>
          </a:p>
          <a:p>
            <a:pPr marL="12700" marR="38176">
              <a:lnSpc>
                <a:spcPts val="2400"/>
              </a:lnSpc>
              <a:spcBef>
                <a:spcPts val="14"/>
              </a:spcBef>
            </a:pPr>
            <a:r>
              <a:rPr sz="2000" spc="-27" dirty="0">
                <a:latin typeface="Calibri"/>
                <a:cs typeface="Calibri"/>
              </a:rPr>
              <a:t>behavior.</a:t>
            </a:r>
            <a:endParaRPr sz="2000">
              <a:latin typeface="Calibri"/>
              <a:cs typeface="Calibri"/>
            </a:endParaRPr>
          </a:p>
          <a:p>
            <a:pPr marL="12700">
              <a:lnSpc>
                <a:spcPct val="101725"/>
              </a:lnSpc>
              <a:spcBef>
                <a:spcPts val="314"/>
              </a:spcBef>
            </a:pPr>
            <a:r>
              <a:rPr sz="2000" spc="-4" dirty="0">
                <a:latin typeface="Calibri"/>
                <a:cs typeface="Calibri"/>
              </a:rPr>
              <a:t>Some of the conditional statements are as follows…</a:t>
            </a:r>
            <a:endParaRPr sz="2000">
              <a:latin typeface="Calibri"/>
              <a:cs typeface="Calibri"/>
            </a:endParaRPr>
          </a:p>
          <a:p>
            <a:pPr marL="3384423" marR="38176">
              <a:lnSpc>
                <a:spcPct val="101725"/>
              </a:lnSpc>
              <a:spcBef>
                <a:spcPts val="440"/>
              </a:spcBef>
            </a:pPr>
            <a:r>
              <a:rPr sz="2000" spc="-2" dirty="0">
                <a:latin typeface="Calibri"/>
                <a:cs typeface="Calibri"/>
              </a:rPr>
              <a:t>1. if</a:t>
            </a:r>
            <a:endParaRPr sz="2000">
              <a:latin typeface="Calibri"/>
              <a:cs typeface="Calibri"/>
            </a:endParaRPr>
          </a:p>
          <a:p>
            <a:pPr marL="3384423" marR="38176">
              <a:lnSpc>
                <a:spcPct val="101725"/>
              </a:lnSpc>
              <a:spcBef>
                <a:spcPts val="434"/>
              </a:spcBef>
            </a:pPr>
            <a:r>
              <a:rPr sz="2000" spc="49" dirty="0">
                <a:latin typeface="Calibri"/>
                <a:cs typeface="Calibri"/>
              </a:rPr>
              <a:t>2.if else</a:t>
            </a:r>
            <a:endParaRPr sz="2000">
              <a:latin typeface="Calibri"/>
              <a:cs typeface="Calibri"/>
            </a:endParaRPr>
          </a:p>
          <a:p>
            <a:pPr marL="3384423" marR="38176">
              <a:lnSpc>
                <a:spcPct val="101725"/>
              </a:lnSpc>
              <a:spcBef>
                <a:spcPts val="434"/>
              </a:spcBef>
            </a:pPr>
            <a:r>
              <a:rPr sz="2000" spc="-3" dirty="0">
                <a:latin typeface="Calibri"/>
                <a:cs typeface="Calibri"/>
              </a:rPr>
              <a:t>3.Nested if else</a:t>
            </a:r>
            <a:endParaRPr sz="2000">
              <a:latin typeface="Calibri"/>
              <a:cs typeface="Calibri"/>
            </a:endParaRPr>
          </a:p>
        </p:txBody>
      </p:sp>
      <p:sp>
        <p:nvSpPr>
          <p:cNvPr id="13" name="object 13"/>
          <p:cNvSpPr txBox="1"/>
          <p:nvPr/>
        </p:nvSpPr>
        <p:spPr>
          <a:xfrm>
            <a:off x="6360033" y="1223137"/>
            <a:ext cx="1039801"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condition</a:t>
            </a:r>
            <a:endParaRPr sz="2000">
              <a:latin typeface="Calibri"/>
              <a:cs typeface="Calibri"/>
            </a:endParaRPr>
          </a:p>
        </p:txBody>
      </p:sp>
      <p:sp>
        <p:nvSpPr>
          <p:cNvPr id="12" name="object 12"/>
          <p:cNvSpPr txBox="1"/>
          <p:nvPr/>
        </p:nvSpPr>
        <p:spPr>
          <a:xfrm>
            <a:off x="7461884" y="1223137"/>
            <a:ext cx="275431" cy="279907"/>
          </a:xfrm>
          <a:prstGeom prst="rect">
            <a:avLst/>
          </a:prstGeom>
        </p:spPr>
        <p:txBody>
          <a:bodyPr wrap="square" lIns="0" tIns="13366" rIns="0" bIns="0" rtlCol="0">
            <a:noAutofit/>
          </a:bodyPr>
          <a:lstStyle/>
          <a:p>
            <a:pPr marL="12700">
              <a:lnSpc>
                <a:spcPts val="2105"/>
              </a:lnSpc>
            </a:pPr>
            <a:r>
              <a:rPr sz="2000" dirty="0">
                <a:latin typeface="Calibri"/>
                <a:cs typeface="Calibri"/>
              </a:rPr>
              <a:t>of</a:t>
            </a:r>
            <a:endParaRPr sz="2000">
              <a:latin typeface="Calibri"/>
              <a:cs typeface="Calibri"/>
            </a:endParaRPr>
          </a:p>
        </p:txBody>
      </p:sp>
      <p:sp>
        <p:nvSpPr>
          <p:cNvPr id="11" name="object 11"/>
          <p:cNvSpPr txBox="1"/>
          <p:nvPr/>
        </p:nvSpPr>
        <p:spPr>
          <a:xfrm>
            <a:off x="7800213" y="1223137"/>
            <a:ext cx="407658"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the</a:t>
            </a:r>
            <a:endParaRPr sz="2000">
              <a:latin typeface="Calibri"/>
              <a:cs typeface="Calibri"/>
            </a:endParaRPr>
          </a:p>
        </p:txBody>
      </p:sp>
      <p:sp>
        <p:nvSpPr>
          <p:cNvPr id="10" name="object 10"/>
          <p:cNvSpPr txBox="1"/>
          <p:nvPr/>
        </p:nvSpPr>
        <p:spPr>
          <a:xfrm>
            <a:off x="8271509" y="1223137"/>
            <a:ext cx="1117738" cy="279907"/>
          </a:xfrm>
          <a:prstGeom prst="rect">
            <a:avLst/>
          </a:prstGeom>
        </p:spPr>
        <p:txBody>
          <a:bodyPr wrap="square" lIns="0" tIns="13366" rIns="0" bIns="0" rtlCol="0">
            <a:noAutofit/>
          </a:bodyPr>
          <a:lstStyle/>
          <a:p>
            <a:pPr marL="12700">
              <a:lnSpc>
                <a:spcPts val="2105"/>
              </a:lnSpc>
            </a:pPr>
            <a:r>
              <a:rPr sz="2000" spc="-11" dirty="0">
                <a:latin typeface="Calibri"/>
                <a:cs typeface="Calibri"/>
              </a:rPr>
              <a:t>statement</a:t>
            </a:r>
            <a:endParaRPr sz="2000">
              <a:latin typeface="Calibri"/>
              <a:cs typeface="Calibri"/>
            </a:endParaRPr>
          </a:p>
        </p:txBody>
      </p:sp>
      <p:sp>
        <p:nvSpPr>
          <p:cNvPr id="9" name="object 9"/>
          <p:cNvSpPr txBox="1"/>
          <p:nvPr/>
        </p:nvSpPr>
        <p:spPr>
          <a:xfrm>
            <a:off x="9452610" y="1223137"/>
            <a:ext cx="452918" cy="279907"/>
          </a:xfrm>
          <a:prstGeom prst="rect">
            <a:avLst/>
          </a:prstGeom>
        </p:spPr>
        <p:txBody>
          <a:bodyPr wrap="square" lIns="0" tIns="13366" rIns="0" bIns="0" rtlCol="0">
            <a:noAutofit/>
          </a:bodyPr>
          <a:lstStyle/>
          <a:p>
            <a:pPr marL="12700">
              <a:lnSpc>
                <a:spcPts val="2105"/>
              </a:lnSpc>
            </a:pPr>
            <a:r>
              <a:rPr sz="2000" dirty="0">
                <a:latin typeface="Calibri"/>
                <a:cs typeface="Calibri"/>
              </a:rPr>
              <a:t>and</a:t>
            </a:r>
            <a:endParaRPr sz="2000">
              <a:latin typeface="Calibri"/>
              <a:cs typeface="Calibri"/>
            </a:endParaRPr>
          </a:p>
        </p:txBody>
      </p:sp>
      <p:sp>
        <p:nvSpPr>
          <p:cNvPr id="8" name="object 8"/>
          <p:cNvSpPr txBox="1"/>
          <p:nvPr/>
        </p:nvSpPr>
        <p:spPr>
          <a:xfrm>
            <a:off x="9969246" y="1223137"/>
            <a:ext cx="277121" cy="279907"/>
          </a:xfrm>
          <a:prstGeom prst="rect">
            <a:avLst/>
          </a:prstGeom>
        </p:spPr>
        <p:txBody>
          <a:bodyPr wrap="square" lIns="0" tIns="13366" rIns="0" bIns="0" rtlCol="0">
            <a:noAutofit/>
          </a:bodyPr>
          <a:lstStyle/>
          <a:p>
            <a:pPr marL="12700">
              <a:lnSpc>
                <a:spcPts val="2105"/>
              </a:lnSpc>
            </a:pPr>
            <a:r>
              <a:rPr sz="2000" spc="-25" dirty="0">
                <a:latin typeface="Calibri"/>
                <a:cs typeface="Calibri"/>
              </a:rPr>
              <a:t>to</a:t>
            </a:r>
            <a:endParaRPr sz="2000">
              <a:latin typeface="Calibri"/>
              <a:cs typeface="Calibri"/>
            </a:endParaRPr>
          </a:p>
        </p:txBody>
      </p:sp>
      <p:sp>
        <p:nvSpPr>
          <p:cNvPr id="7" name="object 7"/>
          <p:cNvSpPr txBox="1"/>
          <p:nvPr/>
        </p:nvSpPr>
        <p:spPr>
          <a:xfrm>
            <a:off x="10312400" y="1223137"/>
            <a:ext cx="804336"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change</a:t>
            </a:r>
            <a:endParaRPr sz="2000">
              <a:latin typeface="Calibri"/>
              <a:cs typeface="Calibri"/>
            </a:endParaRPr>
          </a:p>
        </p:txBody>
      </p:sp>
      <p:sp>
        <p:nvSpPr>
          <p:cNvPr id="6" name="object 6"/>
          <p:cNvSpPr txBox="1"/>
          <p:nvPr/>
        </p:nvSpPr>
        <p:spPr>
          <a:xfrm>
            <a:off x="11179556" y="1223137"/>
            <a:ext cx="306775" cy="279907"/>
          </a:xfrm>
          <a:prstGeom prst="rect">
            <a:avLst/>
          </a:prstGeom>
        </p:spPr>
        <p:txBody>
          <a:bodyPr wrap="square" lIns="0" tIns="13366" rIns="0" bIns="0" rtlCol="0">
            <a:noAutofit/>
          </a:bodyPr>
          <a:lstStyle/>
          <a:p>
            <a:pPr marL="12700">
              <a:lnSpc>
                <a:spcPts val="2105"/>
              </a:lnSpc>
            </a:pPr>
            <a:r>
              <a:rPr sz="2000" dirty="0">
                <a:latin typeface="Calibri"/>
                <a:cs typeface="Calibri"/>
              </a:rPr>
              <a:t>its</a:t>
            </a:r>
            <a:endParaRPr sz="2000">
              <a:latin typeface="Calibri"/>
              <a:cs typeface="Calibri"/>
            </a:endParaRPr>
          </a:p>
        </p:txBody>
      </p:sp>
      <p:sp>
        <p:nvSpPr>
          <p:cNvPr id="5" name="object 5"/>
          <p:cNvSpPr txBox="1"/>
          <p:nvPr/>
        </p:nvSpPr>
        <p:spPr>
          <a:xfrm>
            <a:off x="631952" y="1878346"/>
            <a:ext cx="152653"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4" name="object 4"/>
          <p:cNvSpPr txBox="1"/>
          <p:nvPr/>
        </p:nvSpPr>
        <p:spPr>
          <a:xfrm>
            <a:off x="631952" y="3357118"/>
            <a:ext cx="3853115" cy="1595196"/>
          </a:xfrm>
          <a:prstGeom prst="rect">
            <a:avLst/>
          </a:prstGeom>
        </p:spPr>
        <p:txBody>
          <a:bodyPr wrap="square" lIns="0" tIns="13366" rIns="0" bIns="0" rtlCol="0">
            <a:noAutofit/>
          </a:bodyPr>
          <a:lstStyle/>
          <a:p>
            <a:pPr marL="12700">
              <a:lnSpc>
                <a:spcPts val="2105"/>
              </a:lnSpc>
            </a:pPr>
            <a:r>
              <a:rPr sz="2000" spc="-4" dirty="0">
                <a:latin typeface="Calibri"/>
                <a:cs typeface="Calibri"/>
              </a:rPr>
              <a:t>Now lets discuss about If  statement.</a:t>
            </a:r>
            <a:endParaRPr sz="2000">
              <a:latin typeface="Calibri"/>
              <a:cs typeface="Calibri"/>
            </a:endParaRPr>
          </a:p>
          <a:p>
            <a:pPr marL="69088" marR="38176">
              <a:lnSpc>
                <a:spcPts val="2400"/>
              </a:lnSpc>
              <a:spcBef>
                <a:spcPts val="14"/>
              </a:spcBef>
            </a:pPr>
            <a:r>
              <a:rPr sz="2000" spc="1" dirty="0">
                <a:latin typeface="Calibri"/>
                <a:cs typeface="Calibri"/>
              </a:rPr>
              <a:t>1.If</a:t>
            </a:r>
            <a:endParaRPr sz="2000">
              <a:latin typeface="Calibri"/>
              <a:cs typeface="Calibri"/>
            </a:endParaRPr>
          </a:p>
          <a:p>
            <a:pPr marL="69088" marR="38176">
              <a:lnSpc>
                <a:spcPts val="2400"/>
              </a:lnSpc>
            </a:pPr>
            <a:r>
              <a:rPr sz="2000" spc="-7" dirty="0">
                <a:latin typeface="Calibri"/>
                <a:cs typeface="Calibri"/>
              </a:rPr>
              <a:t>Syntax for if is as follows</a:t>
            </a:r>
            <a:endParaRPr sz="2000">
              <a:latin typeface="Calibri"/>
              <a:cs typeface="Calibri"/>
            </a:endParaRPr>
          </a:p>
          <a:p>
            <a:pPr marL="451002" marR="38176">
              <a:lnSpc>
                <a:spcPct val="101725"/>
              </a:lnSpc>
              <a:spcBef>
                <a:spcPts val="589"/>
              </a:spcBef>
            </a:pPr>
            <a:r>
              <a:rPr sz="2000" spc="-5" dirty="0">
                <a:latin typeface="Calibri"/>
                <a:cs typeface="Calibri"/>
              </a:rPr>
              <a:t>if expression:</a:t>
            </a:r>
            <a:endParaRPr sz="2000">
              <a:latin typeface="Calibri"/>
              <a:cs typeface="Calibri"/>
            </a:endParaRPr>
          </a:p>
          <a:p>
            <a:pPr marL="1365758" marR="38176">
              <a:lnSpc>
                <a:spcPts val="2405"/>
              </a:lnSpc>
              <a:spcBef>
                <a:spcPts val="120"/>
              </a:spcBef>
            </a:pPr>
            <a:r>
              <a:rPr sz="2000" spc="-11" dirty="0">
                <a:latin typeface="Calibri"/>
                <a:cs typeface="Calibri"/>
              </a:rPr>
              <a:t>statement(s)</a:t>
            </a:r>
            <a:endParaRPr sz="2000">
              <a:latin typeface="Calibri"/>
              <a:cs typeface="Calibri"/>
            </a:endParaRPr>
          </a:p>
        </p:txBody>
      </p:sp>
      <p:sp>
        <p:nvSpPr>
          <p:cNvPr id="2" name="object 2"/>
          <p:cNvSpPr txBox="1"/>
          <p:nvPr/>
        </p:nvSpPr>
        <p:spPr>
          <a:xfrm>
            <a:off x="2099984" y="336423"/>
            <a:ext cx="84554"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32" name="object 32"/>
          <p:cNvSpPr/>
          <p:nvPr/>
        </p:nvSpPr>
        <p:spPr>
          <a:xfrm>
            <a:off x="1377569" y="5763488"/>
            <a:ext cx="3892296" cy="817422"/>
          </a:xfrm>
          <a:custGeom>
            <a:avLst/>
            <a:gdLst/>
            <a:ahLst/>
            <a:cxnLst/>
            <a:rect l="l" t="t" r="r" b="b"/>
            <a:pathLst>
              <a:path w="3892296" h="817422">
                <a:moveTo>
                  <a:pt x="0" y="136245"/>
                </a:moveTo>
                <a:lnTo>
                  <a:pt x="23" y="683746"/>
                </a:lnTo>
                <a:lnTo>
                  <a:pt x="7571" y="726088"/>
                </a:lnTo>
                <a:lnTo>
                  <a:pt x="27132" y="762795"/>
                </a:lnTo>
                <a:lnTo>
                  <a:pt x="56543" y="791698"/>
                </a:lnTo>
                <a:lnTo>
                  <a:pt x="93643" y="810630"/>
                </a:lnTo>
                <a:lnTo>
                  <a:pt x="136271" y="817422"/>
                </a:lnTo>
                <a:lnTo>
                  <a:pt x="3758616" y="817400"/>
                </a:lnTo>
                <a:lnTo>
                  <a:pt x="3800952" y="809873"/>
                </a:lnTo>
                <a:lnTo>
                  <a:pt x="3837659" y="790315"/>
                </a:lnTo>
                <a:lnTo>
                  <a:pt x="3866566" y="760900"/>
                </a:lnTo>
                <a:lnTo>
                  <a:pt x="3885501" y="723796"/>
                </a:lnTo>
                <a:lnTo>
                  <a:pt x="3892296" y="681177"/>
                </a:lnTo>
                <a:lnTo>
                  <a:pt x="3892274" y="133779"/>
                </a:lnTo>
                <a:lnTo>
                  <a:pt x="3884751" y="91408"/>
                </a:lnTo>
                <a:lnTo>
                  <a:pt x="3865207" y="54673"/>
                </a:lnTo>
                <a:lnTo>
                  <a:pt x="3835812" y="25746"/>
                </a:lnTo>
                <a:lnTo>
                  <a:pt x="3798737" y="6798"/>
                </a:lnTo>
                <a:lnTo>
                  <a:pt x="3756152" y="0"/>
                </a:lnTo>
                <a:lnTo>
                  <a:pt x="133699" y="23"/>
                </a:lnTo>
                <a:lnTo>
                  <a:pt x="91331" y="7575"/>
                </a:lnTo>
                <a:lnTo>
                  <a:pt x="54616" y="27141"/>
                </a:lnTo>
                <a:lnTo>
                  <a:pt x="25714" y="56553"/>
                </a:lnTo>
                <a:lnTo>
                  <a:pt x="6788" y="93644"/>
                </a:lnTo>
                <a:lnTo>
                  <a:pt x="0" y="136245"/>
                </a:lnTo>
                <a:close/>
              </a:path>
            </a:pathLst>
          </a:custGeom>
          <a:solidFill>
            <a:srgbClr val="FFC000"/>
          </a:solidFill>
        </p:spPr>
        <p:txBody>
          <a:bodyPr wrap="square" lIns="0" tIns="0" rIns="0" bIns="0" rtlCol="0">
            <a:noAutofit/>
          </a:bodyPr>
          <a:lstStyle/>
          <a:p>
            <a:endParaRPr/>
          </a:p>
        </p:txBody>
      </p:sp>
      <p:sp>
        <p:nvSpPr>
          <p:cNvPr id="33" name="object 33"/>
          <p:cNvSpPr/>
          <p:nvPr/>
        </p:nvSpPr>
        <p:spPr>
          <a:xfrm>
            <a:off x="1377569" y="5763488"/>
            <a:ext cx="3892296" cy="817422"/>
          </a:xfrm>
          <a:custGeom>
            <a:avLst/>
            <a:gdLst/>
            <a:ahLst/>
            <a:cxnLst/>
            <a:rect l="l" t="t" r="r" b="b"/>
            <a:pathLst>
              <a:path w="3892296" h="817422">
                <a:moveTo>
                  <a:pt x="0" y="136245"/>
                </a:moveTo>
                <a:lnTo>
                  <a:pt x="6788" y="93644"/>
                </a:lnTo>
                <a:lnTo>
                  <a:pt x="25714" y="56553"/>
                </a:lnTo>
                <a:lnTo>
                  <a:pt x="54616" y="27141"/>
                </a:lnTo>
                <a:lnTo>
                  <a:pt x="91331" y="7575"/>
                </a:lnTo>
                <a:lnTo>
                  <a:pt x="133699" y="23"/>
                </a:lnTo>
                <a:lnTo>
                  <a:pt x="136271" y="0"/>
                </a:lnTo>
                <a:lnTo>
                  <a:pt x="3756152" y="0"/>
                </a:lnTo>
                <a:lnTo>
                  <a:pt x="3798737" y="6798"/>
                </a:lnTo>
                <a:lnTo>
                  <a:pt x="3835812" y="25746"/>
                </a:lnTo>
                <a:lnTo>
                  <a:pt x="3865207" y="54673"/>
                </a:lnTo>
                <a:lnTo>
                  <a:pt x="3884751" y="91408"/>
                </a:lnTo>
                <a:lnTo>
                  <a:pt x="3892274" y="133779"/>
                </a:lnTo>
                <a:lnTo>
                  <a:pt x="3892296" y="136245"/>
                </a:lnTo>
                <a:lnTo>
                  <a:pt x="3892296" y="681177"/>
                </a:lnTo>
                <a:lnTo>
                  <a:pt x="3885501" y="723796"/>
                </a:lnTo>
                <a:lnTo>
                  <a:pt x="3866566" y="760900"/>
                </a:lnTo>
                <a:lnTo>
                  <a:pt x="3837659" y="790315"/>
                </a:lnTo>
                <a:lnTo>
                  <a:pt x="3800952" y="809873"/>
                </a:lnTo>
                <a:lnTo>
                  <a:pt x="3758616" y="817400"/>
                </a:lnTo>
                <a:lnTo>
                  <a:pt x="3756152" y="817422"/>
                </a:lnTo>
                <a:lnTo>
                  <a:pt x="136271" y="817422"/>
                </a:lnTo>
                <a:lnTo>
                  <a:pt x="93643" y="810630"/>
                </a:lnTo>
                <a:lnTo>
                  <a:pt x="56543" y="791698"/>
                </a:lnTo>
                <a:lnTo>
                  <a:pt x="27132" y="762795"/>
                </a:lnTo>
                <a:lnTo>
                  <a:pt x="7571" y="726088"/>
                </a:lnTo>
                <a:lnTo>
                  <a:pt x="23" y="683746"/>
                </a:lnTo>
                <a:lnTo>
                  <a:pt x="0" y="681177"/>
                </a:lnTo>
                <a:lnTo>
                  <a:pt x="0" y="136245"/>
                </a:lnTo>
                <a:close/>
              </a:path>
            </a:pathLst>
          </a:custGeom>
          <a:ln w="25400">
            <a:solidFill>
              <a:srgbClr val="BB8B00"/>
            </a:solidFill>
          </a:ln>
        </p:spPr>
        <p:txBody>
          <a:bodyPr wrap="square" lIns="0" tIns="0" rIns="0" bIns="0" rtlCol="0">
            <a:noAutofit/>
          </a:bodyPr>
          <a:lstStyle/>
          <a:p>
            <a:endParaRPr/>
          </a:p>
        </p:txBody>
      </p:sp>
      <p:sp>
        <p:nvSpPr>
          <p:cNvPr id="34" name="object 34"/>
          <p:cNvSpPr/>
          <p:nvPr/>
        </p:nvSpPr>
        <p:spPr>
          <a:xfrm>
            <a:off x="1189037" y="3699764"/>
            <a:ext cx="3826255" cy="1758314"/>
          </a:xfrm>
          <a:prstGeom prst="rect">
            <a:avLst/>
          </a:prstGeom>
          <a:blipFill>
            <a:blip r:embed="rId2" cstate="print"/>
            <a:stretch>
              <a:fillRect/>
            </a:stretch>
          </a:blipFill>
        </p:spPr>
        <p:txBody>
          <a:bodyPr wrap="square" lIns="0" tIns="0" rIns="0" bIns="0" rtlCol="0">
            <a:noAutofit/>
          </a:bodyPr>
          <a:lstStyle/>
          <a:p>
            <a:endParaRPr/>
          </a:p>
        </p:txBody>
      </p:sp>
      <p:sp>
        <p:nvSpPr>
          <p:cNvPr id="35" name="object 35"/>
          <p:cNvSpPr/>
          <p:nvPr/>
        </p:nvSpPr>
        <p:spPr>
          <a:xfrm>
            <a:off x="939317" y="3540429"/>
            <a:ext cx="4541012" cy="2153793"/>
          </a:xfrm>
          <a:custGeom>
            <a:avLst/>
            <a:gdLst/>
            <a:ahLst/>
            <a:cxnLst/>
            <a:rect l="l" t="t" r="r" b="b"/>
            <a:pathLst>
              <a:path w="4541012" h="2153793">
                <a:moveTo>
                  <a:pt x="0" y="2153793"/>
                </a:moveTo>
                <a:lnTo>
                  <a:pt x="4541012" y="2153793"/>
                </a:lnTo>
                <a:lnTo>
                  <a:pt x="4541012" y="0"/>
                </a:lnTo>
                <a:lnTo>
                  <a:pt x="0" y="0"/>
                </a:lnTo>
                <a:lnTo>
                  <a:pt x="0" y="2153793"/>
                </a:lnTo>
                <a:close/>
              </a:path>
            </a:pathLst>
          </a:custGeom>
          <a:ln w="28575">
            <a:solidFill>
              <a:srgbClr val="BB8B00"/>
            </a:solidFill>
            <a:prstDash val="lgDash"/>
          </a:ln>
        </p:spPr>
        <p:txBody>
          <a:bodyPr wrap="square" lIns="0" tIns="0" rIns="0" bIns="0" rtlCol="0">
            <a:noAutofit/>
          </a:bodyPr>
          <a:lstStyle/>
          <a:p>
            <a:endParaRPr/>
          </a:p>
        </p:txBody>
      </p:sp>
      <p:sp>
        <p:nvSpPr>
          <p:cNvPr id="36" name="object 36"/>
          <p:cNvSpPr/>
          <p:nvPr/>
        </p:nvSpPr>
        <p:spPr>
          <a:xfrm>
            <a:off x="4045458" y="4407789"/>
            <a:ext cx="2146554" cy="958088"/>
          </a:xfrm>
          <a:custGeom>
            <a:avLst/>
            <a:gdLst/>
            <a:ahLst/>
            <a:cxnLst/>
            <a:rect l="l" t="t" r="r" b="b"/>
            <a:pathLst>
              <a:path w="2146554" h="958088">
                <a:moveTo>
                  <a:pt x="105537" y="6096"/>
                </a:moveTo>
                <a:lnTo>
                  <a:pt x="105155" y="2540"/>
                </a:lnTo>
                <a:lnTo>
                  <a:pt x="101980" y="0"/>
                </a:lnTo>
                <a:lnTo>
                  <a:pt x="98551" y="508"/>
                </a:lnTo>
                <a:lnTo>
                  <a:pt x="0" y="11811"/>
                </a:lnTo>
                <a:lnTo>
                  <a:pt x="14096" y="11049"/>
                </a:lnTo>
                <a:lnTo>
                  <a:pt x="12318" y="23113"/>
                </a:lnTo>
                <a:lnTo>
                  <a:pt x="30530" y="32043"/>
                </a:lnTo>
                <a:lnTo>
                  <a:pt x="2141474" y="958088"/>
                </a:lnTo>
                <a:lnTo>
                  <a:pt x="2146554" y="946531"/>
                </a:lnTo>
                <a:lnTo>
                  <a:pt x="35539" y="20455"/>
                </a:lnTo>
                <a:lnTo>
                  <a:pt x="23147" y="21874"/>
                </a:lnTo>
                <a:lnTo>
                  <a:pt x="16763" y="13081"/>
                </a:lnTo>
                <a:lnTo>
                  <a:pt x="35539" y="20455"/>
                </a:lnTo>
                <a:lnTo>
                  <a:pt x="99949" y="13081"/>
                </a:lnTo>
                <a:lnTo>
                  <a:pt x="103377" y="12700"/>
                </a:lnTo>
                <a:lnTo>
                  <a:pt x="105917" y="9525"/>
                </a:lnTo>
                <a:lnTo>
                  <a:pt x="105537" y="6096"/>
                </a:lnTo>
                <a:close/>
              </a:path>
              <a:path w="2146554" h="958088">
                <a:moveTo>
                  <a:pt x="9016" y="22606"/>
                </a:moveTo>
                <a:lnTo>
                  <a:pt x="30530" y="32043"/>
                </a:lnTo>
                <a:lnTo>
                  <a:pt x="12318" y="23113"/>
                </a:lnTo>
                <a:lnTo>
                  <a:pt x="14096" y="11049"/>
                </a:lnTo>
                <a:lnTo>
                  <a:pt x="0" y="11811"/>
                </a:lnTo>
                <a:lnTo>
                  <a:pt x="58419" y="91948"/>
                </a:lnTo>
                <a:lnTo>
                  <a:pt x="60451" y="94742"/>
                </a:lnTo>
                <a:lnTo>
                  <a:pt x="64388" y="95377"/>
                </a:lnTo>
                <a:lnTo>
                  <a:pt x="67182" y="93344"/>
                </a:lnTo>
                <a:lnTo>
                  <a:pt x="70103" y="91186"/>
                </a:lnTo>
                <a:lnTo>
                  <a:pt x="70738" y="87249"/>
                </a:lnTo>
                <a:lnTo>
                  <a:pt x="68579" y="84455"/>
                </a:lnTo>
                <a:lnTo>
                  <a:pt x="30530" y="32043"/>
                </a:lnTo>
                <a:lnTo>
                  <a:pt x="9016" y="22606"/>
                </a:lnTo>
                <a:close/>
              </a:path>
              <a:path w="2146554" h="958088">
                <a:moveTo>
                  <a:pt x="35539" y="20455"/>
                </a:moveTo>
                <a:lnTo>
                  <a:pt x="16763" y="13081"/>
                </a:lnTo>
                <a:lnTo>
                  <a:pt x="23147" y="21874"/>
                </a:lnTo>
                <a:lnTo>
                  <a:pt x="35539" y="20455"/>
                </a:lnTo>
                <a:close/>
              </a:path>
            </a:pathLst>
          </a:custGeom>
          <a:solidFill>
            <a:srgbClr val="FFBE00"/>
          </a:solidFill>
        </p:spPr>
        <p:txBody>
          <a:bodyPr wrap="square" lIns="0" tIns="0" rIns="0" bIns="0" rtlCol="0">
            <a:noAutofit/>
          </a:bodyPr>
          <a:lstStyle/>
          <a:p>
            <a:endParaRPr/>
          </a:p>
        </p:txBody>
      </p:sp>
      <p:sp>
        <p:nvSpPr>
          <p:cNvPr id="37" name="object 37"/>
          <p:cNvSpPr/>
          <p:nvPr/>
        </p:nvSpPr>
        <p:spPr>
          <a:xfrm>
            <a:off x="3520313" y="3989958"/>
            <a:ext cx="2626867" cy="337439"/>
          </a:xfrm>
          <a:custGeom>
            <a:avLst/>
            <a:gdLst/>
            <a:ahLst/>
            <a:cxnLst/>
            <a:rect l="l" t="t" r="r" b="b"/>
            <a:pathLst>
              <a:path w="2626867" h="337439">
                <a:moveTo>
                  <a:pt x="15112" y="48895"/>
                </a:moveTo>
                <a:lnTo>
                  <a:pt x="35124" y="51972"/>
                </a:lnTo>
                <a:lnTo>
                  <a:pt x="2625471" y="337439"/>
                </a:lnTo>
                <a:lnTo>
                  <a:pt x="2626867" y="324739"/>
                </a:lnTo>
                <a:lnTo>
                  <a:pt x="36450" y="39404"/>
                </a:lnTo>
                <a:lnTo>
                  <a:pt x="13081" y="36830"/>
                </a:lnTo>
                <a:lnTo>
                  <a:pt x="11811" y="49403"/>
                </a:lnTo>
                <a:lnTo>
                  <a:pt x="79628" y="100711"/>
                </a:lnTo>
                <a:lnTo>
                  <a:pt x="82423" y="102870"/>
                </a:lnTo>
                <a:lnTo>
                  <a:pt x="86360" y="102235"/>
                </a:lnTo>
                <a:lnTo>
                  <a:pt x="88519" y="99441"/>
                </a:lnTo>
                <a:lnTo>
                  <a:pt x="90550" y="96520"/>
                </a:lnTo>
                <a:lnTo>
                  <a:pt x="89915" y="92583"/>
                </a:lnTo>
                <a:lnTo>
                  <a:pt x="87122" y="90551"/>
                </a:lnTo>
                <a:lnTo>
                  <a:pt x="35124" y="51972"/>
                </a:lnTo>
                <a:lnTo>
                  <a:pt x="15112" y="48895"/>
                </a:lnTo>
                <a:lnTo>
                  <a:pt x="16256" y="37973"/>
                </a:lnTo>
                <a:lnTo>
                  <a:pt x="25031" y="44483"/>
                </a:lnTo>
                <a:lnTo>
                  <a:pt x="15112" y="48895"/>
                </a:lnTo>
                <a:close/>
              </a:path>
              <a:path w="2626867" h="337439">
                <a:moveTo>
                  <a:pt x="79628" y="100711"/>
                </a:moveTo>
                <a:lnTo>
                  <a:pt x="11811" y="49403"/>
                </a:lnTo>
                <a:lnTo>
                  <a:pt x="13081" y="36830"/>
                </a:lnTo>
                <a:lnTo>
                  <a:pt x="36450" y="39404"/>
                </a:lnTo>
                <a:lnTo>
                  <a:pt x="95631" y="13081"/>
                </a:lnTo>
                <a:lnTo>
                  <a:pt x="98933" y="11684"/>
                </a:lnTo>
                <a:lnTo>
                  <a:pt x="100329" y="7874"/>
                </a:lnTo>
                <a:lnTo>
                  <a:pt x="98933" y="4699"/>
                </a:lnTo>
                <a:lnTo>
                  <a:pt x="97409" y="1524"/>
                </a:lnTo>
                <a:lnTo>
                  <a:pt x="93725" y="0"/>
                </a:lnTo>
                <a:lnTo>
                  <a:pt x="90550" y="1397"/>
                </a:lnTo>
                <a:lnTo>
                  <a:pt x="0" y="41656"/>
                </a:lnTo>
                <a:lnTo>
                  <a:pt x="79628" y="100711"/>
                </a:lnTo>
                <a:close/>
              </a:path>
              <a:path w="2626867" h="337439">
                <a:moveTo>
                  <a:pt x="25031" y="44483"/>
                </a:moveTo>
                <a:lnTo>
                  <a:pt x="16256" y="37973"/>
                </a:lnTo>
                <a:lnTo>
                  <a:pt x="15112" y="48895"/>
                </a:lnTo>
                <a:lnTo>
                  <a:pt x="25031" y="44483"/>
                </a:lnTo>
                <a:close/>
              </a:path>
            </a:pathLst>
          </a:custGeom>
          <a:solidFill>
            <a:srgbClr val="FFBE00"/>
          </a:solidFill>
        </p:spPr>
        <p:txBody>
          <a:bodyPr wrap="square" lIns="0" tIns="0" rIns="0" bIns="0" rtlCol="0">
            <a:noAutofit/>
          </a:bodyPr>
          <a:lstStyle/>
          <a:p>
            <a:endParaRPr/>
          </a:p>
        </p:txBody>
      </p:sp>
      <p:sp>
        <p:nvSpPr>
          <p:cNvPr id="38" name="object 38"/>
          <p:cNvSpPr/>
          <p:nvPr/>
        </p:nvSpPr>
        <p:spPr>
          <a:xfrm>
            <a:off x="1300099" y="5228463"/>
            <a:ext cx="866013" cy="682332"/>
          </a:xfrm>
          <a:custGeom>
            <a:avLst/>
            <a:gdLst/>
            <a:ahLst/>
            <a:cxnLst/>
            <a:rect l="l" t="t" r="r" b="b"/>
            <a:pathLst>
              <a:path w="866013" h="682332">
                <a:moveTo>
                  <a:pt x="859282" y="0"/>
                </a:moveTo>
                <a:lnTo>
                  <a:pt x="842632" y="11884"/>
                </a:lnTo>
                <a:lnTo>
                  <a:pt x="855182" y="10209"/>
                </a:lnTo>
                <a:lnTo>
                  <a:pt x="866013" y="8762"/>
                </a:lnTo>
                <a:lnTo>
                  <a:pt x="859282" y="0"/>
                </a:lnTo>
                <a:close/>
              </a:path>
              <a:path w="866013" h="682332">
                <a:moveTo>
                  <a:pt x="771398" y="14986"/>
                </a:moveTo>
                <a:lnTo>
                  <a:pt x="771906" y="18415"/>
                </a:lnTo>
                <a:lnTo>
                  <a:pt x="775081" y="20828"/>
                </a:lnTo>
                <a:lnTo>
                  <a:pt x="778509" y="20446"/>
                </a:lnTo>
                <a:lnTo>
                  <a:pt x="842632" y="11884"/>
                </a:lnTo>
                <a:lnTo>
                  <a:pt x="859282" y="0"/>
                </a:lnTo>
                <a:lnTo>
                  <a:pt x="866013" y="8762"/>
                </a:lnTo>
                <a:lnTo>
                  <a:pt x="861187" y="-2539"/>
                </a:lnTo>
                <a:lnTo>
                  <a:pt x="866013" y="8762"/>
                </a:lnTo>
                <a:lnTo>
                  <a:pt x="869061" y="7365"/>
                </a:lnTo>
                <a:lnTo>
                  <a:pt x="875030" y="-5333"/>
                </a:lnTo>
                <a:lnTo>
                  <a:pt x="776858" y="7746"/>
                </a:lnTo>
                <a:lnTo>
                  <a:pt x="773430" y="8255"/>
                </a:lnTo>
                <a:lnTo>
                  <a:pt x="770889" y="11430"/>
                </a:lnTo>
                <a:lnTo>
                  <a:pt x="771398" y="14986"/>
                </a:lnTo>
                <a:close/>
              </a:path>
              <a:path w="866013" h="682332">
                <a:moveTo>
                  <a:pt x="850541" y="21765"/>
                </a:moveTo>
                <a:lnTo>
                  <a:pt x="826388" y="81915"/>
                </a:lnTo>
                <a:lnTo>
                  <a:pt x="825119" y="85217"/>
                </a:lnTo>
                <a:lnTo>
                  <a:pt x="826643" y="88900"/>
                </a:lnTo>
                <a:lnTo>
                  <a:pt x="829944" y="90170"/>
                </a:lnTo>
                <a:lnTo>
                  <a:pt x="833119" y="91440"/>
                </a:lnTo>
                <a:lnTo>
                  <a:pt x="836802" y="89915"/>
                </a:lnTo>
                <a:lnTo>
                  <a:pt x="838200" y="86614"/>
                </a:lnTo>
                <a:lnTo>
                  <a:pt x="875030" y="-5333"/>
                </a:lnTo>
                <a:lnTo>
                  <a:pt x="869061" y="7365"/>
                </a:lnTo>
                <a:lnTo>
                  <a:pt x="866013" y="8762"/>
                </a:lnTo>
                <a:lnTo>
                  <a:pt x="855182" y="10209"/>
                </a:lnTo>
                <a:lnTo>
                  <a:pt x="842632" y="11884"/>
                </a:lnTo>
                <a:lnTo>
                  <a:pt x="0" y="666978"/>
                </a:lnTo>
                <a:lnTo>
                  <a:pt x="7873" y="676998"/>
                </a:lnTo>
                <a:lnTo>
                  <a:pt x="850541" y="21765"/>
                </a:lnTo>
                <a:close/>
              </a:path>
            </a:pathLst>
          </a:custGeom>
          <a:solidFill>
            <a:srgbClr val="FFBE00"/>
          </a:solidFill>
        </p:spPr>
        <p:txBody>
          <a:bodyPr wrap="square" lIns="0" tIns="0" rIns="0" bIns="0" rtlCol="0">
            <a:noAutofit/>
          </a:bodyPr>
          <a:lstStyle/>
          <a:p>
            <a:endParaRPr/>
          </a:p>
        </p:txBody>
      </p:sp>
      <p:sp>
        <p:nvSpPr>
          <p:cNvPr id="29" name="object 29"/>
          <p:cNvSpPr/>
          <p:nvPr/>
        </p:nvSpPr>
        <p:spPr>
          <a:xfrm>
            <a:off x="8479028" y="907414"/>
            <a:ext cx="2743200" cy="3124200"/>
          </a:xfrm>
          <a:prstGeom prst="rect">
            <a:avLst/>
          </a:prstGeom>
          <a:blipFill>
            <a:blip r:embed="rId3" cstate="print"/>
            <a:stretch>
              <a:fillRect/>
            </a:stretch>
          </a:blipFill>
        </p:spPr>
        <p:txBody>
          <a:bodyPr wrap="square" lIns="0" tIns="0" rIns="0" bIns="0" rtlCol="0">
            <a:noAutofit/>
          </a:bodyPr>
          <a:lstStyle/>
          <a:p>
            <a:endParaRPr/>
          </a:p>
        </p:txBody>
      </p:sp>
      <p:sp>
        <p:nvSpPr>
          <p:cNvPr id="27" name="object 27"/>
          <p:cNvSpPr/>
          <p:nvPr/>
        </p:nvSpPr>
        <p:spPr>
          <a:xfrm>
            <a:off x="6263005" y="5223129"/>
            <a:ext cx="3892423" cy="817448"/>
          </a:xfrm>
          <a:custGeom>
            <a:avLst/>
            <a:gdLst/>
            <a:ahLst/>
            <a:cxnLst/>
            <a:rect l="l" t="t" r="r" b="b"/>
            <a:pathLst>
              <a:path w="3892423" h="817448">
                <a:moveTo>
                  <a:pt x="0" y="136271"/>
                </a:moveTo>
                <a:lnTo>
                  <a:pt x="23" y="683774"/>
                </a:lnTo>
                <a:lnTo>
                  <a:pt x="7582" y="726113"/>
                </a:lnTo>
                <a:lnTo>
                  <a:pt x="27165" y="762818"/>
                </a:lnTo>
                <a:lnTo>
                  <a:pt x="56594" y="791722"/>
                </a:lnTo>
                <a:lnTo>
                  <a:pt x="93689" y="810655"/>
                </a:lnTo>
                <a:lnTo>
                  <a:pt x="136271" y="817448"/>
                </a:lnTo>
                <a:lnTo>
                  <a:pt x="3758709" y="817424"/>
                </a:lnTo>
                <a:lnTo>
                  <a:pt x="3801034" y="809875"/>
                </a:lnTo>
                <a:lnTo>
                  <a:pt x="3837747" y="790310"/>
                </a:lnTo>
                <a:lnTo>
                  <a:pt x="3866669" y="760900"/>
                </a:lnTo>
                <a:lnTo>
                  <a:pt x="3885621" y="723811"/>
                </a:lnTo>
                <a:lnTo>
                  <a:pt x="3892423" y="681215"/>
                </a:lnTo>
                <a:lnTo>
                  <a:pt x="3892398" y="133682"/>
                </a:lnTo>
                <a:lnTo>
                  <a:pt x="3884832" y="91366"/>
                </a:lnTo>
                <a:lnTo>
                  <a:pt x="3865246" y="54661"/>
                </a:lnTo>
                <a:lnTo>
                  <a:pt x="3835818" y="25746"/>
                </a:lnTo>
                <a:lnTo>
                  <a:pt x="3798727" y="6799"/>
                </a:lnTo>
                <a:lnTo>
                  <a:pt x="3756152" y="0"/>
                </a:lnTo>
                <a:lnTo>
                  <a:pt x="133682" y="24"/>
                </a:lnTo>
                <a:lnTo>
                  <a:pt x="91366" y="7590"/>
                </a:lnTo>
                <a:lnTo>
                  <a:pt x="54661" y="27176"/>
                </a:lnTo>
                <a:lnTo>
                  <a:pt x="25746" y="56604"/>
                </a:lnTo>
                <a:lnTo>
                  <a:pt x="6799" y="93695"/>
                </a:lnTo>
                <a:lnTo>
                  <a:pt x="0" y="136271"/>
                </a:lnTo>
                <a:close/>
              </a:path>
            </a:pathLst>
          </a:custGeom>
          <a:solidFill>
            <a:srgbClr val="FFC000"/>
          </a:solidFill>
        </p:spPr>
        <p:txBody>
          <a:bodyPr wrap="square" lIns="0" tIns="0" rIns="0" bIns="0" rtlCol="0">
            <a:noAutofit/>
          </a:bodyPr>
          <a:lstStyle/>
          <a:p>
            <a:endParaRPr/>
          </a:p>
        </p:txBody>
      </p:sp>
      <p:sp>
        <p:nvSpPr>
          <p:cNvPr id="28" name="object 28"/>
          <p:cNvSpPr/>
          <p:nvPr/>
        </p:nvSpPr>
        <p:spPr>
          <a:xfrm>
            <a:off x="6263005" y="5223129"/>
            <a:ext cx="3892423" cy="817448"/>
          </a:xfrm>
          <a:custGeom>
            <a:avLst/>
            <a:gdLst/>
            <a:ahLst/>
            <a:cxnLst/>
            <a:rect l="l" t="t" r="r" b="b"/>
            <a:pathLst>
              <a:path w="3892423" h="817448">
                <a:moveTo>
                  <a:pt x="0" y="136271"/>
                </a:moveTo>
                <a:lnTo>
                  <a:pt x="6799" y="93695"/>
                </a:lnTo>
                <a:lnTo>
                  <a:pt x="25746" y="56604"/>
                </a:lnTo>
                <a:lnTo>
                  <a:pt x="54661" y="27176"/>
                </a:lnTo>
                <a:lnTo>
                  <a:pt x="91366" y="7590"/>
                </a:lnTo>
                <a:lnTo>
                  <a:pt x="133682" y="24"/>
                </a:lnTo>
                <a:lnTo>
                  <a:pt x="136271" y="0"/>
                </a:lnTo>
                <a:lnTo>
                  <a:pt x="3756152" y="0"/>
                </a:lnTo>
                <a:lnTo>
                  <a:pt x="3798727" y="6799"/>
                </a:lnTo>
                <a:lnTo>
                  <a:pt x="3835818" y="25746"/>
                </a:lnTo>
                <a:lnTo>
                  <a:pt x="3865246" y="54661"/>
                </a:lnTo>
                <a:lnTo>
                  <a:pt x="3884832" y="91366"/>
                </a:lnTo>
                <a:lnTo>
                  <a:pt x="3892398" y="133682"/>
                </a:lnTo>
                <a:lnTo>
                  <a:pt x="3892423" y="136271"/>
                </a:lnTo>
                <a:lnTo>
                  <a:pt x="3892423" y="681215"/>
                </a:lnTo>
                <a:lnTo>
                  <a:pt x="3885621" y="723811"/>
                </a:lnTo>
                <a:lnTo>
                  <a:pt x="3866669" y="760900"/>
                </a:lnTo>
                <a:lnTo>
                  <a:pt x="3837747" y="790310"/>
                </a:lnTo>
                <a:lnTo>
                  <a:pt x="3801034" y="809875"/>
                </a:lnTo>
                <a:lnTo>
                  <a:pt x="3758709" y="817424"/>
                </a:lnTo>
                <a:lnTo>
                  <a:pt x="3756152" y="817448"/>
                </a:lnTo>
                <a:lnTo>
                  <a:pt x="136271" y="817448"/>
                </a:lnTo>
                <a:lnTo>
                  <a:pt x="93689" y="810655"/>
                </a:lnTo>
                <a:lnTo>
                  <a:pt x="56594" y="791722"/>
                </a:lnTo>
                <a:lnTo>
                  <a:pt x="27165" y="762818"/>
                </a:lnTo>
                <a:lnTo>
                  <a:pt x="7582" y="726113"/>
                </a:lnTo>
                <a:lnTo>
                  <a:pt x="23" y="683774"/>
                </a:lnTo>
                <a:lnTo>
                  <a:pt x="0" y="681215"/>
                </a:lnTo>
                <a:lnTo>
                  <a:pt x="0" y="136271"/>
                </a:lnTo>
                <a:close/>
              </a:path>
            </a:pathLst>
          </a:custGeom>
          <a:ln w="25400">
            <a:solidFill>
              <a:srgbClr val="BB8B00"/>
            </a:solidFill>
          </a:ln>
        </p:spPr>
        <p:txBody>
          <a:bodyPr wrap="square" lIns="0" tIns="0" rIns="0" bIns="0" rtlCol="0">
            <a:noAutofit/>
          </a:bodyPr>
          <a:lstStyle/>
          <a:p>
            <a:endParaRPr/>
          </a:p>
        </p:txBody>
      </p:sp>
      <p:sp>
        <p:nvSpPr>
          <p:cNvPr id="25" name="object 25"/>
          <p:cNvSpPr/>
          <p:nvPr/>
        </p:nvSpPr>
        <p:spPr>
          <a:xfrm>
            <a:off x="6332347" y="4184015"/>
            <a:ext cx="4114037" cy="817499"/>
          </a:xfrm>
          <a:custGeom>
            <a:avLst/>
            <a:gdLst/>
            <a:ahLst/>
            <a:cxnLst/>
            <a:rect l="l" t="t" r="r" b="b"/>
            <a:pathLst>
              <a:path w="4114037" h="817499">
                <a:moveTo>
                  <a:pt x="0" y="136271"/>
                </a:moveTo>
                <a:lnTo>
                  <a:pt x="24" y="683820"/>
                </a:lnTo>
                <a:lnTo>
                  <a:pt x="7576" y="726182"/>
                </a:lnTo>
                <a:lnTo>
                  <a:pt x="27139" y="762891"/>
                </a:lnTo>
                <a:lnTo>
                  <a:pt x="56549" y="791788"/>
                </a:lnTo>
                <a:lnTo>
                  <a:pt x="93646" y="810711"/>
                </a:lnTo>
                <a:lnTo>
                  <a:pt x="136270" y="817499"/>
                </a:lnTo>
                <a:lnTo>
                  <a:pt x="3980355" y="817474"/>
                </a:lnTo>
                <a:lnTo>
                  <a:pt x="4022671" y="809922"/>
                </a:lnTo>
                <a:lnTo>
                  <a:pt x="4059376" y="790359"/>
                </a:lnTo>
                <a:lnTo>
                  <a:pt x="4088291" y="760949"/>
                </a:lnTo>
                <a:lnTo>
                  <a:pt x="4107238" y="723852"/>
                </a:lnTo>
                <a:lnTo>
                  <a:pt x="4114037" y="681228"/>
                </a:lnTo>
                <a:lnTo>
                  <a:pt x="4114013" y="133682"/>
                </a:lnTo>
                <a:lnTo>
                  <a:pt x="4106447" y="91366"/>
                </a:lnTo>
                <a:lnTo>
                  <a:pt x="4086861" y="54661"/>
                </a:lnTo>
                <a:lnTo>
                  <a:pt x="4057433" y="25746"/>
                </a:lnTo>
                <a:lnTo>
                  <a:pt x="4020342" y="6799"/>
                </a:lnTo>
                <a:lnTo>
                  <a:pt x="3977767" y="0"/>
                </a:lnTo>
                <a:lnTo>
                  <a:pt x="133678" y="24"/>
                </a:lnTo>
                <a:lnTo>
                  <a:pt x="91316" y="7590"/>
                </a:lnTo>
                <a:lnTo>
                  <a:pt x="54607" y="27176"/>
                </a:lnTo>
                <a:lnTo>
                  <a:pt x="25710" y="56604"/>
                </a:lnTo>
                <a:lnTo>
                  <a:pt x="6787" y="93695"/>
                </a:lnTo>
                <a:lnTo>
                  <a:pt x="0" y="136271"/>
                </a:lnTo>
                <a:close/>
              </a:path>
            </a:pathLst>
          </a:custGeom>
          <a:solidFill>
            <a:srgbClr val="FFC000"/>
          </a:solidFill>
        </p:spPr>
        <p:txBody>
          <a:bodyPr wrap="square" lIns="0" tIns="0" rIns="0" bIns="0" rtlCol="0">
            <a:noAutofit/>
          </a:bodyPr>
          <a:lstStyle/>
          <a:p>
            <a:endParaRPr/>
          </a:p>
        </p:txBody>
      </p:sp>
      <p:sp>
        <p:nvSpPr>
          <p:cNvPr id="26" name="object 26"/>
          <p:cNvSpPr/>
          <p:nvPr/>
        </p:nvSpPr>
        <p:spPr>
          <a:xfrm>
            <a:off x="6332347" y="4184015"/>
            <a:ext cx="4114037" cy="817499"/>
          </a:xfrm>
          <a:custGeom>
            <a:avLst/>
            <a:gdLst/>
            <a:ahLst/>
            <a:cxnLst/>
            <a:rect l="l" t="t" r="r" b="b"/>
            <a:pathLst>
              <a:path w="4114037" h="817499">
                <a:moveTo>
                  <a:pt x="0" y="136271"/>
                </a:moveTo>
                <a:lnTo>
                  <a:pt x="6787" y="93695"/>
                </a:lnTo>
                <a:lnTo>
                  <a:pt x="25710" y="56604"/>
                </a:lnTo>
                <a:lnTo>
                  <a:pt x="54607" y="27176"/>
                </a:lnTo>
                <a:lnTo>
                  <a:pt x="91316" y="7590"/>
                </a:lnTo>
                <a:lnTo>
                  <a:pt x="133678" y="24"/>
                </a:lnTo>
                <a:lnTo>
                  <a:pt x="136270" y="0"/>
                </a:lnTo>
                <a:lnTo>
                  <a:pt x="3977767" y="0"/>
                </a:lnTo>
                <a:lnTo>
                  <a:pt x="4020342" y="6799"/>
                </a:lnTo>
                <a:lnTo>
                  <a:pt x="4057433" y="25746"/>
                </a:lnTo>
                <a:lnTo>
                  <a:pt x="4086861" y="54661"/>
                </a:lnTo>
                <a:lnTo>
                  <a:pt x="4106447" y="91366"/>
                </a:lnTo>
                <a:lnTo>
                  <a:pt x="4114013" y="133682"/>
                </a:lnTo>
                <a:lnTo>
                  <a:pt x="4114037" y="136271"/>
                </a:lnTo>
                <a:lnTo>
                  <a:pt x="4114037" y="681228"/>
                </a:lnTo>
                <a:lnTo>
                  <a:pt x="4107238" y="723852"/>
                </a:lnTo>
                <a:lnTo>
                  <a:pt x="4088291" y="760949"/>
                </a:lnTo>
                <a:lnTo>
                  <a:pt x="4059376" y="790359"/>
                </a:lnTo>
                <a:lnTo>
                  <a:pt x="4022671" y="809922"/>
                </a:lnTo>
                <a:lnTo>
                  <a:pt x="3980355" y="817474"/>
                </a:lnTo>
                <a:lnTo>
                  <a:pt x="3977767" y="817499"/>
                </a:lnTo>
                <a:lnTo>
                  <a:pt x="136270" y="817499"/>
                </a:lnTo>
                <a:lnTo>
                  <a:pt x="93646" y="810711"/>
                </a:lnTo>
                <a:lnTo>
                  <a:pt x="56549" y="791788"/>
                </a:lnTo>
                <a:lnTo>
                  <a:pt x="27139" y="762891"/>
                </a:lnTo>
                <a:lnTo>
                  <a:pt x="7576" y="726182"/>
                </a:lnTo>
                <a:lnTo>
                  <a:pt x="24" y="683820"/>
                </a:lnTo>
                <a:lnTo>
                  <a:pt x="0" y="681228"/>
                </a:lnTo>
                <a:lnTo>
                  <a:pt x="0" y="136271"/>
                </a:lnTo>
                <a:close/>
              </a:path>
            </a:pathLst>
          </a:custGeom>
          <a:ln w="25400">
            <a:solidFill>
              <a:srgbClr val="BB8B00"/>
            </a:solidFill>
          </a:ln>
        </p:spPr>
        <p:txBody>
          <a:bodyPr wrap="square" lIns="0" tIns="0" rIns="0" bIns="0" rtlCol="0">
            <a:noAutofit/>
          </a:bodyPr>
          <a:lstStyle/>
          <a:p>
            <a:endParaRPr/>
          </a:p>
        </p:txBody>
      </p:sp>
      <p:sp>
        <p:nvSpPr>
          <p:cNvPr id="24" name="object 24"/>
          <p:cNvSpPr txBox="1"/>
          <p:nvPr/>
        </p:nvSpPr>
        <p:spPr>
          <a:xfrm>
            <a:off x="764540" y="1285891"/>
            <a:ext cx="5007492" cy="295258"/>
          </a:xfrm>
          <a:prstGeom prst="rect">
            <a:avLst/>
          </a:prstGeom>
        </p:spPr>
        <p:txBody>
          <a:bodyPr wrap="square" lIns="0" tIns="14128" rIns="0" bIns="0" rtlCol="0">
            <a:noAutofit/>
          </a:bodyPr>
          <a:lstStyle/>
          <a:p>
            <a:pPr marL="12700">
              <a:lnSpc>
                <a:spcPts val="2225"/>
              </a:lnSpc>
            </a:pPr>
            <a:r>
              <a:rPr sz="2000" spc="-4" dirty="0">
                <a:latin typeface="Arial"/>
                <a:cs typeface="Arial"/>
              </a:rPr>
              <a:t>•</a:t>
            </a:r>
            <a:r>
              <a:rPr sz="2000" spc="-5" dirty="0">
                <a:latin typeface="Calibri"/>
                <a:cs typeface="Calibri"/>
              </a:rPr>
              <a:t>A flowchart is given  for better understanding ..</a:t>
            </a:r>
            <a:endParaRPr sz="2000">
              <a:latin typeface="Calibri"/>
              <a:cs typeface="Calibri"/>
            </a:endParaRPr>
          </a:p>
        </p:txBody>
      </p:sp>
      <p:sp>
        <p:nvSpPr>
          <p:cNvPr id="23" name="object 23"/>
          <p:cNvSpPr txBox="1"/>
          <p:nvPr/>
        </p:nvSpPr>
        <p:spPr>
          <a:xfrm>
            <a:off x="787095" y="2040525"/>
            <a:ext cx="152653"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22" name="object 22"/>
          <p:cNvSpPr txBox="1"/>
          <p:nvPr/>
        </p:nvSpPr>
        <p:spPr>
          <a:xfrm>
            <a:off x="1073607" y="2055876"/>
            <a:ext cx="1367663" cy="279907"/>
          </a:xfrm>
          <a:prstGeom prst="rect">
            <a:avLst/>
          </a:prstGeom>
        </p:spPr>
        <p:txBody>
          <a:bodyPr wrap="square" lIns="0" tIns="13366" rIns="0" bIns="0" rtlCol="0">
            <a:noAutofit/>
          </a:bodyPr>
          <a:lstStyle/>
          <a:p>
            <a:pPr marL="12700">
              <a:lnSpc>
                <a:spcPts val="2105"/>
              </a:lnSpc>
            </a:pPr>
            <a:r>
              <a:rPr sz="2000" spc="14" dirty="0">
                <a:latin typeface="Calibri"/>
                <a:cs typeface="Calibri"/>
              </a:rPr>
              <a:t>The boolean</a:t>
            </a:r>
            <a:endParaRPr sz="2000">
              <a:latin typeface="Calibri"/>
              <a:cs typeface="Calibri"/>
            </a:endParaRPr>
          </a:p>
        </p:txBody>
      </p:sp>
      <p:sp>
        <p:nvSpPr>
          <p:cNvPr id="21" name="object 21"/>
          <p:cNvSpPr txBox="1"/>
          <p:nvPr/>
        </p:nvSpPr>
        <p:spPr>
          <a:xfrm>
            <a:off x="2535428" y="2055876"/>
            <a:ext cx="3757733" cy="279907"/>
          </a:xfrm>
          <a:prstGeom prst="rect">
            <a:avLst/>
          </a:prstGeom>
        </p:spPr>
        <p:txBody>
          <a:bodyPr wrap="square" lIns="0" tIns="13366" rIns="0" bIns="0" rtlCol="0">
            <a:noAutofit/>
          </a:bodyPr>
          <a:lstStyle/>
          <a:p>
            <a:pPr marL="12700">
              <a:lnSpc>
                <a:spcPts val="2105"/>
              </a:lnSpc>
            </a:pPr>
            <a:r>
              <a:rPr sz="2000" spc="19" dirty="0">
                <a:latin typeface="Calibri"/>
                <a:cs typeface="Calibri"/>
              </a:rPr>
              <a:t>expression after the if statement is</a:t>
            </a:r>
            <a:endParaRPr sz="2000">
              <a:latin typeface="Calibri"/>
              <a:cs typeface="Calibri"/>
            </a:endParaRPr>
          </a:p>
        </p:txBody>
      </p:sp>
      <p:sp>
        <p:nvSpPr>
          <p:cNvPr id="20" name="object 20"/>
          <p:cNvSpPr txBox="1"/>
          <p:nvPr/>
        </p:nvSpPr>
        <p:spPr>
          <a:xfrm>
            <a:off x="1073607" y="2360828"/>
            <a:ext cx="5216889" cy="280212"/>
          </a:xfrm>
          <a:prstGeom prst="rect">
            <a:avLst/>
          </a:prstGeom>
        </p:spPr>
        <p:txBody>
          <a:bodyPr wrap="square" lIns="0" tIns="13366" rIns="0" bIns="0" rtlCol="0">
            <a:noAutofit/>
          </a:bodyPr>
          <a:lstStyle/>
          <a:p>
            <a:pPr marL="12700">
              <a:lnSpc>
                <a:spcPts val="2105"/>
              </a:lnSpc>
            </a:pPr>
            <a:r>
              <a:rPr sz="2000" spc="12" dirty="0">
                <a:latin typeface="Calibri"/>
                <a:cs typeface="Calibri"/>
              </a:rPr>
              <a:t>called  the  </a:t>
            </a:r>
            <a:r>
              <a:rPr sz="2000" b="1" spc="12" dirty="0">
                <a:latin typeface="Calibri"/>
                <a:cs typeface="Calibri"/>
              </a:rPr>
              <a:t>condition</a:t>
            </a:r>
            <a:r>
              <a:rPr sz="2000" spc="12" dirty="0">
                <a:latin typeface="Calibri"/>
                <a:cs typeface="Calibri"/>
              </a:rPr>
              <a:t>.  If  it  is  true,  then  all  the</a:t>
            </a:r>
            <a:endParaRPr sz="2000">
              <a:latin typeface="Calibri"/>
              <a:cs typeface="Calibri"/>
            </a:endParaRPr>
          </a:p>
        </p:txBody>
      </p:sp>
      <p:sp>
        <p:nvSpPr>
          <p:cNvPr id="19" name="object 19"/>
          <p:cNvSpPr txBox="1"/>
          <p:nvPr/>
        </p:nvSpPr>
        <p:spPr>
          <a:xfrm>
            <a:off x="1073607" y="2665857"/>
            <a:ext cx="3336403" cy="584707"/>
          </a:xfrm>
          <a:prstGeom prst="rect">
            <a:avLst/>
          </a:prstGeom>
        </p:spPr>
        <p:txBody>
          <a:bodyPr wrap="square" lIns="0" tIns="13366" rIns="0" bIns="0" rtlCol="0">
            <a:noAutofit/>
          </a:bodyPr>
          <a:lstStyle/>
          <a:p>
            <a:pPr marL="12700">
              <a:lnSpc>
                <a:spcPts val="2105"/>
              </a:lnSpc>
            </a:pPr>
            <a:r>
              <a:rPr sz="2000" spc="-7" dirty="0">
                <a:latin typeface="Calibri"/>
                <a:cs typeface="Calibri"/>
              </a:rPr>
              <a:t>given statements are executed .</a:t>
            </a:r>
            <a:endParaRPr sz="2000">
              <a:latin typeface="Calibri"/>
              <a:cs typeface="Calibri"/>
            </a:endParaRPr>
          </a:p>
          <a:p>
            <a:pPr marL="12700" marR="38176">
              <a:lnSpc>
                <a:spcPts val="2400"/>
              </a:lnSpc>
              <a:spcBef>
                <a:spcPts val="14"/>
              </a:spcBef>
            </a:pPr>
            <a:r>
              <a:rPr sz="2000" spc="-3" dirty="0">
                <a:latin typeface="Calibri"/>
                <a:cs typeface="Calibri"/>
              </a:rPr>
              <a:t>Example as shown below</a:t>
            </a:r>
            <a:r>
              <a:rPr sz="1600" spc="0" dirty="0">
                <a:latin typeface="Times New Roman"/>
                <a:cs typeface="Times New Roman"/>
              </a:rPr>
              <a:t>.</a:t>
            </a:r>
            <a:endParaRPr sz="1600">
              <a:latin typeface="Times New Roman"/>
              <a:cs typeface="Times New Roman"/>
            </a:endParaRPr>
          </a:p>
        </p:txBody>
      </p:sp>
      <p:sp>
        <p:nvSpPr>
          <p:cNvPr id="18" name="object 18"/>
          <p:cNvSpPr txBox="1"/>
          <p:nvPr/>
        </p:nvSpPr>
        <p:spPr>
          <a:xfrm>
            <a:off x="4460494" y="2665857"/>
            <a:ext cx="1460256" cy="279907"/>
          </a:xfrm>
          <a:prstGeom prst="rect">
            <a:avLst/>
          </a:prstGeom>
        </p:spPr>
        <p:txBody>
          <a:bodyPr wrap="square" lIns="0" tIns="13366" rIns="0" bIns="0" rtlCol="0">
            <a:noAutofit/>
          </a:bodyPr>
          <a:lstStyle/>
          <a:p>
            <a:pPr marL="12700">
              <a:lnSpc>
                <a:spcPts val="2105"/>
              </a:lnSpc>
            </a:pPr>
            <a:r>
              <a:rPr sz="2000" spc="0" dirty="0">
                <a:latin typeface="Calibri"/>
                <a:cs typeface="Calibri"/>
              </a:rPr>
              <a:t>Otherwise no</a:t>
            </a:r>
            <a:endParaRPr sz="2000">
              <a:latin typeface="Calibri"/>
              <a:cs typeface="Calibri"/>
            </a:endParaRPr>
          </a:p>
        </p:txBody>
      </p:sp>
      <p:sp>
        <p:nvSpPr>
          <p:cNvPr id="17" name="object 17"/>
          <p:cNvSpPr txBox="1"/>
          <p:nvPr/>
        </p:nvSpPr>
        <p:spPr>
          <a:xfrm>
            <a:off x="787095" y="2955306"/>
            <a:ext cx="152653"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6" name="object 16"/>
          <p:cNvSpPr txBox="1"/>
          <p:nvPr/>
        </p:nvSpPr>
        <p:spPr>
          <a:xfrm>
            <a:off x="6451854" y="4348480"/>
            <a:ext cx="3909454" cy="528319"/>
          </a:xfrm>
          <a:prstGeom prst="rect">
            <a:avLst/>
          </a:prstGeom>
        </p:spPr>
        <p:txBody>
          <a:bodyPr wrap="square" lIns="0" tIns="12065" rIns="0" bIns="0" rtlCol="0">
            <a:noAutofit/>
          </a:bodyPr>
          <a:lstStyle/>
          <a:p>
            <a:pPr marL="12700">
              <a:lnSpc>
                <a:spcPts val="1900"/>
              </a:lnSpc>
            </a:pPr>
            <a:r>
              <a:rPr sz="1800" spc="-4" dirty="0">
                <a:solidFill>
                  <a:srgbClr val="FFFFFF"/>
                </a:solidFill>
                <a:latin typeface="Calibri"/>
                <a:cs typeface="Calibri"/>
              </a:rPr>
              <a:t>H</a:t>
            </a:r>
            <a:r>
              <a:rPr sz="1800" spc="0" dirty="0">
                <a:solidFill>
                  <a:srgbClr val="FFFFFF"/>
                </a:solidFill>
                <a:latin typeface="Calibri"/>
                <a:cs typeface="Calibri"/>
              </a:rPr>
              <a:t>e</a:t>
            </a:r>
            <a:r>
              <a:rPr sz="1800" spc="-25" dirty="0">
                <a:solidFill>
                  <a:srgbClr val="FFFFFF"/>
                </a:solidFill>
                <a:latin typeface="Calibri"/>
                <a:cs typeface="Calibri"/>
              </a:rPr>
              <a:t>r</a:t>
            </a:r>
            <a:r>
              <a:rPr sz="1800" spc="0" dirty="0">
                <a:solidFill>
                  <a:srgbClr val="FFFFFF"/>
                </a:solidFill>
                <a:latin typeface="Calibri"/>
                <a:cs typeface="Calibri"/>
              </a:rPr>
              <a:t>e</a:t>
            </a:r>
            <a:r>
              <a:rPr sz="1800" spc="351" dirty="0">
                <a:solidFill>
                  <a:srgbClr val="FFFFFF"/>
                </a:solidFill>
                <a:latin typeface="Calibri"/>
                <a:cs typeface="Calibri"/>
              </a:rPr>
              <a:t> </a:t>
            </a:r>
            <a:r>
              <a:rPr sz="1800" spc="4" dirty="0">
                <a:solidFill>
                  <a:srgbClr val="FFFFFF"/>
                </a:solidFill>
                <a:latin typeface="Calibri"/>
                <a:cs typeface="Calibri"/>
              </a:rPr>
              <a:t>t</a:t>
            </a:r>
            <a:r>
              <a:rPr sz="1800" spc="0" dirty="0">
                <a:solidFill>
                  <a:srgbClr val="FFFFFF"/>
                </a:solidFill>
                <a:latin typeface="Calibri"/>
                <a:cs typeface="Calibri"/>
              </a:rPr>
              <a:t>h</a:t>
            </a:r>
            <a:r>
              <a:rPr sz="1800" spc="4" dirty="0">
                <a:solidFill>
                  <a:srgbClr val="FFFFFF"/>
                </a:solidFill>
                <a:latin typeface="Calibri"/>
                <a:cs typeface="Calibri"/>
              </a:rPr>
              <a:t>e</a:t>
            </a:r>
            <a:r>
              <a:rPr sz="1800" spc="-29" dirty="0">
                <a:solidFill>
                  <a:srgbClr val="FFFFFF"/>
                </a:solidFill>
                <a:latin typeface="Calibri"/>
                <a:cs typeface="Calibri"/>
              </a:rPr>
              <a:t>r</a:t>
            </a:r>
            <a:r>
              <a:rPr sz="1800" spc="0" dirty="0">
                <a:solidFill>
                  <a:srgbClr val="FFFFFF"/>
                </a:solidFill>
                <a:latin typeface="Calibri"/>
                <a:cs typeface="Calibri"/>
              </a:rPr>
              <a:t>e</a:t>
            </a:r>
            <a:r>
              <a:rPr sz="1800" spc="371" dirty="0">
                <a:solidFill>
                  <a:srgbClr val="FFFFFF"/>
                </a:solidFill>
                <a:latin typeface="Calibri"/>
                <a:cs typeface="Calibri"/>
              </a:rPr>
              <a:t> </a:t>
            </a:r>
            <a:r>
              <a:rPr sz="1800" spc="-4" dirty="0">
                <a:solidFill>
                  <a:srgbClr val="FFFFFF"/>
                </a:solidFill>
                <a:latin typeface="Calibri"/>
                <a:cs typeface="Calibri"/>
              </a:rPr>
              <a:t>i</a:t>
            </a:r>
            <a:r>
              <a:rPr sz="1800" spc="0" dirty="0">
                <a:solidFill>
                  <a:srgbClr val="FFFFFF"/>
                </a:solidFill>
                <a:latin typeface="Calibri"/>
                <a:cs typeface="Calibri"/>
              </a:rPr>
              <a:t>s</a:t>
            </a:r>
            <a:r>
              <a:rPr sz="1800" spc="351" dirty="0">
                <a:solidFill>
                  <a:srgbClr val="FFFFFF"/>
                </a:solidFill>
                <a:latin typeface="Calibri"/>
                <a:cs typeface="Calibri"/>
              </a:rPr>
              <a:t> </a:t>
            </a:r>
            <a:r>
              <a:rPr sz="1800" spc="14" dirty="0">
                <a:solidFill>
                  <a:srgbClr val="FFFFFF"/>
                </a:solidFill>
                <a:latin typeface="Calibri"/>
                <a:cs typeface="Calibri"/>
              </a:rPr>
              <a:t>a</a:t>
            </a:r>
            <a:r>
              <a:rPr sz="1800" spc="0" dirty="0">
                <a:solidFill>
                  <a:srgbClr val="FFFFFF"/>
                </a:solidFill>
                <a:latin typeface="Calibri"/>
                <a:cs typeface="Calibri"/>
              </a:rPr>
              <a:t>n</a:t>
            </a:r>
            <a:r>
              <a:rPr sz="1800" spc="351" dirty="0">
                <a:solidFill>
                  <a:srgbClr val="FFFFFF"/>
                </a:solidFill>
                <a:latin typeface="Calibri"/>
                <a:cs typeface="Calibri"/>
              </a:rPr>
              <a:t> </a:t>
            </a:r>
            <a:r>
              <a:rPr sz="1800" spc="-19" dirty="0">
                <a:solidFill>
                  <a:srgbClr val="FFFFFF"/>
                </a:solidFill>
                <a:latin typeface="Calibri"/>
                <a:cs typeface="Calibri"/>
              </a:rPr>
              <a:t>e</a:t>
            </a:r>
            <a:r>
              <a:rPr sz="1800" spc="0" dirty="0">
                <a:solidFill>
                  <a:srgbClr val="FFFFFF"/>
                </a:solidFill>
                <a:latin typeface="Calibri"/>
                <a:cs typeface="Calibri"/>
              </a:rPr>
              <a:t>xp</a:t>
            </a:r>
            <a:r>
              <a:rPr sz="1800" spc="-25" dirty="0">
                <a:solidFill>
                  <a:srgbClr val="FFFFFF"/>
                </a:solidFill>
                <a:latin typeface="Calibri"/>
                <a:cs typeface="Calibri"/>
              </a:rPr>
              <a:t>r</a:t>
            </a:r>
            <a:r>
              <a:rPr sz="1800" spc="0" dirty="0">
                <a:solidFill>
                  <a:srgbClr val="FFFFFF"/>
                </a:solidFill>
                <a:latin typeface="Calibri"/>
                <a:cs typeface="Calibri"/>
              </a:rPr>
              <a:t>e</a:t>
            </a:r>
            <a:r>
              <a:rPr sz="1800" spc="4" dirty="0">
                <a:solidFill>
                  <a:srgbClr val="FFFFFF"/>
                </a:solidFill>
                <a:latin typeface="Calibri"/>
                <a:cs typeface="Calibri"/>
              </a:rPr>
              <a:t>s</a:t>
            </a:r>
            <a:r>
              <a:rPr sz="1800" spc="0" dirty="0">
                <a:solidFill>
                  <a:srgbClr val="FFFFFF"/>
                </a:solidFill>
                <a:latin typeface="Calibri"/>
                <a:cs typeface="Calibri"/>
              </a:rPr>
              <a:t>sion</a:t>
            </a:r>
            <a:r>
              <a:rPr sz="1800" spc="351" dirty="0">
                <a:solidFill>
                  <a:srgbClr val="FFFFFF"/>
                </a:solidFill>
                <a:latin typeface="Calibri"/>
                <a:cs typeface="Calibri"/>
              </a:rPr>
              <a:t> </a:t>
            </a:r>
            <a:r>
              <a:rPr sz="1800" spc="4" dirty="0">
                <a:solidFill>
                  <a:srgbClr val="FFFFFF"/>
                </a:solidFill>
                <a:latin typeface="Calibri"/>
                <a:cs typeface="Calibri"/>
              </a:rPr>
              <a:t>“=</a:t>
            </a:r>
            <a:r>
              <a:rPr sz="1800" spc="0" dirty="0">
                <a:solidFill>
                  <a:srgbClr val="FFFFFF"/>
                </a:solidFill>
                <a:latin typeface="Calibri"/>
                <a:cs typeface="Calibri"/>
              </a:rPr>
              <a:t>“  </a:t>
            </a:r>
            <a:r>
              <a:rPr sz="1800" spc="296" dirty="0">
                <a:solidFill>
                  <a:srgbClr val="FFFFFF"/>
                </a:solidFill>
                <a:latin typeface="Calibri"/>
                <a:cs typeface="Calibri"/>
              </a:rPr>
              <a:t> </a:t>
            </a:r>
            <a:r>
              <a:rPr sz="1800" spc="0" dirty="0">
                <a:solidFill>
                  <a:srgbClr val="FFFFFF"/>
                </a:solidFill>
                <a:latin typeface="Calibri"/>
                <a:cs typeface="Calibri"/>
              </a:rPr>
              <a:t>w</a:t>
            </a:r>
            <a:r>
              <a:rPr sz="1800" spc="9" dirty="0">
                <a:solidFill>
                  <a:srgbClr val="FFFFFF"/>
                </a:solidFill>
                <a:latin typeface="Calibri"/>
                <a:cs typeface="Calibri"/>
              </a:rPr>
              <a:t>h</a:t>
            </a:r>
            <a:r>
              <a:rPr sz="1800" spc="-4" dirty="0">
                <a:solidFill>
                  <a:srgbClr val="FFFFFF"/>
                </a:solidFill>
                <a:latin typeface="Calibri"/>
                <a:cs typeface="Calibri"/>
              </a:rPr>
              <a:t>ic</a:t>
            </a:r>
            <a:r>
              <a:rPr sz="1800" spc="0" dirty="0">
                <a:solidFill>
                  <a:srgbClr val="FFFFFF"/>
                </a:solidFill>
                <a:latin typeface="Calibri"/>
                <a:cs typeface="Calibri"/>
              </a:rPr>
              <a:t>h</a:t>
            </a:r>
            <a:endParaRPr sz="1800">
              <a:latin typeface="Calibri"/>
              <a:cs typeface="Calibri"/>
            </a:endParaRPr>
          </a:p>
          <a:p>
            <a:pPr marL="12700" marR="34290">
              <a:lnSpc>
                <a:spcPts val="2160"/>
              </a:lnSpc>
              <a:spcBef>
                <a:spcPts val="13"/>
              </a:spcBef>
            </a:pPr>
            <a:r>
              <a:rPr sz="1800" spc="0" dirty="0">
                <a:solidFill>
                  <a:srgbClr val="FFFFFF"/>
                </a:solidFill>
                <a:latin typeface="Calibri"/>
                <a:cs typeface="Calibri"/>
              </a:rPr>
              <a:t>tells that variable is assigned some value.</a:t>
            </a:r>
            <a:endParaRPr sz="1800">
              <a:latin typeface="Calibri"/>
              <a:cs typeface="Calibri"/>
            </a:endParaRPr>
          </a:p>
        </p:txBody>
      </p:sp>
      <p:sp>
        <p:nvSpPr>
          <p:cNvPr id="15" name="object 15"/>
          <p:cNvSpPr txBox="1"/>
          <p:nvPr/>
        </p:nvSpPr>
        <p:spPr>
          <a:xfrm>
            <a:off x="6382639" y="5387848"/>
            <a:ext cx="1186815" cy="254000"/>
          </a:xfrm>
          <a:prstGeom prst="rect">
            <a:avLst/>
          </a:prstGeom>
        </p:spPr>
        <p:txBody>
          <a:bodyPr wrap="square" lIns="0" tIns="12065" rIns="0" bIns="0" rtlCol="0">
            <a:noAutofit/>
          </a:bodyPr>
          <a:lstStyle/>
          <a:p>
            <a:pPr marL="12700">
              <a:lnSpc>
                <a:spcPts val="1900"/>
              </a:lnSpc>
            </a:pPr>
            <a:r>
              <a:rPr sz="1800" spc="-4" dirty="0">
                <a:solidFill>
                  <a:srgbClr val="FFFFFF"/>
                </a:solidFill>
                <a:latin typeface="Calibri"/>
                <a:cs typeface="Calibri"/>
              </a:rPr>
              <a:t>H</a:t>
            </a:r>
            <a:r>
              <a:rPr sz="1800" spc="0" dirty="0">
                <a:solidFill>
                  <a:srgbClr val="FFFFFF"/>
                </a:solidFill>
                <a:latin typeface="Calibri"/>
                <a:cs typeface="Calibri"/>
              </a:rPr>
              <a:t>e</a:t>
            </a:r>
            <a:r>
              <a:rPr sz="1800" spc="-25" dirty="0">
                <a:solidFill>
                  <a:srgbClr val="FFFFFF"/>
                </a:solidFill>
                <a:latin typeface="Calibri"/>
                <a:cs typeface="Calibri"/>
              </a:rPr>
              <a:t>r</a:t>
            </a:r>
            <a:r>
              <a:rPr sz="1800" spc="0" dirty="0">
                <a:solidFill>
                  <a:srgbClr val="FFFFFF"/>
                </a:solidFill>
                <a:latin typeface="Calibri"/>
                <a:cs typeface="Calibri"/>
              </a:rPr>
              <a:t>e  </a:t>
            </a:r>
            <a:r>
              <a:rPr sz="1800" spc="199" dirty="0">
                <a:solidFill>
                  <a:srgbClr val="FFFFFF"/>
                </a:solidFill>
                <a:latin typeface="Calibri"/>
                <a:cs typeface="Calibri"/>
              </a:rPr>
              <a:t> </a:t>
            </a:r>
            <a:r>
              <a:rPr sz="1800" spc="0" dirty="0">
                <a:solidFill>
                  <a:srgbClr val="FFFFFF"/>
                </a:solidFill>
                <a:latin typeface="Calibri"/>
                <a:cs typeface="Calibri"/>
              </a:rPr>
              <a:t>the</a:t>
            </a:r>
            <a:r>
              <a:rPr sz="1800" spc="-25" dirty="0">
                <a:solidFill>
                  <a:srgbClr val="FFFFFF"/>
                </a:solidFill>
                <a:latin typeface="Calibri"/>
                <a:cs typeface="Calibri"/>
              </a:rPr>
              <a:t>r</a:t>
            </a:r>
            <a:r>
              <a:rPr sz="1800" spc="0" dirty="0">
                <a:solidFill>
                  <a:srgbClr val="FFFFFF"/>
                </a:solidFill>
                <a:latin typeface="Calibri"/>
                <a:cs typeface="Calibri"/>
              </a:rPr>
              <a:t>e</a:t>
            </a:r>
            <a:endParaRPr sz="1800">
              <a:latin typeface="Calibri"/>
              <a:cs typeface="Calibri"/>
            </a:endParaRPr>
          </a:p>
        </p:txBody>
      </p:sp>
      <p:sp>
        <p:nvSpPr>
          <p:cNvPr id="14" name="object 14"/>
          <p:cNvSpPr txBox="1"/>
          <p:nvPr/>
        </p:nvSpPr>
        <p:spPr>
          <a:xfrm>
            <a:off x="7690231" y="5387848"/>
            <a:ext cx="200036" cy="254000"/>
          </a:xfrm>
          <a:prstGeom prst="rect">
            <a:avLst/>
          </a:prstGeom>
        </p:spPr>
        <p:txBody>
          <a:bodyPr wrap="square" lIns="0" tIns="12065" rIns="0" bIns="0" rtlCol="0">
            <a:noAutofit/>
          </a:bodyPr>
          <a:lstStyle/>
          <a:p>
            <a:pPr marL="12700">
              <a:lnSpc>
                <a:spcPts val="1900"/>
              </a:lnSpc>
            </a:pPr>
            <a:r>
              <a:rPr sz="1800" spc="-4" dirty="0">
                <a:solidFill>
                  <a:srgbClr val="FFFFFF"/>
                </a:solidFill>
                <a:latin typeface="Calibri"/>
                <a:cs typeface="Calibri"/>
              </a:rPr>
              <a:t>is</a:t>
            </a:r>
            <a:endParaRPr sz="1800">
              <a:latin typeface="Calibri"/>
              <a:cs typeface="Calibri"/>
            </a:endParaRPr>
          </a:p>
        </p:txBody>
      </p:sp>
      <p:sp>
        <p:nvSpPr>
          <p:cNvPr id="13" name="object 13"/>
          <p:cNvSpPr txBox="1"/>
          <p:nvPr/>
        </p:nvSpPr>
        <p:spPr>
          <a:xfrm>
            <a:off x="8010525" y="5387848"/>
            <a:ext cx="289751" cy="254000"/>
          </a:xfrm>
          <a:prstGeom prst="rect">
            <a:avLst/>
          </a:prstGeom>
        </p:spPr>
        <p:txBody>
          <a:bodyPr wrap="square" lIns="0" tIns="12065" rIns="0" bIns="0" rtlCol="0">
            <a:noAutofit/>
          </a:bodyPr>
          <a:lstStyle/>
          <a:p>
            <a:pPr marL="12700">
              <a:lnSpc>
                <a:spcPts val="1900"/>
              </a:lnSpc>
            </a:pPr>
            <a:r>
              <a:rPr sz="1800" dirty="0">
                <a:solidFill>
                  <a:srgbClr val="FFFFFF"/>
                </a:solidFill>
                <a:latin typeface="Calibri"/>
                <a:cs typeface="Calibri"/>
              </a:rPr>
              <a:t>an</a:t>
            </a:r>
            <a:endParaRPr sz="1800">
              <a:latin typeface="Calibri"/>
              <a:cs typeface="Calibri"/>
            </a:endParaRPr>
          </a:p>
        </p:txBody>
      </p:sp>
      <p:sp>
        <p:nvSpPr>
          <p:cNvPr id="12" name="object 12"/>
          <p:cNvSpPr txBox="1"/>
          <p:nvPr/>
        </p:nvSpPr>
        <p:spPr>
          <a:xfrm>
            <a:off x="8418957" y="5387848"/>
            <a:ext cx="1053034" cy="254000"/>
          </a:xfrm>
          <a:prstGeom prst="rect">
            <a:avLst/>
          </a:prstGeom>
        </p:spPr>
        <p:txBody>
          <a:bodyPr wrap="square" lIns="0" tIns="12065" rIns="0" bIns="0" rtlCol="0">
            <a:noAutofit/>
          </a:bodyPr>
          <a:lstStyle/>
          <a:p>
            <a:pPr marL="12700">
              <a:lnSpc>
                <a:spcPts val="1900"/>
              </a:lnSpc>
            </a:pPr>
            <a:r>
              <a:rPr sz="1800" spc="-3" dirty="0">
                <a:solidFill>
                  <a:srgbClr val="FFFFFF"/>
                </a:solidFill>
                <a:latin typeface="Calibri"/>
                <a:cs typeface="Calibri"/>
              </a:rPr>
              <a:t>expression</a:t>
            </a:r>
            <a:endParaRPr sz="1800">
              <a:latin typeface="Calibri"/>
              <a:cs typeface="Calibri"/>
            </a:endParaRPr>
          </a:p>
        </p:txBody>
      </p:sp>
      <p:sp>
        <p:nvSpPr>
          <p:cNvPr id="11" name="object 11"/>
          <p:cNvSpPr txBox="1"/>
          <p:nvPr/>
        </p:nvSpPr>
        <p:spPr>
          <a:xfrm>
            <a:off x="9590913" y="5387848"/>
            <a:ext cx="480314" cy="254000"/>
          </a:xfrm>
          <a:prstGeom prst="rect">
            <a:avLst/>
          </a:prstGeom>
        </p:spPr>
        <p:txBody>
          <a:bodyPr wrap="square" lIns="0" tIns="12065" rIns="0" bIns="0" rtlCol="0">
            <a:noAutofit/>
          </a:bodyPr>
          <a:lstStyle/>
          <a:p>
            <a:pPr marL="12700">
              <a:lnSpc>
                <a:spcPts val="1900"/>
              </a:lnSpc>
            </a:pPr>
            <a:r>
              <a:rPr sz="1800" spc="4" dirty="0">
                <a:solidFill>
                  <a:srgbClr val="FFFFFF"/>
                </a:solidFill>
                <a:latin typeface="Calibri"/>
                <a:cs typeface="Calibri"/>
              </a:rPr>
              <a:t>“==“</a:t>
            </a:r>
            <a:endParaRPr sz="1800">
              <a:latin typeface="Calibri"/>
              <a:cs typeface="Calibri"/>
            </a:endParaRPr>
          </a:p>
        </p:txBody>
      </p:sp>
      <p:sp>
        <p:nvSpPr>
          <p:cNvPr id="10" name="object 10"/>
          <p:cNvSpPr txBox="1"/>
          <p:nvPr/>
        </p:nvSpPr>
        <p:spPr>
          <a:xfrm>
            <a:off x="6382639" y="5662218"/>
            <a:ext cx="3319643" cy="25400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which tells that there is a condition</a:t>
            </a:r>
            <a:endParaRPr sz="1800">
              <a:latin typeface="Calibri"/>
              <a:cs typeface="Calibri"/>
            </a:endParaRPr>
          </a:p>
        </p:txBody>
      </p:sp>
      <p:sp>
        <p:nvSpPr>
          <p:cNvPr id="9" name="object 9"/>
          <p:cNvSpPr txBox="1"/>
          <p:nvPr/>
        </p:nvSpPr>
        <p:spPr>
          <a:xfrm>
            <a:off x="1496314" y="5928309"/>
            <a:ext cx="404934" cy="254000"/>
          </a:xfrm>
          <a:prstGeom prst="rect">
            <a:avLst/>
          </a:prstGeom>
        </p:spPr>
        <p:txBody>
          <a:bodyPr wrap="square" lIns="0" tIns="12065" rIns="0" bIns="0" rtlCol="0">
            <a:noAutofit/>
          </a:bodyPr>
          <a:lstStyle/>
          <a:p>
            <a:pPr marL="12700">
              <a:lnSpc>
                <a:spcPts val="1900"/>
              </a:lnSpc>
            </a:pPr>
            <a:r>
              <a:rPr sz="1800" dirty="0">
                <a:solidFill>
                  <a:srgbClr val="FFFFFF"/>
                </a:solidFill>
                <a:latin typeface="Calibri"/>
                <a:cs typeface="Calibri"/>
              </a:rPr>
              <a:t>The</a:t>
            </a:r>
            <a:endParaRPr sz="1800">
              <a:latin typeface="Calibri"/>
              <a:cs typeface="Calibri"/>
            </a:endParaRPr>
          </a:p>
        </p:txBody>
      </p:sp>
      <p:sp>
        <p:nvSpPr>
          <p:cNvPr id="8" name="object 8"/>
          <p:cNvSpPr txBox="1"/>
          <p:nvPr/>
        </p:nvSpPr>
        <p:spPr>
          <a:xfrm>
            <a:off x="2009902" y="5928309"/>
            <a:ext cx="1007685" cy="254000"/>
          </a:xfrm>
          <a:prstGeom prst="rect">
            <a:avLst/>
          </a:prstGeom>
        </p:spPr>
        <p:txBody>
          <a:bodyPr wrap="square" lIns="0" tIns="12065" rIns="0" bIns="0" rtlCol="0">
            <a:noAutofit/>
          </a:bodyPr>
          <a:lstStyle/>
          <a:p>
            <a:pPr marL="12700">
              <a:lnSpc>
                <a:spcPts val="1900"/>
              </a:lnSpc>
            </a:pPr>
            <a:r>
              <a:rPr sz="1800" spc="-8" dirty="0">
                <a:solidFill>
                  <a:srgbClr val="FFFFFF"/>
                </a:solidFill>
                <a:latin typeface="Calibri"/>
                <a:cs typeface="Calibri"/>
              </a:rPr>
              <a:t>statement</a:t>
            </a:r>
            <a:endParaRPr sz="1800">
              <a:latin typeface="Calibri"/>
              <a:cs typeface="Calibri"/>
            </a:endParaRPr>
          </a:p>
        </p:txBody>
      </p:sp>
      <p:sp>
        <p:nvSpPr>
          <p:cNvPr id="7" name="object 7"/>
          <p:cNvSpPr txBox="1"/>
          <p:nvPr/>
        </p:nvSpPr>
        <p:spPr>
          <a:xfrm>
            <a:off x="3125851" y="5928309"/>
            <a:ext cx="1211212" cy="254000"/>
          </a:xfrm>
          <a:prstGeom prst="rect">
            <a:avLst/>
          </a:prstGeom>
        </p:spPr>
        <p:txBody>
          <a:bodyPr wrap="square" lIns="0" tIns="12065" rIns="0" bIns="0" rtlCol="0">
            <a:noAutofit/>
          </a:bodyPr>
          <a:lstStyle/>
          <a:p>
            <a:pPr marL="12700">
              <a:lnSpc>
                <a:spcPts val="1900"/>
              </a:lnSpc>
            </a:pPr>
            <a:r>
              <a:rPr sz="1800" spc="-4" dirty="0">
                <a:solidFill>
                  <a:srgbClr val="FFFFFF"/>
                </a:solidFill>
                <a:latin typeface="Calibri"/>
                <a:cs typeface="Calibri"/>
              </a:rPr>
              <a:t>i</a:t>
            </a:r>
            <a:r>
              <a:rPr sz="1800" spc="0" dirty="0">
                <a:solidFill>
                  <a:srgbClr val="FFFFFF"/>
                </a:solidFill>
                <a:latin typeface="Calibri"/>
                <a:cs typeface="Calibri"/>
              </a:rPr>
              <a:t>s  </a:t>
            </a:r>
            <a:r>
              <a:rPr sz="1800" spc="104" dirty="0">
                <a:solidFill>
                  <a:srgbClr val="FFFFFF"/>
                </a:solidFill>
                <a:latin typeface="Calibri"/>
                <a:cs typeface="Calibri"/>
              </a:rPr>
              <a:t> </a:t>
            </a:r>
            <a:r>
              <a:rPr sz="1800" spc="-19" dirty="0">
                <a:solidFill>
                  <a:srgbClr val="FFFFFF"/>
                </a:solidFill>
                <a:latin typeface="Calibri"/>
                <a:cs typeface="Calibri"/>
              </a:rPr>
              <a:t>e</a:t>
            </a:r>
            <a:r>
              <a:rPr sz="1800" spc="-44" dirty="0">
                <a:solidFill>
                  <a:srgbClr val="FFFFFF"/>
                </a:solidFill>
                <a:latin typeface="Calibri"/>
                <a:cs typeface="Calibri"/>
              </a:rPr>
              <a:t>x</a:t>
            </a:r>
            <a:r>
              <a:rPr sz="1800" spc="0" dirty="0">
                <a:solidFill>
                  <a:srgbClr val="FFFFFF"/>
                </a:solidFill>
                <a:latin typeface="Calibri"/>
                <a:cs typeface="Calibri"/>
              </a:rPr>
              <a:t>ecu</a:t>
            </a:r>
            <a:r>
              <a:rPr sz="1800" spc="-25" dirty="0">
                <a:solidFill>
                  <a:srgbClr val="FFFFFF"/>
                </a:solidFill>
                <a:latin typeface="Calibri"/>
                <a:cs typeface="Calibri"/>
              </a:rPr>
              <a:t>t</a:t>
            </a:r>
            <a:r>
              <a:rPr sz="1800" spc="0" dirty="0">
                <a:solidFill>
                  <a:srgbClr val="FFFFFF"/>
                </a:solidFill>
                <a:latin typeface="Calibri"/>
                <a:cs typeface="Calibri"/>
              </a:rPr>
              <a:t>ed</a:t>
            </a:r>
            <a:endParaRPr sz="1800">
              <a:latin typeface="Calibri"/>
              <a:cs typeface="Calibri"/>
            </a:endParaRPr>
          </a:p>
        </p:txBody>
      </p:sp>
      <p:sp>
        <p:nvSpPr>
          <p:cNvPr id="6" name="object 6"/>
          <p:cNvSpPr txBox="1"/>
          <p:nvPr/>
        </p:nvSpPr>
        <p:spPr>
          <a:xfrm>
            <a:off x="4448937" y="5928309"/>
            <a:ext cx="259055" cy="254000"/>
          </a:xfrm>
          <a:prstGeom prst="rect">
            <a:avLst/>
          </a:prstGeom>
        </p:spPr>
        <p:txBody>
          <a:bodyPr wrap="square" lIns="0" tIns="12065" rIns="0" bIns="0" rtlCol="0">
            <a:noAutofit/>
          </a:bodyPr>
          <a:lstStyle/>
          <a:p>
            <a:pPr marL="12700">
              <a:lnSpc>
                <a:spcPts val="1900"/>
              </a:lnSpc>
            </a:pPr>
            <a:r>
              <a:rPr sz="1800" dirty="0">
                <a:solidFill>
                  <a:srgbClr val="FFFFFF"/>
                </a:solidFill>
                <a:latin typeface="Calibri"/>
                <a:cs typeface="Calibri"/>
              </a:rPr>
              <a:t>as</a:t>
            </a:r>
            <a:endParaRPr sz="1800">
              <a:latin typeface="Calibri"/>
              <a:cs typeface="Calibri"/>
            </a:endParaRPr>
          </a:p>
        </p:txBody>
      </p:sp>
      <p:sp>
        <p:nvSpPr>
          <p:cNvPr id="5" name="object 5"/>
          <p:cNvSpPr txBox="1"/>
          <p:nvPr/>
        </p:nvSpPr>
        <p:spPr>
          <a:xfrm>
            <a:off x="4816221" y="5928309"/>
            <a:ext cx="370108" cy="254000"/>
          </a:xfrm>
          <a:prstGeom prst="rect">
            <a:avLst/>
          </a:prstGeom>
        </p:spPr>
        <p:txBody>
          <a:bodyPr wrap="square" lIns="0" tIns="12065" rIns="0" bIns="0" rtlCol="0">
            <a:noAutofit/>
          </a:bodyPr>
          <a:lstStyle/>
          <a:p>
            <a:pPr marL="12700">
              <a:lnSpc>
                <a:spcPts val="1900"/>
              </a:lnSpc>
            </a:pPr>
            <a:r>
              <a:rPr sz="1800" dirty="0">
                <a:solidFill>
                  <a:srgbClr val="FFFFFF"/>
                </a:solidFill>
                <a:latin typeface="Calibri"/>
                <a:cs typeface="Calibri"/>
              </a:rPr>
              <a:t>the</a:t>
            </a:r>
            <a:endParaRPr sz="1800">
              <a:latin typeface="Calibri"/>
              <a:cs typeface="Calibri"/>
            </a:endParaRPr>
          </a:p>
        </p:txBody>
      </p:sp>
      <p:sp>
        <p:nvSpPr>
          <p:cNvPr id="4" name="object 4"/>
          <p:cNvSpPr txBox="1"/>
          <p:nvPr/>
        </p:nvSpPr>
        <p:spPr>
          <a:xfrm>
            <a:off x="1496314" y="6202629"/>
            <a:ext cx="1850567" cy="254000"/>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condition was true.</a:t>
            </a:r>
            <a:endParaRPr sz="1800">
              <a:latin typeface="Calibri"/>
              <a:cs typeface="Calibri"/>
            </a:endParaRPr>
          </a:p>
        </p:txBody>
      </p:sp>
      <p:sp>
        <p:nvSpPr>
          <p:cNvPr id="2" name="object 2"/>
          <p:cNvSpPr txBox="1"/>
          <p:nvPr/>
        </p:nvSpPr>
        <p:spPr>
          <a:xfrm>
            <a:off x="939317" y="3540429"/>
            <a:ext cx="4541012" cy="2153793"/>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7" name="object 7"/>
          <p:cNvSpPr txBox="1"/>
          <p:nvPr/>
        </p:nvSpPr>
        <p:spPr>
          <a:xfrm>
            <a:off x="387502" y="197103"/>
            <a:ext cx="1224454" cy="380492"/>
          </a:xfrm>
          <a:prstGeom prst="rect">
            <a:avLst/>
          </a:prstGeom>
        </p:spPr>
        <p:txBody>
          <a:bodyPr wrap="square" lIns="0" tIns="18383" rIns="0" bIns="0" rtlCol="0">
            <a:noAutofit/>
          </a:bodyPr>
          <a:lstStyle/>
          <a:p>
            <a:pPr marL="12700">
              <a:lnSpc>
                <a:spcPts val="2895"/>
              </a:lnSpc>
            </a:pPr>
            <a:r>
              <a:rPr sz="2800" b="1" u="heavy" spc="-2" dirty="0">
                <a:solidFill>
                  <a:srgbClr val="404040"/>
                </a:solidFill>
                <a:latin typeface="Calibri"/>
                <a:cs typeface="Calibri"/>
              </a:rPr>
              <a:t>2.If Else</a:t>
            </a:r>
            <a:endParaRPr sz="2800">
              <a:latin typeface="Calibri"/>
              <a:cs typeface="Calibri"/>
            </a:endParaRPr>
          </a:p>
        </p:txBody>
      </p:sp>
      <p:sp>
        <p:nvSpPr>
          <p:cNvPr id="6" name="object 6"/>
          <p:cNvSpPr txBox="1"/>
          <p:nvPr/>
        </p:nvSpPr>
        <p:spPr>
          <a:xfrm>
            <a:off x="631952" y="1207786"/>
            <a:ext cx="152654" cy="64566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p:txBody>
      </p:sp>
      <p:sp>
        <p:nvSpPr>
          <p:cNvPr id="5" name="object 5"/>
          <p:cNvSpPr txBox="1"/>
          <p:nvPr/>
        </p:nvSpPr>
        <p:spPr>
          <a:xfrm>
            <a:off x="974852" y="1223137"/>
            <a:ext cx="9187750" cy="2231009"/>
          </a:xfrm>
          <a:prstGeom prst="rect">
            <a:avLst/>
          </a:prstGeom>
        </p:spPr>
        <p:txBody>
          <a:bodyPr wrap="square" lIns="0" tIns="13366" rIns="0" bIns="0" rtlCol="0">
            <a:noAutofit/>
          </a:bodyPr>
          <a:lstStyle/>
          <a:p>
            <a:pPr marL="12700">
              <a:lnSpc>
                <a:spcPts val="2105"/>
              </a:lnSpc>
            </a:pPr>
            <a:r>
              <a:rPr sz="2000" spc="3" dirty="0">
                <a:latin typeface="Calibri"/>
                <a:cs typeface="Calibri"/>
              </a:rPr>
              <a:t>One thing to happen when a condition it true, otherwise </a:t>
            </a:r>
            <a:r>
              <a:rPr sz="2000" b="1" spc="3" dirty="0">
                <a:latin typeface="Calibri"/>
                <a:cs typeface="Calibri"/>
              </a:rPr>
              <a:t>else </a:t>
            </a:r>
            <a:r>
              <a:rPr sz="2000" spc="3" dirty="0">
                <a:latin typeface="Calibri"/>
                <a:cs typeface="Calibri"/>
              </a:rPr>
              <a:t>to happen when it is false.</a:t>
            </a:r>
            <a:endParaRPr sz="2000">
              <a:latin typeface="Calibri"/>
              <a:cs typeface="Calibri"/>
            </a:endParaRPr>
          </a:p>
          <a:p>
            <a:pPr marL="12700" marR="38176">
              <a:lnSpc>
                <a:spcPct val="101725"/>
              </a:lnSpc>
              <a:spcBef>
                <a:spcPts val="329"/>
              </a:spcBef>
            </a:pPr>
            <a:r>
              <a:rPr sz="2000" spc="-12" dirty="0">
                <a:latin typeface="Calibri"/>
                <a:cs typeface="Calibri"/>
              </a:rPr>
              <a:t>Syntax:</a:t>
            </a:r>
            <a:endParaRPr sz="2000">
              <a:latin typeface="Calibri"/>
              <a:cs typeface="Calibri"/>
            </a:endParaRPr>
          </a:p>
          <a:p>
            <a:pPr marL="584454" marR="38176">
              <a:lnSpc>
                <a:spcPts val="2400"/>
              </a:lnSpc>
              <a:spcBef>
                <a:spcPts val="120"/>
              </a:spcBef>
            </a:pPr>
            <a:r>
              <a:rPr sz="2000" spc="-5" dirty="0">
                <a:latin typeface="Calibri"/>
                <a:cs typeface="Calibri"/>
              </a:rPr>
              <a:t>if expression:</a:t>
            </a:r>
            <a:endParaRPr sz="2000">
              <a:latin typeface="Calibri"/>
              <a:cs typeface="Calibri"/>
            </a:endParaRPr>
          </a:p>
          <a:p>
            <a:pPr marL="1498854" marR="38176">
              <a:lnSpc>
                <a:spcPts val="2405"/>
              </a:lnSpc>
              <a:spcBef>
                <a:spcPts val="0"/>
              </a:spcBef>
            </a:pPr>
            <a:r>
              <a:rPr sz="2000" spc="-11" dirty="0">
                <a:latin typeface="Calibri"/>
                <a:cs typeface="Calibri"/>
              </a:rPr>
              <a:t>statement(s)</a:t>
            </a:r>
            <a:endParaRPr sz="2000">
              <a:latin typeface="Calibri"/>
              <a:cs typeface="Calibri"/>
            </a:endParaRPr>
          </a:p>
          <a:p>
            <a:pPr marL="584454" marR="38176">
              <a:lnSpc>
                <a:spcPts val="2400"/>
              </a:lnSpc>
            </a:pPr>
            <a:r>
              <a:rPr sz="2000" spc="-1" dirty="0">
                <a:latin typeface="Calibri"/>
                <a:cs typeface="Calibri"/>
              </a:rPr>
              <a:t>else:</a:t>
            </a:r>
            <a:endParaRPr sz="2000">
              <a:latin typeface="Calibri"/>
              <a:cs typeface="Calibri"/>
            </a:endParaRPr>
          </a:p>
          <a:p>
            <a:pPr marL="1498854" marR="38176">
              <a:lnSpc>
                <a:spcPts val="2400"/>
              </a:lnSpc>
            </a:pPr>
            <a:r>
              <a:rPr sz="2000" spc="-10" dirty="0">
                <a:latin typeface="Calibri"/>
                <a:cs typeface="Calibri"/>
              </a:rPr>
              <a:t>statement(s)</a:t>
            </a:r>
            <a:endParaRPr sz="2000">
              <a:latin typeface="Calibri"/>
              <a:cs typeface="Calibri"/>
            </a:endParaRPr>
          </a:p>
          <a:p>
            <a:pPr marL="12700" marR="38176">
              <a:lnSpc>
                <a:spcPct val="101725"/>
              </a:lnSpc>
              <a:spcBef>
                <a:spcPts val="314"/>
              </a:spcBef>
            </a:pPr>
            <a:r>
              <a:rPr sz="2000" spc="-2" dirty="0">
                <a:latin typeface="Calibri"/>
                <a:cs typeface="Calibri"/>
              </a:rPr>
              <a:t>The below flowchart describes how if else condition works</a:t>
            </a:r>
            <a:endParaRPr sz="2000">
              <a:latin typeface="Calibri"/>
              <a:cs typeface="Calibri"/>
            </a:endParaRPr>
          </a:p>
        </p:txBody>
      </p:sp>
      <p:sp>
        <p:nvSpPr>
          <p:cNvPr id="4" name="object 4"/>
          <p:cNvSpPr txBox="1"/>
          <p:nvPr/>
        </p:nvSpPr>
        <p:spPr>
          <a:xfrm>
            <a:off x="631952" y="3158887"/>
            <a:ext cx="152653"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2" name="object 2"/>
          <p:cNvSpPr txBox="1"/>
          <p:nvPr/>
        </p:nvSpPr>
        <p:spPr>
          <a:xfrm>
            <a:off x="882038" y="336423"/>
            <a:ext cx="83115"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6096000" y="1447800"/>
            <a:ext cx="3352800" cy="3138805"/>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999007" y="4319955"/>
            <a:ext cx="4279519" cy="184531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1119416" y="4191584"/>
            <a:ext cx="4541011" cy="2153793"/>
          </a:xfrm>
          <a:custGeom>
            <a:avLst/>
            <a:gdLst/>
            <a:ahLst/>
            <a:cxnLst/>
            <a:rect l="l" t="t" r="r" b="b"/>
            <a:pathLst>
              <a:path w="4541011" h="2153792">
                <a:moveTo>
                  <a:pt x="0" y="2153793"/>
                </a:moveTo>
                <a:lnTo>
                  <a:pt x="4541011" y="2153793"/>
                </a:lnTo>
                <a:lnTo>
                  <a:pt x="4541011" y="0"/>
                </a:lnTo>
                <a:lnTo>
                  <a:pt x="0" y="0"/>
                </a:lnTo>
                <a:lnTo>
                  <a:pt x="0" y="2153793"/>
                </a:lnTo>
                <a:close/>
              </a:path>
            </a:pathLst>
          </a:custGeom>
          <a:ln w="28575">
            <a:solidFill>
              <a:srgbClr val="BB8B00"/>
            </a:solidFill>
            <a:prstDash val="lgDash"/>
          </a:ln>
        </p:spPr>
        <p:txBody>
          <a:bodyPr wrap="square" lIns="0" tIns="0" rIns="0" bIns="0" rtlCol="0">
            <a:noAutofit/>
          </a:bodyPr>
          <a:lstStyle/>
          <a:p>
            <a:endParaRPr/>
          </a:p>
        </p:txBody>
      </p:sp>
      <p:sp>
        <p:nvSpPr>
          <p:cNvPr id="12" name="object 12"/>
          <p:cNvSpPr/>
          <p:nvPr/>
        </p:nvSpPr>
        <p:spPr>
          <a:xfrm>
            <a:off x="7135876" y="4972177"/>
            <a:ext cx="4114038" cy="817435"/>
          </a:xfrm>
          <a:custGeom>
            <a:avLst/>
            <a:gdLst/>
            <a:ahLst/>
            <a:cxnLst/>
            <a:rect l="l" t="t" r="r" b="b"/>
            <a:pathLst>
              <a:path w="4114038" h="817435">
                <a:moveTo>
                  <a:pt x="0" y="136271"/>
                </a:moveTo>
                <a:lnTo>
                  <a:pt x="23" y="683761"/>
                </a:lnTo>
                <a:lnTo>
                  <a:pt x="7569" y="726100"/>
                </a:lnTo>
                <a:lnTo>
                  <a:pt x="27128" y="762806"/>
                </a:lnTo>
                <a:lnTo>
                  <a:pt x="56539" y="791709"/>
                </a:lnTo>
                <a:lnTo>
                  <a:pt x="93641" y="810642"/>
                </a:lnTo>
                <a:lnTo>
                  <a:pt x="136271" y="817435"/>
                </a:lnTo>
                <a:lnTo>
                  <a:pt x="3980328" y="817411"/>
                </a:lnTo>
                <a:lnTo>
                  <a:pt x="4022698" y="809862"/>
                </a:lnTo>
                <a:lnTo>
                  <a:pt x="4059417" y="790298"/>
                </a:lnTo>
                <a:lnTo>
                  <a:pt x="4088320" y="760887"/>
                </a:lnTo>
                <a:lnTo>
                  <a:pt x="4107248" y="723799"/>
                </a:lnTo>
                <a:lnTo>
                  <a:pt x="4114038" y="681202"/>
                </a:lnTo>
                <a:lnTo>
                  <a:pt x="4114013" y="133678"/>
                </a:lnTo>
                <a:lnTo>
                  <a:pt x="4106461" y="91316"/>
                </a:lnTo>
                <a:lnTo>
                  <a:pt x="4086898" y="54607"/>
                </a:lnTo>
                <a:lnTo>
                  <a:pt x="4057488" y="25710"/>
                </a:lnTo>
                <a:lnTo>
                  <a:pt x="4020391" y="6787"/>
                </a:lnTo>
                <a:lnTo>
                  <a:pt x="3977767" y="0"/>
                </a:lnTo>
                <a:lnTo>
                  <a:pt x="133678" y="24"/>
                </a:lnTo>
                <a:lnTo>
                  <a:pt x="91316" y="7576"/>
                </a:lnTo>
                <a:lnTo>
                  <a:pt x="54607" y="27139"/>
                </a:lnTo>
                <a:lnTo>
                  <a:pt x="25710" y="56549"/>
                </a:lnTo>
                <a:lnTo>
                  <a:pt x="6787" y="93646"/>
                </a:lnTo>
                <a:lnTo>
                  <a:pt x="0" y="136271"/>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7135876" y="4972177"/>
            <a:ext cx="4114038" cy="817435"/>
          </a:xfrm>
          <a:custGeom>
            <a:avLst/>
            <a:gdLst/>
            <a:ahLst/>
            <a:cxnLst/>
            <a:rect l="l" t="t" r="r" b="b"/>
            <a:pathLst>
              <a:path w="4114038" h="817435">
                <a:moveTo>
                  <a:pt x="0" y="136271"/>
                </a:moveTo>
                <a:lnTo>
                  <a:pt x="6787" y="93646"/>
                </a:lnTo>
                <a:lnTo>
                  <a:pt x="25710" y="56549"/>
                </a:lnTo>
                <a:lnTo>
                  <a:pt x="54607" y="27139"/>
                </a:lnTo>
                <a:lnTo>
                  <a:pt x="91316" y="7576"/>
                </a:lnTo>
                <a:lnTo>
                  <a:pt x="133678" y="24"/>
                </a:lnTo>
                <a:lnTo>
                  <a:pt x="136271" y="0"/>
                </a:lnTo>
                <a:lnTo>
                  <a:pt x="3977767" y="0"/>
                </a:lnTo>
                <a:lnTo>
                  <a:pt x="4020391" y="6787"/>
                </a:lnTo>
                <a:lnTo>
                  <a:pt x="4057488" y="25710"/>
                </a:lnTo>
                <a:lnTo>
                  <a:pt x="4086898" y="54607"/>
                </a:lnTo>
                <a:lnTo>
                  <a:pt x="4106461" y="91316"/>
                </a:lnTo>
                <a:lnTo>
                  <a:pt x="4114013" y="133678"/>
                </a:lnTo>
                <a:lnTo>
                  <a:pt x="4114038" y="136271"/>
                </a:lnTo>
                <a:lnTo>
                  <a:pt x="4114038" y="681202"/>
                </a:lnTo>
                <a:lnTo>
                  <a:pt x="4107248" y="723799"/>
                </a:lnTo>
                <a:lnTo>
                  <a:pt x="4088320" y="760887"/>
                </a:lnTo>
                <a:lnTo>
                  <a:pt x="4059417" y="790298"/>
                </a:lnTo>
                <a:lnTo>
                  <a:pt x="4022698" y="809862"/>
                </a:lnTo>
                <a:lnTo>
                  <a:pt x="3980328" y="817411"/>
                </a:lnTo>
                <a:lnTo>
                  <a:pt x="3977767" y="817435"/>
                </a:lnTo>
                <a:lnTo>
                  <a:pt x="136271" y="817435"/>
                </a:lnTo>
                <a:lnTo>
                  <a:pt x="93641" y="810642"/>
                </a:lnTo>
                <a:lnTo>
                  <a:pt x="56539" y="791709"/>
                </a:lnTo>
                <a:lnTo>
                  <a:pt x="27128" y="762806"/>
                </a:lnTo>
                <a:lnTo>
                  <a:pt x="7569" y="726100"/>
                </a:lnTo>
                <a:lnTo>
                  <a:pt x="23" y="683761"/>
                </a:lnTo>
                <a:lnTo>
                  <a:pt x="0" y="681202"/>
                </a:lnTo>
                <a:lnTo>
                  <a:pt x="0" y="136271"/>
                </a:lnTo>
                <a:close/>
              </a:path>
            </a:pathLst>
          </a:custGeom>
          <a:ln w="25400">
            <a:solidFill>
              <a:srgbClr val="BB8B00"/>
            </a:solidFill>
          </a:ln>
        </p:spPr>
        <p:txBody>
          <a:bodyPr wrap="square" lIns="0" tIns="0" rIns="0" bIns="0" rtlCol="0">
            <a:noAutofit/>
          </a:bodyPr>
          <a:lstStyle/>
          <a:p>
            <a:endParaRPr/>
          </a:p>
        </p:txBody>
      </p:sp>
      <p:sp>
        <p:nvSpPr>
          <p:cNvPr id="14" name="object 14"/>
          <p:cNvSpPr/>
          <p:nvPr/>
        </p:nvSpPr>
        <p:spPr>
          <a:xfrm>
            <a:off x="4890643" y="5441823"/>
            <a:ext cx="2245867" cy="280416"/>
          </a:xfrm>
          <a:custGeom>
            <a:avLst/>
            <a:gdLst/>
            <a:ahLst/>
            <a:cxnLst/>
            <a:rect l="l" t="t" r="r" b="b"/>
            <a:pathLst>
              <a:path w="2245868" h="280415">
                <a:moveTo>
                  <a:pt x="11811" y="50799"/>
                </a:moveTo>
                <a:lnTo>
                  <a:pt x="80010" y="0"/>
                </a:lnTo>
                <a:lnTo>
                  <a:pt x="0" y="58419"/>
                </a:lnTo>
                <a:lnTo>
                  <a:pt x="11811" y="50799"/>
                </a:lnTo>
                <a:close/>
              </a:path>
              <a:path w="2245868" h="280415">
                <a:moveTo>
                  <a:pt x="88900" y="1396"/>
                </a:moveTo>
                <a:lnTo>
                  <a:pt x="86868" y="-1524"/>
                </a:lnTo>
                <a:lnTo>
                  <a:pt x="82804" y="-2159"/>
                </a:lnTo>
                <a:lnTo>
                  <a:pt x="80010" y="0"/>
                </a:lnTo>
                <a:lnTo>
                  <a:pt x="11811" y="50799"/>
                </a:lnTo>
                <a:lnTo>
                  <a:pt x="0" y="58419"/>
                </a:lnTo>
                <a:lnTo>
                  <a:pt x="90297" y="99313"/>
                </a:lnTo>
                <a:lnTo>
                  <a:pt x="13208" y="63499"/>
                </a:lnTo>
                <a:lnTo>
                  <a:pt x="15112" y="51307"/>
                </a:lnTo>
                <a:lnTo>
                  <a:pt x="25054" y="55815"/>
                </a:lnTo>
                <a:lnTo>
                  <a:pt x="16256" y="62229"/>
                </a:lnTo>
                <a:lnTo>
                  <a:pt x="15112" y="51307"/>
                </a:lnTo>
                <a:lnTo>
                  <a:pt x="13208" y="63499"/>
                </a:lnTo>
                <a:lnTo>
                  <a:pt x="36662" y="61078"/>
                </a:lnTo>
                <a:lnTo>
                  <a:pt x="2245867" y="-167005"/>
                </a:lnTo>
                <a:lnTo>
                  <a:pt x="2244598" y="-179705"/>
                </a:lnTo>
                <a:lnTo>
                  <a:pt x="35253" y="48379"/>
                </a:lnTo>
                <a:lnTo>
                  <a:pt x="87503" y="10286"/>
                </a:lnTo>
                <a:lnTo>
                  <a:pt x="90297" y="8127"/>
                </a:lnTo>
                <a:lnTo>
                  <a:pt x="90932" y="4190"/>
                </a:lnTo>
                <a:lnTo>
                  <a:pt x="88900" y="1396"/>
                </a:lnTo>
                <a:close/>
              </a:path>
              <a:path w="2245868" h="280415">
                <a:moveTo>
                  <a:pt x="90297" y="99313"/>
                </a:moveTo>
                <a:lnTo>
                  <a:pt x="93472" y="100710"/>
                </a:lnTo>
                <a:lnTo>
                  <a:pt x="97155" y="99313"/>
                </a:lnTo>
                <a:lnTo>
                  <a:pt x="98679" y="96138"/>
                </a:lnTo>
                <a:lnTo>
                  <a:pt x="100076" y="92963"/>
                </a:lnTo>
                <a:lnTo>
                  <a:pt x="98679" y="89153"/>
                </a:lnTo>
                <a:lnTo>
                  <a:pt x="95504" y="87756"/>
                </a:lnTo>
                <a:lnTo>
                  <a:pt x="36662" y="61078"/>
                </a:lnTo>
                <a:lnTo>
                  <a:pt x="13208" y="63499"/>
                </a:lnTo>
                <a:lnTo>
                  <a:pt x="90297" y="99313"/>
                </a:lnTo>
                <a:close/>
              </a:path>
              <a:path w="2245868" h="280415">
                <a:moveTo>
                  <a:pt x="25054" y="55815"/>
                </a:moveTo>
                <a:lnTo>
                  <a:pt x="15112" y="51307"/>
                </a:lnTo>
                <a:lnTo>
                  <a:pt x="16256" y="62229"/>
                </a:lnTo>
                <a:lnTo>
                  <a:pt x="25054" y="55815"/>
                </a:lnTo>
                <a:close/>
              </a:path>
            </a:pathLst>
          </a:custGeom>
          <a:solidFill>
            <a:srgbClr val="FFBE00"/>
          </a:solidFill>
        </p:spPr>
        <p:txBody>
          <a:bodyPr wrap="square" lIns="0" tIns="0" rIns="0" bIns="0" rtlCol="0">
            <a:noAutofit/>
          </a:bodyPr>
          <a:lstStyle/>
          <a:p>
            <a:endParaRPr/>
          </a:p>
        </p:txBody>
      </p:sp>
      <p:sp>
        <p:nvSpPr>
          <p:cNvPr id="9" name="object 9"/>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8" name="object 8"/>
          <p:cNvSpPr txBox="1"/>
          <p:nvPr/>
        </p:nvSpPr>
        <p:spPr>
          <a:xfrm>
            <a:off x="974852" y="1223137"/>
            <a:ext cx="9358692"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If the given condition is true then statement one will display other wise second statement.</a:t>
            </a:r>
            <a:endParaRPr sz="2000">
              <a:latin typeface="Calibri"/>
              <a:cs typeface="Calibri"/>
            </a:endParaRPr>
          </a:p>
        </p:txBody>
      </p:sp>
      <p:sp>
        <p:nvSpPr>
          <p:cNvPr id="7" name="object 7"/>
          <p:cNvSpPr txBox="1"/>
          <p:nvPr/>
        </p:nvSpPr>
        <p:spPr>
          <a:xfrm>
            <a:off x="631952" y="3661943"/>
            <a:ext cx="937487" cy="280212"/>
          </a:xfrm>
          <a:prstGeom prst="rect">
            <a:avLst/>
          </a:prstGeom>
        </p:spPr>
        <p:txBody>
          <a:bodyPr wrap="square" lIns="0" tIns="13366" rIns="0" bIns="0" rtlCol="0">
            <a:noAutofit/>
          </a:bodyPr>
          <a:lstStyle/>
          <a:p>
            <a:pPr marL="12700">
              <a:lnSpc>
                <a:spcPts val="2105"/>
              </a:lnSpc>
            </a:pPr>
            <a:r>
              <a:rPr sz="2000" spc="-6" dirty="0">
                <a:latin typeface="Calibri"/>
                <a:cs typeface="Calibri"/>
              </a:rPr>
              <a:t>Example</a:t>
            </a:r>
            <a:endParaRPr sz="2000">
              <a:latin typeface="Calibri"/>
              <a:cs typeface="Calibri"/>
            </a:endParaRPr>
          </a:p>
        </p:txBody>
      </p:sp>
      <p:sp>
        <p:nvSpPr>
          <p:cNvPr id="6" name="object 6"/>
          <p:cNvSpPr txBox="1"/>
          <p:nvPr/>
        </p:nvSpPr>
        <p:spPr>
          <a:xfrm>
            <a:off x="7255509" y="5136794"/>
            <a:ext cx="3046473" cy="254304"/>
          </a:xfrm>
          <a:prstGeom prst="rect">
            <a:avLst/>
          </a:prstGeom>
        </p:spPr>
        <p:txBody>
          <a:bodyPr wrap="square" lIns="0" tIns="12065" rIns="0" bIns="0" rtlCol="0">
            <a:noAutofit/>
          </a:bodyPr>
          <a:lstStyle/>
          <a:p>
            <a:pPr marL="12700">
              <a:lnSpc>
                <a:spcPts val="1900"/>
              </a:lnSpc>
            </a:pPr>
            <a:r>
              <a:rPr sz="1800" spc="10" dirty="0">
                <a:solidFill>
                  <a:srgbClr val="FFFFFF"/>
                </a:solidFill>
                <a:latin typeface="Calibri"/>
                <a:cs typeface="Calibri"/>
              </a:rPr>
              <a:t>Here  the  “if”  condition  hasn’t</a:t>
            </a:r>
            <a:endParaRPr sz="1800">
              <a:latin typeface="Calibri"/>
              <a:cs typeface="Calibri"/>
            </a:endParaRPr>
          </a:p>
        </p:txBody>
      </p:sp>
      <p:sp>
        <p:nvSpPr>
          <p:cNvPr id="5" name="object 5"/>
          <p:cNvSpPr txBox="1"/>
          <p:nvPr/>
        </p:nvSpPr>
        <p:spPr>
          <a:xfrm>
            <a:off x="10355707" y="5136794"/>
            <a:ext cx="812076" cy="254304"/>
          </a:xfrm>
          <a:prstGeom prst="rect">
            <a:avLst/>
          </a:prstGeom>
        </p:spPr>
        <p:txBody>
          <a:bodyPr wrap="square" lIns="0" tIns="12065" rIns="0" bIns="0" rtlCol="0">
            <a:noAutofit/>
          </a:bodyPr>
          <a:lstStyle/>
          <a:p>
            <a:pPr marL="12700">
              <a:lnSpc>
                <a:spcPts val="1900"/>
              </a:lnSpc>
            </a:pPr>
            <a:r>
              <a:rPr sz="1800" spc="8" dirty="0">
                <a:solidFill>
                  <a:srgbClr val="FFFFFF"/>
                </a:solidFill>
                <a:latin typeface="Calibri"/>
                <a:cs typeface="Calibri"/>
              </a:rPr>
              <a:t>met,  so</a:t>
            </a:r>
            <a:endParaRPr sz="1800">
              <a:latin typeface="Calibri"/>
              <a:cs typeface="Calibri"/>
            </a:endParaRPr>
          </a:p>
        </p:txBody>
      </p:sp>
      <p:sp>
        <p:nvSpPr>
          <p:cNvPr id="4" name="object 4"/>
          <p:cNvSpPr txBox="1"/>
          <p:nvPr/>
        </p:nvSpPr>
        <p:spPr>
          <a:xfrm>
            <a:off x="7255509" y="5411368"/>
            <a:ext cx="3398533" cy="254000"/>
          </a:xfrm>
          <a:prstGeom prst="rect">
            <a:avLst/>
          </a:prstGeom>
        </p:spPr>
        <p:txBody>
          <a:bodyPr wrap="square" lIns="0" tIns="12065" rIns="0" bIns="0" rtlCol="0">
            <a:noAutofit/>
          </a:bodyPr>
          <a:lstStyle/>
          <a:p>
            <a:pPr marL="12700">
              <a:lnSpc>
                <a:spcPts val="1900"/>
              </a:lnSpc>
            </a:pPr>
            <a:r>
              <a:rPr sz="1800" spc="-5" dirty="0">
                <a:solidFill>
                  <a:srgbClr val="FFFFFF"/>
                </a:solidFill>
                <a:latin typeface="Calibri"/>
                <a:cs typeface="Calibri"/>
              </a:rPr>
              <a:t>“else” statement has been executed</a:t>
            </a:r>
            <a:endParaRPr sz="1800">
              <a:latin typeface="Calibri"/>
              <a:cs typeface="Calibri"/>
            </a:endParaRPr>
          </a:p>
        </p:txBody>
      </p:sp>
      <p:sp>
        <p:nvSpPr>
          <p:cNvPr id="2" name="object 2"/>
          <p:cNvSpPr txBox="1"/>
          <p:nvPr/>
        </p:nvSpPr>
        <p:spPr>
          <a:xfrm>
            <a:off x="1119416" y="4191584"/>
            <a:ext cx="4541011" cy="2153793"/>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35" name="object 35"/>
          <p:cNvSpPr/>
          <p:nvPr/>
        </p:nvSpPr>
        <p:spPr>
          <a:xfrm>
            <a:off x="7453122" y="1752600"/>
            <a:ext cx="4543171" cy="3886200"/>
          </a:xfrm>
          <a:prstGeom prst="rect">
            <a:avLst/>
          </a:prstGeom>
          <a:blipFill>
            <a:blip r:embed="rId2" cstate="print"/>
            <a:stretch>
              <a:fillRect/>
            </a:stretch>
          </a:blipFill>
        </p:spPr>
        <p:txBody>
          <a:bodyPr wrap="square" lIns="0" tIns="0" rIns="0" bIns="0" rtlCol="0">
            <a:noAutofit/>
          </a:bodyPr>
          <a:lstStyle/>
          <a:p>
            <a:endParaRPr/>
          </a:p>
        </p:txBody>
      </p:sp>
      <p:sp>
        <p:nvSpPr>
          <p:cNvPr id="30" name="object 30"/>
          <p:cNvSpPr/>
          <p:nvPr/>
        </p:nvSpPr>
        <p:spPr>
          <a:xfrm>
            <a:off x="484911" y="3105023"/>
            <a:ext cx="3941445" cy="2256663"/>
          </a:xfrm>
          <a:prstGeom prst="rect">
            <a:avLst/>
          </a:prstGeom>
          <a:blipFill>
            <a:blip r:embed="rId3" cstate="print"/>
            <a:stretch>
              <a:fillRect/>
            </a:stretch>
          </a:blipFill>
        </p:spPr>
        <p:txBody>
          <a:bodyPr wrap="square" lIns="0" tIns="0" rIns="0" bIns="0" rtlCol="0">
            <a:noAutofit/>
          </a:bodyPr>
          <a:lstStyle/>
          <a:p>
            <a:endParaRPr/>
          </a:p>
        </p:txBody>
      </p:sp>
      <p:sp>
        <p:nvSpPr>
          <p:cNvPr id="31" name="object 31"/>
          <p:cNvSpPr/>
          <p:nvPr/>
        </p:nvSpPr>
        <p:spPr>
          <a:xfrm>
            <a:off x="484911" y="3156457"/>
            <a:ext cx="4541012" cy="2153793"/>
          </a:xfrm>
          <a:custGeom>
            <a:avLst/>
            <a:gdLst/>
            <a:ahLst/>
            <a:cxnLst/>
            <a:rect l="l" t="t" r="r" b="b"/>
            <a:pathLst>
              <a:path w="4541012" h="2153793">
                <a:moveTo>
                  <a:pt x="0" y="2153793"/>
                </a:moveTo>
                <a:lnTo>
                  <a:pt x="4541012" y="2153793"/>
                </a:lnTo>
                <a:lnTo>
                  <a:pt x="4541012" y="0"/>
                </a:lnTo>
                <a:lnTo>
                  <a:pt x="0" y="0"/>
                </a:lnTo>
                <a:lnTo>
                  <a:pt x="0" y="2153793"/>
                </a:lnTo>
                <a:close/>
              </a:path>
            </a:pathLst>
          </a:custGeom>
          <a:ln w="28575">
            <a:solidFill>
              <a:srgbClr val="BB8B00"/>
            </a:solidFill>
            <a:prstDash val="lgDash"/>
          </a:ln>
        </p:spPr>
        <p:txBody>
          <a:bodyPr wrap="square" lIns="0" tIns="0" rIns="0" bIns="0" rtlCol="0">
            <a:noAutofit/>
          </a:bodyPr>
          <a:lstStyle/>
          <a:p>
            <a:endParaRPr/>
          </a:p>
        </p:txBody>
      </p:sp>
      <p:sp>
        <p:nvSpPr>
          <p:cNvPr id="32" name="object 32"/>
          <p:cNvSpPr/>
          <p:nvPr/>
        </p:nvSpPr>
        <p:spPr>
          <a:xfrm>
            <a:off x="974216" y="5655043"/>
            <a:ext cx="4345940" cy="817422"/>
          </a:xfrm>
          <a:custGeom>
            <a:avLst/>
            <a:gdLst/>
            <a:ahLst/>
            <a:cxnLst/>
            <a:rect l="l" t="t" r="r" b="b"/>
            <a:pathLst>
              <a:path w="4345940" h="817422">
                <a:moveTo>
                  <a:pt x="0" y="136245"/>
                </a:moveTo>
                <a:lnTo>
                  <a:pt x="23" y="683715"/>
                </a:lnTo>
                <a:lnTo>
                  <a:pt x="7567" y="726066"/>
                </a:lnTo>
                <a:lnTo>
                  <a:pt x="27130" y="762781"/>
                </a:lnTo>
                <a:lnTo>
                  <a:pt x="56541" y="791691"/>
                </a:lnTo>
                <a:lnTo>
                  <a:pt x="93632" y="810628"/>
                </a:lnTo>
                <a:lnTo>
                  <a:pt x="136232" y="817422"/>
                </a:lnTo>
                <a:lnTo>
                  <a:pt x="4212240" y="817399"/>
                </a:lnTo>
                <a:lnTo>
                  <a:pt x="4254608" y="809847"/>
                </a:lnTo>
                <a:lnTo>
                  <a:pt x="4291323" y="790281"/>
                </a:lnTo>
                <a:lnTo>
                  <a:pt x="4320225" y="760868"/>
                </a:lnTo>
                <a:lnTo>
                  <a:pt x="4339151" y="723778"/>
                </a:lnTo>
                <a:lnTo>
                  <a:pt x="4345940" y="681177"/>
                </a:lnTo>
                <a:lnTo>
                  <a:pt x="4345916" y="133675"/>
                </a:lnTo>
                <a:lnTo>
                  <a:pt x="4338368" y="91333"/>
                </a:lnTo>
                <a:lnTo>
                  <a:pt x="4318807" y="54627"/>
                </a:lnTo>
                <a:lnTo>
                  <a:pt x="4289396" y="25724"/>
                </a:lnTo>
                <a:lnTo>
                  <a:pt x="4252296" y="6792"/>
                </a:lnTo>
                <a:lnTo>
                  <a:pt x="4209669" y="0"/>
                </a:lnTo>
                <a:lnTo>
                  <a:pt x="133694" y="23"/>
                </a:lnTo>
                <a:lnTo>
                  <a:pt x="91349" y="7567"/>
                </a:lnTo>
                <a:lnTo>
                  <a:pt x="54638" y="27131"/>
                </a:lnTo>
                <a:lnTo>
                  <a:pt x="25730" y="56544"/>
                </a:lnTo>
                <a:lnTo>
                  <a:pt x="6794" y="93639"/>
                </a:lnTo>
                <a:lnTo>
                  <a:pt x="0" y="136245"/>
                </a:lnTo>
                <a:close/>
              </a:path>
            </a:pathLst>
          </a:custGeom>
          <a:solidFill>
            <a:srgbClr val="FFC000"/>
          </a:solidFill>
        </p:spPr>
        <p:txBody>
          <a:bodyPr wrap="square" lIns="0" tIns="0" rIns="0" bIns="0" rtlCol="0">
            <a:noAutofit/>
          </a:bodyPr>
          <a:lstStyle/>
          <a:p>
            <a:endParaRPr/>
          </a:p>
        </p:txBody>
      </p:sp>
      <p:sp>
        <p:nvSpPr>
          <p:cNvPr id="33" name="object 33"/>
          <p:cNvSpPr/>
          <p:nvPr/>
        </p:nvSpPr>
        <p:spPr>
          <a:xfrm>
            <a:off x="974216" y="5655043"/>
            <a:ext cx="4345940" cy="817422"/>
          </a:xfrm>
          <a:custGeom>
            <a:avLst/>
            <a:gdLst/>
            <a:ahLst/>
            <a:cxnLst/>
            <a:rect l="l" t="t" r="r" b="b"/>
            <a:pathLst>
              <a:path w="4345940" h="817422">
                <a:moveTo>
                  <a:pt x="0" y="136245"/>
                </a:moveTo>
                <a:lnTo>
                  <a:pt x="6794" y="93639"/>
                </a:lnTo>
                <a:lnTo>
                  <a:pt x="25730" y="56544"/>
                </a:lnTo>
                <a:lnTo>
                  <a:pt x="54638" y="27131"/>
                </a:lnTo>
                <a:lnTo>
                  <a:pt x="91349" y="7567"/>
                </a:lnTo>
                <a:lnTo>
                  <a:pt x="133694" y="23"/>
                </a:lnTo>
                <a:lnTo>
                  <a:pt x="136232" y="0"/>
                </a:lnTo>
                <a:lnTo>
                  <a:pt x="4209669" y="0"/>
                </a:lnTo>
                <a:lnTo>
                  <a:pt x="4252296" y="6792"/>
                </a:lnTo>
                <a:lnTo>
                  <a:pt x="4289396" y="25724"/>
                </a:lnTo>
                <a:lnTo>
                  <a:pt x="4318807" y="54627"/>
                </a:lnTo>
                <a:lnTo>
                  <a:pt x="4338368" y="91333"/>
                </a:lnTo>
                <a:lnTo>
                  <a:pt x="4345916" y="133675"/>
                </a:lnTo>
                <a:lnTo>
                  <a:pt x="4345940" y="136245"/>
                </a:lnTo>
                <a:lnTo>
                  <a:pt x="4345940" y="681177"/>
                </a:lnTo>
                <a:lnTo>
                  <a:pt x="4339151" y="723778"/>
                </a:lnTo>
                <a:lnTo>
                  <a:pt x="4320225" y="760868"/>
                </a:lnTo>
                <a:lnTo>
                  <a:pt x="4291323" y="790281"/>
                </a:lnTo>
                <a:lnTo>
                  <a:pt x="4254608" y="809847"/>
                </a:lnTo>
                <a:lnTo>
                  <a:pt x="4212240" y="817399"/>
                </a:lnTo>
                <a:lnTo>
                  <a:pt x="4209669" y="817422"/>
                </a:lnTo>
                <a:lnTo>
                  <a:pt x="136232" y="817422"/>
                </a:lnTo>
                <a:lnTo>
                  <a:pt x="93632" y="810628"/>
                </a:lnTo>
                <a:lnTo>
                  <a:pt x="56541" y="791691"/>
                </a:lnTo>
                <a:lnTo>
                  <a:pt x="27130" y="762781"/>
                </a:lnTo>
                <a:lnTo>
                  <a:pt x="7567" y="726066"/>
                </a:lnTo>
                <a:lnTo>
                  <a:pt x="23" y="683715"/>
                </a:lnTo>
                <a:lnTo>
                  <a:pt x="0" y="681177"/>
                </a:lnTo>
                <a:lnTo>
                  <a:pt x="0" y="136245"/>
                </a:lnTo>
                <a:close/>
              </a:path>
            </a:pathLst>
          </a:custGeom>
          <a:ln w="25400">
            <a:solidFill>
              <a:srgbClr val="BB8B00"/>
            </a:solidFill>
          </a:ln>
        </p:spPr>
        <p:txBody>
          <a:bodyPr wrap="square" lIns="0" tIns="0" rIns="0" bIns="0" rtlCol="0">
            <a:noAutofit/>
          </a:bodyPr>
          <a:lstStyle/>
          <a:p>
            <a:endParaRPr/>
          </a:p>
        </p:txBody>
      </p:sp>
      <p:sp>
        <p:nvSpPr>
          <p:cNvPr id="34" name="object 34"/>
          <p:cNvSpPr/>
          <p:nvPr/>
        </p:nvSpPr>
        <p:spPr>
          <a:xfrm>
            <a:off x="1110919" y="4128643"/>
            <a:ext cx="335991" cy="1511376"/>
          </a:xfrm>
          <a:custGeom>
            <a:avLst/>
            <a:gdLst/>
            <a:ahLst/>
            <a:cxnLst/>
            <a:rect l="l" t="t" r="r" b="b"/>
            <a:pathLst>
              <a:path w="335991" h="1511376">
                <a:moveTo>
                  <a:pt x="244043" y="85343"/>
                </a:moveTo>
                <a:lnTo>
                  <a:pt x="246329" y="82803"/>
                </a:lnTo>
                <a:lnTo>
                  <a:pt x="289026" y="34245"/>
                </a:lnTo>
                <a:lnTo>
                  <a:pt x="297391" y="24733"/>
                </a:lnTo>
                <a:lnTo>
                  <a:pt x="301511" y="36587"/>
                </a:lnTo>
                <a:lnTo>
                  <a:pt x="322783" y="97789"/>
                </a:lnTo>
                <a:lnTo>
                  <a:pt x="323926" y="101091"/>
                </a:lnTo>
                <a:lnTo>
                  <a:pt x="327609" y="102869"/>
                </a:lnTo>
                <a:lnTo>
                  <a:pt x="330911" y="101726"/>
                </a:lnTo>
                <a:lnTo>
                  <a:pt x="334213" y="100583"/>
                </a:lnTo>
                <a:lnTo>
                  <a:pt x="335991" y="96900"/>
                </a:lnTo>
                <a:lnTo>
                  <a:pt x="334848" y="93598"/>
                </a:lnTo>
                <a:lnTo>
                  <a:pt x="306019" y="13588"/>
                </a:lnTo>
                <a:lnTo>
                  <a:pt x="304622" y="16509"/>
                </a:lnTo>
                <a:lnTo>
                  <a:pt x="293827" y="14477"/>
                </a:lnTo>
                <a:lnTo>
                  <a:pt x="293573" y="11048"/>
                </a:lnTo>
                <a:lnTo>
                  <a:pt x="236804" y="74421"/>
                </a:lnTo>
                <a:lnTo>
                  <a:pt x="234518" y="76961"/>
                </a:lnTo>
                <a:lnTo>
                  <a:pt x="234772" y="81025"/>
                </a:lnTo>
                <a:lnTo>
                  <a:pt x="237312" y="83311"/>
                </a:lnTo>
                <a:lnTo>
                  <a:pt x="239979" y="85597"/>
                </a:lnTo>
                <a:lnTo>
                  <a:pt x="244043" y="85343"/>
                </a:lnTo>
                <a:close/>
              </a:path>
              <a:path w="335991" h="1511376">
                <a:moveTo>
                  <a:pt x="289026" y="34245"/>
                </a:moveTo>
                <a:lnTo>
                  <a:pt x="0" y="1508937"/>
                </a:lnTo>
                <a:lnTo>
                  <a:pt x="12471" y="1511376"/>
                </a:lnTo>
                <a:lnTo>
                  <a:pt x="301511" y="36587"/>
                </a:lnTo>
                <a:lnTo>
                  <a:pt x="297391" y="24733"/>
                </a:lnTo>
                <a:lnTo>
                  <a:pt x="289026" y="34245"/>
                </a:lnTo>
                <a:close/>
              </a:path>
              <a:path w="335991" h="1511376">
                <a:moveTo>
                  <a:pt x="306019" y="13588"/>
                </a:moveTo>
                <a:lnTo>
                  <a:pt x="334848" y="93598"/>
                </a:lnTo>
                <a:lnTo>
                  <a:pt x="302209" y="0"/>
                </a:lnTo>
                <a:lnTo>
                  <a:pt x="236804" y="74421"/>
                </a:lnTo>
                <a:lnTo>
                  <a:pt x="293573" y="11048"/>
                </a:lnTo>
                <a:lnTo>
                  <a:pt x="293827" y="14477"/>
                </a:lnTo>
                <a:lnTo>
                  <a:pt x="304622" y="16509"/>
                </a:lnTo>
                <a:lnTo>
                  <a:pt x="306019" y="13588"/>
                </a:lnTo>
                <a:close/>
              </a:path>
            </a:pathLst>
          </a:custGeom>
          <a:solidFill>
            <a:srgbClr val="FFBE00"/>
          </a:solidFill>
        </p:spPr>
        <p:txBody>
          <a:bodyPr wrap="square" lIns="0" tIns="0" rIns="0" bIns="0" rtlCol="0">
            <a:noAutofit/>
          </a:bodyPr>
          <a:lstStyle/>
          <a:p>
            <a:endParaRPr/>
          </a:p>
        </p:txBody>
      </p:sp>
      <p:sp>
        <p:nvSpPr>
          <p:cNvPr id="29" name="object 29"/>
          <p:cNvSpPr txBox="1"/>
          <p:nvPr/>
        </p:nvSpPr>
        <p:spPr>
          <a:xfrm>
            <a:off x="387502" y="197103"/>
            <a:ext cx="2069928"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Nested If Else</a:t>
            </a:r>
            <a:endParaRPr sz="2800">
              <a:latin typeface="Calibri"/>
              <a:cs typeface="Calibri"/>
            </a:endParaRPr>
          </a:p>
        </p:txBody>
      </p:sp>
      <p:sp>
        <p:nvSpPr>
          <p:cNvPr id="28" name="object 28"/>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27" name="object 27"/>
          <p:cNvSpPr txBox="1"/>
          <p:nvPr/>
        </p:nvSpPr>
        <p:spPr>
          <a:xfrm>
            <a:off x="918463" y="1223137"/>
            <a:ext cx="5082394" cy="279907"/>
          </a:xfrm>
          <a:prstGeom prst="rect">
            <a:avLst/>
          </a:prstGeom>
        </p:spPr>
        <p:txBody>
          <a:bodyPr wrap="square" lIns="0" tIns="13366" rIns="0" bIns="0" rtlCol="0">
            <a:noAutofit/>
          </a:bodyPr>
          <a:lstStyle/>
          <a:p>
            <a:pPr marL="12700">
              <a:lnSpc>
                <a:spcPts val="2105"/>
              </a:lnSpc>
            </a:pPr>
            <a:r>
              <a:rPr sz="2000" spc="14" dirty="0">
                <a:latin typeface="Calibri"/>
                <a:cs typeface="Calibri"/>
              </a:rPr>
              <a:t>If the first condition is true( x&lt;y), it  displays the</a:t>
            </a:r>
            <a:endParaRPr sz="2000">
              <a:latin typeface="Calibri"/>
              <a:cs typeface="Calibri"/>
            </a:endParaRPr>
          </a:p>
        </p:txBody>
      </p:sp>
      <p:sp>
        <p:nvSpPr>
          <p:cNvPr id="26" name="object 26"/>
          <p:cNvSpPr txBox="1"/>
          <p:nvPr/>
        </p:nvSpPr>
        <p:spPr>
          <a:xfrm>
            <a:off x="6006465" y="1223137"/>
            <a:ext cx="5479170" cy="279907"/>
          </a:xfrm>
          <a:prstGeom prst="rect">
            <a:avLst/>
          </a:prstGeom>
        </p:spPr>
        <p:txBody>
          <a:bodyPr wrap="square" lIns="0" tIns="13366" rIns="0" bIns="0" rtlCol="0">
            <a:noAutofit/>
          </a:bodyPr>
          <a:lstStyle/>
          <a:p>
            <a:pPr marL="12700">
              <a:lnSpc>
                <a:spcPts val="2105"/>
              </a:lnSpc>
            </a:pPr>
            <a:r>
              <a:rPr sz="2000" spc="13" dirty="0">
                <a:latin typeface="Calibri"/>
                <a:cs typeface="Calibri"/>
              </a:rPr>
              <a:t>first one. If it is false,  then checks second condition</a:t>
            </a:r>
            <a:endParaRPr sz="2000">
              <a:latin typeface="Calibri"/>
              <a:cs typeface="Calibri"/>
            </a:endParaRPr>
          </a:p>
        </p:txBody>
      </p:sp>
      <p:sp>
        <p:nvSpPr>
          <p:cNvPr id="25" name="object 25"/>
          <p:cNvSpPr txBox="1"/>
          <p:nvPr/>
        </p:nvSpPr>
        <p:spPr>
          <a:xfrm>
            <a:off x="918463" y="1527937"/>
            <a:ext cx="3151835" cy="584707"/>
          </a:xfrm>
          <a:prstGeom prst="rect">
            <a:avLst/>
          </a:prstGeom>
        </p:spPr>
        <p:txBody>
          <a:bodyPr wrap="square" lIns="0" tIns="13366" rIns="0" bIns="0" rtlCol="0">
            <a:noAutofit/>
          </a:bodyPr>
          <a:lstStyle/>
          <a:p>
            <a:pPr marL="12700">
              <a:lnSpc>
                <a:spcPts val="2105"/>
              </a:lnSpc>
            </a:pPr>
            <a:r>
              <a:rPr sz="2000" spc="15" dirty="0">
                <a:latin typeface="Calibri"/>
                <a:cs typeface="Calibri"/>
              </a:rPr>
              <a:t>(x&gt;y) if it is true then displays</a:t>
            </a:r>
            <a:endParaRPr sz="2000">
              <a:latin typeface="Calibri"/>
              <a:cs typeface="Calibri"/>
            </a:endParaRPr>
          </a:p>
          <a:p>
            <a:pPr marL="12700" marR="38176">
              <a:lnSpc>
                <a:spcPts val="2400"/>
              </a:lnSpc>
              <a:spcBef>
                <a:spcPts val="14"/>
              </a:spcBef>
            </a:pPr>
            <a:r>
              <a:rPr sz="2000" spc="-7" dirty="0">
                <a:latin typeface="Calibri"/>
                <a:cs typeface="Calibri"/>
              </a:rPr>
              <a:t>displays the third statement.</a:t>
            </a:r>
            <a:endParaRPr sz="2000">
              <a:latin typeface="Calibri"/>
              <a:cs typeface="Calibri"/>
            </a:endParaRPr>
          </a:p>
        </p:txBody>
      </p:sp>
      <p:sp>
        <p:nvSpPr>
          <p:cNvPr id="24" name="object 24"/>
          <p:cNvSpPr txBox="1"/>
          <p:nvPr/>
        </p:nvSpPr>
        <p:spPr>
          <a:xfrm>
            <a:off x="4076827" y="1527937"/>
            <a:ext cx="796149"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second</a:t>
            </a:r>
            <a:endParaRPr sz="2000">
              <a:latin typeface="Calibri"/>
              <a:cs typeface="Calibri"/>
            </a:endParaRPr>
          </a:p>
        </p:txBody>
      </p:sp>
      <p:sp>
        <p:nvSpPr>
          <p:cNvPr id="23" name="object 23"/>
          <p:cNvSpPr txBox="1"/>
          <p:nvPr/>
        </p:nvSpPr>
        <p:spPr>
          <a:xfrm>
            <a:off x="4878451" y="1527937"/>
            <a:ext cx="1117483" cy="279907"/>
          </a:xfrm>
          <a:prstGeom prst="rect">
            <a:avLst/>
          </a:prstGeom>
        </p:spPr>
        <p:txBody>
          <a:bodyPr wrap="square" lIns="0" tIns="13366" rIns="0" bIns="0" rtlCol="0">
            <a:noAutofit/>
          </a:bodyPr>
          <a:lstStyle/>
          <a:p>
            <a:pPr marL="12700">
              <a:lnSpc>
                <a:spcPts val="2105"/>
              </a:lnSpc>
            </a:pPr>
            <a:r>
              <a:rPr sz="2000" spc="-11" dirty="0">
                <a:latin typeface="Calibri"/>
                <a:cs typeface="Calibri"/>
              </a:rPr>
              <a:t>statement</a:t>
            </a:r>
            <a:endParaRPr sz="2000">
              <a:latin typeface="Calibri"/>
              <a:cs typeface="Calibri"/>
            </a:endParaRPr>
          </a:p>
        </p:txBody>
      </p:sp>
      <p:sp>
        <p:nvSpPr>
          <p:cNvPr id="22" name="object 22"/>
          <p:cNvSpPr txBox="1"/>
          <p:nvPr/>
        </p:nvSpPr>
        <p:spPr>
          <a:xfrm>
            <a:off x="6003417" y="1527937"/>
            <a:ext cx="127824" cy="279907"/>
          </a:xfrm>
          <a:prstGeom prst="rect">
            <a:avLst/>
          </a:prstGeom>
        </p:spPr>
        <p:txBody>
          <a:bodyPr wrap="square" lIns="0" tIns="13366" rIns="0" bIns="0" rtlCol="0">
            <a:noAutofit/>
          </a:bodyPr>
          <a:lstStyle/>
          <a:p>
            <a:pPr marL="12700">
              <a:lnSpc>
                <a:spcPts val="2105"/>
              </a:lnSpc>
            </a:pPr>
            <a:r>
              <a:rPr sz="2000" dirty="0">
                <a:latin typeface="Calibri"/>
                <a:cs typeface="Calibri"/>
              </a:rPr>
              <a:t>.</a:t>
            </a:r>
            <a:endParaRPr sz="2000">
              <a:latin typeface="Calibri"/>
              <a:cs typeface="Calibri"/>
            </a:endParaRPr>
          </a:p>
        </p:txBody>
      </p:sp>
      <p:sp>
        <p:nvSpPr>
          <p:cNvPr id="21" name="object 21"/>
          <p:cNvSpPr txBox="1"/>
          <p:nvPr/>
        </p:nvSpPr>
        <p:spPr>
          <a:xfrm>
            <a:off x="6137529" y="1527937"/>
            <a:ext cx="205113" cy="279907"/>
          </a:xfrm>
          <a:prstGeom prst="rect">
            <a:avLst/>
          </a:prstGeom>
        </p:spPr>
        <p:txBody>
          <a:bodyPr wrap="square" lIns="0" tIns="13366" rIns="0" bIns="0" rtlCol="0">
            <a:noAutofit/>
          </a:bodyPr>
          <a:lstStyle/>
          <a:p>
            <a:pPr marL="12700">
              <a:lnSpc>
                <a:spcPts val="2105"/>
              </a:lnSpc>
            </a:pPr>
            <a:r>
              <a:rPr sz="2000" dirty="0">
                <a:latin typeface="Calibri"/>
                <a:cs typeface="Calibri"/>
              </a:rPr>
              <a:t>If</a:t>
            </a:r>
            <a:endParaRPr sz="2000">
              <a:latin typeface="Calibri"/>
              <a:cs typeface="Calibri"/>
            </a:endParaRPr>
          </a:p>
        </p:txBody>
      </p:sp>
      <p:sp>
        <p:nvSpPr>
          <p:cNvPr id="20" name="object 20"/>
          <p:cNvSpPr txBox="1"/>
          <p:nvPr/>
        </p:nvSpPr>
        <p:spPr>
          <a:xfrm>
            <a:off x="6347841" y="1527937"/>
            <a:ext cx="407658"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the</a:t>
            </a:r>
            <a:endParaRPr sz="2000">
              <a:latin typeface="Calibri"/>
              <a:cs typeface="Calibri"/>
            </a:endParaRPr>
          </a:p>
        </p:txBody>
      </p:sp>
      <p:sp>
        <p:nvSpPr>
          <p:cNvPr id="19" name="object 19"/>
          <p:cNvSpPr txBox="1"/>
          <p:nvPr/>
        </p:nvSpPr>
        <p:spPr>
          <a:xfrm>
            <a:off x="6762369" y="1527937"/>
            <a:ext cx="796149"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second</a:t>
            </a:r>
            <a:endParaRPr sz="2000">
              <a:latin typeface="Calibri"/>
              <a:cs typeface="Calibri"/>
            </a:endParaRPr>
          </a:p>
        </p:txBody>
      </p:sp>
      <p:sp>
        <p:nvSpPr>
          <p:cNvPr id="18" name="object 18"/>
          <p:cNvSpPr txBox="1"/>
          <p:nvPr/>
        </p:nvSpPr>
        <p:spPr>
          <a:xfrm>
            <a:off x="7563993" y="1527937"/>
            <a:ext cx="1039123"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condition</a:t>
            </a:r>
            <a:endParaRPr sz="2000">
              <a:latin typeface="Calibri"/>
              <a:cs typeface="Calibri"/>
            </a:endParaRPr>
          </a:p>
        </p:txBody>
      </p:sp>
      <p:sp>
        <p:nvSpPr>
          <p:cNvPr id="17" name="object 17"/>
          <p:cNvSpPr txBox="1"/>
          <p:nvPr/>
        </p:nvSpPr>
        <p:spPr>
          <a:xfrm>
            <a:off x="8609838" y="1527937"/>
            <a:ext cx="220275"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is</a:t>
            </a:r>
            <a:endParaRPr sz="2000">
              <a:latin typeface="Calibri"/>
              <a:cs typeface="Calibri"/>
            </a:endParaRPr>
          </a:p>
        </p:txBody>
      </p:sp>
      <p:sp>
        <p:nvSpPr>
          <p:cNvPr id="16" name="object 16"/>
          <p:cNvSpPr txBox="1"/>
          <p:nvPr/>
        </p:nvSpPr>
        <p:spPr>
          <a:xfrm>
            <a:off x="8836914" y="1527937"/>
            <a:ext cx="476730"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also</a:t>
            </a:r>
            <a:endParaRPr sz="2000">
              <a:latin typeface="Calibri"/>
              <a:cs typeface="Calibri"/>
            </a:endParaRPr>
          </a:p>
        </p:txBody>
      </p:sp>
      <p:sp>
        <p:nvSpPr>
          <p:cNvPr id="15" name="object 15"/>
          <p:cNvSpPr txBox="1"/>
          <p:nvPr/>
        </p:nvSpPr>
        <p:spPr>
          <a:xfrm>
            <a:off x="9320022" y="1527937"/>
            <a:ext cx="415638"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not</a:t>
            </a:r>
            <a:endParaRPr sz="2000">
              <a:latin typeface="Calibri"/>
              <a:cs typeface="Calibri"/>
            </a:endParaRPr>
          </a:p>
        </p:txBody>
      </p:sp>
      <p:sp>
        <p:nvSpPr>
          <p:cNvPr id="14" name="object 14"/>
          <p:cNvSpPr txBox="1"/>
          <p:nvPr/>
        </p:nvSpPr>
        <p:spPr>
          <a:xfrm>
            <a:off x="9740646" y="1527937"/>
            <a:ext cx="984248"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satisfied,</a:t>
            </a:r>
            <a:endParaRPr sz="2000">
              <a:latin typeface="Calibri"/>
              <a:cs typeface="Calibri"/>
            </a:endParaRPr>
          </a:p>
        </p:txBody>
      </p:sp>
      <p:sp>
        <p:nvSpPr>
          <p:cNvPr id="13" name="object 13"/>
          <p:cNvSpPr txBox="1"/>
          <p:nvPr/>
        </p:nvSpPr>
        <p:spPr>
          <a:xfrm>
            <a:off x="10733024" y="1527937"/>
            <a:ext cx="542891" cy="279907"/>
          </a:xfrm>
          <a:prstGeom prst="rect">
            <a:avLst/>
          </a:prstGeom>
        </p:spPr>
        <p:txBody>
          <a:bodyPr wrap="square" lIns="0" tIns="13366" rIns="0" bIns="0" rtlCol="0">
            <a:noAutofit/>
          </a:bodyPr>
          <a:lstStyle/>
          <a:p>
            <a:pPr marL="12700">
              <a:lnSpc>
                <a:spcPts val="2105"/>
              </a:lnSpc>
            </a:pPr>
            <a:r>
              <a:rPr sz="2000" dirty="0">
                <a:latin typeface="Calibri"/>
                <a:cs typeface="Calibri"/>
              </a:rPr>
              <a:t>then</a:t>
            </a:r>
            <a:endParaRPr sz="2000">
              <a:latin typeface="Calibri"/>
              <a:cs typeface="Calibri"/>
            </a:endParaRPr>
          </a:p>
        </p:txBody>
      </p:sp>
      <p:sp>
        <p:nvSpPr>
          <p:cNvPr id="12" name="object 12"/>
          <p:cNvSpPr txBox="1"/>
          <p:nvPr/>
        </p:nvSpPr>
        <p:spPr>
          <a:xfrm>
            <a:off x="11281664" y="1527937"/>
            <a:ext cx="202941" cy="279907"/>
          </a:xfrm>
          <a:prstGeom prst="rect">
            <a:avLst/>
          </a:prstGeom>
        </p:spPr>
        <p:txBody>
          <a:bodyPr wrap="square" lIns="0" tIns="13366" rIns="0" bIns="0" rtlCol="0">
            <a:noAutofit/>
          </a:bodyPr>
          <a:lstStyle/>
          <a:p>
            <a:pPr marL="12700">
              <a:lnSpc>
                <a:spcPts val="2105"/>
              </a:lnSpc>
            </a:pPr>
            <a:r>
              <a:rPr sz="2000" spc="-14" dirty="0">
                <a:latin typeface="Calibri"/>
                <a:cs typeface="Calibri"/>
              </a:rPr>
              <a:t>it</a:t>
            </a:r>
            <a:endParaRPr sz="2000">
              <a:latin typeface="Calibri"/>
              <a:cs typeface="Calibri"/>
            </a:endParaRPr>
          </a:p>
        </p:txBody>
      </p:sp>
      <p:sp>
        <p:nvSpPr>
          <p:cNvPr id="11" name="object 11"/>
          <p:cNvSpPr txBox="1"/>
          <p:nvPr/>
        </p:nvSpPr>
        <p:spPr>
          <a:xfrm>
            <a:off x="631952" y="2549287"/>
            <a:ext cx="152653"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1031240" y="2564638"/>
            <a:ext cx="1063094"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Example :</a:t>
            </a:r>
            <a:endParaRPr sz="2000">
              <a:latin typeface="Calibri"/>
              <a:cs typeface="Calibri"/>
            </a:endParaRPr>
          </a:p>
        </p:txBody>
      </p:sp>
      <p:sp>
        <p:nvSpPr>
          <p:cNvPr id="9" name="object 9"/>
          <p:cNvSpPr txBox="1"/>
          <p:nvPr/>
        </p:nvSpPr>
        <p:spPr>
          <a:xfrm>
            <a:off x="1093114" y="5682640"/>
            <a:ext cx="1379970" cy="254000"/>
          </a:xfrm>
          <a:prstGeom prst="rect">
            <a:avLst/>
          </a:prstGeom>
        </p:spPr>
        <p:txBody>
          <a:bodyPr wrap="square" lIns="0" tIns="12065" rIns="0" bIns="0" rtlCol="0">
            <a:noAutofit/>
          </a:bodyPr>
          <a:lstStyle/>
          <a:p>
            <a:pPr marL="12700">
              <a:lnSpc>
                <a:spcPts val="1900"/>
              </a:lnSpc>
            </a:pPr>
            <a:r>
              <a:rPr sz="1800" spc="17" dirty="0">
                <a:solidFill>
                  <a:srgbClr val="FFFFFF"/>
                </a:solidFill>
                <a:latin typeface="Calibri"/>
                <a:cs typeface="Calibri"/>
              </a:rPr>
              <a:t>To use nested</a:t>
            </a:r>
            <a:endParaRPr sz="1800">
              <a:latin typeface="Calibri"/>
              <a:cs typeface="Calibri"/>
            </a:endParaRPr>
          </a:p>
        </p:txBody>
      </p:sp>
      <p:sp>
        <p:nvSpPr>
          <p:cNvPr id="8" name="object 8"/>
          <p:cNvSpPr txBox="1"/>
          <p:nvPr/>
        </p:nvSpPr>
        <p:spPr>
          <a:xfrm>
            <a:off x="2492121" y="5682640"/>
            <a:ext cx="1680276" cy="254000"/>
          </a:xfrm>
          <a:prstGeom prst="rect">
            <a:avLst/>
          </a:prstGeom>
        </p:spPr>
        <p:txBody>
          <a:bodyPr wrap="square" lIns="0" tIns="12065" rIns="0" bIns="0" rtlCol="0">
            <a:noAutofit/>
          </a:bodyPr>
          <a:lstStyle/>
          <a:p>
            <a:pPr marL="12700">
              <a:lnSpc>
                <a:spcPts val="1900"/>
              </a:lnSpc>
            </a:pPr>
            <a:r>
              <a:rPr sz="1800" spc="36" dirty="0">
                <a:solidFill>
                  <a:srgbClr val="FFFFFF"/>
                </a:solidFill>
                <a:latin typeface="Calibri"/>
                <a:cs typeface="Calibri"/>
              </a:rPr>
              <a:t>else if in python,</a:t>
            </a:r>
            <a:endParaRPr sz="1800">
              <a:latin typeface="Calibri"/>
              <a:cs typeface="Calibri"/>
            </a:endParaRPr>
          </a:p>
        </p:txBody>
      </p:sp>
      <p:sp>
        <p:nvSpPr>
          <p:cNvPr id="7" name="object 7"/>
          <p:cNvSpPr txBox="1"/>
          <p:nvPr/>
        </p:nvSpPr>
        <p:spPr>
          <a:xfrm>
            <a:off x="4191762" y="5682640"/>
            <a:ext cx="1043966" cy="254000"/>
          </a:xfrm>
          <a:prstGeom prst="rect">
            <a:avLst/>
          </a:prstGeom>
        </p:spPr>
        <p:txBody>
          <a:bodyPr wrap="square" lIns="0" tIns="12065" rIns="0" bIns="0" rtlCol="0">
            <a:noAutofit/>
          </a:bodyPr>
          <a:lstStyle/>
          <a:p>
            <a:pPr marL="12700">
              <a:lnSpc>
                <a:spcPts val="1900"/>
              </a:lnSpc>
            </a:pPr>
            <a:r>
              <a:rPr sz="1800" spc="42" dirty="0">
                <a:solidFill>
                  <a:srgbClr val="FFFFFF"/>
                </a:solidFill>
                <a:latin typeface="Calibri"/>
                <a:cs typeface="Calibri"/>
              </a:rPr>
              <a:t>we have a</a:t>
            </a:r>
            <a:endParaRPr sz="1800">
              <a:latin typeface="Calibri"/>
              <a:cs typeface="Calibri"/>
            </a:endParaRPr>
          </a:p>
        </p:txBody>
      </p:sp>
      <p:sp>
        <p:nvSpPr>
          <p:cNvPr id="6" name="object 6"/>
          <p:cNvSpPr txBox="1"/>
          <p:nvPr/>
        </p:nvSpPr>
        <p:spPr>
          <a:xfrm>
            <a:off x="1093114" y="5956960"/>
            <a:ext cx="4143527" cy="528624"/>
          </a:xfrm>
          <a:prstGeom prst="rect">
            <a:avLst/>
          </a:prstGeom>
        </p:spPr>
        <p:txBody>
          <a:bodyPr wrap="square" lIns="0" tIns="12065" rIns="0" bIns="0" rtlCol="0">
            <a:noAutofit/>
          </a:bodyPr>
          <a:lstStyle/>
          <a:p>
            <a:pPr marL="12700">
              <a:lnSpc>
                <a:spcPts val="1900"/>
              </a:lnSpc>
            </a:pPr>
            <a:r>
              <a:rPr sz="1800" spc="-5" dirty="0">
                <a:solidFill>
                  <a:srgbClr val="FFFFFF"/>
                </a:solidFill>
                <a:latin typeface="Calibri"/>
                <a:cs typeface="Calibri"/>
              </a:rPr>
              <a:t>key word ”elif”. It will be executed after “if”,</a:t>
            </a:r>
            <a:endParaRPr sz="1800">
              <a:latin typeface="Calibri"/>
              <a:cs typeface="Calibri"/>
            </a:endParaRPr>
          </a:p>
          <a:p>
            <a:pPr marL="12700" marR="34289">
              <a:lnSpc>
                <a:spcPts val="2160"/>
              </a:lnSpc>
              <a:spcBef>
                <a:spcPts val="13"/>
              </a:spcBef>
            </a:pPr>
            <a:r>
              <a:rPr sz="1800" spc="-6" dirty="0">
                <a:solidFill>
                  <a:srgbClr val="FFFFFF"/>
                </a:solidFill>
                <a:latin typeface="Calibri"/>
                <a:cs typeface="Calibri"/>
              </a:rPr>
              <a:t>and before “else”</a:t>
            </a:r>
            <a:endParaRPr sz="1800">
              <a:latin typeface="Calibri"/>
              <a:cs typeface="Calibri"/>
            </a:endParaRPr>
          </a:p>
        </p:txBody>
      </p:sp>
      <p:sp>
        <p:nvSpPr>
          <p:cNvPr id="4" name="object 4"/>
          <p:cNvSpPr txBox="1"/>
          <p:nvPr/>
        </p:nvSpPr>
        <p:spPr>
          <a:xfrm>
            <a:off x="484911" y="3156457"/>
            <a:ext cx="4541012" cy="2153793"/>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437084" y="336423"/>
            <a:ext cx="8449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28604" y="336423"/>
            <a:ext cx="82023"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5" name="object 15"/>
          <p:cNvSpPr txBox="1"/>
          <p:nvPr/>
        </p:nvSpPr>
        <p:spPr>
          <a:xfrm>
            <a:off x="387502" y="197103"/>
            <a:ext cx="941155" cy="380492"/>
          </a:xfrm>
          <a:prstGeom prst="rect">
            <a:avLst/>
          </a:prstGeom>
        </p:spPr>
        <p:txBody>
          <a:bodyPr wrap="square" lIns="0" tIns="18383" rIns="0" bIns="0" rtlCol="0">
            <a:noAutofit/>
          </a:bodyPr>
          <a:lstStyle/>
          <a:p>
            <a:pPr marL="12700">
              <a:lnSpc>
                <a:spcPts val="2895"/>
              </a:lnSpc>
            </a:pPr>
            <a:r>
              <a:rPr sz="2800" b="1" u="heavy" spc="-2" dirty="0">
                <a:solidFill>
                  <a:srgbClr val="404040"/>
                </a:solidFill>
                <a:latin typeface="Calibri"/>
                <a:cs typeface="Calibri"/>
              </a:rPr>
              <a:t>Loops</a:t>
            </a:r>
            <a:endParaRPr sz="2800">
              <a:latin typeface="Calibri"/>
              <a:cs typeface="Calibri"/>
            </a:endParaRPr>
          </a:p>
        </p:txBody>
      </p:sp>
      <p:sp>
        <p:nvSpPr>
          <p:cNvPr id="14" name="object 14"/>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3" name="object 13"/>
          <p:cNvSpPr txBox="1"/>
          <p:nvPr/>
        </p:nvSpPr>
        <p:spPr>
          <a:xfrm>
            <a:off x="974852" y="1223137"/>
            <a:ext cx="5325470" cy="1927732"/>
          </a:xfrm>
          <a:prstGeom prst="rect">
            <a:avLst/>
          </a:prstGeom>
        </p:spPr>
        <p:txBody>
          <a:bodyPr wrap="square" lIns="0" tIns="13366" rIns="0" bIns="0" rtlCol="0">
            <a:noAutofit/>
          </a:bodyPr>
          <a:lstStyle/>
          <a:p>
            <a:pPr marL="12700">
              <a:lnSpc>
                <a:spcPts val="2105"/>
              </a:lnSpc>
            </a:pPr>
            <a:r>
              <a:rPr sz="2000" spc="13" dirty="0">
                <a:latin typeface="Calibri"/>
                <a:cs typeface="Calibri"/>
              </a:rPr>
              <a:t>Executes a sequence of statements multiple times</a:t>
            </a:r>
            <a:endParaRPr sz="2000">
              <a:latin typeface="Calibri"/>
              <a:cs typeface="Calibri"/>
            </a:endParaRPr>
          </a:p>
          <a:p>
            <a:pPr marL="12700" marR="38176">
              <a:lnSpc>
                <a:spcPts val="2400"/>
              </a:lnSpc>
              <a:spcBef>
                <a:spcPts val="14"/>
              </a:spcBef>
            </a:pPr>
            <a:r>
              <a:rPr sz="2000" spc="-3" dirty="0">
                <a:latin typeface="Calibri"/>
                <a:cs typeface="Calibri"/>
              </a:rPr>
              <a:t>variable. It is a continuous process.</a:t>
            </a:r>
            <a:endParaRPr sz="2000">
              <a:latin typeface="Calibri"/>
              <a:cs typeface="Calibri"/>
            </a:endParaRPr>
          </a:p>
          <a:p>
            <a:pPr marL="12700" marR="38176">
              <a:lnSpc>
                <a:spcPct val="101725"/>
              </a:lnSpc>
              <a:spcBef>
                <a:spcPts val="314"/>
              </a:spcBef>
            </a:pPr>
            <a:r>
              <a:rPr sz="2000" spc="-12" dirty="0">
                <a:latin typeface="Calibri"/>
                <a:cs typeface="Calibri"/>
              </a:rPr>
              <a:t>Syntax:</a:t>
            </a:r>
            <a:endParaRPr sz="2000">
              <a:latin typeface="Calibri"/>
              <a:cs typeface="Calibri"/>
            </a:endParaRPr>
          </a:p>
          <a:p>
            <a:pPr marL="70611" marR="38176">
              <a:lnSpc>
                <a:spcPts val="2405"/>
              </a:lnSpc>
              <a:spcBef>
                <a:spcPts val="120"/>
              </a:spcBef>
            </a:pPr>
            <a:r>
              <a:rPr sz="2000" dirty="0">
                <a:latin typeface="Arial"/>
                <a:cs typeface="Arial"/>
              </a:rPr>
              <a:t>–</a:t>
            </a:r>
            <a:r>
              <a:rPr sz="2000" spc="-5" dirty="0">
                <a:latin typeface="Calibri"/>
                <a:cs typeface="Calibri"/>
              </a:rPr>
              <a:t>for iterating_var in sequence:</a:t>
            </a:r>
            <a:endParaRPr sz="2000">
              <a:latin typeface="Calibri"/>
              <a:cs typeface="Calibri"/>
            </a:endParaRPr>
          </a:p>
          <a:p>
            <a:pPr marL="584454" marR="38176">
              <a:lnSpc>
                <a:spcPts val="2400"/>
              </a:lnSpc>
            </a:pPr>
            <a:r>
              <a:rPr sz="2000" spc="-9" dirty="0">
                <a:latin typeface="Calibri"/>
                <a:cs typeface="Calibri"/>
              </a:rPr>
              <a:t>statements(s)</a:t>
            </a:r>
            <a:endParaRPr sz="2000">
              <a:latin typeface="Calibri"/>
              <a:cs typeface="Calibri"/>
            </a:endParaRPr>
          </a:p>
          <a:p>
            <a:pPr marL="76707" marR="38176">
              <a:lnSpc>
                <a:spcPct val="101725"/>
              </a:lnSpc>
              <a:spcBef>
                <a:spcPts val="330"/>
              </a:spcBef>
            </a:pPr>
            <a:r>
              <a:rPr sz="2000" spc="-4" dirty="0">
                <a:latin typeface="Calibri"/>
                <a:cs typeface="Calibri"/>
              </a:rPr>
              <a:t>The below flow chart gives how for loop works</a:t>
            </a:r>
            <a:endParaRPr sz="2000">
              <a:latin typeface="Calibri"/>
              <a:cs typeface="Calibri"/>
            </a:endParaRPr>
          </a:p>
        </p:txBody>
      </p:sp>
      <p:sp>
        <p:nvSpPr>
          <p:cNvPr id="12" name="object 12"/>
          <p:cNvSpPr txBox="1"/>
          <p:nvPr/>
        </p:nvSpPr>
        <p:spPr>
          <a:xfrm>
            <a:off x="6311265" y="1223137"/>
            <a:ext cx="452918" cy="279907"/>
          </a:xfrm>
          <a:prstGeom prst="rect">
            <a:avLst/>
          </a:prstGeom>
        </p:spPr>
        <p:txBody>
          <a:bodyPr wrap="square" lIns="0" tIns="13366" rIns="0" bIns="0" rtlCol="0">
            <a:noAutofit/>
          </a:bodyPr>
          <a:lstStyle/>
          <a:p>
            <a:pPr marL="12700">
              <a:lnSpc>
                <a:spcPts val="2105"/>
              </a:lnSpc>
            </a:pPr>
            <a:r>
              <a:rPr sz="2000" dirty="0">
                <a:latin typeface="Calibri"/>
                <a:cs typeface="Calibri"/>
              </a:rPr>
              <a:t>and</a:t>
            </a:r>
            <a:endParaRPr sz="2000">
              <a:latin typeface="Calibri"/>
              <a:cs typeface="Calibri"/>
            </a:endParaRPr>
          </a:p>
        </p:txBody>
      </p:sp>
      <p:sp>
        <p:nvSpPr>
          <p:cNvPr id="11" name="object 11"/>
          <p:cNvSpPr txBox="1"/>
          <p:nvPr/>
        </p:nvSpPr>
        <p:spPr>
          <a:xfrm>
            <a:off x="6776084" y="1223137"/>
            <a:ext cx="1263243" cy="279907"/>
          </a:xfrm>
          <a:prstGeom prst="rect">
            <a:avLst/>
          </a:prstGeom>
        </p:spPr>
        <p:txBody>
          <a:bodyPr wrap="square" lIns="0" tIns="13366" rIns="0" bIns="0" rtlCol="0">
            <a:noAutofit/>
          </a:bodyPr>
          <a:lstStyle/>
          <a:p>
            <a:pPr marL="12700">
              <a:lnSpc>
                <a:spcPts val="2105"/>
              </a:lnSpc>
            </a:pPr>
            <a:r>
              <a:rPr sz="2000" spc="-8" dirty="0">
                <a:latin typeface="Calibri"/>
                <a:cs typeface="Calibri"/>
              </a:rPr>
              <a:t>abbreviates</a:t>
            </a:r>
            <a:endParaRPr sz="2000">
              <a:latin typeface="Calibri"/>
              <a:cs typeface="Calibri"/>
            </a:endParaRPr>
          </a:p>
        </p:txBody>
      </p:sp>
      <p:sp>
        <p:nvSpPr>
          <p:cNvPr id="10" name="object 10"/>
          <p:cNvSpPr txBox="1"/>
          <p:nvPr/>
        </p:nvSpPr>
        <p:spPr>
          <a:xfrm>
            <a:off x="8050530" y="1223137"/>
            <a:ext cx="409175" cy="279907"/>
          </a:xfrm>
          <a:prstGeom prst="rect">
            <a:avLst/>
          </a:prstGeom>
        </p:spPr>
        <p:txBody>
          <a:bodyPr wrap="square" lIns="0" tIns="13366" rIns="0" bIns="0" rtlCol="0">
            <a:noAutofit/>
          </a:bodyPr>
          <a:lstStyle/>
          <a:p>
            <a:pPr marL="12700">
              <a:lnSpc>
                <a:spcPts val="2105"/>
              </a:lnSpc>
            </a:pPr>
            <a:r>
              <a:rPr sz="2000" dirty="0">
                <a:latin typeface="Calibri"/>
                <a:cs typeface="Calibri"/>
              </a:rPr>
              <a:t>the</a:t>
            </a:r>
            <a:endParaRPr sz="2000">
              <a:latin typeface="Calibri"/>
              <a:cs typeface="Calibri"/>
            </a:endParaRPr>
          </a:p>
        </p:txBody>
      </p:sp>
      <p:sp>
        <p:nvSpPr>
          <p:cNvPr id="9" name="object 9"/>
          <p:cNvSpPr txBox="1"/>
          <p:nvPr/>
        </p:nvSpPr>
        <p:spPr>
          <a:xfrm>
            <a:off x="8472678" y="1223137"/>
            <a:ext cx="563162"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code</a:t>
            </a:r>
            <a:endParaRPr sz="2000">
              <a:latin typeface="Calibri"/>
              <a:cs typeface="Calibri"/>
            </a:endParaRPr>
          </a:p>
        </p:txBody>
      </p:sp>
      <p:sp>
        <p:nvSpPr>
          <p:cNvPr id="8" name="object 8"/>
          <p:cNvSpPr txBox="1"/>
          <p:nvPr/>
        </p:nvSpPr>
        <p:spPr>
          <a:xfrm>
            <a:off x="9047226" y="1223137"/>
            <a:ext cx="487067"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that</a:t>
            </a:r>
            <a:endParaRPr sz="2000">
              <a:latin typeface="Calibri"/>
              <a:cs typeface="Calibri"/>
            </a:endParaRPr>
          </a:p>
        </p:txBody>
      </p:sp>
      <p:sp>
        <p:nvSpPr>
          <p:cNvPr id="7" name="object 7"/>
          <p:cNvSpPr txBox="1"/>
          <p:nvPr/>
        </p:nvSpPr>
        <p:spPr>
          <a:xfrm>
            <a:off x="9545574" y="1223137"/>
            <a:ext cx="987611"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manages</a:t>
            </a:r>
            <a:endParaRPr sz="2000">
              <a:latin typeface="Calibri"/>
              <a:cs typeface="Calibri"/>
            </a:endParaRPr>
          </a:p>
        </p:txBody>
      </p:sp>
      <p:sp>
        <p:nvSpPr>
          <p:cNvPr id="6" name="object 6"/>
          <p:cNvSpPr txBox="1"/>
          <p:nvPr/>
        </p:nvSpPr>
        <p:spPr>
          <a:xfrm>
            <a:off x="10544048" y="1223137"/>
            <a:ext cx="409175" cy="279907"/>
          </a:xfrm>
          <a:prstGeom prst="rect">
            <a:avLst/>
          </a:prstGeom>
        </p:spPr>
        <p:txBody>
          <a:bodyPr wrap="square" lIns="0" tIns="13366" rIns="0" bIns="0" rtlCol="0">
            <a:noAutofit/>
          </a:bodyPr>
          <a:lstStyle/>
          <a:p>
            <a:pPr marL="12700">
              <a:lnSpc>
                <a:spcPts val="2105"/>
              </a:lnSpc>
            </a:pPr>
            <a:r>
              <a:rPr sz="2000" dirty="0">
                <a:latin typeface="Calibri"/>
                <a:cs typeface="Calibri"/>
              </a:rPr>
              <a:t>the</a:t>
            </a:r>
            <a:endParaRPr sz="2000">
              <a:latin typeface="Calibri"/>
              <a:cs typeface="Calibri"/>
            </a:endParaRPr>
          </a:p>
        </p:txBody>
      </p:sp>
      <p:sp>
        <p:nvSpPr>
          <p:cNvPr id="5" name="object 5"/>
          <p:cNvSpPr txBox="1"/>
          <p:nvPr/>
        </p:nvSpPr>
        <p:spPr>
          <a:xfrm>
            <a:off x="10964672" y="1223137"/>
            <a:ext cx="521790"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loop</a:t>
            </a:r>
            <a:endParaRPr sz="2000">
              <a:latin typeface="Calibri"/>
              <a:cs typeface="Calibri"/>
            </a:endParaRPr>
          </a:p>
        </p:txBody>
      </p:sp>
      <p:sp>
        <p:nvSpPr>
          <p:cNvPr id="4" name="object 4"/>
          <p:cNvSpPr txBox="1"/>
          <p:nvPr/>
        </p:nvSpPr>
        <p:spPr>
          <a:xfrm>
            <a:off x="631952" y="1878346"/>
            <a:ext cx="152653"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3" name="object 3"/>
          <p:cNvSpPr txBox="1"/>
          <p:nvPr/>
        </p:nvSpPr>
        <p:spPr>
          <a:xfrm>
            <a:off x="631952" y="2855611"/>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5EB1AF6-826C-4309-B64E-AE493EE157BC}"/>
              </a:ext>
            </a:extLst>
          </p:cNvPr>
          <p:cNvSpPr/>
          <p:nvPr/>
        </p:nvSpPr>
        <p:spPr>
          <a:xfrm>
            <a:off x="523782" y="648316"/>
            <a:ext cx="10981678" cy="923330"/>
          </a:xfrm>
          <a:prstGeom prst="rect">
            <a:avLst/>
          </a:prstGeom>
        </p:spPr>
        <p:txBody>
          <a:bodyPr wrap="square">
            <a:spAutoFit/>
          </a:bodyPr>
          <a:lstStyle/>
          <a:p>
            <a:pPr algn="just"/>
            <a:r>
              <a:rPr lang="en-IN" dirty="0">
                <a:solidFill>
                  <a:srgbClr val="000000"/>
                </a:solidFill>
                <a:latin typeface="Verdana" panose="020B0604030504040204" pitchFamily="34" charset="0"/>
              </a:rPr>
              <a:t>Python is available on a wide variety of platforms including Linux and Mac OS X. Let's understand how to set up our Python environment.</a:t>
            </a:r>
          </a:p>
          <a:p>
            <a:r>
              <a:rPr lang="en-IN" dirty="0">
                <a:solidFill>
                  <a:srgbClr val="121214"/>
                </a:solidFill>
                <a:latin typeface="Verdana" panose="020B0604030504040204" pitchFamily="34" charset="0"/>
              </a:rPr>
              <a:t>Local Environment Setup</a:t>
            </a:r>
          </a:p>
        </p:txBody>
      </p:sp>
      <p:sp>
        <p:nvSpPr>
          <p:cNvPr id="3" name="Rectangle 2">
            <a:extLst>
              <a:ext uri="{FF2B5EF4-FFF2-40B4-BE49-F238E27FC236}">
                <a16:creationId xmlns:a16="http://schemas.microsoft.com/office/drawing/2014/main" xmlns="" id="{02E9794E-1354-4A3E-B888-8674586E3AFA}"/>
              </a:ext>
            </a:extLst>
          </p:cNvPr>
          <p:cNvSpPr/>
          <p:nvPr/>
        </p:nvSpPr>
        <p:spPr>
          <a:xfrm>
            <a:off x="523782" y="1873552"/>
            <a:ext cx="11620870" cy="2862322"/>
          </a:xfrm>
          <a:prstGeom prst="rect">
            <a:avLst/>
          </a:prstGeom>
        </p:spPr>
        <p:txBody>
          <a:bodyPr wrap="square">
            <a:spAutoFit/>
          </a:bodyPr>
          <a:lstStyle/>
          <a:p>
            <a:r>
              <a:rPr lang="en-US" b="1" dirty="0">
                <a:solidFill>
                  <a:srgbClr val="000000"/>
                </a:solidFill>
                <a:latin typeface="Verdana" panose="020B0604030504040204" pitchFamily="34" charset="0"/>
              </a:rPr>
              <a:t>Integrated Development Environment</a:t>
            </a:r>
          </a:p>
          <a:p>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You can run Python from a Graphical User Interface (GUI) environment as well, if you have a GUI application on your system that supports Python.</a:t>
            </a:r>
          </a:p>
          <a:p>
            <a:pPr algn="just">
              <a:buFont typeface="Arial" panose="020B0604020202020204" pitchFamily="34" charset="0"/>
              <a:buChar char="•"/>
            </a:pPr>
            <a:r>
              <a:rPr lang="en-US" b="1" dirty="0">
                <a:solidFill>
                  <a:srgbClr val="000000"/>
                </a:solidFill>
                <a:latin typeface="Verdana" panose="020B0604030504040204" pitchFamily="34" charset="0"/>
              </a:rPr>
              <a:t>Unix</a:t>
            </a:r>
            <a:r>
              <a:rPr lang="en-US" dirty="0">
                <a:solidFill>
                  <a:srgbClr val="000000"/>
                </a:solidFill>
                <a:latin typeface="Verdana" panose="020B0604030504040204" pitchFamily="34" charset="0"/>
              </a:rPr>
              <a:t> − IDLE is the very first Unix IDE for Python.</a:t>
            </a:r>
          </a:p>
          <a:p>
            <a:pPr algn="just">
              <a:buFont typeface="Arial" panose="020B0604020202020204" pitchFamily="34" charset="0"/>
              <a:buChar char="•"/>
            </a:pPr>
            <a:r>
              <a:rPr lang="en-US" b="1" dirty="0">
                <a:solidFill>
                  <a:srgbClr val="000000"/>
                </a:solidFill>
                <a:latin typeface="Verdana" panose="020B0604030504040204" pitchFamily="34" charset="0"/>
              </a:rPr>
              <a:t>Windows</a:t>
            </a:r>
            <a:r>
              <a:rPr lang="en-US" dirty="0">
                <a:solidFill>
                  <a:srgbClr val="000000"/>
                </a:solidFill>
                <a:latin typeface="Verdana" panose="020B0604030504040204" pitchFamily="34" charset="0"/>
              </a:rPr>
              <a:t> − </a:t>
            </a:r>
            <a:r>
              <a:rPr lang="en-US" dirty="0" err="1">
                <a:solidFill>
                  <a:srgbClr val="000000"/>
                </a:solidFill>
                <a:latin typeface="Verdana" panose="020B0604030504040204" pitchFamily="34" charset="0"/>
              </a:rPr>
              <a:t>PythonWin</a:t>
            </a:r>
            <a:r>
              <a:rPr lang="en-US" dirty="0">
                <a:solidFill>
                  <a:srgbClr val="000000"/>
                </a:solidFill>
                <a:latin typeface="Verdana" panose="020B0604030504040204" pitchFamily="34" charset="0"/>
              </a:rPr>
              <a:t> is the first Windows interface for Python and is an IDE with a GUI.</a:t>
            </a:r>
          </a:p>
          <a:p>
            <a:pPr algn="just">
              <a:buFont typeface="Arial" panose="020B0604020202020204" pitchFamily="34" charset="0"/>
              <a:buChar char="•"/>
            </a:pPr>
            <a:r>
              <a:rPr lang="en-US" b="1" dirty="0">
                <a:solidFill>
                  <a:srgbClr val="000000"/>
                </a:solidFill>
                <a:latin typeface="Verdana" panose="020B0604030504040204" pitchFamily="34" charset="0"/>
              </a:rPr>
              <a:t>Macintosh</a:t>
            </a:r>
            <a:r>
              <a:rPr lang="en-US" dirty="0">
                <a:solidFill>
                  <a:srgbClr val="000000"/>
                </a:solidFill>
                <a:latin typeface="Verdana" panose="020B0604030504040204" pitchFamily="34" charset="0"/>
              </a:rPr>
              <a:t> − The Macintosh version of Python along with the IDLE IDE is available from the main website, downloadable as either </a:t>
            </a:r>
            <a:r>
              <a:rPr lang="en-US" dirty="0" err="1">
                <a:solidFill>
                  <a:srgbClr val="000000"/>
                </a:solidFill>
                <a:latin typeface="Verdana" panose="020B0604030504040204" pitchFamily="34" charset="0"/>
              </a:rPr>
              <a:t>MacBinary</a:t>
            </a:r>
            <a:r>
              <a:rPr lang="en-US" dirty="0">
                <a:solidFill>
                  <a:srgbClr val="000000"/>
                </a:solidFill>
                <a:latin typeface="Verdana" panose="020B0604030504040204" pitchFamily="34" charset="0"/>
              </a:rPr>
              <a:t> or </a:t>
            </a:r>
            <a:r>
              <a:rPr lang="en-US" dirty="0" err="1">
                <a:solidFill>
                  <a:srgbClr val="000000"/>
                </a:solidFill>
                <a:latin typeface="Verdana" panose="020B0604030504040204" pitchFamily="34" charset="0"/>
              </a:rPr>
              <a:t>BinHex'd</a:t>
            </a:r>
            <a:r>
              <a:rPr lang="en-US" dirty="0">
                <a:solidFill>
                  <a:srgbClr val="000000"/>
                </a:solidFill>
                <a:latin typeface="Verdana" panose="020B0604030504040204" pitchFamily="34" charset="0"/>
              </a:rPr>
              <a:t> files.</a:t>
            </a:r>
          </a:p>
          <a:p>
            <a:pPr algn="just"/>
            <a:r>
              <a:rPr lang="en-US" dirty="0">
                <a:solidFill>
                  <a:srgbClr val="000000"/>
                </a:solidFill>
                <a:latin typeface="Verdana" panose="020B0604030504040204" pitchFamily="34" charset="0"/>
              </a:rPr>
              <a:t>If you are not able to set up the environment properly, then you can take help from your system admin. Make sure the Python environment is properly set up and working perfectly fine.</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373387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26" name="object 26"/>
          <p:cNvSpPr/>
          <p:nvPr/>
        </p:nvSpPr>
        <p:spPr>
          <a:xfrm>
            <a:off x="2730119" y="2209736"/>
            <a:ext cx="4662042" cy="4217543"/>
          </a:xfrm>
          <a:prstGeom prst="rect">
            <a:avLst/>
          </a:prstGeom>
          <a:blipFill>
            <a:blip r:embed="rId2" cstate="print"/>
            <a:stretch>
              <a:fillRect/>
            </a:stretch>
          </a:blipFill>
        </p:spPr>
        <p:txBody>
          <a:bodyPr wrap="square" lIns="0" tIns="0" rIns="0" bIns="0" rtlCol="0">
            <a:noAutofit/>
          </a:bodyPr>
          <a:lstStyle/>
          <a:p>
            <a:endParaRPr/>
          </a:p>
        </p:txBody>
      </p:sp>
      <p:sp>
        <p:nvSpPr>
          <p:cNvPr id="25" name="object 25"/>
          <p:cNvSpPr txBox="1"/>
          <p:nvPr/>
        </p:nvSpPr>
        <p:spPr>
          <a:xfrm>
            <a:off x="387502" y="197103"/>
            <a:ext cx="1358297"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For Loop</a:t>
            </a:r>
            <a:endParaRPr sz="2800">
              <a:latin typeface="Calibri"/>
              <a:cs typeface="Calibri"/>
            </a:endParaRPr>
          </a:p>
        </p:txBody>
      </p:sp>
      <p:sp>
        <p:nvSpPr>
          <p:cNvPr id="24" name="object 24"/>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23" name="object 23"/>
          <p:cNvSpPr txBox="1"/>
          <p:nvPr/>
        </p:nvSpPr>
        <p:spPr>
          <a:xfrm>
            <a:off x="974852" y="1223137"/>
            <a:ext cx="6332350" cy="279907"/>
          </a:xfrm>
          <a:prstGeom prst="rect">
            <a:avLst/>
          </a:prstGeom>
        </p:spPr>
        <p:txBody>
          <a:bodyPr wrap="square" lIns="0" tIns="13366" rIns="0" bIns="0" rtlCol="0">
            <a:noAutofit/>
          </a:bodyPr>
          <a:lstStyle/>
          <a:p>
            <a:pPr marL="12700">
              <a:lnSpc>
                <a:spcPts val="2105"/>
              </a:lnSpc>
            </a:pPr>
            <a:r>
              <a:rPr sz="2000" spc="8" dirty="0">
                <a:latin typeface="Calibri"/>
                <a:cs typeface="Calibri"/>
              </a:rPr>
              <a:t>Each iteration assigns the  loop variable to the next element</a:t>
            </a:r>
            <a:endParaRPr sz="2000">
              <a:latin typeface="Calibri"/>
              <a:cs typeface="Calibri"/>
            </a:endParaRPr>
          </a:p>
        </p:txBody>
      </p:sp>
      <p:sp>
        <p:nvSpPr>
          <p:cNvPr id="22" name="object 22"/>
          <p:cNvSpPr txBox="1"/>
          <p:nvPr/>
        </p:nvSpPr>
        <p:spPr>
          <a:xfrm>
            <a:off x="7311008" y="1223137"/>
            <a:ext cx="2790064" cy="279907"/>
          </a:xfrm>
          <a:prstGeom prst="rect">
            <a:avLst/>
          </a:prstGeom>
        </p:spPr>
        <p:txBody>
          <a:bodyPr wrap="square" lIns="0" tIns="13366" rIns="0" bIns="0" rtlCol="0">
            <a:noAutofit/>
          </a:bodyPr>
          <a:lstStyle/>
          <a:p>
            <a:pPr marL="12700">
              <a:lnSpc>
                <a:spcPts val="2105"/>
              </a:lnSpc>
            </a:pPr>
            <a:r>
              <a:rPr sz="2000" spc="11" dirty="0">
                <a:latin typeface="Calibri"/>
                <a:cs typeface="Calibri"/>
              </a:rPr>
              <a:t>in the sequence, and then</a:t>
            </a:r>
            <a:endParaRPr sz="2000">
              <a:latin typeface="Calibri"/>
              <a:cs typeface="Calibri"/>
            </a:endParaRPr>
          </a:p>
        </p:txBody>
      </p:sp>
      <p:sp>
        <p:nvSpPr>
          <p:cNvPr id="21" name="object 21"/>
          <p:cNvSpPr txBox="1"/>
          <p:nvPr/>
        </p:nvSpPr>
        <p:spPr>
          <a:xfrm>
            <a:off x="10105136" y="1223137"/>
            <a:ext cx="1380131"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executes the</a:t>
            </a:r>
            <a:endParaRPr sz="2000">
              <a:latin typeface="Calibri"/>
              <a:cs typeface="Calibri"/>
            </a:endParaRPr>
          </a:p>
        </p:txBody>
      </p:sp>
      <p:sp>
        <p:nvSpPr>
          <p:cNvPr id="20" name="object 20"/>
          <p:cNvSpPr txBox="1"/>
          <p:nvPr/>
        </p:nvSpPr>
        <p:spPr>
          <a:xfrm>
            <a:off x="974852" y="1527937"/>
            <a:ext cx="1218307" cy="584707"/>
          </a:xfrm>
          <a:prstGeom prst="rect">
            <a:avLst/>
          </a:prstGeom>
        </p:spPr>
        <p:txBody>
          <a:bodyPr wrap="square" lIns="0" tIns="13366" rIns="0" bIns="0" rtlCol="0">
            <a:noAutofit/>
          </a:bodyPr>
          <a:lstStyle/>
          <a:p>
            <a:pPr marL="12700">
              <a:lnSpc>
                <a:spcPts val="2105"/>
              </a:lnSpc>
            </a:pPr>
            <a:r>
              <a:rPr sz="2000" spc="-9" dirty="0">
                <a:latin typeface="Calibri"/>
                <a:cs typeface="Calibri"/>
              </a:rPr>
              <a:t>statements</a:t>
            </a:r>
            <a:endParaRPr sz="2000">
              <a:latin typeface="Calibri"/>
              <a:cs typeface="Calibri"/>
            </a:endParaRPr>
          </a:p>
          <a:p>
            <a:pPr marL="12700" marR="38176">
              <a:lnSpc>
                <a:spcPts val="2400"/>
              </a:lnSpc>
              <a:spcBef>
                <a:spcPts val="14"/>
              </a:spcBef>
            </a:pPr>
            <a:r>
              <a:rPr sz="2000" spc="1" dirty="0">
                <a:latin typeface="Calibri"/>
                <a:cs typeface="Calibri"/>
              </a:rPr>
              <a:t>sequence.</a:t>
            </a:r>
            <a:endParaRPr sz="2000">
              <a:latin typeface="Calibri"/>
              <a:cs typeface="Calibri"/>
            </a:endParaRPr>
          </a:p>
        </p:txBody>
      </p:sp>
      <p:sp>
        <p:nvSpPr>
          <p:cNvPr id="19" name="object 19"/>
          <p:cNvSpPr txBox="1"/>
          <p:nvPr/>
        </p:nvSpPr>
        <p:spPr>
          <a:xfrm>
            <a:off x="2233930" y="1527937"/>
            <a:ext cx="254450"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in</a:t>
            </a:r>
            <a:endParaRPr sz="2000">
              <a:latin typeface="Calibri"/>
              <a:cs typeface="Calibri"/>
            </a:endParaRPr>
          </a:p>
        </p:txBody>
      </p:sp>
      <p:sp>
        <p:nvSpPr>
          <p:cNvPr id="18" name="object 18"/>
          <p:cNvSpPr txBox="1"/>
          <p:nvPr/>
        </p:nvSpPr>
        <p:spPr>
          <a:xfrm>
            <a:off x="2529586" y="1527937"/>
            <a:ext cx="409175" cy="279907"/>
          </a:xfrm>
          <a:prstGeom prst="rect">
            <a:avLst/>
          </a:prstGeom>
        </p:spPr>
        <p:txBody>
          <a:bodyPr wrap="square" lIns="0" tIns="13366" rIns="0" bIns="0" rtlCol="0">
            <a:noAutofit/>
          </a:bodyPr>
          <a:lstStyle/>
          <a:p>
            <a:pPr marL="12700">
              <a:lnSpc>
                <a:spcPts val="2105"/>
              </a:lnSpc>
            </a:pPr>
            <a:r>
              <a:rPr sz="2000" dirty="0">
                <a:latin typeface="Calibri"/>
                <a:cs typeface="Calibri"/>
              </a:rPr>
              <a:t>the</a:t>
            </a:r>
            <a:endParaRPr sz="2000">
              <a:latin typeface="Calibri"/>
              <a:cs typeface="Calibri"/>
            </a:endParaRPr>
          </a:p>
        </p:txBody>
      </p:sp>
      <p:sp>
        <p:nvSpPr>
          <p:cNvPr id="17" name="object 17"/>
          <p:cNvSpPr txBox="1"/>
          <p:nvPr/>
        </p:nvSpPr>
        <p:spPr>
          <a:xfrm>
            <a:off x="2979166" y="1527937"/>
            <a:ext cx="626553" cy="279907"/>
          </a:xfrm>
          <a:prstGeom prst="rect">
            <a:avLst/>
          </a:prstGeom>
        </p:spPr>
        <p:txBody>
          <a:bodyPr wrap="square" lIns="0" tIns="13366" rIns="0" bIns="0" rtlCol="0">
            <a:noAutofit/>
          </a:bodyPr>
          <a:lstStyle/>
          <a:p>
            <a:pPr marL="12700">
              <a:lnSpc>
                <a:spcPts val="2105"/>
              </a:lnSpc>
            </a:pPr>
            <a:r>
              <a:rPr sz="2000" spc="-28" dirty="0">
                <a:latin typeface="Calibri"/>
                <a:cs typeface="Calibri"/>
              </a:rPr>
              <a:t>body.</a:t>
            </a:r>
            <a:endParaRPr sz="2000">
              <a:latin typeface="Calibri"/>
              <a:cs typeface="Calibri"/>
            </a:endParaRPr>
          </a:p>
        </p:txBody>
      </p:sp>
      <p:sp>
        <p:nvSpPr>
          <p:cNvPr id="16" name="object 16"/>
          <p:cNvSpPr txBox="1"/>
          <p:nvPr/>
        </p:nvSpPr>
        <p:spPr>
          <a:xfrm>
            <a:off x="3645535" y="1527937"/>
            <a:ext cx="1136062" cy="279907"/>
          </a:xfrm>
          <a:prstGeom prst="rect">
            <a:avLst/>
          </a:prstGeom>
        </p:spPr>
        <p:txBody>
          <a:bodyPr wrap="square" lIns="0" tIns="13366" rIns="0" bIns="0" rtlCol="0">
            <a:noAutofit/>
          </a:bodyPr>
          <a:lstStyle/>
          <a:p>
            <a:pPr marL="12700">
              <a:lnSpc>
                <a:spcPts val="2105"/>
              </a:lnSpc>
            </a:pPr>
            <a:r>
              <a:rPr sz="2000" spc="-10" dirty="0">
                <a:latin typeface="Calibri"/>
                <a:cs typeface="Calibri"/>
              </a:rPr>
              <a:t>Statement</a:t>
            </a:r>
            <a:endParaRPr sz="2000">
              <a:latin typeface="Calibri"/>
              <a:cs typeface="Calibri"/>
            </a:endParaRPr>
          </a:p>
        </p:txBody>
      </p:sp>
      <p:sp>
        <p:nvSpPr>
          <p:cNvPr id="15" name="object 15"/>
          <p:cNvSpPr txBox="1"/>
          <p:nvPr/>
        </p:nvSpPr>
        <p:spPr>
          <a:xfrm>
            <a:off x="4822063" y="1527937"/>
            <a:ext cx="420732" cy="279907"/>
          </a:xfrm>
          <a:prstGeom prst="rect">
            <a:avLst/>
          </a:prstGeom>
        </p:spPr>
        <p:txBody>
          <a:bodyPr wrap="square" lIns="0" tIns="13366" rIns="0" bIns="0" rtlCol="0">
            <a:noAutofit/>
          </a:bodyPr>
          <a:lstStyle/>
          <a:p>
            <a:pPr marL="12700">
              <a:lnSpc>
                <a:spcPts val="2105"/>
              </a:lnSpc>
            </a:pPr>
            <a:r>
              <a:rPr sz="2000" dirty="0">
                <a:latin typeface="Calibri"/>
                <a:cs typeface="Calibri"/>
              </a:rPr>
              <a:t>will</a:t>
            </a:r>
            <a:endParaRPr sz="2000">
              <a:latin typeface="Calibri"/>
              <a:cs typeface="Calibri"/>
            </a:endParaRPr>
          </a:p>
        </p:txBody>
      </p:sp>
      <p:sp>
        <p:nvSpPr>
          <p:cNvPr id="14" name="object 14"/>
          <p:cNvSpPr txBox="1"/>
          <p:nvPr/>
        </p:nvSpPr>
        <p:spPr>
          <a:xfrm>
            <a:off x="5282311" y="1527937"/>
            <a:ext cx="324915"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be</a:t>
            </a:r>
            <a:endParaRPr sz="2000">
              <a:latin typeface="Calibri"/>
              <a:cs typeface="Calibri"/>
            </a:endParaRPr>
          </a:p>
        </p:txBody>
      </p:sp>
      <p:sp>
        <p:nvSpPr>
          <p:cNvPr id="13" name="object 13"/>
          <p:cNvSpPr txBox="1"/>
          <p:nvPr/>
        </p:nvSpPr>
        <p:spPr>
          <a:xfrm>
            <a:off x="5648325" y="1527937"/>
            <a:ext cx="1165073"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completed</a:t>
            </a:r>
            <a:endParaRPr sz="2000">
              <a:latin typeface="Calibri"/>
              <a:cs typeface="Calibri"/>
            </a:endParaRPr>
          </a:p>
        </p:txBody>
      </p:sp>
      <p:sp>
        <p:nvSpPr>
          <p:cNvPr id="12" name="object 12"/>
          <p:cNvSpPr txBox="1"/>
          <p:nvPr/>
        </p:nvSpPr>
        <p:spPr>
          <a:xfrm>
            <a:off x="6853808" y="1527937"/>
            <a:ext cx="198403"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if</a:t>
            </a:r>
            <a:endParaRPr sz="2000">
              <a:latin typeface="Calibri"/>
              <a:cs typeface="Calibri"/>
            </a:endParaRPr>
          </a:p>
        </p:txBody>
      </p:sp>
      <p:sp>
        <p:nvSpPr>
          <p:cNvPr id="11" name="object 11"/>
          <p:cNvSpPr txBox="1"/>
          <p:nvPr/>
        </p:nvSpPr>
        <p:spPr>
          <a:xfrm>
            <a:off x="7094601" y="1527937"/>
            <a:ext cx="205984"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it</a:t>
            </a:r>
            <a:endParaRPr sz="2000">
              <a:latin typeface="Calibri"/>
              <a:cs typeface="Calibri"/>
            </a:endParaRPr>
          </a:p>
        </p:txBody>
      </p:sp>
      <p:sp>
        <p:nvSpPr>
          <p:cNvPr id="10" name="object 10"/>
          <p:cNvSpPr txBox="1"/>
          <p:nvPr/>
        </p:nvSpPr>
        <p:spPr>
          <a:xfrm>
            <a:off x="7341489" y="1527937"/>
            <a:ext cx="865447"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reaches</a:t>
            </a:r>
            <a:endParaRPr sz="2000">
              <a:latin typeface="Calibri"/>
              <a:cs typeface="Calibri"/>
            </a:endParaRPr>
          </a:p>
        </p:txBody>
      </p:sp>
      <p:sp>
        <p:nvSpPr>
          <p:cNvPr id="9" name="object 9"/>
          <p:cNvSpPr txBox="1"/>
          <p:nvPr/>
        </p:nvSpPr>
        <p:spPr>
          <a:xfrm>
            <a:off x="8247126" y="1527937"/>
            <a:ext cx="409175" cy="279907"/>
          </a:xfrm>
          <a:prstGeom prst="rect">
            <a:avLst/>
          </a:prstGeom>
        </p:spPr>
        <p:txBody>
          <a:bodyPr wrap="square" lIns="0" tIns="13366" rIns="0" bIns="0" rtlCol="0">
            <a:noAutofit/>
          </a:bodyPr>
          <a:lstStyle/>
          <a:p>
            <a:pPr marL="12700">
              <a:lnSpc>
                <a:spcPts val="2105"/>
              </a:lnSpc>
            </a:pPr>
            <a:r>
              <a:rPr sz="2000" dirty="0">
                <a:latin typeface="Calibri"/>
                <a:cs typeface="Calibri"/>
              </a:rPr>
              <a:t>the</a:t>
            </a:r>
            <a:endParaRPr sz="2000">
              <a:latin typeface="Calibri"/>
              <a:cs typeface="Calibri"/>
            </a:endParaRPr>
          </a:p>
        </p:txBody>
      </p:sp>
      <p:sp>
        <p:nvSpPr>
          <p:cNvPr id="8" name="object 8"/>
          <p:cNvSpPr txBox="1"/>
          <p:nvPr/>
        </p:nvSpPr>
        <p:spPr>
          <a:xfrm>
            <a:off x="8698230" y="1527937"/>
            <a:ext cx="424713"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last</a:t>
            </a:r>
            <a:endParaRPr sz="2000">
              <a:latin typeface="Calibri"/>
              <a:cs typeface="Calibri"/>
            </a:endParaRPr>
          </a:p>
        </p:txBody>
      </p:sp>
      <p:sp>
        <p:nvSpPr>
          <p:cNvPr id="7" name="object 7"/>
          <p:cNvSpPr txBox="1"/>
          <p:nvPr/>
        </p:nvSpPr>
        <p:spPr>
          <a:xfrm>
            <a:off x="9163050" y="1527937"/>
            <a:ext cx="922785"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element</a:t>
            </a:r>
            <a:endParaRPr sz="2000">
              <a:latin typeface="Calibri"/>
              <a:cs typeface="Calibri"/>
            </a:endParaRPr>
          </a:p>
        </p:txBody>
      </p:sp>
      <p:sp>
        <p:nvSpPr>
          <p:cNvPr id="6" name="object 6"/>
          <p:cNvSpPr txBox="1"/>
          <p:nvPr/>
        </p:nvSpPr>
        <p:spPr>
          <a:xfrm>
            <a:off x="10127996" y="1527937"/>
            <a:ext cx="254450"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in</a:t>
            </a:r>
            <a:endParaRPr sz="2000">
              <a:latin typeface="Calibri"/>
              <a:cs typeface="Calibri"/>
            </a:endParaRPr>
          </a:p>
        </p:txBody>
      </p:sp>
      <p:sp>
        <p:nvSpPr>
          <p:cNvPr id="5" name="object 5"/>
          <p:cNvSpPr txBox="1"/>
          <p:nvPr/>
        </p:nvSpPr>
        <p:spPr>
          <a:xfrm>
            <a:off x="10423652" y="1527937"/>
            <a:ext cx="409175" cy="279907"/>
          </a:xfrm>
          <a:prstGeom prst="rect">
            <a:avLst/>
          </a:prstGeom>
        </p:spPr>
        <p:txBody>
          <a:bodyPr wrap="square" lIns="0" tIns="13366" rIns="0" bIns="0" rtlCol="0">
            <a:noAutofit/>
          </a:bodyPr>
          <a:lstStyle/>
          <a:p>
            <a:pPr marL="12700">
              <a:lnSpc>
                <a:spcPts val="2105"/>
              </a:lnSpc>
            </a:pPr>
            <a:r>
              <a:rPr sz="2000" dirty="0">
                <a:latin typeface="Calibri"/>
                <a:cs typeface="Calibri"/>
              </a:rPr>
              <a:t>the</a:t>
            </a:r>
            <a:endParaRPr sz="2000">
              <a:latin typeface="Calibri"/>
              <a:cs typeface="Calibri"/>
            </a:endParaRPr>
          </a:p>
        </p:txBody>
      </p:sp>
      <p:sp>
        <p:nvSpPr>
          <p:cNvPr id="4" name="object 4"/>
          <p:cNvSpPr txBox="1"/>
          <p:nvPr/>
        </p:nvSpPr>
        <p:spPr>
          <a:xfrm>
            <a:off x="10873232" y="1527937"/>
            <a:ext cx="613555"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given</a:t>
            </a:r>
            <a:endParaRPr sz="2000">
              <a:latin typeface="Calibri"/>
              <a:cs typeface="Calibri"/>
            </a:endParaRPr>
          </a:p>
        </p:txBody>
      </p:sp>
      <p:sp>
        <p:nvSpPr>
          <p:cNvPr id="2" name="object 2"/>
          <p:cNvSpPr txBox="1"/>
          <p:nvPr/>
        </p:nvSpPr>
        <p:spPr>
          <a:xfrm>
            <a:off x="875694" y="336423"/>
            <a:ext cx="81647"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1063040" y="1873250"/>
            <a:ext cx="5116068" cy="3072765"/>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1268488" y="1873757"/>
            <a:ext cx="5132324" cy="3072257"/>
          </a:xfrm>
          <a:custGeom>
            <a:avLst/>
            <a:gdLst/>
            <a:ahLst/>
            <a:cxnLst/>
            <a:rect l="l" t="t" r="r" b="b"/>
            <a:pathLst>
              <a:path w="5132324" h="3072257">
                <a:moveTo>
                  <a:pt x="0" y="3072257"/>
                </a:moveTo>
                <a:lnTo>
                  <a:pt x="5132324" y="3072257"/>
                </a:lnTo>
                <a:lnTo>
                  <a:pt x="5132324" y="0"/>
                </a:lnTo>
                <a:lnTo>
                  <a:pt x="0" y="0"/>
                </a:lnTo>
                <a:lnTo>
                  <a:pt x="0" y="3072257"/>
                </a:lnTo>
                <a:close/>
              </a:path>
            </a:pathLst>
          </a:custGeom>
          <a:ln w="28575">
            <a:solidFill>
              <a:srgbClr val="BB8B00"/>
            </a:solidFill>
            <a:prstDash val="lgDash"/>
          </a:ln>
        </p:spPr>
        <p:txBody>
          <a:bodyPr wrap="square" lIns="0" tIns="0" rIns="0" bIns="0" rtlCol="0">
            <a:noAutofit/>
          </a:bodyPr>
          <a:lstStyle/>
          <a:p>
            <a:endParaRPr/>
          </a:p>
        </p:txBody>
      </p:sp>
      <p:sp>
        <p:nvSpPr>
          <p:cNvPr id="12" name="object 12"/>
          <p:cNvSpPr/>
          <p:nvPr/>
        </p:nvSpPr>
        <p:spPr>
          <a:xfrm>
            <a:off x="7204329" y="1873885"/>
            <a:ext cx="4345940" cy="817372"/>
          </a:xfrm>
          <a:custGeom>
            <a:avLst/>
            <a:gdLst/>
            <a:ahLst/>
            <a:cxnLst/>
            <a:rect l="l" t="t" r="r" b="b"/>
            <a:pathLst>
              <a:path w="4345940" h="817372">
                <a:moveTo>
                  <a:pt x="0" y="136143"/>
                </a:moveTo>
                <a:lnTo>
                  <a:pt x="24" y="683693"/>
                </a:lnTo>
                <a:lnTo>
                  <a:pt x="7590" y="726055"/>
                </a:lnTo>
                <a:lnTo>
                  <a:pt x="27176" y="762764"/>
                </a:lnTo>
                <a:lnTo>
                  <a:pt x="56604" y="791661"/>
                </a:lnTo>
                <a:lnTo>
                  <a:pt x="93695" y="810584"/>
                </a:lnTo>
                <a:lnTo>
                  <a:pt x="136271" y="817372"/>
                </a:lnTo>
                <a:lnTo>
                  <a:pt x="4212261" y="817347"/>
                </a:lnTo>
                <a:lnTo>
                  <a:pt x="4254623" y="809795"/>
                </a:lnTo>
                <a:lnTo>
                  <a:pt x="4291332" y="790232"/>
                </a:lnTo>
                <a:lnTo>
                  <a:pt x="4320229" y="760822"/>
                </a:lnTo>
                <a:lnTo>
                  <a:pt x="4339152" y="723725"/>
                </a:lnTo>
                <a:lnTo>
                  <a:pt x="4345940" y="681101"/>
                </a:lnTo>
                <a:lnTo>
                  <a:pt x="4345917" y="133659"/>
                </a:lnTo>
                <a:lnTo>
                  <a:pt x="4338388" y="91328"/>
                </a:lnTo>
                <a:lnTo>
                  <a:pt x="4318835" y="54626"/>
                </a:lnTo>
                <a:lnTo>
                  <a:pt x="4289422" y="25725"/>
                </a:lnTo>
                <a:lnTo>
                  <a:pt x="4252311" y="6792"/>
                </a:lnTo>
                <a:lnTo>
                  <a:pt x="4209669" y="0"/>
                </a:lnTo>
                <a:lnTo>
                  <a:pt x="133786" y="22"/>
                </a:lnTo>
                <a:lnTo>
                  <a:pt x="91440" y="7549"/>
                </a:lnTo>
                <a:lnTo>
                  <a:pt x="54707" y="27095"/>
                </a:lnTo>
                <a:lnTo>
                  <a:pt x="25769" y="56489"/>
                </a:lnTo>
                <a:lnTo>
                  <a:pt x="6805" y="93562"/>
                </a:lnTo>
                <a:lnTo>
                  <a:pt x="0" y="136143"/>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7204329" y="1873885"/>
            <a:ext cx="4345940" cy="817372"/>
          </a:xfrm>
          <a:custGeom>
            <a:avLst/>
            <a:gdLst/>
            <a:ahLst/>
            <a:cxnLst/>
            <a:rect l="l" t="t" r="r" b="b"/>
            <a:pathLst>
              <a:path w="4345940" h="817372">
                <a:moveTo>
                  <a:pt x="0" y="136143"/>
                </a:moveTo>
                <a:lnTo>
                  <a:pt x="6805" y="93562"/>
                </a:lnTo>
                <a:lnTo>
                  <a:pt x="25769" y="56489"/>
                </a:lnTo>
                <a:lnTo>
                  <a:pt x="54707" y="27095"/>
                </a:lnTo>
                <a:lnTo>
                  <a:pt x="91440" y="7549"/>
                </a:lnTo>
                <a:lnTo>
                  <a:pt x="133786" y="22"/>
                </a:lnTo>
                <a:lnTo>
                  <a:pt x="136271" y="0"/>
                </a:lnTo>
                <a:lnTo>
                  <a:pt x="4209669" y="0"/>
                </a:lnTo>
                <a:lnTo>
                  <a:pt x="4252311" y="6792"/>
                </a:lnTo>
                <a:lnTo>
                  <a:pt x="4289422" y="25725"/>
                </a:lnTo>
                <a:lnTo>
                  <a:pt x="4318835" y="54626"/>
                </a:lnTo>
                <a:lnTo>
                  <a:pt x="4338388" y="91328"/>
                </a:lnTo>
                <a:lnTo>
                  <a:pt x="4345917" y="133659"/>
                </a:lnTo>
                <a:lnTo>
                  <a:pt x="4345940" y="136143"/>
                </a:lnTo>
                <a:lnTo>
                  <a:pt x="4345940" y="681101"/>
                </a:lnTo>
                <a:lnTo>
                  <a:pt x="4339152" y="723725"/>
                </a:lnTo>
                <a:lnTo>
                  <a:pt x="4320229" y="760822"/>
                </a:lnTo>
                <a:lnTo>
                  <a:pt x="4291332" y="790232"/>
                </a:lnTo>
                <a:lnTo>
                  <a:pt x="4254623" y="809795"/>
                </a:lnTo>
                <a:lnTo>
                  <a:pt x="4212261" y="817347"/>
                </a:lnTo>
                <a:lnTo>
                  <a:pt x="4209669" y="817372"/>
                </a:lnTo>
                <a:lnTo>
                  <a:pt x="136271" y="817372"/>
                </a:lnTo>
                <a:lnTo>
                  <a:pt x="93695" y="810584"/>
                </a:lnTo>
                <a:lnTo>
                  <a:pt x="56604" y="791661"/>
                </a:lnTo>
                <a:lnTo>
                  <a:pt x="27176" y="762764"/>
                </a:lnTo>
                <a:lnTo>
                  <a:pt x="7590" y="726055"/>
                </a:lnTo>
                <a:lnTo>
                  <a:pt x="24" y="683693"/>
                </a:lnTo>
                <a:lnTo>
                  <a:pt x="0" y="681101"/>
                </a:lnTo>
                <a:lnTo>
                  <a:pt x="0" y="136143"/>
                </a:lnTo>
                <a:close/>
              </a:path>
            </a:pathLst>
          </a:custGeom>
          <a:ln w="25400">
            <a:solidFill>
              <a:srgbClr val="BB8B00"/>
            </a:solidFill>
          </a:ln>
        </p:spPr>
        <p:txBody>
          <a:bodyPr wrap="square" lIns="0" tIns="0" rIns="0" bIns="0" rtlCol="0">
            <a:noAutofit/>
          </a:bodyPr>
          <a:lstStyle/>
          <a:p>
            <a:endParaRPr/>
          </a:p>
        </p:txBody>
      </p:sp>
      <p:sp>
        <p:nvSpPr>
          <p:cNvPr id="14" name="object 14"/>
          <p:cNvSpPr/>
          <p:nvPr/>
        </p:nvSpPr>
        <p:spPr>
          <a:xfrm>
            <a:off x="4461129" y="2081911"/>
            <a:ext cx="2743200" cy="103377"/>
          </a:xfrm>
          <a:custGeom>
            <a:avLst/>
            <a:gdLst/>
            <a:ahLst/>
            <a:cxnLst/>
            <a:rect l="l" t="t" r="r" b="b"/>
            <a:pathLst>
              <a:path w="2743200" h="103377">
                <a:moveTo>
                  <a:pt x="92583" y="1015"/>
                </a:moveTo>
                <a:lnTo>
                  <a:pt x="88646" y="0"/>
                </a:lnTo>
                <a:lnTo>
                  <a:pt x="85598" y="1777"/>
                </a:lnTo>
                <a:lnTo>
                  <a:pt x="0" y="51688"/>
                </a:lnTo>
                <a:lnTo>
                  <a:pt x="12573" y="45338"/>
                </a:lnTo>
                <a:lnTo>
                  <a:pt x="15748" y="57150"/>
                </a:lnTo>
                <a:lnTo>
                  <a:pt x="35995" y="58039"/>
                </a:lnTo>
                <a:lnTo>
                  <a:pt x="2743200" y="58038"/>
                </a:lnTo>
                <a:lnTo>
                  <a:pt x="2743200" y="45338"/>
                </a:lnTo>
                <a:lnTo>
                  <a:pt x="35995" y="45339"/>
                </a:lnTo>
                <a:lnTo>
                  <a:pt x="25109" y="51689"/>
                </a:lnTo>
                <a:lnTo>
                  <a:pt x="15748" y="46227"/>
                </a:lnTo>
                <a:lnTo>
                  <a:pt x="35995" y="45339"/>
                </a:lnTo>
                <a:lnTo>
                  <a:pt x="91948" y="12700"/>
                </a:lnTo>
                <a:lnTo>
                  <a:pt x="94996" y="10922"/>
                </a:lnTo>
                <a:lnTo>
                  <a:pt x="96012" y="7112"/>
                </a:lnTo>
                <a:lnTo>
                  <a:pt x="94234" y="4063"/>
                </a:lnTo>
                <a:lnTo>
                  <a:pt x="92583" y="1015"/>
                </a:lnTo>
                <a:close/>
              </a:path>
              <a:path w="2743200" h="103377">
                <a:moveTo>
                  <a:pt x="85598" y="101600"/>
                </a:moveTo>
                <a:lnTo>
                  <a:pt x="88646" y="103377"/>
                </a:lnTo>
                <a:lnTo>
                  <a:pt x="92583" y="102362"/>
                </a:lnTo>
                <a:lnTo>
                  <a:pt x="94234" y="99313"/>
                </a:lnTo>
                <a:lnTo>
                  <a:pt x="96012" y="96265"/>
                </a:lnTo>
                <a:lnTo>
                  <a:pt x="94996" y="92455"/>
                </a:lnTo>
                <a:lnTo>
                  <a:pt x="91948" y="90677"/>
                </a:lnTo>
                <a:lnTo>
                  <a:pt x="35995" y="58039"/>
                </a:lnTo>
                <a:lnTo>
                  <a:pt x="12573" y="58038"/>
                </a:lnTo>
                <a:lnTo>
                  <a:pt x="35995" y="58039"/>
                </a:lnTo>
                <a:lnTo>
                  <a:pt x="15748" y="57150"/>
                </a:lnTo>
                <a:lnTo>
                  <a:pt x="12573" y="45338"/>
                </a:lnTo>
                <a:lnTo>
                  <a:pt x="0" y="51688"/>
                </a:lnTo>
                <a:lnTo>
                  <a:pt x="85598" y="101600"/>
                </a:lnTo>
                <a:close/>
              </a:path>
              <a:path w="2743200" h="103377">
                <a:moveTo>
                  <a:pt x="35995" y="45339"/>
                </a:moveTo>
                <a:lnTo>
                  <a:pt x="15748" y="46227"/>
                </a:lnTo>
                <a:lnTo>
                  <a:pt x="25109" y="51689"/>
                </a:lnTo>
                <a:lnTo>
                  <a:pt x="35995" y="45339"/>
                </a:lnTo>
                <a:close/>
              </a:path>
            </a:pathLst>
          </a:custGeom>
          <a:solidFill>
            <a:srgbClr val="FFBE00"/>
          </a:solidFill>
        </p:spPr>
        <p:txBody>
          <a:bodyPr wrap="square" lIns="0" tIns="0" rIns="0" bIns="0" rtlCol="0">
            <a:noAutofit/>
          </a:bodyPr>
          <a:lstStyle/>
          <a:p>
            <a:endParaRPr/>
          </a:p>
        </p:txBody>
      </p:sp>
      <p:sp>
        <p:nvSpPr>
          <p:cNvPr id="15" name="object 15"/>
          <p:cNvSpPr/>
          <p:nvPr/>
        </p:nvSpPr>
        <p:spPr>
          <a:xfrm>
            <a:off x="7204329" y="3595242"/>
            <a:ext cx="4345940" cy="817499"/>
          </a:xfrm>
          <a:custGeom>
            <a:avLst/>
            <a:gdLst/>
            <a:ahLst/>
            <a:cxnLst/>
            <a:rect l="l" t="t" r="r" b="b"/>
            <a:pathLst>
              <a:path w="4345940" h="817499">
                <a:moveTo>
                  <a:pt x="0" y="136271"/>
                </a:moveTo>
                <a:lnTo>
                  <a:pt x="24" y="683816"/>
                </a:lnTo>
                <a:lnTo>
                  <a:pt x="7590" y="726132"/>
                </a:lnTo>
                <a:lnTo>
                  <a:pt x="27176" y="762837"/>
                </a:lnTo>
                <a:lnTo>
                  <a:pt x="56604" y="791752"/>
                </a:lnTo>
                <a:lnTo>
                  <a:pt x="93695" y="810699"/>
                </a:lnTo>
                <a:lnTo>
                  <a:pt x="136271" y="817499"/>
                </a:lnTo>
                <a:lnTo>
                  <a:pt x="4212261" y="817474"/>
                </a:lnTo>
                <a:lnTo>
                  <a:pt x="4254623" y="809908"/>
                </a:lnTo>
                <a:lnTo>
                  <a:pt x="4291332" y="790322"/>
                </a:lnTo>
                <a:lnTo>
                  <a:pt x="4320229" y="760894"/>
                </a:lnTo>
                <a:lnTo>
                  <a:pt x="4339152" y="723803"/>
                </a:lnTo>
                <a:lnTo>
                  <a:pt x="4345940" y="681228"/>
                </a:lnTo>
                <a:lnTo>
                  <a:pt x="4345915" y="133678"/>
                </a:lnTo>
                <a:lnTo>
                  <a:pt x="4338363" y="91316"/>
                </a:lnTo>
                <a:lnTo>
                  <a:pt x="4318800" y="54607"/>
                </a:lnTo>
                <a:lnTo>
                  <a:pt x="4289390" y="25710"/>
                </a:lnTo>
                <a:lnTo>
                  <a:pt x="4252293" y="6787"/>
                </a:lnTo>
                <a:lnTo>
                  <a:pt x="4209669" y="0"/>
                </a:lnTo>
                <a:lnTo>
                  <a:pt x="133682" y="24"/>
                </a:lnTo>
                <a:lnTo>
                  <a:pt x="91366" y="7576"/>
                </a:lnTo>
                <a:lnTo>
                  <a:pt x="54661" y="27139"/>
                </a:lnTo>
                <a:lnTo>
                  <a:pt x="25746" y="56549"/>
                </a:lnTo>
                <a:lnTo>
                  <a:pt x="6799" y="93646"/>
                </a:lnTo>
                <a:lnTo>
                  <a:pt x="0" y="136271"/>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7204329" y="3595242"/>
            <a:ext cx="4345940" cy="817499"/>
          </a:xfrm>
          <a:custGeom>
            <a:avLst/>
            <a:gdLst/>
            <a:ahLst/>
            <a:cxnLst/>
            <a:rect l="l" t="t" r="r" b="b"/>
            <a:pathLst>
              <a:path w="4345940" h="817499">
                <a:moveTo>
                  <a:pt x="0" y="136271"/>
                </a:moveTo>
                <a:lnTo>
                  <a:pt x="6799" y="93646"/>
                </a:lnTo>
                <a:lnTo>
                  <a:pt x="25746" y="56549"/>
                </a:lnTo>
                <a:lnTo>
                  <a:pt x="54661" y="27139"/>
                </a:lnTo>
                <a:lnTo>
                  <a:pt x="91366" y="7576"/>
                </a:lnTo>
                <a:lnTo>
                  <a:pt x="133682" y="24"/>
                </a:lnTo>
                <a:lnTo>
                  <a:pt x="136271" y="0"/>
                </a:lnTo>
                <a:lnTo>
                  <a:pt x="4209669" y="0"/>
                </a:lnTo>
                <a:lnTo>
                  <a:pt x="4252293" y="6787"/>
                </a:lnTo>
                <a:lnTo>
                  <a:pt x="4289390" y="25710"/>
                </a:lnTo>
                <a:lnTo>
                  <a:pt x="4318800" y="54607"/>
                </a:lnTo>
                <a:lnTo>
                  <a:pt x="4338363" y="91316"/>
                </a:lnTo>
                <a:lnTo>
                  <a:pt x="4345915" y="133678"/>
                </a:lnTo>
                <a:lnTo>
                  <a:pt x="4345940" y="136271"/>
                </a:lnTo>
                <a:lnTo>
                  <a:pt x="4345940" y="681228"/>
                </a:lnTo>
                <a:lnTo>
                  <a:pt x="4339152" y="723803"/>
                </a:lnTo>
                <a:lnTo>
                  <a:pt x="4320229" y="760894"/>
                </a:lnTo>
                <a:lnTo>
                  <a:pt x="4291332" y="790322"/>
                </a:lnTo>
                <a:lnTo>
                  <a:pt x="4254623" y="809908"/>
                </a:lnTo>
                <a:lnTo>
                  <a:pt x="4212261" y="817474"/>
                </a:lnTo>
                <a:lnTo>
                  <a:pt x="4209669" y="817499"/>
                </a:lnTo>
                <a:lnTo>
                  <a:pt x="136271" y="817499"/>
                </a:lnTo>
                <a:lnTo>
                  <a:pt x="93695" y="810699"/>
                </a:lnTo>
                <a:lnTo>
                  <a:pt x="56604" y="791752"/>
                </a:lnTo>
                <a:lnTo>
                  <a:pt x="27176" y="762837"/>
                </a:lnTo>
                <a:lnTo>
                  <a:pt x="7590" y="726132"/>
                </a:lnTo>
                <a:lnTo>
                  <a:pt x="24" y="683816"/>
                </a:lnTo>
                <a:lnTo>
                  <a:pt x="0" y="681228"/>
                </a:lnTo>
                <a:lnTo>
                  <a:pt x="0" y="136271"/>
                </a:lnTo>
                <a:close/>
              </a:path>
            </a:pathLst>
          </a:custGeom>
          <a:ln w="25400">
            <a:solidFill>
              <a:srgbClr val="BB8B00"/>
            </a:solidFill>
          </a:ln>
        </p:spPr>
        <p:txBody>
          <a:bodyPr wrap="square" lIns="0" tIns="0" rIns="0" bIns="0" rtlCol="0">
            <a:noAutofit/>
          </a:bodyPr>
          <a:lstStyle/>
          <a:p>
            <a:endParaRPr/>
          </a:p>
        </p:txBody>
      </p:sp>
      <p:sp>
        <p:nvSpPr>
          <p:cNvPr id="17" name="object 17"/>
          <p:cNvSpPr/>
          <p:nvPr/>
        </p:nvSpPr>
        <p:spPr>
          <a:xfrm>
            <a:off x="5181600" y="2549271"/>
            <a:ext cx="2026157" cy="1279905"/>
          </a:xfrm>
          <a:custGeom>
            <a:avLst/>
            <a:gdLst/>
            <a:ahLst/>
            <a:cxnLst/>
            <a:rect l="l" t="t" r="r" b="b"/>
            <a:pathLst>
              <a:path w="2026157" h="1279905">
                <a:moveTo>
                  <a:pt x="10413" y="12953"/>
                </a:moveTo>
                <a:lnTo>
                  <a:pt x="27167" y="24621"/>
                </a:lnTo>
                <a:lnTo>
                  <a:pt x="2019427" y="1279905"/>
                </a:lnTo>
                <a:lnTo>
                  <a:pt x="2026157" y="1269237"/>
                </a:lnTo>
                <a:lnTo>
                  <a:pt x="33794" y="13762"/>
                </a:lnTo>
                <a:lnTo>
                  <a:pt x="13970" y="1269"/>
                </a:lnTo>
                <a:lnTo>
                  <a:pt x="7238" y="12064"/>
                </a:lnTo>
                <a:lnTo>
                  <a:pt x="45720" y="87883"/>
                </a:lnTo>
                <a:lnTo>
                  <a:pt x="47371" y="90931"/>
                </a:lnTo>
                <a:lnTo>
                  <a:pt x="51180" y="92201"/>
                </a:lnTo>
                <a:lnTo>
                  <a:pt x="54355" y="90550"/>
                </a:lnTo>
                <a:lnTo>
                  <a:pt x="57403" y="88900"/>
                </a:lnTo>
                <a:lnTo>
                  <a:pt x="58674" y="85089"/>
                </a:lnTo>
                <a:lnTo>
                  <a:pt x="57023" y="81914"/>
                </a:lnTo>
                <a:lnTo>
                  <a:pt x="27167" y="24621"/>
                </a:lnTo>
                <a:lnTo>
                  <a:pt x="10413" y="12953"/>
                </a:lnTo>
                <a:lnTo>
                  <a:pt x="16255" y="3682"/>
                </a:lnTo>
                <a:lnTo>
                  <a:pt x="21283" y="13329"/>
                </a:lnTo>
                <a:lnTo>
                  <a:pt x="10413" y="12953"/>
                </a:lnTo>
                <a:close/>
              </a:path>
              <a:path w="2026157" h="1279905">
                <a:moveTo>
                  <a:pt x="102488" y="3428"/>
                </a:moveTo>
                <a:lnTo>
                  <a:pt x="99060" y="3301"/>
                </a:lnTo>
                <a:lnTo>
                  <a:pt x="0" y="0"/>
                </a:lnTo>
                <a:lnTo>
                  <a:pt x="45720" y="87883"/>
                </a:lnTo>
                <a:lnTo>
                  <a:pt x="7238" y="12064"/>
                </a:lnTo>
                <a:lnTo>
                  <a:pt x="13970" y="1269"/>
                </a:lnTo>
                <a:lnTo>
                  <a:pt x="33794" y="13762"/>
                </a:lnTo>
                <a:lnTo>
                  <a:pt x="98551" y="16001"/>
                </a:lnTo>
                <a:lnTo>
                  <a:pt x="102108" y="16128"/>
                </a:lnTo>
                <a:lnTo>
                  <a:pt x="105028" y="13462"/>
                </a:lnTo>
                <a:lnTo>
                  <a:pt x="105155" y="9905"/>
                </a:lnTo>
                <a:lnTo>
                  <a:pt x="105283" y="6350"/>
                </a:lnTo>
                <a:lnTo>
                  <a:pt x="102488" y="3428"/>
                </a:lnTo>
                <a:close/>
              </a:path>
              <a:path w="2026157" h="1279905">
                <a:moveTo>
                  <a:pt x="21283" y="13329"/>
                </a:moveTo>
                <a:lnTo>
                  <a:pt x="16255" y="3682"/>
                </a:lnTo>
                <a:lnTo>
                  <a:pt x="10413" y="12953"/>
                </a:lnTo>
                <a:lnTo>
                  <a:pt x="21283" y="13329"/>
                </a:lnTo>
                <a:close/>
              </a:path>
            </a:pathLst>
          </a:custGeom>
          <a:solidFill>
            <a:srgbClr val="FFBE00"/>
          </a:solidFill>
        </p:spPr>
        <p:txBody>
          <a:bodyPr wrap="square" lIns="0" tIns="0" rIns="0" bIns="0" rtlCol="0">
            <a:noAutofit/>
          </a:bodyPr>
          <a:lstStyle/>
          <a:p>
            <a:endParaRPr/>
          </a:p>
        </p:txBody>
      </p:sp>
      <p:sp>
        <p:nvSpPr>
          <p:cNvPr id="9" name="object 9"/>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8" name="object 8"/>
          <p:cNvSpPr txBox="1"/>
          <p:nvPr/>
        </p:nvSpPr>
        <p:spPr>
          <a:xfrm>
            <a:off x="974852" y="1223137"/>
            <a:ext cx="1063094"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Example :</a:t>
            </a:r>
            <a:endParaRPr sz="2000">
              <a:latin typeface="Calibri"/>
              <a:cs typeface="Calibri"/>
            </a:endParaRPr>
          </a:p>
        </p:txBody>
      </p:sp>
      <p:sp>
        <p:nvSpPr>
          <p:cNvPr id="7" name="object 7"/>
          <p:cNvSpPr txBox="1"/>
          <p:nvPr/>
        </p:nvSpPr>
        <p:spPr>
          <a:xfrm>
            <a:off x="7324090" y="2037841"/>
            <a:ext cx="4143870" cy="528320"/>
          </a:xfrm>
          <a:prstGeom prst="rect">
            <a:avLst/>
          </a:prstGeom>
        </p:spPr>
        <p:txBody>
          <a:bodyPr wrap="square" lIns="0" tIns="12065" rIns="0" bIns="0" rtlCol="0">
            <a:noAutofit/>
          </a:bodyPr>
          <a:lstStyle/>
          <a:p>
            <a:pPr marL="12700">
              <a:lnSpc>
                <a:spcPts val="1900"/>
              </a:lnSpc>
            </a:pPr>
            <a:r>
              <a:rPr sz="1800" spc="15" dirty="0">
                <a:solidFill>
                  <a:srgbClr val="FFFFFF"/>
                </a:solidFill>
                <a:latin typeface="Calibri"/>
                <a:cs typeface="Calibri"/>
              </a:rPr>
              <a:t>To use “for “ loop, we have to use keyword</a:t>
            </a:r>
            <a:endParaRPr sz="1800">
              <a:latin typeface="Calibri"/>
              <a:cs typeface="Calibri"/>
            </a:endParaRPr>
          </a:p>
          <a:p>
            <a:pPr marL="12700" marR="34290">
              <a:lnSpc>
                <a:spcPts val="2160"/>
              </a:lnSpc>
              <a:spcBef>
                <a:spcPts val="13"/>
              </a:spcBef>
            </a:pPr>
            <a:r>
              <a:rPr sz="1800" dirty="0">
                <a:solidFill>
                  <a:srgbClr val="FFFFFF"/>
                </a:solidFill>
                <a:latin typeface="Calibri"/>
                <a:cs typeface="Calibri"/>
              </a:rPr>
              <a:t>“in”</a:t>
            </a:r>
            <a:endParaRPr sz="1800">
              <a:latin typeface="Calibri"/>
              <a:cs typeface="Calibri"/>
            </a:endParaRPr>
          </a:p>
        </p:txBody>
      </p:sp>
      <p:sp>
        <p:nvSpPr>
          <p:cNvPr id="6" name="object 6"/>
          <p:cNvSpPr txBox="1"/>
          <p:nvPr/>
        </p:nvSpPr>
        <p:spPr>
          <a:xfrm>
            <a:off x="7324090" y="3759707"/>
            <a:ext cx="3042074" cy="528319"/>
          </a:xfrm>
          <a:prstGeom prst="rect">
            <a:avLst/>
          </a:prstGeom>
        </p:spPr>
        <p:txBody>
          <a:bodyPr wrap="square" lIns="0" tIns="12065" rIns="0" bIns="0" rtlCol="0">
            <a:noAutofit/>
          </a:bodyPr>
          <a:lstStyle/>
          <a:p>
            <a:pPr marL="12700">
              <a:lnSpc>
                <a:spcPts val="1900"/>
              </a:lnSpc>
            </a:pPr>
            <a:r>
              <a:rPr sz="1800" spc="18" dirty="0">
                <a:solidFill>
                  <a:srgbClr val="FFFFFF"/>
                </a:solidFill>
                <a:latin typeface="Calibri"/>
                <a:cs typeface="Calibri"/>
              </a:rPr>
              <a:t>Under  variable  “letter”,  every</a:t>
            </a:r>
            <a:endParaRPr sz="1800">
              <a:latin typeface="Calibri"/>
              <a:cs typeface="Calibri"/>
            </a:endParaRPr>
          </a:p>
          <a:p>
            <a:pPr marL="12700" marR="34290">
              <a:lnSpc>
                <a:spcPts val="2160"/>
              </a:lnSpc>
              <a:spcBef>
                <a:spcPts val="13"/>
              </a:spcBef>
            </a:pPr>
            <a:r>
              <a:rPr sz="1800" spc="1" dirty="0">
                <a:solidFill>
                  <a:srgbClr val="FFFFFF"/>
                </a:solidFill>
                <a:latin typeface="Calibri"/>
                <a:cs typeface="Calibri"/>
              </a:rPr>
              <a:t>pick one by one in each loop.</a:t>
            </a:r>
            <a:endParaRPr sz="1800">
              <a:latin typeface="Calibri"/>
              <a:cs typeface="Calibri"/>
            </a:endParaRPr>
          </a:p>
        </p:txBody>
      </p:sp>
      <p:sp>
        <p:nvSpPr>
          <p:cNvPr id="5" name="object 5"/>
          <p:cNvSpPr txBox="1"/>
          <p:nvPr/>
        </p:nvSpPr>
        <p:spPr>
          <a:xfrm>
            <a:off x="10442575" y="3759707"/>
            <a:ext cx="565625" cy="254000"/>
          </a:xfrm>
          <a:prstGeom prst="rect">
            <a:avLst/>
          </a:prstGeom>
        </p:spPr>
        <p:txBody>
          <a:bodyPr wrap="square" lIns="0" tIns="12065" rIns="0" bIns="0" rtlCol="0">
            <a:noAutofit/>
          </a:bodyPr>
          <a:lstStyle/>
          <a:p>
            <a:pPr marL="12700">
              <a:lnSpc>
                <a:spcPts val="1900"/>
              </a:lnSpc>
            </a:pPr>
            <a:r>
              <a:rPr sz="1800" spc="-9" dirty="0">
                <a:solidFill>
                  <a:srgbClr val="FFFFFF"/>
                </a:solidFill>
                <a:latin typeface="Calibri"/>
                <a:cs typeface="Calibri"/>
              </a:rPr>
              <a:t>letter</a:t>
            </a:r>
            <a:endParaRPr sz="1800">
              <a:latin typeface="Calibri"/>
              <a:cs typeface="Calibri"/>
            </a:endParaRPr>
          </a:p>
        </p:txBody>
      </p:sp>
      <p:sp>
        <p:nvSpPr>
          <p:cNvPr id="4" name="object 4"/>
          <p:cNvSpPr txBox="1"/>
          <p:nvPr/>
        </p:nvSpPr>
        <p:spPr>
          <a:xfrm>
            <a:off x="11085703" y="3759707"/>
            <a:ext cx="380071" cy="25400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will</a:t>
            </a:r>
            <a:endParaRPr sz="1800">
              <a:latin typeface="Calibri"/>
              <a:cs typeface="Calibri"/>
            </a:endParaRPr>
          </a:p>
        </p:txBody>
      </p:sp>
      <p:sp>
        <p:nvSpPr>
          <p:cNvPr id="2" name="object 2"/>
          <p:cNvSpPr txBox="1"/>
          <p:nvPr/>
        </p:nvSpPr>
        <p:spPr>
          <a:xfrm>
            <a:off x="1268488" y="1873757"/>
            <a:ext cx="5132324" cy="3072257"/>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6934200" y="1524012"/>
            <a:ext cx="3505200" cy="4622165"/>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387502" y="197103"/>
            <a:ext cx="1748543" cy="380492"/>
          </a:xfrm>
          <a:prstGeom prst="rect">
            <a:avLst/>
          </a:prstGeom>
        </p:spPr>
        <p:txBody>
          <a:bodyPr wrap="square" lIns="0" tIns="18383" rIns="0" bIns="0" rtlCol="0">
            <a:noAutofit/>
          </a:bodyPr>
          <a:lstStyle/>
          <a:p>
            <a:pPr marL="12700">
              <a:lnSpc>
                <a:spcPts val="2895"/>
              </a:lnSpc>
            </a:pPr>
            <a:r>
              <a:rPr sz="2800" b="1" u="heavy" spc="-6" dirty="0">
                <a:solidFill>
                  <a:srgbClr val="404040"/>
                </a:solidFill>
                <a:latin typeface="Calibri"/>
                <a:cs typeface="Calibri"/>
              </a:rPr>
              <a:t>While Loop</a:t>
            </a:r>
            <a:endParaRPr sz="2800">
              <a:latin typeface="Calibri"/>
              <a:cs typeface="Calibri"/>
            </a:endParaRPr>
          </a:p>
        </p:txBody>
      </p:sp>
      <p:sp>
        <p:nvSpPr>
          <p:cNvPr id="8" name="object 8"/>
          <p:cNvSpPr txBox="1"/>
          <p:nvPr/>
        </p:nvSpPr>
        <p:spPr>
          <a:xfrm>
            <a:off x="631952" y="1207786"/>
            <a:ext cx="152654" cy="64566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p:txBody>
      </p:sp>
      <p:sp>
        <p:nvSpPr>
          <p:cNvPr id="7" name="object 7"/>
          <p:cNvSpPr txBox="1"/>
          <p:nvPr/>
        </p:nvSpPr>
        <p:spPr>
          <a:xfrm>
            <a:off x="974852" y="1223137"/>
            <a:ext cx="6814251" cy="1255725"/>
          </a:xfrm>
          <a:prstGeom prst="rect">
            <a:avLst/>
          </a:prstGeom>
        </p:spPr>
        <p:txBody>
          <a:bodyPr wrap="square" lIns="0" tIns="13366" rIns="0" bIns="0" rtlCol="0">
            <a:noAutofit/>
          </a:bodyPr>
          <a:lstStyle/>
          <a:p>
            <a:pPr marL="69087">
              <a:lnSpc>
                <a:spcPts val="2105"/>
              </a:lnSpc>
            </a:pPr>
            <a:r>
              <a:rPr sz="2000" spc="1" dirty="0">
                <a:latin typeface="Calibri"/>
                <a:cs typeface="Calibri"/>
              </a:rPr>
              <a:t>while loop executes repeatedly the target statement as long as a</a:t>
            </a:r>
            <a:endParaRPr sz="2000">
              <a:latin typeface="Calibri"/>
              <a:cs typeface="Calibri"/>
            </a:endParaRPr>
          </a:p>
          <a:p>
            <a:pPr marL="12700" marR="38176">
              <a:lnSpc>
                <a:spcPct val="101725"/>
              </a:lnSpc>
              <a:spcBef>
                <a:spcPts val="329"/>
              </a:spcBef>
            </a:pPr>
            <a:r>
              <a:rPr sz="2000" spc="-14" dirty="0">
                <a:latin typeface="Calibri"/>
                <a:cs typeface="Calibri"/>
              </a:rPr>
              <a:t>Syntax</a:t>
            </a:r>
            <a:endParaRPr sz="2000">
              <a:latin typeface="Calibri"/>
              <a:cs typeface="Calibri"/>
            </a:endParaRPr>
          </a:p>
          <a:p>
            <a:pPr marL="70611" marR="38176">
              <a:lnSpc>
                <a:spcPts val="2400"/>
              </a:lnSpc>
              <a:spcBef>
                <a:spcPts val="120"/>
              </a:spcBef>
            </a:pPr>
            <a:r>
              <a:rPr sz="2000" dirty="0">
                <a:latin typeface="Arial"/>
                <a:cs typeface="Arial"/>
              </a:rPr>
              <a:t>–</a:t>
            </a:r>
            <a:r>
              <a:rPr sz="2000" spc="-4" dirty="0">
                <a:latin typeface="Calibri"/>
                <a:cs typeface="Calibri"/>
              </a:rPr>
              <a:t>while expression:</a:t>
            </a:r>
            <a:endParaRPr sz="2000">
              <a:latin typeface="Calibri"/>
              <a:cs typeface="Calibri"/>
            </a:endParaRPr>
          </a:p>
          <a:p>
            <a:pPr marL="640841" marR="38176">
              <a:lnSpc>
                <a:spcPts val="2405"/>
              </a:lnSpc>
              <a:spcBef>
                <a:spcPts val="0"/>
              </a:spcBef>
            </a:pPr>
            <a:r>
              <a:rPr sz="2000" spc="-12" dirty="0">
                <a:latin typeface="Calibri"/>
                <a:cs typeface="Calibri"/>
              </a:rPr>
              <a:t>statement(s)</a:t>
            </a:r>
            <a:endParaRPr sz="2000">
              <a:latin typeface="Calibri"/>
              <a:cs typeface="Calibri"/>
            </a:endParaRPr>
          </a:p>
        </p:txBody>
      </p:sp>
      <p:sp>
        <p:nvSpPr>
          <p:cNvPr id="6" name="object 6"/>
          <p:cNvSpPr txBox="1"/>
          <p:nvPr/>
        </p:nvSpPr>
        <p:spPr>
          <a:xfrm>
            <a:off x="7839836" y="1223137"/>
            <a:ext cx="3592511"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the given condition becomes true.</a:t>
            </a:r>
            <a:endParaRPr sz="2000">
              <a:latin typeface="Calibri"/>
              <a:cs typeface="Calibri"/>
            </a:endParaRPr>
          </a:p>
        </p:txBody>
      </p:sp>
      <p:sp>
        <p:nvSpPr>
          <p:cNvPr id="5" name="object 5"/>
          <p:cNvSpPr txBox="1"/>
          <p:nvPr/>
        </p:nvSpPr>
        <p:spPr>
          <a:xfrm>
            <a:off x="631952" y="2488327"/>
            <a:ext cx="1239568" cy="295258"/>
          </a:xfrm>
          <a:prstGeom prst="rect">
            <a:avLst/>
          </a:prstGeom>
        </p:spPr>
        <p:txBody>
          <a:bodyPr wrap="square" lIns="0" tIns="14128" rIns="0" bIns="0" rtlCol="0">
            <a:noAutofit/>
          </a:bodyPr>
          <a:lstStyle/>
          <a:p>
            <a:pPr marL="12700">
              <a:lnSpc>
                <a:spcPts val="2225"/>
              </a:lnSpc>
            </a:pPr>
            <a:r>
              <a:rPr sz="2000" spc="-4" dirty="0">
                <a:latin typeface="Arial"/>
                <a:cs typeface="Arial"/>
              </a:rPr>
              <a:t>•</a:t>
            </a:r>
            <a:r>
              <a:rPr sz="2000" spc="0" dirty="0">
                <a:latin typeface="Calibri"/>
                <a:cs typeface="Calibri"/>
              </a:rPr>
              <a:t>Flow chart</a:t>
            </a:r>
            <a:endParaRPr sz="2000">
              <a:latin typeface="Calibri"/>
              <a:cs typeface="Calibri"/>
            </a:endParaRPr>
          </a:p>
        </p:txBody>
      </p:sp>
      <p:sp>
        <p:nvSpPr>
          <p:cNvPr id="4" name="object 4"/>
          <p:cNvSpPr txBox="1"/>
          <p:nvPr/>
        </p:nvSpPr>
        <p:spPr>
          <a:xfrm>
            <a:off x="1919986" y="2503678"/>
            <a:ext cx="3904931"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gives how does the while loop works.</a:t>
            </a:r>
            <a:endParaRPr sz="2000">
              <a:latin typeface="Calibri"/>
              <a:cs typeface="Calibri"/>
            </a:endParaRPr>
          </a:p>
        </p:txBody>
      </p:sp>
      <p:sp>
        <p:nvSpPr>
          <p:cNvPr id="2" name="object 2"/>
          <p:cNvSpPr txBox="1"/>
          <p:nvPr/>
        </p:nvSpPr>
        <p:spPr>
          <a:xfrm>
            <a:off x="1264644" y="336423"/>
            <a:ext cx="82943"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20" name="object 20"/>
          <p:cNvSpPr/>
          <p:nvPr/>
        </p:nvSpPr>
        <p:spPr>
          <a:xfrm>
            <a:off x="1082535" y="1838960"/>
            <a:ext cx="5152008" cy="2636012"/>
          </a:xfrm>
          <a:prstGeom prst="rect">
            <a:avLst/>
          </a:prstGeom>
          <a:blipFill>
            <a:blip r:embed="rId2" cstate="print"/>
            <a:stretch>
              <a:fillRect/>
            </a:stretch>
          </a:blipFill>
        </p:spPr>
        <p:txBody>
          <a:bodyPr wrap="square" lIns="0" tIns="0" rIns="0" bIns="0" rtlCol="0">
            <a:noAutofit/>
          </a:bodyPr>
          <a:lstStyle/>
          <a:p>
            <a:endParaRPr/>
          </a:p>
        </p:txBody>
      </p:sp>
      <p:sp>
        <p:nvSpPr>
          <p:cNvPr id="21" name="object 21"/>
          <p:cNvSpPr/>
          <p:nvPr/>
        </p:nvSpPr>
        <p:spPr>
          <a:xfrm>
            <a:off x="1268488" y="1620901"/>
            <a:ext cx="5478653" cy="3072257"/>
          </a:xfrm>
          <a:custGeom>
            <a:avLst/>
            <a:gdLst/>
            <a:ahLst/>
            <a:cxnLst/>
            <a:rect l="l" t="t" r="r" b="b"/>
            <a:pathLst>
              <a:path w="5478653" h="3072256">
                <a:moveTo>
                  <a:pt x="0" y="3072257"/>
                </a:moveTo>
                <a:lnTo>
                  <a:pt x="5478653" y="3072257"/>
                </a:lnTo>
                <a:lnTo>
                  <a:pt x="5478653" y="0"/>
                </a:lnTo>
                <a:lnTo>
                  <a:pt x="0" y="0"/>
                </a:lnTo>
                <a:lnTo>
                  <a:pt x="0" y="3072257"/>
                </a:lnTo>
                <a:close/>
              </a:path>
            </a:pathLst>
          </a:custGeom>
          <a:ln w="28575">
            <a:solidFill>
              <a:srgbClr val="BB8B00"/>
            </a:solidFill>
            <a:prstDash val="lgDash"/>
          </a:ln>
        </p:spPr>
        <p:txBody>
          <a:bodyPr wrap="square" lIns="0" tIns="0" rIns="0" bIns="0" rtlCol="0">
            <a:noAutofit/>
          </a:bodyPr>
          <a:lstStyle/>
          <a:p>
            <a:endParaRPr/>
          </a:p>
        </p:txBody>
      </p:sp>
      <p:sp>
        <p:nvSpPr>
          <p:cNvPr id="22" name="object 22"/>
          <p:cNvSpPr/>
          <p:nvPr/>
        </p:nvSpPr>
        <p:spPr>
          <a:xfrm>
            <a:off x="4303776" y="2557653"/>
            <a:ext cx="2956687" cy="345059"/>
          </a:xfrm>
          <a:custGeom>
            <a:avLst/>
            <a:gdLst/>
            <a:ahLst/>
            <a:cxnLst/>
            <a:rect l="l" t="t" r="r" b="b"/>
            <a:pathLst>
              <a:path w="2956687" h="345059">
                <a:moveTo>
                  <a:pt x="15112" y="49657"/>
                </a:moveTo>
                <a:lnTo>
                  <a:pt x="35232" y="52511"/>
                </a:lnTo>
                <a:lnTo>
                  <a:pt x="2955417" y="345059"/>
                </a:lnTo>
                <a:lnTo>
                  <a:pt x="2956687" y="332359"/>
                </a:lnTo>
                <a:lnTo>
                  <a:pt x="36453" y="39932"/>
                </a:lnTo>
                <a:lnTo>
                  <a:pt x="13081" y="37592"/>
                </a:lnTo>
                <a:lnTo>
                  <a:pt x="11811" y="50164"/>
                </a:lnTo>
                <a:lnTo>
                  <a:pt x="80137" y="100837"/>
                </a:lnTo>
                <a:lnTo>
                  <a:pt x="82931" y="102870"/>
                </a:lnTo>
                <a:lnTo>
                  <a:pt x="86995" y="102235"/>
                </a:lnTo>
                <a:lnTo>
                  <a:pt x="89026" y="99441"/>
                </a:lnTo>
                <a:lnTo>
                  <a:pt x="91059" y="96647"/>
                </a:lnTo>
                <a:lnTo>
                  <a:pt x="90424" y="92583"/>
                </a:lnTo>
                <a:lnTo>
                  <a:pt x="87629" y="90550"/>
                </a:lnTo>
                <a:lnTo>
                  <a:pt x="35232" y="52511"/>
                </a:lnTo>
                <a:lnTo>
                  <a:pt x="15112" y="49657"/>
                </a:lnTo>
                <a:lnTo>
                  <a:pt x="16256" y="38735"/>
                </a:lnTo>
                <a:lnTo>
                  <a:pt x="25058" y="45125"/>
                </a:lnTo>
                <a:lnTo>
                  <a:pt x="15112" y="49657"/>
                </a:lnTo>
                <a:close/>
              </a:path>
              <a:path w="2956687" h="345059">
                <a:moveTo>
                  <a:pt x="80137" y="100837"/>
                </a:moveTo>
                <a:lnTo>
                  <a:pt x="11811" y="50164"/>
                </a:lnTo>
                <a:lnTo>
                  <a:pt x="13081" y="37592"/>
                </a:lnTo>
                <a:lnTo>
                  <a:pt x="36453" y="39932"/>
                </a:lnTo>
                <a:lnTo>
                  <a:pt x="95376" y="13081"/>
                </a:lnTo>
                <a:lnTo>
                  <a:pt x="98551" y="11557"/>
                </a:lnTo>
                <a:lnTo>
                  <a:pt x="99949" y="7747"/>
                </a:lnTo>
                <a:lnTo>
                  <a:pt x="98551" y="4572"/>
                </a:lnTo>
                <a:lnTo>
                  <a:pt x="97027" y="1397"/>
                </a:lnTo>
                <a:lnTo>
                  <a:pt x="93218" y="0"/>
                </a:lnTo>
                <a:lnTo>
                  <a:pt x="90043" y="1524"/>
                </a:lnTo>
                <a:lnTo>
                  <a:pt x="0" y="42672"/>
                </a:lnTo>
                <a:lnTo>
                  <a:pt x="80137" y="100837"/>
                </a:lnTo>
                <a:close/>
              </a:path>
              <a:path w="2956687" h="345059">
                <a:moveTo>
                  <a:pt x="25058" y="45125"/>
                </a:moveTo>
                <a:lnTo>
                  <a:pt x="16256" y="38735"/>
                </a:lnTo>
                <a:lnTo>
                  <a:pt x="15112" y="49657"/>
                </a:lnTo>
                <a:lnTo>
                  <a:pt x="25058" y="45125"/>
                </a:lnTo>
                <a:close/>
              </a:path>
            </a:pathLst>
          </a:custGeom>
          <a:solidFill>
            <a:srgbClr val="FFBE00"/>
          </a:solidFill>
        </p:spPr>
        <p:txBody>
          <a:bodyPr wrap="square" lIns="0" tIns="0" rIns="0" bIns="0" rtlCol="0">
            <a:noAutofit/>
          </a:bodyPr>
          <a:lstStyle/>
          <a:p>
            <a:endParaRPr/>
          </a:p>
        </p:txBody>
      </p:sp>
      <p:sp>
        <p:nvSpPr>
          <p:cNvPr id="23" name="object 23"/>
          <p:cNvSpPr/>
          <p:nvPr/>
        </p:nvSpPr>
        <p:spPr>
          <a:xfrm>
            <a:off x="725462" y="5048123"/>
            <a:ext cx="4639271" cy="1352677"/>
          </a:xfrm>
          <a:custGeom>
            <a:avLst/>
            <a:gdLst/>
            <a:ahLst/>
            <a:cxnLst/>
            <a:rect l="l" t="t" r="r" b="b"/>
            <a:pathLst>
              <a:path w="4639271" h="1352677">
                <a:moveTo>
                  <a:pt x="0" y="225551"/>
                </a:moveTo>
                <a:lnTo>
                  <a:pt x="0" y="1127239"/>
                </a:lnTo>
                <a:lnTo>
                  <a:pt x="747" y="1145727"/>
                </a:lnTo>
                <a:lnTo>
                  <a:pt x="11492" y="1198492"/>
                </a:lnTo>
                <a:lnTo>
                  <a:pt x="33774" y="1245986"/>
                </a:lnTo>
                <a:lnTo>
                  <a:pt x="66027" y="1286644"/>
                </a:lnTo>
                <a:lnTo>
                  <a:pt x="106684" y="1318899"/>
                </a:lnTo>
                <a:lnTo>
                  <a:pt x="154180" y="1341183"/>
                </a:lnTo>
                <a:lnTo>
                  <a:pt x="206947" y="1351929"/>
                </a:lnTo>
                <a:lnTo>
                  <a:pt x="225437" y="1352677"/>
                </a:lnTo>
                <a:lnTo>
                  <a:pt x="4413719" y="1352677"/>
                </a:lnTo>
                <a:lnTo>
                  <a:pt x="4467928" y="1346124"/>
                </a:lnTo>
                <a:lnTo>
                  <a:pt x="4517381" y="1327512"/>
                </a:lnTo>
                <a:lnTo>
                  <a:pt x="4560514" y="1298407"/>
                </a:lnTo>
                <a:lnTo>
                  <a:pt x="4595758" y="1260376"/>
                </a:lnTo>
                <a:lnTo>
                  <a:pt x="4621549" y="1214986"/>
                </a:lnTo>
                <a:lnTo>
                  <a:pt x="4636320" y="1163804"/>
                </a:lnTo>
                <a:lnTo>
                  <a:pt x="4639271" y="1127239"/>
                </a:lnTo>
                <a:lnTo>
                  <a:pt x="4639271" y="225551"/>
                </a:lnTo>
                <a:lnTo>
                  <a:pt x="4632717" y="171343"/>
                </a:lnTo>
                <a:lnTo>
                  <a:pt x="4614099" y="121889"/>
                </a:lnTo>
                <a:lnTo>
                  <a:pt x="4584983" y="78757"/>
                </a:lnTo>
                <a:lnTo>
                  <a:pt x="4546935" y="43513"/>
                </a:lnTo>
                <a:lnTo>
                  <a:pt x="4501522" y="17722"/>
                </a:lnTo>
                <a:lnTo>
                  <a:pt x="4450309" y="2951"/>
                </a:lnTo>
                <a:lnTo>
                  <a:pt x="4413719" y="0"/>
                </a:lnTo>
                <a:lnTo>
                  <a:pt x="225437" y="0"/>
                </a:lnTo>
                <a:lnTo>
                  <a:pt x="171260" y="6554"/>
                </a:lnTo>
                <a:lnTo>
                  <a:pt x="121833" y="25172"/>
                </a:lnTo>
                <a:lnTo>
                  <a:pt x="78723" y="54288"/>
                </a:lnTo>
                <a:lnTo>
                  <a:pt x="43494" y="92336"/>
                </a:lnTo>
                <a:lnTo>
                  <a:pt x="17715" y="137749"/>
                </a:lnTo>
                <a:lnTo>
                  <a:pt x="2950" y="188961"/>
                </a:lnTo>
                <a:lnTo>
                  <a:pt x="0" y="225551"/>
                </a:lnTo>
                <a:close/>
              </a:path>
            </a:pathLst>
          </a:custGeom>
          <a:solidFill>
            <a:srgbClr val="FFC000"/>
          </a:solidFill>
        </p:spPr>
        <p:txBody>
          <a:bodyPr wrap="square" lIns="0" tIns="0" rIns="0" bIns="0" rtlCol="0">
            <a:noAutofit/>
          </a:bodyPr>
          <a:lstStyle/>
          <a:p>
            <a:endParaRPr/>
          </a:p>
        </p:txBody>
      </p:sp>
      <p:sp>
        <p:nvSpPr>
          <p:cNvPr id="24" name="object 24"/>
          <p:cNvSpPr/>
          <p:nvPr/>
        </p:nvSpPr>
        <p:spPr>
          <a:xfrm>
            <a:off x="725462" y="5048123"/>
            <a:ext cx="4639271" cy="1352677"/>
          </a:xfrm>
          <a:custGeom>
            <a:avLst/>
            <a:gdLst/>
            <a:ahLst/>
            <a:cxnLst/>
            <a:rect l="l" t="t" r="r" b="b"/>
            <a:pathLst>
              <a:path w="4639271" h="1352677">
                <a:moveTo>
                  <a:pt x="0" y="225551"/>
                </a:moveTo>
                <a:lnTo>
                  <a:pt x="6551" y="171343"/>
                </a:lnTo>
                <a:lnTo>
                  <a:pt x="25162" y="121889"/>
                </a:lnTo>
                <a:lnTo>
                  <a:pt x="54265" y="78757"/>
                </a:lnTo>
                <a:lnTo>
                  <a:pt x="92294" y="43513"/>
                </a:lnTo>
                <a:lnTo>
                  <a:pt x="137685" y="17722"/>
                </a:lnTo>
                <a:lnTo>
                  <a:pt x="188869" y="2951"/>
                </a:lnTo>
                <a:lnTo>
                  <a:pt x="225437" y="0"/>
                </a:lnTo>
                <a:lnTo>
                  <a:pt x="4413719" y="0"/>
                </a:lnTo>
                <a:lnTo>
                  <a:pt x="4467928" y="6554"/>
                </a:lnTo>
                <a:lnTo>
                  <a:pt x="4517381" y="25172"/>
                </a:lnTo>
                <a:lnTo>
                  <a:pt x="4560514" y="54288"/>
                </a:lnTo>
                <a:lnTo>
                  <a:pt x="4595758" y="92336"/>
                </a:lnTo>
                <a:lnTo>
                  <a:pt x="4621549" y="137749"/>
                </a:lnTo>
                <a:lnTo>
                  <a:pt x="4636320" y="188961"/>
                </a:lnTo>
                <a:lnTo>
                  <a:pt x="4639271" y="225551"/>
                </a:lnTo>
                <a:lnTo>
                  <a:pt x="4639271" y="1127239"/>
                </a:lnTo>
                <a:lnTo>
                  <a:pt x="4632717" y="1181412"/>
                </a:lnTo>
                <a:lnTo>
                  <a:pt x="4614099" y="1230837"/>
                </a:lnTo>
                <a:lnTo>
                  <a:pt x="4584983" y="1273948"/>
                </a:lnTo>
                <a:lnTo>
                  <a:pt x="4546935" y="1309178"/>
                </a:lnTo>
                <a:lnTo>
                  <a:pt x="4501522" y="1334959"/>
                </a:lnTo>
                <a:lnTo>
                  <a:pt x="4450309" y="1349726"/>
                </a:lnTo>
                <a:lnTo>
                  <a:pt x="4413719" y="1352677"/>
                </a:lnTo>
                <a:lnTo>
                  <a:pt x="225437" y="1352677"/>
                </a:lnTo>
                <a:lnTo>
                  <a:pt x="171260" y="1346124"/>
                </a:lnTo>
                <a:lnTo>
                  <a:pt x="121833" y="1327512"/>
                </a:lnTo>
                <a:lnTo>
                  <a:pt x="78723" y="1298407"/>
                </a:lnTo>
                <a:lnTo>
                  <a:pt x="43494" y="1260376"/>
                </a:lnTo>
                <a:lnTo>
                  <a:pt x="17715" y="1214986"/>
                </a:lnTo>
                <a:lnTo>
                  <a:pt x="2950" y="1163804"/>
                </a:lnTo>
                <a:lnTo>
                  <a:pt x="0" y="1127239"/>
                </a:lnTo>
                <a:lnTo>
                  <a:pt x="0" y="225551"/>
                </a:lnTo>
                <a:close/>
              </a:path>
            </a:pathLst>
          </a:custGeom>
          <a:ln w="25400">
            <a:solidFill>
              <a:srgbClr val="BB8B00"/>
            </a:solidFill>
          </a:ln>
        </p:spPr>
        <p:txBody>
          <a:bodyPr wrap="square" lIns="0" tIns="0" rIns="0" bIns="0" rtlCol="0">
            <a:noAutofit/>
          </a:bodyPr>
          <a:lstStyle/>
          <a:p>
            <a:endParaRPr/>
          </a:p>
        </p:txBody>
      </p:sp>
      <p:sp>
        <p:nvSpPr>
          <p:cNvPr id="25" name="object 25"/>
          <p:cNvSpPr/>
          <p:nvPr/>
        </p:nvSpPr>
        <p:spPr>
          <a:xfrm>
            <a:off x="1077099" y="3044063"/>
            <a:ext cx="1227188" cy="2017902"/>
          </a:xfrm>
          <a:custGeom>
            <a:avLst/>
            <a:gdLst/>
            <a:ahLst/>
            <a:cxnLst/>
            <a:rect l="l" t="t" r="r" b="b"/>
            <a:pathLst>
              <a:path w="1227188" h="2017902">
                <a:moveTo>
                  <a:pt x="1227188" y="5714"/>
                </a:moveTo>
                <a:lnTo>
                  <a:pt x="1217790" y="0"/>
                </a:lnTo>
                <a:lnTo>
                  <a:pt x="1217586" y="10916"/>
                </a:lnTo>
                <a:lnTo>
                  <a:pt x="1217349" y="23574"/>
                </a:lnTo>
                <a:lnTo>
                  <a:pt x="1227188" y="5714"/>
                </a:lnTo>
                <a:close/>
              </a:path>
              <a:path w="1227188" h="2017902">
                <a:moveTo>
                  <a:pt x="1142606" y="48260"/>
                </a:moveTo>
                <a:lnTo>
                  <a:pt x="1146543" y="49402"/>
                </a:lnTo>
                <a:lnTo>
                  <a:pt x="1218806" y="-3175"/>
                </a:lnTo>
                <a:lnTo>
                  <a:pt x="1229601" y="3428"/>
                </a:lnTo>
                <a:lnTo>
                  <a:pt x="1225918" y="94741"/>
                </a:lnTo>
                <a:lnTo>
                  <a:pt x="1228839" y="91948"/>
                </a:lnTo>
                <a:lnTo>
                  <a:pt x="1228839" y="88519"/>
                </a:lnTo>
                <a:lnTo>
                  <a:pt x="1230744" y="-10540"/>
                </a:lnTo>
                <a:lnTo>
                  <a:pt x="1143495" y="36575"/>
                </a:lnTo>
                <a:lnTo>
                  <a:pt x="1140447" y="38226"/>
                </a:lnTo>
                <a:lnTo>
                  <a:pt x="1139304" y="42163"/>
                </a:lnTo>
                <a:lnTo>
                  <a:pt x="1140955" y="45212"/>
                </a:lnTo>
                <a:lnTo>
                  <a:pt x="1142606" y="48260"/>
                </a:lnTo>
                <a:close/>
              </a:path>
              <a:path w="1227188" h="2017902">
                <a:moveTo>
                  <a:pt x="1217349" y="23574"/>
                </a:moveTo>
                <a:lnTo>
                  <a:pt x="1217586" y="10916"/>
                </a:lnTo>
                <a:lnTo>
                  <a:pt x="1217790" y="0"/>
                </a:lnTo>
                <a:lnTo>
                  <a:pt x="1227188" y="5714"/>
                </a:lnTo>
                <a:lnTo>
                  <a:pt x="1217349" y="23574"/>
                </a:lnTo>
                <a:lnTo>
                  <a:pt x="1216139" y="88264"/>
                </a:lnTo>
                <a:lnTo>
                  <a:pt x="1216139" y="91694"/>
                </a:lnTo>
                <a:lnTo>
                  <a:pt x="1218933" y="94614"/>
                </a:lnTo>
                <a:lnTo>
                  <a:pt x="1225918" y="94741"/>
                </a:lnTo>
                <a:lnTo>
                  <a:pt x="1229601" y="3428"/>
                </a:lnTo>
                <a:lnTo>
                  <a:pt x="1218806" y="-3175"/>
                </a:lnTo>
                <a:lnTo>
                  <a:pt x="1146543" y="49402"/>
                </a:lnTo>
                <a:lnTo>
                  <a:pt x="1149591" y="47751"/>
                </a:lnTo>
                <a:lnTo>
                  <a:pt x="1206623" y="16855"/>
                </a:lnTo>
                <a:lnTo>
                  <a:pt x="0" y="2000758"/>
                </a:lnTo>
                <a:lnTo>
                  <a:pt x="10858" y="2007362"/>
                </a:lnTo>
                <a:lnTo>
                  <a:pt x="1217349" y="23574"/>
                </a:lnTo>
                <a:close/>
              </a:path>
            </a:pathLst>
          </a:custGeom>
          <a:solidFill>
            <a:srgbClr val="FFBE00"/>
          </a:solidFill>
        </p:spPr>
        <p:txBody>
          <a:bodyPr wrap="square" lIns="0" tIns="0" rIns="0" bIns="0" rtlCol="0">
            <a:noAutofit/>
          </a:bodyPr>
          <a:lstStyle/>
          <a:p>
            <a:endParaRPr/>
          </a:p>
        </p:txBody>
      </p:sp>
      <p:sp>
        <p:nvSpPr>
          <p:cNvPr id="18" name="object 18"/>
          <p:cNvSpPr/>
          <p:nvPr/>
        </p:nvSpPr>
        <p:spPr>
          <a:xfrm>
            <a:off x="7389495" y="2748279"/>
            <a:ext cx="4639183" cy="1352677"/>
          </a:xfrm>
          <a:custGeom>
            <a:avLst/>
            <a:gdLst/>
            <a:ahLst/>
            <a:cxnLst/>
            <a:rect l="l" t="t" r="r" b="b"/>
            <a:pathLst>
              <a:path w="4639183" h="1352677">
                <a:moveTo>
                  <a:pt x="0" y="225425"/>
                </a:moveTo>
                <a:lnTo>
                  <a:pt x="0" y="1127252"/>
                </a:lnTo>
                <a:lnTo>
                  <a:pt x="747" y="1145735"/>
                </a:lnTo>
                <a:lnTo>
                  <a:pt x="11496" y="1198488"/>
                </a:lnTo>
                <a:lnTo>
                  <a:pt x="33783" y="1245979"/>
                </a:lnTo>
                <a:lnTo>
                  <a:pt x="66039" y="1286637"/>
                </a:lnTo>
                <a:lnTo>
                  <a:pt x="106697" y="1318893"/>
                </a:lnTo>
                <a:lnTo>
                  <a:pt x="154188" y="1341180"/>
                </a:lnTo>
                <a:lnTo>
                  <a:pt x="206941" y="1351929"/>
                </a:lnTo>
                <a:lnTo>
                  <a:pt x="225425" y="1352677"/>
                </a:lnTo>
                <a:lnTo>
                  <a:pt x="4413758" y="1352677"/>
                </a:lnTo>
                <a:lnTo>
                  <a:pt x="4467958" y="1346123"/>
                </a:lnTo>
                <a:lnTo>
                  <a:pt x="4517392" y="1327508"/>
                </a:lnTo>
                <a:lnTo>
                  <a:pt x="4560498" y="1298400"/>
                </a:lnTo>
                <a:lnTo>
                  <a:pt x="4595714" y="1260368"/>
                </a:lnTo>
                <a:lnTo>
                  <a:pt x="4621480" y="1214981"/>
                </a:lnTo>
                <a:lnTo>
                  <a:pt x="4636234" y="1163807"/>
                </a:lnTo>
                <a:lnTo>
                  <a:pt x="4639183" y="1127252"/>
                </a:lnTo>
                <a:lnTo>
                  <a:pt x="4639183" y="225425"/>
                </a:lnTo>
                <a:lnTo>
                  <a:pt x="4632636" y="171265"/>
                </a:lnTo>
                <a:lnTo>
                  <a:pt x="4614038" y="121846"/>
                </a:lnTo>
                <a:lnTo>
                  <a:pt x="4584948" y="78736"/>
                </a:lnTo>
                <a:lnTo>
                  <a:pt x="4546929" y="43505"/>
                </a:lnTo>
                <a:lnTo>
                  <a:pt x="4501540" y="17720"/>
                </a:lnTo>
                <a:lnTo>
                  <a:pt x="4450344" y="2951"/>
                </a:lnTo>
                <a:lnTo>
                  <a:pt x="4413758" y="0"/>
                </a:lnTo>
                <a:lnTo>
                  <a:pt x="225425" y="0"/>
                </a:lnTo>
                <a:lnTo>
                  <a:pt x="171265" y="6553"/>
                </a:lnTo>
                <a:lnTo>
                  <a:pt x="121846" y="25168"/>
                </a:lnTo>
                <a:lnTo>
                  <a:pt x="78736" y="54276"/>
                </a:lnTo>
                <a:lnTo>
                  <a:pt x="43505" y="92308"/>
                </a:lnTo>
                <a:lnTo>
                  <a:pt x="17720" y="137695"/>
                </a:lnTo>
                <a:lnTo>
                  <a:pt x="2951" y="188869"/>
                </a:lnTo>
                <a:lnTo>
                  <a:pt x="0" y="225425"/>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7389495" y="2748279"/>
            <a:ext cx="4639183" cy="1352677"/>
          </a:xfrm>
          <a:custGeom>
            <a:avLst/>
            <a:gdLst/>
            <a:ahLst/>
            <a:cxnLst/>
            <a:rect l="l" t="t" r="r" b="b"/>
            <a:pathLst>
              <a:path w="4639183" h="1352677">
                <a:moveTo>
                  <a:pt x="0" y="225425"/>
                </a:moveTo>
                <a:lnTo>
                  <a:pt x="6553" y="171265"/>
                </a:lnTo>
                <a:lnTo>
                  <a:pt x="25168" y="121846"/>
                </a:lnTo>
                <a:lnTo>
                  <a:pt x="54276" y="78736"/>
                </a:lnTo>
                <a:lnTo>
                  <a:pt x="92308" y="43505"/>
                </a:lnTo>
                <a:lnTo>
                  <a:pt x="137695" y="17720"/>
                </a:lnTo>
                <a:lnTo>
                  <a:pt x="188869" y="2951"/>
                </a:lnTo>
                <a:lnTo>
                  <a:pt x="225425" y="0"/>
                </a:lnTo>
                <a:lnTo>
                  <a:pt x="4413758" y="0"/>
                </a:lnTo>
                <a:lnTo>
                  <a:pt x="4467958" y="6553"/>
                </a:lnTo>
                <a:lnTo>
                  <a:pt x="4517392" y="25168"/>
                </a:lnTo>
                <a:lnTo>
                  <a:pt x="4560498" y="54276"/>
                </a:lnTo>
                <a:lnTo>
                  <a:pt x="4595714" y="92308"/>
                </a:lnTo>
                <a:lnTo>
                  <a:pt x="4621480" y="137695"/>
                </a:lnTo>
                <a:lnTo>
                  <a:pt x="4636234" y="188869"/>
                </a:lnTo>
                <a:lnTo>
                  <a:pt x="4639183" y="225425"/>
                </a:lnTo>
                <a:lnTo>
                  <a:pt x="4639183" y="1127252"/>
                </a:lnTo>
                <a:lnTo>
                  <a:pt x="4632636" y="1181411"/>
                </a:lnTo>
                <a:lnTo>
                  <a:pt x="4614038" y="1230830"/>
                </a:lnTo>
                <a:lnTo>
                  <a:pt x="4584948" y="1273940"/>
                </a:lnTo>
                <a:lnTo>
                  <a:pt x="4546929" y="1309171"/>
                </a:lnTo>
                <a:lnTo>
                  <a:pt x="4501540" y="1334956"/>
                </a:lnTo>
                <a:lnTo>
                  <a:pt x="4450344" y="1349725"/>
                </a:lnTo>
                <a:lnTo>
                  <a:pt x="4413758" y="1352677"/>
                </a:lnTo>
                <a:lnTo>
                  <a:pt x="225425" y="1352677"/>
                </a:lnTo>
                <a:lnTo>
                  <a:pt x="171265" y="1346123"/>
                </a:lnTo>
                <a:lnTo>
                  <a:pt x="121846" y="1327508"/>
                </a:lnTo>
                <a:lnTo>
                  <a:pt x="78736" y="1298400"/>
                </a:lnTo>
                <a:lnTo>
                  <a:pt x="43505" y="1260368"/>
                </a:lnTo>
                <a:lnTo>
                  <a:pt x="17720" y="1214981"/>
                </a:lnTo>
                <a:lnTo>
                  <a:pt x="2951" y="1163807"/>
                </a:lnTo>
                <a:lnTo>
                  <a:pt x="0" y="1127252"/>
                </a:lnTo>
                <a:lnTo>
                  <a:pt x="0" y="225425"/>
                </a:lnTo>
                <a:close/>
              </a:path>
            </a:pathLst>
          </a:custGeom>
          <a:ln w="25400">
            <a:solidFill>
              <a:srgbClr val="BB8B00"/>
            </a:solidFill>
          </a:ln>
        </p:spPr>
        <p:txBody>
          <a:bodyPr wrap="square" lIns="0" tIns="0" rIns="0" bIns="0" rtlCol="0">
            <a:noAutofit/>
          </a:bodyPr>
          <a:lstStyle/>
          <a:p>
            <a:endParaRPr/>
          </a:p>
        </p:txBody>
      </p:sp>
      <p:sp>
        <p:nvSpPr>
          <p:cNvPr id="17" name="object 17"/>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6" name="object 16"/>
          <p:cNvSpPr txBox="1"/>
          <p:nvPr/>
        </p:nvSpPr>
        <p:spPr>
          <a:xfrm>
            <a:off x="974852" y="1223137"/>
            <a:ext cx="936680"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Example</a:t>
            </a:r>
            <a:endParaRPr sz="2000">
              <a:latin typeface="Calibri"/>
              <a:cs typeface="Calibri"/>
            </a:endParaRPr>
          </a:p>
        </p:txBody>
      </p:sp>
      <p:sp>
        <p:nvSpPr>
          <p:cNvPr id="15" name="object 15"/>
          <p:cNvSpPr txBox="1"/>
          <p:nvPr/>
        </p:nvSpPr>
        <p:spPr>
          <a:xfrm>
            <a:off x="7535418" y="2905887"/>
            <a:ext cx="752119" cy="25400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“while”</a:t>
            </a:r>
            <a:endParaRPr sz="1800">
              <a:latin typeface="Calibri"/>
              <a:cs typeface="Calibri"/>
            </a:endParaRPr>
          </a:p>
        </p:txBody>
      </p:sp>
      <p:sp>
        <p:nvSpPr>
          <p:cNvPr id="14" name="object 14"/>
          <p:cNvSpPr txBox="1"/>
          <p:nvPr/>
        </p:nvSpPr>
        <p:spPr>
          <a:xfrm>
            <a:off x="8466582" y="2905887"/>
            <a:ext cx="473773" cy="25400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loop</a:t>
            </a:r>
            <a:endParaRPr sz="1800">
              <a:latin typeface="Calibri"/>
              <a:cs typeface="Calibri"/>
            </a:endParaRPr>
          </a:p>
        </p:txBody>
      </p:sp>
      <p:sp>
        <p:nvSpPr>
          <p:cNvPr id="13" name="object 13"/>
          <p:cNvSpPr txBox="1"/>
          <p:nvPr/>
        </p:nvSpPr>
        <p:spPr>
          <a:xfrm>
            <a:off x="9120378" y="2905887"/>
            <a:ext cx="965099" cy="254000"/>
          </a:xfrm>
          <a:prstGeom prst="rect">
            <a:avLst/>
          </a:prstGeom>
        </p:spPr>
        <p:txBody>
          <a:bodyPr wrap="square" lIns="0" tIns="12065" rIns="0" bIns="0" rtlCol="0">
            <a:noAutofit/>
          </a:bodyPr>
          <a:lstStyle/>
          <a:p>
            <a:pPr marL="12700">
              <a:lnSpc>
                <a:spcPts val="1900"/>
              </a:lnSpc>
            </a:pPr>
            <a:r>
              <a:rPr sz="1800" spc="-4" dirty="0">
                <a:solidFill>
                  <a:srgbClr val="FFFFFF"/>
                </a:solidFill>
                <a:latin typeface="Calibri"/>
                <a:cs typeface="Calibri"/>
              </a:rPr>
              <a:t>continues</a:t>
            </a:r>
            <a:endParaRPr sz="1800">
              <a:latin typeface="Calibri"/>
              <a:cs typeface="Calibri"/>
            </a:endParaRPr>
          </a:p>
        </p:txBody>
      </p:sp>
      <p:sp>
        <p:nvSpPr>
          <p:cNvPr id="12" name="object 12"/>
          <p:cNvSpPr txBox="1"/>
          <p:nvPr/>
        </p:nvSpPr>
        <p:spPr>
          <a:xfrm>
            <a:off x="10265156" y="2905887"/>
            <a:ext cx="262833" cy="254000"/>
          </a:xfrm>
          <a:prstGeom prst="rect">
            <a:avLst/>
          </a:prstGeom>
        </p:spPr>
        <p:txBody>
          <a:bodyPr wrap="square" lIns="0" tIns="12065" rIns="0" bIns="0" rtlCol="0">
            <a:noAutofit/>
          </a:bodyPr>
          <a:lstStyle/>
          <a:p>
            <a:pPr marL="12700">
              <a:lnSpc>
                <a:spcPts val="1900"/>
              </a:lnSpc>
            </a:pPr>
            <a:r>
              <a:rPr sz="1800" spc="9" dirty="0">
                <a:solidFill>
                  <a:srgbClr val="FFFFFF"/>
                </a:solidFill>
                <a:latin typeface="Calibri"/>
                <a:cs typeface="Calibri"/>
              </a:rPr>
              <a:t>or</a:t>
            </a:r>
            <a:endParaRPr sz="1800">
              <a:latin typeface="Calibri"/>
              <a:cs typeface="Calibri"/>
            </a:endParaRPr>
          </a:p>
        </p:txBody>
      </p:sp>
      <p:sp>
        <p:nvSpPr>
          <p:cNvPr id="11" name="object 11"/>
          <p:cNvSpPr txBox="1"/>
          <p:nvPr/>
        </p:nvSpPr>
        <p:spPr>
          <a:xfrm>
            <a:off x="10704068" y="2905887"/>
            <a:ext cx="758765" cy="254000"/>
          </a:xfrm>
          <a:prstGeom prst="rect">
            <a:avLst/>
          </a:prstGeom>
        </p:spPr>
        <p:txBody>
          <a:bodyPr wrap="square" lIns="0" tIns="12065" rIns="0" bIns="0" rtlCol="0">
            <a:noAutofit/>
          </a:bodyPr>
          <a:lstStyle/>
          <a:p>
            <a:pPr marL="12700">
              <a:lnSpc>
                <a:spcPts val="1900"/>
              </a:lnSpc>
            </a:pPr>
            <a:r>
              <a:rPr sz="1800" spc="-4" dirty="0">
                <a:solidFill>
                  <a:srgbClr val="FFFFFF"/>
                </a:solidFill>
                <a:latin typeface="Calibri"/>
                <a:cs typeface="Calibri"/>
              </a:rPr>
              <a:t>repeats</a:t>
            </a:r>
            <a:endParaRPr sz="1800">
              <a:latin typeface="Calibri"/>
              <a:cs typeface="Calibri"/>
            </a:endParaRPr>
          </a:p>
        </p:txBody>
      </p:sp>
      <p:sp>
        <p:nvSpPr>
          <p:cNvPr id="10" name="object 10"/>
          <p:cNvSpPr txBox="1"/>
          <p:nvPr/>
        </p:nvSpPr>
        <p:spPr>
          <a:xfrm>
            <a:off x="11641582" y="2905887"/>
            <a:ext cx="277562" cy="25400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its</a:t>
            </a:r>
            <a:endParaRPr sz="1800">
              <a:latin typeface="Calibri"/>
              <a:cs typeface="Calibri"/>
            </a:endParaRPr>
          </a:p>
        </p:txBody>
      </p:sp>
      <p:sp>
        <p:nvSpPr>
          <p:cNvPr id="9" name="object 9"/>
          <p:cNvSpPr txBox="1"/>
          <p:nvPr/>
        </p:nvSpPr>
        <p:spPr>
          <a:xfrm>
            <a:off x="7535418" y="3180207"/>
            <a:ext cx="4381108" cy="254000"/>
          </a:xfrm>
          <a:prstGeom prst="rect">
            <a:avLst/>
          </a:prstGeom>
        </p:spPr>
        <p:txBody>
          <a:bodyPr wrap="square" lIns="0" tIns="12065" rIns="0" bIns="0" rtlCol="0">
            <a:noAutofit/>
          </a:bodyPr>
          <a:lstStyle/>
          <a:p>
            <a:pPr marL="12700">
              <a:lnSpc>
                <a:spcPts val="1900"/>
              </a:lnSpc>
            </a:pPr>
            <a:r>
              <a:rPr sz="1800" spc="-19" dirty="0">
                <a:solidFill>
                  <a:srgbClr val="FFFFFF"/>
                </a:solidFill>
                <a:latin typeface="Calibri"/>
                <a:cs typeface="Calibri"/>
              </a:rPr>
              <a:t>c</a:t>
            </a:r>
            <a:r>
              <a:rPr sz="1800" spc="0" dirty="0">
                <a:solidFill>
                  <a:srgbClr val="FFFFFF"/>
                </a:solidFill>
                <a:latin typeface="Calibri"/>
                <a:cs typeface="Calibri"/>
              </a:rPr>
              <a:t>ondi</a:t>
            </a:r>
            <a:r>
              <a:rPr sz="1800" spc="4" dirty="0">
                <a:solidFill>
                  <a:srgbClr val="FFFFFF"/>
                </a:solidFill>
                <a:latin typeface="Calibri"/>
                <a:cs typeface="Calibri"/>
              </a:rPr>
              <a:t>t</a:t>
            </a:r>
            <a:r>
              <a:rPr sz="1800" spc="-4" dirty="0">
                <a:solidFill>
                  <a:srgbClr val="FFFFFF"/>
                </a:solidFill>
                <a:latin typeface="Calibri"/>
                <a:cs typeface="Calibri"/>
              </a:rPr>
              <a:t>i</a:t>
            </a:r>
            <a:r>
              <a:rPr sz="1800" spc="0" dirty="0">
                <a:solidFill>
                  <a:srgbClr val="FFFFFF"/>
                </a:solidFill>
                <a:latin typeface="Calibri"/>
                <a:cs typeface="Calibri"/>
              </a:rPr>
              <a:t>ons   </a:t>
            </a:r>
            <a:r>
              <a:rPr sz="1800" spc="204" dirty="0">
                <a:solidFill>
                  <a:srgbClr val="FFFFFF"/>
                </a:solidFill>
                <a:latin typeface="Calibri"/>
                <a:cs typeface="Calibri"/>
              </a:rPr>
              <a:t> </a:t>
            </a:r>
            <a:r>
              <a:rPr sz="1800" spc="0" dirty="0">
                <a:solidFill>
                  <a:srgbClr val="FFFFFF"/>
                </a:solidFill>
                <a:latin typeface="Calibri"/>
                <a:cs typeface="Calibri"/>
              </a:rPr>
              <a:t>u</a:t>
            </a:r>
            <a:r>
              <a:rPr sz="1800" spc="-4" dirty="0">
                <a:solidFill>
                  <a:srgbClr val="FFFFFF"/>
                </a:solidFill>
                <a:latin typeface="Calibri"/>
                <a:cs typeface="Calibri"/>
              </a:rPr>
              <a:t>n</a:t>
            </a:r>
            <a:r>
              <a:rPr sz="1800" spc="4" dirty="0">
                <a:solidFill>
                  <a:srgbClr val="FFFFFF"/>
                </a:solidFill>
                <a:latin typeface="Calibri"/>
                <a:cs typeface="Calibri"/>
              </a:rPr>
              <a:t>t</a:t>
            </a:r>
            <a:r>
              <a:rPr sz="1800" spc="-4" dirty="0">
                <a:solidFill>
                  <a:srgbClr val="FFFFFF"/>
                </a:solidFill>
                <a:latin typeface="Calibri"/>
                <a:cs typeface="Calibri"/>
              </a:rPr>
              <a:t>i</a:t>
            </a:r>
            <a:r>
              <a:rPr sz="1800" spc="0" dirty="0">
                <a:solidFill>
                  <a:srgbClr val="FFFFFF"/>
                </a:solidFill>
                <a:latin typeface="Calibri"/>
                <a:cs typeface="Calibri"/>
              </a:rPr>
              <a:t>l </a:t>
            </a:r>
            <a:r>
              <a:rPr sz="1800" spc="109" dirty="0">
                <a:solidFill>
                  <a:srgbClr val="FFFFFF"/>
                </a:solidFill>
                <a:latin typeface="Calibri"/>
                <a:cs typeface="Calibri"/>
              </a:rPr>
              <a:t> </a:t>
            </a:r>
            <a:r>
              <a:rPr sz="1800" spc="-4" dirty="0">
                <a:solidFill>
                  <a:srgbClr val="FFFFFF"/>
                </a:solidFill>
                <a:latin typeface="Calibri"/>
                <a:cs typeface="Calibri"/>
              </a:rPr>
              <a:t>i</a:t>
            </a:r>
            <a:r>
              <a:rPr sz="1800" spc="0" dirty="0">
                <a:solidFill>
                  <a:srgbClr val="FFFFFF"/>
                </a:solidFill>
                <a:latin typeface="Calibri"/>
                <a:cs typeface="Calibri"/>
              </a:rPr>
              <a:t>ts </a:t>
            </a:r>
            <a:r>
              <a:rPr sz="1800" spc="100" dirty="0">
                <a:solidFill>
                  <a:srgbClr val="FFFFFF"/>
                </a:solidFill>
                <a:latin typeface="Calibri"/>
                <a:cs typeface="Calibri"/>
              </a:rPr>
              <a:t> </a:t>
            </a:r>
            <a:r>
              <a:rPr sz="1800" spc="-4" dirty="0">
                <a:solidFill>
                  <a:srgbClr val="FFFFFF"/>
                </a:solidFill>
                <a:latin typeface="Calibri"/>
                <a:cs typeface="Calibri"/>
              </a:rPr>
              <a:t>l</a:t>
            </a:r>
            <a:r>
              <a:rPr sz="1800" spc="0" dirty="0">
                <a:solidFill>
                  <a:srgbClr val="FFFFFF"/>
                </a:solidFill>
                <a:latin typeface="Calibri"/>
                <a:cs typeface="Calibri"/>
              </a:rPr>
              <a:t>a</a:t>
            </a:r>
            <a:r>
              <a:rPr sz="1800" spc="-19" dirty="0">
                <a:solidFill>
                  <a:srgbClr val="FFFFFF"/>
                </a:solidFill>
                <a:latin typeface="Calibri"/>
                <a:cs typeface="Calibri"/>
              </a:rPr>
              <a:t>s</a:t>
            </a:r>
            <a:r>
              <a:rPr sz="1800" spc="0" dirty="0">
                <a:solidFill>
                  <a:srgbClr val="FFFFFF"/>
                </a:solidFill>
                <a:latin typeface="Calibri"/>
                <a:cs typeface="Calibri"/>
              </a:rPr>
              <a:t>t </a:t>
            </a:r>
            <a:r>
              <a:rPr sz="1800" spc="94" dirty="0">
                <a:solidFill>
                  <a:srgbClr val="FFFFFF"/>
                </a:solidFill>
                <a:latin typeface="Calibri"/>
                <a:cs typeface="Calibri"/>
              </a:rPr>
              <a:t> </a:t>
            </a:r>
            <a:r>
              <a:rPr sz="1800" spc="-19" dirty="0">
                <a:solidFill>
                  <a:srgbClr val="FFFFFF"/>
                </a:solidFill>
                <a:latin typeface="Calibri"/>
                <a:cs typeface="Calibri"/>
              </a:rPr>
              <a:t>s</a:t>
            </a:r>
            <a:r>
              <a:rPr sz="1800" spc="-25" dirty="0">
                <a:solidFill>
                  <a:srgbClr val="FFFFFF"/>
                </a:solidFill>
                <a:latin typeface="Calibri"/>
                <a:cs typeface="Calibri"/>
              </a:rPr>
              <a:t>t</a:t>
            </a:r>
            <a:r>
              <a:rPr sz="1800" spc="-9" dirty="0">
                <a:solidFill>
                  <a:srgbClr val="FFFFFF"/>
                </a:solidFill>
                <a:latin typeface="Calibri"/>
                <a:cs typeface="Calibri"/>
              </a:rPr>
              <a:t>a</a:t>
            </a:r>
            <a:r>
              <a:rPr sz="1800" spc="-25" dirty="0">
                <a:solidFill>
                  <a:srgbClr val="FFFFFF"/>
                </a:solidFill>
                <a:latin typeface="Calibri"/>
                <a:cs typeface="Calibri"/>
              </a:rPr>
              <a:t>t</a:t>
            </a:r>
            <a:r>
              <a:rPr sz="1800" spc="0" dirty="0">
                <a:solidFill>
                  <a:srgbClr val="FFFFFF"/>
                </a:solidFill>
                <a:latin typeface="Calibri"/>
                <a:cs typeface="Calibri"/>
              </a:rPr>
              <a:t>em</a:t>
            </a:r>
            <a:r>
              <a:rPr sz="1800" spc="9" dirty="0">
                <a:solidFill>
                  <a:srgbClr val="FFFFFF"/>
                </a:solidFill>
                <a:latin typeface="Calibri"/>
                <a:cs typeface="Calibri"/>
              </a:rPr>
              <a:t>e</a:t>
            </a:r>
            <a:r>
              <a:rPr sz="1800" spc="-9" dirty="0">
                <a:solidFill>
                  <a:srgbClr val="FFFFFF"/>
                </a:solidFill>
                <a:latin typeface="Calibri"/>
                <a:cs typeface="Calibri"/>
              </a:rPr>
              <a:t>n</a:t>
            </a:r>
            <a:r>
              <a:rPr sz="1800" spc="0" dirty="0">
                <a:solidFill>
                  <a:srgbClr val="FFFFFF"/>
                </a:solidFill>
                <a:latin typeface="Calibri"/>
                <a:cs typeface="Calibri"/>
              </a:rPr>
              <a:t>t </a:t>
            </a:r>
            <a:r>
              <a:rPr sz="1800" spc="99" dirty="0">
                <a:solidFill>
                  <a:srgbClr val="FFFFFF"/>
                </a:solidFill>
                <a:latin typeface="Calibri"/>
                <a:cs typeface="Calibri"/>
              </a:rPr>
              <a:t> </a:t>
            </a:r>
            <a:r>
              <a:rPr sz="1800" spc="0" dirty="0">
                <a:solidFill>
                  <a:srgbClr val="FFFFFF"/>
                </a:solidFill>
                <a:latin typeface="Calibri"/>
                <a:cs typeface="Calibri"/>
              </a:rPr>
              <a:t>b</a:t>
            </a:r>
            <a:r>
              <a:rPr sz="1800" spc="4" dirty="0">
                <a:solidFill>
                  <a:srgbClr val="FFFFFF"/>
                </a:solidFill>
                <a:latin typeface="Calibri"/>
                <a:cs typeface="Calibri"/>
              </a:rPr>
              <a:t>e</a:t>
            </a:r>
            <a:r>
              <a:rPr sz="1800" spc="-19" dirty="0">
                <a:solidFill>
                  <a:srgbClr val="FFFFFF"/>
                </a:solidFill>
                <a:latin typeface="Calibri"/>
                <a:cs typeface="Calibri"/>
              </a:rPr>
              <a:t>c</a:t>
            </a:r>
            <a:r>
              <a:rPr sz="1800" spc="0" dirty="0">
                <a:solidFill>
                  <a:srgbClr val="FFFFFF"/>
                </a:solidFill>
                <a:latin typeface="Calibri"/>
                <a:cs typeface="Calibri"/>
              </a:rPr>
              <a:t>ome</a:t>
            </a:r>
            <a:endParaRPr sz="1800">
              <a:latin typeface="Calibri"/>
              <a:cs typeface="Calibri"/>
            </a:endParaRPr>
          </a:p>
        </p:txBody>
      </p:sp>
      <p:sp>
        <p:nvSpPr>
          <p:cNvPr id="8" name="object 8"/>
          <p:cNvSpPr txBox="1"/>
          <p:nvPr/>
        </p:nvSpPr>
        <p:spPr>
          <a:xfrm>
            <a:off x="7535418" y="3454527"/>
            <a:ext cx="3849293" cy="528320"/>
          </a:xfrm>
          <a:prstGeom prst="rect">
            <a:avLst/>
          </a:prstGeom>
        </p:spPr>
        <p:txBody>
          <a:bodyPr wrap="square" lIns="0" tIns="12065" rIns="0" bIns="0" rtlCol="0">
            <a:noAutofit/>
          </a:bodyPr>
          <a:lstStyle/>
          <a:p>
            <a:pPr marL="12700">
              <a:lnSpc>
                <a:spcPts val="1900"/>
              </a:lnSpc>
            </a:pPr>
            <a:r>
              <a:rPr sz="1800" spc="2" dirty="0">
                <a:solidFill>
                  <a:srgbClr val="FFFFFF"/>
                </a:solidFill>
                <a:latin typeface="Calibri"/>
                <a:cs typeface="Calibri"/>
              </a:rPr>
              <a:t>true.  Here  loop  will  run,  until  “count”</a:t>
            </a:r>
            <a:endParaRPr sz="1800">
              <a:latin typeface="Calibri"/>
              <a:cs typeface="Calibri"/>
            </a:endParaRPr>
          </a:p>
          <a:p>
            <a:pPr marL="12700" marR="34290">
              <a:lnSpc>
                <a:spcPts val="2160"/>
              </a:lnSpc>
              <a:spcBef>
                <a:spcPts val="13"/>
              </a:spcBef>
            </a:pPr>
            <a:r>
              <a:rPr sz="1800" spc="-1" dirty="0">
                <a:solidFill>
                  <a:srgbClr val="FFFFFF"/>
                </a:solidFill>
                <a:latin typeface="Calibri"/>
                <a:cs typeface="Calibri"/>
              </a:rPr>
              <a:t>become equal to or less than zero.</a:t>
            </a:r>
            <a:endParaRPr sz="1800">
              <a:latin typeface="Calibri"/>
              <a:cs typeface="Calibri"/>
            </a:endParaRPr>
          </a:p>
        </p:txBody>
      </p:sp>
      <p:sp>
        <p:nvSpPr>
          <p:cNvPr id="7" name="object 7"/>
          <p:cNvSpPr txBox="1"/>
          <p:nvPr/>
        </p:nvSpPr>
        <p:spPr>
          <a:xfrm>
            <a:off x="11539474" y="3454527"/>
            <a:ext cx="378928" cy="254000"/>
          </a:xfrm>
          <a:prstGeom prst="rect">
            <a:avLst/>
          </a:prstGeom>
        </p:spPr>
        <p:txBody>
          <a:bodyPr wrap="square" lIns="0" tIns="12065" rIns="0" bIns="0" rtlCol="0">
            <a:noAutofit/>
          </a:bodyPr>
          <a:lstStyle/>
          <a:p>
            <a:pPr marL="12700">
              <a:lnSpc>
                <a:spcPts val="1900"/>
              </a:lnSpc>
            </a:pPr>
            <a:r>
              <a:rPr sz="1800" spc="-3" dirty="0">
                <a:solidFill>
                  <a:srgbClr val="FFFFFF"/>
                </a:solidFill>
                <a:latin typeface="Calibri"/>
                <a:cs typeface="Calibri"/>
              </a:rPr>
              <a:t>will</a:t>
            </a:r>
            <a:endParaRPr sz="1800">
              <a:latin typeface="Calibri"/>
              <a:cs typeface="Calibri"/>
            </a:endParaRPr>
          </a:p>
        </p:txBody>
      </p:sp>
      <p:sp>
        <p:nvSpPr>
          <p:cNvPr id="6" name="object 6"/>
          <p:cNvSpPr txBox="1"/>
          <p:nvPr/>
        </p:nvSpPr>
        <p:spPr>
          <a:xfrm>
            <a:off x="870305" y="5343398"/>
            <a:ext cx="1137869" cy="254000"/>
          </a:xfrm>
          <a:prstGeom prst="rect">
            <a:avLst/>
          </a:prstGeom>
        </p:spPr>
        <p:txBody>
          <a:bodyPr wrap="square" lIns="0" tIns="12065" rIns="0" bIns="0" rtlCol="0">
            <a:noAutofit/>
          </a:bodyPr>
          <a:lstStyle/>
          <a:p>
            <a:pPr marL="12700">
              <a:lnSpc>
                <a:spcPts val="1900"/>
              </a:lnSpc>
            </a:pPr>
            <a:r>
              <a:rPr sz="1800" spc="9" dirty="0">
                <a:solidFill>
                  <a:srgbClr val="FFFFFF"/>
                </a:solidFill>
                <a:latin typeface="Calibri"/>
                <a:cs typeface="Calibri"/>
              </a:rPr>
              <a:t>Last “print”</a:t>
            </a:r>
            <a:endParaRPr sz="1800">
              <a:latin typeface="Calibri"/>
              <a:cs typeface="Calibri"/>
            </a:endParaRPr>
          </a:p>
        </p:txBody>
      </p:sp>
      <p:sp>
        <p:nvSpPr>
          <p:cNvPr id="5" name="object 5"/>
          <p:cNvSpPr txBox="1"/>
          <p:nvPr/>
        </p:nvSpPr>
        <p:spPr>
          <a:xfrm>
            <a:off x="2013585" y="5343398"/>
            <a:ext cx="3238796" cy="254000"/>
          </a:xfrm>
          <a:prstGeom prst="rect">
            <a:avLst/>
          </a:prstGeom>
        </p:spPr>
        <p:txBody>
          <a:bodyPr wrap="square" lIns="0" tIns="12065" rIns="0" bIns="0" rtlCol="0">
            <a:noAutofit/>
          </a:bodyPr>
          <a:lstStyle/>
          <a:p>
            <a:pPr marL="12700">
              <a:lnSpc>
                <a:spcPts val="1900"/>
              </a:lnSpc>
            </a:pPr>
            <a:r>
              <a:rPr sz="1800" spc="11" dirty="0">
                <a:solidFill>
                  <a:srgbClr val="FFFFFF"/>
                </a:solidFill>
                <a:latin typeface="Calibri"/>
                <a:cs typeface="Calibri"/>
              </a:rPr>
              <a:t>statement will be executed out of</a:t>
            </a:r>
            <a:endParaRPr sz="1800">
              <a:latin typeface="Calibri"/>
              <a:cs typeface="Calibri"/>
            </a:endParaRPr>
          </a:p>
        </p:txBody>
      </p:sp>
      <p:sp>
        <p:nvSpPr>
          <p:cNvPr id="4" name="object 4"/>
          <p:cNvSpPr txBox="1"/>
          <p:nvPr/>
        </p:nvSpPr>
        <p:spPr>
          <a:xfrm>
            <a:off x="870305" y="5617718"/>
            <a:ext cx="4383575" cy="528319"/>
          </a:xfrm>
          <a:prstGeom prst="rect">
            <a:avLst/>
          </a:prstGeom>
        </p:spPr>
        <p:txBody>
          <a:bodyPr wrap="square" lIns="0" tIns="12065" rIns="0" bIns="0" rtlCol="0">
            <a:noAutofit/>
          </a:bodyPr>
          <a:lstStyle/>
          <a:p>
            <a:pPr marL="12700">
              <a:lnSpc>
                <a:spcPts val="1900"/>
              </a:lnSpc>
            </a:pPr>
            <a:r>
              <a:rPr sz="1800" spc="14" dirty="0">
                <a:solidFill>
                  <a:srgbClr val="FFFFFF"/>
                </a:solidFill>
                <a:latin typeface="Calibri"/>
                <a:cs typeface="Calibri"/>
              </a:rPr>
              <a:t>“while” loop because it is not have four space</a:t>
            </a:r>
            <a:endParaRPr sz="1800">
              <a:latin typeface="Calibri"/>
              <a:cs typeface="Calibri"/>
            </a:endParaRPr>
          </a:p>
          <a:p>
            <a:pPr marL="12700" marR="34289">
              <a:lnSpc>
                <a:spcPts val="2160"/>
              </a:lnSpc>
              <a:spcBef>
                <a:spcPts val="13"/>
              </a:spcBef>
            </a:pPr>
            <a:r>
              <a:rPr sz="1800" spc="-4" dirty="0">
                <a:solidFill>
                  <a:srgbClr val="FFFFFF"/>
                </a:solidFill>
                <a:latin typeface="Calibri"/>
                <a:cs typeface="Calibri"/>
              </a:rPr>
              <a:t>indentation</a:t>
            </a:r>
            <a:endParaRPr sz="1800">
              <a:latin typeface="Calibri"/>
              <a:cs typeface="Calibri"/>
            </a:endParaRPr>
          </a:p>
        </p:txBody>
      </p:sp>
      <p:sp>
        <p:nvSpPr>
          <p:cNvPr id="2" name="object 2"/>
          <p:cNvSpPr txBox="1"/>
          <p:nvPr/>
        </p:nvSpPr>
        <p:spPr>
          <a:xfrm>
            <a:off x="1268488" y="1620901"/>
            <a:ext cx="5478653" cy="3072257"/>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922477" y="2438400"/>
            <a:ext cx="4162171" cy="1787270"/>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631177" y="2258187"/>
            <a:ext cx="5478653" cy="3072257"/>
          </a:xfrm>
          <a:custGeom>
            <a:avLst/>
            <a:gdLst/>
            <a:ahLst/>
            <a:cxnLst/>
            <a:rect l="l" t="t" r="r" b="b"/>
            <a:pathLst>
              <a:path w="5478653" h="3072257">
                <a:moveTo>
                  <a:pt x="0" y="3072257"/>
                </a:moveTo>
                <a:lnTo>
                  <a:pt x="5478653" y="3072257"/>
                </a:lnTo>
                <a:lnTo>
                  <a:pt x="5478653" y="0"/>
                </a:lnTo>
                <a:lnTo>
                  <a:pt x="0" y="0"/>
                </a:lnTo>
                <a:lnTo>
                  <a:pt x="0" y="3072257"/>
                </a:lnTo>
                <a:close/>
              </a:path>
            </a:pathLst>
          </a:custGeom>
          <a:ln w="28575">
            <a:solidFill>
              <a:srgbClr val="BB8B00"/>
            </a:solidFill>
            <a:prstDash val="lgDash"/>
          </a:ln>
        </p:spPr>
        <p:txBody>
          <a:bodyPr wrap="square" lIns="0" tIns="0" rIns="0" bIns="0" rtlCol="0">
            <a:noAutofit/>
          </a:bodyPr>
          <a:lstStyle/>
          <a:p>
            <a:endParaRPr/>
          </a:p>
        </p:txBody>
      </p:sp>
      <p:sp>
        <p:nvSpPr>
          <p:cNvPr id="18" name="object 18"/>
          <p:cNvSpPr/>
          <p:nvPr/>
        </p:nvSpPr>
        <p:spPr>
          <a:xfrm>
            <a:off x="2876677" y="3077717"/>
            <a:ext cx="97281" cy="167132"/>
          </a:xfrm>
          <a:custGeom>
            <a:avLst/>
            <a:gdLst/>
            <a:ahLst/>
            <a:cxnLst/>
            <a:rect l="l" t="t" r="r" b="b"/>
            <a:pathLst>
              <a:path w="97281" h="167132">
                <a:moveTo>
                  <a:pt x="25188" y="53483"/>
                </a:moveTo>
                <a:lnTo>
                  <a:pt x="15621" y="48260"/>
                </a:lnTo>
                <a:lnTo>
                  <a:pt x="16002" y="59182"/>
                </a:lnTo>
                <a:lnTo>
                  <a:pt x="25188" y="53483"/>
                </a:lnTo>
                <a:close/>
              </a:path>
              <a:path w="97281" h="167132">
                <a:moveTo>
                  <a:pt x="15621" y="48260"/>
                </a:moveTo>
                <a:lnTo>
                  <a:pt x="12700" y="60198"/>
                </a:lnTo>
                <a:lnTo>
                  <a:pt x="36295" y="59546"/>
                </a:lnTo>
                <a:lnTo>
                  <a:pt x="4041902" y="-51053"/>
                </a:lnTo>
                <a:lnTo>
                  <a:pt x="4041648" y="-63753"/>
                </a:lnTo>
                <a:lnTo>
                  <a:pt x="35885" y="46847"/>
                </a:lnTo>
                <a:lnTo>
                  <a:pt x="12318" y="47498"/>
                </a:lnTo>
                <a:lnTo>
                  <a:pt x="0" y="54102"/>
                </a:lnTo>
                <a:lnTo>
                  <a:pt x="86995" y="101727"/>
                </a:lnTo>
                <a:lnTo>
                  <a:pt x="12700" y="60198"/>
                </a:lnTo>
                <a:lnTo>
                  <a:pt x="15621" y="48260"/>
                </a:lnTo>
                <a:lnTo>
                  <a:pt x="25188" y="53483"/>
                </a:lnTo>
                <a:lnTo>
                  <a:pt x="16002" y="59182"/>
                </a:lnTo>
                <a:lnTo>
                  <a:pt x="15621" y="48260"/>
                </a:lnTo>
                <a:close/>
              </a:path>
              <a:path w="97281" h="167132">
                <a:moveTo>
                  <a:pt x="94868" y="6858"/>
                </a:moveTo>
                <a:lnTo>
                  <a:pt x="92964" y="3937"/>
                </a:lnTo>
                <a:lnTo>
                  <a:pt x="91059" y="889"/>
                </a:lnTo>
                <a:lnTo>
                  <a:pt x="87249" y="0"/>
                </a:lnTo>
                <a:lnTo>
                  <a:pt x="84200" y="1905"/>
                </a:lnTo>
                <a:lnTo>
                  <a:pt x="0" y="54102"/>
                </a:lnTo>
                <a:lnTo>
                  <a:pt x="12318" y="47498"/>
                </a:lnTo>
                <a:lnTo>
                  <a:pt x="35885" y="46847"/>
                </a:lnTo>
                <a:lnTo>
                  <a:pt x="90931" y="12700"/>
                </a:lnTo>
                <a:lnTo>
                  <a:pt x="93853" y="10795"/>
                </a:lnTo>
                <a:lnTo>
                  <a:pt x="94868" y="6858"/>
                </a:lnTo>
                <a:close/>
              </a:path>
              <a:path w="97281" h="167132">
                <a:moveTo>
                  <a:pt x="86995" y="101727"/>
                </a:moveTo>
                <a:lnTo>
                  <a:pt x="90043" y="103378"/>
                </a:lnTo>
                <a:lnTo>
                  <a:pt x="93853" y="102235"/>
                </a:lnTo>
                <a:lnTo>
                  <a:pt x="95631" y="99187"/>
                </a:lnTo>
                <a:lnTo>
                  <a:pt x="97281" y="96139"/>
                </a:lnTo>
                <a:lnTo>
                  <a:pt x="96139" y="92202"/>
                </a:lnTo>
                <a:lnTo>
                  <a:pt x="93091" y="90551"/>
                </a:lnTo>
                <a:lnTo>
                  <a:pt x="36295" y="59546"/>
                </a:lnTo>
                <a:lnTo>
                  <a:pt x="12700" y="60198"/>
                </a:lnTo>
                <a:lnTo>
                  <a:pt x="86995" y="101727"/>
                </a:lnTo>
                <a:close/>
              </a:path>
            </a:pathLst>
          </a:custGeom>
          <a:solidFill>
            <a:srgbClr val="FFBE00"/>
          </a:solidFill>
        </p:spPr>
        <p:txBody>
          <a:bodyPr wrap="square" lIns="0" tIns="0" rIns="0" bIns="0" rtlCol="0">
            <a:noAutofit/>
          </a:bodyPr>
          <a:lstStyle/>
          <a:p>
            <a:endParaRPr/>
          </a:p>
        </p:txBody>
      </p:sp>
      <p:sp>
        <p:nvSpPr>
          <p:cNvPr id="14" name="object 14"/>
          <p:cNvSpPr/>
          <p:nvPr/>
        </p:nvSpPr>
        <p:spPr>
          <a:xfrm>
            <a:off x="6918452" y="2561336"/>
            <a:ext cx="4639183" cy="1352550"/>
          </a:xfrm>
          <a:custGeom>
            <a:avLst/>
            <a:gdLst/>
            <a:ahLst/>
            <a:cxnLst/>
            <a:rect l="l" t="t" r="r" b="b"/>
            <a:pathLst>
              <a:path w="4639183" h="1352550">
                <a:moveTo>
                  <a:pt x="0" y="225425"/>
                </a:moveTo>
                <a:lnTo>
                  <a:pt x="0" y="1127125"/>
                </a:lnTo>
                <a:lnTo>
                  <a:pt x="747" y="1145608"/>
                </a:lnTo>
                <a:lnTo>
                  <a:pt x="11496" y="1198361"/>
                </a:lnTo>
                <a:lnTo>
                  <a:pt x="33783" y="1245852"/>
                </a:lnTo>
                <a:lnTo>
                  <a:pt x="66039" y="1286510"/>
                </a:lnTo>
                <a:lnTo>
                  <a:pt x="106697" y="1318766"/>
                </a:lnTo>
                <a:lnTo>
                  <a:pt x="154188" y="1341053"/>
                </a:lnTo>
                <a:lnTo>
                  <a:pt x="206941" y="1351802"/>
                </a:lnTo>
                <a:lnTo>
                  <a:pt x="225425" y="1352550"/>
                </a:lnTo>
                <a:lnTo>
                  <a:pt x="4413758" y="1352550"/>
                </a:lnTo>
                <a:lnTo>
                  <a:pt x="4467917" y="1345996"/>
                </a:lnTo>
                <a:lnTo>
                  <a:pt x="4517336" y="1327381"/>
                </a:lnTo>
                <a:lnTo>
                  <a:pt x="4560446" y="1298273"/>
                </a:lnTo>
                <a:lnTo>
                  <a:pt x="4595677" y="1260241"/>
                </a:lnTo>
                <a:lnTo>
                  <a:pt x="4621462" y="1214854"/>
                </a:lnTo>
                <a:lnTo>
                  <a:pt x="4636231" y="1163680"/>
                </a:lnTo>
                <a:lnTo>
                  <a:pt x="4639183" y="1127125"/>
                </a:lnTo>
                <a:lnTo>
                  <a:pt x="4639183" y="225425"/>
                </a:lnTo>
                <a:lnTo>
                  <a:pt x="4632629" y="171224"/>
                </a:lnTo>
                <a:lnTo>
                  <a:pt x="4614014" y="121790"/>
                </a:lnTo>
                <a:lnTo>
                  <a:pt x="4584906" y="78684"/>
                </a:lnTo>
                <a:lnTo>
                  <a:pt x="4546874" y="43468"/>
                </a:lnTo>
                <a:lnTo>
                  <a:pt x="4501487" y="17702"/>
                </a:lnTo>
                <a:lnTo>
                  <a:pt x="4450313" y="2948"/>
                </a:lnTo>
                <a:lnTo>
                  <a:pt x="4413758" y="0"/>
                </a:lnTo>
                <a:lnTo>
                  <a:pt x="225425" y="0"/>
                </a:lnTo>
                <a:lnTo>
                  <a:pt x="171265" y="6546"/>
                </a:lnTo>
                <a:lnTo>
                  <a:pt x="121846" y="25144"/>
                </a:lnTo>
                <a:lnTo>
                  <a:pt x="78736" y="54234"/>
                </a:lnTo>
                <a:lnTo>
                  <a:pt x="43505" y="92253"/>
                </a:lnTo>
                <a:lnTo>
                  <a:pt x="17720" y="137642"/>
                </a:lnTo>
                <a:lnTo>
                  <a:pt x="2951" y="188838"/>
                </a:lnTo>
                <a:lnTo>
                  <a:pt x="0" y="225425"/>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6918452" y="2561336"/>
            <a:ext cx="4639183" cy="1352550"/>
          </a:xfrm>
          <a:custGeom>
            <a:avLst/>
            <a:gdLst/>
            <a:ahLst/>
            <a:cxnLst/>
            <a:rect l="l" t="t" r="r" b="b"/>
            <a:pathLst>
              <a:path w="4639183" h="1352550">
                <a:moveTo>
                  <a:pt x="0" y="225425"/>
                </a:moveTo>
                <a:lnTo>
                  <a:pt x="6553" y="171224"/>
                </a:lnTo>
                <a:lnTo>
                  <a:pt x="25168" y="121790"/>
                </a:lnTo>
                <a:lnTo>
                  <a:pt x="54276" y="78684"/>
                </a:lnTo>
                <a:lnTo>
                  <a:pt x="92308" y="43468"/>
                </a:lnTo>
                <a:lnTo>
                  <a:pt x="137695" y="17702"/>
                </a:lnTo>
                <a:lnTo>
                  <a:pt x="188869" y="2948"/>
                </a:lnTo>
                <a:lnTo>
                  <a:pt x="225425" y="0"/>
                </a:lnTo>
                <a:lnTo>
                  <a:pt x="4413758" y="0"/>
                </a:lnTo>
                <a:lnTo>
                  <a:pt x="4467917" y="6546"/>
                </a:lnTo>
                <a:lnTo>
                  <a:pt x="4517336" y="25144"/>
                </a:lnTo>
                <a:lnTo>
                  <a:pt x="4560446" y="54234"/>
                </a:lnTo>
                <a:lnTo>
                  <a:pt x="4595677" y="92253"/>
                </a:lnTo>
                <a:lnTo>
                  <a:pt x="4621462" y="137642"/>
                </a:lnTo>
                <a:lnTo>
                  <a:pt x="4636231" y="188838"/>
                </a:lnTo>
                <a:lnTo>
                  <a:pt x="4639183" y="225425"/>
                </a:lnTo>
                <a:lnTo>
                  <a:pt x="4639183" y="1127125"/>
                </a:lnTo>
                <a:lnTo>
                  <a:pt x="4632629" y="1181284"/>
                </a:lnTo>
                <a:lnTo>
                  <a:pt x="4614014" y="1230703"/>
                </a:lnTo>
                <a:lnTo>
                  <a:pt x="4584906" y="1273813"/>
                </a:lnTo>
                <a:lnTo>
                  <a:pt x="4546874" y="1309044"/>
                </a:lnTo>
                <a:lnTo>
                  <a:pt x="4501487" y="1334829"/>
                </a:lnTo>
                <a:lnTo>
                  <a:pt x="4450313" y="1349598"/>
                </a:lnTo>
                <a:lnTo>
                  <a:pt x="4413758" y="1352550"/>
                </a:lnTo>
                <a:lnTo>
                  <a:pt x="225425" y="1352550"/>
                </a:lnTo>
                <a:lnTo>
                  <a:pt x="171265" y="1345996"/>
                </a:lnTo>
                <a:lnTo>
                  <a:pt x="121846" y="1327381"/>
                </a:lnTo>
                <a:lnTo>
                  <a:pt x="78736" y="1298273"/>
                </a:lnTo>
                <a:lnTo>
                  <a:pt x="43505" y="1260241"/>
                </a:lnTo>
                <a:lnTo>
                  <a:pt x="17720" y="1214854"/>
                </a:lnTo>
                <a:lnTo>
                  <a:pt x="2951" y="1163680"/>
                </a:lnTo>
                <a:lnTo>
                  <a:pt x="0" y="1127125"/>
                </a:lnTo>
                <a:lnTo>
                  <a:pt x="0" y="225425"/>
                </a:lnTo>
                <a:close/>
              </a:path>
            </a:pathLst>
          </a:custGeom>
          <a:ln w="25400">
            <a:solidFill>
              <a:srgbClr val="BB8B00"/>
            </a:solidFill>
          </a:ln>
        </p:spPr>
        <p:txBody>
          <a:bodyPr wrap="square" lIns="0" tIns="0" rIns="0" bIns="0" rtlCol="0">
            <a:noAutofit/>
          </a:bodyPr>
          <a:lstStyle/>
          <a:p>
            <a:endParaRPr/>
          </a:p>
        </p:txBody>
      </p:sp>
      <p:sp>
        <p:nvSpPr>
          <p:cNvPr id="13" name="object 13"/>
          <p:cNvSpPr txBox="1"/>
          <p:nvPr/>
        </p:nvSpPr>
        <p:spPr>
          <a:xfrm>
            <a:off x="387502" y="197103"/>
            <a:ext cx="2536496" cy="380492"/>
          </a:xfrm>
          <a:prstGeom prst="rect">
            <a:avLst/>
          </a:prstGeom>
        </p:spPr>
        <p:txBody>
          <a:bodyPr wrap="square" lIns="0" tIns="18383" rIns="0" bIns="0" rtlCol="0">
            <a:noAutofit/>
          </a:bodyPr>
          <a:lstStyle/>
          <a:p>
            <a:pPr marL="12700">
              <a:lnSpc>
                <a:spcPts val="2895"/>
              </a:lnSpc>
            </a:pPr>
            <a:r>
              <a:rPr sz="2800" b="1" u="heavy" spc="-12" dirty="0">
                <a:solidFill>
                  <a:srgbClr val="404040"/>
                </a:solidFill>
                <a:latin typeface="Calibri"/>
                <a:cs typeface="Calibri"/>
              </a:rPr>
              <a:t>break Statement</a:t>
            </a:r>
            <a:endParaRPr sz="2800">
              <a:latin typeface="Calibri"/>
              <a:cs typeface="Calibri"/>
            </a:endParaRPr>
          </a:p>
        </p:txBody>
      </p:sp>
      <p:sp>
        <p:nvSpPr>
          <p:cNvPr id="12" name="object 12"/>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1" name="object 11"/>
          <p:cNvSpPr txBox="1"/>
          <p:nvPr/>
        </p:nvSpPr>
        <p:spPr>
          <a:xfrm>
            <a:off x="1031240" y="1223137"/>
            <a:ext cx="7960930"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It terminates the current </a:t>
            </a:r>
            <a:r>
              <a:rPr sz="2000" b="1" spc="-4" dirty="0">
                <a:latin typeface="Calibri"/>
                <a:cs typeface="Calibri"/>
              </a:rPr>
              <a:t>loop </a:t>
            </a:r>
            <a:r>
              <a:rPr sz="2000" spc="-4" dirty="0">
                <a:latin typeface="Calibri"/>
                <a:cs typeface="Calibri"/>
              </a:rPr>
              <a:t>and resumes execution at the next </a:t>
            </a:r>
            <a:r>
              <a:rPr sz="2000" b="1" spc="-4" dirty="0">
                <a:latin typeface="Calibri"/>
                <a:cs typeface="Calibri"/>
              </a:rPr>
              <a:t>statement</a:t>
            </a:r>
            <a:r>
              <a:rPr sz="2000" spc="-4" dirty="0">
                <a:latin typeface="Calibri"/>
                <a:cs typeface="Calibri"/>
              </a:rPr>
              <a:t>.</a:t>
            </a:r>
            <a:endParaRPr sz="2000">
              <a:latin typeface="Calibri"/>
              <a:cs typeface="Calibri"/>
            </a:endParaRPr>
          </a:p>
        </p:txBody>
      </p:sp>
      <p:sp>
        <p:nvSpPr>
          <p:cNvPr id="10" name="object 10"/>
          <p:cNvSpPr txBox="1"/>
          <p:nvPr/>
        </p:nvSpPr>
        <p:spPr>
          <a:xfrm>
            <a:off x="631952" y="1878346"/>
            <a:ext cx="1095877" cy="295258"/>
          </a:xfrm>
          <a:prstGeom prst="rect">
            <a:avLst/>
          </a:prstGeom>
        </p:spPr>
        <p:txBody>
          <a:bodyPr wrap="square" lIns="0" tIns="14128" rIns="0" bIns="0" rtlCol="0">
            <a:noAutofit/>
          </a:bodyPr>
          <a:lstStyle/>
          <a:p>
            <a:pPr marL="12700">
              <a:lnSpc>
                <a:spcPts val="2225"/>
              </a:lnSpc>
            </a:pPr>
            <a:r>
              <a:rPr sz="2000" spc="-4" dirty="0">
                <a:latin typeface="Arial"/>
                <a:cs typeface="Arial"/>
              </a:rPr>
              <a:t>•</a:t>
            </a:r>
            <a:r>
              <a:rPr sz="2000" spc="-4" dirty="0">
                <a:latin typeface="Calibri"/>
                <a:cs typeface="Calibri"/>
              </a:rPr>
              <a:t>Example:</a:t>
            </a:r>
            <a:endParaRPr sz="2000">
              <a:latin typeface="Calibri"/>
              <a:cs typeface="Calibri"/>
            </a:endParaRPr>
          </a:p>
        </p:txBody>
      </p:sp>
      <p:sp>
        <p:nvSpPr>
          <p:cNvPr id="9" name="object 9"/>
          <p:cNvSpPr txBox="1"/>
          <p:nvPr/>
        </p:nvSpPr>
        <p:spPr>
          <a:xfrm>
            <a:off x="7064121" y="2993136"/>
            <a:ext cx="2625827" cy="528319"/>
          </a:xfrm>
          <a:prstGeom prst="rect">
            <a:avLst/>
          </a:prstGeom>
        </p:spPr>
        <p:txBody>
          <a:bodyPr wrap="square" lIns="0" tIns="12065" rIns="0" bIns="0" rtlCol="0">
            <a:noAutofit/>
          </a:bodyPr>
          <a:lstStyle/>
          <a:p>
            <a:pPr marL="12700">
              <a:lnSpc>
                <a:spcPts val="1900"/>
              </a:lnSpc>
            </a:pPr>
            <a:r>
              <a:rPr sz="1800" spc="20" dirty="0">
                <a:solidFill>
                  <a:srgbClr val="FFFFFF"/>
                </a:solidFill>
                <a:latin typeface="Calibri"/>
                <a:cs typeface="Calibri"/>
              </a:rPr>
              <a:t>“break”  statement  breaks</a:t>
            </a:r>
            <a:endParaRPr sz="1800">
              <a:latin typeface="Calibri"/>
              <a:cs typeface="Calibri"/>
            </a:endParaRPr>
          </a:p>
          <a:p>
            <a:pPr marL="12700" marR="34290">
              <a:lnSpc>
                <a:spcPts val="2160"/>
              </a:lnSpc>
              <a:spcBef>
                <a:spcPts val="13"/>
              </a:spcBef>
            </a:pPr>
            <a:r>
              <a:rPr sz="1800" spc="0" dirty="0">
                <a:solidFill>
                  <a:srgbClr val="FFFFFF"/>
                </a:solidFill>
                <a:latin typeface="Calibri"/>
                <a:cs typeface="Calibri"/>
              </a:rPr>
              <a:t>condition comes true.</a:t>
            </a:r>
            <a:endParaRPr sz="1800">
              <a:latin typeface="Calibri"/>
              <a:cs typeface="Calibri"/>
            </a:endParaRPr>
          </a:p>
        </p:txBody>
      </p:sp>
      <p:sp>
        <p:nvSpPr>
          <p:cNvPr id="8" name="object 8"/>
          <p:cNvSpPr txBox="1"/>
          <p:nvPr/>
        </p:nvSpPr>
        <p:spPr>
          <a:xfrm>
            <a:off x="9777222" y="2993136"/>
            <a:ext cx="370108" cy="254000"/>
          </a:xfrm>
          <a:prstGeom prst="rect">
            <a:avLst/>
          </a:prstGeom>
        </p:spPr>
        <p:txBody>
          <a:bodyPr wrap="square" lIns="0" tIns="12065" rIns="0" bIns="0" rtlCol="0">
            <a:noAutofit/>
          </a:bodyPr>
          <a:lstStyle/>
          <a:p>
            <a:pPr marL="12700">
              <a:lnSpc>
                <a:spcPts val="1900"/>
              </a:lnSpc>
            </a:pPr>
            <a:r>
              <a:rPr sz="1800" dirty="0">
                <a:solidFill>
                  <a:srgbClr val="FFFFFF"/>
                </a:solidFill>
                <a:latin typeface="Calibri"/>
                <a:cs typeface="Calibri"/>
              </a:rPr>
              <a:t>the</a:t>
            </a:r>
            <a:endParaRPr sz="1800">
              <a:latin typeface="Calibri"/>
              <a:cs typeface="Calibri"/>
            </a:endParaRPr>
          </a:p>
        </p:txBody>
      </p:sp>
      <p:sp>
        <p:nvSpPr>
          <p:cNvPr id="7" name="object 7"/>
          <p:cNvSpPr txBox="1"/>
          <p:nvPr/>
        </p:nvSpPr>
        <p:spPr>
          <a:xfrm>
            <a:off x="10233152" y="2993136"/>
            <a:ext cx="472788" cy="25400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loop</a:t>
            </a:r>
            <a:endParaRPr sz="1800">
              <a:latin typeface="Calibri"/>
              <a:cs typeface="Calibri"/>
            </a:endParaRPr>
          </a:p>
        </p:txBody>
      </p:sp>
      <p:sp>
        <p:nvSpPr>
          <p:cNvPr id="6" name="object 6"/>
          <p:cNvSpPr txBox="1"/>
          <p:nvPr/>
        </p:nvSpPr>
        <p:spPr>
          <a:xfrm>
            <a:off x="10792460" y="2993136"/>
            <a:ext cx="180391" cy="254000"/>
          </a:xfrm>
          <a:prstGeom prst="rect">
            <a:avLst/>
          </a:prstGeom>
        </p:spPr>
        <p:txBody>
          <a:bodyPr wrap="square" lIns="0" tIns="12065" rIns="0" bIns="0" rtlCol="0">
            <a:noAutofit/>
          </a:bodyPr>
          <a:lstStyle/>
          <a:p>
            <a:pPr marL="12700">
              <a:lnSpc>
                <a:spcPts val="1900"/>
              </a:lnSpc>
            </a:pPr>
            <a:r>
              <a:rPr sz="1800" spc="-4" dirty="0">
                <a:solidFill>
                  <a:srgbClr val="FFFFFF"/>
                </a:solidFill>
                <a:latin typeface="Calibri"/>
                <a:cs typeface="Calibri"/>
              </a:rPr>
              <a:t>if</a:t>
            </a:r>
            <a:endParaRPr sz="1800">
              <a:latin typeface="Calibri"/>
              <a:cs typeface="Calibri"/>
            </a:endParaRPr>
          </a:p>
        </p:txBody>
      </p:sp>
      <p:sp>
        <p:nvSpPr>
          <p:cNvPr id="5" name="object 5"/>
          <p:cNvSpPr txBox="1"/>
          <p:nvPr/>
        </p:nvSpPr>
        <p:spPr>
          <a:xfrm>
            <a:off x="11060684" y="2993136"/>
            <a:ext cx="385216" cy="254000"/>
          </a:xfrm>
          <a:prstGeom prst="rect">
            <a:avLst/>
          </a:prstGeom>
        </p:spPr>
        <p:txBody>
          <a:bodyPr wrap="square" lIns="0" tIns="12065" rIns="0" bIns="0" rtlCol="0">
            <a:noAutofit/>
          </a:bodyPr>
          <a:lstStyle/>
          <a:p>
            <a:pPr marL="12700">
              <a:lnSpc>
                <a:spcPts val="1900"/>
              </a:lnSpc>
            </a:pPr>
            <a:r>
              <a:rPr sz="1800" spc="23" dirty="0">
                <a:solidFill>
                  <a:srgbClr val="FFFFFF"/>
                </a:solidFill>
                <a:latin typeface="Calibri"/>
                <a:cs typeface="Calibri"/>
              </a:rPr>
              <a:t>“if”</a:t>
            </a:r>
            <a:endParaRPr sz="1800">
              <a:latin typeface="Calibri"/>
              <a:cs typeface="Calibri"/>
            </a:endParaRPr>
          </a:p>
        </p:txBody>
      </p:sp>
      <p:sp>
        <p:nvSpPr>
          <p:cNvPr id="3" name="object 3"/>
          <p:cNvSpPr txBox="1"/>
          <p:nvPr/>
        </p:nvSpPr>
        <p:spPr>
          <a:xfrm>
            <a:off x="631177" y="2258187"/>
            <a:ext cx="5478653" cy="3072257"/>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237172" y="336423"/>
            <a:ext cx="84848"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23" name="object 23"/>
          <p:cNvSpPr/>
          <p:nvPr/>
        </p:nvSpPr>
        <p:spPr>
          <a:xfrm>
            <a:off x="981633" y="2519679"/>
            <a:ext cx="4906518" cy="2994406"/>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631177" y="2258263"/>
            <a:ext cx="5478653" cy="3477513"/>
          </a:xfrm>
          <a:custGeom>
            <a:avLst/>
            <a:gdLst/>
            <a:ahLst/>
            <a:cxnLst/>
            <a:rect l="l" t="t" r="r" b="b"/>
            <a:pathLst>
              <a:path w="5478653" h="3477513">
                <a:moveTo>
                  <a:pt x="0" y="3477513"/>
                </a:moveTo>
                <a:lnTo>
                  <a:pt x="5478653" y="3477513"/>
                </a:lnTo>
                <a:lnTo>
                  <a:pt x="5478653" y="0"/>
                </a:lnTo>
                <a:lnTo>
                  <a:pt x="0" y="0"/>
                </a:lnTo>
                <a:lnTo>
                  <a:pt x="0" y="3477513"/>
                </a:lnTo>
                <a:close/>
              </a:path>
            </a:pathLst>
          </a:custGeom>
          <a:ln w="28575">
            <a:solidFill>
              <a:srgbClr val="BB8B00"/>
            </a:solidFill>
            <a:prstDash val="lgDash"/>
          </a:ln>
        </p:spPr>
        <p:txBody>
          <a:bodyPr wrap="square" lIns="0" tIns="0" rIns="0" bIns="0" rtlCol="0">
            <a:noAutofit/>
          </a:bodyPr>
          <a:lstStyle/>
          <a:p>
            <a:endParaRPr/>
          </a:p>
        </p:txBody>
      </p:sp>
      <p:sp>
        <p:nvSpPr>
          <p:cNvPr id="25" name="object 25"/>
          <p:cNvSpPr/>
          <p:nvPr/>
        </p:nvSpPr>
        <p:spPr>
          <a:xfrm>
            <a:off x="6918452" y="2561336"/>
            <a:ext cx="4639183" cy="1352550"/>
          </a:xfrm>
          <a:custGeom>
            <a:avLst/>
            <a:gdLst/>
            <a:ahLst/>
            <a:cxnLst/>
            <a:rect l="l" t="t" r="r" b="b"/>
            <a:pathLst>
              <a:path w="4639183" h="1352550">
                <a:moveTo>
                  <a:pt x="0" y="225425"/>
                </a:moveTo>
                <a:lnTo>
                  <a:pt x="0" y="1127125"/>
                </a:lnTo>
                <a:lnTo>
                  <a:pt x="747" y="1145608"/>
                </a:lnTo>
                <a:lnTo>
                  <a:pt x="11496" y="1198361"/>
                </a:lnTo>
                <a:lnTo>
                  <a:pt x="33783" y="1245852"/>
                </a:lnTo>
                <a:lnTo>
                  <a:pt x="66039" y="1286510"/>
                </a:lnTo>
                <a:lnTo>
                  <a:pt x="106697" y="1318766"/>
                </a:lnTo>
                <a:lnTo>
                  <a:pt x="154188" y="1341053"/>
                </a:lnTo>
                <a:lnTo>
                  <a:pt x="206941" y="1351802"/>
                </a:lnTo>
                <a:lnTo>
                  <a:pt x="225425" y="1352550"/>
                </a:lnTo>
                <a:lnTo>
                  <a:pt x="4413758" y="1352550"/>
                </a:lnTo>
                <a:lnTo>
                  <a:pt x="4467917" y="1345996"/>
                </a:lnTo>
                <a:lnTo>
                  <a:pt x="4517336" y="1327381"/>
                </a:lnTo>
                <a:lnTo>
                  <a:pt x="4560446" y="1298273"/>
                </a:lnTo>
                <a:lnTo>
                  <a:pt x="4595677" y="1260241"/>
                </a:lnTo>
                <a:lnTo>
                  <a:pt x="4621462" y="1214854"/>
                </a:lnTo>
                <a:lnTo>
                  <a:pt x="4636231" y="1163680"/>
                </a:lnTo>
                <a:lnTo>
                  <a:pt x="4639183" y="1127125"/>
                </a:lnTo>
                <a:lnTo>
                  <a:pt x="4639183" y="225425"/>
                </a:lnTo>
                <a:lnTo>
                  <a:pt x="4632629" y="171224"/>
                </a:lnTo>
                <a:lnTo>
                  <a:pt x="4614014" y="121790"/>
                </a:lnTo>
                <a:lnTo>
                  <a:pt x="4584906" y="78684"/>
                </a:lnTo>
                <a:lnTo>
                  <a:pt x="4546874" y="43468"/>
                </a:lnTo>
                <a:lnTo>
                  <a:pt x="4501487" y="17702"/>
                </a:lnTo>
                <a:lnTo>
                  <a:pt x="4450313" y="2948"/>
                </a:lnTo>
                <a:lnTo>
                  <a:pt x="4413758" y="0"/>
                </a:lnTo>
                <a:lnTo>
                  <a:pt x="225425" y="0"/>
                </a:lnTo>
                <a:lnTo>
                  <a:pt x="171265" y="6546"/>
                </a:lnTo>
                <a:lnTo>
                  <a:pt x="121846" y="25144"/>
                </a:lnTo>
                <a:lnTo>
                  <a:pt x="78736" y="54234"/>
                </a:lnTo>
                <a:lnTo>
                  <a:pt x="43505" y="92253"/>
                </a:lnTo>
                <a:lnTo>
                  <a:pt x="17720" y="137642"/>
                </a:lnTo>
                <a:lnTo>
                  <a:pt x="2951" y="188838"/>
                </a:lnTo>
                <a:lnTo>
                  <a:pt x="0" y="225425"/>
                </a:lnTo>
                <a:close/>
              </a:path>
            </a:pathLst>
          </a:custGeom>
          <a:solidFill>
            <a:srgbClr val="FFC000"/>
          </a:solidFill>
        </p:spPr>
        <p:txBody>
          <a:bodyPr wrap="square" lIns="0" tIns="0" rIns="0" bIns="0" rtlCol="0">
            <a:noAutofit/>
          </a:bodyPr>
          <a:lstStyle/>
          <a:p>
            <a:endParaRPr/>
          </a:p>
        </p:txBody>
      </p:sp>
      <p:sp>
        <p:nvSpPr>
          <p:cNvPr id="26" name="object 26"/>
          <p:cNvSpPr/>
          <p:nvPr/>
        </p:nvSpPr>
        <p:spPr>
          <a:xfrm>
            <a:off x="6918452" y="2561336"/>
            <a:ext cx="4639183" cy="1352550"/>
          </a:xfrm>
          <a:custGeom>
            <a:avLst/>
            <a:gdLst/>
            <a:ahLst/>
            <a:cxnLst/>
            <a:rect l="l" t="t" r="r" b="b"/>
            <a:pathLst>
              <a:path w="4639183" h="1352550">
                <a:moveTo>
                  <a:pt x="0" y="225425"/>
                </a:moveTo>
                <a:lnTo>
                  <a:pt x="6553" y="171224"/>
                </a:lnTo>
                <a:lnTo>
                  <a:pt x="25168" y="121790"/>
                </a:lnTo>
                <a:lnTo>
                  <a:pt x="54276" y="78684"/>
                </a:lnTo>
                <a:lnTo>
                  <a:pt x="92308" y="43468"/>
                </a:lnTo>
                <a:lnTo>
                  <a:pt x="137695" y="17702"/>
                </a:lnTo>
                <a:lnTo>
                  <a:pt x="188869" y="2948"/>
                </a:lnTo>
                <a:lnTo>
                  <a:pt x="225425" y="0"/>
                </a:lnTo>
                <a:lnTo>
                  <a:pt x="4413758" y="0"/>
                </a:lnTo>
                <a:lnTo>
                  <a:pt x="4467917" y="6546"/>
                </a:lnTo>
                <a:lnTo>
                  <a:pt x="4517336" y="25144"/>
                </a:lnTo>
                <a:lnTo>
                  <a:pt x="4560446" y="54234"/>
                </a:lnTo>
                <a:lnTo>
                  <a:pt x="4595677" y="92253"/>
                </a:lnTo>
                <a:lnTo>
                  <a:pt x="4621462" y="137642"/>
                </a:lnTo>
                <a:lnTo>
                  <a:pt x="4636231" y="188838"/>
                </a:lnTo>
                <a:lnTo>
                  <a:pt x="4639183" y="225425"/>
                </a:lnTo>
                <a:lnTo>
                  <a:pt x="4639183" y="1127125"/>
                </a:lnTo>
                <a:lnTo>
                  <a:pt x="4632629" y="1181284"/>
                </a:lnTo>
                <a:lnTo>
                  <a:pt x="4614014" y="1230703"/>
                </a:lnTo>
                <a:lnTo>
                  <a:pt x="4584906" y="1273813"/>
                </a:lnTo>
                <a:lnTo>
                  <a:pt x="4546874" y="1309044"/>
                </a:lnTo>
                <a:lnTo>
                  <a:pt x="4501487" y="1334829"/>
                </a:lnTo>
                <a:lnTo>
                  <a:pt x="4450313" y="1349598"/>
                </a:lnTo>
                <a:lnTo>
                  <a:pt x="4413758" y="1352550"/>
                </a:lnTo>
                <a:lnTo>
                  <a:pt x="225425" y="1352550"/>
                </a:lnTo>
                <a:lnTo>
                  <a:pt x="171265" y="1345996"/>
                </a:lnTo>
                <a:lnTo>
                  <a:pt x="121846" y="1327381"/>
                </a:lnTo>
                <a:lnTo>
                  <a:pt x="78736" y="1298273"/>
                </a:lnTo>
                <a:lnTo>
                  <a:pt x="43505" y="1260241"/>
                </a:lnTo>
                <a:lnTo>
                  <a:pt x="17720" y="1214854"/>
                </a:lnTo>
                <a:lnTo>
                  <a:pt x="2951" y="1163680"/>
                </a:lnTo>
                <a:lnTo>
                  <a:pt x="0" y="1127125"/>
                </a:lnTo>
                <a:lnTo>
                  <a:pt x="0" y="225425"/>
                </a:lnTo>
                <a:close/>
              </a:path>
            </a:pathLst>
          </a:custGeom>
          <a:ln w="25400">
            <a:solidFill>
              <a:srgbClr val="BB8B00"/>
            </a:solidFill>
          </a:ln>
        </p:spPr>
        <p:txBody>
          <a:bodyPr wrap="square" lIns="0" tIns="0" rIns="0" bIns="0" rtlCol="0">
            <a:noAutofit/>
          </a:bodyPr>
          <a:lstStyle/>
          <a:p>
            <a:endParaRPr/>
          </a:p>
        </p:txBody>
      </p:sp>
      <p:sp>
        <p:nvSpPr>
          <p:cNvPr id="27" name="object 27"/>
          <p:cNvSpPr/>
          <p:nvPr/>
        </p:nvSpPr>
        <p:spPr>
          <a:xfrm>
            <a:off x="3434841" y="3281426"/>
            <a:ext cx="3484117" cy="368426"/>
          </a:xfrm>
          <a:custGeom>
            <a:avLst/>
            <a:gdLst/>
            <a:ahLst/>
            <a:cxnLst/>
            <a:rect l="l" t="t" r="r" b="b"/>
            <a:pathLst>
              <a:path w="3484117" h="368426">
                <a:moveTo>
                  <a:pt x="11937" y="50037"/>
                </a:moveTo>
                <a:lnTo>
                  <a:pt x="80772" y="0"/>
                </a:lnTo>
                <a:lnTo>
                  <a:pt x="0" y="57531"/>
                </a:lnTo>
                <a:lnTo>
                  <a:pt x="11937" y="50037"/>
                </a:lnTo>
                <a:close/>
              </a:path>
              <a:path w="3484117" h="368426">
                <a:moveTo>
                  <a:pt x="89535" y="1524"/>
                </a:moveTo>
                <a:lnTo>
                  <a:pt x="87503" y="-1397"/>
                </a:lnTo>
                <a:lnTo>
                  <a:pt x="83566" y="-2031"/>
                </a:lnTo>
                <a:lnTo>
                  <a:pt x="80772" y="0"/>
                </a:lnTo>
                <a:lnTo>
                  <a:pt x="11937" y="50037"/>
                </a:lnTo>
                <a:lnTo>
                  <a:pt x="0" y="57531"/>
                </a:lnTo>
                <a:lnTo>
                  <a:pt x="89788" y="99440"/>
                </a:lnTo>
                <a:lnTo>
                  <a:pt x="13081" y="62737"/>
                </a:lnTo>
                <a:lnTo>
                  <a:pt x="15240" y="50673"/>
                </a:lnTo>
                <a:lnTo>
                  <a:pt x="25120" y="55268"/>
                </a:lnTo>
                <a:lnTo>
                  <a:pt x="16256" y="61595"/>
                </a:lnTo>
                <a:lnTo>
                  <a:pt x="15240" y="50673"/>
                </a:lnTo>
                <a:lnTo>
                  <a:pt x="13081" y="62737"/>
                </a:lnTo>
                <a:lnTo>
                  <a:pt x="36563" y="60590"/>
                </a:lnTo>
                <a:lnTo>
                  <a:pt x="3484117" y="-254762"/>
                </a:lnTo>
                <a:lnTo>
                  <a:pt x="3482975" y="-267462"/>
                </a:lnTo>
                <a:lnTo>
                  <a:pt x="35461" y="47886"/>
                </a:lnTo>
                <a:lnTo>
                  <a:pt x="88137" y="10287"/>
                </a:lnTo>
                <a:lnTo>
                  <a:pt x="90932" y="8254"/>
                </a:lnTo>
                <a:lnTo>
                  <a:pt x="91567" y="4318"/>
                </a:lnTo>
                <a:lnTo>
                  <a:pt x="89535" y="1524"/>
                </a:lnTo>
                <a:close/>
              </a:path>
              <a:path w="3484117" h="368426">
                <a:moveTo>
                  <a:pt x="89788" y="99440"/>
                </a:moveTo>
                <a:lnTo>
                  <a:pt x="92963" y="100964"/>
                </a:lnTo>
                <a:lnTo>
                  <a:pt x="96774" y="99568"/>
                </a:lnTo>
                <a:lnTo>
                  <a:pt x="98298" y="96393"/>
                </a:lnTo>
                <a:lnTo>
                  <a:pt x="99695" y="93218"/>
                </a:lnTo>
                <a:lnTo>
                  <a:pt x="98425" y="89408"/>
                </a:lnTo>
                <a:lnTo>
                  <a:pt x="95250" y="87884"/>
                </a:lnTo>
                <a:lnTo>
                  <a:pt x="36563" y="60590"/>
                </a:lnTo>
                <a:lnTo>
                  <a:pt x="13081" y="62737"/>
                </a:lnTo>
                <a:lnTo>
                  <a:pt x="89788" y="99440"/>
                </a:lnTo>
                <a:close/>
              </a:path>
              <a:path w="3484117" h="368426">
                <a:moveTo>
                  <a:pt x="25120" y="55268"/>
                </a:moveTo>
                <a:lnTo>
                  <a:pt x="15240" y="50673"/>
                </a:lnTo>
                <a:lnTo>
                  <a:pt x="16256" y="61595"/>
                </a:lnTo>
                <a:lnTo>
                  <a:pt x="25120" y="55268"/>
                </a:lnTo>
                <a:close/>
              </a:path>
            </a:pathLst>
          </a:custGeom>
          <a:solidFill>
            <a:srgbClr val="FFBE00"/>
          </a:solidFill>
        </p:spPr>
        <p:txBody>
          <a:bodyPr wrap="square" lIns="0" tIns="0" rIns="0" bIns="0" rtlCol="0">
            <a:noAutofit/>
          </a:bodyPr>
          <a:lstStyle/>
          <a:p>
            <a:endParaRPr/>
          </a:p>
        </p:txBody>
      </p:sp>
      <p:sp>
        <p:nvSpPr>
          <p:cNvPr id="22" name="object 22"/>
          <p:cNvSpPr txBox="1"/>
          <p:nvPr/>
        </p:nvSpPr>
        <p:spPr>
          <a:xfrm>
            <a:off x="387502" y="197103"/>
            <a:ext cx="2991834" cy="380492"/>
          </a:xfrm>
          <a:prstGeom prst="rect">
            <a:avLst/>
          </a:prstGeom>
        </p:spPr>
        <p:txBody>
          <a:bodyPr wrap="square" lIns="0" tIns="18383" rIns="0" bIns="0" rtlCol="0">
            <a:noAutofit/>
          </a:bodyPr>
          <a:lstStyle/>
          <a:p>
            <a:pPr marL="12700">
              <a:lnSpc>
                <a:spcPts val="2895"/>
              </a:lnSpc>
            </a:pPr>
            <a:r>
              <a:rPr sz="2800" b="1" u="heavy" spc="-13" dirty="0">
                <a:solidFill>
                  <a:srgbClr val="404040"/>
                </a:solidFill>
                <a:latin typeface="Calibri"/>
                <a:cs typeface="Calibri"/>
              </a:rPr>
              <a:t>continue Statement</a:t>
            </a:r>
            <a:endParaRPr sz="2800">
              <a:latin typeface="Calibri"/>
              <a:cs typeface="Calibri"/>
            </a:endParaRPr>
          </a:p>
        </p:txBody>
      </p:sp>
      <p:sp>
        <p:nvSpPr>
          <p:cNvPr id="21" name="object 21"/>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20" name="object 20"/>
          <p:cNvSpPr txBox="1"/>
          <p:nvPr/>
        </p:nvSpPr>
        <p:spPr>
          <a:xfrm>
            <a:off x="974852" y="1223137"/>
            <a:ext cx="2330679" cy="279907"/>
          </a:xfrm>
          <a:prstGeom prst="rect">
            <a:avLst/>
          </a:prstGeom>
        </p:spPr>
        <p:txBody>
          <a:bodyPr wrap="square" lIns="0" tIns="13366" rIns="0" bIns="0" rtlCol="0">
            <a:noAutofit/>
          </a:bodyPr>
          <a:lstStyle/>
          <a:p>
            <a:pPr marL="12700">
              <a:lnSpc>
                <a:spcPts val="2105"/>
              </a:lnSpc>
            </a:pPr>
            <a:r>
              <a:rPr sz="2000" spc="36" dirty="0">
                <a:latin typeface="Calibri"/>
                <a:cs typeface="Calibri"/>
              </a:rPr>
              <a:t>It returns the control</a:t>
            </a:r>
            <a:endParaRPr sz="2000">
              <a:latin typeface="Calibri"/>
              <a:cs typeface="Calibri"/>
            </a:endParaRPr>
          </a:p>
        </p:txBody>
      </p:sp>
      <p:sp>
        <p:nvSpPr>
          <p:cNvPr id="19" name="object 19"/>
          <p:cNvSpPr txBox="1"/>
          <p:nvPr/>
        </p:nvSpPr>
        <p:spPr>
          <a:xfrm>
            <a:off x="3337305" y="1223137"/>
            <a:ext cx="7372102" cy="279907"/>
          </a:xfrm>
          <a:prstGeom prst="rect">
            <a:avLst/>
          </a:prstGeom>
        </p:spPr>
        <p:txBody>
          <a:bodyPr wrap="square" lIns="0" tIns="13366" rIns="0" bIns="0" rtlCol="0">
            <a:noAutofit/>
          </a:bodyPr>
          <a:lstStyle/>
          <a:p>
            <a:pPr marL="12700">
              <a:lnSpc>
                <a:spcPts val="2105"/>
              </a:lnSpc>
            </a:pPr>
            <a:r>
              <a:rPr sz="2000" spc="40" dirty="0">
                <a:latin typeface="Calibri"/>
                <a:cs typeface="Calibri"/>
              </a:rPr>
              <a:t>to the beginning of the while loop.. The </a:t>
            </a:r>
            <a:r>
              <a:rPr sz="2000" b="1" spc="40" dirty="0">
                <a:latin typeface="Calibri"/>
                <a:cs typeface="Calibri"/>
              </a:rPr>
              <a:t>continue statement </a:t>
            </a:r>
            <a:r>
              <a:rPr sz="2000" spc="40" dirty="0">
                <a:latin typeface="Calibri"/>
                <a:cs typeface="Calibri"/>
              </a:rPr>
              <a:t>rejects</a:t>
            </a:r>
            <a:endParaRPr sz="2000">
              <a:latin typeface="Calibri"/>
              <a:cs typeface="Calibri"/>
            </a:endParaRPr>
          </a:p>
        </p:txBody>
      </p:sp>
      <p:sp>
        <p:nvSpPr>
          <p:cNvPr id="18" name="object 18"/>
          <p:cNvSpPr txBox="1"/>
          <p:nvPr/>
        </p:nvSpPr>
        <p:spPr>
          <a:xfrm>
            <a:off x="10736072" y="1223137"/>
            <a:ext cx="750551" cy="584707"/>
          </a:xfrm>
          <a:prstGeom prst="rect">
            <a:avLst/>
          </a:prstGeom>
        </p:spPr>
        <p:txBody>
          <a:bodyPr wrap="square" lIns="0" tIns="13366" rIns="0" bIns="0" rtlCol="0">
            <a:noAutofit/>
          </a:bodyPr>
          <a:lstStyle/>
          <a:p>
            <a:pPr marL="18796">
              <a:lnSpc>
                <a:spcPts val="2105"/>
              </a:lnSpc>
            </a:pPr>
            <a:r>
              <a:rPr sz="2000" spc="43" dirty="0">
                <a:latin typeface="Calibri"/>
                <a:cs typeface="Calibri"/>
              </a:rPr>
              <a:t>all the</a:t>
            </a:r>
            <a:endParaRPr sz="2000">
              <a:latin typeface="Calibri"/>
              <a:cs typeface="Calibri"/>
            </a:endParaRPr>
          </a:p>
          <a:p>
            <a:pPr marL="12700" marR="1155">
              <a:lnSpc>
                <a:spcPts val="2400"/>
              </a:lnSpc>
              <a:spcBef>
                <a:spcPts val="14"/>
              </a:spcBef>
            </a:pPr>
            <a:r>
              <a:rPr sz="2000" spc="6" dirty="0">
                <a:latin typeface="Calibri"/>
                <a:cs typeface="Calibri"/>
              </a:rPr>
              <a:t>first of</a:t>
            </a:r>
            <a:endParaRPr sz="2000">
              <a:latin typeface="Calibri"/>
              <a:cs typeface="Calibri"/>
            </a:endParaRPr>
          </a:p>
        </p:txBody>
      </p:sp>
      <p:sp>
        <p:nvSpPr>
          <p:cNvPr id="17" name="object 17"/>
          <p:cNvSpPr txBox="1"/>
          <p:nvPr/>
        </p:nvSpPr>
        <p:spPr>
          <a:xfrm>
            <a:off x="974852" y="1527937"/>
            <a:ext cx="1105142" cy="584707"/>
          </a:xfrm>
          <a:prstGeom prst="rect">
            <a:avLst/>
          </a:prstGeom>
        </p:spPr>
        <p:txBody>
          <a:bodyPr wrap="square" lIns="0" tIns="13366" rIns="0" bIns="0" rtlCol="0">
            <a:noAutofit/>
          </a:bodyPr>
          <a:lstStyle/>
          <a:p>
            <a:pPr marL="12700">
              <a:lnSpc>
                <a:spcPts val="2105"/>
              </a:lnSpc>
            </a:pPr>
            <a:r>
              <a:rPr sz="2000" spc="-2" dirty="0">
                <a:latin typeface="Calibri"/>
                <a:cs typeface="Calibri"/>
              </a:rPr>
              <a:t>remaining</a:t>
            </a:r>
            <a:endParaRPr sz="2000">
              <a:latin typeface="Calibri"/>
              <a:cs typeface="Calibri"/>
            </a:endParaRPr>
          </a:p>
          <a:p>
            <a:pPr marL="12700" marR="38176">
              <a:lnSpc>
                <a:spcPts val="2400"/>
              </a:lnSpc>
              <a:spcBef>
                <a:spcPts val="14"/>
              </a:spcBef>
            </a:pPr>
            <a:r>
              <a:rPr sz="2000" spc="1" dirty="0">
                <a:latin typeface="Calibri"/>
                <a:cs typeface="Calibri"/>
              </a:rPr>
              <a:t>the loop.</a:t>
            </a:r>
            <a:endParaRPr sz="2000">
              <a:latin typeface="Calibri"/>
              <a:cs typeface="Calibri"/>
            </a:endParaRPr>
          </a:p>
        </p:txBody>
      </p:sp>
      <p:sp>
        <p:nvSpPr>
          <p:cNvPr id="16" name="object 16"/>
          <p:cNvSpPr txBox="1"/>
          <p:nvPr/>
        </p:nvSpPr>
        <p:spPr>
          <a:xfrm>
            <a:off x="2089150" y="1527937"/>
            <a:ext cx="1240575" cy="279907"/>
          </a:xfrm>
          <a:prstGeom prst="rect">
            <a:avLst/>
          </a:prstGeom>
        </p:spPr>
        <p:txBody>
          <a:bodyPr wrap="square" lIns="0" tIns="13366" rIns="0" bIns="0" rtlCol="0">
            <a:noAutofit/>
          </a:bodyPr>
          <a:lstStyle/>
          <a:p>
            <a:pPr marL="12700">
              <a:lnSpc>
                <a:spcPts val="2105"/>
              </a:lnSpc>
            </a:pPr>
            <a:r>
              <a:rPr sz="2000" b="1" spc="-12" dirty="0">
                <a:latin typeface="Calibri"/>
                <a:cs typeface="Calibri"/>
              </a:rPr>
              <a:t>statements</a:t>
            </a:r>
            <a:endParaRPr sz="2000">
              <a:latin typeface="Calibri"/>
              <a:cs typeface="Calibri"/>
            </a:endParaRPr>
          </a:p>
        </p:txBody>
      </p:sp>
      <p:sp>
        <p:nvSpPr>
          <p:cNvPr id="15" name="object 15"/>
          <p:cNvSpPr txBox="1"/>
          <p:nvPr/>
        </p:nvSpPr>
        <p:spPr>
          <a:xfrm>
            <a:off x="3340354" y="1527937"/>
            <a:ext cx="254450"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in</a:t>
            </a:r>
            <a:endParaRPr sz="2000">
              <a:latin typeface="Calibri"/>
              <a:cs typeface="Calibri"/>
            </a:endParaRPr>
          </a:p>
        </p:txBody>
      </p:sp>
      <p:sp>
        <p:nvSpPr>
          <p:cNvPr id="14" name="object 14"/>
          <p:cNvSpPr txBox="1"/>
          <p:nvPr/>
        </p:nvSpPr>
        <p:spPr>
          <a:xfrm>
            <a:off x="3604387" y="1527937"/>
            <a:ext cx="409175" cy="279907"/>
          </a:xfrm>
          <a:prstGeom prst="rect">
            <a:avLst/>
          </a:prstGeom>
        </p:spPr>
        <p:txBody>
          <a:bodyPr wrap="square" lIns="0" tIns="13366" rIns="0" bIns="0" rtlCol="0">
            <a:noAutofit/>
          </a:bodyPr>
          <a:lstStyle/>
          <a:p>
            <a:pPr marL="12700">
              <a:lnSpc>
                <a:spcPts val="2105"/>
              </a:lnSpc>
            </a:pPr>
            <a:r>
              <a:rPr sz="2000" dirty="0">
                <a:latin typeface="Calibri"/>
                <a:cs typeface="Calibri"/>
              </a:rPr>
              <a:t>the</a:t>
            </a:r>
            <a:endParaRPr sz="2000">
              <a:latin typeface="Calibri"/>
              <a:cs typeface="Calibri"/>
            </a:endParaRPr>
          </a:p>
        </p:txBody>
      </p:sp>
      <p:sp>
        <p:nvSpPr>
          <p:cNvPr id="13" name="object 13"/>
          <p:cNvSpPr txBox="1"/>
          <p:nvPr/>
        </p:nvSpPr>
        <p:spPr>
          <a:xfrm>
            <a:off x="4021963" y="1527937"/>
            <a:ext cx="822254"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current</a:t>
            </a:r>
            <a:endParaRPr sz="2000">
              <a:latin typeface="Calibri"/>
              <a:cs typeface="Calibri"/>
            </a:endParaRPr>
          </a:p>
        </p:txBody>
      </p:sp>
      <p:sp>
        <p:nvSpPr>
          <p:cNvPr id="12" name="object 12"/>
          <p:cNvSpPr txBox="1"/>
          <p:nvPr/>
        </p:nvSpPr>
        <p:spPr>
          <a:xfrm>
            <a:off x="4854067" y="1527937"/>
            <a:ext cx="948178"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iteration</a:t>
            </a:r>
            <a:endParaRPr sz="2000">
              <a:latin typeface="Calibri"/>
              <a:cs typeface="Calibri"/>
            </a:endParaRPr>
          </a:p>
        </p:txBody>
      </p:sp>
      <p:sp>
        <p:nvSpPr>
          <p:cNvPr id="11" name="object 11"/>
          <p:cNvSpPr txBox="1"/>
          <p:nvPr/>
        </p:nvSpPr>
        <p:spPr>
          <a:xfrm>
            <a:off x="5811393" y="1527937"/>
            <a:ext cx="275431" cy="279907"/>
          </a:xfrm>
          <a:prstGeom prst="rect">
            <a:avLst/>
          </a:prstGeom>
        </p:spPr>
        <p:txBody>
          <a:bodyPr wrap="square" lIns="0" tIns="13366" rIns="0" bIns="0" rtlCol="0">
            <a:noAutofit/>
          </a:bodyPr>
          <a:lstStyle/>
          <a:p>
            <a:pPr marL="12700">
              <a:lnSpc>
                <a:spcPts val="2105"/>
              </a:lnSpc>
            </a:pPr>
            <a:r>
              <a:rPr sz="2000" dirty="0">
                <a:latin typeface="Calibri"/>
                <a:cs typeface="Calibri"/>
              </a:rPr>
              <a:t>of</a:t>
            </a:r>
            <a:endParaRPr sz="2000">
              <a:latin typeface="Calibri"/>
              <a:cs typeface="Calibri"/>
            </a:endParaRPr>
          </a:p>
        </p:txBody>
      </p:sp>
      <p:sp>
        <p:nvSpPr>
          <p:cNvPr id="10" name="object 10"/>
          <p:cNvSpPr txBox="1"/>
          <p:nvPr/>
        </p:nvSpPr>
        <p:spPr>
          <a:xfrm>
            <a:off x="6096381" y="1527937"/>
            <a:ext cx="407658"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the</a:t>
            </a:r>
            <a:endParaRPr sz="2000">
              <a:latin typeface="Calibri"/>
              <a:cs typeface="Calibri"/>
            </a:endParaRPr>
          </a:p>
        </p:txBody>
      </p:sp>
      <p:sp>
        <p:nvSpPr>
          <p:cNvPr id="9" name="object 9"/>
          <p:cNvSpPr txBox="1"/>
          <p:nvPr/>
        </p:nvSpPr>
        <p:spPr>
          <a:xfrm>
            <a:off x="6513957" y="1527937"/>
            <a:ext cx="521790"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loop</a:t>
            </a:r>
            <a:endParaRPr sz="2000">
              <a:latin typeface="Calibri"/>
              <a:cs typeface="Calibri"/>
            </a:endParaRPr>
          </a:p>
        </p:txBody>
      </p:sp>
      <p:sp>
        <p:nvSpPr>
          <p:cNvPr id="8" name="object 8"/>
          <p:cNvSpPr txBox="1"/>
          <p:nvPr/>
        </p:nvSpPr>
        <p:spPr>
          <a:xfrm>
            <a:off x="7044308" y="1527937"/>
            <a:ext cx="3681838" cy="279907"/>
          </a:xfrm>
          <a:prstGeom prst="rect">
            <a:avLst/>
          </a:prstGeom>
        </p:spPr>
        <p:txBody>
          <a:bodyPr wrap="square" lIns="0" tIns="13366" rIns="0" bIns="0" rtlCol="0">
            <a:noAutofit/>
          </a:bodyPr>
          <a:lstStyle/>
          <a:p>
            <a:pPr marL="12700">
              <a:lnSpc>
                <a:spcPts val="2105"/>
              </a:lnSpc>
            </a:pPr>
            <a:r>
              <a:rPr sz="2000" spc="17" dirty="0">
                <a:latin typeface="Calibri"/>
                <a:cs typeface="Calibri"/>
              </a:rPr>
              <a:t>and moves the control back to the</a:t>
            </a:r>
            <a:endParaRPr sz="2000">
              <a:latin typeface="Calibri"/>
              <a:cs typeface="Calibri"/>
            </a:endParaRPr>
          </a:p>
        </p:txBody>
      </p:sp>
      <p:sp>
        <p:nvSpPr>
          <p:cNvPr id="7" name="object 7"/>
          <p:cNvSpPr txBox="1"/>
          <p:nvPr/>
        </p:nvSpPr>
        <p:spPr>
          <a:xfrm>
            <a:off x="7064121" y="2993136"/>
            <a:ext cx="3623531" cy="528319"/>
          </a:xfrm>
          <a:prstGeom prst="rect">
            <a:avLst/>
          </a:prstGeom>
        </p:spPr>
        <p:txBody>
          <a:bodyPr wrap="square" lIns="0" tIns="12065" rIns="0" bIns="0" rtlCol="0">
            <a:noAutofit/>
          </a:bodyPr>
          <a:lstStyle/>
          <a:p>
            <a:pPr marL="12700">
              <a:lnSpc>
                <a:spcPts val="1900"/>
              </a:lnSpc>
            </a:pPr>
            <a:r>
              <a:rPr sz="1800" spc="37" dirty="0">
                <a:solidFill>
                  <a:srgbClr val="FFFFFF"/>
                </a:solidFill>
                <a:latin typeface="Calibri"/>
                <a:cs typeface="Calibri"/>
              </a:rPr>
              <a:t>“continue” statement allow the loop</a:t>
            </a:r>
            <a:endParaRPr sz="1800">
              <a:latin typeface="Calibri"/>
              <a:cs typeface="Calibri"/>
            </a:endParaRPr>
          </a:p>
          <a:p>
            <a:pPr marL="12700" marR="34290">
              <a:lnSpc>
                <a:spcPts val="2160"/>
              </a:lnSpc>
              <a:spcBef>
                <a:spcPts val="13"/>
              </a:spcBef>
            </a:pPr>
            <a:r>
              <a:rPr sz="1800" spc="1" dirty="0">
                <a:solidFill>
                  <a:srgbClr val="FFFFFF"/>
                </a:solidFill>
                <a:latin typeface="Calibri"/>
                <a:cs typeface="Calibri"/>
              </a:rPr>
              <a:t>the step, if “if” condition comes true.</a:t>
            </a:r>
            <a:endParaRPr sz="1800">
              <a:latin typeface="Calibri"/>
              <a:cs typeface="Calibri"/>
            </a:endParaRPr>
          </a:p>
        </p:txBody>
      </p:sp>
      <p:sp>
        <p:nvSpPr>
          <p:cNvPr id="6" name="object 6"/>
          <p:cNvSpPr txBox="1"/>
          <p:nvPr/>
        </p:nvSpPr>
        <p:spPr>
          <a:xfrm>
            <a:off x="10726928" y="2993136"/>
            <a:ext cx="253002" cy="254000"/>
          </a:xfrm>
          <a:prstGeom prst="rect">
            <a:avLst/>
          </a:prstGeom>
        </p:spPr>
        <p:txBody>
          <a:bodyPr wrap="square" lIns="0" tIns="12065" rIns="0" bIns="0" rtlCol="0">
            <a:noAutofit/>
          </a:bodyPr>
          <a:lstStyle/>
          <a:p>
            <a:pPr marL="12700">
              <a:lnSpc>
                <a:spcPts val="1900"/>
              </a:lnSpc>
            </a:pPr>
            <a:r>
              <a:rPr sz="1800" spc="-14" dirty="0">
                <a:solidFill>
                  <a:srgbClr val="FFFFFF"/>
                </a:solidFill>
                <a:latin typeface="Calibri"/>
                <a:cs typeface="Calibri"/>
              </a:rPr>
              <a:t>to</a:t>
            </a:r>
            <a:endParaRPr sz="1800">
              <a:latin typeface="Calibri"/>
              <a:cs typeface="Calibri"/>
            </a:endParaRPr>
          </a:p>
        </p:txBody>
      </p:sp>
      <p:sp>
        <p:nvSpPr>
          <p:cNvPr id="5" name="object 5"/>
          <p:cNvSpPr txBox="1"/>
          <p:nvPr/>
        </p:nvSpPr>
        <p:spPr>
          <a:xfrm>
            <a:off x="11021060" y="2993136"/>
            <a:ext cx="425583" cy="254000"/>
          </a:xfrm>
          <a:prstGeom prst="rect">
            <a:avLst/>
          </a:prstGeom>
        </p:spPr>
        <p:txBody>
          <a:bodyPr wrap="square" lIns="0" tIns="12065" rIns="0" bIns="0" rtlCol="0">
            <a:noAutofit/>
          </a:bodyPr>
          <a:lstStyle/>
          <a:p>
            <a:pPr marL="12700">
              <a:lnSpc>
                <a:spcPts val="1900"/>
              </a:lnSpc>
            </a:pPr>
            <a:r>
              <a:rPr sz="1800" dirty="0">
                <a:solidFill>
                  <a:srgbClr val="FFFFFF"/>
                </a:solidFill>
                <a:latin typeface="Calibri"/>
                <a:cs typeface="Calibri"/>
              </a:rPr>
              <a:t>skip</a:t>
            </a:r>
            <a:endParaRPr sz="1800">
              <a:latin typeface="Calibri"/>
              <a:cs typeface="Calibri"/>
            </a:endParaRPr>
          </a:p>
        </p:txBody>
      </p:sp>
      <p:sp>
        <p:nvSpPr>
          <p:cNvPr id="3" name="object 3"/>
          <p:cNvSpPr txBox="1"/>
          <p:nvPr/>
        </p:nvSpPr>
        <p:spPr>
          <a:xfrm>
            <a:off x="631177" y="2258263"/>
            <a:ext cx="5478653" cy="3477513"/>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696023" y="336423"/>
            <a:ext cx="81335"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1" name="object 11"/>
          <p:cNvSpPr txBox="1"/>
          <p:nvPr/>
        </p:nvSpPr>
        <p:spPr>
          <a:xfrm>
            <a:off x="387502" y="197103"/>
            <a:ext cx="3627777" cy="380492"/>
          </a:xfrm>
          <a:prstGeom prst="rect">
            <a:avLst/>
          </a:prstGeom>
        </p:spPr>
        <p:txBody>
          <a:bodyPr wrap="square" lIns="0" tIns="18383" rIns="0" bIns="0" rtlCol="0">
            <a:noAutofit/>
          </a:bodyPr>
          <a:lstStyle/>
          <a:p>
            <a:pPr marL="12700">
              <a:lnSpc>
                <a:spcPts val="2895"/>
              </a:lnSpc>
            </a:pPr>
            <a:r>
              <a:rPr sz="2800" b="1" u="heavy" spc="-2" dirty="0">
                <a:solidFill>
                  <a:srgbClr val="404040"/>
                </a:solidFill>
                <a:latin typeface="Calibri"/>
                <a:cs typeface="Calibri"/>
              </a:rPr>
              <a:t> Functions and Methods</a:t>
            </a:r>
            <a:endParaRPr sz="2800">
              <a:latin typeface="Calibri"/>
              <a:cs typeface="Calibri"/>
            </a:endParaRPr>
          </a:p>
        </p:txBody>
      </p:sp>
      <p:sp>
        <p:nvSpPr>
          <p:cNvPr id="10" name="object 10"/>
          <p:cNvSpPr txBox="1"/>
          <p:nvPr/>
        </p:nvSpPr>
        <p:spPr>
          <a:xfrm>
            <a:off x="232054" y="979186"/>
            <a:ext cx="8217334" cy="295258"/>
          </a:xfrm>
          <a:prstGeom prst="rect">
            <a:avLst/>
          </a:prstGeom>
        </p:spPr>
        <p:txBody>
          <a:bodyPr wrap="square" lIns="0" tIns="14128" rIns="0" bIns="0" rtlCol="0">
            <a:noAutofit/>
          </a:bodyPr>
          <a:lstStyle/>
          <a:p>
            <a:pPr marL="12700">
              <a:lnSpc>
                <a:spcPts val="2225"/>
              </a:lnSpc>
            </a:pPr>
            <a:r>
              <a:rPr sz="2000" spc="-57" dirty="0">
                <a:latin typeface="Arial"/>
                <a:cs typeface="Arial"/>
              </a:rPr>
              <a:t>• </a:t>
            </a:r>
            <a:r>
              <a:rPr sz="2000" spc="-2" dirty="0">
                <a:latin typeface="Calibri"/>
                <a:cs typeface="Calibri"/>
              </a:rPr>
              <a:t>Function is a collection of statements which is used to perform a specific task.</a:t>
            </a:r>
            <a:endParaRPr sz="2000">
              <a:latin typeface="Calibri"/>
              <a:cs typeface="Calibri"/>
            </a:endParaRPr>
          </a:p>
        </p:txBody>
      </p:sp>
      <p:sp>
        <p:nvSpPr>
          <p:cNvPr id="9" name="object 9"/>
          <p:cNvSpPr txBox="1"/>
          <p:nvPr/>
        </p:nvSpPr>
        <p:spPr>
          <a:xfrm>
            <a:off x="232054" y="1588786"/>
            <a:ext cx="9145831" cy="780906"/>
          </a:xfrm>
          <a:prstGeom prst="rect">
            <a:avLst/>
          </a:prstGeom>
        </p:spPr>
        <p:txBody>
          <a:bodyPr wrap="square" lIns="0" tIns="14128" rIns="0" bIns="0" rtlCol="0">
            <a:noAutofit/>
          </a:bodyPr>
          <a:lstStyle/>
          <a:p>
            <a:pPr marL="12700" marR="40478">
              <a:lnSpc>
                <a:spcPts val="2225"/>
              </a:lnSpc>
            </a:pPr>
            <a:r>
              <a:rPr sz="2000" spc="-57" dirty="0">
                <a:latin typeface="Arial"/>
                <a:cs typeface="Arial"/>
              </a:rPr>
              <a:t>• </a:t>
            </a:r>
            <a:r>
              <a:rPr sz="2000" spc="-3" dirty="0">
                <a:latin typeface="Calibri"/>
                <a:cs typeface="Calibri"/>
              </a:rPr>
              <a:t>A method is a function that takes a class instance as its first parameter</a:t>
            </a:r>
            <a:endParaRPr sz="2000">
              <a:latin typeface="Calibri"/>
              <a:cs typeface="Calibri"/>
            </a:endParaRPr>
          </a:p>
          <a:p>
            <a:pPr marL="12700">
              <a:lnSpc>
                <a:spcPct val="101725"/>
              </a:lnSpc>
              <a:spcBef>
                <a:spcPts val="1271"/>
              </a:spcBef>
            </a:pPr>
            <a:r>
              <a:rPr sz="2000" spc="-4" dirty="0">
                <a:latin typeface="Arial"/>
                <a:cs typeface="Arial"/>
              </a:rPr>
              <a:t>•</a:t>
            </a:r>
            <a:r>
              <a:rPr sz="2000" spc="-4" dirty="0">
                <a:latin typeface="Calibri"/>
                <a:cs typeface="Calibri"/>
              </a:rPr>
              <a:t>Functions in Python are similar to functions in “C”and functions/procedures in “Pascal”.</a:t>
            </a:r>
            <a:endParaRPr sz="2000">
              <a:latin typeface="Calibri"/>
              <a:cs typeface="Calibri"/>
            </a:endParaRPr>
          </a:p>
        </p:txBody>
      </p:sp>
      <p:sp>
        <p:nvSpPr>
          <p:cNvPr id="8" name="object 8"/>
          <p:cNvSpPr txBox="1"/>
          <p:nvPr/>
        </p:nvSpPr>
        <p:spPr>
          <a:xfrm>
            <a:off x="232054" y="2684288"/>
            <a:ext cx="832602" cy="295258"/>
          </a:xfrm>
          <a:prstGeom prst="rect">
            <a:avLst/>
          </a:prstGeom>
        </p:spPr>
        <p:txBody>
          <a:bodyPr wrap="square" lIns="0" tIns="14128" rIns="0" bIns="0" rtlCol="0">
            <a:noAutofit/>
          </a:bodyPr>
          <a:lstStyle/>
          <a:p>
            <a:pPr marL="12700">
              <a:lnSpc>
                <a:spcPts val="2225"/>
              </a:lnSpc>
            </a:pPr>
            <a:r>
              <a:rPr sz="2000" spc="-4" dirty="0">
                <a:latin typeface="Arial"/>
                <a:cs typeface="Arial"/>
              </a:rPr>
              <a:t>•</a:t>
            </a:r>
            <a:r>
              <a:rPr sz="2000" i="1" spc="-10" dirty="0">
                <a:latin typeface="Calibri"/>
                <a:cs typeface="Calibri"/>
              </a:rPr>
              <a:t>Syntax</a:t>
            </a:r>
            <a:endParaRPr sz="2000">
              <a:latin typeface="Calibri"/>
              <a:cs typeface="Calibri"/>
            </a:endParaRPr>
          </a:p>
        </p:txBody>
      </p:sp>
      <p:sp>
        <p:nvSpPr>
          <p:cNvPr id="7" name="object 7"/>
          <p:cNvSpPr txBox="1"/>
          <p:nvPr/>
        </p:nvSpPr>
        <p:spPr>
          <a:xfrm>
            <a:off x="384454" y="3280029"/>
            <a:ext cx="8408274" cy="1271650"/>
          </a:xfrm>
          <a:prstGeom prst="rect">
            <a:avLst/>
          </a:prstGeom>
        </p:spPr>
        <p:txBody>
          <a:bodyPr wrap="square" lIns="0" tIns="13366" rIns="0" bIns="0" rtlCol="0">
            <a:noAutofit/>
          </a:bodyPr>
          <a:lstStyle/>
          <a:p>
            <a:pPr marL="1155674" marR="40478">
              <a:lnSpc>
                <a:spcPts val="2105"/>
              </a:lnSpc>
            </a:pPr>
            <a:r>
              <a:rPr sz="2000" spc="9" dirty="0">
                <a:latin typeface="Calibri"/>
                <a:cs typeface="Calibri"/>
              </a:rPr>
              <a:t>def function _name(parameters):</a:t>
            </a:r>
            <a:endParaRPr sz="2000">
              <a:latin typeface="Calibri"/>
              <a:cs typeface="Calibri"/>
            </a:endParaRPr>
          </a:p>
          <a:p>
            <a:pPr marL="1155674" marR="40478">
              <a:lnSpc>
                <a:spcPts val="2400"/>
              </a:lnSpc>
              <a:spcBef>
                <a:spcPts val="14"/>
              </a:spcBef>
            </a:pPr>
            <a:r>
              <a:rPr sz="2000" spc="-3" dirty="0">
                <a:latin typeface="Calibri"/>
                <a:cs typeface="Calibri"/>
              </a:rPr>
              <a:t>"""doc string"""</a:t>
            </a:r>
            <a:endParaRPr sz="2000">
              <a:latin typeface="Calibri"/>
              <a:cs typeface="Calibri"/>
            </a:endParaRPr>
          </a:p>
          <a:p>
            <a:pPr marL="2070455" marR="40478">
              <a:lnSpc>
                <a:spcPts val="2400"/>
              </a:lnSpc>
            </a:pPr>
            <a:r>
              <a:rPr sz="2000" spc="-11" dirty="0">
                <a:latin typeface="Calibri"/>
                <a:cs typeface="Calibri"/>
              </a:rPr>
              <a:t>statement(s)</a:t>
            </a:r>
            <a:endParaRPr sz="2000">
              <a:latin typeface="Calibri"/>
              <a:cs typeface="Calibri"/>
            </a:endParaRPr>
          </a:p>
          <a:p>
            <a:pPr marL="12700">
              <a:lnSpc>
                <a:spcPct val="101725"/>
              </a:lnSpc>
              <a:spcBef>
                <a:spcPts val="445"/>
              </a:spcBef>
            </a:pPr>
            <a:r>
              <a:rPr sz="2000" spc="-4" dirty="0">
                <a:latin typeface="Arial"/>
                <a:cs typeface="Arial"/>
              </a:rPr>
              <a:t>•</a:t>
            </a:r>
            <a:r>
              <a:rPr sz="2000" spc="7" dirty="0">
                <a:latin typeface="Calibri"/>
                <a:cs typeface="Calibri"/>
              </a:rPr>
              <a:t>Function begins with  </a:t>
            </a:r>
            <a:r>
              <a:rPr sz="2000" i="1" spc="7" dirty="0">
                <a:latin typeface="Calibri"/>
                <a:cs typeface="Calibri"/>
              </a:rPr>
              <a:t>def </a:t>
            </a:r>
            <a:r>
              <a:rPr sz="2000" spc="7" dirty="0">
                <a:latin typeface="Calibri"/>
                <a:cs typeface="Calibri"/>
              </a:rPr>
              <a:t>Keyword followed by function name and parentheses</a:t>
            </a:r>
            <a:endParaRPr sz="2000">
              <a:latin typeface="Calibri"/>
              <a:cs typeface="Calibri"/>
            </a:endParaRPr>
          </a:p>
        </p:txBody>
      </p:sp>
      <p:sp>
        <p:nvSpPr>
          <p:cNvPr id="6" name="object 6"/>
          <p:cNvSpPr txBox="1"/>
          <p:nvPr/>
        </p:nvSpPr>
        <p:spPr>
          <a:xfrm>
            <a:off x="384454" y="4866021"/>
            <a:ext cx="7371514" cy="295258"/>
          </a:xfrm>
          <a:prstGeom prst="rect">
            <a:avLst/>
          </a:prstGeom>
        </p:spPr>
        <p:txBody>
          <a:bodyPr wrap="square" lIns="0" tIns="14128" rIns="0" bIns="0" rtlCol="0">
            <a:noAutofit/>
          </a:bodyPr>
          <a:lstStyle/>
          <a:p>
            <a:pPr marL="12700">
              <a:lnSpc>
                <a:spcPts val="2225"/>
              </a:lnSpc>
            </a:pPr>
            <a:r>
              <a:rPr sz="2000" spc="169" dirty="0">
                <a:latin typeface="Arial"/>
                <a:cs typeface="Arial"/>
              </a:rPr>
              <a:t>• </a:t>
            </a:r>
            <a:r>
              <a:rPr sz="2000" spc="-2" dirty="0">
                <a:latin typeface="Calibri"/>
                <a:cs typeface="Calibri"/>
              </a:rPr>
              <a:t>Function naming follows the same rules of writing Python identifiers.</a:t>
            </a:r>
            <a:endParaRPr sz="2000">
              <a:latin typeface="Calibri"/>
              <a:cs typeface="Calibri"/>
            </a:endParaRPr>
          </a:p>
        </p:txBody>
      </p:sp>
      <p:sp>
        <p:nvSpPr>
          <p:cNvPr id="4" name="object 4"/>
          <p:cNvSpPr txBox="1"/>
          <p:nvPr/>
        </p:nvSpPr>
        <p:spPr>
          <a:xfrm>
            <a:off x="400202" y="336423"/>
            <a:ext cx="80772"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907064" y="336423"/>
            <a:ext cx="8234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545796" y="336423"/>
            <a:ext cx="80643"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3488944" y="4405363"/>
            <a:ext cx="2895600" cy="2133600"/>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1" name="object 11"/>
          <p:cNvSpPr txBox="1"/>
          <p:nvPr/>
        </p:nvSpPr>
        <p:spPr>
          <a:xfrm>
            <a:off x="1031240" y="1223137"/>
            <a:ext cx="9838752"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We pass values through parameters or arguments and these are placed within the parenthesis.</a:t>
            </a:r>
            <a:endParaRPr sz="2000">
              <a:latin typeface="Calibri"/>
              <a:cs typeface="Calibri"/>
            </a:endParaRPr>
          </a:p>
        </p:txBody>
      </p:sp>
      <p:sp>
        <p:nvSpPr>
          <p:cNvPr id="10" name="object 10"/>
          <p:cNvSpPr txBox="1"/>
          <p:nvPr/>
        </p:nvSpPr>
        <p:spPr>
          <a:xfrm>
            <a:off x="631952" y="193930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1031240" y="1954657"/>
            <a:ext cx="4359083"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Colon is used to end the function header.</a:t>
            </a:r>
            <a:endParaRPr sz="2000">
              <a:latin typeface="Calibri"/>
              <a:cs typeface="Calibri"/>
            </a:endParaRPr>
          </a:p>
        </p:txBody>
      </p:sp>
      <p:sp>
        <p:nvSpPr>
          <p:cNvPr id="8" name="object 8"/>
          <p:cNvSpPr txBox="1"/>
          <p:nvPr/>
        </p:nvSpPr>
        <p:spPr>
          <a:xfrm>
            <a:off x="631952" y="2671207"/>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1089152" y="2686558"/>
            <a:ext cx="8002078"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Documentation string( </a:t>
            </a:r>
            <a:r>
              <a:rPr sz="2000" i="1" spc="-2" dirty="0">
                <a:latin typeface="Calibri"/>
                <a:cs typeface="Calibri"/>
              </a:rPr>
              <a:t>doc string </a:t>
            </a:r>
            <a:r>
              <a:rPr sz="2000" spc="-2" dirty="0">
                <a:latin typeface="Calibri"/>
                <a:cs typeface="Calibri"/>
              </a:rPr>
              <a:t>) is used to explain  what the function does.</a:t>
            </a:r>
            <a:endParaRPr sz="2000">
              <a:latin typeface="Calibri"/>
              <a:cs typeface="Calibri"/>
            </a:endParaRPr>
          </a:p>
        </p:txBody>
      </p:sp>
      <p:sp>
        <p:nvSpPr>
          <p:cNvPr id="6" name="object 6"/>
          <p:cNvSpPr txBox="1"/>
          <p:nvPr/>
        </p:nvSpPr>
        <p:spPr>
          <a:xfrm>
            <a:off x="631952" y="3402727"/>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74852" y="3418078"/>
            <a:ext cx="6352729"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And optional return statement to return value from function.</a:t>
            </a:r>
            <a:endParaRPr sz="2000">
              <a:latin typeface="Calibri"/>
              <a:cs typeface="Calibri"/>
            </a:endParaRPr>
          </a:p>
        </p:txBody>
      </p:sp>
      <p:sp>
        <p:nvSpPr>
          <p:cNvPr id="4" name="object 4"/>
          <p:cNvSpPr txBox="1"/>
          <p:nvPr/>
        </p:nvSpPr>
        <p:spPr>
          <a:xfrm>
            <a:off x="3432429" y="3894201"/>
            <a:ext cx="1475674" cy="279907"/>
          </a:xfrm>
          <a:prstGeom prst="rect">
            <a:avLst/>
          </a:prstGeom>
        </p:spPr>
        <p:txBody>
          <a:bodyPr wrap="square" lIns="0" tIns="13366" rIns="0" bIns="0" rtlCol="0">
            <a:noAutofit/>
          </a:bodyPr>
          <a:lstStyle/>
          <a:p>
            <a:pPr marL="12700">
              <a:lnSpc>
                <a:spcPts val="2105"/>
              </a:lnSpc>
            </a:pPr>
            <a:r>
              <a:rPr sz="2000" i="1" spc="-4" dirty="0">
                <a:latin typeface="Calibri"/>
                <a:cs typeface="Calibri"/>
              </a:rPr>
              <a:t>How Function</a:t>
            </a:r>
            <a:endParaRPr sz="2000">
              <a:latin typeface="Calibri"/>
              <a:cs typeface="Calibri"/>
            </a:endParaRPr>
          </a:p>
        </p:txBody>
      </p:sp>
      <p:sp>
        <p:nvSpPr>
          <p:cNvPr id="3" name="object 3"/>
          <p:cNvSpPr txBox="1"/>
          <p:nvPr/>
        </p:nvSpPr>
        <p:spPr>
          <a:xfrm>
            <a:off x="4959477" y="3894201"/>
            <a:ext cx="1768029" cy="279907"/>
          </a:xfrm>
          <a:prstGeom prst="rect">
            <a:avLst/>
          </a:prstGeom>
        </p:spPr>
        <p:txBody>
          <a:bodyPr wrap="square" lIns="0" tIns="13366" rIns="0" bIns="0" rtlCol="0">
            <a:noAutofit/>
          </a:bodyPr>
          <a:lstStyle/>
          <a:p>
            <a:pPr marL="12700">
              <a:lnSpc>
                <a:spcPts val="2105"/>
              </a:lnSpc>
            </a:pPr>
            <a:r>
              <a:rPr sz="2000" i="1" spc="0" dirty="0">
                <a:latin typeface="Calibri"/>
                <a:cs typeface="Calibri"/>
              </a:rPr>
              <a:t>works in Python</a:t>
            </a:r>
            <a:r>
              <a:rPr sz="2000" spc="0" dirty="0">
                <a:latin typeface="Calibri"/>
                <a:cs typeface="Calibri"/>
              </a:rPr>
              <a:t>.</a:t>
            </a:r>
            <a:endParaRPr sz="2000">
              <a:latin typeface="Calibri"/>
              <a:cs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22" name="object 22"/>
          <p:cNvSpPr/>
          <p:nvPr/>
        </p:nvSpPr>
        <p:spPr>
          <a:xfrm>
            <a:off x="1113891" y="1144904"/>
            <a:ext cx="4691126" cy="2221738"/>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963688" y="1054861"/>
            <a:ext cx="5478653" cy="2491867"/>
          </a:xfrm>
          <a:custGeom>
            <a:avLst/>
            <a:gdLst/>
            <a:ahLst/>
            <a:cxnLst/>
            <a:rect l="l" t="t" r="r" b="b"/>
            <a:pathLst>
              <a:path w="5478653" h="2491867">
                <a:moveTo>
                  <a:pt x="0" y="2491867"/>
                </a:moveTo>
                <a:lnTo>
                  <a:pt x="5478653" y="2491867"/>
                </a:lnTo>
                <a:lnTo>
                  <a:pt x="5478653" y="0"/>
                </a:lnTo>
                <a:lnTo>
                  <a:pt x="0" y="0"/>
                </a:lnTo>
                <a:lnTo>
                  <a:pt x="0" y="2491867"/>
                </a:lnTo>
                <a:close/>
              </a:path>
            </a:pathLst>
          </a:custGeom>
          <a:ln w="28575">
            <a:solidFill>
              <a:srgbClr val="BB8B00"/>
            </a:solidFill>
            <a:prstDash val="lgDash"/>
          </a:ln>
        </p:spPr>
        <p:txBody>
          <a:bodyPr wrap="square" lIns="0" tIns="0" rIns="0" bIns="0" rtlCol="0">
            <a:noAutofit/>
          </a:bodyPr>
          <a:lstStyle/>
          <a:p>
            <a:endParaRPr/>
          </a:p>
        </p:txBody>
      </p:sp>
      <p:sp>
        <p:nvSpPr>
          <p:cNvPr id="24" name="object 24"/>
          <p:cNvSpPr/>
          <p:nvPr/>
        </p:nvSpPr>
        <p:spPr>
          <a:xfrm>
            <a:off x="7250938" y="1358011"/>
            <a:ext cx="4639183" cy="969137"/>
          </a:xfrm>
          <a:custGeom>
            <a:avLst/>
            <a:gdLst/>
            <a:ahLst/>
            <a:cxnLst/>
            <a:rect l="l" t="t" r="r" b="b"/>
            <a:pathLst>
              <a:path w="4639183" h="969137">
                <a:moveTo>
                  <a:pt x="0" y="161543"/>
                </a:moveTo>
                <a:lnTo>
                  <a:pt x="0" y="807592"/>
                </a:lnTo>
                <a:lnTo>
                  <a:pt x="646" y="822152"/>
                </a:lnTo>
                <a:lnTo>
                  <a:pt x="10071" y="863871"/>
                </a:lnTo>
                <a:lnTo>
                  <a:pt x="29517" y="900706"/>
                </a:lnTo>
                <a:lnTo>
                  <a:pt x="57437" y="931120"/>
                </a:lnTo>
                <a:lnTo>
                  <a:pt x="92282" y="953574"/>
                </a:lnTo>
                <a:lnTo>
                  <a:pt x="132505" y="966533"/>
                </a:lnTo>
                <a:lnTo>
                  <a:pt x="161543" y="969137"/>
                </a:lnTo>
                <a:lnTo>
                  <a:pt x="4477638" y="969137"/>
                </a:lnTo>
                <a:lnTo>
                  <a:pt x="4520477" y="963405"/>
                </a:lnTo>
                <a:lnTo>
                  <a:pt x="4559111" y="947147"/>
                </a:lnTo>
                <a:lnTo>
                  <a:pt x="4591836" y="921899"/>
                </a:lnTo>
                <a:lnTo>
                  <a:pt x="4617115" y="889199"/>
                </a:lnTo>
                <a:lnTo>
                  <a:pt x="4633409" y="850585"/>
                </a:lnTo>
                <a:lnTo>
                  <a:pt x="4639183" y="807592"/>
                </a:lnTo>
                <a:lnTo>
                  <a:pt x="4639183" y="161543"/>
                </a:lnTo>
                <a:lnTo>
                  <a:pt x="4633451" y="118705"/>
                </a:lnTo>
                <a:lnTo>
                  <a:pt x="4617193" y="80071"/>
                </a:lnTo>
                <a:lnTo>
                  <a:pt x="4591945" y="47346"/>
                </a:lnTo>
                <a:lnTo>
                  <a:pt x="4559245" y="22067"/>
                </a:lnTo>
                <a:lnTo>
                  <a:pt x="4520631" y="5773"/>
                </a:lnTo>
                <a:lnTo>
                  <a:pt x="4477638" y="0"/>
                </a:lnTo>
                <a:lnTo>
                  <a:pt x="161543" y="0"/>
                </a:lnTo>
                <a:lnTo>
                  <a:pt x="118749" y="5731"/>
                </a:lnTo>
                <a:lnTo>
                  <a:pt x="80127" y="21989"/>
                </a:lnTo>
                <a:lnTo>
                  <a:pt x="47393" y="47237"/>
                </a:lnTo>
                <a:lnTo>
                  <a:pt x="22095" y="79937"/>
                </a:lnTo>
                <a:lnTo>
                  <a:pt x="5782" y="118551"/>
                </a:lnTo>
                <a:lnTo>
                  <a:pt x="0" y="161543"/>
                </a:lnTo>
                <a:close/>
              </a:path>
            </a:pathLst>
          </a:custGeom>
          <a:solidFill>
            <a:srgbClr val="FFC000"/>
          </a:solidFill>
        </p:spPr>
        <p:txBody>
          <a:bodyPr wrap="square" lIns="0" tIns="0" rIns="0" bIns="0" rtlCol="0">
            <a:noAutofit/>
          </a:bodyPr>
          <a:lstStyle/>
          <a:p>
            <a:endParaRPr/>
          </a:p>
        </p:txBody>
      </p:sp>
      <p:sp>
        <p:nvSpPr>
          <p:cNvPr id="25" name="object 25"/>
          <p:cNvSpPr/>
          <p:nvPr/>
        </p:nvSpPr>
        <p:spPr>
          <a:xfrm>
            <a:off x="7250938" y="1358011"/>
            <a:ext cx="4639183" cy="969137"/>
          </a:xfrm>
          <a:custGeom>
            <a:avLst/>
            <a:gdLst/>
            <a:ahLst/>
            <a:cxnLst/>
            <a:rect l="l" t="t" r="r" b="b"/>
            <a:pathLst>
              <a:path w="4639183" h="969137">
                <a:moveTo>
                  <a:pt x="0" y="161543"/>
                </a:moveTo>
                <a:lnTo>
                  <a:pt x="5782" y="118551"/>
                </a:lnTo>
                <a:lnTo>
                  <a:pt x="22095" y="79937"/>
                </a:lnTo>
                <a:lnTo>
                  <a:pt x="47393" y="47237"/>
                </a:lnTo>
                <a:lnTo>
                  <a:pt x="80127" y="21989"/>
                </a:lnTo>
                <a:lnTo>
                  <a:pt x="118749" y="5731"/>
                </a:lnTo>
                <a:lnTo>
                  <a:pt x="161543" y="0"/>
                </a:lnTo>
                <a:lnTo>
                  <a:pt x="4477638" y="0"/>
                </a:lnTo>
                <a:lnTo>
                  <a:pt x="4520631" y="5773"/>
                </a:lnTo>
                <a:lnTo>
                  <a:pt x="4559245" y="22067"/>
                </a:lnTo>
                <a:lnTo>
                  <a:pt x="4591945" y="47346"/>
                </a:lnTo>
                <a:lnTo>
                  <a:pt x="4617193" y="80071"/>
                </a:lnTo>
                <a:lnTo>
                  <a:pt x="4633451" y="118705"/>
                </a:lnTo>
                <a:lnTo>
                  <a:pt x="4639183" y="161543"/>
                </a:lnTo>
                <a:lnTo>
                  <a:pt x="4639183" y="807592"/>
                </a:lnTo>
                <a:lnTo>
                  <a:pt x="4633409" y="850585"/>
                </a:lnTo>
                <a:lnTo>
                  <a:pt x="4617115" y="889199"/>
                </a:lnTo>
                <a:lnTo>
                  <a:pt x="4591836" y="921899"/>
                </a:lnTo>
                <a:lnTo>
                  <a:pt x="4559111" y="947147"/>
                </a:lnTo>
                <a:lnTo>
                  <a:pt x="4520477" y="963405"/>
                </a:lnTo>
                <a:lnTo>
                  <a:pt x="4477638" y="969137"/>
                </a:lnTo>
                <a:lnTo>
                  <a:pt x="161543" y="969137"/>
                </a:lnTo>
                <a:lnTo>
                  <a:pt x="118595" y="963363"/>
                </a:lnTo>
                <a:lnTo>
                  <a:pt x="79993" y="947069"/>
                </a:lnTo>
                <a:lnTo>
                  <a:pt x="47284" y="921790"/>
                </a:lnTo>
                <a:lnTo>
                  <a:pt x="22017" y="889065"/>
                </a:lnTo>
                <a:lnTo>
                  <a:pt x="5739" y="850431"/>
                </a:lnTo>
                <a:lnTo>
                  <a:pt x="0" y="807592"/>
                </a:lnTo>
                <a:lnTo>
                  <a:pt x="0" y="161543"/>
                </a:lnTo>
                <a:close/>
              </a:path>
            </a:pathLst>
          </a:custGeom>
          <a:ln w="25400">
            <a:solidFill>
              <a:srgbClr val="BB8B00"/>
            </a:solidFill>
          </a:ln>
        </p:spPr>
        <p:txBody>
          <a:bodyPr wrap="square" lIns="0" tIns="0" rIns="0" bIns="0" rtlCol="0">
            <a:noAutofit/>
          </a:bodyPr>
          <a:lstStyle/>
          <a:p>
            <a:endParaRPr/>
          </a:p>
        </p:txBody>
      </p:sp>
      <p:sp>
        <p:nvSpPr>
          <p:cNvPr id="26" name="object 26"/>
          <p:cNvSpPr/>
          <p:nvPr/>
        </p:nvSpPr>
        <p:spPr>
          <a:xfrm>
            <a:off x="3767328" y="1520316"/>
            <a:ext cx="3484118" cy="303022"/>
          </a:xfrm>
          <a:custGeom>
            <a:avLst/>
            <a:gdLst/>
            <a:ahLst/>
            <a:cxnLst/>
            <a:rect l="l" t="t" r="r" b="b"/>
            <a:pathLst>
              <a:path w="3484118" h="303022">
                <a:moveTo>
                  <a:pt x="15367" y="51816"/>
                </a:moveTo>
                <a:lnTo>
                  <a:pt x="35636" y="54152"/>
                </a:lnTo>
                <a:lnTo>
                  <a:pt x="3483102" y="303022"/>
                </a:lnTo>
                <a:lnTo>
                  <a:pt x="3484118" y="290322"/>
                </a:lnTo>
                <a:lnTo>
                  <a:pt x="36503" y="41450"/>
                </a:lnTo>
                <a:lnTo>
                  <a:pt x="12954" y="39750"/>
                </a:lnTo>
                <a:lnTo>
                  <a:pt x="12064" y="52450"/>
                </a:lnTo>
                <a:lnTo>
                  <a:pt x="81787" y="101219"/>
                </a:lnTo>
                <a:lnTo>
                  <a:pt x="84709" y="103250"/>
                </a:lnTo>
                <a:lnTo>
                  <a:pt x="88646" y="102488"/>
                </a:lnTo>
                <a:lnTo>
                  <a:pt x="90677" y="99568"/>
                </a:lnTo>
                <a:lnTo>
                  <a:pt x="92710" y="96647"/>
                </a:lnTo>
                <a:lnTo>
                  <a:pt x="91948" y="92710"/>
                </a:lnTo>
                <a:lnTo>
                  <a:pt x="89026" y="90678"/>
                </a:lnTo>
                <a:lnTo>
                  <a:pt x="35636" y="54152"/>
                </a:lnTo>
                <a:lnTo>
                  <a:pt x="15367" y="51816"/>
                </a:lnTo>
                <a:lnTo>
                  <a:pt x="16256" y="40894"/>
                </a:lnTo>
                <a:lnTo>
                  <a:pt x="25184" y="47001"/>
                </a:lnTo>
                <a:lnTo>
                  <a:pt x="15367" y="51816"/>
                </a:lnTo>
                <a:close/>
              </a:path>
              <a:path w="3484118" h="303022">
                <a:moveTo>
                  <a:pt x="81787" y="101219"/>
                </a:moveTo>
                <a:lnTo>
                  <a:pt x="12064" y="52450"/>
                </a:lnTo>
                <a:lnTo>
                  <a:pt x="12954" y="39750"/>
                </a:lnTo>
                <a:lnTo>
                  <a:pt x="36503" y="41450"/>
                </a:lnTo>
                <a:lnTo>
                  <a:pt x="94614" y="12954"/>
                </a:lnTo>
                <a:lnTo>
                  <a:pt x="97789" y="11430"/>
                </a:lnTo>
                <a:lnTo>
                  <a:pt x="99060" y="7620"/>
                </a:lnTo>
                <a:lnTo>
                  <a:pt x="97536" y="4445"/>
                </a:lnTo>
                <a:lnTo>
                  <a:pt x="96012" y="1397"/>
                </a:lnTo>
                <a:lnTo>
                  <a:pt x="92201" y="0"/>
                </a:lnTo>
                <a:lnTo>
                  <a:pt x="89026" y="1650"/>
                </a:lnTo>
                <a:lnTo>
                  <a:pt x="0" y="45212"/>
                </a:lnTo>
                <a:lnTo>
                  <a:pt x="81787" y="101219"/>
                </a:lnTo>
                <a:close/>
              </a:path>
              <a:path w="3484118" h="303022">
                <a:moveTo>
                  <a:pt x="25184" y="47001"/>
                </a:moveTo>
                <a:lnTo>
                  <a:pt x="16256" y="40894"/>
                </a:lnTo>
                <a:lnTo>
                  <a:pt x="15367" y="51816"/>
                </a:lnTo>
                <a:lnTo>
                  <a:pt x="25184" y="47001"/>
                </a:lnTo>
                <a:close/>
              </a:path>
            </a:pathLst>
          </a:custGeom>
          <a:solidFill>
            <a:srgbClr val="FFBE00"/>
          </a:solidFill>
        </p:spPr>
        <p:txBody>
          <a:bodyPr wrap="square" lIns="0" tIns="0" rIns="0" bIns="0" rtlCol="0">
            <a:noAutofit/>
          </a:bodyPr>
          <a:lstStyle/>
          <a:p>
            <a:endParaRPr/>
          </a:p>
        </p:txBody>
      </p:sp>
      <p:sp>
        <p:nvSpPr>
          <p:cNvPr id="17" name="object 17"/>
          <p:cNvSpPr/>
          <p:nvPr/>
        </p:nvSpPr>
        <p:spPr>
          <a:xfrm>
            <a:off x="1423924" y="4230738"/>
            <a:ext cx="4686935" cy="971689"/>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1417193" y="4071264"/>
            <a:ext cx="5478653" cy="1171041"/>
          </a:xfrm>
          <a:custGeom>
            <a:avLst/>
            <a:gdLst/>
            <a:ahLst/>
            <a:cxnLst/>
            <a:rect l="l" t="t" r="r" b="b"/>
            <a:pathLst>
              <a:path w="5478653" h="1171041">
                <a:moveTo>
                  <a:pt x="0" y="1171041"/>
                </a:moveTo>
                <a:lnTo>
                  <a:pt x="5478653" y="1171041"/>
                </a:lnTo>
                <a:lnTo>
                  <a:pt x="5478653" y="0"/>
                </a:lnTo>
                <a:lnTo>
                  <a:pt x="0" y="0"/>
                </a:lnTo>
                <a:lnTo>
                  <a:pt x="0" y="1171041"/>
                </a:lnTo>
                <a:close/>
              </a:path>
            </a:pathLst>
          </a:custGeom>
          <a:ln w="28575">
            <a:solidFill>
              <a:srgbClr val="BB8B00"/>
            </a:solidFill>
            <a:prstDash val="lgDash"/>
          </a:ln>
        </p:spPr>
        <p:txBody>
          <a:bodyPr wrap="square" lIns="0" tIns="0" rIns="0" bIns="0" rtlCol="0">
            <a:noAutofit/>
          </a:bodyPr>
          <a:lstStyle/>
          <a:p>
            <a:endParaRPr/>
          </a:p>
        </p:txBody>
      </p:sp>
      <p:sp>
        <p:nvSpPr>
          <p:cNvPr id="19" name="object 19"/>
          <p:cNvSpPr/>
          <p:nvPr/>
        </p:nvSpPr>
        <p:spPr>
          <a:xfrm>
            <a:off x="1413510" y="5602490"/>
            <a:ext cx="8922004" cy="772185"/>
          </a:xfrm>
          <a:custGeom>
            <a:avLst/>
            <a:gdLst/>
            <a:ahLst/>
            <a:cxnLst/>
            <a:rect l="l" t="t" r="r" b="b"/>
            <a:pathLst>
              <a:path w="8922004" h="772185">
                <a:moveTo>
                  <a:pt x="0" y="128701"/>
                </a:moveTo>
                <a:lnTo>
                  <a:pt x="93" y="648458"/>
                </a:lnTo>
                <a:lnTo>
                  <a:pt x="8806" y="690360"/>
                </a:lnTo>
                <a:lnTo>
                  <a:pt x="29967" y="726027"/>
                </a:lnTo>
                <a:lnTo>
                  <a:pt x="61148" y="753030"/>
                </a:lnTo>
                <a:lnTo>
                  <a:pt x="99916" y="768940"/>
                </a:lnTo>
                <a:lnTo>
                  <a:pt x="128778" y="772185"/>
                </a:lnTo>
                <a:lnTo>
                  <a:pt x="8798192" y="772091"/>
                </a:lnTo>
                <a:lnTo>
                  <a:pt x="8840123" y="763384"/>
                </a:lnTo>
                <a:lnTo>
                  <a:pt x="8875814" y="742237"/>
                </a:lnTo>
                <a:lnTo>
                  <a:pt x="8902836" y="711078"/>
                </a:lnTo>
                <a:lnTo>
                  <a:pt x="8918757" y="672337"/>
                </a:lnTo>
                <a:lnTo>
                  <a:pt x="8922004" y="643496"/>
                </a:lnTo>
                <a:lnTo>
                  <a:pt x="8921909" y="123728"/>
                </a:lnTo>
                <a:lnTo>
                  <a:pt x="8913194" y="81823"/>
                </a:lnTo>
                <a:lnTo>
                  <a:pt x="8892032" y="46156"/>
                </a:lnTo>
                <a:lnTo>
                  <a:pt x="8860852" y="19153"/>
                </a:lnTo>
                <a:lnTo>
                  <a:pt x="8822085" y="3244"/>
                </a:lnTo>
                <a:lnTo>
                  <a:pt x="8793226" y="0"/>
                </a:lnTo>
                <a:lnTo>
                  <a:pt x="123801" y="94"/>
                </a:lnTo>
                <a:lnTo>
                  <a:pt x="81873" y="8803"/>
                </a:lnTo>
                <a:lnTo>
                  <a:pt x="46185" y="29952"/>
                </a:lnTo>
                <a:lnTo>
                  <a:pt x="19166" y="61113"/>
                </a:lnTo>
                <a:lnTo>
                  <a:pt x="3246" y="99857"/>
                </a:lnTo>
                <a:lnTo>
                  <a:pt x="0" y="128701"/>
                </a:lnTo>
                <a:close/>
              </a:path>
            </a:pathLst>
          </a:custGeom>
          <a:solidFill>
            <a:srgbClr val="FFC000"/>
          </a:solidFill>
        </p:spPr>
        <p:txBody>
          <a:bodyPr wrap="square" lIns="0" tIns="0" rIns="0" bIns="0" rtlCol="0">
            <a:noAutofit/>
          </a:bodyPr>
          <a:lstStyle/>
          <a:p>
            <a:endParaRPr/>
          </a:p>
        </p:txBody>
      </p:sp>
      <p:sp>
        <p:nvSpPr>
          <p:cNvPr id="20" name="object 20"/>
          <p:cNvSpPr/>
          <p:nvPr/>
        </p:nvSpPr>
        <p:spPr>
          <a:xfrm>
            <a:off x="1413510" y="5602490"/>
            <a:ext cx="8922004" cy="772185"/>
          </a:xfrm>
          <a:custGeom>
            <a:avLst/>
            <a:gdLst/>
            <a:ahLst/>
            <a:cxnLst/>
            <a:rect l="l" t="t" r="r" b="b"/>
            <a:pathLst>
              <a:path w="8922004" h="772185">
                <a:moveTo>
                  <a:pt x="0" y="128701"/>
                </a:moveTo>
                <a:lnTo>
                  <a:pt x="7169" y="86250"/>
                </a:lnTo>
                <a:lnTo>
                  <a:pt x="27059" y="49763"/>
                </a:lnTo>
                <a:lnTo>
                  <a:pt x="57238" y="21670"/>
                </a:lnTo>
                <a:lnTo>
                  <a:pt x="95276" y="4398"/>
                </a:lnTo>
                <a:lnTo>
                  <a:pt x="128778" y="0"/>
                </a:lnTo>
                <a:lnTo>
                  <a:pt x="8793226" y="0"/>
                </a:lnTo>
                <a:lnTo>
                  <a:pt x="8835701" y="7165"/>
                </a:lnTo>
                <a:lnTo>
                  <a:pt x="8872209" y="27042"/>
                </a:lnTo>
                <a:lnTo>
                  <a:pt x="8900319" y="57202"/>
                </a:lnTo>
                <a:lnTo>
                  <a:pt x="8917602" y="95218"/>
                </a:lnTo>
                <a:lnTo>
                  <a:pt x="8922004" y="128701"/>
                </a:lnTo>
                <a:lnTo>
                  <a:pt x="8922004" y="643496"/>
                </a:lnTo>
                <a:lnTo>
                  <a:pt x="8914833" y="685943"/>
                </a:lnTo>
                <a:lnTo>
                  <a:pt x="8894942" y="722427"/>
                </a:lnTo>
                <a:lnTo>
                  <a:pt x="8864760" y="750519"/>
                </a:lnTo>
                <a:lnTo>
                  <a:pt x="8826719" y="767789"/>
                </a:lnTo>
                <a:lnTo>
                  <a:pt x="8793226" y="772185"/>
                </a:lnTo>
                <a:lnTo>
                  <a:pt x="128778" y="772185"/>
                </a:lnTo>
                <a:lnTo>
                  <a:pt x="86300" y="765019"/>
                </a:lnTo>
                <a:lnTo>
                  <a:pt x="49791" y="745141"/>
                </a:lnTo>
                <a:lnTo>
                  <a:pt x="21680" y="714980"/>
                </a:lnTo>
                <a:lnTo>
                  <a:pt x="4398" y="676965"/>
                </a:lnTo>
                <a:lnTo>
                  <a:pt x="0" y="643496"/>
                </a:lnTo>
                <a:lnTo>
                  <a:pt x="0" y="128701"/>
                </a:lnTo>
                <a:close/>
              </a:path>
            </a:pathLst>
          </a:custGeom>
          <a:ln w="25399">
            <a:solidFill>
              <a:srgbClr val="BB8B00"/>
            </a:solidFill>
          </a:ln>
        </p:spPr>
        <p:txBody>
          <a:bodyPr wrap="square" lIns="0" tIns="0" rIns="0" bIns="0" rtlCol="0">
            <a:noAutofit/>
          </a:bodyPr>
          <a:lstStyle/>
          <a:p>
            <a:endParaRPr/>
          </a:p>
        </p:txBody>
      </p:sp>
      <p:sp>
        <p:nvSpPr>
          <p:cNvPr id="21" name="object 21"/>
          <p:cNvSpPr/>
          <p:nvPr/>
        </p:nvSpPr>
        <p:spPr>
          <a:xfrm>
            <a:off x="1671447" y="4849114"/>
            <a:ext cx="628395" cy="757428"/>
          </a:xfrm>
          <a:custGeom>
            <a:avLst/>
            <a:gdLst/>
            <a:ahLst/>
            <a:cxnLst/>
            <a:rect l="l" t="t" r="r" b="b"/>
            <a:pathLst>
              <a:path w="628395" h="757427">
                <a:moveTo>
                  <a:pt x="615441" y="5587"/>
                </a:moveTo>
                <a:lnTo>
                  <a:pt x="622553" y="15621"/>
                </a:lnTo>
                <a:lnTo>
                  <a:pt x="625347" y="13716"/>
                </a:lnTo>
                <a:lnTo>
                  <a:pt x="628395" y="0"/>
                </a:lnTo>
                <a:lnTo>
                  <a:pt x="535432" y="34036"/>
                </a:lnTo>
                <a:lnTo>
                  <a:pt x="532129" y="35306"/>
                </a:lnTo>
                <a:lnTo>
                  <a:pt x="530351" y="38862"/>
                </a:lnTo>
                <a:lnTo>
                  <a:pt x="531621" y="42163"/>
                </a:lnTo>
                <a:lnTo>
                  <a:pt x="532764" y="45466"/>
                </a:lnTo>
                <a:lnTo>
                  <a:pt x="536447" y="47243"/>
                </a:lnTo>
                <a:lnTo>
                  <a:pt x="539750" y="45974"/>
                </a:lnTo>
                <a:lnTo>
                  <a:pt x="600428" y="23731"/>
                </a:lnTo>
                <a:lnTo>
                  <a:pt x="614171" y="8636"/>
                </a:lnTo>
                <a:lnTo>
                  <a:pt x="622553" y="15621"/>
                </a:lnTo>
                <a:lnTo>
                  <a:pt x="615441" y="5587"/>
                </a:lnTo>
                <a:close/>
              </a:path>
              <a:path w="628395" h="757427">
                <a:moveTo>
                  <a:pt x="614171" y="8636"/>
                </a:moveTo>
                <a:lnTo>
                  <a:pt x="600428" y="23731"/>
                </a:lnTo>
                <a:lnTo>
                  <a:pt x="612406" y="19340"/>
                </a:lnTo>
                <a:lnTo>
                  <a:pt x="622553" y="15621"/>
                </a:lnTo>
                <a:lnTo>
                  <a:pt x="614171" y="8636"/>
                </a:lnTo>
                <a:close/>
              </a:path>
              <a:path w="628395" h="757427">
                <a:moveTo>
                  <a:pt x="610342" y="31848"/>
                </a:moveTo>
                <a:lnTo>
                  <a:pt x="599820" y="95631"/>
                </a:lnTo>
                <a:lnTo>
                  <a:pt x="599185" y="99187"/>
                </a:lnTo>
                <a:lnTo>
                  <a:pt x="601598" y="102362"/>
                </a:lnTo>
                <a:lnTo>
                  <a:pt x="605027" y="102997"/>
                </a:lnTo>
                <a:lnTo>
                  <a:pt x="608457" y="103505"/>
                </a:lnTo>
                <a:lnTo>
                  <a:pt x="611758" y="101218"/>
                </a:lnTo>
                <a:lnTo>
                  <a:pt x="612266" y="97790"/>
                </a:lnTo>
                <a:lnTo>
                  <a:pt x="628395" y="0"/>
                </a:lnTo>
                <a:lnTo>
                  <a:pt x="625347" y="13716"/>
                </a:lnTo>
                <a:lnTo>
                  <a:pt x="622553" y="15621"/>
                </a:lnTo>
                <a:lnTo>
                  <a:pt x="612406" y="19340"/>
                </a:lnTo>
                <a:lnTo>
                  <a:pt x="600428" y="23731"/>
                </a:lnTo>
                <a:lnTo>
                  <a:pt x="0" y="749325"/>
                </a:lnTo>
                <a:lnTo>
                  <a:pt x="9905" y="757428"/>
                </a:lnTo>
                <a:lnTo>
                  <a:pt x="610342" y="31848"/>
                </a:lnTo>
                <a:close/>
              </a:path>
            </a:pathLst>
          </a:custGeom>
          <a:solidFill>
            <a:srgbClr val="FFBE00"/>
          </a:solidFill>
        </p:spPr>
        <p:txBody>
          <a:bodyPr wrap="square" lIns="0" tIns="0" rIns="0" bIns="0" rtlCol="0">
            <a:noAutofit/>
          </a:bodyPr>
          <a:lstStyle/>
          <a:p>
            <a:endParaRPr/>
          </a:p>
        </p:txBody>
      </p:sp>
      <p:sp>
        <p:nvSpPr>
          <p:cNvPr id="16" name="object 16"/>
          <p:cNvSpPr txBox="1"/>
          <p:nvPr/>
        </p:nvSpPr>
        <p:spPr>
          <a:xfrm>
            <a:off x="840740" y="719598"/>
            <a:ext cx="1338489" cy="295258"/>
          </a:xfrm>
          <a:prstGeom prst="rect">
            <a:avLst/>
          </a:prstGeom>
        </p:spPr>
        <p:txBody>
          <a:bodyPr wrap="square" lIns="0" tIns="14128" rIns="0" bIns="0" rtlCol="0">
            <a:noAutofit/>
          </a:bodyPr>
          <a:lstStyle/>
          <a:p>
            <a:pPr marL="12700">
              <a:lnSpc>
                <a:spcPts val="2225"/>
              </a:lnSpc>
            </a:pPr>
            <a:r>
              <a:rPr sz="2000" spc="-57" dirty="0">
                <a:latin typeface="Arial"/>
                <a:cs typeface="Arial"/>
              </a:rPr>
              <a:t>• </a:t>
            </a:r>
            <a:r>
              <a:rPr sz="2000" spc="-3" dirty="0">
                <a:latin typeface="Calibri"/>
                <a:cs typeface="Calibri"/>
              </a:rPr>
              <a:t>Example 1:</a:t>
            </a:r>
            <a:endParaRPr sz="2000">
              <a:latin typeface="Calibri"/>
              <a:cs typeface="Calibri"/>
            </a:endParaRPr>
          </a:p>
        </p:txBody>
      </p:sp>
      <p:sp>
        <p:nvSpPr>
          <p:cNvPr id="15" name="object 15"/>
          <p:cNvSpPr txBox="1"/>
          <p:nvPr/>
        </p:nvSpPr>
        <p:spPr>
          <a:xfrm>
            <a:off x="7378065" y="1597660"/>
            <a:ext cx="595299" cy="254000"/>
          </a:xfrm>
          <a:prstGeom prst="rect">
            <a:avLst/>
          </a:prstGeom>
        </p:spPr>
        <p:txBody>
          <a:bodyPr wrap="square" lIns="0" tIns="12065" rIns="0" bIns="0" rtlCol="0">
            <a:noAutofit/>
          </a:bodyPr>
          <a:lstStyle/>
          <a:p>
            <a:pPr marL="12700">
              <a:lnSpc>
                <a:spcPts val="1900"/>
              </a:lnSpc>
            </a:pPr>
            <a:r>
              <a:rPr sz="1800" spc="-7" dirty="0">
                <a:solidFill>
                  <a:srgbClr val="FFFFFF"/>
                </a:solidFill>
                <a:latin typeface="Calibri"/>
                <a:cs typeface="Calibri"/>
              </a:rPr>
              <a:t>“add”</a:t>
            </a:r>
            <a:endParaRPr sz="1800">
              <a:latin typeface="Calibri"/>
              <a:cs typeface="Calibri"/>
            </a:endParaRPr>
          </a:p>
        </p:txBody>
      </p:sp>
      <p:sp>
        <p:nvSpPr>
          <p:cNvPr id="14" name="object 14"/>
          <p:cNvSpPr txBox="1"/>
          <p:nvPr/>
        </p:nvSpPr>
        <p:spPr>
          <a:xfrm>
            <a:off x="8114157" y="1597660"/>
            <a:ext cx="836183" cy="254000"/>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function</a:t>
            </a:r>
            <a:endParaRPr sz="1800">
              <a:latin typeface="Calibri"/>
              <a:cs typeface="Calibri"/>
            </a:endParaRPr>
          </a:p>
        </p:txBody>
      </p:sp>
      <p:sp>
        <p:nvSpPr>
          <p:cNvPr id="13" name="object 13"/>
          <p:cNvSpPr txBox="1"/>
          <p:nvPr/>
        </p:nvSpPr>
        <p:spPr>
          <a:xfrm>
            <a:off x="9092946" y="1597660"/>
            <a:ext cx="200036" cy="254000"/>
          </a:xfrm>
          <a:prstGeom prst="rect">
            <a:avLst/>
          </a:prstGeom>
        </p:spPr>
        <p:txBody>
          <a:bodyPr wrap="square" lIns="0" tIns="12065" rIns="0" bIns="0" rtlCol="0">
            <a:noAutofit/>
          </a:bodyPr>
          <a:lstStyle/>
          <a:p>
            <a:pPr marL="12700">
              <a:lnSpc>
                <a:spcPts val="1900"/>
              </a:lnSpc>
            </a:pPr>
            <a:r>
              <a:rPr sz="1800" spc="-4" dirty="0">
                <a:solidFill>
                  <a:srgbClr val="FFFFFF"/>
                </a:solidFill>
                <a:latin typeface="Calibri"/>
                <a:cs typeface="Calibri"/>
              </a:rPr>
              <a:t>is</a:t>
            </a:r>
            <a:endParaRPr sz="1800">
              <a:latin typeface="Calibri"/>
              <a:cs typeface="Calibri"/>
            </a:endParaRPr>
          </a:p>
        </p:txBody>
      </p:sp>
      <p:sp>
        <p:nvSpPr>
          <p:cNvPr id="12" name="object 12"/>
          <p:cNvSpPr txBox="1"/>
          <p:nvPr/>
        </p:nvSpPr>
        <p:spPr>
          <a:xfrm>
            <a:off x="9435846" y="1597660"/>
            <a:ext cx="818987" cy="254000"/>
          </a:xfrm>
          <a:prstGeom prst="rect">
            <a:avLst/>
          </a:prstGeom>
        </p:spPr>
        <p:txBody>
          <a:bodyPr wrap="square" lIns="0" tIns="12065" rIns="0" bIns="0" rtlCol="0">
            <a:noAutofit/>
          </a:bodyPr>
          <a:lstStyle/>
          <a:p>
            <a:pPr marL="12700">
              <a:lnSpc>
                <a:spcPts val="1900"/>
              </a:lnSpc>
            </a:pPr>
            <a:r>
              <a:rPr sz="1800" spc="-7" dirty="0">
                <a:solidFill>
                  <a:srgbClr val="FFFFFF"/>
                </a:solidFill>
                <a:latin typeface="Calibri"/>
                <a:cs typeface="Calibri"/>
              </a:rPr>
              <a:t>created,</a:t>
            </a:r>
            <a:endParaRPr sz="1800">
              <a:latin typeface="Calibri"/>
              <a:cs typeface="Calibri"/>
            </a:endParaRPr>
          </a:p>
        </p:txBody>
      </p:sp>
      <p:sp>
        <p:nvSpPr>
          <p:cNvPr id="11" name="object 11"/>
          <p:cNvSpPr txBox="1"/>
          <p:nvPr/>
        </p:nvSpPr>
        <p:spPr>
          <a:xfrm>
            <a:off x="10397490" y="1597660"/>
            <a:ext cx="452385" cy="25400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sum</a:t>
            </a:r>
            <a:endParaRPr sz="1800">
              <a:latin typeface="Calibri"/>
              <a:cs typeface="Calibri"/>
            </a:endParaRPr>
          </a:p>
        </p:txBody>
      </p:sp>
      <p:sp>
        <p:nvSpPr>
          <p:cNvPr id="10" name="object 10"/>
          <p:cNvSpPr txBox="1"/>
          <p:nvPr/>
        </p:nvSpPr>
        <p:spPr>
          <a:xfrm>
            <a:off x="10990326" y="1597660"/>
            <a:ext cx="249851" cy="254000"/>
          </a:xfrm>
          <a:prstGeom prst="rect">
            <a:avLst/>
          </a:prstGeom>
        </p:spPr>
        <p:txBody>
          <a:bodyPr wrap="square" lIns="0" tIns="12065" rIns="0" bIns="0" rtlCol="0">
            <a:noAutofit/>
          </a:bodyPr>
          <a:lstStyle/>
          <a:p>
            <a:pPr marL="12700">
              <a:lnSpc>
                <a:spcPts val="1900"/>
              </a:lnSpc>
            </a:pPr>
            <a:r>
              <a:rPr sz="1800" dirty="0">
                <a:solidFill>
                  <a:srgbClr val="FFFFFF"/>
                </a:solidFill>
                <a:latin typeface="Calibri"/>
                <a:cs typeface="Calibri"/>
              </a:rPr>
              <a:t>of</a:t>
            </a:r>
            <a:endParaRPr sz="1800">
              <a:latin typeface="Calibri"/>
              <a:cs typeface="Calibri"/>
            </a:endParaRPr>
          </a:p>
        </p:txBody>
      </p:sp>
      <p:sp>
        <p:nvSpPr>
          <p:cNvPr id="9" name="object 9"/>
          <p:cNvSpPr txBox="1"/>
          <p:nvPr/>
        </p:nvSpPr>
        <p:spPr>
          <a:xfrm>
            <a:off x="11380724" y="1597660"/>
            <a:ext cx="417984" cy="254000"/>
          </a:xfrm>
          <a:prstGeom prst="rect">
            <a:avLst/>
          </a:prstGeom>
        </p:spPr>
        <p:txBody>
          <a:bodyPr wrap="square" lIns="0" tIns="12065" rIns="0" bIns="0" rtlCol="0">
            <a:noAutofit/>
          </a:bodyPr>
          <a:lstStyle/>
          <a:p>
            <a:pPr marL="12700">
              <a:lnSpc>
                <a:spcPts val="1900"/>
              </a:lnSpc>
            </a:pPr>
            <a:r>
              <a:rPr sz="1800" spc="-6" dirty="0">
                <a:solidFill>
                  <a:srgbClr val="FFFFFF"/>
                </a:solidFill>
                <a:latin typeface="Calibri"/>
                <a:cs typeface="Calibri"/>
              </a:rPr>
              <a:t>two</a:t>
            </a:r>
            <a:endParaRPr sz="1800">
              <a:latin typeface="Calibri"/>
              <a:cs typeface="Calibri"/>
            </a:endParaRPr>
          </a:p>
        </p:txBody>
      </p:sp>
      <p:sp>
        <p:nvSpPr>
          <p:cNvPr id="8" name="object 8"/>
          <p:cNvSpPr txBox="1"/>
          <p:nvPr/>
        </p:nvSpPr>
        <p:spPr>
          <a:xfrm>
            <a:off x="7378065" y="1872361"/>
            <a:ext cx="3633485" cy="254000"/>
          </a:xfrm>
          <a:prstGeom prst="rect">
            <a:avLst/>
          </a:prstGeom>
        </p:spPr>
        <p:txBody>
          <a:bodyPr wrap="square" lIns="0" tIns="12065" rIns="0" bIns="0" rtlCol="0">
            <a:noAutofit/>
          </a:bodyPr>
          <a:lstStyle/>
          <a:p>
            <a:pPr marL="12700">
              <a:lnSpc>
                <a:spcPts val="1900"/>
              </a:lnSpc>
            </a:pPr>
            <a:r>
              <a:rPr sz="1800" spc="-2" dirty="0">
                <a:solidFill>
                  <a:srgbClr val="FFFFFF"/>
                </a:solidFill>
                <a:latin typeface="Calibri"/>
                <a:cs typeface="Calibri"/>
              </a:rPr>
              <a:t>parameters is returned in this function</a:t>
            </a:r>
            <a:endParaRPr sz="1800">
              <a:latin typeface="Calibri"/>
              <a:cs typeface="Calibri"/>
            </a:endParaRPr>
          </a:p>
        </p:txBody>
      </p:sp>
      <p:sp>
        <p:nvSpPr>
          <p:cNvPr id="7" name="object 7"/>
          <p:cNvSpPr txBox="1"/>
          <p:nvPr/>
        </p:nvSpPr>
        <p:spPr>
          <a:xfrm>
            <a:off x="612140" y="3723021"/>
            <a:ext cx="152654"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871219" y="3738372"/>
            <a:ext cx="1191406"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Example 2:</a:t>
            </a:r>
            <a:endParaRPr sz="2000">
              <a:latin typeface="Calibri"/>
              <a:cs typeface="Calibri"/>
            </a:endParaRPr>
          </a:p>
        </p:txBody>
      </p:sp>
      <p:sp>
        <p:nvSpPr>
          <p:cNvPr id="5" name="object 5"/>
          <p:cNvSpPr txBox="1"/>
          <p:nvPr/>
        </p:nvSpPr>
        <p:spPr>
          <a:xfrm>
            <a:off x="1530223" y="5744819"/>
            <a:ext cx="8643040" cy="528320"/>
          </a:xfrm>
          <a:prstGeom prst="rect">
            <a:avLst/>
          </a:prstGeom>
        </p:spPr>
        <p:txBody>
          <a:bodyPr wrap="square" lIns="0" tIns="12065" rIns="0" bIns="0" rtlCol="0">
            <a:noAutofit/>
          </a:bodyPr>
          <a:lstStyle/>
          <a:p>
            <a:pPr marL="12700">
              <a:lnSpc>
                <a:spcPts val="1900"/>
              </a:lnSpc>
            </a:pPr>
            <a:r>
              <a:rPr sz="1800" spc="-2" dirty="0">
                <a:solidFill>
                  <a:srgbClr val="FFFFFF"/>
                </a:solidFill>
                <a:latin typeface="Calibri"/>
                <a:cs typeface="Calibri"/>
              </a:rPr>
              <a:t>To call a function, simply use the function name with apt parameters or arguments. Here the</a:t>
            </a:r>
            <a:endParaRPr sz="1800">
              <a:latin typeface="Calibri"/>
              <a:cs typeface="Calibri"/>
            </a:endParaRPr>
          </a:p>
          <a:p>
            <a:pPr marL="12700" marR="34290">
              <a:lnSpc>
                <a:spcPts val="2160"/>
              </a:lnSpc>
              <a:spcBef>
                <a:spcPts val="13"/>
              </a:spcBef>
            </a:pPr>
            <a:r>
              <a:rPr sz="1800" spc="-1" dirty="0">
                <a:solidFill>
                  <a:srgbClr val="FFFFFF"/>
                </a:solidFill>
                <a:latin typeface="Calibri"/>
                <a:cs typeface="Calibri"/>
              </a:rPr>
              <a:t>apt parameter is name(string). If string variable would not be provided, error will come</a:t>
            </a:r>
            <a:endParaRPr sz="1800">
              <a:latin typeface="Calibri"/>
              <a:cs typeface="Calibri"/>
            </a:endParaRPr>
          </a:p>
        </p:txBody>
      </p:sp>
      <p:sp>
        <p:nvSpPr>
          <p:cNvPr id="3" name="object 3"/>
          <p:cNvSpPr txBox="1"/>
          <p:nvPr/>
        </p:nvSpPr>
        <p:spPr>
          <a:xfrm>
            <a:off x="1417193" y="4071264"/>
            <a:ext cx="5478653" cy="1171041"/>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963688" y="1054861"/>
            <a:ext cx="5478653" cy="2491867"/>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29" name="object 29"/>
          <p:cNvSpPr/>
          <p:nvPr/>
        </p:nvSpPr>
        <p:spPr>
          <a:xfrm>
            <a:off x="1359662" y="2529078"/>
            <a:ext cx="4085209" cy="1960118"/>
          </a:xfrm>
          <a:prstGeom prst="rect">
            <a:avLst/>
          </a:prstGeom>
          <a:blipFill>
            <a:blip r:embed="rId2" cstate="print"/>
            <a:stretch>
              <a:fillRect/>
            </a:stretch>
          </a:blipFill>
        </p:spPr>
        <p:txBody>
          <a:bodyPr wrap="square" lIns="0" tIns="0" rIns="0" bIns="0" rtlCol="0">
            <a:noAutofit/>
          </a:bodyPr>
          <a:lstStyle/>
          <a:p>
            <a:endParaRPr/>
          </a:p>
        </p:txBody>
      </p:sp>
      <p:sp>
        <p:nvSpPr>
          <p:cNvPr id="30" name="object 30"/>
          <p:cNvSpPr/>
          <p:nvPr/>
        </p:nvSpPr>
        <p:spPr>
          <a:xfrm>
            <a:off x="1157655" y="2529204"/>
            <a:ext cx="5478653" cy="2027301"/>
          </a:xfrm>
          <a:custGeom>
            <a:avLst/>
            <a:gdLst/>
            <a:ahLst/>
            <a:cxnLst/>
            <a:rect l="l" t="t" r="r" b="b"/>
            <a:pathLst>
              <a:path w="5478653" h="2027301">
                <a:moveTo>
                  <a:pt x="0" y="2027301"/>
                </a:moveTo>
                <a:lnTo>
                  <a:pt x="5478653" y="2027301"/>
                </a:lnTo>
                <a:lnTo>
                  <a:pt x="5478653" y="0"/>
                </a:lnTo>
                <a:lnTo>
                  <a:pt x="0" y="0"/>
                </a:lnTo>
                <a:lnTo>
                  <a:pt x="0" y="2027301"/>
                </a:lnTo>
                <a:close/>
              </a:path>
            </a:pathLst>
          </a:custGeom>
          <a:ln w="28574">
            <a:solidFill>
              <a:srgbClr val="BB8B00"/>
            </a:solidFill>
            <a:prstDash val="lgDash"/>
          </a:ln>
        </p:spPr>
        <p:txBody>
          <a:bodyPr wrap="square" lIns="0" tIns="0" rIns="0" bIns="0" rtlCol="0">
            <a:noAutofit/>
          </a:bodyPr>
          <a:lstStyle/>
          <a:p>
            <a:endParaRPr/>
          </a:p>
        </p:txBody>
      </p:sp>
      <p:sp>
        <p:nvSpPr>
          <p:cNvPr id="31" name="object 31"/>
          <p:cNvSpPr/>
          <p:nvPr/>
        </p:nvSpPr>
        <p:spPr>
          <a:xfrm>
            <a:off x="7444867" y="2432430"/>
            <a:ext cx="4639309" cy="788543"/>
          </a:xfrm>
          <a:custGeom>
            <a:avLst/>
            <a:gdLst/>
            <a:ahLst/>
            <a:cxnLst/>
            <a:rect l="l" t="t" r="r" b="b"/>
            <a:pathLst>
              <a:path w="4639309" h="788543">
                <a:moveTo>
                  <a:pt x="0" y="131445"/>
                </a:moveTo>
                <a:lnTo>
                  <a:pt x="0" y="657098"/>
                </a:lnTo>
                <a:lnTo>
                  <a:pt x="331" y="666486"/>
                </a:lnTo>
                <a:lnTo>
                  <a:pt x="10219" y="707943"/>
                </a:lnTo>
                <a:lnTo>
                  <a:pt x="32121" y="743135"/>
                </a:lnTo>
                <a:lnTo>
                  <a:pt x="63694" y="769721"/>
                </a:lnTo>
                <a:lnTo>
                  <a:pt x="102595" y="785358"/>
                </a:lnTo>
                <a:lnTo>
                  <a:pt x="131444" y="788543"/>
                </a:lnTo>
                <a:lnTo>
                  <a:pt x="4507864" y="788543"/>
                </a:lnTo>
                <a:lnTo>
                  <a:pt x="4558710" y="778323"/>
                </a:lnTo>
                <a:lnTo>
                  <a:pt x="4593902" y="756421"/>
                </a:lnTo>
                <a:lnTo>
                  <a:pt x="4620488" y="724848"/>
                </a:lnTo>
                <a:lnTo>
                  <a:pt x="4636125" y="685947"/>
                </a:lnTo>
                <a:lnTo>
                  <a:pt x="4639309" y="657098"/>
                </a:lnTo>
                <a:lnTo>
                  <a:pt x="4639309" y="131445"/>
                </a:lnTo>
                <a:lnTo>
                  <a:pt x="4629090" y="80546"/>
                </a:lnTo>
                <a:lnTo>
                  <a:pt x="4607188" y="45355"/>
                </a:lnTo>
                <a:lnTo>
                  <a:pt x="4575615" y="18792"/>
                </a:lnTo>
                <a:lnTo>
                  <a:pt x="4536714" y="3178"/>
                </a:lnTo>
                <a:lnTo>
                  <a:pt x="4507864" y="0"/>
                </a:lnTo>
                <a:lnTo>
                  <a:pt x="131444" y="0"/>
                </a:lnTo>
                <a:lnTo>
                  <a:pt x="80599" y="10202"/>
                </a:lnTo>
                <a:lnTo>
                  <a:pt x="45407" y="32078"/>
                </a:lnTo>
                <a:lnTo>
                  <a:pt x="18821" y="63638"/>
                </a:lnTo>
                <a:lnTo>
                  <a:pt x="3184" y="102557"/>
                </a:lnTo>
                <a:lnTo>
                  <a:pt x="0" y="131445"/>
                </a:lnTo>
                <a:close/>
              </a:path>
            </a:pathLst>
          </a:custGeom>
          <a:solidFill>
            <a:srgbClr val="FFC000"/>
          </a:solidFill>
        </p:spPr>
        <p:txBody>
          <a:bodyPr wrap="square" lIns="0" tIns="0" rIns="0" bIns="0" rtlCol="0">
            <a:noAutofit/>
          </a:bodyPr>
          <a:lstStyle/>
          <a:p>
            <a:endParaRPr/>
          </a:p>
        </p:txBody>
      </p:sp>
      <p:sp>
        <p:nvSpPr>
          <p:cNvPr id="32" name="object 32"/>
          <p:cNvSpPr/>
          <p:nvPr/>
        </p:nvSpPr>
        <p:spPr>
          <a:xfrm>
            <a:off x="7444867" y="2432430"/>
            <a:ext cx="4639309" cy="788543"/>
          </a:xfrm>
          <a:custGeom>
            <a:avLst/>
            <a:gdLst/>
            <a:ahLst/>
            <a:cxnLst/>
            <a:rect l="l" t="t" r="r" b="b"/>
            <a:pathLst>
              <a:path w="4639309" h="788543">
                <a:moveTo>
                  <a:pt x="0" y="131445"/>
                </a:moveTo>
                <a:lnTo>
                  <a:pt x="7035" y="88909"/>
                </a:lnTo>
                <a:lnTo>
                  <a:pt x="26582" y="52185"/>
                </a:lnTo>
                <a:lnTo>
                  <a:pt x="56297" y="23596"/>
                </a:lnTo>
                <a:lnTo>
                  <a:pt x="93838" y="5463"/>
                </a:lnTo>
                <a:lnTo>
                  <a:pt x="131444" y="0"/>
                </a:lnTo>
                <a:lnTo>
                  <a:pt x="4507864" y="0"/>
                </a:lnTo>
                <a:lnTo>
                  <a:pt x="4550351" y="7023"/>
                </a:lnTo>
                <a:lnTo>
                  <a:pt x="4587069" y="26544"/>
                </a:lnTo>
                <a:lnTo>
                  <a:pt x="4615679" y="56241"/>
                </a:lnTo>
                <a:lnTo>
                  <a:pt x="4633836" y="93791"/>
                </a:lnTo>
                <a:lnTo>
                  <a:pt x="4639309" y="131445"/>
                </a:lnTo>
                <a:lnTo>
                  <a:pt x="4639309" y="657098"/>
                </a:lnTo>
                <a:lnTo>
                  <a:pt x="4632274" y="699584"/>
                </a:lnTo>
                <a:lnTo>
                  <a:pt x="4612727" y="736302"/>
                </a:lnTo>
                <a:lnTo>
                  <a:pt x="4583012" y="764912"/>
                </a:lnTo>
                <a:lnTo>
                  <a:pt x="4545471" y="783069"/>
                </a:lnTo>
                <a:lnTo>
                  <a:pt x="4507864" y="788543"/>
                </a:lnTo>
                <a:lnTo>
                  <a:pt x="131444" y="788543"/>
                </a:lnTo>
                <a:lnTo>
                  <a:pt x="88958" y="781507"/>
                </a:lnTo>
                <a:lnTo>
                  <a:pt x="52240" y="761960"/>
                </a:lnTo>
                <a:lnTo>
                  <a:pt x="23630" y="732245"/>
                </a:lnTo>
                <a:lnTo>
                  <a:pt x="5473" y="694704"/>
                </a:lnTo>
                <a:lnTo>
                  <a:pt x="0" y="657098"/>
                </a:lnTo>
                <a:lnTo>
                  <a:pt x="0" y="131445"/>
                </a:lnTo>
                <a:close/>
              </a:path>
            </a:pathLst>
          </a:custGeom>
          <a:ln w="25400">
            <a:solidFill>
              <a:srgbClr val="BB8B00"/>
            </a:solidFill>
          </a:ln>
        </p:spPr>
        <p:txBody>
          <a:bodyPr wrap="square" lIns="0" tIns="0" rIns="0" bIns="0" rtlCol="0">
            <a:noAutofit/>
          </a:bodyPr>
          <a:lstStyle/>
          <a:p>
            <a:endParaRPr/>
          </a:p>
        </p:txBody>
      </p:sp>
      <p:sp>
        <p:nvSpPr>
          <p:cNvPr id="33" name="object 33"/>
          <p:cNvSpPr/>
          <p:nvPr/>
        </p:nvSpPr>
        <p:spPr>
          <a:xfrm>
            <a:off x="3546729" y="2774950"/>
            <a:ext cx="3898138" cy="103377"/>
          </a:xfrm>
          <a:custGeom>
            <a:avLst/>
            <a:gdLst/>
            <a:ahLst/>
            <a:cxnLst/>
            <a:rect l="l" t="t" r="r" b="b"/>
            <a:pathLst>
              <a:path w="3898138" h="103377">
                <a:moveTo>
                  <a:pt x="15748" y="57150"/>
                </a:moveTo>
                <a:lnTo>
                  <a:pt x="35995" y="58039"/>
                </a:lnTo>
                <a:lnTo>
                  <a:pt x="3898138" y="58038"/>
                </a:lnTo>
                <a:lnTo>
                  <a:pt x="3898138" y="45338"/>
                </a:lnTo>
                <a:lnTo>
                  <a:pt x="12573" y="45338"/>
                </a:lnTo>
                <a:lnTo>
                  <a:pt x="12573" y="58038"/>
                </a:lnTo>
                <a:lnTo>
                  <a:pt x="85598" y="101600"/>
                </a:lnTo>
                <a:lnTo>
                  <a:pt x="88646" y="103377"/>
                </a:lnTo>
                <a:lnTo>
                  <a:pt x="92583" y="102362"/>
                </a:lnTo>
                <a:lnTo>
                  <a:pt x="94234" y="99313"/>
                </a:lnTo>
                <a:lnTo>
                  <a:pt x="96012" y="96392"/>
                </a:lnTo>
                <a:lnTo>
                  <a:pt x="94996" y="92455"/>
                </a:lnTo>
                <a:lnTo>
                  <a:pt x="91948" y="90677"/>
                </a:lnTo>
                <a:lnTo>
                  <a:pt x="35995" y="58039"/>
                </a:lnTo>
                <a:lnTo>
                  <a:pt x="15748" y="57150"/>
                </a:lnTo>
                <a:lnTo>
                  <a:pt x="15748" y="46227"/>
                </a:lnTo>
                <a:lnTo>
                  <a:pt x="25109" y="51689"/>
                </a:lnTo>
                <a:lnTo>
                  <a:pt x="15748" y="57150"/>
                </a:lnTo>
                <a:close/>
              </a:path>
              <a:path w="3898138" h="103377">
                <a:moveTo>
                  <a:pt x="85598" y="101600"/>
                </a:moveTo>
                <a:lnTo>
                  <a:pt x="12573" y="58038"/>
                </a:lnTo>
                <a:lnTo>
                  <a:pt x="12573" y="45338"/>
                </a:lnTo>
                <a:lnTo>
                  <a:pt x="35995" y="45339"/>
                </a:lnTo>
                <a:lnTo>
                  <a:pt x="91948" y="12700"/>
                </a:lnTo>
                <a:lnTo>
                  <a:pt x="94996" y="10922"/>
                </a:lnTo>
                <a:lnTo>
                  <a:pt x="96012" y="7112"/>
                </a:lnTo>
                <a:lnTo>
                  <a:pt x="94234" y="4063"/>
                </a:lnTo>
                <a:lnTo>
                  <a:pt x="92583" y="1015"/>
                </a:lnTo>
                <a:lnTo>
                  <a:pt x="88646" y="0"/>
                </a:lnTo>
                <a:lnTo>
                  <a:pt x="85598" y="1777"/>
                </a:lnTo>
                <a:lnTo>
                  <a:pt x="0" y="51688"/>
                </a:lnTo>
                <a:lnTo>
                  <a:pt x="85598" y="101600"/>
                </a:lnTo>
                <a:close/>
              </a:path>
              <a:path w="3898138" h="103377">
                <a:moveTo>
                  <a:pt x="25109" y="51689"/>
                </a:moveTo>
                <a:lnTo>
                  <a:pt x="15748" y="46227"/>
                </a:lnTo>
                <a:lnTo>
                  <a:pt x="15748" y="57150"/>
                </a:lnTo>
                <a:lnTo>
                  <a:pt x="25109" y="51689"/>
                </a:lnTo>
                <a:close/>
              </a:path>
            </a:pathLst>
          </a:custGeom>
          <a:solidFill>
            <a:srgbClr val="FFBE00"/>
          </a:solidFill>
        </p:spPr>
        <p:txBody>
          <a:bodyPr wrap="square" lIns="0" tIns="0" rIns="0" bIns="0" rtlCol="0">
            <a:noAutofit/>
          </a:bodyPr>
          <a:lstStyle/>
          <a:p>
            <a:endParaRPr/>
          </a:p>
        </p:txBody>
      </p:sp>
      <p:sp>
        <p:nvSpPr>
          <p:cNvPr id="34" name="object 34"/>
          <p:cNvSpPr/>
          <p:nvPr/>
        </p:nvSpPr>
        <p:spPr>
          <a:xfrm>
            <a:off x="7444867" y="3336925"/>
            <a:ext cx="4639309" cy="788543"/>
          </a:xfrm>
          <a:custGeom>
            <a:avLst/>
            <a:gdLst/>
            <a:ahLst/>
            <a:cxnLst/>
            <a:rect l="l" t="t" r="r" b="b"/>
            <a:pathLst>
              <a:path w="4639309" h="788543">
                <a:moveTo>
                  <a:pt x="0" y="131445"/>
                </a:moveTo>
                <a:lnTo>
                  <a:pt x="0" y="657098"/>
                </a:lnTo>
                <a:lnTo>
                  <a:pt x="331" y="666486"/>
                </a:lnTo>
                <a:lnTo>
                  <a:pt x="10219" y="707943"/>
                </a:lnTo>
                <a:lnTo>
                  <a:pt x="32121" y="743135"/>
                </a:lnTo>
                <a:lnTo>
                  <a:pt x="63694" y="769721"/>
                </a:lnTo>
                <a:lnTo>
                  <a:pt x="102595" y="785358"/>
                </a:lnTo>
                <a:lnTo>
                  <a:pt x="131444" y="788543"/>
                </a:lnTo>
                <a:lnTo>
                  <a:pt x="4507864" y="788543"/>
                </a:lnTo>
                <a:lnTo>
                  <a:pt x="4558710" y="778323"/>
                </a:lnTo>
                <a:lnTo>
                  <a:pt x="4593902" y="756421"/>
                </a:lnTo>
                <a:lnTo>
                  <a:pt x="4620488" y="724848"/>
                </a:lnTo>
                <a:lnTo>
                  <a:pt x="4636125" y="685947"/>
                </a:lnTo>
                <a:lnTo>
                  <a:pt x="4639309" y="657098"/>
                </a:lnTo>
                <a:lnTo>
                  <a:pt x="4639309" y="131445"/>
                </a:lnTo>
                <a:lnTo>
                  <a:pt x="4629090" y="80546"/>
                </a:lnTo>
                <a:lnTo>
                  <a:pt x="4607188" y="45355"/>
                </a:lnTo>
                <a:lnTo>
                  <a:pt x="4575615" y="18792"/>
                </a:lnTo>
                <a:lnTo>
                  <a:pt x="4536714" y="3178"/>
                </a:lnTo>
                <a:lnTo>
                  <a:pt x="4507864" y="0"/>
                </a:lnTo>
                <a:lnTo>
                  <a:pt x="131444" y="0"/>
                </a:lnTo>
                <a:lnTo>
                  <a:pt x="80599" y="10202"/>
                </a:lnTo>
                <a:lnTo>
                  <a:pt x="45407" y="32078"/>
                </a:lnTo>
                <a:lnTo>
                  <a:pt x="18821" y="63638"/>
                </a:lnTo>
                <a:lnTo>
                  <a:pt x="3184" y="102557"/>
                </a:lnTo>
                <a:lnTo>
                  <a:pt x="0" y="131445"/>
                </a:lnTo>
                <a:close/>
              </a:path>
            </a:pathLst>
          </a:custGeom>
          <a:solidFill>
            <a:srgbClr val="FFC000"/>
          </a:solidFill>
        </p:spPr>
        <p:txBody>
          <a:bodyPr wrap="square" lIns="0" tIns="0" rIns="0" bIns="0" rtlCol="0">
            <a:noAutofit/>
          </a:bodyPr>
          <a:lstStyle/>
          <a:p>
            <a:endParaRPr/>
          </a:p>
        </p:txBody>
      </p:sp>
      <p:sp>
        <p:nvSpPr>
          <p:cNvPr id="35" name="object 35"/>
          <p:cNvSpPr/>
          <p:nvPr/>
        </p:nvSpPr>
        <p:spPr>
          <a:xfrm>
            <a:off x="7444867" y="3336925"/>
            <a:ext cx="4639309" cy="788543"/>
          </a:xfrm>
          <a:custGeom>
            <a:avLst/>
            <a:gdLst/>
            <a:ahLst/>
            <a:cxnLst/>
            <a:rect l="l" t="t" r="r" b="b"/>
            <a:pathLst>
              <a:path w="4639309" h="788543">
                <a:moveTo>
                  <a:pt x="0" y="131445"/>
                </a:moveTo>
                <a:lnTo>
                  <a:pt x="7035" y="88909"/>
                </a:lnTo>
                <a:lnTo>
                  <a:pt x="26582" y="52185"/>
                </a:lnTo>
                <a:lnTo>
                  <a:pt x="56297" y="23596"/>
                </a:lnTo>
                <a:lnTo>
                  <a:pt x="93838" y="5463"/>
                </a:lnTo>
                <a:lnTo>
                  <a:pt x="131444" y="0"/>
                </a:lnTo>
                <a:lnTo>
                  <a:pt x="4507864" y="0"/>
                </a:lnTo>
                <a:lnTo>
                  <a:pt x="4550351" y="7023"/>
                </a:lnTo>
                <a:lnTo>
                  <a:pt x="4587069" y="26544"/>
                </a:lnTo>
                <a:lnTo>
                  <a:pt x="4615679" y="56241"/>
                </a:lnTo>
                <a:lnTo>
                  <a:pt x="4633836" y="93791"/>
                </a:lnTo>
                <a:lnTo>
                  <a:pt x="4639309" y="131445"/>
                </a:lnTo>
                <a:lnTo>
                  <a:pt x="4639309" y="657098"/>
                </a:lnTo>
                <a:lnTo>
                  <a:pt x="4632274" y="699584"/>
                </a:lnTo>
                <a:lnTo>
                  <a:pt x="4612727" y="736302"/>
                </a:lnTo>
                <a:lnTo>
                  <a:pt x="4583012" y="764912"/>
                </a:lnTo>
                <a:lnTo>
                  <a:pt x="4545471" y="783069"/>
                </a:lnTo>
                <a:lnTo>
                  <a:pt x="4507864" y="788543"/>
                </a:lnTo>
                <a:lnTo>
                  <a:pt x="131444" y="788543"/>
                </a:lnTo>
                <a:lnTo>
                  <a:pt x="88958" y="781507"/>
                </a:lnTo>
                <a:lnTo>
                  <a:pt x="52240" y="761960"/>
                </a:lnTo>
                <a:lnTo>
                  <a:pt x="23630" y="732245"/>
                </a:lnTo>
                <a:lnTo>
                  <a:pt x="5473" y="694704"/>
                </a:lnTo>
                <a:lnTo>
                  <a:pt x="0" y="657098"/>
                </a:lnTo>
                <a:lnTo>
                  <a:pt x="0" y="131445"/>
                </a:lnTo>
                <a:close/>
              </a:path>
            </a:pathLst>
          </a:custGeom>
          <a:ln w="25399">
            <a:solidFill>
              <a:srgbClr val="BB8B00"/>
            </a:solidFill>
          </a:ln>
        </p:spPr>
        <p:txBody>
          <a:bodyPr wrap="square" lIns="0" tIns="0" rIns="0" bIns="0" rtlCol="0">
            <a:noAutofit/>
          </a:bodyPr>
          <a:lstStyle/>
          <a:p>
            <a:endParaRPr/>
          </a:p>
        </p:txBody>
      </p:sp>
      <p:sp>
        <p:nvSpPr>
          <p:cNvPr id="36" name="object 36"/>
          <p:cNvSpPr/>
          <p:nvPr/>
        </p:nvSpPr>
        <p:spPr>
          <a:xfrm>
            <a:off x="3546729" y="3563492"/>
            <a:ext cx="3898138" cy="103378"/>
          </a:xfrm>
          <a:custGeom>
            <a:avLst/>
            <a:gdLst/>
            <a:ahLst/>
            <a:cxnLst/>
            <a:rect l="l" t="t" r="r" b="b"/>
            <a:pathLst>
              <a:path w="3898138" h="103378">
                <a:moveTo>
                  <a:pt x="15748" y="57277"/>
                </a:moveTo>
                <a:lnTo>
                  <a:pt x="35995" y="58038"/>
                </a:lnTo>
                <a:lnTo>
                  <a:pt x="3898138" y="58039"/>
                </a:lnTo>
                <a:lnTo>
                  <a:pt x="3898138" y="45339"/>
                </a:lnTo>
                <a:lnTo>
                  <a:pt x="12573" y="45339"/>
                </a:lnTo>
                <a:lnTo>
                  <a:pt x="12573" y="58039"/>
                </a:lnTo>
                <a:lnTo>
                  <a:pt x="85598" y="101727"/>
                </a:lnTo>
                <a:lnTo>
                  <a:pt x="88646" y="103378"/>
                </a:lnTo>
                <a:lnTo>
                  <a:pt x="92583" y="102362"/>
                </a:lnTo>
                <a:lnTo>
                  <a:pt x="94234" y="99441"/>
                </a:lnTo>
                <a:lnTo>
                  <a:pt x="96012" y="96393"/>
                </a:lnTo>
                <a:lnTo>
                  <a:pt x="94996" y="92456"/>
                </a:lnTo>
                <a:lnTo>
                  <a:pt x="91948" y="90678"/>
                </a:lnTo>
                <a:lnTo>
                  <a:pt x="35995" y="58038"/>
                </a:lnTo>
                <a:lnTo>
                  <a:pt x="15748" y="57277"/>
                </a:lnTo>
                <a:lnTo>
                  <a:pt x="15748" y="46228"/>
                </a:lnTo>
                <a:lnTo>
                  <a:pt x="25218" y="51752"/>
                </a:lnTo>
                <a:lnTo>
                  <a:pt x="15748" y="57277"/>
                </a:lnTo>
                <a:close/>
              </a:path>
              <a:path w="3898138" h="103378">
                <a:moveTo>
                  <a:pt x="85598" y="101727"/>
                </a:moveTo>
                <a:lnTo>
                  <a:pt x="12573" y="58039"/>
                </a:lnTo>
                <a:lnTo>
                  <a:pt x="12573" y="45339"/>
                </a:lnTo>
                <a:lnTo>
                  <a:pt x="36213" y="45338"/>
                </a:lnTo>
                <a:lnTo>
                  <a:pt x="91948" y="12827"/>
                </a:lnTo>
                <a:lnTo>
                  <a:pt x="94996" y="11049"/>
                </a:lnTo>
                <a:lnTo>
                  <a:pt x="96012" y="7112"/>
                </a:lnTo>
                <a:lnTo>
                  <a:pt x="94234" y="4064"/>
                </a:lnTo>
                <a:lnTo>
                  <a:pt x="92583" y="1016"/>
                </a:lnTo>
                <a:lnTo>
                  <a:pt x="88646" y="0"/>
                </a:lnTo>
                <a:lnTo>
                  <a:pt x="85598" y="1778"/>
                </a:lnTo>
                <a:lnTo>
                  <a:pt x="0" y="51689"/>
                </a:lnTo>
                <a:lnTo>
                  <a:pt x="85598" y="101727"/>
                </a:lnTo>
                <a:close/>
              </a:path>
              <a:path w="3898138" h="103378">
                <a:moveTo>
                  <a:pt x="25218" y="51752"/>
                </a:moveTo>
                <a:lnTo>
                  <a:pt x="15748" y="46228"/>
                </a:lnTo>
                <a:lnTo>
                  <a:pt x="15748" y="57277"/>
                </a:lnTo>
                <a:lnTo>
                  <a:pt x="25218" y="51752"/>
                </a:lnTo>
                <a:close/>
              </a:path>
            </a:pathLst>
          </a:custGeom>
          <a:solidFill>
            <a:srgbClr val="FFBE00"/>
          </a:solidFill>
        </p:spPr>
        <p:txBody>
          <a:bodyPr wrap="square" lIns="0" tIns="0" rIns="0" bIns="0" rtlCol="0">
            <a:noAutofit/>
          </a:bodyPr>
          <a:lstStyle/>
          <a:p>
            <a:endParaRPr/>
          </a:p>
        </p:txBody>
      </p:sp>
      <p:sp>
        <p:nvSpPr>
          <p:cNvPr id="37" name="object 37"/>
          <p:cNvSpPr/>
          <p:nvPr/>
        </p:nvSpPr>
        <p:spPr>
          <a:xfrm>
            <a:off x="2623566" y="4986782"/>
            <a:ext cx="6797548" cy="1317371"/>
          </a:xfrm>
          <a:custGeom>
            <a:avLst/>
            <a:gdLst/>
            <a:ahLst/>
            <a:cxnLst/>
            <a:rect l="l" t="t" r="r" b="b"/>
            <a:pathLst>
              <a:path w="6797548" h="1317371">
                <a:moveTo>
                  <a:pt x="0" y="219583"/>
                </a:moveTo>
                <a:lnTo>
                  <a:pt x="0" y="1097813"/>
                </a:lnTo>
                <a:lnTo>
                  <a:pt x="727" y="1115820"/>
                </a:lnTo>
                <a:lnTo>
                  <a:pt x="11193" y="1167211"/>
                </a:lnTo>
                <a:lnTo>
                  <a:pt x="32895" y="1213467"/>
                </a:lnTo>
                <a:lnTo>
                  <a:pt x="64309" y="1253064"/>
                </a:lnTo>
                <a:lnTo>
                  <a:pt x="103910" y="1284476"/>
                </a:lnTo>
                <a:lnTo>
                  <a:pt x="150172" y="1306177"/>
                </a:lnTo>
                <a:lnTo>
                  <a:pt x="201572" y="1316643"/>
                </a:lnTo>
                <a:lnTo>
                  <a:pt x="219582" y="1317371"/>
                </a:lnTo>
                <a:lnTo>
                  <a:pt x="6577964" y="1317371"/>
                </a:lnTo>
                <a:lnTo>
                  <a:pt x="6630737" y="1310990"/>
                </a:lnTo>
                <a:lnTo>
                  <a:pt x="6678881" y="1292864"/>
                </a:lnTo>
                <a:lnTo>
                  <a:pt x="6720872" y="1264519"/>
                </a:lnTo>
                <a:lnTo>
                  <a:pt x="6755184" y="1227481"/>
                </a:lnTo>
                <a:lnTo>
                  <a:pt x="6780293" y="1183275"/>
                </a:lnTo>
                <a:lnTo>
                  <a:pt x="6794674" y="1133427"/>
                </a:lnTo>
                <a:lnTo>
                  <a:pt x="6797548" y="1097813"/>
                </a:lnTo>
                <a:lnTo>
                  <a:pt x="6797548" y="219583"/>
                </a:lnTo>
                <a:lnTo>
                  <a:pt x="6791167" y="166810"/>
                </a:lnTo>
                <a:lnTo>
                  <a:pt x="6773040" y="118666"/>
                </a:lnTo>
                <a:lnTo>
                  <a:pt x="6744694" y="76675"/>
                </a:lnTo>
                <a:lnTo>
                  <a:pt x="6707653" y="42363"/>
                </a:lnTo>
                <a:lnTo>
                  <a:pt x="6663441" y="17254"/>
                </a:lnTo>
                <a:lnTo>
                  <a:pt x="6613585" y="2873"/>
                </a:lnTo>
                <a:lnTo>
                  <a:pt x="6577964" y="0"/>
                </a:lnTo>
                <a:lnTo>
                  <a:pt x="219582" y="0"/>
                </a:lnTo>
                <a:lnTo>
                  <a:pt x="166810" y="6380"/>
                </a:lnTo>
                <a:lnTo>
                  <a:pt x="118666" y="24507"/>
                </a:lnTo>
                <a:lnTo>
                  <a:pt x="76675" y="52853"/>
                </a:lnTo>
                <a:lnTo>
                  <a:pt x="42363" y="89894"/>
                </a:lnTo>
                <a:lnTo>
                  <a:pt x="17254" y="134106"/>
                </a:lnTo>
                <a:lnTo>
                  <a:pt x="2873" y="183962"/>
                </a:lnTo>
                <a:lnTo>
                  <a:pt x="0" y="219583"/>
                </a:lnTo>
                <a:close/>
              </a:path>
            </a:pathLst>
          </a:custGeom>
          <a:solidFill>
            <a:srgbClr val="FFC000"/>
          </a:solidFill>
        </p:spPr>
        <p:txBody>
          <a:bodyPr wrap="square" lIns="0" tIns="0" rIns="0" bIns="0" rtlCol="0">
            <a:noAutofit/>
          </a:bodyPr>
          <a:lstStyle/>
          <a:p>
            <a:endParaRPr/>
          </a:p>
        </p:txBody>
      </p:sp>
      <p:sp>
        <p:nvSpPr>
          <p:cNvPr id="38" name="object 38"/>
          <p:cNvSpPr/>
          <p:nvPr/>
        </p:nvSpPr>
        <p:spPr>
          <a:xfrm>
            <a:off x="2623566" y="4986782"/>
            <a:ext cx="6797548" cy="1317371"/>
          </a:xfrm>
          <a:custGeom>
            <a:avLst/>
            <a:gdLst/>
            <a:ahLst/>
            <a:cxnLst/>
            <a:rect l="l" t="t" r="r" b="b"/>
            <a:pathLst>
              <a:path w="6797548" h="1317371">
                <a:moveTo>
                  <a:pt x="0" y="219583"/>
                </a:moveTo>
                <a:lnTo>
                  <a:pt x="6380" y="166810"/>
                </a:lnTo>
                <a:lnTo>
                  <a:pt x="24507" y="118666"/>
                </a:lnTo>
                <a:lnTo>
                  <a:pt x="52853" y="76675"/>
                </a:lnTo>
                <a:lnTo>
                  <a:pt x="89894" y="42363"/>
                </a:lnTo>
                <a:lnTo>
                  <a:pt x="134106" y="17254"/>
                </a:lnTo>
                <a:lnTo>
                  <a:pt x="183962" y="2873"/>
                </a:lnTo>
                <a:lnTo>
                  <a:pt x="219582" y="0"/>
                </a:lnTo>
                <a:lnTo>
                  <a:pt x="6577964" y="0"/>
                </a:lnTo>
                <a:lnTo>
                  <a:pt x="6630737" y="6380"/>
                </a:lnTo>
                <a:lnTo>
                  <a:pt x="6678881" y="24507"/>
                </a:lnTo>
                <a:lnTo>
                  <a:pt x="6720872" y="52853"/>
                </a:lnTo>
                <a:lnTo>
                  <a:pt x="6755184" y="89894"/>
                </a:lnTo>
                <a:lnTo>
                  <a:pt x="6780293" y="134106"/>
                </a:lnTo>
                <a:lnTo>
                  <a:pt x="6794674" y="183962"/>
                </a:lnTo>
                <a:lnTo>
                  <a:pt x="6797548" y="219583"/>
                </a:lnTo>
                <a:lnTo>
                  <a:pt x="6797548" y="1097813"/>
                </a:lnTo>
                <a:lnTo>
                  <a:pt x="6791167" y="1150576"/>
                </a:lnTo>
                <a:lnTo>
                  <a:pt x="6773040" y="1198713"/>
                </a:lnTo>
                <a:lnTo>
                  <a:pt x="6744694" y="1240699"/>
                </a:lnTo>
                <a:lnTo>
                  <a:pt x="6707653" y="1275009"/>
                </a:lnTo>
                <a:lnTo>
                  <a:pt x="6663441" y="1300117"/>
                </a:lnTo>
                <a:lnTo>
                  <a:pt x="6613585" y="1314497"/>
                </a:lnTo>
                <a:lnTo>
                  <a:pt x="6577964" y="1317371"/>
                </a:lnTo>
                <a:lnTo>
                  <a:pt x="219582" y="1317371"/>
                </a:lnTo>
                <a:lnTo>
                  <a:pt x="166810" y="1310990"/>
                </a:lnTo>
                <a:lnTo>
                  <a:pt x="118666" y="1292864"/>
                </a:lnTo>
                <a:lnTo>
                  <a:pt x="76675" y="1264519"/>
                </a:lnTo>
                <a:lnTo>
                  <a:pt x="42363" y="1227481"/>
                </a:lnTo>
                <a:lnTo>
                  <a:pt x="17254" y="1183275"/>
                </a:lnTo>
                <a:lnTo>
                  <a:pt x="2873" y="1133427"/>
                </a:lnTo>
                <a:lnTo>
                  <a:pt x="0" y="1097813"/>
                </a:lnTo>
                <a:lnTo>
                  <a:pt x="0" y="219583"/>
                </a:lnTo>
                <a:close/>
              </a:path>
            </a:pathLst>
          </a:custGeom>
          <a:ln w="25400">
            <a:solidFill>
              <a:srgbClr val="BB8B00"/>
            </a:solidFill>
          </a:ln>
        </p:spPr>
        <p:txBody>
          <a:bodyPr wrap="square" lIns="0" tIns="0" rIns="0" bIns="0" rtlCol="0">
            <a:noAutofit/>
          </a:bodyPr>
          <a:lstStyle/>
          <a:p>
            <a:endParaRPr/>
          </a:p>
        </p:txBody>
      </p:sp>
      <p:sp>
        <p:nvSpPr>
          <p:cNvPr id="39" name="object 39"/>
          <p:cNvSpPr/>
          <p:nvPr/>
        </p:nvSpPr>
        <p:spPr>
          <a:xfrm>
            <a:off x="4093972" y="4347083"/>
            <a:ext cx="1187577" cy="645287"/>
          </a:xfrm>
          <a:custGeom>
            <a:avLst/>
            <a:gdLst/>
            <a:ahLst/>
            <a:cxnLst/>
            <a:rect l="l" t="t" r="r" b="b"/>
            <a:pathLst>
              <a:path w="1187577" h="645287">
                <a:moveTo>
                  <a:pt x="105663" y="6223"/>
                </a:moveTo>
                <a:lnTo>
                  <a:pt x="105537" y="2667"/>
                </a:lnTo>
                <a:lnTo>
                  <a:pt x="102615" y="0"/>
                </a:lnTo>
                <a:lnTo>
                  <a:pt x="99060" y="127"/>
                </a:lnTo>
                <a:lnTo>
                  <a:pt x="0" y="3556"/>
                </a:lnTo>
                <a:lnTo>
                  <a:pt x="14097" y="3937"/>
                </a:lnTo>
                <a:lnTo>
                  <a:pt x="11302" y="15875"/>
                </a:lnTo>
                <a:lnTo>
                  <a:pt x="28752" y="26188"/>
                </a:lnTo>
                <a:lnTo>
                  <a:pt x="1181607" y="645287"/>
                </a:lnTo>
                <a:lnTo>
                  <a:pt x="1187577" y="634111"/>
                </a:lnTo>
                <a:lnTo>
                  <a:pt x="34815" y="15063"/>
                </a:lnTo>
                <a:lnTo>
                  <a:pt x="22197" y="15498"/>
                </a:lnTo>
                <a:lnTo>
                  <a:pt x="16510" y="6223"/>
                </a:lnTo>
                <a:lnTo>
                  <a:pt x="34815" y="15063"/>
                </a:lnTo>
                <a:lnTo>
                  <a:pt x="99567" y="12827"/>
                </a:lnTo>
                <a:lnTo>
                  <a:pt x="102997" y="12700"/>
                </a:lnTo>
                <a:lnTo>
                  <a:pt x="105790" y="9652"/>
                </a:lnTo>
                <a:lnTo>
                  <a:pt x="105663" y="6223"/>
                </a:lnTo>
                <a:close/>
              </a:path>
              <a:path w="1187577" h="645287">
                <a:moveTo>
                  <a:pt x="8127" y="15113"/>
                </a:moveTo>
                <a:lnTo>
                  <a:pt x="28752" y="26188"/>
                </a:lnTo>
                <a:lnTo>
                  <a:pt x="11302" y="15875"/>
                </a:lnTo>
                <a:lnTo>
                  <a:pt x="14097" y="3937"/>
                </a:lnTo>
                <a:lnTo>
                  <a:pt x="0" y="3556"/>
                </a:lnTo>
                <a:lnTo>
                  <a:pt x="51815" y="88011"/>
                </a:lnTo>
                <a:lnTo>
                  <a:pt x="53593" y="91059"/>
                </a:lnTo>
                <a:lnTo>
                  <a:pt x="57530" y="91948"/>
                </a:lnTo>
                <a:lnTo>
                  <a:pt x="60578" y="90170"/>
                </a:lnTo>
                <a:lnTo>
                  <a:pt x="63500" y="88265"/>
                </a:lnTo>
                <a:lnTo>
                  <a:pt x="64515" y="84455"/>
                </a:lnTo>
                <a:lnTo>
                  <a:pt x="62611" y="81407"/>
                </a:lnTo>
                <a:lnTo>
                  <a:pt x="28752" y="26188"/>
                </a:lnTo>
                <a:lnTo>
                  <a:pt x="8127" y="15113"/>
                </a:lnTo>
                <a:close/>
              </a:path>
              <a:path w="1187577" h="645287">
                <a:moveTo>
                  <a:pt x="34815" y="15063"/>
                </a:moveTo>
                <a:lnTo>
                  <a:pt x="16510" y="6223"/>
                </a:lnTo>
                <a:lnTo>
                  <a:pt x="22197" y="15498"/>
                </a:lnTo>
                <a:lnTo>
                  <a:pt x="34815" y="15063"/>
                </a:lnTo>
                <a:close/>
              </a:path>
            </a:pathLst>
          </a:custGeom>
          <a:solidFill>
            <a:srgbClr val="FFBE00"/>
          </a:solidFill>
        </p:spPr>
        <p:txBody>
          <a:bodyPr wrap="square" lIns="0" tIns="0" rIns="0" bIns="0" rtlCol="0">
            <a:noAutofit/>
          </a:bodyPr>
          <a:lstStyle/>
          <a:p>
            <a:endParaRPr/>
          </a:p>
        </p:txBody>
      </p:sp>
      <p:sp>
        <p:nvSpPr>
          <p:cNvPr id="28" name="object 28"/>
          <p:cNvSpPr txBox="1"/>
          <p:nvPr/>
        </p:nvSpPr>
        <p:spPr>
          <a:xfrm>
            <a:off x="387502" y="197103"/>
            <a:ext cx="4016902"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 Function With parameters</a:t>
            </a:r>
            <a:endParaRPr sz="2800">
              <a:latin typeface="Calibri"/>
              <a:cs typeface="Calibri"/>
            </a:endParaRPr>
          </a:p>
        </p:txBody>
      </p:sp>
      <p:sp>
        <p:nvSpPr>
          <p:cNvPr id="27" name="object 27"/>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26" name="object 26"/>
          <p:cNvSpPr txBox="1"/>
          <p:nvPr/>
        </p:nvSpPr>
        <p:spPr>
          <a:xfrm>
            <a:off x="974852" y="1223137"/>
            <a:ext cx="10508751" cy="279907"/>
          </a:xfrm>
          <a:prstGeom prst="rect">
            <a:avLst/>
          </a:prstGeom>
        </p:spPr>
        <p:txBody>
          <a:bodyPr wrap="square" lIns="0" tIns="13366" rIns="0" bIns="0" rtlCol="0">
            <a:noAutofit/>
          </a:bodyPr>
          <a:lstStyle/>
          <a:p>
            <a:pPr marL="12700">
              <a:lnSpc>
                <a:spcPts val="2105"/>
              </a:lnSpc>
            </a:pPr>
            <a:r>
              <a:rPr sz="2000" spc="12" dirty="0">
                <a:latin typeface="Calibri"/>
                <a:cs typeface="Calibri"/>
              </a:rPr>
              <a:t>Parameters or arguments  are used for passing values. Immutable objects cannot be changed inside</a:t>
            </a:r>
            <a:endParaRPr sz="2000">
              <a:latin typeface="Calibri"/>
              <a:cs typeface="Calibri"/>
            </a:endParaRPr>
          </a:p>
        </p:txBody>
      </p:sp>
      <p:sp>
        <p:nvSpPr>
          <p:cNvPr id="25" name="object 25"/>
          <p:cNvSpPr txBox="1"/>
          <p:nvPr/>
        </p:nvSpPr>
        <p:spPr>
          <a:xfrm>
            <a:off x="974852" y="1527937"/>
            <a:ext cx="3244738" cy="584707"/>
          </a:xfrm>
          <a:prstGeom prst="rect">
            <a:avLst/>
          </a:prstGeom>
        </p:spPr>
        <p:txBody>
          <a:bodyPr wrap="square" lIns="0" tIns="13366" rIns="0" bIns="0" rtlCol="0">
            <a:noAutofit/>
          </a:bodyPr>
          <a:lstStyle/>
          <a:p>
            <a:pPr marL="12700">
              <a:lnSpc>
                <a:spcPts val="2105"/>
              </a:lnSpc>
            </a:pPr>
            <a:r>
              <a:rPr sz="2000" spc="61" dirty="0">
                <a:latin typeface="Calibri"/>
                <a:cs typeface="Calibri"/>
              </a:rPr>
              <a:t>the functions or outside. But</a:t>
            </a:r>
            <a:endParaRPr sz="2000">
              <a:latin typeface="Calibri"/>
              <a:cs typeface="Calibri"/>
            </a:endParaRPr>
          </a:p>
          <a:p>
            <a:pPr marL="12700" marR="38176">
              <a:lnSpc>
                <a:spcPts val="2400"/>
              </a:lnSpc>
              <a:spcBef>
                <a:spcPts val="14"/>
              </a:spcBef>
            </a:pPr>
            <a:r>
              <a:rPr sz="2000" spc="0" dirty="0">
                <a:latin typeface="Calibri"/>
                <a:cs typeface="Calibri"/>
              </a:rPr>
              <a:t>changed outside the function.</a:t>
            </a:r>
            <a:endParaRPr sz="2000">
              <a:latin typeface="Calibri"/>
              <a:cs typeface="Calibri"/>
            </a:endParaRPr>
          </a:p>
        </p:txBody>
      </p:sp>
      <p:sp>
        <p:nvSpPr>
          <p:cNvPr id="24" name="object 24"/>
          <p:cNvSpPr txBox="1"/>
          <p:nvPr/>
        </p:nvSpPr>
        <p:spPr>
          <a:xfrm>
            <a:off x="4270375" y="1527937"/>
            <a:ext cx="923417"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mutable</a:t>
            </a:r>
            <a:endParaRPr sz="2000">
              <a:latin typeface="Calibri"/>
              <a:cs typeface="Calibri"/>
            </a:endParaRPr>
          </a:p>
        </p:txBody>
      </p:sp>
      <p:sp>
        <p:nvSpPr>
          <p:cNvPr id="23" name="object 23"/>
          <p:cNvSpPr txBox="1"/>
          <p:nvPr/>
        </p:nvSpPr>
        <p:spPr>
          <a:xfrm>
            <a:off x="5244211" y="1527937"/>
            <a:ext cx="810171"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objects</a:t>
            </a:r>
            <a:endParaRPr sz="2000">
              <a:latin typeface="Calibri"/>
              <a:cs typeface="Calibri"/>
            </a:endParaRPr>
          </a:p>
        </p:txBody>
      </p:sp>
      <p:sp>
        <p:nvSpPr>
          <p:cNvPr id="22" name="object 22"/>
          <p:cNvSpPr txBox="1"/>
          <p:nvPr/>
        </p:nvSpPr>
        <p:spPr>
          <a:xfrm>
            <a:off x="6105525" y="1527937"/>
            <a:ext cx="286491" cy="279907"/>
          </a:xfrm>
          <a:prstGeom prst="rect">
            <a:avLst/>
          </a:prstGeom>
        </p:spPr>
        <p:txBody>
          <a:bodyPr wrap="square" lIns="0" tIns="13366" rIns="0" bIns="0" rtlCol="0">
            <a:noAutofit/>
          </a:bodyPr>
          <a:lstStyle/>
          <a:p>
            <a:pPr marL="12700">
              <a:lnSpc>
                <a:spcPts val="2105"/>
              </a:lnSpc>
            </a:pPr>
            <a:r>
              <a:rPr sz="2000" dirty="0">
                <a:latin typeface="Calibri"/>
                <a:cs typeface="Calibri"/>
              </a:rPr>
              <a:t>or</a:t>
            </a:r>
            <a:endParaRPr sz="2000">
              <a:latin typeface="Calibri"/>
              <a:cs typeface="Calibri"/>
            </a:endParaRPr>
          </a:p>
        </p:txBody>
      </p:sp>
      <p:sp>
        <p:nvSpPr>
          <p:cNvPr id="21" name="object 21"/>
          <p:cNvSpPr txBox="1"/>
          <p:nvPr/>
        </p:nvSpPr>
        <p:spPr>
          <a:xfrm>
            <a:off x="6442329" y="1527937"/>
            <a:ext cx="964167"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opposite</a:t>
            </a:r>
            <a:endParaRPr sz="2000">
              <a:latin typeface="Calibri"/>
              <a:cs typeface="Calibri"/>
            </a:endParaRPr>
          </a:p>
        </p:txBody>
      </p:sp>
      <p:sp>
        <p:nvSpPr>
          <p:cNvPr id="20" name="object 20"/>
          <p:cNvSpPr txBox="1"/>
          <p:nvPr/>
        </p:nvSpPr>
        <p:spPr>
          <a:xfrm>
            <a:off x="7458836" y="1527937"/>
            <a:ext cx="4027346" cy="279907"/>
          </a:xfrm>
          <a:prstGeom prst="rect">
            <a:avLst/>
          </a:prstGeom>
        </p:spPr>
        <p:txBody>
          <a:bodyPr wrap="square" lIns="0" tIns="13366" rIns="0" bIns="0" rtlCol="0">
            <a:noAutofit/>
          </a:bodyPr>
          <a:lstStyle/>
          <a:p>
            <a:pPr marL="12700">
              <a:lnSpc>
                <a:spcPts val="2105"/>
              </a:lnSpc>
            </a:pPr>
            <a:r>
              <a:rPr sz="2000" spc="35" dirty="0">
                <a:latin typeface="Calibri"/>
                <a:cs typeface="Calibri"/>
              </a:rPr>
              <a:t>to Immutable objects,  which  can be</a:t>
            </a:r>
            <a:endParaRPr sz="2000">
              <a:latin typeface="Calibri"/>
              <a:cs typeface="Calibri"/>
            </a:endParaRPr>
          </a:p>
        </p:txBody>
      </p:sp>
      <p:sp>
        <p:nvSpPr>
          <p:cNvPr id="19" name="object 19"/>
          <p:cNvSpPr txBox="1"/>
          <p:nvPr/>
        </p:nvSpPr>
        <p:spPr>
          <a:xfrm>
            <a:off x="631952" y="2183280"/>
            <a:ext cx="152806"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8" name="object 18"/>
          <p:cNvSpPr txBox="1"/>
          <p:nvPr/>
        </p:nvSpPr>
        <p:spPr>
          <a:xfrm>
            <a:off x="974852" y="2198649"/>
            <a:ext cx="937487" cy="280212"/>
          </a:xfrm>
          <a:prstGeom prst="rect">
            <a:avLst/>
          </a:prstGeom>
        </p:spPr>
        <p:txBody>
          <a:bodyPr wrap="square" lIns="0" tIns="13366" rIns="0" bIns="0" rtlCol="0">
            <a:noAutofit/>
          </a:bodyPr>
          <a:lstStyle/>
          <a:p>
            <a:pPr marL="12700">
              <a:lnSpc>
                <a:spcPts val="2105"/>
              </a:lnSpc>
            </a:pPr>
            <a:r>
              <a:rPr sz="2000" spc="-6" dirty="0">
                <a:latin typeface="Calibri"/>
                <a:cs typeface="Calibri"/>
              </a:rPr>
              <a:t>Example</a:t>
            </a:r>
            <a:endParaRPr sz="2000">
              <a:latin typeface="Calibri"/>
              <a:cs typeface="Calibri"/>
            </a:endParaRPr>
          </a:p>
        </p:txBody>
      </p:sp>
      <p:sp>
        <p:nvSpPr>
          <p:cNvPr id="17" name="object 17"/>
          <p:cNvSpPr txBox="1"/>
          <p:nvPr/>
        </p:nvSpPr>
        <p:spPr>
          <a:xfrm>
            <a:off x="1962658" y="2198649"/>
            <a:ext cx="131804" cy="280212"/>
          </a:xfrm>
          <a:prstGeom prst="rect">
            <a:avLst/>
          </a:prstGeom>
        </p:spPr>
        <p:txBody>
          <a:bodyPr wrap="square" lIns="0" tIns="13366" rIns="0" bIns="0" rtlCol="0">
            <a:noAutofit/>
          </a:bodyPr>
          <a:lstStyle/>
          <a:p>
            <a:pPr marL="12700">
              <a:lnSpc>
                <a:spcPts val="2105"/>
              </a:lnSpc>
            </a:pPr>
            <a:r>
              <a:rPr sz="2000" dirty="0">
                <a:latin typeface="Calibri"/>
                <a:cs typeface="Calibri"/>
              </a:rPr>
              <a:t>:</a:t>
            </a:r>
            <a:endParaRPr sz="2000">
              <a:latin typeface="Calibri"/>
              <a:cs typeface="Calibri"/>
            </a:endParaRPr>
          </a:p>
        </p:txBody>
      </p:sp>
      <p:sp>
        <p:nvSpPr>
          <p:cNvPr id="16" name="object 16"/>
          <p:cNvSpPr txBox="1"/>
          <p:nvPr/>
        </p:nvSpPr>
        <p:spPr>
          <a:xfrm>
            <a:off x="7563104" y="2582164"/>
            <a:ext cx="4437837" cy="528320"/>
          </a:xfrm>
          <a:prstGeom prst="rect">
            <a:avLst/>
          </a:prstGeom>
        </p:spPr>
        <p:txBody>
          <a:bodyPr wrap="square" lIns="0" tIns="12065" rIns="0" bIns="0" rtlCol="0">
            <a:noAutofit/>
          </a:bodyPr>
          <a:lstStyle/>
          <a:p>
            <a:pPr marL="12700">
              <a:lnSpc>
                <a:spcPts val="1900"/>
              </a:lnSpc>
            </a:pPr>
            <a:r>
              <a:rPr sz="1800" spc="14" dirty="0">
                <a:solidFill>
                  <a:srgbClr val="FFFFFF"/>
                </a:solidFill>
                <a:latin typeface="Calibri"/>
                <a:cs typeface="Calibri"/>
              </a:rPr>
              <a:t>“swap” function is created, to swap the values</a:t>
            </a:r>
            <a:endParaRPr sz="1800">
              <a:latin typeface="Calibri"/>
              <a:cs typeface="Calibri"/>
            </a:endParaRPr>
          </a:p>
          <a:p>
            <a:pPr marL="12700" marR="34290">
              <a:lnSpc>
                <a:spcPts val="2160"/>
              </a:lnSpc>
              <a:spcBef>
                <a:spcPts val="13"/>
              </a:spcBef>
            </a:pPr>
            <a:r>
              <a:rPr sz="1800" spc="-18" dirty="0">
                <a:solidFill>
                  <a:srgbClr val="FFFFFF"/>
                </a:solidFill>
                <a:latin typeface="Calibri"/>
                <a:cs typeface="Calibri"/>
              </a:rPr>
              <a:t>of parameter.</a:t>
            </a:r>
            <a:endParaRPr sz="1800">
              <a:latin typeface="Calibri"/>
              <a:cs typeface="Calibri"/>
            </a:endParaRPr>
          </a:p>
        </p:txBody>
      </p:sp>
      <p:sp>
        <p:nvSpPr>
          <p:cNvPr id="15" name="object 15"/>
          <p:cNvSpPr txBox="1"/>
          <p:nvPr/>
        </p:nvSpPr>
        <p:spPr>
          <a:xfrm>
            <a:off x="7563104" y="3486912"/>
            <a:ext cx="3062732" cy="528319"/>
          </a:xfrm>
          <a:prstGeom prst="rect">
            <a:avLst/>
          </a:prstGeom>
        </p:spPr>
        <p:txBody>
          <a:bodyPr wrap="square" lIns="0" tIns="12065" rIns="0" bIns="0" rtlCol="0">
            <a:noAutofit/>
          </a:bodyPr>
          <a:lstStyle/>
          <a:p>
            <a:pPr marL="12700">
              <a:lnSpc>
                <a:spcPts val="1900"/>
              </a:lnSpc>
            </a:pPr>
            <a:r>
              <a:rPr sz="1800" spc="21" dirty="0">
                <a:solidFill>
                  <a:srgbClr val="FFFFFF"/>
                </a:solidFill>
                <a:latin typeface="Calibri"/>
                <a:cs typeface="Calibri"/>
              </a:rPr>
              <a:t>Value  is  assigned  to  variables</a:t>
            </a:r>
            <a:endParaRPr sz="1800">
              <a:latin typeface="Calibri"/>
              <a:cs typeface="Calibri"/>
            </a:endParaRPr>
          </a:p>
          <a:p>
            <a:pPr marL="12700" marR="34290">
              <a:lnSpc>
                <a:spcPts val="2160"/>
              </a:lnSpc>
              <a:spcBef>
                <a:spcPts val="13"/>
              </a:spcBef>
            </a:pPr>
            <a:r>
              <a:rPr sz="1800" spc="0" dirty="0">
                <a:solidFill>
                  <a:srgbClr val="FFFFFF"/>
                </a:solidFill>
                <a:latin typeface="Calibri"/>
                <a:cs typeface="Calibri"/>
              </a:rPr>
              <a:t>function, which is returned by it</a:t>
            </a:r>
            <a:endParaRPr sz="1800">
              <a:latin typeface="Calibri"/>
              <a:cs typeface="Calibri"/>
            </a:endParaRPr>
          </a:p>
        </p:txBody>
      </p:sp>
      <p:sp>
        <p:nvSpPr>
          <p:cNvPr id="14" name="object 14"/>
          <p:cNvSpPr txBox="1"/>
          <p:nvPr/>
        </p:nvSpPr>
        <p:spPr>
          <a:xfrm>
            <a:off x="10697083" y="3486912"/>
            <a:ext cx="509156" cy="254000"/>
          </a:xfrm>
          <a:prstGeom prst="rect">
            <a:avLst/>
          </a:prstGeom>
        </p:spPr>
        <p:txBody>
          <a:bodyPr wrap="square" lIns="0" tIns="12065" rIns="0" bIns="0" rtlCol="0">
            <a:noAutofit/>
          </a:bodyPr>
          <a:lstStyle/>
          <a:p>
            <a:pPr marL="12700">
              <a:lnSpc>
                <a:spcPts val="1900"/>
              </a:lnSpc>
            </a:pPr>
            <a:r>
              <a:rPr sz="1800" spc="-6" dirty="0">
                <a:solidFill>
                  <a:srgbClr val="FFFFFF"/>
                </a:solidFill>
                <a:latin typeface="Calibri"/>
                <a:cs typeface="Calibri"/>
              </a:rPr>
              <a:t>from</a:t>
            </a:r>
            <a:endParaRPr sz="1800">
              <a:latin typeface="Calibri"/>
              <a:cs typeface="Calibri"/>
            </a:endParaRPr>
          </a:p>
        </p:txBody>
      </p:sp>
      <p:sp>
        <p:nvSpPr>
          <p:cNvPr id="13" name="object 13"/>
          <p:cNvSpPr txBox="1"/>
          <p:nvPr/>
        </p:nvSpPr>
        <p:spPr>
          <a:xfrm>
            <a:off x="11276203" y="3486912"/>
            <a:ext cx="724687" cy="254000"/>
          </a:xfrm>
          <a:prstGeom prst="rect">
            <a:avLst/>
          </a:prstGeom>
        </p:spPr>
        <p:txBody>
          <a:bodyPr wrap="square" lIns="0" tIns="12065" rIns="0" bIns="0" rtlCol="0">
            <a:noAutofit/>
          </a:bodyPr>
          <a:lstStyle/>
          <a:p>
            <a:pPr marL="12700">
              <a:lnSpc>
                <a:spcPts val="1900"/>
              </a:lnSpc>
            </a:pPr>
            <a:r>
              <a:rPr sz="1800" spc="-9" dirty="0">
                <a:solidFill>
                  <a:srgbClr val="FFFFFF"/>
                </a:solidFill>
                <a:latin typeface="Calibri"/>
                <a:cs typeface="Calibri"/>
              </a:rPr>
              <a:t>“swap”</a:t>
            </a:r>
            <a:endParaRPr sz="1800">
              <a:latin typeface="Calibri"/>
              <a:cs typeface="Calibri"/>
            </a:endParaRPr>
          </a:p>
        </p:txBody>
      </p:sp>
      <p:sp>
        <p:nvSpPr>
          <p:cNvPr id="12" name="object 12"/>
          <p:cNvSpPr txBox="1"/>
          <p:nvPr/>
        </p:nvSpPr>
        <p:spPr>
          <a:xfrm>
            <a:off x="2767076" y="5127015"/>
            <a:ext cx="2044628" cy="528548"/>
          </a:xfrm>
          <a:prstGeom prst="rect">
            <a:avLst/>
          </a:prstGeom>
        </p:spPr>
        <p:txBody>
          <a:bodyPr wrap="square" lIns="0" tIns="12065" rIns="0" bIns="0" rtlCol="0">
            <a:noAutofit/>
          </a:bodyPr>
          <a:lstStyle/>
          <a:p>
            <a:pPr marL="12700">
              <a:lnSpc>
                <a:spcPts val="1900"/>
              </a:lnSpc>
            </a:pPr>
            <a:r>
              <a:rPr sz="1800" spc="6" dirty="0">
                <a:solidFill>
                  <a:srgbClr val="FFFFFF"/>
                </a:solidFill>
                <a:latin typeface="Calibri"/>
                <a:cs typeface="Calibri"/>
              </a:rPr>
              <a:t>First  print statement</a:t>
            </a:r>
            <a:endParaRPr sz="1800">
              <a:latin typeface="Calibri"/>
              <a:cs typeface="Calibri"/>
            </a:endParaRPr>
          </a:p>
          <a:p>
            <a:pPr marL="12700" marR="34335">
              <a:lnSpc>
                <a:spcPts val="2160"/>
              </a:lnSpc>
              <a:spcBef>
                <a:spcPts val="13"/>
              </a:spcBef>
            </a:pPr>
            <a:r>
              <a:rPr sz="1800" spc="-7" dirty="0">
                <a:solidFill>
                  <a:srgbClr val="FFFFFF"/>
                </a:solidFill>
                <a:latin typeface="Calibri"/>
                <a:cs typeface="Calibri"/>
              </a:rPr>
              <a:t>assigned initially.</a:t>
            </a:r>
            <a:endParaRPr sz="1800">
              <a:latin typeface="Calibri"/>
              <a:cs typeface="Calibri"/>
            </a:endParaRPr>
          </a:p>
        </p:txBody>
      </p:sp>
      <p:sp>
        <p:nvSpPr>
          <p:cNvPr id="11" name="object 11"/>
          <p:cNvSpPr txBox="1"/>
          <p:nvPr/>
        </p:nvSpPr>
        <p:spPr>
          <a:xfrm>
            <a:off x="4815586" y="5127015"/>
            <a:ext cx="4495144" cy="254304"/>
          </a:xfrm>
          <a:prstGeom prst="rect">
            <a:avLst/>
          </a:prstGeom>
        </p:spPr>
        <p:txBody>
          <a:bodyPr wrap="square" lIns="0" tIns="12065" rIns="0" bIns="0" rtlCol="0">
            <a:noAutofit/>
          </a:bodyPr>
          <a:lstStyle/>
          <a:p>
            <a:pPr marL="12700">
              <a:lnSpc>
                <a:spcPts val="1900"/>
              </a:lnSpc>
            </a:pPr>
            <a:r>
              <a:rPr sz="1800" spc="12" dirty="0">
                <a:solidFill>
                  <a:srgbClr val="FFFFFF"/>
                </a:solidFill>
                <a:latin typeface="Calibri"/>
                <a:cs typeface="Calibri"/>
              </a:rPr>
              <a:t>returned “original value” i.e. the value which is</a:t>
            </a:r>
            <a:endParaRPr sz="1800">
              <a:latin typeface="Calibri"/>
              <a:cs typeface="Calibri"/>
            </a:endParaRPr>
          </a:p>
        </p:txBody>
      </p:sp>
      <p:sp>
        <p:nvSpPr>
          <p:cNvPr id="10" name="object 10"/>
          <p:cNvSpPr txBox="1"/>
          <p:nvPr/>
        </p:nvSpPr>
        <p:spPr>
          <a:xfrm>
            <a:off x="2767076" y="5675934"/>
            <a:ext cx="529049" cy="254000"/>
          </a:xfrm>
          <a:prstGeom prst="rect">
            <a:avLst/>
          </a:prstGeom>
        </p:spPr>
        <p:txBody>
          <a:bodyPr wrap="square" lIns="0" tIns="12065" rIns="0" bIns="0" rtlCol="0">
            <a:noAutofit/>
          </a:bodyPr>
          <a:lstStyle/>
          <a:p>
            <a:pPr marL="12700">
              <a:lnSpc>
                <a:spcPts val="1900"/>
              </a:lnSpc>
            </a:pPr>
            <a:r>
              <a:rPr sz="1800" spc="-3" dirty="0">
                <a:solidFill>
                  <a:srgbClr val="FFFFFF"/>
                </a:solidFill>
                <a:latin typeface="Calibri"/>
                <a:cs typeface="Calibri"/>
              </a:rPr>
              <a:t>After</a:t>
            </a:r>
            <a:endParaRPr sz="1800">
              <a:latin typeface="Calibri"/>
              <a:cs typeface="Calibri"/>
            </a:endParaRPr>
          </a:p>
        </p:txBody>
      </p:sp>
      <p:sp>
        <p:nvSpPr>
          <p:cNvPr id="9" name="object 9"/>
          <p:cNvSpPr txBox="1"/>
          <p:nvPr/>
        </p:nvSpPr>
        <p:spPr>
          <a:xfrm>
            <a:off x="3446779" y="5675934"/>
            <a:ext cx="4681847" cy="254000"/>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that  swap  statement  swaps  the  value,  so  then</a:t>
            </a:r>
            <a:endParaRPr sz="1800">
              <a:latin typeface="Calibri"/>
              <a:cs typeface="Calibri"/>
            </a:endParaRPr>
          </a:p>
        </p:txBody>
      </p:sp>
      <p:sp>
        <p:nvSpPr>
          <p:cNvPr id="8" name="object 8"/>
          <p:cNvSpPr txBox="1"/>
          <p:nvPr/>
        </p:nvSpPr>
        <p:spPr>
          <a:xfrm>
            <a:off x="8281543" y="5675934"/>
            <a:ext cx="1029092" cy="25400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b  value  is</a:t>
            </a:r>
            <a:endParaRPr sz="1800">
              <a:latin typeface="Calibri"/>
              <a:cs typeface="Calibri"/>
            </a:endParaRPr>
          </a:p>
        </p:txBody>
      </p:sp>
      <p:sp>
        <p:nvSpPr>
          <p:cNvPr id="7" name="object 7"/>
          <p:cNvSpPr txBox="1"/>
          <p:nvPr/>
        </p:nvSpPr>
        <p:spPr>
          <a:xfrm>
            <a:off x="2767076" y="5950254"/>
            <a:ext cx="2681020" cy="254000"/>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changed to a and vice versa.</a:t>
            </a:r>
            <a:endParaRPr sz="1800">
              <a:latin typeface="Calibri"/>
              <a:cs typeface="Calibri"/>
            </a:endParaRPr>
          </a:p>
        </p:txBody>
      </p:sp>
      <p:sp>
        <p:nvSpPr>
          <p:cNvPr id="5" name="object 5"/>
          <p:cNvSpPr txBox="1"/>
          <p:nvPr/>
        </p:nvSpPr>
        <p:spPr>
          <a:xfrm>
            <a:off x="1157655" y="2529204"/>
            <a:ext cx="5478653" cy="2027301"/>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0202" y="336423"/>
            <a:ext cx="80772"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765408" y="336423"/>
            <a:ext cx="82314"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570391" y="336423"/>
            <a:ext cx="82638"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BB20EA5-F2CB-435A-8352-FC8D3F82C8EB}"/>
              </a:ext>
            </a:extLst>
          </p:cNvPr>
          <p:cNvSpPr/>
          <p:nvPr/>
        </p:nvSpPr>
        <p:spPr>
          <a:xfrm>
            <a:off x="1083075" y="1848774"/>
            <a:ext cx="10164932" cy="2246769"/>
          </a:xfrm>
          <a:prstGeom prst="rect">
            <a:avLst/>
          </a:prstGeom>
        </p:spPr>
        <p:txBody>
          <a:bodyPr wrap="square">
            <a:spAutoFit/>
          </a:bodyPr>
          <a:lstStyle/>
          <a:p>
            <a:pPr fontAlgn="base">
              <a:buFont typeface="Arial" panose="020B0604020202020204" pitchFamily="34" charset="0"/>
              <a:buChar char="•"/>
            </a:pPr>
            <a:r>
              <a:rPr lang="en-IN" sz="2800" b="1" i="0" dirty="0" err="1">
                <a:solidFill>
                  <a:srgbClr val="444444"/>
                </a:solidFill>
                <a:effectLst/>
                <a:latin typeface="SourceSansProBold"/>
              </a:rPr>
              <a:t>WebDevelopment</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2"/>
              </a:rPr>
              <a:t>Django</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3"/>
              </a:rPr>
              <a:t>Pyramid</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4"/>
              </a:rPr>
              <a:t>Bottle</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5"/>
              </a:rPr>
              <a:t>Tornado</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6"/>
              </a:rPr>
              <a:t>Flask</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7"/>
              </a:rPr>
              <a:t>web2py</a:t>
            </a:r>
            <a:endParaRPr lang="en-IN" sz="2800" b="0" i="0" dirty="0">
              <a:solidFill>
                <a:srgbClr val="444444"/>
              </a:solidFill>
              <a:effectLst/>
              <a:latin typeface="inherit"/>
            </a:endParaRPr>
          </a:p>
          <a:p>
            <a:pPr fontAlgn="base">
              <a:buFont typeface="Arial" panose="020B0604020202020204" pitchFamily="34" charset="0"/>
              <a:buChar char="•"/>
            </a:pPr>
            <a:r>
              <a:rPr lang="en-IN" sz="2800" b="1" i="0" dirty="0" err="1">
                <a:solidFill>
                  <a:srgbClr val="444444"/>
                </a:solidFill>
                <a:effectLst/>
                <a:latin typeface="SourceSansProBold"/>
              </a:rPr>
              <a:t>GUIDevelopment</a:t>
            </a:r>
            <a:r>
              <a:rPr lang="en-IN" sz="2800" b="0" i="0" dirty="0">
                <a:solidFill>
                  <a:srgbClr val="444444"/>
                </a:solidFill>
                <a:effectLst/>
                <a:latin typeface="inherit"/>
              </a:rPr>
              <a:t>: </a:t>
            </a:r>
            <a:r>
              <a:rPr lang="en-IN" sz="2800" b="0" i="0" u="none" strike="noStrike" dirty="0" err="1">
                <a:solidFill>
                  <a:srgbClr val="666666"/>
                </a:solidFill>
                <a:effectLst/>
                <a:latin typeface="inherit"/>
                <a:hlinkClick r:id="rId8"/>
              </a:rPr>
              <a:t>tkInter</a:t>
            </a:r>
            <a:r>
              <a:rPr lang="en-IN" sz="2800" b="0" i="0" dirty="0">
                <a:solidFill>
                  <a:srgbClr val="444444"/>
                </a:solidFill>
                <a:effectLst/>
                <a:latin typeface="inherit"/>
              </a:rPr>
              <a:t>, </a:t>
            </a:r>
            <a:r>
              <a:rPr lang="en-IN" sz="2800" b="0" i="0" u="none" strike="noStrike" dirty="0" err="1">
                <a:solidFill>
                  <a:srgbClr val="666666"/>
                </a:solidFill>
                <a:effectLst/>
                <a:latin typeface="inherit"/>
                <a:hlinkClick r:id="rId9"/>
              </a:rPr>
              <a:t>PyGObject</a:t>
            </a:r>
            <a:r>
              <a:rPr lang="en-IN" sz="2800" b="0" i="0" dirty="0">
                <a:solidFill>
                  <a:srgbClr val="444444"/>
                </a:solidFill>
                <a:effectLst/>
                <a:latin typeface="inherit"/>
              </a:rPr>
              <a:t>, </a:t>
            </a:r>
            <a:r>
              <a:rPr lang="en-IN" sz="2800" b="0" i="0" u="none" strike="noStrike" dirty="0" err="1">
                <a:solidFill>
                  <a:srgbClr val="666666"/>
                </a:solidFill>
                <a:effectLst/>
                <a:latin typeface="inherit"/>
                <a:hlinkClick r:id="rId10"/>
              </a:rPr>
              <a:t>PyQt</a:t>
            </a:r>
            <a:r>
              <a:rPr lang="en-IN" sz="2800" b="0" i="0" dirty="0">
                <a:solidFill>
                  <a:srgbClr val="444444"/>
                </a:solidFill>
                <a:effectLst/>
                <a:latin typeface="inherit"/>
              </a:rPr>
              <a:t>, </a:t>
            </a:r>
            <a:r>
              <a:rPr lang="en-IN" sz="2800" b="0" i="0" u="none" strike="noStrike" dirty="0" err="1">
                <a:solidFill>
                  <a:srgbClr val="666666"/>
                </a:solidFill>
                <a:effectLst/>
                <a:latin typeface="inherit"/>
                <a:hlinkClick r:id="rId11"/>
              </a:rPr>
              <a:t>PySide</a:t>
            </a:r>
            <a:r>
              <a:rPr lang="en-IN" sz="2800" b="0" i="0" dirty="0">
                <a:solidFill>
                  <a:srgbClr val="444444"/>
                </a:solidFill>
                <a:effectLst/>
                <a:latin typeface="inherit"/>
              </a:rPr>
              <a:t>, </a:t>
            </a:r>
            <a:r>
              <a:rPr lang="en-IN" sz="2800" b="0" i="0" u="none" strike="noStrike" dirty="0" err="1">
                <a:solidFill>
                  <a:srgbClr val="666666"/>
                </a:solidFill>
                <a:effectLst/>
                <a:latin typeface="inherit"/>
                <a:hlinkClick r:id="rId12"/>
              </a:rPr>
              <a:t>Kivy</a:t>
            </a:r>
            <a:r>
              <a:rPr lang="en-IN" sz="2800" b="0" i="0" dirty="0">
                <a:solidFill>
                  <a:srgbClr val="444444"/>
                </a:solidFill>
                <a:effectLst/>
                <a:latin typeface="inherit"/>
              </a:rPr>
              <a:t>, </a:t>
            </a:r>
            <a:r>
              <a:rPr lang="en-IN" sz="2800" b="0" i="0" u="none" strike="noStrike" dirty="0" err="1">
                <a:solidFill>
                  <a:srgbClr val="666666"/>
                </a:solidFill>
                <a:effectLst/>
                <a:latin typeface="inherit"/>
                <a:hlinkClick r:id="rId13"/>
              </a:rPr>
              <a:t>wxPython</a:t>
            </a:r>
            <a:endParaRPr lang="en-IN" sz="2800" b="0" i="0" dirty="0">
              <a:solidFill>
                <a:srgbClr val="444444"/>
              </a:solidFill>
              <a:effectLst/>
              <a:latin typeface="inherit"/>
            </a:endParaRPr>
          </a:p>
          <a:p>
            <a:pPr fontAlgn="base">
              <a:buFont typeface="Arial" panose="020B0604020202020204" pitchFamily="34" charset="0"/>
              <a:buChar char="•"/>
            </a:pPr>
            <a:r>
              <a:rPr lang="en-IN" sz="2800" b="1" i="0" dirty="0">
                <a:solidFill>
                  <a:srgbClr val="444444"/>
                </a:solidFill>
                <a:effectLst/>
                <a:latin typeface="SourceSansProBold"/>
              </a:rPr>
              <a:t>Scientific and Numeric</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14"/>
              </a:rPr>
              <a:t>SciPy</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15"/>
              </a:rPr>
              <a:t>Pandas</a:t>
            </a:r>
            <a:r>
              <a:rPr lang="en-IN" sz="2800" b="0" i="0" dirty="0">
                <a:solidFill>
                  <a:srgbClr val="444444"/>
                </a:solidFill>
                <a:effectLst/>
                <a:latin typeface="inherit"/>
              </a:rPr>
              <a:t>, </a:t>
            </a:r>
            <a:r>
              <a:rPr lang="en-IN" sz="2800" b="0" i="0" u="none" strike="noStrike" dirty="0" err="1">
                <a:solidFill>
                  <a:srgbClr val="666666"/>
                </a:solidFill>
                <a:effectLst/>
                <a:latin typeface="inherit"/>
                <a:hlinkClick r:id="rId16"/>
              </a:rPr>
              <a:t>IPython</a:t>
            </a:r>
            <a:endParaRPr lang="en-IN" sz="2800" b="0" i="0" dirty="0">
              <a:solidFill>
                <a:srgbClr val="444444"/>
              </a:solidFill>
              <a:effectLst/>
              <a:latin typeface="inherit"/>
            </a:endParaRPr>
          </a:p>
          <a:p>
            <a:pPr fontAlgn="base">
              <a:buFont typeface="Arial" panose="020B0604020202020204" pitchFamily="34" charset="0"/>
              <a:buChar char="•"/>
            </a:pPr>
            <a:r>
              <a:rPr lang="en-IN" sz="2800" b="1" i="0" dirty="0">
                <a:solidFill>
                  <a:srgbClr val="444444"/>
                </a:solidFill>
                <a:effectLst/>
                <a:latin typeface="SourceSansProBold"/>
              </a:rPr>
              <a:t>Software Development</a:t>
            </a:r>
            <a:r>
              <a:rPr lang="en-IN" sz="2800" b="0" i="0" dirty="0">
                <a:solidFill>
                  <a:srgbClr val="444444"/>
                </a:solidFill>
                <a:effectLst/>
                <a:latin typeface="inherit"/>
              </a:rPr>
              <a:t>: </a:t>
            </a:r>
            <a:r>
              <a:rPr lang="en-IN" sz="2800" b="0" i="0" u="none" strike="noStrike" dirty="0" err="1">
                <a:solidFill>
                  <a:srgbClr val="666666"/>
                </a:solidFill>
                <a:effectLst/>
                <a:latin typeface="inherit"/>
                <a:hlinkClick r:id="rId17"/>
              </a:rPr>
              <a:t>Buildbot</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18"/>
              </a:rPr>
              <a:t>Trac</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19"/>
              </a:rPr>
              <a:t>Roundup</a:t>
            </a:r>
            <a:endParaRPr lang="en-IN" sz="2800" b="0" i="0" dirty="0">
              <a:solidFill>
                <a:srgbClr val="444444"/>
              </a:solidFill>
              <a:effectLst/>
              <a:latin typeface="inherit"/>
            </a:endParaRPr>
          </a:p>
          <a:p>
            <a:pPr fontAlgn="base">
              <a:buFont typeface="Arial" panose="020B0604020202020204" pitchFamily="34" charset="0"/>
              <a:buChar char="•"/>
            </a:pPr>
            <a:r>
              <a:rPr lang="en-IN" sz="2800" b="1" i="0" dirty="0">
                <a:solidFill>
                  <a:srgbClr val="444444"/>
                </a:solidFill>
                <a:effectLst/>
                <a:latin typeface="SourceSansProBold"/>
              </a:rPr>
              <a:t>System Administration</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20"/>
              </a:rPr>
              <a:t>Ansible</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21"/>
              </a:rPr>
              <a:t>Salt</a:t>
            </a:r>
            <a:r>
              <a:rPr lang="en-IN" sz="2800" b="0" i="0" dirty="0">
                <a:solidFill>
                  <a:srgbClr val="444444"/>
                </a:solidFill>
                <a:effectLst/>
                <a:latin typeface="inherit"/>
              </a:rPr>
              <a:t>, </a:t>
            </a:r>
            <a:r>
              <a:rPr lang="en-IN" sz="2800" b="0" i="0" u="none" strike="noStrike" dirty="0">
                <a:solidFill>
                  <a:srgbClr val="666666"/>
                </a:solidFill>
                <a:effectLst/>
                <a:latin typeface="inherit"/>
                <a:hlinkClick r:id="rId22"/>
              </a:rPr>
              <a:t>OpenStack</a:t>
            </a:r>
            <a:endParaRPr lang="en-IN" sz="2800" b="0" i="0" dirty="0">
              <a:solidFill>
                <a:srgbClr val="444444"/>
              </a:solidFill>
              <a:effectLst/>
              <a:latin typeface="inherit"/>
            </a:endParaRPr>
          </a:p>
        </p:txBody>
      </p:sp>
    </p:spTree>
    <p:extLst>
      <p:ext uri="{BB962C8B-B14F-4D97-AF65-F5344CB8AC3E}">
        <p14:creationId xmlns:p14="http://schemas.microsoft.com/office/powerpoint/2010/main" val="2595359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858977" y="2217166"/>
            <a:ext cx="4849114" cy="2551175"/>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876693" y="2171191"/>
            <a:ext cx="5478653" cy="2791079"/>
          </a:xfrm>
          <a:custGeom>
            <a:avLst/>
            <a:gdLst/>
            <a:ahLst/>
            <a:cxnLst/>
            <a:rect l="l" t="t" r="r" b="b"/>
            <a:pathLst>
              <a:path w="5478653" h="2791079">
                <a:moveTo>
                  <a:pt x="0" y="2791079"/>
                </a:moveTo>
                <a:lnTo>
                  <a:pt x="5478653" y="2791079"/>
                </a:lnTo>
                <a:lnTo>
                  <a:pt x="5478653" y="0"/>
                </a:lnTo>
                <a:lnTo>
                  <a:pt x="0" y="0"/>
                </a:lnTo>
                <a:lnTo>
                  <a:pt x="0" y="2791079"/>
                </a:lnTo>
                <a:close/>
              </a:path>
            </a:pathLst>
          </a:custGeom>
          <a:ln w="28575">
            <a:solidFill>
              <a:srgbClr val="BB8B00"/>
            </a:solidFill>
            <a:prstDash val="lgDash"/>
          </a:ln>
        </p:spPr>
        <p:txBody>
          <a:bodyPr wrap="square" lIns="0" tIns="0" rIns="0" bIns="0" rtlCol="0">
            <a:noAutofit/>
          </a:bodyPr>
          <a:lstStyle/>
          <a:p>
            <a:endParaRPr/>
          </a:p>
        </p:txBody>
      </p:sp>
      <p:sp>
        <p:nvSpPr>
          <p:cNvPr id="15" name="object 15"/>
          <p:cNvSpPr/>
          <p:nvPr/>
        </p:nvSpPr>
        <p:spPr>
          <a:xfrm>
            <a:off x="7163943" y="1914271"/>
            <a:ext cx="4639183" cy="1524000"/>
          </a:xfrm>
          <a:custGeom>
            <a:avLst/>
            <a:gdLst/>
            <a:ahLst/>
            <a:cxnLst/>
            <a:rect l="l" t="t" r="r" b="b"/>
            <a:pathLst>
              <a:path w="4639183" h="1524000">
                <a:moveTo>
                  <a:pt x="0" y="254000"/>
                </a:moveTo>
                <a:lnTo>
                  <a:pt x="0" y="1270000"/>
                </a:lnTo>
                <a:lnTo>
                  <a:pt x="842" y="1290839"/>
                </a:lnTo>
                <a:lnTo>
                  <a:pt x="7386" y="1331056"/>
                </a:lnTo>
                <a:lnTo>
                  <a:pt x="19970" y="1368891"/>
                </a:lnTo>
                <a:lnTo>
                  <a:pt x="38072" y="1403820"/>
                </a:lnTo>
                <a:lnTo>
                  <a:pt x="61166" y="1435322"/>
                </a:lnTo>
                <a:lnTo>
                  <a:pt x="88729" y="1462875"/>
                </a:lnTo>
                <a:lnTo>
                  <a:pt x="120235" y="1485958"/>
                </a:lnTo>
                <a:lnTo>
                  <a:pt x="155162" y="1504047"/>
                </a:lnTo>
                <a:lnTo>
                  <a:pt x="192984" y="1516621"/>
                </a:lnTo>
                <a:lnTo>
                  <a:pt x="233177" y="1523158"/>
                </a:lnTo>
                <a:lnTo>
                  <a:pt x="254000" y="1524000"/>
                </a:lnTo>
                <a:lnTo>
                  <a:pt x="4385183" y="1524000"/>
                </a:lnTo>
                <a:lnTo>
                  <a:pt x="4426396" y="1520677"/>
                </a:lnTo>
                <a:lnTo>
                  <a:pt x="4465487" y="1511056"/>
                </a:lnTo>
                <a:lnTo>
                  <a:pt x="4501934" y="1495659"/>
                </a:lnTo>
                <a:lnTo>
                  <a:pt x="4535215" y="1475008"/>
                </a:lnTo>
                <a:lnTo>
                  <a:pt x="4564808" y="1449625"/>
                </a:lnTo>
                <a:lnTo>
                  <a:pt x="4590191" y="1420032"/>
                </a:lnTo>
                <a:lnTo>
                  <a:pt x="4610842" y="1386751"/>
                </a:lnTo>
                <a:lnTo>
                  <a:pt x="4626239" y="1350304"/>
                </a:lnTo>
                <a:lnTo>
                  <a:pt x="4635860" y="1311213"/>
                </a:lnTo>
                <a:lnTo>
                  <a:pt x="4639183" y="1270000"/>
                </a:lnTo>
                <a:lnTo>
                  <a:pt x="4639183" y="254000"/>
                </a:lnTo>
                <a:lnTo>
                  <a:pt x="4635860" y="212817"/>
                </a:lnTo>
                <a:lnTo>
                  <a:pt x="4626239" y="173744"/>
                </a:lnTo>
                <a:lnTo>
                  <a:pt x="4610842" y="137304"/>
                </a:lnTo>
                <a:lnTo>
                  <a:pt x="4590191" y="104022"/>
                </a:lnTo>
                <a:lnTo>
                  <a:pt x="4564808" y="74422"/>
                </a:lnTo>
                <a:lnTo>
                  <a:pt x="4535215" y="49028"/>
                </a:lnTo>
                <a:lnTo>
                  <a:pt x="4501934" y="28364"/>
                </a:lnTo>
                <a:lnTo>
                  <a:pt x="4465487" y="12956"/>
                </a:lnTo>
                <a:lnTo>
                  <a:pt x="4426396" y="3326"/>
                </a:lnTo>
                <a:lnTo>
                  <a:pt x="4385183" y="0"/>
                </a:lnTo>
                <a:lnTo>
                  <a:pt x="254000" y="0"/>
                </a:lnTo>
                <a:lnTo>
                  <a:pt x="212817" y="3326"/>
                </a:lnTo>
                <a:lnTo>
                  <a:pt x="173744" y="12956"/>
                </a:lnTo>
                <a:lnTo>
                  <a:pt x="137304" y="28364"/>
                </a:lnTo>
                <a:lnTo>
                  <a:pt x="104022" y="49028"/>
                </a:lnTo>
                <a:lnTo>
                  <a:pt x="74421" y="74422"/>
                </a:lnTo>
                <a:lnTo>
                  <a:pt x="49028" y="104022"/>
                </a:lnTo>
                <a:lnTo>
                  <a:pt x="28364" y="137304"/>
                </a:lnTo>
                <a:lnTo>
                  <a:pt x="12956" y="173744"/>
                </a:lnTo>
                <a:lnTo>
                  <a:pt x="3326" y="212817"/>
                </a:lnTo>
                <a:lnTo>
                  <a:pt x="0" y="254000"/>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7163943" y="1914271"/>
            <a:ext cx="4639183" cy="1524000"/>
          </a:xfrm>
          <a:custGeom>
            <a:avLst/>
            <a:gdLst/>
            <a:ahLst/>
            <a:cxnLst/>
            <a:rect l="l" t="t" r="r" b="b"/>
            <a:pathLst>
              <a:path w="4639183" h="1524000">
                <a:moveTo>
                  <a:pt x="0" y="254000"/>
                </a:moveTo>
                <a:lnTo>
                  <a:pt x="3326" y="212817"/>
                </a:lnTo>
                <a:lnTo>
                  <a:pt x="12956" y="173744"/>
                </a:lnTo>
                <a:lnTo>
                  <a:pt x="28364" y="137304"/>
                </a:lnTo>
                <a:lnTo>
                  <a:pt x="49028" y="104022"/>
                </a:lnTo>
                <a:lnTo>
                  <a:pt x="74421" y="74422"/>
                </a:lnTo>
                <a:lnTo>
                  <a:pt x="104022" y="49028"/>
                </a:lnTo>
                <a:lnTo>
                  <a:pt x="137304" y="28364"/>
                </a:lnTo>
                <a:lnTo>
                  <a:pt x="173744" y="12956"/>
                </a:lnTo>
                <a:lnTo>
                  <a:pt x="212817" y="3326"/>
                </a:lnTo>
                <a:lnTo>
                  <a:pt x="254000" y="0"/>
                </a:lnTo>
                <a:lnTo>
                  <a:pt x="4385183" y="0"/>
                </a:lnTo>
                <a:lnTo>
                  <a:pt x="4426396" y="3326"/>
                </a:lnTo>
                <a:lnTo>
                  <a:pt x="4465487" y="12956"/>
                </a:lnTo>
                <a:lnTo>
                  <a:pt x="4501934" y="28364"/>
                </a:lnTo>
                <a:lnTo>
                  <a:pt x="4535215" y="49028"/>
                </a:lnTo>
                <a:lnTo>
                  <a:pt x="4564808" y="74422"/>
                </a:lnTo>
                <a:lnTo>
                  <a:pt x="4590191" y="104022"/>
                </a:lnTo>
                <a:lnTo>
                  <a:pt x="4610842" y="137304"/>
                </a:lnTo>
                <a:lnTo>
                  <a:pt x="4626239" y="173744"/>
                </a:lnTo>
                <a:lnTo>
                  <a:pt x="4635860" y="212817"/>
                </a:lnTo>
                <a:lnTo>
                  <a:pt x="4639183" y="254000"/>
                </a:lnTo>
                <a:lnTo>
                  <a:pt x="4639183" y="1270000"/>
                </a:lnTo>
                <a:lnTo>
                  <a:pt x="4635860" y="1311213"/>
                </a:lnTo>
                <a:lnTo>
                  <a:pt x="4626239" y="1350304"/>
                </a:lnTo>
                <a:lnTo>
                  <a:pt x="4610842" y="1386751"/>
                </a:lnTo>
                <a:lnTo>
                  <a:pt x="4590191" y="1420032"/>
                </a:lnTo>
                <a:lnTo>
                  <a:pt x="4564808" y="1449625"/>
                </a:lnTo>
                <a:lnTo>
                  <a:pt x="4535215" y="1475008"/>
                </a:lnTo>
                <a:lnTo>
                  <a:pt x="4501934" y="1495659"/>
                </a:lnTo>
                <a:lnTo>
                  <a:pt x="4465487" y="1511056"/>
                </a:lnTo>
                <a:lnTo>
                  <a:pt x="4426396" y="1520677"/>
                </a:lnTo>
                <a:lnTo>
                  <a:pt x="4385183" y="1524000"/>
                </a:lnTo>
                <a:lnTo>
                  <a:pt x="254000" y="1524000"/>
                </a:lnTo>
                <a:lnTo>
                  <a:pt x="212817" y="1520677"/>
                </a:lnTo>
                <a:lnTo>
                  <a:pt x="173744" y="1511056"/>
                </a:lnTo>
                <a:lnTo>
                  <a:pt x="137304" y="1495659"/>
                </a:lnTo>
                <a:lnTo>
                  <a:pt x="104022" y="1475008"/>
                </a:lnTo>
                <a:lnTo>
                  <a:pt x="74421" y="1449625"/>
                </a:lnTo>
                <a:lnTo>
                  <a:pt x="49028" y="1420032"/>
                </a:lnTo>
                <a:lnTo>
                  <a:pt x="28364" y="1386751"/>
                </a:lnTo>
                <a:lnTo>
                  <a:pt x="12956" y="1350304"/>
                </a:lnTo>
                <a:lnTo>
                  <a:pt x="3326" y="1311213"/>
                </a:lnTo>
                <a:lnTo>
                  <a:pt x="0" y="1270000"/>
                </a:lnTo>
                <a:lnTo>
                  <a:pt x="0" y="254000"/>
                </a:lnTo>
                <a:close/>
              </a:path>
            </a:pathLst>
          </a:custGeom>
          <a:ln w="25400">
            <a:solidFill>
              <a:srgbClr val="BB8B00"/>
            </a:solidFill>
          </a:ln>
        </p:spPr>
        <p:txBody>
          <a:bodyPr wrap="square" lIns="0" tIns="0" rIns="0" bIns="0" rtlCol="0">
            <a:noAutofit/>
          </a:bodyPr>
          <a:lstStyle/>
          <a:p>
            <a:endParaRPr/>
          </a:p>
        </p:txBody>
      </p:sp>
      <p:sp>
        <p:nvSpPr>
          <p:cNvPr id="17" name="object 17"/>
          <p:cNvSpPr/>
          <p:nvPr/>
        </p:nvSpPr>
        <p:spPr>
          <a:xfrm>
            <a:off x="3265804" y="2513711"/>
            <a:ext cx="3898138" cy="103504"/>
          </a:xfrm>
          <a:custGeom>
            <a:avLst/>
            <a:gdLst/>
            <a:ahLst/>
            <a:cxnLst/>
            <a:rect l="l" t="t" r="r" b="b"/>
            <a:pathLst>
              <a:path w="3898138" h="103504">
                <a:moveTo>
                  <a:pt x="15748" y="57276"/>
                </a:moveTo>
                <a:lnTo>
                  <a:pt x="35995" y="58038"/>
                </a:lnTo>
                <a:lnTo>
                  <a:pt x="3898138" y="58038"/>
                </a:lnTo>
                <a:lnTo>
                  <a:pt x="3898138" y="45338"/>
                </a:lnTo>
                <a:lnTo>
                  <a:pt x="12446" y="45338"/>
                </a:lnTo>
                <a:lnTo>
                  <a:pt x="12446" y="58038"/>
                </a:lnTo>
                <a:lnTo>
                  <a:pt x="85598" y="101726"/>
                </a:lnTo>
                <a:lnTo>
                  <a:pt x="88646" y="103504"/>
                </a:lnTo>
                <a:lnTo>
                  <a:pt x="92456" y="102488"/>
                </a:lnTo>
                <a:lnTo>
                  <a:pt x="94234" y="99440"/>
                </a:lnTo>
                <a:lnTo>
                  <a:pt x="96012" y="96392"/>
                </a:lnTo>
                <a:lnTo>
                  <a:pt x="94996" y="92455"/>
                </a:lnTo>
                <a:lnTo>
                  <a:pt x="91948" y="90677"/>
                </a:lnTo>
                <a:lnTo>
                  <a:pt x="35995" y="58038"/>
                </a:lnTo>
                <a:lnTo>
                  <a:pt x="15748" y="57276"/>
                </a:lnTo>
                <a:lnTo>
                  <a:pt x="15748" y="46227"/>
                </a:lnTo>
                <a:lnTo>
                  <a:pt x="25218" y="51752"/>
                </a:lnTo>
                <a:lnTo>
                  <a:pt x="15748" y="57276"/>
                </a:lnTo>
                <a:close/>
              </a:path>
              <a:path w="3898138" h="103504">
                <a:moveTo>
                  <a:pt x="85598" y="101726"/>
                </a:moveTo>
                <a:lnTo>
                  <a:pt x="12446" y="58038"/>
                </a:lnTo>
                <a:lnTo>
                  <a:pt x="12446" y="45338"/>
                </a:lnTo>
                <a:lnTo>
                  <a:pt x="36213" y="45338"/>
                </a:lnTo>
                <a:lnTo>
                  <a:pt x="91948" y="12826"/>
                </a:lnTo>
                <a:lnTo>
                  <a:pt x="94996" y="11049"/>
                </a:lnTo>
                <a:lnTo>
                  <a:pt x="96012" y="7112"/>
                </a:lnTo>
                <a:lnTo>
                  <a:pt x="94234" y="4063"/>
                </a:lnTo>
                <a:lnTo>
                  <a:pt x="92456" y="1015"/>
                </a:lnTo>
                <a:lnTo>
                  <a:pt x="88646" y="0"/>
                </a:lnTo>
                <a:lnTo>
                  <a:pt x="85598" y="1777"/>
                </a:lnTo>
                <a:lnTo>
                  <a:pt x="0" y="51688"/>
                </a:lnTo>
                <a:lnTo>
                  <a:pt x="85598" y="101726"/>
                </a:lnTo>
                <a:close/>
              </a:path>
              <a:path w="3898138" h="103504">
                <a:moveTo>
                  <a:pt x="25218" y="51752"/>
                </a:moveTo>
                <a:lnTo>
                  <a:pt x="15748" y="46227"/>
                </a:lnTo>
                <a:lnTo>
                  <a:pt x="15748" y="57276"/>
                </a:lnTo>
                <a:lnTo>
                  <a:pt x="25218" y="51752"/>
                </a:lnTo>
                <a:close/>
              </a:path>
            </a:pathLst>
          </a:custGeom>
          <a:solidFill>
            <a:srgbClr val="FFBE00"/>
          </a:solidFill>
        </p:spPr>
        <p:txBody>
          <a:bodyPr wrap="square" lIns="0" tIns="0" rIns="0" bIns="0" rtlCol="0">
            <a:noAutofit/>
          </a:bodyPr>
          <a:lstStyle/>
          <a:p>
            <a:endParaRPr/>
          </a:p>
        </p:txBody>
      </p:sp>
      <p:sp>
        <p:nvSpPr>
          <p:cNvPr id="18" name="object 18"/>
          <p:cNvSpPr/>
          <p:nvPr/>
        </p:nvSpPr>
        <p:spPr>
          <a:xfrm>
            <a:off x="7316343" y="4031615"/>
            <a:ext cx="4639183" cy="2064385"/>
          </a:xfrm>
          <a:custGeom>
            <a:avLst/>
            <a:gdLst/>
            <a:ahLst/>
            <a:cxnLst/>
            <a:rect l="l" t="t" r="r" b="b"/>
            <a:pathLst>
              <a:path w="4639183" h="2064385">
                <a:moveTo>
                  <a:pt x="0" y="344170"/>
                </a:moveTo>
                <a:lnTo>
                  <a:pt x="0" y="1720329"/>
                </a:lnTo>
                <a:lnTo>
                  <a:pt x="1140" y="1748547"/>
                </a:lnTo>
                <a:lnTo>
                  <a:pt x="9999" y="1803010"/>
                </a:lnTo>
                <a:lnTo>
                  <a:pt x="27039" y="1854251"/>
                </a:lnTo>
                <a:lnTo>
                  <a:pt x="51549" y="1901563"/>
                </a:lnTo>
                <a:lnTo>
                  <a:pt x="82823" y="1944237"/>
                </a:lnTo>
                <a:lnTo>
                  <a:pt x="120150" y="1981564"/>
                </a:lnTo>
                <a:lnTo>
                  <a:pt x="162823" y="2012837"/>
                </a:lnTo>
                <a:lnTo>
                  <a:pt x="210133" y="2037347"/>
                </a:lnTo>
                <a:lnTo>
                  <a:pt x="261371" y="2054385"/>
                </a:lnTo>
                <a:lnTo>
                  <a:pt x="315828" y="2063244"/>
                </a:lnTo>
                <a:lnTo>
                  <a:pt x="344042" y="2064385"/>
                </a:lnTo>
                <a:lnTo>
                  <a:pt x="4295139" y="2064385"/>
                </a:lnTo>
                <a:lnTo>
                  <a:pt x="4350972" y="2059881"/>
                </a:lnTo>
                <a:lnTo>
                  <a:pt x="4403926" y="2046844"/>
                </a:lnTo>
                <a:lnTo>
                  <a:pt x="4453295" y="2025982"/>
                </a:lnTo>
                <a:lnTo>
                  <a:pt x="4498374" y="1998002"/>
                </a:lnTo>
                <a:lnTo>
                  <a:pt x="4538456" y="1963613"/>
                </a:lnTo>
                <a:lnTo>
                  <a:pt x="4572834" y="1923524"/>
                </a:lnTo>
                <a:lnTo>
                  <a:pt x="4600802" y="1878443"/>
                </a:lnTo>
                <a:lnTo>
                  <a:pt x="4621653" y="1829077"/>
                </a:lnTo>
                <a:lnTo>
                  <a:pt x="4634683" y="1776137"/>
                </a:lnTo>
                <a:lnTo>
                  <a:pt x="4639183" y="1720329"/>
                </a:lnTo>
                <a:lnTo>
                  <a:pt x="4639183" y="344170"/>
                </a:lnTo>
                <a:lnTo>
                  <a:pt x="4634683" y="288334"/>
                </a:lnTo>
                <a:lnTo>
                  <a:pt x="4621653" y="235370"/>
                </a:lnTo>
                <a:lnTo>
                  <a:pt x="4600802" y="185986"/>
                </a:lnTo>
                <a:lnTo>
                  <a:pt x="4572834" y="140890"/>
                </a:lnTo>
                <a:lnTo>
                  <a:pt x="4538456" y="100790"/>
                </a:lnTo>
                <a:lnTo>
                  <a:pt x="4498374" y="66393"/>
                </a:lnTo>
                <a:lnTo>
                  <a:pt x="4453295" y="38408"/>
                </a:lnTo>
                <a:lnTo>
                  <a:pt x="4403926" y="17542"/>
                </a:lnTo>
                <a:lnTo>
                  <a:pt x="4350972" y="4503"/>
                </a:lnTo>
                <a:lnTo>
                  <a:pt x="4295139" y="0"/>
                </a:lnTo>
                <a:lnTo>
                  <a:pt x="344042" y="0"/>
                </a:lnTo>
                <a:lnTo>
                  <a:pt x="288241" y="4503"/>
                </a:lnTo>
                <a:lnTo>
                  <a:pt x="235305" y="17542"/>
                </a:lnTo>
                <a:lnTo>
                  <a:pt x="185943" y="38408"/>
                </a:lnTo>
                <a:lnTo>
                  <a:pt x="140863" y="66393"/>
                </a:lnTo>
                <a:lnTo>
                  <a:pt x="100774" y="100790"/>
                </a:lnTo>
                <a:lnTo>
                  <a:pt x="66385" y="140890"/>
                </a:lnTo>
                <a:lnTo>
                  <a:pt x="38404" y="185986"/>
                </a:lnTo>
                <a:lnTo>
                  <a:pt x="17541" y="235370"/>
                </a:lnTo>
                <a:lnTo>
                  <a:pt x="4503" y="288334"/>
                </a:lnTo>
                <a:lnTo>
                  <a:pt x="0" y="344170"/>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7316343" y="4031615"/>
            <a:ext cx="4639183" cy="2064385"/>
          </a:xfrm>
          <a:custGeom>
            <a:avLst/>
            <a:gdLst/>
            <a:ahLst/>
            <a:cxnLst/>
            <a:rect l="l" t="t" r="r" b="b"/>
            <a:pathLst>
              <a:path w="4639183" h="2064385">
                <a:moveTo>
                  <a:pt x="0" y="344170"/>
                </a:moveTo>
                <a:lnTo>
                  <a:pt x="4503" y="288334"/>
                </a:lnTo>
                <a:lnTo>
                  <a:pt x="17541" y="235370"/>
                </a:lnTo>
                <a:lnTo>
                  <a:pt x="38404" y="185986"/>
                </a:lnTo>
                <a:lnTo>
                  <a:pt x="66385" y="140890"/>
                </a:lnTo>
                <a:lnTo>
                  <a:pt x="100774" y="100790"/>
                </a:lnTo>
                <a:lnTo>
                  <a:pt x="140863" y="66393"/>
                </a:lnTo>
                <a:lnTo>
                  <a:pt x="185943" y="38408"/>
                </a:lnTo>
                <a:lnTo>
                  <a:pt x="235305" y="17542"/>
                </a:lnTo>
                <a:lnTo>
                  <a:pt x="288241" y="4503"/>
                </a:lnTo>
                <a:lnTo>
                  <a:pt x="344042" y="0"/>
                </a:lnTo>
                <a:lnTo>
                  <a:pt x="4295139" y="0"/>
                </a:lnTo>
                <a:lnTo>
                  <a:pt x="4350972" y="4503"/>
                </a:lnTo>
                <a:lnTo>
                  <a:pt x="4403926" y="17542"/>
                </a:lnTo>
                <a:lnTo>
                  <a:pt x="4453295" y="38408"/>
                </a:lnTo>
                <a:lnTo>
                  <a:pt x="4498374" y="66393"/>
                </a:lnTo>
                <a:lnTo>
                  <a:pt x="4538456" y="100790"/>
                </a:lnTo>
                <a:lnTo>
                  <a:pt x="4572834" y="140890"/>
                </a:lnTo>
                <a:lnTo>
                  <a:pt x="4600802" y="185986"/>
                </a:lnTo>
                <a:lnTo>
                  <a:pt x="4621653" y="235370"/>
                </a:lnTo>
                <a:lnTo>
                  <a:pt x="4634683" y="288334"/>
                </a:lnTo>
                <a:lnTo>
                  <a:pt x="4639183" y="344170"/>
                </a:lnTo>
                <a:lnTo>
                  <a:pt x="4639183" y="1720329"/>
                </a:lnTo>
                <a:lnTo>
                  <a:pt x="4634683" y="1776137"/>
                </a:lnTo>
                <a:lnTo>
                  <a:pt x="4621653" y="1829077"/>
                </a:lnTo>
                <a:lnTo>
                  <a:pt x="4600802" y="1878443"/>
                </a:lnTo>
                <a:lnTo>
                  <a:pt x="4572834" y="1923524"/>
                </a:lnTo>
                <a:lnTo>
                  <a:pt x="4538456" y="1963613"/>
                </a:lnTo>
                <a:lnTo>
                  <a:pt x="4498374" y="1998002"/>
                </a:lnTo>
                <a:lnTo>
                  <a:pt x="4453295" y="2025982"/>
                </a:lnTo>
                <a:lnTo>
                  <a:pt x="4403926" y="2046844"/>
                </a:lnTo>
                <a:lnTo>
                  <a:pt x="4350972" y="2059881"/>
                </a:lnTo>
                <a:lnTo>
                  <a:pt x="4295139" y="2064385"/>
                </a:lnTo>
                <a:lnTo>
                  <a:pt x="344042" y="2064385"/>
                </a:lnTo>
                <a:lnTo>
                  <a:pt x="288241" y="2059881"/>
                </a:lnTo>
                <a:lnTo>
                  <a:pt x="235305" y="2046844"/>
                </a:lnTo>
                <a:lnTo>
                  <a:pt x="185943" y="2025982"/>
                </a:lnTo>
                <a:lnTo>
                  <a:pt x="140863" y="1998002"/>
                </a:lnTo>
                <a:lnTo>
                  <a:pt x="100774" y="1963613"/>
                </a:lnTo>
                <a:lnTo>
                  <a:pt x="66385" y="1923524"/>
                </a:lnTo>
                <a:lnTo>
                  <a:pt x="38404" y="1878443"/>
                </a:lnTo>
                <a:lnTo>
                  <a:pt x="17541" y="1829077"/>
                </a:lnTo>
                <a:lnTo>
                  <a:pt x="4503" y="1776137"/>
                </a:lnTo>
                <a:lnTo>
                  <a:pt x="0" y="1720329"/>
                </a:lnTo>
                <a:lnTo>
                  <a:pt x="0" y="344170"/>
                </a:lnTo>
                <a:close/>
              </a:path>
            </a:pathLst>
          </a:custGeom>
          <a:ln w="25400">
            <a:solidFill>
              <a:srgbClr val="BB8B00"/>
            </a:solidFill>
          </a:ln>
        </p:spPr>
        <p:txBody>
          <a:bodyPr wrap="square" lIns="0" tIns="0" rIns="0" bIns="0" rtlCol="0">
            <a:noAutofit/>
          </a:bodyPr>
          <a:lstStyle/>
          <a:p>
            <a:endParaRPr/>
          </a:p>
        </p:txBody>
      </p:sp>
      <p:sp>
        <p:nvSpPr>
          <p:cNvPr id="20" name="object 20"/>
          <p:cNvSpPr/>
          <p:nvPr/>
        </p:nvSpPr>
        <p:spPr>
          <a:xfrm>
            <a:off x="3158744" y="4005453"/>
            <a:ext cx="4159377" cy="1184656"/>
          </a:xfrm>
          <a:custGeom>
            <a:avLst/>
            <a:gdLst/>
            <a:ahLst/>
            <a:cxnLst/>
            <a:rect l="l" t="t" r="r" b="b"/>
            <a:pathLst>
              <a:path w="4159377" h="1184655">
                <a:moveTo>
                  <a:pt x="4155948" y="1184656"/>
                </a:moveTo>
                <a:lnTo>
                  <a:pt x="4159377" y="1172337"/>
                </a:lnTo>
                <a:lnTo>
                  <a:pt x="36399" y="29745"/>
                </a:lnTo>
                <a:lnTo>
                  <a:pt x="24337" y="32922"/>
                </a:lnTo>
                <a:lnTo>
                  <a:pt x="16763" y="25146"/>
                </a:lnTo>
                <a:lnTo>
                  <a:pt x="36399" y="29745"/>
                </a:lnTo>
                <a:lnTo>
                  <a:pt x="99186" y="13208"/>
                </a:lnTo>
                <a:lnTo>
                  <a:pt x="102489" y="12319"/>
                </a:lnTo>
                <a:lnTo>
                  <a:pt x="104520" y="8890"/>
                </a:lnTo>
                <a:lnTo>
                  <a:pt x="103631" y="5461"/>
                </a:lnTo>
                <a:lnTo>
                  <a:pt x="102743" y="2032"/>
                </a:lnTo>
                <a:lnTo>
                  <a:pt x="99314" y="0"/>
                </a:lnTo>
                <a:lnTo>
                  <a:pt x="95884" y="1016"/>
                </a:lnTo>
                <a:lnTo>
                  <a:pt x="0" y="26162"/>
                </a:lnTo>
                <a:lnTo>
                  <a:pt x="13843" y="23495"/>
                </a:lnTo>
                <a:lnTo>
                  <a:pt x="13843" y="35687"/>
                </a:lnTo>
                <a:lnTo>
                  <a:pt x="33173" y="41994"/>
                </a:lnTo>
                <a:lnTo>
                  <a:pt x="4155948" y="1184656"/>
                </a:lnTo>
                <a:close/>
              </a:path>
              <a:path w="4159377" h="1184655">
                <a:moveTo>
                  <a:pt x="10413" y="35687"/>
                </a:moveTo>
                <a:lnTo>
                  <a:pt x="33173" y="41994"/>
                </a:lnTo>
                <a:lnTo>
                  <a:pt x="13843" y="35687"/>
                </a:lnTo>
                <a:lnTo>
                  <a:pt x="13843" y="23495"/>
                </a:lnTo>
                <a:lnTo>
                  <a:pt x="0" y="26162"/>
                </a:lnTo>
                <a:lnTo>
                  <a:pt x="69214" y="97155"/>
                </a:lnTo>
                <a:lnTo>
                  <a:pt x="71628" y="99695"/>
                </a:lnTo>
                <a:lnTo>
                  <a:pt x="75692" y="99822"/>
                </a:lnTo>
                <a:lnTo>
                  <a:pt x="78231" y="97282"/>
                </a:lnTo>
                <a:lnTo>
                  <a:pt x="80772" y="94869"/>
                </a:lnTo>
                <a:lnTo>
                  <a:pt x="80772" y="90805"/>
                </a:lnTo>
                <a:lnTo>
                  <a:pt x="78358" y="88392"/>
                </a:lnTo>
                <a:lnTo>
                  <a:pt x="33173" y="41994"/>
                </a:lnTo>
                <a:lnTo>
                  <a:pt x="10413" y="35687"/>
                </a:lnTo>
                <a:close/>
              </a:path>
              <a:path w="4159377" h="1184655">
                <a:moveTo>
                  <a:pt x="36399" y="29745"/>
                </a:moveTo>
                <a:lnTo>
                  <a:pt x="16763" y="25146"/>
                </a:lnTo>
                <a:lnTo>
                  <a:pt x="24337" y="32922"/>
                </a:lnTo>
                <a:lnTo>
                  <a:pt x="36399" y="29745"/>
                </a:lnTo>
                <a:close/>
              </a:path>
            </a:pathLst>
          </a:custGeom>
          <a:solidFill>
            <a:srgbClr val="FFBE00"/>
          </a:solidFill>
        </p:spPr>
        <p:txBody>
          <a:bodyPr wrap="square" lIns="0" tIns="0" rIns="0" bIns="0" rtlCol="0">
            <a:noAutofit/>
          </a:bodyPr>
          <a:lstStyle/>
          <a:p>
            <a:endParaRPr/>
          </a:p>
        </p:txBody>
      </p:sp>
      <p:sp>
        <p:nvSpPr>
          <p:cNvPr id="12" name="object 12"/>
          <p:cNvSpPr txBox="1"/>
          <p:nvPr/>
        </p:nvSpPr>
        <p:spPr>
          <a:xfrm>
            <a:off x="387502" y="197103"/>
            <a:ext cx="4247327"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Function without parameter</a:t>
            </a:r>
            <a:endParaRPr sz="2800">
              <a:latin typeface="Calibri"/>
              <a:cs typeface="Calibri"/>
            </a:endParaRPr>
          </a:p>
        </p:txBody>
      </p:sp>
      <p:sp>
        <p:nvSpPr>
          <p:cNvPr id="11" name="object 11"/>
          <p:cNvSpPr txBox="1"/>
          <p:nvPr/>
        </p:nvSpPr>
        <p:spPr>
          <a:xfrm>
            <a:off x="664870" y="1202054"/>
            <a:ext cx="8019313" cy="254000"/>
          </a:xfrm>
          <a:prstGeom prst="rect">
            <a:avLst/>
          </a:prstGeom>
        </p:spPr>
        <p:txBody>
          <a:bodyPr wrap="square" lIns="0" tIns="12065" rIns="0" bIns="0" rtlCol="0">
            <a:noAutofit/>
          </a:bodyPr>
          <a:lstStyle/>
          <a:p>
            <a:pPr marL="12700">
              <a:lnSpc>
                <a:spcPts val="1900"/>
              </a:lnSpc>
            </a:pPr>
            <a:r>
              <a:rPr sz="1800" spc="-1" dirty="0">
                <a:latin typeface="Calibri"/>
                <a:cs typeface="Calibri"/>
              </a:rPr>
              <a:t>There is no compulsion for a function to be associated with parameters or arguments.</a:t>
            </a:r>
            <a:endParaRPr sz="1800">
              <a:latin typeface="Calibri"/>
              <a:cs typeface="Calibri"/>
            </a:endParaRPr>
          </a:p>
        </p:txBody>
      </p:sp>
      <p:sp>
        <p:nvSpPr>
          <p:cNvPr id="10" name="object 10"/>
          <p:cNvSpPr txBox="1"/>
          <p:nvPr/>
        </p:nvSpPr>
        <p:spPr>
          <a:xfrm>
            <a:off x="7317994" y="2294509"/>
            <a:ext cx="4367521" cy="802970"/>
          </a:xfrm>
          <a:prstGeom prst="rect">
            <a:avLst/>
          </a:prstGeom>
        </p:spPr>
        <p:txBody>
          <a:bodyPr wrap="square" lIns="0" tIns="12065" rIns="0" bIns="0" rtlCol="0">
            <a:noAutofit/>
          </a:bodyPr>
          <a:lstStyle/>
          <a:p>
            <a:pPr marL="12700" marR="34290">
              <a:lnSpc>
                <a:spcPts val="1900"/>
              </a:lnSpc>
            </a:pPr>
            <a:r>
              <a:rPr sz="1800" spc="-5" dirty="0">
                <a:solidFill>
                  <a:srgbClr val="FFFFFF"/>
                </a:solidFill>
                <a:latin typeface="Calibri"/>
                <a:cs typeface="Calibri"/>
              </a:rPr>
              <a:t>“miss” function is without parameter.</a:t>
            </a:r>
            <a:endParaRPr sz="1800">
              <a:latin typeface="Calibri"/>
              <a:cs typeface="Calibri"/>
            </a:endParaRPr>
          </a:p>
          <a:p>
            <a:pPr marL="12700">
              <a:lnSpc>
                <a:spcPts val="2160"/>
              </a:lnSpc>
              <a:spcBef>
                <a:spcPts val="13"/>
              </a:spcBef>
            </a:pPr>
            <a:r>
              <a:rPr sz="1800" spc="56" dirty="0">
                <a:solidFill>
                  <a:srgbClr val="FFFFFF"/>
                </a:solidFill>
                <a:latin typeface="Calibri"/>
                <a:cs typeface="Calibri"/>
              </a:rPr>
              <a:t>It will return a constant value which is kept</a:t>
            </a:r>
            <a:endParaRPr sz="1800">
              <a:latin typeface="Calibri"/>
              <a:cs typeface="Calibri"/>
            </a:endParaRPr>
          </a:p>
          <a:p>
            <a:pPr marL="12700" marR="34290">
              <a:lnSpc>
                <a:spcPts val="2160"/>
              </a:lnSpc>
            </a:pPr>
            <a:r>
              <a:rPr sz="1800" dirty="0">
                <a:solidFill>
                  <a:srgbClr val="FFFFFF"/>
                </a:solidFill>
                <a:latin typeface="Calibri"/>
                <a:cs typeface="Calibri"/>
              </a:rPr>
              <a:t>under the function.</a:t>
            </a:r>
            <a:endParaRPr sz="1800">
              <a:latin typeface="Calibri"/>
              <a:cs typeface="Calibri"/>
            </a:endParaRPr>
          </a:p>
        </p:txBody>
      </p:sp>
      <p:sp>
        <p:nvSpPr>
          <p:cNvPr id="9" name="object 9"/>
          <p:cNvSpPr txBox="1"/>
          <p:nvPr/>
        </p:nvSpPr>
        <p:spPr>
          <a:xfrm>
            <a:off x="7496936" y="4133748"/>
            <a:ext cx="4314181" cy="528548"/>
          </a:xfrm>
          <a:prstGeom prst="rect">
            <a:avLst/>
          </a:prstGeom>
        </p:spPr>
        <p:txBody>
          <a:bodyPr wrap="square" lIns="0" tIns="12065" rIns="0" bIns="0" rtlCol="0">
            <a:noAutofit/>
          </a:bodyPr>
          <a:lstStyle/>
          <a:p>
            <a:pPr marL="12700" marR="422">
              <a:lnSpc>
                <a:spcPts val="1900"/>
              </a:lnSpc>
            </a:pPr>
            <a:r>
              <a:rPr sz="1800" spc="4" dirty="0">
                <a:solidFill>
                  <a:srgbClr val="FFFFFF"/>
                </a:solidFill>
                <a:latin typeface="Calibri"/>
                <a:cs typeface="Calibri"/>
              </a:rPr>
              <a:t>“miss”  function  is  called  here.  It  would  be</a:t>
            </a:r>
            <a:endParaRPr sz="1800">
              <a:latin typeface="Calibri"/>
              <a:cs typeface="Calibri"/>
            </a:endParaRPr>
          </a:p>
          <a:p>
            <a:pPr marL="12700">
              <a:lnSpc>
                <a:spcPts val="2160"/>
              </a:lnSpc>
              <a:spcBef>
                <a:spcPts val="13"/>
              </a:spcBef>
            </a:pPr>
            <a:r>
              <a:rPr sz="1800" spc="15" dirty="0">
                <a:solidFill>
                  <a:srgbClr val="FFFFFF"/>
                </a:solidFill>
                <a:latin typeface="Calibri"/>
                <a:cs typeface="Calibri"/>
              </a:rPr>
              <a:t>more practical to use, when we have to print</a:t>
            </a:r>
            <a:endParaRPr sz="1800">
              <a:latin typeface="Calibri"/>
              <a:cs typeface="Calibri"/>
            </a:endParaRPr>
          </a:p>
        </p:txBody>
      </p:sp>
      <p:sp>
        <p:nvSpPr>
          <p:cNvPr id="8" name="object 8"/>
          <p:cNvSpPr txBox="1"/>
          <p:nvPr/>
        </p:nvSpPr>
        <p:spPr>
          <a:xfrm>
            <a:off x="7496936" y="4682617"/>
            <a:ext cx="3671953" cy="254000"/>
          </a:xfrm>
          <a:prstGeom prst="rect">
            <a:avLst/>
          </a:prstGeom>
        </p:spPr>
        <p:txBody>
          <a:bodyPr wrap="square" lIns="0" tIns="12065" rIns="0" bIns="0" rtlCol="0">
            <a:noAutofit/>
          </a:bodyPr>
          <a:lstStyle/>
          <a:p>
            <a:pPr marL="12700">
              <a:lnSpc>
                <a:spcPts val="1900"/>
              </a:lnSpc>
            </a:pPr>
            <a:r>
              <a:rPr sz="1800" spc="2" dirty="0">
                <a:solidFill>
                  <a:srgbClr val="FFFFFF"/>
                </a:solidFill>
                <a:latin typeface="Calibri"/>
                <a:cs typeface="Calibri"/>
              </a:rPr>
              <a:t>similar  statements  multiple  times.  In</a:t>
            </a:r>
            <a:endParaRPr sz="1800">
              <a:latin typeface="Calibri"/>
              <a:cs typeface="Calibri"/>
            </a:endParaRPr>
          </a:p>
        </p:txBody>
      </p:sp>
      <p:sp>
        <p:nvSpPr>
          <p:cNvPr id="7" name="object 7"/>
          <p:cNvSpPr txBox="1"/>
          <p:nvPr/>
        </p:nvSpPr>
        <p:spPr>
          <a:xfrm>
            <a:off x="11325860" y="4682617"/>
            <a:ext cx="485889" cy="254000"/>
          </a:xfrm>
          <a:prstGeom prst="rect">
            <a:avLst/>
          </a:prstGeom>
        </p:spPr>
        <p:txBody>
          <a:bodyPr wrap="square" lIns="0" tIns="12065" rIns="0" bIns="0" rtlCol="0">
            <a:noAutofit/>
          </a:bodyPr>
          <a:lstStyle/>
          <a:p>
            <a:pPr marL="12700">
              <a:lnSpc>
                <a:spcPts val="1900"/>
              </a:lnSpc>
            </a:pPr>
            <a:r>
              <a:rPr sz="1800" dirty="0">
                <a:solidFill>
                  <a:srgbClr val="FFFFFF"/>
                </a:solidFill>
                <a:latin typeface="Calibri"/>
                <a:cs typeface="Calibri"/>
              </a:rPr>
              <a:t>such</a:t>
            </a:r>
            <a:endParaRPr sz="1800">
              <a:latin typeface="Calibri"/>
              <a:cs typeface="Calibri"/>
            </a:endParaRPr>
          </a:p>
        </p:txBody>
      </p:sp>
      <p:sp>
        <p:nvSpPr>
          <p:cNvPr id="6" name="object 6"/>
          <p:cNvSpPr txBox="1"/>
          <p:nvPr/>
        </p:nvSpPr>
        <p:spPr>
          <a:xfrm>
            <a:off x="7496936" y="4956937"/>
            <a:ext cx="4314181" cy="802995"/>
          </a:xfrm>
          <a:prstGeom prst="rect">
            <a:avLst/>
          </a:prstGeom>
        </p:spPr>
        <p:txBody>
          <a:bodyPr wrap="square" lIns="0" tIns="12065" rIns="0" bIns="0" rtlCol="0">
            <a:noAutofit/>
          </a:bodyPr>
          <a:lstStyle/>
          <a:p>
            <a:pPr marL="12700" marR="2373">
              <a:lnSpc>
                <a:spcPts val="1900"/>
              </a:lnSpc>
            </a:pPr>
            <a:r>
              <a:rPr sz="1800" spc="24" dirty="0">
                <a:solidFill>
                  <a:srgbClr val="FFFFFF"/>
                </a:solidFill>
                <a:latin typeface="Calibri"/>
                <a:cs typeface="Calibri"/>
              </a:rPr>
              <a:t>case,  each  time,  we  have  to  just  call  the</a:t>
            </a:r>
            <a:endParaRPr sz="1800">
              <a:latin typeface="Calibri"/>
              <a:cs typeface="Calibri"/>
            </a:endParaRPr>
          </a:p>
          <a:p>
            <a:pPr marL="12700">
              <a:lnSpc>
                <a:spcPts val="2160"/>
              </a:lnSpc>
              <a:spcBef>
                <a:spcPts val="13"/>
              </a:spcBef>
            </a:pPr>
            <a:r>
              <a:rPr sz="1800" spc="50" dirty="0">
                <a:solidFill>
                  <a:srgbClr val="FFFFFF"/>
                </a:solidFill>
                <a:latin typeface="Calibri"/>
                <a:cs typeface="Calibri"/>
              </a:rPr>
              <a:t>function, in place of writing complete print</a:t>
            </a:r>
            <a:endParaRPr sz="1800">
              <a:latin typeface="Calibri"/>
              <a:cs typeface="Calibri"/>
            </a:endParaRPr>
          </a:p>
          <a:p>
            <a:pPr marL="12700" marR="34290">
              <a:lnSpc>
                <a:spcPts val="2160"/>
              </a:lnSpc>
            </a:pPr>
            <a:r>
              <a:rPr sz="1800" spc="-8" dirty="0">
                <a:solidFill>
                  <a:srgbClr val="FFFFFF"/>
                </a:solidFill>
                <a:latin typeface="Calibri"/>
                <a:cs typeface="Calibri"/>
              </a:rPr>
              <a:t>statement.</a:t>
            </a:r>
            <a:endParaRPr sz="1800">
              <a:latin typeface="Calibri"/>
              <a:cs typeface="Calibri"/>
            </a:endParaRPr>
          </a:p>
        </p:txBody>
      </p:sp>
      <p:sp>
        <p:nvSpPr>
          <p:cNvPr id="4" name="object 4"/>
          <p:cNvSpPr txBox="1"/>
          <p:nvPr/>
        </p:nvSpPr>
        <p:spPr>
          <a:xfrm>
            <a:off x="876693" y="2171191"/>
            <a:ext cx="5478653" cy="2791079"/>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684636" y="336423"/>
            <a:ext cx="8294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937586" y="336423"/>
            <a:ext cx="82409"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9" name="object 9"/>
          <p:cNvSpPr/>
          <p:nvPr/>
        </p:nvSpPr>
        <p:spPr>
          <a:xfrm>
            <a:off x="2452116" y="1752600"/>
            <a:ext cx="3886200" cy="3886200"/>
          </a:xfrm>
          <a:custGeom>
            <a:avLst/>
            <a:gdLst/>
            <a:ahLst/>
            <a:cxnLst/>
            <a:rect l="l" t="t" r="r" b="b"/>
            <a:pathLst>
              <a:path w="3886200" h="3886200">
                <a:moveTo>
                  <a:pt x="0" y="3886200"/>
                </a:moveTo>
                <a:lnTo>
                  <a:pt x="3886200" y="3886200"/>
                </a:lnTo>
                <a:lnTo>
                  <a:pt x="1943099" y="0"/>
                </a:lnTo>
                <a:lnTo>
                  <a:pt x="0" y="3886200"/>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4395216" y="2142236"/>
            <a:ext cx="2526030" cy="697356"/>
          </a:xfrm>
          <a:custGeom>
            <a:avLst/>
            <a:gdLst/>
            <a:ahLst/>
            <a:cxnLst/>
            <a:rect l="l" t="t" r="r" b="b"/>
            <a:pathLst>
              <a:path w="2526030" h="697356">
                <a:moveTo>
                  <a:pt x="0" y="116204"/>
                </a:moveTo>
                <a:lnTo>
                  <a:pt x="0" y="581151"/>
                </a:lnTo>
                <a:lnTo>
                  <a:pt x="809" y="594923"/>
                </a:lnTo>
                <a:lnTo>
                  <a:pt x="13353" y="635251"/>
                </a:lnTo>
                <a:lnTo>
                  <a:pt x="38761" y="667760"/>
                </a:lnTo>
                <a:lnTo>
                  <a:pt x="74042" y="689459"/>
                </a:lnTo>
                <a:lnTo>
                  <a:pt x="116205" y="697356"/>
                </a:lnTo>
                <a:lnTo>
                  <a:pt x="2409825" y="697356"/>
                </a:lnTo>
                <a:lnTo>
                  <a:pt x="2451202" y="689762"/>
                </a:lnTo>
                <a:lnTo>
                  <a:pt x="2486650" y="668309"/>
                </a:lnTo>
                <a:lnTo>
                  <a:pt x="2512285" y="635987"/>
                </a:lnTo>
                <a:lnTo>
                  <a:pt x="2525115" y="595786"/>
                </a:lnTo>
                <a:lnTo>
                  <a:pt x="2526030" y="581151"/>
                </a:lnTo>
                <a:lnTo>
                  <a:pt x="2526030" y="116204"/>
                </a:lnTo>
                <a:lnTo>
                  <a:pt x="2518435" y="74827"/>
                </a:lnTo>
                <a:lnTo>
                  <a:pt x="2496982" y="39379"/>
                </a:lnTo>
                <a:lnTo>
                  <a:pt x="2464660" y="13744"/>
                </a:lnTo>
                <a:lnTo>
                  <a:pt x="2424459" y="914"/>
                </a:lnTo>
                <a:lnTo>
                  <a:pt x="2409825" y="0"/>
                </a:lnTo>
                <a:lnTo>
                  <a:pt x="116205" y="0"/>
                </a:lnTo>
                <a:lnTo>
                  <a:pt x="74827" y="7594"/>
                </a:lnTo>
                <a:lnTo>
                  <a:pt x="39379" y="29047"/>
                </a:lnTo>
                <a:lnTo>
                  <a:pt x="13744" y="61369"/>
                </a:lnTo>
                <a:lnTo>
                  <a:pt x="914" y="101570"/>
                </a:lnTo>
                <a:lnTo>
                  <a:pt x="0" y="116204"/>
                </a:lnTo>
                <a:close/>
              </a:path>
            </a:pathLst>
          </a:custGeom>
          <a:solidFill>
            <a:srgbClr val="FFFFFF">
              <a:alpha val="90196"/>
            </a:srgbClr>
          </a:solidFill>
        </p:spPr>
        <p:txBody>
          <a:bodyPr wrap="square" lIns="0" tIns="0" rIns="0" bIns="0" rtlCol="0">
            <a:noAutofit/>
          </a:bodyPr>
          <a:lstStyle/>
          <a:p>
            <a:endParaRPr/>
          </a:p>
        </p:txBody>
      </p:sp>
      <p:sp>
        <p:nvSpPr>
          <p:cNvPr id="11" name="object 11"/>
          <p:cNvSpPr/>
          <p:nvPr/>
        </p:nvSpPr>
        <p:spPr>
          <a:xfrm>
            <a:off x="4395216" y="2142236"/>
            <a:ext cx="2526030" cy="697356"/>
          </a:xfrm>
          <a:custGeom>
            <a:avLst/>
            <a:gdLst/>
            <a:ahLst/>
            <a:cxnLst/>
            <a:rect l="l" t="t" r="r" b="b"/>
            <a:pathLst>
              <a:path w="2526030" h="697356">
                <a:moveTo>
                  <a:pt x="0" y="116204"/>
                </a:moveTo>
                <a:lnTo>
                  <a:pt x="7897" y="74042"/>
                </a:lnTo>
                <a:lnTo>
                  <a:pt x="29596" y="38761"/>
                </a:lnTo>
                <a:lnTo>
                  <a:pt x="62105" y="13353"/>
                </a:lnTo>
                <a:lnTo>
                  <a:pt x="102433" y="809"/>
                </a:lnTo>
                <a:lnTo>
                  <a:pt x="116205" y="0"/>
                </a:lnTo>
                <a:lnTo>
                  <a:pt x="2409825" y="0"/>
                </a:lnTo>
                <a:lnTo>
                  <a:pt x="2451987" y="7897"/>
                </a:lnTo>
                <a:lnTo>
                  <a:pt x="2487268" y="29596"/>
                </a:lnTo>
                <a:lnTo>
                  <a:pt x="2512676" y="62105"/>
                </a:lnTo>
                <a:lnTo>
                  <a:pt x="2525220" y="102433"/>
                </a:lnTo>
                <a:lnTo>
                  <a:pt x="2526030" y="116204"/>
                </a:lnTo>
                <a:lnTo>
                  <a:pt x="2526030" y="581151"/>
                </a:lnTo>
                <a:lnTo>
                  <a:pt x="2518132" y="623314"/>
                </a:lnTo>
                <a:lnTo>
                  <a:pt x="2496433" y="658595"/>
                </a:lnTo>
                <a:lnTo>
                  <a:pt x="2463924" y="684003"/>
                </a:lnTo>
                <a:lnTo>
                  <a:pt x="2423596" y="696547"/>
                </a:lnTo>
                <a:lnTo>
                  <a:pt x="2409825" y="697356"/>
                </a:lnTo>
                <a:lnTo>
                  <a:pt x="116205" y="697356"/>
                </a:lnTo>
                <a:lnTo>
                  <a:pt x="74042" y="689459"/>
                </a:lnTo>
                <a:lnTo>
                  <a:pt x="38761" y="667760"/>
                </a:lnTo>
                <a:lnTo>
                  <a:pt x="13353" y="635251"/>
                </a:lnTo>
                <a:lnTo>
                  <a:pt x="809" y="594923"/>
                </a:lnTo>
                <a:lnTo>
                  <a:pt x="0" y="581151"/>
                </a:lnTo>
                <a:lnTo>
                  <a:pt x="0" y="116204"/>
                </a:lnTo>
                <a:close/>
              </a:path>
            </a:pathLst>
          </a:custGeom>
          <a:ln w="25400">
            <a:solidFill>
              <a:srgbClr val="FFC000"/>
            </a:solidFill>
          </a:ln>
        </p:spPr>
        <p:txBody>
          <a:bodyPr wrap="square" lIns="0" tIns="0" rIns="0" bIns="0" rtlCol="0">
            <a:noAutofit/>
          </a:bodyPr>
          <a:lstStyle/>
          <a:p>
            <a:endParaRPr/>
          </a:p>
        </p:txBody>
      </p:sp>
      <p:sp>
        <p:nvSpPr>
          <p:cNvPr id="12" name="object 12"/>
          <p:cNvSpPr/>
          <p:nvPr/>
        </p:nvSpPr>
        <p:spPr>
          <a:xfrm>
            <a:off x="4395216" y="2925699"/>
            <a:ext cx="2526030" cy="688467"/>
          </a:xfrm>
          <a:custGeom>
            <a:avLst/>
            <a:gdLst/>
            <a:ahLst/>
            <a:cxnLst/>
            <a:rect l="l" t="t" r="r" b="b"/>
            <a:pathLst>
              <a:path w="2526030" h="688467">
                <a:moveTo>
                  <a:pt x="0" y="114680"/>
                </a:moveTo>
                <a:lnTo>
                  <a:pt x="0" y="573659"/>
                </a:lnTo>
                <a:lnTo>
                  <a:pt x="571" y="585181"/>
                </a:lnTo>
                <a:lnTo>
                  <a:pt x="12497" y="625775"/>
                </a:lnTo>
                <a:lnTo>
                  <a:pt x="37552" y="658562"/>
                </a:lnTo>
                <a:lnTo>
                  <a:pt x="72677" y="680480"/>
                </a:lnTo>
                <a:lnTo>
                  <a:pt x="114808" y="688467"/>
                </a:lnTo>
                <a:lnTo>
                  <a:pt x="2411349" y="688467"/>
                </a:lnTo>
                <a:lnTo>
                  <a:pt x="2450561" y="681581"/>
                </a:lnTo>
                <a:lnTo>
                  <a:pt x="2486285" y="660570"/>
                </a:lnTo>
                <a:lnTo>
                  <a:pt x="2512149" y="628454"/>
                </a:lnTo>
                <a:lnTo>
                  <a:pt x="2525106" y="588299"/>
                </a:lnTo>
                <a:lnTo>
                  <a:pt x="2526030" y="573659"/>
                </a:lnTo>
                <a:lnTo>
                  <a:pt x="2526030" y="114680"/>
                </a:lnTo>
                <a:lnTo>
                  <a:pt x="2519186" y="75541"/>
                </a:lnTo>
                <a:lnTo>
                  <a:pt x="2498223" y="39785"/>
                </a:lnTo>
                <a:lnTo>
                  <a:pt x="2466142" y="13895"/>
                </a:lnTo>
                <a:lnTo>
                  <a:pt x="2425995" y="925"/>
                </a:lnTo>
                <a:lnTo>
                  <a:pt x="2411349" y="0"/>
                </a:lnTo>
                <a:lnTo>
                  <a:pt x="114808" y="0"/>
                </a:lnTo>
                <a:lnTo>
                  <a:pt x="75579" y="6869"/>
                </a:lnTo>
                <a:lnTo>
                  <a:pt x="39817" y="27841"/>
                </a:lnTo>
                <a:lnTo>
                  <a:pt x="13910" y="59914"/>
                </a:lnTo>
                <a:lnTo>
                  <a:pt x="926" y="100042"/>
                </a:lnTo>
                <a:lnTo>
                  <a:pt x="0" y="114680"/>
                </a:lnTo>
                <a:close/>
              </a:path>
            </a:pathLst>
          </a:custGeom>
          <a:solidFill>
            <a:srgbClr val="FFFFFF">
              <a:alpha val="90196"/>
            </a:srgbClr>
          </a:solidFill>
        </p:spPr>
        <p:txBody>
          <a:bodyPr wrap="square" lIns="0" tIns="0" rIns="0" bIns="0" rtlCol="0">
            <a:noAutofit/>
          </a:bodyPr>
          <a:lstStyle/>
          <a:p>
            <a:endParaRPr/>
          </a:p>
        </p:txBody>
      </p:sp>
      <p:sp>
        <p:nvSpPr>
          <p:cNvPr id="13" name="object 13"/>
          <p:cNvSpPr/>
          <p:nvPr/>
        </p:nvSpPr>
        <p:spPr>
          <a:xfrm>
            <a:off x="4395216" y="2925699"/>
            <a:ext cx="2526030" cy="688467"/>
          </a:xfrm>
          <a:custGeom>
            <a:avLst/>
            <a:gdLst/>
            <a:ahLst/>
            <a:cxnLst/>
            <a:rect l="l" t="t" r="r" b="b"/>
            <a:pathLst>
              <a:path w="2526030" h="688467">
                <a:moveTo>
                  <a:pt x="0" y="114680"/>
                </a:moveTo>
                <a:lnTo>
                  <a:pt x="7995" y="72546"/>
                </a:lnTo>
                <a:lnTo>
                  <a:pt x="29935" y="37449"/>
                </a:lnTo>
                <a:lnTo>
                  <a:pt x="62753" y="12438"/>
                </a:lnTo>
                <a:lnTo>
                  <a:pt x="103381" y="560"/>
                </a:lnTo>
                <a:lnTo>
                  <a:pt x="114808" y="0"/>
                </a:lnTo>
                <a:lnTo>
                  <a:pt x="2411349" y="0"/>
                </a:lnTo>
                <a:lnTo>
                  <a:pt x="2453505" y="7985"/>
                </a:lnTo>
                <a:lnTo>
                  <a:pt x="2488614" y="29908"/>
                </a:lnTo>
                <a:lnTo>
                  <a:pt x="2513622" y="62714"/>
                </a:lnTo>
                <a:lnTo>
                  <a:pt x="2525478" y="103352"/>
                </a:lnTo>
                <a:lnTo>
                  <a:pt x="2526030" y="114680"/>
                </a:lnTo>
                <a:lnTo>
                  <a:pt x="2526030" y="573659"/>
                </a:lnTo>
                <a:lnTo>
                  <a:pt x="2518052" y="615811"/>
                </a:lnTo>
                <a:lnTo>
                  <a:pt x="2496152" y="650947"/>
                </a:lnTo>
                <a:lnTo>
                  <a:pt x="2463377" y="676001"/>
                </a:lnTo>
                <a:lnTo>
                  <a:pt x="2422773" y="687904"/>
                </a:lnTo>
                <a:lnTo>
                  <a:pt x="2411349" y="688467"/>
                </a:lnTo>
                <a:lnTo>
                  <a:pt x="114808" y="688467"/>
                </a:lnTo>
                <a:lnTo>
                  <a:pt x="72677" y="680480"/>
                </a:lnTo>
                <a:lnTo>
                  <a:pt x="37552" y="658562"/>
                </a:lnTo>
                <a:lnTo>
                  <a:pt x="12497" y="625775"/>
                </a:lnTo>
                <a:lnTo>
                  <a:pt x="571" y="585181"/>
                </a:lnTo>
                <a:lnTo>
                  <a:pt x="0" y="573659"/>
                </a:lnTo>
                <a:lnTo>
                  <a:pt x="0" y="114680"/>
                </a:lnTo>
                <a:close/>
              </a:path>
            </a:pathLst>
          </a:custGeom>
          <a:ln w="25400">
            <a:solidFill>
              <a:srgbClr val="FFC000"/>
            </a:solidFill>
          </a:ln>
        </p:spPr>
        <p:txBody>
          <a:bodyPr wrap="square" lIns="0" tIns="0" rIns="0" bIns="0" rtlCol="0">
            <a:noAutofit/>
          </a:bodyPr>
          <a:lstStyle/>
          <a:p>
            <a:endParaRPr/>
          </a:p>
        </p:txBody>
      </p:sp>
      <p:sp>
        <p:nvSpPr>
          <p:cNvPr id="14" name="object 14"/>
          <p:cNvSpPr/>
          <p:nvPr/>
        </p:nvSpPr>
        <p:spPr>
          <a:xfrm>
            <a:off x="4395216" y="3700145"/>
            <a:ext cx="2526030" cy="688467"/>
          </a:xfrm>
          <a:custGeom>
            <a:avLst/>
            <a:gdLst/>
            <a:ahLst/>
            <a:cxnLst/>
            <a:rect l="l" t="t" r="r" b="b"/>
            <a:pathLst>
              <a:path w="2526030" h="688467">
                <a:moveTo>
                  <a:pt x="0" y="114807"/>
                </a:moveTo>
                <a:lnTo>
                  <a:pt x="0" y="573658"/>
                </a:lnTo>
                <a:lnTo>
                  <a:pt x="571" y="585181"/>
                </a:lnTo>
                <a:lnTo>
                  <a:pt x="12497" y="625775"/>
                </a:lnTo>
                <a:lnTo>
                  <a:pt x="37552" y="658562"/>
                </a:lnTo>
                <a:lnTo>
                  <a:pt x="72677" y="680480"/>
                </a:lnTo>
                <a:lnTo>
                  <a:pt x="114808" y="688466"/>
                </a:lnTo>
                <a:lnTo>
                  <a:pt x="2411349" y="688466"/>
                </a:lnTo>
                <a:lnTo>
                  <a:pt x="2450561" y="681581"/>
                </a:lnTo>
                <a:lnTo>
                  <a:pt x="2486285" y="660570"/>
                </a:lnTo>
                <a:lnTo>
                  <a:pt x="2512149" y="628454"/>
                </a:lnTo>
                <a:lnTo>
                  <a:pt x="2525106" y="588299"/>
                </a:lnTo>
                <a:lnTo>
                  <a:pt x="2526030" y="573658"/>
                </a:lnTo>
                <a:lnTo>
                  <a:pt x="2526030" y="114807"/>
                </a:lnTo>
                <a:lnTo>
                  <a:pt x="2519160" y="75579"/>
                </a:lnTo>
                <a:lnTo>
                  <a:pt x="2498188" y="39817"/>
                </a:lnTo>
                <a:lnTo>
                  <a:pt x="2466115" y="13910"/>
                </a:lnTo>
                <a:lnTo>
                  <a:pt x="2425987" y="926"/>
                </a:lnTo>
                <a:lnTo>
                  <a:pt x="2411349" y="0"/>
                </a:lnTo>
                <a:lnTo>
                  <a:pt x="114808" y="0"/>
                </a:lnTo>
                <a:lnTo>
                  <a:pt x="75506" y="6911"/>
                </a:lnTo>
                <a:lnTo>
                  <a:pt x="39776" y="27930"/>
                </a:lnTo>
                <a:lnTo>
                  <a:pt x="13895" y="60039"/>
                </a:lnTo>
                <a:lnTo>
                  <a:pt x="925" y="100174"/>
                </a:lnTo>
                <a:lnTo>
                  <a:pt x="0" y="114807"/>
                </a:lnTo>
                <a:close/>
              </a:path>
            </a:pathLst>
          </a:custGeom>
          <a:solidFill>
            <a:srgbClr val="FFFFFF">
              <a:alpha val="90196"/>
            </a:srgbClr>
          </a:solidFill>
        </p:spPr>
        <p:txBody>
          <a:bodyPr wrap="square" lIns="0" tIns="0" rIns="0" bIns="0" rtlCol="0">
            <a:noAutofit/>
          </a:bodyPr>
          <a:lstStyle/>
          <a:p>
            <a:endParaRPr/>
          </a:p>
        </p:txBody>
      </p:sp>
      <p:sp>
        <p:nvSpPr>
          <p:cNvPr id="15" name="object 15"/>
          <p:cNvSpPr/>
          <p:nvPr/>
        </p:nvSpPr>
        <p:spPr>
          <a:xfrm>
            <a:off x="4395216" y="3700145"/>
            <a:ext cx="2526030" cy="688467"/>
          </a:xfrm>
          <a:custGeom>
            <a:avLst/>
            <a:gdLst/>
            <a:ahLst/>
            <a:cxnLst/>
            <a:rect l="l" t="t" r="r" b="b"/>
            <a:pathLst>
              <a:path w="2526030" h="688467">
                <a:moveTo>
                  <a:pt x="0" y="114807"/>
                </a:moveTo>
                <a:lnTo>
                  <a:pt x="7986" y="72677"/>
                </a:lnTo>
                <a:lnTo>
                  <a:pt x="29904" y="37552"/>
                </a:lnTo>
                <a:lnTo>
                  <a:pt x="62691" y="12497"/>
                </a:lnTo>
                <a:lnTo>
                  <a:pt x="103285" y="571"/>
                </a:lnTo>
                <a:lnTo>
                  <a:pt x="114808" y="0"/>
                </a:lnTo>
                <a:lnTo>
                  <a:pt x="2411349" y="0"/>
                </a:lnTo>
                <a:lnTo>
                  <a:pt x="2453483" y="7995"/>
                </a:lnTo>
                <a:lnTo>
                  <a:pt x="2488580" y="29935"/>
                </a:lnTo>
                <a:lnTo>
                  <a:pt x="2513591" y="62753"/>
                </a:lnTo>
                <a:lnTo>
                  <a:pt x="2525469" y="103381"/>
                </a:lnTo>
                <a:lnTo>
                  <a:pt x="2526030" y="114807"/>
                </a:lnTo>
                <a:lnTo>
                  <a:pt x="2526030" y="573658"/>
                </a:lnTo>
                <a:lnTo>
                  <a:pt x="2518052" y="615811"/>
                </a:lnTo>
                <a:lnTo>
                  <a:pt x="2496152" y="650947"/>
                </a:lnTo>
                <a:lnTo>
                  <a:pt x="2463377" y="676001"/>
                </a:lnTo>
                <a:lnTo>
                  <a:pt x="2422773" y="687904"/>
                </a:lnTo>
                <a:lnTo>
                  <a:pt x="2411349" y="688466"/>
                </a:lnTo>
                <a:lnTo>
                  <a:pt x="114808" y="688466"/>
                </a:lnTo>
                <a:lnTo>
                  <a:pt x="72677" y="680480"/>
                </a:lnTo>
                <a:lnTo>
                  <a:pt x="37552" y="658562"/>
                </a:lnTo>
                <a:lnTo>
                  <a:pt x="12497" y="625775"/>
                </a:lnTo>
                <a:lnTo>
                  <a:pt x="571" y="585181"/>
                </a:lnTo>
                <a:lnTo>
                  <a:pt x="0" y="573658"/>
                </a:lnTo>
                <a:lnTo>
                  <a:pt x="0" y="114807"/>
                </a:lnTo>
                <a:close/>
              </a:path>
            </a:pathLst>
          </a:custGeom>
          <a:ln w="25400">
            <a:solidFill>
              <a:srgbClr val="FFC000"/>
            </a:solidFill>
          </a:ln>
        </p:spPr>
        <p:txBody>
          <a:bodyPr wrap="square" lIns="0" tIns="0" rIns="0" bIns="0" rtlCol="0">
            <a:noAutofit/>
          </a:bodyPr>
          <a:lstStyle/>
          <a:p>
            <a:endParaRPr/>
          </a:p>
        </p:txBody>
      </p:sp>
      <p:sp>
        <p:nvSpPr>
          <p:cNvPr id="16" name="object 16"/>
          <p:cNvSpPr/>
          <p:nvPr/>
        </p:nvSpPr>
        <p:spPr>
          <a:xfrm>
            <a:off x="4395216" y="4474591"/>
            <a:ext cx="2526030" cy="688466"/>
          </a:xfrm>
          <a:custGeom>
            <a:avLst/>
            <a:gdLst/>
            <a:ahLst/>
            <a:cxnLst/>
            <a:rect l="l" t="t" r="r" b="b"/>
            <a:pathLst>
              <a:path w="2526030" h="688466">
                <a:moveTo>
                  <a:pt x="0" y="114807"/>
                </a:moveTo>
                <a:lnTo>
                  <a:pt x="0" y="573785"/>
                </a:lnTo>
                <a:lnTo>
                  <a:pt x="562" y="585210"/>
                </a:lnTo>
                <a:lnTo>
                  <a:pt x="12465" y="625814"/>
                </a:lnTo>
                <a:lnTo>
                  <a:pt x="37519" y="658589"/>
                </a:lnTo>
                <a:lnTo>
                  <a:pt x="72655" y="680489"/>
                </a:lnTo>
                <a:lnTo>
                  <a:pt x="114808" y="688466"/>
                </a:lnTo>
                <a:lnTo>
                  <a:pt x="2411349" y="688466"/>
                </a:lnTo>
                <a:lnTo>
                  <a:pt x="2450488" y="681623"/>
                </a:lnTo>
                <a:lnTo>
                  <a:pt x="2486244" y="660660"/>
                </a:lnTo>
                <a:lnTo>
                  <a:pt x="2512134" y="628579"/>
                </a:lnTo>
                <a:lnTo>
                  <a:pt x="2525104" y="588432"/>
                </a:lnTo>
                <a:lnTo>
                  <a:pt x="2526030" y="573785"/>
                </a:lnTo>
                <a:lnTo>
                  <a:pt x="2526030" y="114807"/>
                </a:lnTo>
                <a:lnTo>
                  <a:pt x="2519160" y="75579"/>
                </a:lnTo>
                <a:lnTo>
                  <a:pt x="2498188" y="39817"/>
                </a:lnTo>
                <a:lnTo>
                  <a:pt x="2466115" y="13910"/>
                </a:lnTo>
                <a:lnTo>
                  <a:pt x="2425987" y="926"/>
                </a:lnTo>
                <a:lnTo>
                  <a:pt x="2411349" y="0"/>
                </a:lnTo>
                <a:lnTo>
                  <a:pt x="114808" y="0"/>
                </a:lnTo>
                <a:lnTo>
                  <a:pt x="75506" y="6911"/>
                </a:lnTo>
                <a:lnTo>
                  <a:pt x="39776" y="27930"/>
                </a:lnTo>
                <a:lnTo>
                  <a:pt x="13895" y="60039"/>
                </a:lnTo>
                <a:lnTo>
                  <a:pt x="925" y="100174"/>
                </a:lnTo>
                <a:lnTo>
                  <a:pt x="0" y="114807"/>
                </a:lnTo>
                <a:close/>
              </a:path>
            </a:pathLst>
          </a:custGeom>
          <a:solidFill>
            <a:srgbClr val="FFFFFF">
              <a:alpha val="90196"/>
            </a:srgbClr>
          </a:solidFill>
        </p:spPr>
        <p:txBody>
          <a:bodyPr wrap="square" lIns="0" tIns="0" rIns="0" bIns="0" rtlCol="0">
            <a:noAutofit/>
          </a:bodyPr>
          <a:lstStyle/>
          <a:p>
            <a:endParaRPr/>
          </a:p>
        </p:txBody>
      </p:sp>
      <p:sp>
        <p:nvSpPr>
          <p:cNvPr id="17" name="object 17"/>
          <p:cNvSpPr/>
          <p:nvPr/>
        </p:nvSpPr>
        <p:spPr>
          <a:xfrm>
            <a:off x="4395216" y="4474591"/>
            <a:ext cx="2526030" cy="688466"/>
          </a:xfrm>
          <a:custGeom>
            <a:avLst/>
            <a:gdLst/>
            <a:ahLst/>
            <a:cxnLst/>
            <a:rect l="l" t="t" r="r" b="b"/>
            <a:pathLst>
              <a:path w="2526030" h="688466">
                <a:moveTo>
                  <a:pt x="0" y="114807"/>
                </a:moveTo>
                <a:lnTo>
                  <a:pt x="7986" y="72677"/>
                </a:lnTo>
                <a:lnTo>
                  <a:pt x="29904" y="37552"/>
                </a:lnTo>
                <a:lnTo>
                  <a:pt x="62691" y="12497"/>
                </a:lnTo>
                <a:lnTo>
                  <a:pt x="103285" y="571"/>
                </a:lnTo>
                <a:lnTo>
                  <a:pt x="114808" y="0"/>
                </a:lnTo>
                <a:lnTo>
                  <a:pt x="2411349" y="0"/>
                </a:lnTo>
                <a:lnTo>
                  <a:pt x="2453483" y="7995"/>
                </a:lnTo>
                <a:lnTo>
                  <a:pt x="2488580" y="29935"/>
                </a:lnTo>
                <a:lnTo>
                  <a:pt x="2513591" y="62753"/>
                </a:lnTo>
                <a:lnTo>
                  <a:pt x="2525469" y="103381"/>
                </a:lnTo>
                <a:lnTo>
                  <a:pt x="2526030" y="114807"/>
                </a:lnTo>
                <a:lnTo>
                  <a:pt x="2526030" y="573785"/>
                </a:lnTo>
                <a:lnTo>
                  <a:pt x="2518044" y="615942"/>
                </a:lnTo>
                <a:lnTo>
                  <a:pt x="2496121" y="651051"/>
                </a:lnTo>
                <a:lnTo>
                  <a:pt x="2463315" y="676059"/>
                </a:lnTo>
                <a:lnTo>
                  <a:pt x="2422677" y="687915"/>
                </a:lnTo>
                <a:lnTo>
                  <a:pt x="2411349" y="688466"/>
                </a:lnTo>
                <a:lnTo>
                  <a:pt x="114808" y="688466"/>
                </a:lnTo>
                <a:lnTo>
                  <a:pt x="72655" y="680489"/>
                </a:lnTo>
                <a:lnTo>
                  <a:pt x="37519" y="658589"/>
                </a:lnTo>
                <a:lnTo>
                  <a:pt x="12465" y="625814"/>
                </a:lnTo>
                <a:lnTo>
                  <a:pt x="562" y="585210"/>
                </a:lnTo>
                <a:lnTo>
                  <a:pt x="0" y="573785"/>
                </a:lnTo>
                <a:lnTo>
                  <a:pt x="0" y="114807"/>
                </a:lnTo>
                <a:close/>
              </a:path>
            </a:pathLst>
          </a:custGeom>
          <a:ln w="25400">
            <a:solidFill>
              <a:srgbClr val="FFC000"/>
            </a:solidFill>
          </a:ln>
        </p:spPr>
        <p:txBody>
          <a:bodyPr wrap="square" lIns="0" tIns="0" rIns="0" bIns="0" rtlCol="0">
            <a:noAutofit/>
          </a:bodyPr>
          <a:lstStyle/>
          <a:p>
            <a:endParaRPr/>
          </a:p>
        </p:txBody>
      </p:sp>
      <p:sp>
        <p:nvSpPr>
          <p:cNvPr id="8" name="object 8"/>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74852" y="1223137"/>
            <a:ext cx="5994659"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In functions there are four parameters they are as follows</a:t>
            </a:r>
            <a:endParaRPr sz="2000">
              <a:latin typeface="Calibri"/>
              <a:cs typeface="Calibri"/>
            </a:endParaRPr>
          </a:p>
        </p:txBody>
      </p:sp>
      <p:sp>
        <p:nvSpPr>
          <p:cNvPr id="6" name="object 6"/>
          <p:cNvSpPr txBox="1"/>
          <p:nvPr/>
        </p:nvSpPr>
        <p:spPr>
          <a:xfrm>
            <a:off x="4618482" y="2271489"/>
            <a:ext cx="2102640" cy="438404"/>
          </a:xfrm>
          <a:prstGeom prst="rect">
            <a:avLst/>
          </a:prstGeom>
        </p:spPr>
        <p:txBody>
          <a:bodyPr wrap="square" lIns="0" tIns="17526" rIns="0" bIns="0" rtlCol="0">
            <a:noAutofit/>
          </a:bodyPr>
          <a:lstStyle/>
          <a:p>
            <a:pPr marL="639063" indent="-626363">
              <a:lnSpc>
                <a:spcPts val="1660"/>
              </a:lnSpc>
            </a:pPr>
            <a:r>
              <a:rPr sz="1600" spc="4" dirty="0">
                <a:latin typeface="Times New Roman"/>
                <a:cs typeface="Times New Roman"/>
              </a:rPr>
              <a:t>1</a:t>
            </a:r>
            <a:r>
              <a:rPr sz="1600" spc="0" dirty="0">
                <a:latin typeface="Times New Roman"/>
                <a:cs typeface="Times New Roman"/>
              </a:rPr>
              <a:t>.Re</a:t>
            </a:r>
            <a:r>
              <a:rPr sz="1600" spc="4" dirty="0">
                <a:latin typeface="Times New Roman"/>
                <a:cs typeface="Times New Roman"/>
              </a:rPr>
              <a:t>qu</a:t>
            </a:r>
            <a:r>
              <a:rPr sz="1600" spc="0" dirty="0">
                <a:latin typeface="Times New Roman"/>
                <a:cs typeface="Times New Roman"/>
              </a:rPr>
              <a:t>ired</a:t>
            </a:r>
            <a:r>
              <a:rPr sz="1600" spc="-155" dirty="0">
                <a:latin typeface="Times New Roman"/>
                <a:cs typeface="Times New Roman"/>
              </a:rPr>
              <a:t> </a:t>
            </a:r>
            <a:r>
              <a:rPr sz="1600" spc="0" dirty="0">
                <a:latin typeface="Times New Roman"/>
                <a:cs typeface="Times New Roman"/>
              </a:rPr>
              <a:t>A</a:t>
            </a:r>
            <a:r>
              <a:rPr sz="1600" spc="-25" dirty="0">
                <a:latin typeface="Times New Roman"/>
                <a:cs typeface="Times New Roman"/>
              </a:rPr>
              <a:t>r</a:t>
            </a:r>
            <a:r>
              <a:rPr sz="1600" spc="4" dirty="0">
                <a:latin typeface="Times New Roman"/>
                <a:cs typeface="Times New Roman"/>
              </a:rPr>
              <a:t>gu</a:t>
            </a:r>
            <a:r>
              <a:rPr sz="1600" spc="-29" dirty="0">
                <a:latin typeface="Times New Roman"/>
                <a:cs typeface="Times New Roman"/>
              </a:rPr>
              <a:t>m</a:t>
            </a:r>
            <a:r>
              <a:rPr sz="1600" spc="0" dirty="0">
                <a:latin typeface="Times New Roman"/>
                <a:cs typeface="Times New Roman"/>
              </a:rPr>
              <a:t>e</a:t>
            </a:r>
            <a:r>
              <a:rPr sz="1600" spc="4" dirty="0">
                <a:latin typeface="Times New Roman"/>
                <a:cs typeface="Times New Roman"/>
              </a:rPr>
              <a:t>n</a:t>
            </a:r>
            <a:r>
              <a:rPr sz="1600" spc="0" dirty="0">
                <a:latin typeface="Times New Roman"/>
                <a:cs typeface="Times New Roman"/>
              </a:rPr>
              <a:t>ts</a:t>
            </a:r>
            <a:r>
              <a:rPr sz="1600" spc="-51" dirty="0">
                <a:latin typeface="Times New Roman"/>
                <a:cs typeface="Times New Roman"/>
              </a:rPr>
              <a:t> </a:t>
            </a:r>
            <a:r>
              <a:rPr sz="1600" spc="4" dirty="0">
                <a:latin typeface="Times New Roman"/>
                <a:cs typeface="Times New Roman"/>
              </a:rPr>
              <a:t>o</a:t>
            </a:r>
            <a:r>
              <a:rPr sz="1600" spc="0" dirty="0">
                <a:latin typeface="Times New Roman"/>
                <a:cs typeface="Times New Roman"/>
              </a:rPr>
              <a:t>r </a:t>
            </a:r>
            <a:r>
              <a:rPr sz="1600" spc="4" dirty="0">
                <a:latin typeface="Times New Roman"/>
                <a:cs typeface="Times New Roman"/>
              </a:rPr>
              <a:t>po</a:t>
            </a:r>
            <a:r>
              <a:rPr sz="1600" spc="0" dirty="0">
                <a:latin typeface="Times New Roman"/>
                <a:cs typeface="Times New Roman"/>
              </a:rPr>
              <a:t>siti</a:t>
            </a:r>
            <a:r>
              <a:rPr sz="1600" spc="9" dirty="0">
                <a:latin typeface="Times New Roman"/>
                <a:cs typeface="Times New Roman"/>
              </a:rPr>
              <a:t>o</a:t>
            </a:r>
            <a:r>
              <a:rPr sz="1600" spc="4" dirty="0">
                <a:latin typeface="Times New Roman"/>
                <a:cs typeface="Times New Roman"/>
              </a:rPr>
              <a:t>n</a:t>
            </a:r>
            <a:r>
              <a:rPr sz="1600" spc="0" dirty="0">
                <a:latin typeface="Times New Roman"/>
                <a:cs typeface="Times New Roman"/>
              </a:rPr>
              <a:t>al</a:t>
            </a:r>
            <a:endParaRPr sz="1600">
              <a:latin typeface="Times New Roman"/>
              <a:cs typeface="Times New Roman"/>
            </a:endParaRPr>
          </a:p>
        </p:txBody>
      </p:sp>
      <p:sp>
        <p:nvSpPr>
          <p:cNvPr id="5" name="object 5"/>
          <p:cNvSpPr txBox="1"/>
          <p:nvPr/>
        </p:nvSpPr>
        <p:spPr>
          <a:xfrm>
            <a:off x="4692777" y="3155663"/>
            <a:ext cx="1962122" cy="228092"/>
          </a:xfrm>
          <a:prstGeom prst="rect">
            <a:avLst/>
          </a:prstGeom>
        </p:spPr>
        <p:txBody>
          <a:bodyPr wrap="square" lIns="0" tIns="10985" rIns="0" bIns="0" rtlCol="0">
            <a:noAutofit/>
          </a:bodyPr>
          <a:lstStyle/>
          <a:p>
            <a:pPr marL="12700">
              <a:lnSpc>
                <a:spcPts val="1730"/>
              </a:lnSpc>
            </a:pPr>
            <a:r>
              <a:rPr sz="1600" spc="-4" dirty="0">
                <a:latin typeface="Times New Roman"/>
                <a:cs typeface="Times New Roman"/>
              </a:rPr>
              <a:t>2 .Keyword Parameters</a:t>
            </a:r>
            <a:endParaRPr sz="1600">
              <a:latin typeface="Times New Roman"/>
              <a:cs typeface="Times New Roman"/>
            </a:endParaRPr>
          </a:p>
        </p:txBody>
      </p:sp>
      <p:sp>
        <p:nvSpPr>
          <p:cNvPr id="4" name="object 4"/>
          <p:cNvSpPr txBox="1"/>
          <p:nvPr/>
        </p:nvSpPr>
        <p:spPr>
          <a:xfrm>
            <a:off x="4772025" y="3930490"/>
            <a:ext cx="1803414" cy="228091"/>
          </a:xfrm>
          <a:prstGeom prst="rect">
            <a:avLst/>
          </a:prstGeom>
        </p:spPr>
        <p:txBody>
          <a:bodyPr wrap="square" lIns="0" tIns="10985" rIns="0" bIns="0" rtlCol="0">
            <a:noAutofit/>
          </a:bodyPr>
          <a:lstStyle/>
          <a:p>
            <a:pPr marL="12700">
              <a:lnSpc>
                <a:spcPts val="1730"/>
              </a:lnSpc>
            </a:pPr>
            <a:r>
              <a:rPr sz="1600" spc="-3" dirty="0">
                <a:latin typeface="Times New Roman"/>
                <a:cs typeface="Times New Roman"/>
              </a:rPr>
              <a:t>3. Default parameters</a:t>
            </a:r>
            <a:endParaRPr sz="1600">
              <a:latin typeface="Times New Roman"/>
              <a:cs typeface="Times New Roman"/>
            </a:endParaRPr>
          </a:p>
        </p:txBody>
      </p:sp>
      <p:sp>
        <p:nvSpPr>
          <p:cNvPr id="3" name="object 3"/>
          <p:cNvSpPr txBox="1"/>
          <p:nvPr/>
        </p:nvSpPr>
        <p:spPr>
          <a:xfrm>
            <a:off x="4653153" y="4704936"/>
            <a:ext cx="2040969" cy="228091"/>
          </a:xfrm>
          <a:prstGeom prst="rect">
            <a:avLst/>
          </a:prstGeom>
        </p:spPr>
        <p:txBody>
          <a:bodyPr wrap="square" lIns="0" tIns="10985" rIns="0" bIns="0" rtlCol="0">
            <a:noAutofit/>
          </a:bodyPr>
          <a:lstStyle/>
          <a:p>
            <a:pPr marL="12700">
              <a:lnSpc>
                <a:spcPts val="1730"/>
              </a:lnSpc>
            </a:pPr>
            <a:r>
              <a:rPr sz="1600" spc="-3" dirty="0">
                <a:latin typeface="Times New Roman"/>
                <a:cs typeface="Times New Roman"/>
              </a:rPr>
              <a:t>4. Collecting parameters</a:t>
            </a:r>
            <a:endParaRPr sz="160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1133906" y="2633218"/>
            <a:ext cx="5654802" cy="1633981"/>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886688" y="2521585"/>
            <a:ext cx="6373139" cy="1745614"/>
          </a:xfrm>
          <a:custGeom>
            <a:avLst/>
            <a:gdLst/>
            <a:ahLst/>
            <a:cxnLst/>
            <a:rect l="l" t="t" r="r" b="b"/>
            <a:pathLst>
              <a:path w="6373139" h="1745614">
                <a:moveTo>
                  <a:pt x="0" y="290829"/>
                </a:moveTo>
                <a:lnTo>
                  <a:pt x="3808" y="243647"/>
                </a:lnTo>
                <a:lnTo>
                  <a:pt x="14832" y="198892"/>
                </a:lnTo>
                <a:lnTo>
                  <a:pt x="32475" y="157161"/>
                </a:lnTo>
                <a:lnTo>
                  <a:pt x="56137" y="119054"/>
                </a:lnTo>
                <a:lnTo>
                  <a:pt x="85218" y="85169"/>
                </a:lnTo>
                <a:lnTo>
                  <a:pt x="119120" y="56103"/>
                </a:lnTo>
                <a:lnTo>
                  <a:pt x="157244" y="32455"/>
                </a:lnTo>
                <a:lnTo>
                  <a:pt x="198991" y="14823"/>
                </a:lnTo>
                <a:lnTo>
                  <a:pt x="243761" y="3805"/>
                </a:lnTo>
                <a:lnTo>
                  <a:pt x="290956" y="0"/>
                </a:lnTo>
                <a:lnTo>
                  <a:pt x="6082182" y="0"/>
                </a:lnTo>
                <a:lnTo>
                  <a:pt x="6129368" y="3805"/>
                </a:lnTo>
                <a:lnTo>
                  <a:pt x="6174133" y="14823"/>
                </a:lnTo>
                <a:lnTo>
                  <a:pt x="6215877" y="32455"/>
                </a:lnTo>
                <a:lnTo>
                  <a:pt x="6254002" y="56103"/>
                </a:lnTo>
                <a:lnTo>
                  <a:pt x="6287906" y="85169"/>
                </a:lnTo>
                <a:lnTo>
                  <a:pt x="6316991" y="119054"/>
                </a:lnTo>
                <a:lnTo>
                  <a:pt x="6340656" y="157161"/>
                </a:lnTo>
                <a:lnTo>
                  <a:pt x="6358302" y="198892"/>
                </a:lnTo>
                <a:lnTo>
                  <a:pt x="6369330" y="243647"/>
                </a:lnTo>
                <a:lnTo>
                  <a:pt x="6373139" y="290829"/>
                </a:lnTo>
                <a:lnTo>
                  <a:pt x="6373139" y="1454658"/>
                </a:lnTo>
                <a:lnTo>
                  <a:pt x="6369330" y="1501843"/>
                </a:lnTo>
                <a:lnTo>
                  <a:pt x="6358302" y="1546609"/>
                </a:lnTo>
                <a:lnTo>
                  <a:pt x="6340656" y="1588353"/>
                </a:lnTo>
                <a:lnTo>
                  <a:pt x="6316991" y="1626477"/>
                </a:lnTo>
                <a:lnTo>
                  <a:pt x="6287906" y="1660382"/>
                </a:lnTo>
                <a:lnTo>
                  <a:pt x="6254002" y="1689466"/>
                </a:lnTo>
                <a:lnTo>
                  <a:pt x="6215877" y="1713132"/>
                </a:lnTo>
                <a:lnTo>
                  <a:pt x="6174133" y="1730778"/>
                </a:lnTo>
                <a:lnTo>
                  <a:pt x="6129368" y="1741805"/>
                </a:lnTo>
                <a:lnTo>
                  <a:pt x="6082182" y="1745614"/>
                </a:lnTo>
                <a:lnTo>
                  <a:pt x="290956" y="1745614"/>
                </a:lnTo>
                <a:lnTo>
                  <a:pt x="243761" y="1741805"/>
                </a:lnTo>
                <a:lnTo>
                  <a:pt x="198991" y="1730778"/>
                </a:lnTo>
                <a:lnTo>
                  <a:pt x="157244" y="1713132"/>
                </a:lnTo>
                <a:lnTo>
                  <a:pt x="119120" y="1689466"/>
                </a:lnTo>
                <a:lnTo>
                  <a:pt x="85218" y="1660382"/>
                </a:lnTo>
                <a:lnTo>
                  <a:pt x="56137" y="1626477"/>
                </a:lnTo>
                <a:lnTo>
                  <a:pt x="32475" y="1588353"/>
                </a:lnTo>
                <a:lnTo>
                  <a:pt x="14832" y="1546609"/>
                </a:lnTo>
                <a:lnTo>
                  <a:pt x="3808" y="1501843"/>
                </a:lnTo>
                <a:lnTo>
                  <a:pt x="0" y="1454658"/>
                </a:lnTo>
                <a:lnTo>
                  <a:pt x="0" y="290829"/>
                </a:lnTo>
                <a:close/>
              </a:path>
            </a:pathLst>
          </a:custGeom>
          <a:ln w="25400">
            <a:solidFill>
              <a:srgbClr val="BB8B00"/>
            </a:solidFill>
            <a:prstDash val="lgDash"/>
          </a:ln>
        </p:spPr>
        <p:txBody>
          <a:bodyPr wrap="square" lIns="0" tIns="0" rIns="0" bIns="0" rtlCol="0">
            <a:noAutofit/>
          </a:bodyPr>
          <a:lstStyle/>
          <a:p>
            <a:endParaRPr/>
          </a:p>
        </p:txBody>
      </p:sp>
      <p:sp>
        <p:nvSpPr>
          <p:cNvPr id="14" name="object 14"/>
          <p:cNvSpPr/>
          <p:nvPr/>
        </p:nvSpPr>
        <p:spPr>
          <a:xfrm>
            <a:off x="4073271" y="3602354"/>
            <a:ext cx="1306829" cy="1334135"/>
          </a:xfrm>
          <a:custGeom>
            <a:avLst/>
            <a:gdLst/>
            <a:ahLst/>
            <a:cxnLst/>
            <a:rect l="l" t="t" r="r" b="b"/>
            <a:pathLst>
              <a:path w="1306829" h="1334135">
                <a:moveTo>
                  <a:pt x="7112" y="15113"/>
                </a:moveTo>
                <a:lnTo>
                  <a:pt x="20597" y="30211"/>
                </a:lnTo>
                <a:lnTo>
                  <a:pt x="1297813" y="1334135"/>
                </a:lnTo>
                <a:lnTo>
                  <a:pt x="1306829" y="1325245"/>
                </a:lnTo>
                <a:lnTo>
                  <a:pt x="29747" y="21329"/>
                </a:lnTo>
                <a:lnTo>
                  <a:pt x="13334" y="4572"/>
                </a:lnTo>
                <a:lnTo>
                  <a:pt x="4190" y="13462"/>
                </a:lnTo>
                <a:lnTo>
                  <a:pt x="24129" y="96139"/>
                </a:lnTo>
                <a:lnTo>
                  <a:pt x="25018" y="99568"/>
                </a:lnTo>
                <a:lnTo>
                  <a:pt x="28448" y="101600"/>
                </a:lnTo>
                <a:lnTo>
                  <a:pt x="31876" y="100711"/>
                </a:lnTo>
                <a:lnTo>
                  <a:pt x="35305" y="99822"/>
                </a:lnTo>
                <a:lnTo>
                  <a:pt x="37337" y="96393"/>
                </a:lnTo>
                <a:lnTo>
                  <a:pt x="36449" y="92964"/>
                </a:lnTo>
                <a:lnTo>
                  <a:pt x="20597" y="30211"/>
                </a:lnTo>
                <a:lnTo>
                  <a:pt x="7112" y="15113"/>
                </a:lnTo>
                <a:lnTo>
                  <a:pt x="14858" y="7493"/>
                </a:lnTo>
                <a:lnTo>
                  <a:pt x="17504" y="17967"/>
                </a:lnTo>
                <a:lnTo>
                  <a:pt x="7112" y="15113"/>
                </a:lnTo>
                <a:close/>
              </a:path>
              <a:path w="1306829" h="1334135">
                <a:moveTo>
                  <a:pt x="99059" y="37465"/>
                </a:moveTo>
                <a:lnTo>
                  <a:pt x="99949" y="34036"/>
                </a:lnTo>
                <a:lnTo>
                  <a:pt x="100837" y="30607"/>
                </a:lnTo>
                <a:lnTo>
                  <a:pt x="98932" y="27178"/>
                </a:lnTo>
                <a:lnTo>
                  <a:pt x="95503" y="26289"/>
                </a:lnTo>
                <a:lnTo>
                  <a:pt x="0" y="0"/>
                </a:lnTo>
                <a:lnTo>
                  <a:pt x="24129" y="96139"/>
                </a:lnTo>
                <a:lnTo>
                  <a:pt x="4190" y="13462"/>
                </a:lnTo>
                <a:lnTo>
                  <a:pt x="13334" y="4572"/>
                </a:lnTo>
                <a:lnTo>
                  <a:pt x="29747" y="21329"/>
                </a:lnTo>
                <a:lnTo>
                  <a:pt x="92201" y="38481"/>
                </a:lnTo>
                <a:lnTo>
                  <a:pt x="95503" y="39370"/>
                </a:lnTo>
                <a:lnTo>
                  <a:pt x="99059" y="37465"/>
                </a:lnTo>
                <a:close/>
              </a:path>
              <a:path w="1306829" h="1334135">
                <a:moveTo>
                  <a:pt x="17504" y="17967"/>
                </a:moveTo>
                <a:lnTo>
                  <a:pt x="14858" y="7493"/>
                </a:lnTo>
                <a:lnTo>
                  <a:pt x="7112" y="15113"/>
                </a:lnTo>
                <a:lnTo>
                  <a:pt x="17504" y="17967"/>
                </a:lnTo>
                <a:close/>
              </a:path>
            </a:pathLst>
          </a:custGeom>
          <a:solidFill>
            <a:srgbClr val="FFBE00"/>
          </a:solidFill>
        </p:spPr>
        <p:txBody>
          <a:bodyPr wrap="square" lIns="0" tIns="0" rIns="0" bIns="0" rtlCol="0">
            <a:noAutofit/>
          </a:bodyPr>
          <a:lstStyle/>
          <a:p>
            <a:endParaRPr/>
          </a:p>
        </p:txBody>
      </p:sp>
      <p:sp>
        <p:nvSpPr>
          <p:cNvPr id="15" name="object 15"/>
          <p:cNvSpPr/>
          <p:nvPr/>
        </p:nvSpPr>
        <p:spPr>
          <a:xfrm>
            <a:off x="5015357" y="4779772"/>
            <a:ext cx="5195443" cy="1163827"/>
          </a:xfrm>
          <a:custGeom>
            <a:avLst/>
            <a:gdLst/>
            <a:ahLst/>
            <a:cxnLst/>
            <a:rect l="l" t="t" r="r" b="b"/>
            <a:pathLst>
              <a:path w="5195443" h="1163827">
                <a:moveTo>
                  <a:pt x="0" y="194055"/>
                </a:moveTo>
                <a:lnTo>
                  <a:pt x="0" y="969860"/>
                </a:lnTo>
                <a:lnTo>
                  <a:pt x="643" y="985769"/>
                </a:lnTo>
                <a:lnTo>
                  <a:pt x="9890" y="1031169"/>
                </a:lnTo>
                <a:lnTo>
                  <a:pt x="29065" y="1072034"/>
                </a:lnTo>
                <a:lnTo>
                  <a:pt x="56816" y="1107016"/>
                </a:lnTo>
                <a:lnTo>
                  <a:pt x="91794" y="1134767"/>
                </a:lnTo>
                <a:lnTo>
                  <a:pt x="132648" y="1153939"/>
                </a:lnTo>
                <a:lnTo>
                  <a:pt x="178029" y="1163185"/>
                </a:lnTo>
                <a:lnTo>
                  <a:pt x="193928" y="1163827"/>
                </a:lnTo>
                <a:lnTo>
                  <a:pt x="5001514" y="1163827"/>
                </a:lnTo>
                <a:lnTo>
                  <a:pt x="5048103" y="1158190"/>
                </a:lnTo>
                <a:lnTo>
                  <a:pt x="5090616" y="1142177"/>
                </a:lnTo>
                <a:lnTo>
                  <a:pt x="5127703" y="1117136"/>
                </a:lnTo>
                <a:lnTo>
                  <a:pt x="5158013" y="1084415"/>
                </a:lnTo>
                <a:lnTo>
                  <a:pt x="5180197" y="1045361"/>
                </a:lnTo>
                <a:lnTo>
                  <a:pt x="5192903" y="1001323"/>
                </a:lnTo>
                <a:lnTo>
                  <a:pt x="5195443" y="969860"/>
                </a:lnTo>
                <a:lnTo>
                  <a:pt x="5195443" y="194055"/>
                </a:lnTo>
                <a:lnTo>
                  <a:pt x="5189804" y="147417"/>
                </a:lnTo>
                <a:lnTo>
                  <a:pt x="5173788" y="104869"/>
                </a:lnTo>
                <a:lnTo>
                  <a:pt x="5148746" y="67760"/>
                </a:lnTo>
                <a:lnTo>
                  <a:pt x="5116027" y="37437"/>
                </a:lnTo>
                <a:lnTo>
                  <a:pt x="5076981" y="15247"/>
                </a:lnTo>
                <a:lnTo>
                  <a:pt x="5032959" y="2539"/>
                </a:lnTo>
                <a:lnTo>
                  <a:pt x="5001514" y="0"/>
                </a:lnTo>
                <a:lnTo>
                  <a:pt x="193928" y="0"/>
                </a:lnTo>
                <a:lnTo>
                  <a:pt x="147339" y="5638"/>
                </a:lnTo>
                <a:lnTo>
                  <a:pt x="104826" y="21657"/>
                </a:lnTo>
                <a:lnTo>
                  <a:pt x="67739" y="46708"/>
                </a:lnTo>
                <a:lnTo>
                  <a:pt x="37429" y="79443"/>
                </a:lnTo>
                <a:lnTo>
                  <a:pt x="15245" y="118514"/>
                </a:lnTo>
                <a:lnTo>
                  <a:pt x="2539" y="162575"/>
                </a:lnTo>
                <a:lnTo>
                  <a:pt x="0" y="194055"/>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5015357" y="4779772"/>
            <a:ext cx="5195443" cy="1163827"/>
          </a:xfrm>
          <a:custGeom>
            <a:avLst/>
            <a:gdLst/>
            <a:ahLst/>
            <a:cxnLst/>
            <a:rect l="l" t="t" r="r" b="b"/>
            <a:pathLst>
              <a:path w="5195443" h="1163827">
                <a:moveTo>
                  <a:pt x="0" y="194055"/>
                </a:moveTo>
                <a:lnTo>
                  <a:pt x="5638" y="147417"/>
                </a:lnTo>
                <a:lnTo>
                  <a:pt x="21654" y="104869"/>
                </a:lnTo>
                <a:lnTo>
                  <a:pt x="46696" y="67760"/>
                </a:lnTo>
                <a:lnTo>
                  <a:pt x="79415" y="37437"/>
                </a:lnTo>
                <a:lnTo>
                  <a:pt x="118461" y="15247"/>
                </a:lnTo>
                <a:lnTo>
                  <a:pt x="162483" y="2539"/>
                </a:lnTo>
                <a:lnTo>
                  <a:pt x="193928" y="0"/>
                </a:lnTo>
                <a:lnTo>
                  <a:pt x="5001514" y="0"/>
                </a:lnTo>
                <a:lnTo>
                  <a:pt x="5048103" y="5638"/>
                </a:lnTo>
                <a:lnTo>
                  <a:pt x="5090616" y="21657"/>
                </a:lnTo>
                <a:lnTo>
                  <a:pt x="5127703" y="46708"/>
                </a:lnTo>
                <a:lnTo>
                  <a:pt x="5158013" y="79443"/>
                </a:lnTo>
                <a:lnTo>
                  <a:pt x="5180197" y="118514"/>
                </a:lnTo>
                <a:lnTo>
                  <a:pt x="5192903" y="162575"/>
                </a:lnTo>
                <a:lnTo>
                  <a:pt x="5195443" y="194055"/>
                </a:lnTo>
                <a:lnTo>
                  <a:pt x="5195443" y="969860"/>
                </a:lnTo>
                <a:lnTo>
                  <a:pt x="5189804" y="1016473"/>
                </a:lnTo>
                <a:lnTo>
                  <a:pt x="5173788" y="1058999"/>
                </a:lnTo>
                <a:lnTo>
                  <a:pt x="5148746" y="1096092"/>
                </a:lnTo>
                <a:lnTo>
                  <a:pt x="5116027" y="1126403"/>
                </a:lnTo>
                <a:lnTo>
                  <a:pt x="5076981" y="1148585"/>
                </a:lnTo>
                <a:lnTo>
                  <a:pt x="5032959" y="1161289"/>
                </a:lnTo>
                <a:lnTo>
                  <a:pt x="5001514" y="1163827"/>
                </a:lnTo>
                <a:lnTo>
                  <a:pt x="193928" y="1163827"/>
                </a:lnTo>
                <a:lnTo>
                  <a:pt x="147339" y="1158190"/>
                </a:lnTo>
                <a:lnTo>
                  <a:pt x="104826" y="1142177"/>
                </a:lnTo>
                <a:lnTo>
                  <a:pt x="67739" y="1117136"/>
                </a:lnTo>
                <a:lnTo>
                  <a:pt x="37429" y="1084415"/>
                </a:lnTo>
                <a:lnTo>
                  <a:pt x="15245" y="1045361"/>
                </a:lnTo>
                <a:lnTo>
                  <a:pt x="2539" y="1001323"/>
                </a:lnTo>
                <a:lnTo>
                  <a:pt x="0" y="969860"/>
                </a:lnTo>
                <a:lnTo>
                  <a:pt x="0" y="194055"/>
                </a:lnTo>
                <a:close/>
              </a:path>
            </a:pathLst>
          </a:custGeom>
          <a:ln w="25400">
            <a:solidFill>
              <a:srgbClr val="BB8B00"/>
            </a:solidFill>
          </a:ln>
        </p:spPr>
        <p:txBody>
          <a:bodyPr wrap="square" lIns="0" tIns="0" rIns="0" bIns="0" rtlCol="0">
            <a:noAutofit/>
          </a:bodyPr>
          <a:lstStyle/>
          <a:p>
            <a:endParaRPr/>
          </a:p>
        </p:txBody>
      </p:sp>
      <p:sp>
        <p:nvSpPr>
          <p:cNvPr id="11" name="object 11"/>
          <p:cNvSpPr txBox="1"/>
          <p:nvPr/>
        </p:nvSpPr>
        <p:spPr>
          <a:xfrm>
            <a:off x="387502" y="213486"/>
            <a:ext cx="7556069" cy="342392"/>
          </a:xfrm>
          <a:prstGeom prst="rect">
            <a:avLst/>
          </a:prstGeom>
        </p:spPr>
        <p:txBody>
          <a:bodyPr wrap="square" lIns="0" tIns="16478" rIns="0" bIns="0" rtlCol="0">
            <a:noAutofit/>
          </a:bodyPr>
          <a:lstStyle/>
          <a:p>
            <a:pPr marL="12700">
              <a:lnSpc>
                <a:spcPts val="2595"/>
              </a:lnSpc>
            </a:pPr>
            <a:r>
              <a:rPr sz="2500" b="1" u="heavy" spc="-1" dirty="0">
                <a:solidFill>
                  <a:srgbClr val="404040"/>
                </a:solidFill>
                <a:latin typeface="Calibri"/>
                <a:cs typeface="Calibri"/>
              </a:rPr>
              <a:t>1.REQUIRED ARGUMENTS OR POSITIONAL PARAMETERS</a:t>
            </a:r>
            <a:endParaRPr sz="25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74852" y="1223137"/>
            <a:ext cx="10510057" cy="1255725"/>
          </a:xfrm>
          <a:prstGeom prst="rect">
            <a:avLst/>
          </a:prstGeom>
        </p:spPr>
        <p:txBody>
          <a:bodyPr wrap="square" lIns="0" tIns="13366" rIns="0" bIns="0" rtlCol="0">
            <a:noAutofit/>
          </a:bodyPr>
          <a:lstStyle/>
          <a:p>
            <a:pPr marL="12700">
              <a:lnSpc>
                <a:spcPts val="2105"/>
              </a:lnSpc>
            </a:pPr>
            <a:r>
              <a:rPr sz="2000" spc="13" dirty="0">
                <a:latin typeface="Calibri"/>
                <a:cs typeface="Calibri"/>
              </a:rPr>
              <a:t>The arguments or  parameters which are in a positional format in a( parameters must be in a order)</a:t>
            </a:r>
            <a:endParaRPr sz="2000">
              <a:latin typeface="Calibri"/>
              <a:cs typeface="Calibri"/>
            </a:endParaRPr>
          </a:p>
          <a:p>
            <a:pPr marL="12700" marR="47">
              <a:lnSpc>
                <a:spcPts val="2400"/>
              </a:lnSpc>
              <a:spcBef>
                <a:spcPts val="14"/>
              </a:spcBef>
            </a:pPr>
            <a:r>
              <a:rPr sz="2000" spc="1" dirty="0">
                <a:latin typeface="Calibri"/>
                <a:cs typeface="Calibri"/>
              </a:rPr>
              <a:t>function is nothing but Positional Arguments or parameters. Parameters in function call will perfectly</a:t>
            </a:r>
            <a:endParaRPr sz="2000">
              <a:latin typeface="Calibri"/>
              <a:cs typeface="Calibri"/>
            </a:endParaRPr>
          </a:p>
          <a:p>
            <a:pPr marL="12700" marR="38176">
              <a:lnSpc>
                <a:spcPts val="2400"/>
              </a:lnSpc>
            </a:pPr>
            <a:r>
              <a:rPr sz="2000" spc="-1" dirty="0">
                <a:latin typeface="Calibri"/>
                <a:cs typeface="Calibri"/>
              </a:rPr>
              <a:t>match with the function definition.</a:t>
            </a:r>
            <a:endParaRPr sz="2000">
              <a:latin typeface="Calibri"/>
              <a:cs typeface="Calibri"/>
            </a:endParaRPr>
          </a:p>
          <a:p>
            <a:pPr marL="12700" marR="38176">
              <a:lnSpc>
                <a:spcPct val="101725"/>
              </a:lnSpc>
              <a:spcBef>
                <a:spcPts val="320"/>
              </a:spcBef>
            </a:pPr>
            <a:r>
              <a:rPr sz="2000" spc="-6" dirty="0">
                <a:latin typeface="Calibri"/>
                <a:cs typeface="Calibri"/>
              </a:rPr>
              <a:t>Example</a:t>
            </a:r>
            <a:endParaRPr sz="2000">
              <a:latin typeface="Calibri"/>
              <a:cs typeface="Calibri"/>
            </a:endParaRPr>
          </a:p>
        </p:txBody>
      </p:sp>
      <p:sp>
        <p:nvSpPr>
          <p:cNvPr id="8" name="object 8"/>
          <p:cNvSpPr txBox="1"/>
          <p:nvPr/>
        </p:nvSpPr>
        <p:spPr>
          <a:xfrm>
            <a:off x="631952" y="2183280"/>
            <a:ext cx="152806"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5151501" y="4980432"/>
            <a:ext cx="4957979" cy="802894"/>
          </a:xfrm>
          <a:prstGeom prst="rect">
            <a:avLst/>
          </a:prstGeom>
        </p:spPr>
        <p:txBody>
          <a:bodyPr wrap="square" lIns="0" tIns="12065" rIns="0" bIns="0" rtlCol="0">
            <a:noAutofit/>
          </a:bodyPr>
          <a:lstStyle/>
          <a:p>
            <a:pPr marL="12700">
              <a:lnSpc>
                <a:spcPts val="1900"/>
              </a:lnSpc>
            </a:pPr>
            <a:r>
              <a:rPr sz="1800" spc="8" dirty="0">
                <a:solidFill>
                  <a:srgbClr val="FFFFFF"/>
                </a:solidFill>
                <a:latin typeface="Calibri"/>
                <a:cs typeface="Calibri"/>
              </a:rPr>
              <a:t>Here  we  had  given  4  positions  so  when  we  give</a:t>
            </a:r>
            <a:endParaRPr sz="1800">
              <a:latin typeface="Calibri"/>
              <a:cs typeface="Calibri"/>
            </a:endParaRPr>
          </a:p>
          <a:p>
            <a:pPr marL="12700" marR="2211">
              <a:lnSpc>
                <a:spcPts val="2160"/>
              </a:lnSpc>
              <a:spcBef>
                <a:spcPts val="13"/>
              </a:spcBef>
            </a:pPr>
            <a:r>
              <a:rPr sz="1800" spc="-2" dirty="0">
                <a:solidFill>
                  <a:srgbClr val="FFFFFF"/>
                </a:solidFill>
                <a:latin typeface="Calibri"/>
                <a:cs typeface="Calibri"/>
              </a:rPr>
              <a:t>values  like 4,2,6,1 then they will take those values in</a:t>
            </a:r>
            <a:endParaRPr sz="1800">
              <a:latin typeface="Calibri"/>
              <a:cs typeface="Calibri"/>
            </a:endParaRPr>
          </a:p>
          <a:p>
            <a:pPr marL="12700" marR="34290">
              <a:lnSpc>
                <a:spcPts val="2160"/>
              </a:lnSpc>
            </a:pPr>
            <a:r>
              <a:rPr sz="1800" spc="-25" dirty="0">
                <a:solidFill>
                  <a:srgbClr val="FFFFFF"/>
                </a:solidFill>
                <a:latin typeface="Calibri"/>
                <a:cs typeface="Calibri"/>
              </a:rPr>
              <a:t>a order.</a:t>
            </a:r>
            <a:endParaRPr sz="1800">
              <a:latin typeface="Calibri"/>
              <a:cs typeface="Calibri"/>
            </a:endParaRPr>
          </a:p>
        </p:txBody>
      </p:sp>
      <p:sp>
        <p:nvSpPr>
          <p:cNvPr id="5" name="object 5"/>
          <p:cNvSpPr txBox="1"/>
          <p:nvPr/>
        </p:nvSpPr>
        <p:spPr>
          <a:xfrm>
            <a:off x="2012858" y="324230"/>
            <a:ext cx="77228"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812512" y="324230"/>
            <a:ext cx="7682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282168" y="324230"/>
            <a:ext cx="7155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5961119" y="324230"/>
            <a:ext cx="144938"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bject 55"/>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21" name="object 21"/>
          <p:cNvSpPr/>
          <p:nvPr/>
        </p:nvSpPr>
        <p:spPr>
          <a:xfrm>
            <a:off x="2014727" y="2948940"/>
            <a:ext cx="6181344" cy="1644395"/>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2057400" y="2971800"/>
            <a:ext cx="6096000" cy="1559560"/>
          </a:xfrm>
          <a:prstGeom prst="rect">
            <a:avLst/>
          </a:prstGeom>
          <a:blipFill>
            <a:blip r:embed="rId3" cstate="print"/>
            <a:stretch>
              <a:fillRect/>
            </a:stretch>
          </a:blipFill>
        </p:spPr>
        <p:txBody>
          <a:bodyPr wrap="square" lIns="0" tIns="0" rIns="0" bIns="0" rtlCol="0">
            <a:noAutofit/>
          </a:bodyPr>
          <a:lstStyle/>
          <a:p>
            <a:endParaRPr/>
          </a:p>
        </p:txBody>
      </p:sp>
      <p:sp>
        <p:nvSpPr>
          <p:cNvPr id="23" name="object 23"/>
          <p:cNvSpPr/>
          <p:nvPr/>
        </p:nvSpPr>
        <p:spPr>
          <a:xfrm>
            <a:off x="2057400" y="2971800"/>
            <a:ext cx="1524000" cy="447039"/>
          </a:xfrm>
          <a:custGeom>
            <a:avLst/>
            <a:gdLst/>
            <a:ahLst/>
            <a:cxnLst/>
            <a:rect l="l" t="t" r="r" b="b"/>
            <a:pathLst>
              <a:path w="1524000" h="447039">
                <a:moveTo>
                  <a:pt x="0" y="447039"/>
                </a:moveTo>
                <a:lnTo>
                  <a:pt x="1524000" y="447039"/>
                </a:lnTo>
                <a:lnTo>
                  <a:pt x="1524000" y="0"/>
                </a:lnTo>
                <a:lnTo>
                  <a:pt x="0" y="0"/>
                </a:lnTo>
                <a:lnTo>
                  <a:pt x="0" y="447039"/>
                </a:lnTo>
                <a:close/>
              </a:path>
            </a:pathLst>
          </a:custGeom>
          <a:solidFill>
            <a:srgbClr val="FFC000"/>
          </a:solidFill>
        </p:spPr>
        <p:txBody>
          <a:bodyPr wrap="square" lIns="0" tIns="0" rIns="0" bIns="0" rtlCol="0">
            <a:noAutofit/>
          </a:bodyPr>
          <a:lstStyle/>
          <a:p>
            <a:endParaRPr/>
          </a:p>
        </p:txBody>
      </p:sp>
      <p:sp>
        <p:nvSpPr>
          <p:cNvPr id="24" name="object 24"/>
          <p:cNvSpPr/>
          <p:nvPr/>
        </p:nvSpPr>
        <p:spPr>
          <a:xfrm>
            <a:off x="3581400" y="2971800"/>
            <a:ext cx="1524000" cy="447039"/>
          </a:xfrm>
          <a:custGeom>
            <a:avLst/>
            <a:gdLst/>
            <a:ahLst/>
            <a:cxnLst/>
            <a:rect l="l" t="t" r="r" b="b"/>
            <a:pathLst>
              <a:path w="1524000" h="447039">
                <a:moveTo>
                  <a:pt x="0" y="447039"/>
                </a:moveTo>
                <a:lnTo>
                  <a:pt x="1524000" y="447039"/>
                </a:lnTo>
                <a:lnTo>
                  <a:pt x="1524000" y="0"/>
                </a:lnTo>
                <a:lnTo>
                  <a:pt x="0" y="0"/>
                </a:lnTo>
                <a:lnTo>
                  <a:pt x="0" y="447039"/>
                </a:lnTo>
                <a:close/>
              </a:path>
            </a:pathLst>
          </a:custGeom>
          <a:solidFill>
            <a:srgbClr val="FFC000"/>
          </a:solidFill>
        </p:spPr>
        <p:txBody>
          <a:bodyPr wrap="square" lIns="0" tIns="0" rIns="0" bIns="0" rtlCol="0">
            <a:noAutofit/>
          </a:bodyPr>
          <a:lstStyle/>
          <a:p>
            <a:endParaRPr/>
          </a:p>
        </p:txBody>
      </p:sp>
      <p:sp>
        <p:nvSpPr>
          <p:cNvPr id="25" name="object 25"/>
          <p:cNvSpPr/>
          <p:nvPr/>
        </p:nvSpPr>
        <p:spPr>
          <a:xfrm>
            <a:off x="5105400" y="2971800"/>
            <a:ext cx="1524000" cy="447039"/>
          </a:xfrm>
          <a:custGeom>
            <a:avLst/>
            <a:gdLst/>
            <a:ahLst/>
            <a:cxnLst/>
            <a:rect l="l" t="t" r="r" b="b"/>
            <a:pathLst>
              <a:path w="1524000" h="447039">
                <a:moveTo>
                  <a:pt x="0" y="447039"/>
                </a:moveTo>
                <a:lnTo>
                  <a:pt x="1524000" y="447039"/>
                </a:lnTo>
                <a:lnTo>
                  <a:pt x="1524000" y="0"/>
                </a:lnTo>
                <a:lnTo>
                  <a:pt x="0" y="0"/>
                </a:lnTo>
                <a:lnTo>
                  <a:pt x="0" y="447039"/>
                </a:lnTo>
                <a:close/>
              </a:path>
            </a:pathLst>
          </a:custGeom>
          <a:solidFill>
            <a:srgbClr val="FFC000"/>
          </a:solidFill>
        </p:spPr>
        <p:txBody>
          <a:bodyPr wrap="square" lIns="0" tIns="0" rIns="0" bIns="0" rtlCol="0">
            <a:noAutofit/>
          </a:bodyPr>
          <a:lstStyle/>
          <a:p>
            <a:endParaRPr/>
          </a:p>
        </p:txBody>
      </p:sp>
      <p:sp>
        <p:nvSpPr>
          <p:cNvPr id="26" name="object 26"/>
          <p:cNvSpPr/>
          <p:nvPr/>
        </p:nvSpPr>
        <p:spPr>
          <a:xfrm>
            <a:off x="6629400" y="2971800"/>
            <a:ext cx="1524000" cy="447039"/>
          </a:xfrm>
          <a:custGeom>
            <a:avLst/>
            <a:gdLst/>
            <a:ahLst/>
            <a:cxnLst/>
            <a:rect l="l" t="t" r="r" b="b"/>
            <a:pathLst>
              <a:path w="1524000" h="447039">
                <a:moveTo>
                  <a:pt x="0" y="447039"/>
                </a:moveTo>
                <a:lnTo>
                  <a:pt x="1524000" y="447039"/>
                </a:lnTo>
                <a:lnTo>
                  <a:pt x="1524000" y="0"/>
                </a:lnTo>
                <a:lnTo>
                  <a:pt x="0" y="0"/>
                </a:lnTo>
                <a:lnTo>
                  <a:pt x="0" y="447039"/>
                </a:lnTo>
                <a:close/>
              </a:path>
            </a:pathLst>
          </a:custGeom>
          <a:solidFill>
            <a:srgbClr val="FFC000"/>
          </a:solidFill>
        </p:spPr>
        <p:txBody>
          <a:bodyPr wrap="square" lIns="0" tIns="0" rIns="0" bIns="0" rtlCol="0">
            <a:noAutofit/>
          </a:bodyPr>
          <a:lstStyle/>
          <a:p>
            <a:endParaRPr/>
          </a:p>
        </p:txBody>
      </p:sp>
      <p:sp>
        <p:nvSpPr>
          <p:cNvPr id="27" name="object 27"/>
          <p:cNvSpPr/>
          <p:nvPr/>
        </p:nvSpPr>
        <p:spPr>
          <a:xfrm>
            <a:off x="2057400" y="3418840"/>
            <a:ext cx="1524000" cy="370840"/>
          </a:xfrm>
          <a:custGeom>
            <a:avLst/>
            <a:gdLst/>
            <a:ahLst/>
            <a:cxnLst/>
            <a:rect l="l" t="t" r="r" b="b"/>
            <a:pathLst>
              <a:path w="1524000" h="370839">
                <a:moveTo>
                  <a:pt x="0" y="370840"/>
                </a:moveTo>
                <a:lnTo>
                  <a:pt x="1524000" y="370840"/>
                </a:lnTo>
                <a:lnTo>
                  <a:pt x="1524000" y="0"/>
                </a:lnTo>
                <a:lnTo>
                  <a:pt x="0" y="0"/>
                </a:lnTo>
                <a:lnTo>
                  <a:pt x="0" y="370840"/>
                </a:lnTo>
                <a:close/>
              </a:path>
            </a:pathLst>
          </a:custGeom>
          <a:solidFill>
            <a:srgbClr val="FFC000">
              <a:alpha val="40000"/>
            </a:srgbClr>
          </a:solidFill>
        </p:spPr>
        <p:txBody>
          <a:bodyPr wrap="square" lIns="0" tIns="0" rIns="0" bIns="0" rtlCol="0">
            <a:noAutofit/>
          </a:bodyPr>
          <a:lstStyle/>
          <a:p>
            <a:endParaRPr/>
          </a:p>
        </p:txBody>
      </p:sp>
      <p:sp>
        <p:nvSpPr>
          <p:cNvPr id="28" name="object 28"/>
          <p:cNvSpPr/>
          <p:nvPr/>
        </p:nvSpPr>
        <p:spPr>
          <a:xfrm>
            <a:off x="3581400" y="3418840"/>
            <a:ext cx="1524000" cy="370840"/>
          </a:xfrm>
          <a:custGeom>
            <a:avLst/>
            <a:gdLst/>
            <a:ahLst/>
            <a:cxnLst/>
            <a:rect l="l" t="t" r="r" b="b"/>
            <a:pathLst>
              <a:path w="1524000" h="370839">
                <a:moveTo>
                  <a:pt x="0" y="370840"/>
                </a:moveTo>
                <a:lnTo>
                  <a:pt x="1524000" y="370840"/>
                </a:lnTo>
                <a:lnTo>
                  <a:pt x="1524000" y="0"/>
                </a:lnTo>
                <a:lnTo>
                  <a:pt x="0" y="0"/>
                </a:lnTo>
                <a:lnTo>
                  <a:pt x="0" y="370840"/>
                </a:lnTo>
                <a:close/>
              </a:path>
            </a:pathLst>
          </a:custGeom>
          <a:solidFill>
            <a:srgbClr val="FFC000">
              <a:alpha val="40000"/>
            </a:srgbClr>
          </a:solidFill>
        </p:spPr>
        <p:txBody>
          <a:bodyPr wrap="square" lIns="0" tIns="0" rIns="0" bIns="0" rtlCol="0">
            <a:noAutofit/>
          </a:bodyPr>
          <a:lstStyle/>
          <a:p>
            <a:endParaRPr/>
          </a:p>
        </p:txBody>
      </p:sp>
      <p:sp>
        <p:nvSpPr>
          <p:cNvPr id="29" name="object 29"/>
          <p:cNvSpPr/>
          <p:nvPr/>
        </p:nvSpPr>
        <p:spPr>
          <a:xfrm>
            <a:off x="5105400" y="3418840"/>
            <a:ext cx="1524000" cy="370840"/>
          </a:xfrm>
          <a:custGeom>
            <a:avLst/>
            <a:gdLst/>
            <a:ahLst/>
            <a:cxnLst/>
            <a:rect l="l" t="t" r="r" b="b"/>
            <a:pathLst>
              <a:path w="1524000" h="370839">
                <a:moveTo>
                  <a:pt x="0" y="370840"/>
                </a:moveTo>
                <a:lnTo>
                  <a:pt x="1524000" y="370840"/>
                </a:lnTo>
                <a:lnTo>
                  <a:pt x="1524000" y="0"/>
                </a:lnTo>
                <a:lnTo>
                  <a:pt x="0" y="0"/>
                </a:lnTo>
                <a:lnTo>
                  <a:pt x="0" y="370840"/>
                </a:lnTo>
                <a:close/>
              </a:path>
            </a:pathLst>
          </a:custGeom>
          <a:solidFill>
            <a:srgbClr val="FFC000">
              <a:alpha val="40000"/>
            </a:srgbClr>
          </a:solidFill>
        </p:spPr>
        <p:txBody>
          <a:bodyPr wrap="square" lIns="0" tIns="0" rIns="0" bIns="0" rtlCol="0">
            <a:noAutofit/>
          </a:bodyPr>
          <a:lstStyle/>
          <a:p>
            <a:endParaRPr/>
          </a:p>
        </p:txBody>
      </p:sp>
      <p:sp>
        <p:nvSpPr>
          <p:cNvPr id="30" name="object 30"/>
          <p:cNvSpPr/>
          <p:nvPr/>
        </p:nvSpPr>
        <p:spPr>
          <a:xfrm>
            <a:off x="6629400" y="3418840"/>
            <a:ext cx="1524000" cy="370840"/>
          </a:xfrm>
          <a:custGeom>
            <a:avLst/>
            <a:gdLst/>
            <a:ahLst/>
            <a:cxnLst/>
            <a:rect l="l" t="t" r="r" b="b"/>
            <a:pathLst>
              <a:path w="1524000" h="370839">
                <a:moveTo>
                  <a:pt x="0" y="370840"/>
                </a:moveTo>
                <a:lnTo>
                  <a:pt x="1524000" y="370840"/>
                </a:lnTo>
                <a:lnTo>
                  <a:pt x="1524000" y="0"/>
                </a:lnTo>
                <a:lnTo>
                  <a:pt x="0" y="0"/>
                </a:lnTo>
                <a:lnTo>
                  <a:pt x="0" y="370840"/>
                </a:lnTo>
                <a:close/>
              </a:path>
            </a:pathLst>
          </a:custGeom>
          <a:solidFill>
            <a:srgbClr val="FFC000">
              <a:alpha val="40000"/>
            </a:srgbClr>
          </a:solidFill>
        </p:spPr>
        <p:txBody>
          <a:bodyPr wrap="square" lIns="0" tIns="0" rIns="0" bIns="0" rtlCol="0">
            <a:noAutofit/>
          </a:bodyPr>
          <a:lstStyle/>
          <a:p>
            <a:endParaRPr/>
          </a:p>
        </p:txBody>
      </p:sp>
      <p:sp>
        <p:nvSpPr>
          <p:cNvPr id="31" name="object 31"/>
          <p:cNvSpPr/>
          <p:nvPr/>
        </p:nvSpPr>
        <p:spPr>
          <a:xfrm>
            <a:off x="2057400" y="4160520"/>
            <a:ext cx="1524000" cy="370839"/>
          </a:xfrm>
          <a:custGeom>
            <a:avLst/>
            <a:gdLst/>
            <a:ahLst/>
            <a:cxnLst/>
            <a:rect l="l" t="t" r="r" b="b"/>
            <a:pathLst>
              <a:path w="1524000" h="370839">
                <a:moveTo>
                  <a:pt x="0" y="370839"/>
                </a:moveTo>
                <a:lnTo>
                  <a:pt x="1524000" y="370839"/>
                </a:lnTo>
                <a:lnTo>
                  <a:pt x="1524000" y="0"/>
                </a:lnTo>
                <a:lnTo>
                  <a:pt x="0" y="0"/>
                </a:lnTo>
                <a:lnTo>
                  <a:pt x="0" y="370839"/>
                </a:lnTo>
                <a:close/>
              </a:path>
            </a:pathLst>
          </a:custGeom>
          <a:solidFill>
            <a:srgbClr val="FFC000">
              <a:alpha val="40000"/>
            </a:srgbClr>
          </a:solidFill>
        </p:spPr>
        <p:txBody>
          <a:bodyPr wrap="square" lIns="0" tIns="0" rIns="0" bIns="0" rtlCol="0">
            <a:noAutofit/>
          </a:bodyPr>
          <a:lstStyle/>
          <a:p>
            <a:endParaRPr/>
          </a:p>
        </p:txBody>
      </p:sp>
      <p:sp>
        <p:nvSpPr>
          <p:cNvPr id="32" name="object 32"/>
          <p:cNvSpPr/>
          <p:nvPr/>
        </p:nvSpPr>
        <p:spPr>
          <a:xfrm>
            <a:off x="3581400" y="4160520"/>
            <a:ext cx="1524000" cy="370839"/>
          </a:xfrm>
          <a:custGeom>
            <a:avLst/>
            <a:gdLst/>
            <a:ahLst/>
            <a:cxnLst/>
            <a:rect l="l" t="t" r="r" b="b"/>
            <a:pathLst>
              <a:path w="1524000" h="370839">
                <a:moveTo>
                  <a:pt x="0" y="370839"/>
                </a:moveTo>
                <a:lnTo>
                  <a:pt x="1524000" y="370839"/>
                </a:lnTo>
                <a:lnTo>
                  <a:pt x="1524000" y="0"/>
                </a:lnTo>
                <a:lnTo>
                  <a:pt x="0" y="0"/>
                </a:lnTo>
                <a:lnTo>
                  <a:pt x="0" y="370839"/>
                </a:lnTo>
                <a:close/>
              </a:path>
            </a:pathLst>
          </a:custGeom>
          <a:solidFill>
            <a:srgbClr val="FFC000">
              <a:alpha val="40000"/>
            </a:srgbClr>
          </a:solidFill>
        </p:spPr>
        <p:txBody>
          <a:bodyPr wrap="square" lIns="0" tIns="0" rIns="0" bIns="0" rtlCol="0">
            <a:noAutofit/>
          </a:bodyPr>
          <a:lstStyle/>
          <a:p>
            <a:endParaRPr/>
          </a:p>
        </p:txBody>
      </p:sp>
      <p:sp>
        <p:nvSpPr>
          <p:cNvPr id="33" name="object 33"/>
          <p:cNvSpPr/>
          <p:nvPr/>
        </p:nvSpPr>
        <p:spPr>
          <a:xfrm>
            <a:off x="5105400" y="4160520"/>
            <a:ext cx="1524000" cy="370839"/>
          </a:xfrm>
          <a:custGeom>
            <a:avLst/>
            <a:gdLst/>
            <a:ahLst/>
            <a:cxnLst/>
            <a:rect l="l" t="t" r="r" b="b"/>
            <a:pathLst>
              <a:path w="1524000" h="370839">
                <a:moveTo>
                  <a:pt x="0" y="370839"/>
                </a:moveTo>
                <a:lnTo>
                  <a:pt x="1524000" y="370839"/>
                </a:lnTo>
                <a:lnTo>
                  <a:pt x="1524000" y="0"/>
                </a:lnTo>
                <a:lnTo>
                  <a:pt x="0" y="0"/>
                </a:lnTo>
                <a:lnTo>
                  <a:pt x="0" y="370839"/>
                </a:lnTo>
                <a:close/>
              </a:path>
            </a:pathLst>
          </a:custGeom>
          <a:solidFill>
            <a:srgbClr val="FFC000">
              <a:alpha val="40000"/>
            </a:srgbClr>
          </a:solidFill>
        </p:spPr>
        <p:txBody>
          <a:bodyPr wrap="square" lIns="0" tIns="0" rIns="0" bIns="0" rtlCol="0">
            <a:noAutofit/>
          </a:bodyPr>
          <a:lstStyle/>
          <a:p>
            <a:endParaRPr/>
          </a:p>
        </p:txBody>
      </p:sp>
      <p:sp>
        <p:nvSpPr>
          <p:cNvPr id="34" name="object 34"/>
          <p:cNvSpPr/>
          <p:nvPr/>
        </p:nvSpPr>
        <p:spPr>
          <a:xfrm>
            <a:off x="6629400" y="4160520"/>
            <a:ext cx="1524000" cy="370839"/>
          </a:xfrm>
          <a:custGeom>
            <a:avLst/>
            <a:gdLst/>
            <a:ahLst/>
            <a:cxnLst/>
            <a:rect l="l" t="t" r="r" b="b"/>
            <a:pathLst>
              <a:path w="1524000" h="370839">
                <a:moveTo>
                  <a:pt x="0" y="370839"/>
                </a:moveTo>
                <a:lnTo>
                  <a:pt x="1524000" y="370839"/>
                </a:lnTo>
                <a:lnTo>
                  <a:pt x="1524000" y="0"/>
                </a:lnTo>
                <a:lnTo>
                  <a:pt x="0" y="0"/>
                </a:lnTo>
                <a:lnTo>
                  <a:pt x="0" y="370839"/>
                </a:lnTo>
                <a:close/>
              </a:path>
            </a:pathLst>
          </a:custGeom>
          <a:solidFill>
            <a:srgbClr val="FFC000">
              <a:alpha val="40000"/>
            </a:srgbClr>
          </a:solidFill>
        </p:spPr>
        <p:txBody>
          <a:bodyPr wrap="square" lIns="0" tIns="0" rIns="0" bIns="0" rtlCol="0">
            <a:noAutofit/>
          </a:bodyPr>
          <a:lstStyle/>
          <a:p>
            <a:endParaRPr/>
          </a:p>
        </p:txBody>
      </p:sp>
      <p:sp>
        <p:nvSpPr>
          <p:cNvPr id="35" name="object 35"/>
          <p:cNvSpPr/>
          <p:nvPr/>
        </p:nvSpPr>
        <p:spPr>
          <a:xfrm>
            <a:off x="3581400" y="3406140"/>
            <a:ext cx="0" cy="1129919"/>
          </a:xfrm>
          <a:custGeom>
            <a:avLst/>
            <a:gdLst/>
            <a:ahLst/>
            <a:cxnLst/>
            <a:rect l="l" t="t" r="r" b="b"/>
            <a:pathLst>
              <a:path h="1129918">
                <a:moveTo>
                  <a:pt x="0" y="0"/>
                </a:moveTo>
                <a:lnTo>
                  <a:pt x="0" y="1129919"/>
                </a:lnTo>
              </a:path>
            </a:pathLst>
          </a:custGeom>
          <a:ln w="9525">
            <a:solidFill>
              <a:srgbClr val="FFBE00"/>
            </a:solidFill>
          </a:ln>
        </p:spPr>
        <p:txBody>
          <a:bodyPr wrap="square" lIns="0" tIns="0" rIns="0" bIns="0" rtlCol="0">
            <a:noAutofit/>
          </a:bodyPr>
          <a:lstStyle/>
          <a:p>
            <a:endParaRPr/>
          </a:p>
        </p:txBody>
      </p:sp>
      <p:sp>
        <p:nvSpPr>
          <p:cNvPr id="36" name="object 36"/>
          <p:cNvSpPr/>
          <p:nvPr/>
        </p:nvSpPr>
        <p:spPr>
          <a:xfrm>
            <a:off x="5105400" y="3406140"/>
            <a:ext cx="0" cy="1129919"/>
          </a:xfrm>
          <a:custGeom>
            <a:avLst/>
            <a:gdLst/>
            <a:ahLst/>
            <a:cxnLst/>
            <a:rect l="l" t="t" r="r" b="b"/>
            <a:pathLst>
              <a:path h="1129918">
                <a:moveTo>
                  <a:pt x="0" y="0"/>
                </a:moveTo>
                <a:lnTo>
                  <a:pt x="0" y="1129919"/>
                </a:lnTo>
              </a:path>
            </a:pathLst>
          </a:custGeom>
          <a:ln w="9525">
            <a:solidFill>
              <a:srgbClr val="FFBE00"/>
            </a:solidFill>
          </a:ln>
        </p:spPr>
        <p:txBody>
          <a:bodyPr wrap="square" lIns="0" tIns="0" rIns="0" bIns="0" rtlCol="0">
            <a:noAutofit/>
          </a:bodyPr>
          <a:lstStyle/>
          <a:p>
            <a:endParaRPr/>
          </a:p>
        </p:txBody>
      </p:sp>
      <p:sp>
        <p:nvSpPr>
          <p:cNvPr id="37" name="object 37"/>
          <p:cNvSpPr/>
          <p:nvPr/>
        </p:nvSpPr>
        <p:spPr>
          <a:xfrm>
            <a:off x="6629400" y="3406140"/>
            <a:ext cx="0" cy="1129919"/>
          </a:xfrm>
          <a:custGeom>
            <a:avLst/>
            <a:gdLst/>
            <a:ahLst/>
            <a:cxnLst/>
            <a:rect l="l" t="t" r="r" b="b"/>
            <a:pathLst>
              <a:path h="1129918">
                <a:moveTo>
                  <a:pt x="0" y="0"/>
                </a:moveTo>
                <a:lnTo>
                  <a:pt x="0" y="1129919"/>
                </a:lnTo>
              </a:path>
            </a:pathLst>
          </a:custGeom>
          <a:ln w="9525">
            <a:solidFill>
              <a:srgbClr val="FFBE00"/>
            </a:solidFill>
          </a:ln>
        </p:spPr>
        <p:txBody>
          <a:bodyPr wrap="square" lIns="0" tIns="0" rIns="0" bIns="0" rtlCol="0">
            <a:noAutofit/>
          </a:bodyPr>
          <a:lstStyle/>
          <a:p>
            <a:endParaRPr/>
          </a:p>
        </p:txBody>
      </p:sp>
      <p:sp>
        <p:nvSpPr>
          <p:cNvPr id="38" name="object 38"/>
          <p:cNvSpPr/>
          <p:nvPr/>
        </p:nvSpPr>
        <p:spPr>
          <a:xfrm>
            <a:off x="2052701" y="3418840"/>
            <a:ext cx="6105398" cy="0"/>
          </a:xfrm>
          <a:custGeom>
            <a:avLst/>
            <a:gdLst/>
            <a:ahLst/>
            <a:cxnLst/>
            <a:rect l="l" t="t" r="r" b="b"/>
            <a:pathLst>
              <a:path w="6105398">
                <a:moveTo>
                  <a:pt x="0" y="0"/>
                </a:moveTo>
                <a:lnTo>
                  <a:pt x="6105398" y="0"/>
                </a:lnTo>
              </a:path>
            </a:pathLst>
          </a:custGeom>
          <a:ln w="25400">
            <a:solidFill>
              <a:srgbClr val="FFFFFF"/>
            </a:solidFill>
          </a:ln>
        </p:spPr>
        <p:txBody>
          <a:bodyPr wrap="square" lIns="0" tIns="0" rIns="0" bIns="0" rtlCol="0">
            <a:noAutofit/>
          </a:bodyPr>
          <a:lstStyle/>
          <a:p>
            <a:endParaRPr/>
          </a:p>
        </p:txBody>
      </p:sp>
      <p:sp>
        <p:nvSpPr>
          <p:cNvPr id="39" name="object 39"/>
          <p:cNvSpPr/>
          <p:nvPr/>
        </p:nvSpPr>
        <p:spPr>
          <a:xfrm>
            <a:off x="2052701" y="3789679"/>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40" name="object 40"/>
          <p:cNvSpPr/>
          <p:nvPr/>
        </p:nvSpPr>
        <p:spPr>
          <a:xfrm>
            <a:off x="2052701" y="4160520"/>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41" name="object 41"/>
          <p:cNvSpPr/>
          <p:nvPr/>
        </p:nvSpPr>
        <p:spPr>
          <a:xfrm>
            <a:off x="2057400" y="2967101"/>
            <a:ext cx="0" cy="1568958"/>
          </a:xfrm>
          <a:custGeom>
            <a:avLst/>
            <a:gdLst/>
            <a:ahLst/>
            <a:cxnLst/>
            <a:rect l="l" t="t" r="r" b="b"/>
            <a:pathLst>
              <a:path h="1568957">
                <a:moveTo>
                  <a:pt x="0" y="0"/>
                </a:moveTo>
                <a:lnTo>
                  <a:pt x="0" y="1568958"/>
                </a:lnTo>
              </a:path>
            </a:pathLst>
          </a:custGeom>
          <a:ln w="9525">
            <a:solidFill>
              <a:srgbClr val="FFBE00"/>
            </a:solidFill>
          </a:ln>
        </p:spPr>
        <p:txBody>
          <a:bodyPr wrap="square" lIns="0" tIns="0" rIns="0" bIns="0" rtlCol="0">
            <a:noAutofit/>
          </a:bodyPr>
          <a:lstStyle/>
          <a:p>
            <a:endParaRPr/>
          </a:p>
        </p:txBody>
      </p:sp>
      <p:sp>
        <p:nvSpPr>
          <p:cNvPr id="42" name="object 42"/>
          <p:cNvSpPr/>
          <p:nvPr/>
        </p:nvSpPr>
        <p:spPr>
          <a:xfrm>
            <a:off x="8153400" y="2967101"/>
            <a:ext cx="0" cy="1568958"/>
          </a:xfrm>
          <a:custGeom>
            <a:avLst/>
            <a:gdLst/>
            <a:ahLst/>
            <a:cxnLst/>
            <a:rect l="l" t="t" r="r" b="b"/>
            <a:pathLst>
              <a:path h="1568957">
                <a:moveTo>
                  <a:pt x="0" y="0"/>
                </a:moveTo>
                <a:lnTo>
                  <a:pt x="0" y="1568958"/>
                </a:lnTo>
              </a:path>
            </a:pathLst>
          </a:custGeom>
          <a:ln w="9525">
            <a:solidFill>
              <a:srgbClr val="FFBE00"/>
            </a:solidFill>
          </a:ln>
        </p:spPr>
        <p:txBody>
          <a:bodyPr wrap="square" lIns="0" tIns="0" rIns="0" bIns="0" rtlCol="0">
            <a:noAutofit/>
          </a:bodyPr>
          <a:lstStyle/>
          <a:p>
            <a:endParaRPr/>
          </a:p>
        </p:txBody>
      </p:sp>
      <p:sp>
        <p:nvSpPr>
          <p:cNvPr id="43" name="object 43"/>
          <p:cNvSpPr/>
          <p:nvPr/>
        </p:nvSpPr>
        <p:spPr>
          <a:xfrm>
            <a:off x="2052701" y="2971800"/>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44" name="object 44"/>
          <p:cNvSpPr/>
          <p:nvPr/>
        </p:nvSpPr>
        <p:spPr>
          <a:xfrm>
            <a:off x="2052701" y="4531360"/>
            <a:ext cx="6105398" cy="0"/>
          </a:xfrm>
          <a:custGeom>
            <a:avLst/>
            <a:gdLst/>
            <a:ahLst/>
            <a:cxnLst/>
            <a:rect l="l" t="t" r="r" b="b"/>
            <a:pathLst>
              <a:path w="6105398">
                <a:moveTo>
                  <a:pt x="0" y="0"/>
                </a:moveTo>
                <a:lnTo>
                  <a:pt x="6105398" y="0"/>
                </a:lnTo>
              </a:path>
            </a:pathLst>
          </a:custGeom>
          <a:ln w="9525">
            <a:solidFill>
              <a:srgbClr val="FFBE00"/>
            </a:solidFill>
          </a:ln>
        </p:spPr>
        <p:txBody>
          <a:bodyPr wrap="square" lIns="0" tIns="0" rIns="0" bIns="0" rtlCol="0">
            <a:noAutofit/>
          </a:bodyPr>
          <a:lstStyle/>
          <a:p>
            <a:endParaRPr/>
          </a:p>
        </p:txBody>
      </p:sp>
      <p:sp>
        <p:nvSpPr>
          <p:cNvPr id="45" name="object 45"/>
          <p:cNvSpPr/>
          <p:nvPr/>
        </p:nvSpPr>
        <p:spPr>
          <a:xfrm>
            <a:off x="2057400" y="2133600"/>
            <a:ext cx="1524000" cy="365760"/>
          </a:xfrm>
          <a:custGeom>
            <a:avLst/>
            <a:gdLst/>
            <a:ahLst/>
            <a:cxnLst/>
            <a:rect l="l" t="t" r="r" b="b"/>
            <a:pathLst>
              <a:path w="1524000" h="365760">
                <a:moveTo>
                  <a:pt x="0" y="365760"/>
                </a:moveTo>
                <a:lnTo>
                  <a:pt x="1524000" y="365760"/>
                </a:lnTo>
                <a:lnTo>
                  <a:pt x="1524000" y="0"/>
                </a:lnTo>
                <a:lnTo>
                  <a:pt x="0" y="0"/>
                </a:lnTo>
                <a:lnTo>
                  <a:pt x="0" y="365760"/>
                </a:lnTo>
                <a:close/>
              </a:path>
            </a:pathLst>
          </a:custGeom>
          <a:solidFill>
            <a:srgbClr val="FFC000"/>
          </a:solidFill>
        </p:spPr>
        <p:txBody>
          <a:bodyPr wrap="square" lIns="0" tIns="0" rIns="0" bIns="0" rtlCol="0">
            <a:noAutofit/>
          </a:bodyPr>
          <a:lstStyle/>
          <a:p>
            <a:endParaRPr/>
          </a:p>
        </p:txBody>
      </p:sp>
      <p:sp>
        <p:nvSpPr>
          <p:cNvPr id="46" name="object 46"/>
          <p:cNvSpPr/>
          <p:nvPr/>
        </p:nvSpPr>
        <p:spPr>
          <a:xfrm>
            <a:off x="3581400" y="2133600"/>
            <a:ext cx="1524000" cy="365760"/>
          </a:xfrm>
          <a:custGeom>
            <a:avLst/>
            <a:gdLst/>
            <a:ahLst/>
            <a:cxnLst/>
            <a:rect l="l" t="t" r="r" b="b"/>
            <a:pathLst>
              <a:path w="1524000" h="365760">
                <a:moveTo>
                  <a:pt x="0" y="365760"/>
                </a:moveTo>
                <a:lnTo>
                  <a:pt x="1524000" y="365760"/>
                </a:lnTo>
                <a:lnTo>
                  <a:pt x="1524000" y="0"/>
                </a:lnTo>
                <a:lnTo>
                  <a:pt x="0" y="0"/>
                </a:lnTo>
                <a:lnTo>
                  <a:pt x="0" y="365760"/>
                </a:lnTo>
                <a:close/>
              </a:path>
            </a:pathLst>
          </a:custGeom>
          <a:solidFill>
            <a:srgbClr val="FFC000"/>
          </a:solidFill>
        </p:spPr>
        <p:txBody>
          <a:bodyPr wrap="square" lIns="0" tIns="0" rIns="0" bIns="0" rtlCol="0">
            <a:noAutofit/>
          </a:bodyPr>
          <a:lstStyle/>
          <a:p>
            <a:endParaRPr/>
          </a:p>
        </p:txBody>
      </p:sp>
      <p:sp>
        <p:nvSpPr>
          <p:cNvPr id="47" name="object 47"/>
          <p:cNvSpPr/>
          <p:nvPr/>
        </p:nvSpPr>
        <p:spPr>
          <a:xfrm>
            <a:off x="5105400" y="2133600"/>
            <a:ext cx="1524000" cy="365760"/>
          </a:xfrm>
          <a:custGeom>
            <a:avLst/>
            <a:gdLst/>
            <a:ahLst/>
            <a:cxnLst/>
            <a:rect l="l" t="t" r="r" b="b"/>
            <a:pathLst>
              <a:path w="1524000" h="365760">
                <a:moveTo>
                  <a:pt x="0" y="365760"/>
                </a:moveTo>
                <a:lnTo>
                  <a:pt x="1524000" y="365760"/>
                </a:lnTo>
                <a:lnTo>
                  <a:pt x="1524000" y="0"/>
                </a:lnTo>
                <a:lnTo>
                  <a:pt x="0" y="0"/>
                </a:lnTo>
                <a:lnTo>
                  <a:pt x="0" y="365760"/>
                </a:lnTo>
                <a:close/>
              </a:path>
            </a:pathLst>
          </a:custGeom>
          <a:solidFill>
            <a:srgbClr val="FFC000"/>
          </a:solidFill>
        </p:spPr>
        <p:txBody>
          <a:bodyPr wrap="square" lIns="0" tIns="0" rIns="0" bIns="0" rtlCol="0">
            <a:noAutofit/>
          </a:bodyPr>
          <a:lstStyle/>
          <a:p>
            <a:endParaRPr/>
          </a:p>
        </p:txBody>
      </p:sp>
      <p:sp>
        <p:nvSpPr>
          <p:cNvPr id="48" name="object 48"/>
          <p:cNvSpPr/>
          <p:nvPr/>
        </p:nvSpPr>
        <p:spPr>
          <a:xfrm>
            <a:off x="6629400" y="2133600"/>
            <a:ext cx="1524000" cy="365760"/>
          </a:xfrm>
          <a:custGeom>
            <a:avLst/>
            <a:gdLst/>
            <a:ahLst/>
            <a:cxnLst/>
            <a:rect l="l" t="t" r="r" b="b"/>
            <a:pathLst>
              <a:path w="1524000" h="365760">
                <a:moveTo>
                  <a:pt x="0" y="365760"/>
                </a:moveTo>
                <a:lnTo>
                  <a:pt x="1524000" y="365760"/>
                </a:lnTo>
                <a:lnTo>
                  <a:pt x="1524000" y="0"/>
                </a:lnTo>
                <a:lnTo>
                  <a:pt x="0" y="0"/>
                </a:lnTo>
                <a:lnTo>
                  <a:pt x="0" y="365760"/>
                </a:lnTo>
                <a:close/>
              </a:path>
            </a:pathLst>
          </a:custGeom>
          <a:solidFill>
            <a:srgbClr val="FFC000"/>
          </a:solidFill>
        </p:spPr>
        <p:txBody>
          <a:bodyPr wrap="square" lIns="0" tIns="0" rIns="0" bIns="0" rtlCol="0">
            <a:noAutofit/>
          </a:bodyPr>
          <a:lstStyle/>
          <a:p>
            <a:endParaRPr/>
          </a:p>
        </p:txBody>
      </p:sp>
      <p:sp>
        <p:nvSpPr>
          <p:cNvPr id="49" name="object 49"/>
          <p:cNvSpPr/>
          <p:nvPr/>
        </p:nvSpPr>
        <p:spPr>
          <a:xfrm>
            <a:off x="2051050" y="2499360"/>
            <a:ext cx="6108700" cy="0"/>
          </a:xfrm>
          <a:custGeom>
            <a:avLst/>
            <a:gdLst/>
            <a:ahLst/>
            <a:cxnLst/>
            <a:rect l="l" t="t" r="r" b="b"/>
            <a:pathLst>
              <a:path w="6108700">
                <a:moveTo>
                  <a:pt x="0" y="0"/>
                </a:moveTo>
                <a:lnTo>
                  <a:pt x="6108700" y="0"/>
                </a:lnTo>
              </a:path>
            </a:pathLst>
          </a:custGeom>
          <a:ln w="38100">
            <a:solidFill>
              <a:srgbClr val="FFFFFF"/>
            </a:solidFill>
          </a:ln>
        </p:spPr>
        <p:txBody>
          <a:bodyPr wrap="square" lIns="0" tIns="0" rIns="0" bIns="0" rtlCol="0">
            <a:noAutofit/>
          </a:bodyPr>
          <a:lstStyle/>
          <a:p>
            <a:endParaRPr/>
          </a:p>
        </p:txBody>
      </p:sp>
      <p:sp>
        <p:nvSpPr>
          <p:cNvPr id="50" name="object 50"/>
          <p:cNvSpPr/>
          <p:nvPr/>
        </p:nvSpPr>
        <p:spPr>
          <a:xfrm>
            <a:off x="2614803" y="2515362"/>
            <a:ext cx="103378" cy="457200"/>
          </a:xfrm>
          <a:custGeom>
            <a:avLst/>
            <a:gdLst/>
            <a:ahLst/>
            <a:cxnLst/>
            <a:rect l="l" t="t" r="r" b="b"/>
            <a:pathLst>
              <a:path w="103378" h="457200">
                <a:moveTo>
                  <a:pt x="45085" y="444626"/>
                </a:moveTo>
                <a:lnTo>
                  <a:pt x="45165" y="421192"/>
                </a:lnTo>
                <a:lnTo>
                  <a:pt x="12700" y="365125"/>
                </a:lnTo>
                <a:lnTo>
                  <a:pt x="11049" y="362076"/>
                </a:lnTo>
                <a:lnTo>
                  <a:pt x="7112" y="361061"/>
                </a:lnTo>
                <a:lnTo>
                  <a:pt x="4064" y="362838"/>
                </a:lnTo>
                <a:lnTo>
                  <a:pt x="1016" y="364616"/>
                </a:lnTo>
                <a:lnTo>
                  <a:pt x="0" y="368426"/>
                </a:lnTo>
                <a:lnTo>
                  <a:pt x="1778" y="371475"/>
                </a:lnTo>
                <a:lnTo>
                  <a:pt x="51435" y="457200"/>
                </a:lnTo>
                <a:lnTo>
                  <a:pt x="101600" y="371855"/>
                </a:lnTo>
                <a:lnTo>
                  <a:pt x="57785" y="444626"/>
                </a:lnTo>
                <a:lnTo>
                  <a:pt x="45974" y="441451"/>
                </a:lnTo>
                <a:lnTo>
                  <a:pt x="45165" y="421192"/>
                </a:lnTo>
                <a:lnTo>
                  <a:pt x="45085" y="444626"/>
                </a:lnTo>
                <a:close/>
              </a:path>
              <a:path w="103378" h="457200">
                <a:moveTo>
                  <a:pt x="92456" y="362330"/>
                </a:moveTo>
                <a:lnTo>
                  <a:pt x="90678" y="365378"/>
                </a:lnTo>
                <a:lnTo>
                  <a:pt x="57865" y="421216"/>
                </a:lnTo>
                <a:lnTo>
                  <a:pt x="56896" y="441451"/>
                </a:lnTo>
                <a:lnTo>
                  <a:pt x="51475" y="432090"/>
                </a:lnTo>
                <a:lnTo>
                  <a:pt x="46609" y="0"/>
                </a:lnTo>
                <a:lnTo>
                  <a:pt x="45165" y="421192"/>
                </a:lnTo>
                <a:lnTo>
                  <a:pt x="45974" y="441451"/>
                </a:lnTo>
                <a:lnTo>
                  <a:pt x="57785" y="444626"/>
                </a:lnTo>
                <a:lnTo>
                  <a:pt x="101600" y="371855"/>
                </a:lnTo>
                <a:lnTo>
                  <a:pt x="103378" y="368808"/>
                </a:lnTo>
                <a:lnTo>
                  <a:pt x="102362" y="364871"/>
                </a:lnTo>
                <a:lnTo>
                  <a:pt x="99441" y="363092"/>
                </a:lnTo>
                <a:lnTo>
                  <a:pt x="96393" y="361314"/>
                </a:lnTo>
                <a:lnTo>
                  <a:pt x="92456" y="362330"/>
                </a:lnTo>
                <a:close/>
              </a:path>
              <a:path w="103378" h="457200">
                <a:moveTo>
                  <a:pt x="51475" y="432090"/>
                </a:moveTo>
                <a:lnTo>
                  <a:pt x="56896" y="441451"/>
                </a:lnTo>
                <a:lnTo>
                  <a:pt x="57865" y="421216"/>
                </a:lnTo>
                <a:lnTo>
                  <a:pt x="59309" y="0"/>
                </a:lnTo>
                <a:lnTo>
                  <a:pt x="46609" y="0"/>
                </a:lnTo>
                <a:lnTo>
                  <a:pt x="51475" y="432090"/>
                </a:lnTo>
                <a:close/>
              </a:path>
            </a:pathLst>
          </a:custGeom>
          <a:solidFill>
            <a:srgbClr val="FFBE00"/>
          </a:solidFill>
        </p:spPr>
        <p:txBody>
          <a:bodyPr wrap="square" lIns="0" tIns="0" rIns="0" bIns="0" rtlCol="0">
            <a:noAutofit/>
          </a:bodyPr>
          <a:lstStyle/>
          <a:p>
            <a:endParaRPr/>
          </a:p>
        </p:txBody>
      </p:sp>
      <p:sp>
        <p:nvSpPr>
          <p:cNvPr id="51" name="object 51"/>
          <p:cNvSpPr/>
          <p:nvPr/>
        </p:nvSpPr>
        <p:spPr>
          <a:xfrm>
            <a:off x="5815965" y="2515362"/>
            <a:ext cx="103505" cy="457200"/>
          </a:xfrm>
          <a:custGeom>
            <a:avLst/>
            <a:gdLst/>
            <a:ahLst/>
            <a:cxnLst/>
            <a:rect l="l" t="t" r="r" b="b"/>
            <a:pathLst>
              <a:path w="103505" h="457200">
                <a:moveTo>
                  <a:pt x="45085" y="444626"/>
                </a:moveTo>
                <a:lnTo>
                  <a:pt x="45172" y="420986"/>
                </a:lnTo>
                <a:lnTo>
                  <a:pt x="12826" y="365125"/>
                </a:lnTo>
                <a:lnTo>
                  <a:pt x="11049" y="362076"/>
                </a:lnTo>
                <a:lnTo>
                  <a:pt x="7112" y="361061"/>
                </a:lnTo>
                <a:lnTo>
                  <a:pt x="4063" y="362838"/>
                </a:lnTo>
                <a:lnTo>
                  <a:pt x="1015" y="364616"/>
                </a:lnTo>
                <a:lnTo>
                  <a:pt x="0" y="368426"/>
                </a:lnTo>
                <a:lnTo>
                  <a:pt x="1777" y="371475"/>
                </a:lnTo>
                <a:lnTo>
                  <a:pt x="51435" y="457200"/>
                </a:lnTo>
                <a:lnTo>
                  <a:pt x="101726" y="371855"/>
                </a:lnTo>
                <a:lnTo>
                  <a:pt x="57785" y="444626"/>
                </a:lnTo>
                <a:lnTo>
                  <a:pt x="45974" y="441451"/>
                </a:lnTo>
                <a:lnTo>
                  <a:pt x="45172" y="420986"/>
                </a:lnTo>
                <a:lnTo>
                  <a:pt x="45085" y="444626"/>
                </a:lnTo>
                <a:close/>
              </a:path>
              <a:path w="103505" h="457200">
                <a:moveTo>
                  <a:pt x="92456" y="362330"/>
                </a:moveTo>
                <a:lnTo>
                  <a:pt x="90677" y="365378"/>
                </a:lnTo>
                <a:lnTo>
                  <a:pt x="57871" y="421205"/>
                </a:lnTo>
                <a:lnTo>
                  <a:pt x="57023" y="441451"/>
                </a:lnTo>
                <a:lnTo>
                  <a:pt x="51539" y="431981"/>
                </a:lnTo>
                <a:lnTo>
                  <a:pt x="46736" y="0"/>
                </a:lnTo>
                <a:lnTo>
                  <a:pt x="45172" y="420986"/>
                </a:lnTo>
                <a:lnTo>
                  <a:pt x="45974" y="441451"/>
                </a:lnTo>
                <a:lnTo>
                  <a:pt x="57785" y="444626"/>
                </a:lnTo>
                <a:lnTo>
                  <a:pt x="101726" y="371855"/>
                </a:lnTo>
                <a:lnTo>
                  <a:pt x="103505" y="368808"/>
                </a:lnTo>
                <a:lnTo>
                  <a:pt x="102488" y="364871"/>
                </a:lnTo>
                <a:lnTo>
                  <a:pt x="99440" y="363092"/>
                </a:lnTo>
                <a:lnTo>
                  <a:pt x="96393" y="361314"/>
                </a:lnTo>
                <a:lnTo>
                  <a:pt x="92456" y="362330"/>
                </a:lnTo>
                <a:close/>
              </a:path>
              <a:path w="103505" h="457200">
                <a:moveTo>
                  <a:pt x="51539" y="431981"/>
                </a:moveTo>
                <a:lnTo>
                  <a:pt x="57023" y="441451"/>
                </a:lnTo>
                <a:lnTo>
                  <a:pt x="57871" y="421205"/>
                </a:lnTo>
                <a:lnTo>
                  <a:pt x="59436" y="0"/>
                </a:lnTo>
                <a:lnTo>
                  <a:pt x="46736" y="0"/>
                </a:lnTo>
                <a:lnTo>
                  <a:pt x="51539" y="431981"/>
                </a:lnTo>
                <a:close/>
              </a:path>
            </a:pathLst>
          </a:custGeom>
          <a:solidFill>
            <a:srgbClr val="FFBE00"/>
          </a:solidFill>
        </p:spPr>
        <p:txBody>
          <a:bodyPr wrap="square" lIns="0" tIns="0" rIns="0" bIns="0" rtlCol="0">
            <a:noAutofit/>
          </a:bodyPr>
          <a:lstStyle/>
          <a:p>
            <a:endParaRPr/>
          </a:p>
        </p:txBody>
      </p:sp>
      <p:sp>
        <p:nvSpPr>
          <p:cNvPr id="52" name="object 52"/>
          <p:cNvSpPr/>
          <p:nvPr/>
        </p:nvSpPr>
        <p:spPr>
          <a:xfrm>
            <a:off x="7186676" y="2514600"/>
            <a:ext cx="103377" cy="457962"/>
          </a:xfrm>
          <a:custGeom>
            <a:avLst/>
            <a:gdLst/>
            <a:ahLst/>
            <a:cxnLst/>
            <a:rect l="l" t="t" r="r" b="b"/>
            <a:pathLst>
              <a:path w="103377" h="457962">
                <a:moveTo>
                  <a:pt x="45212" y="445388"/>
                </a:moveTo>
                <a:lnTo>
                  <a:pt x="45252" y="421977"/>
                </a:lnTo>
                <a:lnTo>
                  <a:pt x="12700" y="366013"/>
                </a:lnTo>
                <a:lnTo>
                  <a:pt x="10922" y="362965"/>
                </a:lnTo>
                <a:lnTo>
                  <a:pt x="7112" y="361950"/>
                </a:lnTo>
                <a:lnTo>
                  <a:pt x="4064" y="363600"/>
                </a:lnTo>
                <a:lnTo>
                  <a:pt x="1016" y="365378"/>
                </a:lnTo>
                <a:lnTo>
                  <a:pt x="0" y="369315"/>
                </a:lnTo>
                <a:lnTo>
                  <a:pt x="1777" y="372363"/>
                </a:lnTo>
                <a:lnTo>
                  <a:pt x="51562" y="457962"/>
                </a:lnTo>
                <a:lnTo>
                  <a:pt x="101600" y="372490"/>
                </a:lnTo>
                <a:lnTo>
                  <a:pt x="57912" y="445388"/>
                </a:lnTo>
                <a:lnTo>
                  <a:pt x="46100" y="442213"/>
                </a:lnTo>
                <a:lnTo>
                  <a:pt x="45252" y="421977"/>
                </a:lnTo>
                <a:lnTo>
                  <a:pt x="45212" y="445388"/>
                </a:lnTo>
                <a:close/>
              </a:path>
              <a:path w="103377" h="457962">
                <a:moveTo>
                  <a:pt x="92455" y="363092"/>
                </a:moveTo>
                <a:lnTo>
                  <a:pt x="90677" y="366140"/>
                </a:lnTo>
                <a:lnTo>
                  <a:pt x="57951" y="421989"/>
                </a:lnTo>
                <a:lnTo>
                  <a:pt x="57023" y="442213"/>
                </a:lnTo>
                <a:lnTo>
                  <a:pt x="51582" y="432860"/>
                </a:lnTo>
                <a:lnTo>
                  <a:pt x="45974" y="0"/>
                </a:lnTo>
                <a:lnTo>
                  <a:pt x="45252" y="421977"/>
                </a:lnTo>
                <a:lnTo>
                  <a:pt x="46100" y="442213"/>
                </a:lnTo>
                <a:lnTo>
                  <a:pt x="57912" y="445388"/>
                </a:lnTo>
                <a:lnTo>
                  <a:pt x="101600" y="372490"/>
                </a:lnTo>
                <a:lnTo>
                  <a:pt x="103377" y="369442"/>
                </a:lnTo>
                <a:lnTo>
                  <a:pt x="102362" y="365633"/>
                </a:lnTo>
                <a:lnTo>
                  <a:pt x="99314" y="363854"/>
                </a:lnTo>
                <a:lnTo>
                  <a:pt x="96266" y="362076"/>
                </a:lnTo>
                <a:lnTo>
                  <a:pt x="92455" y="363092"/>
                </a:lnTo>
                <a:close/>
              </a:path>
              <a:path w="103377" h="457962">
                <a:moveTo>
                  <a:pt x="51582" y="432860"/>
                </a:moveTo>
                <a:lnTo>
                  <a:pt x="57023" y="442213"/>
                </a:lnTo>
                <a:lnTo>
                  <a:pt x="57951" y="421989"/>
                </a:lnTo>
                <a:lnTo>
                  <a:pt x="58674" y="0"/>
                </a:lnTo>
                <a:lnTo>
                  <a:pt x="45974" y="0"/>
                </a:lnTo>
                <a:lnTo>
                  <a:pt x="51582" y="432860"/>
                </a:lnTo>
                <a:close/>
              </a:path>
            </a:pathLst>
          </a:custGeom>
          <a:solidFill>
            <a:srgbClr val="FFBE00"/>
          </a:solidFill>
        </p:spPr>
        <p:txBody>
          <a:bodyPr wrap="square" lIns="0" tIns="0" rIns="0" bIns="0" rtlCol="0">
            <a:noAutofit/>
          </a:bodyPr>
          <a:lstStyle/>
          <a:p>
            <a:endParaRPr/>
          </a:p>
        </p:txBody>
      </p:sp>
      <p:sp>
        <p:nvSpPr>
          <p:cNvPr id="53" name="object 53"/>
          <p:cNvSpPr/>
          <p:nvPr/>
        </p:nvSpPr>
        <p:spPr>
          <a:xfrm>
            <a:off x="4062603" y="2515362"/>
            <a:ext cx="103377" cy="457200"/>
          </a:xfrm>
          <a:custGeom>
            <a:avLst/>
            <a:gdLst/>
            <a:ahLst/>
            <a:cxnLst/>
            <a:rect l="l" t="t" r="r" b="b"/>
            <a:pathLst>
              <a:path w="103377" h="457200">
                <a:moveTo>
                  <a:pt x="45085" y="444626"/>
                </a:moveTo>
                <a:lnTo>
                  <a:pt x="45165" y="421192"/>
                </a:lnTo>
                <a:lnTo>
                  <a:pt x="12700" y="365125"/>
                </a:lnTo>
                <a:lnTo>
                  <a:pt x="11049" y="362076"/>
                </a:lnTo>
                <a:lnTo>
                  <a:pt x="7112" y="361061"/>
                </a:lnTo>
                <a:lnTo>
                  <a:pt x="4063" y="362838"/>
                </a:lnTo>
                <a:lnTo>
                  <a:pt x="1016" y="364616"/>
                </a:lnTo>
                <a:lnTo>
                  <a:pt x="0" y="368426"/>
                </a:lnTo>
                <a:lnTo>
                  <a:pt x="1777" y="371475"/>
                </a:lnTo>
                <a:lnTo>
                  <a:pt x="51435" y="457200"/>
                </a:lnTo>
                <a:lnTo>
                  <a:pt x="101600" y="371855"/>
                </a:lnTo>
                <a:lnTo>
                  <a:pt x="57785" y="444626"/>
                </a:lnTo>
                <a:lnTo>
                  <a:pt x="45974" y="441451"/>
                </a:lnTo>
                <a:lnTo>
                  <a:pt x="45165" y="421192"/>
                </a:lnTo>
                <a:lnTo>
                  <a:pt x="45085" y="444626"/>
                </a:lnTo>
                <a:close/>
              </a:path>
              <a:path w="103377" h="457200">
                <a:moveTo>
                  <a:pt x="92456" y="362330"/>
                </a:moveTo>
                <a:lnTo>
                  <a:pt x="90677" y="365378"/>
                </a:lnTo>
                <a:lnTo>
                  <a:pt x="57865" y="421216"/>
                </a:lnTo>
                <a:lnTo>
                  <a:pt x="56896" y="441451"/>
                </a:lnTo>
                <a:lnTo>
                  <a:pt x="51475" y="432090"/>
                </a:lnTo>
                <a:lnTo>
                  <a:pt x="46609" y="0"/>
                </a:lnTo>
                <a:lnTo>
                  <a:pt x="45165" y="421192"/>
                </a:lnTo>
                <a:lnTo>
                  <a:pt x="45974" y="441451"/>
                </a:lnTo>
                <a:lnTo>
                  <a:pt x="57785" y="444626"/>
                </a:lnTo>
                <a:lnTo>
                  <a:pt x="101600" y="371855"/>
                </a:lnTo>
                <a:lnTo>
                  <a:pt x="103377" y="368808"/>
                </a:lnTo>
                <a:lnTo>
                  <a:pt x="102362" y="364871"/>
                </a:lnTo>
                <a:lnTo>
                  <a:pt x="99441" y="363092"/>
                </a:lnTo>
                <a:lnTo>
                  <a:pt x="96393" y="361314"/>
                </a:lnTo>
                <a:lnTo>
                  <a:pt x="92456" y="362330"/>
                </a:lnTo>
                <a:close/>
              </a:path>
              <a:path w="103377" h="457200">
                <a:moveTo>
                  <a:pt x="51475" y="432090"/>
                </a:moveTo>
                <a:lnTo>
                  <a:pt x="56896" y="441451"/>
                </a:lnTo>
                <a:lnTo>
                  <a:pt x="57865" y="421216"/>
                </a:lnTo>
                <a:lnTo>
                  <a:pt x="59309" y="0"/>
                </a:lnTo>
                <a:lnTo>
                  <a:pt x="46609" y="0"/>
                </a:lnTo>
                <a:lnTo>
                  <a:pt x="51475" y="432090"/>
                </a:lnTo>
                <a:close/>
              </a:path>
            </a:pathLst>
          </a:custGeom>
          <a:solidFill>
            <a:srgbClr val="FFBE00"/>
          </a:solidFill>
        </p:spPr>
        <p:txBody>
          <a:bodyPr wrap="square" lIns="0" tIns="0" rIns="0" bIns="0" rtlCol="0">
            <a:noAutofit/>
          </a:bodyPr>
          <a:lstStyle/>
          <a:p>
            <a:endParaRPr/>
          </a:p>
        </p:txBody>
      </p:sp>
      <p:sp>
        <p:nvSpPr>
          <p:cNvPr id="20" name="object 2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9" name="object 19"/>
          <p:cNvSpPr txBox="1"/>
          <p:nvPr/>
        </p:nvSpPr>
        <p:spPr>
          <a:xfrm>
            <a:off x="974852" y="1223137"/>
            <a:ext cx="8640343"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Given values are 4,2,6,1 those can be placed in order by these positional argument.</a:t>
            </a:r>
            <a:endParaRPr sz="2000">
              <a:latin typeface="Calibri"/>
              <a:cs typeface="Calibri"/>
            </a:endParaRPr>
          </a:p>
        </p:txBody>
      </p:sp>
      <p:sp>
        <p:nvSpPr>
          <p:cNvPr id="18" name="object 18"/>
          <p:cNvSpPr txBox="1"/>
          <p:nvPr/>
        </p:nvSpPr>
        <p:spPr>
          <a:xfrm>
            <a:off x="631952" y="4866021"/>
            <a:ext cx="152654"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7" name="object 17"/>
          <p:cNvSpPr txBox="1"/>
          <p:nvPr/>
        </p:nvSpPr>
        <p:spPr>
          <a:xfrm>
            <a:off x="974852" y="4881372"/>
            <a:ext cx="7981065"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First value 4 will enter into val1 and then second value will be to val2 so on …</a:t>
            </a:r>
            <a:endParaRPr sz="2000">
              <a:latin typeface="Calibri"/>
              <a:cs typeface="Calibri"/>
            </a:endParaRPr>
          </a:p>
        </p:txBody>
      </p:sp>
      <p:sp>
        <p:nvSpPr>
          <p:cNvPr id="15" name="object 15"/>
          <p:cNvSpPr txBox="1"/>
          <p:nvPr/>
        </p:nvSpPr>
        <p:spPr>
          <a:xfrm>
            <a:off x="2057400" y="2971800"/>
            <a:ext cx="6096000" cy="447039"/>
          </a:xfrm>
          <a:prstGeom prst="rect">
            <a:avLst/>
          </a:prstGeom>
        </p:spPr>
        <p:txBody>
          <a:bodyPr wrap="square" lIns="0" tIns="37465" rIns="0" bIns="0" rtlCol="0">
            <a:noAutofit/>
          </a:bodyPr>
          <a:lstStyle/>
          <a:p>
            <a:pPr marL="91693">
              <a:lnSpc>
                <a:spcPct val="101725"/>
              </a:lnSpc>
            </a:pPr>
            <a:r>
              <a:rPr sz="1800" b="1" dirty="0">
                <a:latin typeface="Calibri"/>
                <a:cs typeface="Calibri"/>
              </a:rPr>
              <a:t>4</a:t>
            </a:r>
            <a:endParaRPr sz="1800">
              <a:latin typeface="Calibri"/>
              <a:cs typeface="Calibri"/>
            </a:endParaRPr>
          </a:p>
        </p:txBody>
      </p:sp>
      <p:sp>
        <p:nvSpPr>
          <p:cNvPr id="14" name="object 14"/>
          <p:cNvSpPr txBox="1"/>
          <p:nvPr/>
        </p:nvSpPr>
        <p:spPr>
          <a:xfrm>
            <a:off x="2057400" y="3418840"/>
            <a:ext cx="1524000" cy="370840"/>
          </a:xfrm>
          <a:prstGeom prst="rect">
            <a:avLst/>
          </a:prstGeom>
        </p:spPr>
        <p:txBody>
          <a:bodyPr wrap="square" lIns="0" tIns="37465" rIns="0" bIns="0" rtlCol="0">
            <a:noAutofit/>
          </a:bodyPr>
          <a:lstStyle/>
          <a:p>
            <a:pPr marL="91693">
              <a:lnSpc>
                <a:spcPct val="101725"/>
              </a:lnSpc>
            </a:pPr>
            <a:r>
              <a:rPr sz="1800" dirty="0">
                <a:latin typeface="Calibri"/>
                <a:cs typeface="Calibri"/>
              </a:rPr>
              <a:t>4</a:t>
            </a:r>
            <a:endParaRPr sz="1800">
              <a:latin typeface="Calibri"/>
              <a:cs typeface="Calibri"/>
            </a:endParaRPr>
          </a:p>
        </p:txBody>
      </p:sp>
      <p:sp>
        <p:nvSpPr>
          <p:cNvPr id="13" name="object 13"/>
          <p:cNvSpPr txBox="1"/>
          <p:nvPr/>
        </p:nvSpPr>
        <p:spPr>
          <a:xfrm>
            <a:off x="3581400" y="3418840"/>
            <a:ext cx="1524000" cy="370840"/>
          </a:xfrm>
          <a:prstGeom prst="rect">
            <a:avLst/>
          </a:prstGeom>
        </p:spPr>
        <p:txBody>
          <a:bodyPr wrap="square" lIns="0" tIns="37465" rIns="0" bIns="0" rtlCol="0">
            <a:noAutofit/>
          </a:bodyPr>
          <a:lstStyle/>
          <a:p>
            <a:pPr marL="92075">
              <a:lnSpc>
                <a:spcPct val="101725"/>
              </a:lnSpc>
            </a:pPr>
            <a:r>
              <a:rPr sz="1800" dirty="0">
                <a:latin typeface="Calibri"/>
                <a:cs typeface="Calibri"/>
              </a:rPr>
              <a:t>2</a:t>
            </a:r>
            <a:endParaRPr sz="1800">
              <a:latin typeface="Calibri"/>
              <a:cs typeface="Calibri"/>
            </a:endParaRPr>
          </a:p>
        </p:txBody>
      </p:sp>
      <p:sp>
        <p:nvSpPr>
          <p:cNvPr id="12" name="object 12"/>
          <p:cNvSpPr txBox="1"/>
          <p:nvPr/>
        </p:nvSpPr>
        <p:spPr>
          <a:xfrm>
            <a:off x="5105400" y="3418840"/>
            <a:ext cx="1524000" cy="370840"/>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6629400" y="3418840"/>
            <a:ext cx="1524000" cy="370840"/>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2057400" y="3789679"/>
            <a:ext cx="1524000" cy="370839"/>
          </a:xfrm>
          <a:prstGeom prst="rect">
            <a:avLst/>
          </a:prstGeom>
        </p:spPr>
        <p:txBody>
          <a:bodyPr wrap="square" lIns="0" tIns="37465" rIns="0" bIns="0" rtlCol="0">
            <a:noAutofit/>
          </a:bodyPr>
          <a:lstStyle/>
          <a:p>
            <a:pPr marL="91693">
              <a:lnSpc>
                <a:spcPct val="101725"/>
              </a:lnSpc>
            </a:pPr>
            <a:r>
              <a:rPr sz="1800" dirty="0">
                <a:latin typeface="Calibri"/>
                <a:cs typeface="Calibri"/>
              </a:rPr>
              <a:t>4</a:t>
            </a:r>
            <a:endParaRPr sz="1800">
              <a:latin typeface="Calibri"/>
              <a:cs typeface="Calibri"/>
            </a:endParaRPr>
          </a:p>
        </p:txBody>
      </p:sp>
      <p:sp>
        <p:nvSpPr>
          <p:cNvPr id="9" name="object 9"/>
          <p:cNvSpPr txBox="1"/>
          <p:nvPr/>
        </p:nvSpPr>
        <p:spPr>
          <a:xfrm>
            <a:off x="3581400" y="3789679"/>
            <a:ext cx="1524000" cy="370839"/>
          </a:xfrm>
          <a:prstGeom prst="rect">
            <a:avLst/>
          </a:prstGeom>
        </p:spPr>
        <p:txBody>
          <a:bodyPr wrap="square" lIns="0" tIns="37465" rIns="0" bIns="0" rtlCol="0">
            <a:noAutofit/>
          </a:bodyPr>
          <a:lstStyle/>
          <a:p>
            <a:pPr marL="92075">
              <a:lnSpc>
                <a:spcPct val="101725"/>
              </a:lnSpc>
            </a:pPr>
            <a:r>
              <a:rPr sz="1800" dirty="0">
                <a:latin typeface="Calibri"/>
                <a:cs typeface="Calibri"/>
              </a:rPr>
              <a:t>2</a:t>
            </a:r>
            <a:endParaRPr sz="1800">
              <a:latin typeface="Calibri"/>
              <a:cs typeface="Calibri"/>
            </a:endParaRPr>
          </a:p>
        </p:txBody>
      </p:sp>
      <p:sp>
        <p:nvSpPr>
          <p:cNvPr id="8" name="object 8"/>
          <p:cNvSpPr txBox="1"/>
          <p:nvPr/>
        </p:nvSpPr>
        <p:spPr>
          <a:xfrm>
            <a:off x="5105400" y="3789679"/>
            <a:ext cx="1524000" cy="370839"/>
          </a:xfrm>
          <a:prstGeom prst="rect">
            <a:avLst/>
          </a:prstGeom>
        </p:spPr>
        <p:txBody>
          <a:bodyPr wrap="square" lIns="0" tIns="37465" rIns="0" bIns="0" rtlCol="0">
            <a:noAutofit/>
          </a:bodyPr>
          <a:lstStyle/>
          <a:p>
            <a:pPr marL="92075">
              <a:lnSpc>
                <a:spcPct val="101725"/>
              </a:lnSpc>
            </a:pPr>
            <a:r>
              <a:rPr sz="1800" dirty="0">
                <a:latin typeface="Calibri"/>
                <a:cs typeface="Calibri"/>
              </a:rPr>
              <a:t>6</a:t>
            </a:r>
            <a:endParaRPr sz="1800">
              <a:latin typeface="Calibri"/>
              <a:cs typeface="Calibri"/>
            </a:endParaRPr>
          </a:p>
        </p:txBody>
      </p:sp>
      <p:sp>
        <p:nvSpPr>
          <p:cNvPr id="7" name="object 7"/>
          <p:cNvSpPr txBox="1"/>
          <p:nvPr/>
        </p:nvSpPr>
        <p:spPr>
          <a:xfrm>
            <a:off x="6629400" y="3789679"/>
            <a:ext cx="1524000" cy="370839"/>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057400" y="4160520"/>
            <a:ext cx="1524000" cy="370840"/>
          </a:xfrm>
          <a:prstGeom prst="rect">
            <a:avLst/>
          </a:prstGeom>
        </p:spPr>
        <p:txBody>
          <a:bodyPr wrap="square" lIns="0" tIns="38100" rIns="0" bIns="0" rtlCol="0">
            <a:noAutofit/>
          </a:bodyPr>
          <a:lstStyle/>
          <a:p>
            <a:pPr marL="91693">
              <a:lnSpc>
                <a:spcPct val="101725"/>
              </a:lnSpc>
            </a:pPr>
            <a:r>
              <a:rPr sz="1800" dirty="0">
                <a:latin typeface="Calibri"/>
                <a:cs typeface="Calibri"/>
              </a:rPr>
              <a:t>4</a:t>
            </a:r>
            <a:endParaRPr sz="1800">
              <a:latin typeface="Calibri"/>
              <a:cs typeface="Calibri"/>
            </a:endParaRPr>
          </a:p>
        </p:txBody>
      </p:sp>
      <p:sp>
        <p:nvSpPr>
          <p:cNvPr id="5" name="object 5"/>
          <p:cNvSpPr txBox="1"/>
          <p:nvPr/>
        </p:nvSpPr>
        <p:spPr>
          <a:xfrm>
            <a:off x="3581400" y="4160520"/>
            <a:ext cx="1524000" cy="370840"/>
          </a:xfrm>
          <a:prstGeom prst="rect">
            <a:avLst/>
          </a:prstGeom>
        </p:spPr>
        <p:txBody>
          <a:bodyPr wrap="square" lIns="0" tIns="38100" rIns="0" bIns="0" rtlCol="0">
            <a:noAutofit/>
          </a:bodyPr>
          <a:lstStyle/>
          <a:p>
            <a:pPr marL="92075">
              <a:lnSpc>
                <a:spcPct val="101725"/>
              </a:lnSpc>
            </a:pPr>
            <a:r>
              <a:rPr sz="1800" dirty="0">
                <a:latin typeface="Calibri"/>
                <a:cs typeface="Calibri"/>
              </a:rPr>
              <a:t>2</a:t>
            </a:r>
            <a:endParaRPr sz="1800">
              <a:latin typeface="Calibri"/>
              <a:cs typeface="Calibri"/>
            </a:endParaRPr>
          </a:p>
        </p:txBody>
      </p:sp>
      <p:sp>
        <p:nvSpPr>
          <p:cNvPr id="4" name="object 4"/>
          <p:cNvSpPr txBox="1"/>
          <p:nvPr/>
        </p:nvSpPr>
        <p:spPr>
          <a:xfrm>
            <a:off x="5105400" y="4160520"/>
            <a:ext cx="1524000" cy="370840"/>
          </a:xfrm>
          <a:prstGeom prst="rect">
            <a:avLst/>
          </a:prstGeom>
        </p:spPr>
        <p:txBody>
          <a:bodyPr wrap="square" lIns="0" tIns="38100" rIns="0" bIns="0" rtlCol="0">
            <a:noAutofit/>
          </a:bodyPr>
          <a:lstStyle/>
          <a:p>
            <a:pPr marL="92075">
              <a:lnSpc>
                <a:spcPct val="101725"/>
              </a:lnSpc>
            </a:pPr>
            <a:r>
              <a:rPr sz="1800" dirty="0">
                <a:latin typeface="Calibri"/>
                <a:cs typeface="Calibri"/>
              </a:rPr>
              <a:t>6</a:t>
            </a:r>
            <a:endParaRPr sz="1800">
              <a:latin typeface="Calibri"/>
              <a:cs typeface="Calibri"/>
            </a:endParaRPr>
          </a:p>
        </p:txBody>
      </p:sp>
      <p:sp>
        <p:nvSpPr>
          <p:cNvPr id="3" name="object 3"/>
          <p:cNvSpPr txBox="1"/>
          <p:nvPr/>
        </p:nvSpPr>
        <p:spPr>
          <a:xfrm>
            <a:off x="6629400" y="4160520"/>
            <a:ext cx="1524000" cy="370840"/>
          </a:xfrm>
          <a:prstGeom prst="rect">
            <a:avLst/>
          </a:prstGeom>
        </p:spPr>
        <p:txBody>
          <a:bodyPr wrap="square" lIns="0" tIns="38100" rIns="0" bIns="0" rtlCol="0">
            <a:noAutofit/>
          </a:bodyPr>
          <a:lstStyle/>
          <a:p>
            <a:pPr marL="92328">
              <a:lnSpc>
                <a:spcPct val="101725"/>
              </a:lnSpc>
            </a:pPr>
            <a:r>
              <a:rPr sz="1800" dirty="0">
                <a:latin typeface="Calibri"/>
                <a:cs typeface="Calibri"/>
              </a:rPr>
              <a:t>1</a:t>
            </a:r>
            <a:endParaRPr sz="1800">
              <a:latin typeface="Calibri"/>
              <a:cs typeface="Calibri"/>
            </a:endParaRPr>
          </a:p>
        </p:txBody>
      </p:sp>
      <p:sp>
        <p:nvSpPr>
          <p:cNvPr id="2" name="object 2"/>
          <p:cNvSpPr txBox="1"/>
          <p:nvPr/>
        </p:nvSpPr>
        <p:spPr>
          <a:xfrm>
            <a:off x="2057400" y="2133600"/>
            <a:ext cx="6096000" cy="365760"/>
          </a:xfrm>
          <a:prstGeom prst="rect">
            <a:avLst/>
          </a:prstGeom>
        </p:spPr>
        <p:txBody>
          <a:bodyPr wrap="square" lIns="0" tIns="37465" rIns="0" bIns="0" rtlCol="0">
            <a:noAutofit/>
          </a:bodyPr>
          <a:lstStyle/>
          <a:p>
            <a:pPr marL="91693">
              <a:lnSpc>
                <a:spcPct val="101725"/>
              </a:lnSpc>
            </a:pPr>
            <a:r>
              <a:rPr sz="1800" b="1" spc="-89" dirty="0">
                <a:latin typeface="Calibri"/>
                <a:cs typeface="Calibri"/>
              </a:rPr>
              <a:t>V</a:t>
            </a:r>
            <a:r>
              <a:rPr sz="1800" b="1" spc="0" dirty="0">
                <a:latin typeface="Calibri"/>
                <a:cs typeface="Calibri"/>
              </a:rPr>
              <a:t>al</a:t>
            </a:r>
            <a:r>
              <a:rPr sz="1800" b="1" spc="-9" dirty="0">
                <a:latin typeface="Calibri"/>
                <a:cs typeface="Calibri"/>
              </a:rPr>
              <a:t> </a:t>
            </a:r>
            <a:r>
              <a:rPr sz="1800" b="1" spc="0" dirty="0">
                <a:latin typeface="Calibri"/>
                <a:cs typeface="Calibri"/>
              </a:rPr>
              <a:t>1                   </a:t>
            </a:r>
            <a:r>
              <a:rPr sz="1800" b="1" spc="256" dirty="0">
                <a:latin typeface="Calibri"/>
                <a:cs typeface="Calibri"/>
              </a:rPr>
              <a:t> </a:t>
            </a:r>
            <a:r>
              <a:rPr sz="1800" b="1" spc="-25" dirty="0">
                <a:latin typeface="Calibri"/>
                <a:cs typeface="Calibri"/>
              </a:rPr>
              <a:t>v</a:t>
            </a:r>
            <a:r>
              <a:rPr sz="1800" b="1" spc="0" dirty="0">
                <a:latin typeface="Calibri"/>
                <a:cs typeface="Calibri"/>
              </a:rPr>
              <a:t>al2                    </a:t>
            </a:r>
            <a:r>
              <a:rPr sz="1800" b="1" spc="386" dirty="0">
                <a:latin typeface="Calibri"/>
                <a:cs typeface="Calibri"/>
              </a:rPr>
              <a:t> </a:t>
            </a:r>
            <a:r>
              <a:rPr sz="1800" b="1" spc="-25" dirty="0">
                <a:latin typeface="Calibri"/>
                <a:cs typeface="Calibri"/>
              </a:rPr>
              <a:t>v</a:t>
            </a:r>
            <a:r>
              <a:rPr sz="1800" b="1" spc="0" dirty="0">
                <a:latin typeface="Calibri"/>
                <a:cs typeface="Calibri"/>
              </a:rPr>
              <a:t>al3                    </a:t>
            </a:r>
            <a:r>
              <a:rPr sz="1800" b="1" spc="386" dirty="0">
                <a:latin typeface="Calibri"/>
                <a:cs typeface="Calibri"/>
              </a:rPr>
              <a:t> </a:t>
            </a:r>
            <a:r>
              <a:rPr sz="1800" b="1" spc="-25" dirty="0">
                <a:latin typeface="Calibri"/>
                <a:cs typeface="Calibri"/>
              </a:rPr>
              <a:t>v</a:t>
            </a:r>
            <a:r>
              <a:rPr sz="1800" b="1" spc="0" dirty="0">
                <a:latin typeface="Calibri"/>
                <a:cs typeface="Calibri"/>
              </a:rPr>
              <a:t>al4</a:t>
            </a:r>
            <a:endParaRPr sz="1800">
              <a:latin typeface="Calibri"/>
              <a:cs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553199" y="1142923"/>
            <a:ext cx="10972800" cy="4526026"/>
          </a:xfrm>
          <a:custGeom>
            <a:avLst/>
            <a:gdLst/>
            <a:ahLst/>
            <a:cxnLst/>
            <a:rect l="l" t="t" r="r" b="b"/>
            <a:pathLst>
              <a:path w="10972800" h="4526026">
                <a:moveTo>
                  <a:pt x="0" y="4526026"/>
                </a:moveTo>
                <a:lnTo>
                  <a:pt x="10972800" y="4526026"/>
                </a:lnTo>
                <a:lnTo>
                  <a:pt x="10972800" y="0"/>
                </a:lnTo>
                <a:lnTo>
                  <a:pt x="0" y="0"/>
                </a:lnTo>
                <a:lnTo>
                  <a:pt x="0" y="4526026"/>
                </a:lnTo>
                <a:close/>
              </a:path>
            </a:pathLst>
          </a:custGeom>
          <a:ln w="9524">
            <a:solidFill>
              <a:srgbClr val="FFC000"/>
            </a:solidFill>
          </a:ln>
        </p:spPr>
        <p:txBody>
          <a:bodyPr wrap="square" lIns="0" tIns="0" rIns="0" bIns="0" rtlCol="0">
            <a:noAutofit/>
          </a:bodyPr>
          <a:lstStyle/>
          <a:p>
            <a:endParaRPr/>
          </a:p>
        </p:txBody>
      </p:sp>
      <p:sp>
        <p:nvSpPr>
          <p:cNvPr id="9" name="object 9"/>
          <p:cNvSpPr/>
          <p:nvPr/>
        </p:nvSpPr>
        <p:spPr>
          <a:xfrm>
            <a:off x="872642" y="2449195"/>
            <a:ext cx="4819650" cy="2854324"/>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731520" y="2449195"/>
            <a:ext cx="5472303" cy="2854324"/>
          </a:xfrm>
          <a:custGeom>
            <a:avLst/>
            <a:gdLst/>
            <a:ahLst/>
            <a:cxnLst/>
            <a:rect l="l" t="t" r="r" b="b"/>
            <a:pathLst>
              <a:path w="5472303" h="2854325">
                <a:moveTo>
                  <a:pt x="0" y="2854324"/>
                </a:moveTo>
                <a:lnTo>
                  <a:pt x="5472303" y="2854324"/>
                </a:lnTo>
                <a:lnTo>
                  <a:pt x="5472303" y="0"/>
                </a:lnTo>
                <a:lnTo>
                  <a:pt x="0" y="0"/>
                </a:lnTo>
                <a:lnTo>
                  <a:pt x="0" y="2854324"/>
                </a:lnTo>
                <a:close/>
              </a:path>
            </a:pathLst>
          </a:custGeom>
          <a:ln w="38100">
            <a:solidFill>
              <a:srgbClr val="BB8B00"/>
            </a:solidFill>
            <a:prstDash val="lgDash"/>
          </a:ln>
        </p:spPr>
        <p:txBody>
          <a:bodyPr wrap="square" lIns="0" tIns="0" rIns="0" bIns="0" rtlCol="0">
            <a:noAutofit/>
          </a:bodyPr>
          <a:lstStyle/>
          <a:p>
            <a:endParaRPr/>
          </a:p>
        </p:txBody>
      </p:sp>
      <p:sp>
        <p:nvSpPr>
          <p:cNvPr id="11" name="object 11"/>
          <p:cNvSpPr/>
          <p:nvPr/>
        </p:nvSpPr>
        <p:spPr>
          <a:xfrm>
            <a:off x="3587241" y="3052191"/>
            <a:ext cx="4094226" cy="388111"/>
          </a:xfrm>
          <a:custGeom>
            <a:avLst/>
            <a:gdLst/>
            <a:ahLst/>
            <a:cxnLst/>
            <a:rect l="l" t="t" r="r" b="b"/>
            <a:pathLst>
              <a:path w="4094226" h="388111">
                <a:moveTo>
                  <a:pt x="11811" y="49403"/>
                </a:moveTo>
                <a:lnTo>
                  <a:pt x="81153" y="0"/>
                </a:lnTo>
                <a:lnTo>
                  <a:pt x="0" y="56769"/>
                </a:lnTo>
                <a:lnTo>
                  <a:pt x="11811" y="49403"/>
                </a:lnTo>
                <a:close/>
              </a:path>
              <a:path w="4094226" h="388111">
                <a:moveTo>
                  <a:pt x="90043" y="1524"/>
                </a:moveTo>
                <a:lnTo>
                  <a:pt x="88011" y="-1396"/>
                </a:lnTo>
                <a:lnTo>
                  <a:pt x="84074" y="-2031"/>
                </a:lnTo>
                <a:lnTo>
                  <a:pt x="81153" y="0"/>
                </a:lnTo>
                <a:lnTo>
                  <a:pt x="11811" y="49403"/>
                </a:lnTo>
                <a:lnTo>
                  <a:pt x="0" y="56769"/>
                </a:lnTo>
                <a:lnTo>
                  <a:pt x="89408" y="99441"/>
                </a:lnTo>
                <a:lnTo>
                  <a:pt x="12954" y="62103"/>
                </a:lnTo>
                <a:lnTo>
                  <a:pt x="15240" y="50037"/>
                </a:lnTo>
                <a:lnTo>
                  <a:pt x="25062" y="54722"/>
                </a:lnTo>
                <a:lnTo>
                  <a:pt x="16129" y="60960"/>
                </a:lnTo>
                <a:lnTo>
                  <a:pt x="15240" y="50037"/>
                </a:lnTo>
                <a:lnTo>
                  <a:pt x="12954" y="62103"/>
                </a:lnTo>
                <a:lnTo>
                  <a:pt x="36471" y="60163"/>
                </a:lnTo>
                <a:lnTo>
                  <a:pt x="4094226" y="-274574"/>
                </a:lnTo>
                <a:lnTo>
                  <a:pt x="4093210" y="-287146"/>
                </a:lnTo>
                <a:lnTo>
                  <a:pt x="35475" y="47451"/>
                </a:lnTo>
                <a:lnTo>
                  <a:pt x="88519" y="10413"/>
                </a:lnTo>
                <a:lnTo>
                  <a:pt x="91312" y="8382"/>
                </a:lnTo>
                <a:lnTo>
                  <a:pt x="92075" y="4445"/>
                </a:lnTo>
                <a:lnTo>
                  <a:pt x="90043" y="1524"/>
                </a:lnTo>
                <a:close/>
              </a:path>
              <a:path w="4094226" h="388111">
                <a:moveTo>
                  <a:pt x="89408" y="99441"/>
                </a:moveTo>
                <a:lnTo>
                  <a:pt x="92583" y="100964"/>
                </a:lnTo>
                <a:lnTo>
                  <a:pt x="96393" y="99695"/>
                </a:lnTo>
                <a:lnTo>
                  <a:pt x="97917" y="96520"/>
                </a:lnTo>
                <a:lnTo>
                  <a:pt x="99441" y="93345"/>
                </a:lnTo>
                <a:lnTo>
                  <a:pt x="98044" y="89535"/>
                </a:lnTo>
                <a:lnTo>
                  <a:pt x="94869" y="88011"/>
                </a:lnTo>
                <a:lnTo>
                  <a:pt x="36471" y="60163"/>
                </a:lnTo>
                <a:lnTo>
                  <a:pt x="12954" y="62103"/>
                </a:lnTo>
                <a:lnTo>
                  <a:pt x="89408" y="99441"/>
                </a:lnTo>
                <a:close/>
              </a:path>
              <a:path w="4094226" h="388111">
                <a:moveTo>
                  <a:pt x="25062" y="54722"/>
                </a:moveTo>
                <a:lnTo>
                  <a:pt x="15240" y="50037"/>
                </a:lnTo>
                <a:lnTo>
                  <a:pt x="16129" y="60960"/>
                </a:lnTo>
                <a:lnTo>
                  <a:pt x="25062" y="54722"/>
                </a:lnTo>
                <a:close/>
              </a:path>
            </a:pathLst>
          </a:custGeom>
          <a:solidFill>
            <a:srgbClr val="FFBE00"/>
          </a:solidFill>
        </p:spPr>
        <p:txBody>
          <a:bodyPr wrap="square" lIns="0" tIns="0" rIns="0" bIns="0" rtlCol="0">
            <a:noAutofit/>
          </a:bodyPr>
          <a:lstStyle/>
          <a:p>
            <a:endParaRPr/>
          </a:p>
        </p:txBody>
      </p:sp>
      <p:sp>
        <p:nvSpPr>
          <p:cNvPr id="12" name="object 12"/>
          <p:cNvSpPr/>
          <p:nvPr/>
        </p:nvSpPr>
        <p:spPr>
          <a:xfrm>
            <a:off x="7441819" y="2449195"/>
            <a:ext cx="3756025" cy="659764"/>
          </a:xfrm>
          <a:custGeom>
            <a:avLst/>
            <a:gdLst/>
            <a:ahLst/>
            <a:cxnLst/>
            <a:rect l="l" t="t" r="r" b="b"/>
            <a:pathLst>
              <a:path w="3756025" h="659764">
                <a:moveTo>
                  <a:pt x="0" y="109981"/>
                </a:moveTo>
                <a:lnTo>
                  <a:pt x="59" y="553443"/>
                </a:lnTo>
                <a:lnTo>
                  <a:pt x="9686" y="594952"/>
                </a:lnTo>
                <a:lnTo>
                  <a:pt x="33440" y="628734"/>
                </a:lnTo>
                <a:lnTo>
                  <a:pt x="67984" y="651451"/>
                </a:lnTo>
                <a:lnTo>
                  <a:pt x="109981" y="659764"/>
                </a:lnTo>
                <a:lnTo>
                  <a:pt x="3649710" y="659705"/>
                </a:lnTo>
                <a:lnTo>
                  <a:pt x="3691267" y="650078"/>
                </a:lnTo>
                <a:lnTo>
                  <a:pt x="3725040" y="626324"/>
                </a:lnTo>
                <a:lnTo>
                  <a:pt x="3747728" y="591780"/>
                </a:lnTo>
                <a:lnTo>
                  <a:pt x="3756025" y="549782"/>
                </a:lnTo>
                <a:lnTo>
                  <a:pt x="3755965" y="106314"/>
                </a:lnTo>
                <a:lnTo>
                  <a:pt x="3746358" y="64757"/>
                </a:lnTo>
                <a:lnTo>
                  <a:pt x="3722633" y="30984"/>
                </a:lnTo>
                <a:lnTo>
                  <a:pt x="3688093" y="8296"/>
                </a:lnTo>
                <a:lnTo>
                  <a:pt x="3646042" y="0"/>
                </a:lnTo>
                <a:lnTo>
                  <a:pt x="106321" y="59"/>
                </a:lnTo>
                <a:lnTo>
                  <a:pt x="64812" y="9666"/>
                </a:lnTo>
                <a:lnTo>
                  <a:pt x="31030" y="33391"/>
                </a:lnTo>
                <a:lnTo>
                  <a:pt x="8313" y="67931"/>
                </a:lnTo>
                <a:lnTo>
                  <a:pt x="0" y="109981"/>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7441819" y="2449195"/>
            <a:ext cx="3756025" cy="659764"/>
          </a:xfrm>
          <a:custGeom>
            <a:avLst/>
            <a:gdLst/>
            <a:ahLst/>
            <a:cxnLst/>
            <a:rect l="l" t="t" r="r" b="b"/>
            <a:pathLst>
              <a:path w="3756025" h="659764">
                <a:moveTo>
                  <a:pt x="0" y="109981"/>
                </a:moveTo>
                <a:lnTo>
                  <a:pt x="8313" y="67931"/>
                </a:lnTo>
                <a:lnTo>
                  <a:pt x="31030" y="33391"/>
                </a:lnTo>
                <a:lnTo>
                  <a:pt x="64812" y="9666"/>
                </a:lnTo>
                <a:lnTo>
                  <a:pt x="106321" y="59"/>
                </a:lnTo>
                <a:lnTo>
                  <a:pt x="109981" y="0"/>
                </a:lnTo>
                <a:lnTo>
                  <a:pt x="3646042" y="0"/>
                </a:lnTo>
                <a:lnTo>
                  <a:pt x="3688093" y="8296"/>
                </a:lnTo>
                <a:lnTo>
                  <a:pt x="3722633" y="30984"/>
                </a:lnTo>
                <a:lnTo>
                  <a:pt x="3746358" y="64757"/>
                </a:lnTo>
                <a:lnTo>
                  <a:pt x="3755965" y="106314"/>
                </a:lnTo>
                <a:lnTo>
                  <a:pt x="3756025" y="109981"/>
                </a:lnTo>
                <a:lnTo>
                  <a:pt x="3756025" y="549782"/>
                </a:lnTo>
                <a:lnTo>
                  <a:pt x="3747728" y="591780"/>
                </a:lnTo>
                <a:lnTo>
                  <a:pt x="3725040" y="626324"/>
                </a:lnTo>
                <a:lnTo>
                  <a:pt x="3691267" y="650078"/>
                </a:lnTo>
                <a:lnTo>
                  <a:pt x="3649710" y="659705"/>
                </a:lnTo>
                <a:lnTo>
                  <a:pt x="3646042" y="659764"/>
                </a:lnTo>
                <a:lnTo>
                  <a:pt x="109981" y="659764"/>
                </a:lnTo>
                <a:lnTo>
                  <a:pt x="67984" y="651451"/>
                </a:lnTo>
                <a:lnTo>
                  <a:pt x="33440" y="628734"/>
                </a:lnTo>
                <a:lnTo>
                  <a:pt x="9686" y="594952"/>
                </a:lnTo>
                <a:lnTo>
                  <a:pt x="59" y="553443"/>
                </a:lnTo>
                <a:lnTo>
                  <a:pt x="0" y="549782"/>
                </a:lnTo>
                <a:lnTo>
                  <a:pt x="0" y="109981"/>
                </a:lnTo>
                <a:close/>
              </a:path>
            </a:pathLst>
          </a:custGeom>
          <a:ln w="25399">
            <a:solidFill>
              <a:srgbClr val="BB8B00"/>
            </a:solidFill>
          </a:ln>
        </p:spPr>
        <p:txBody>
          <a:bodyPr wrap="square" lIns="0" tIns="0" rIns="0" bIns="0" rtlCol="0">
            <a:noAutofit/>
          </a:bodyPr>
          <a:lstStyle/>
          <a:p>
            <a:endParaRPr/>
          </a:p>
        </p:txBody>
      </p:sp>
      <p:sp>
        <p:nvSpPr>
          <p:cNvPr id="14" name="object 14"/>
          <p:cNvSpPr/>
          <p:nvPr/>
        </p:nvSpPr>
        <p:spPr>
          <a:xfrm>
            <a:off x="7624699" y="3824858"/>
            <a:ext cx="3756025" cy="1225677"/>
          </a:xfrm>
          <a:custGeom>
            <a:avLst/>
            <a:gdLst/>
            <a:ahLst/>
            <a:cxnLst/>
            <a:rect l="l" t="t" r="r" b="b"/>
            <a:pathLst>
              <a:path w="3756025" h="1225677">
                <a:moveTo>
                  <a:pt x="0" y="204343"/>
                </a:moveTo>
                <a:lnTo>
                  <a:pt x="0" y="1021334"/>
                </a:lnTo>
                <a:lnTo>
                  <a:pt x="677" y="1038099"/>
                </a:lnTo>
                <a:lnTo>
                  <a:pt x="10411" y="1085940"/>
                </a:lnTo>
                <a:lnTo>
                  <a:pt x="30598" y="1128994"/>
                </a:lnTo>
                <a:lnTo>
                  <a:pt x="59816" y="1165844"/>
                </a:lnTo>
                <a:lnTo>
                  <a:pt x="96647" y="1195073"/>
                </a:lnTo>
                <a:lnTo>
                  <a:pt x="139671" y="1215264"/>
                </a:lnTo>
                <a:lnTo>
                  <a:pt x="187468" y="1224999"/>
                </a:lnTo>
                <a:lnTo>
                  <a:pt x="204216" y="1225677"/>
                </a:lnTo>
                <a:lnTo>
                  <a:pt x="3551808" y="1225677"/>
                </a:lnTo>
                <a:lnTo>
                  <a:pt x="3600881" y="1219740"/>
                </a:lnTo>
                <a:lnTo>
                  <a:pt x="3645653" y="1202877"/>
                </a:lnTo>
                <a:lnTo>
                  <a:pt x="3684706" y="1176503"/>
                </a:lnTo>
                <a:lnTo>
                  <a:pt x="3716620" y="1142036"/>
                </a:lnTo>
                <a:lnTo>
                  <a:pt x="3739975" y="1100893"/>
                </a:lnTo>
                <a:lnTo>
                  <a:pt x="3753351" y="1054491"/>
                </a:lnTo>
                <a:lnTo>
                  <a:pt x="3756025" y="1021334"/>
                </a:lnTo>
                <a:lnTo>
                  <a:pt x="3756025" y="204343"/>
                </a:lnTo>
                <a:lnTo>
                  <a:pt x="3750089" y="155221"/>
                </a:lnTo>
                <a:lnTo>
                  <a:pt x="3733229" y="110414"/>
                </a:lnTo>
                <a:lnTo>
                  <a:pt x="3706863" y="71339"/>
                </a:lnTo>
                <a:lnTo>
                  <a:pt x="3672412" y="39412"/>
                </a:lnTo>
                <a:lnTo>
                  <a:pt x="3631295" y="16051"/>
                </a:lnTo>
                <a:lnTo>
                  <a:pt x="3584931" y="2673"/>
                </a:lnTo>
                <a:lnTo>
                  <a:pt x="3551808" y="0"/>
                </a:lnTo>
                <a:lnTo>
                  <a:pt x="204216" y="0"/>
                </a:lnTo>
                <a:lnTo>
                  <a:pt x="155143" y="5936"/>
                </a:lnTo>
                <a:lnTo>
                  <a:pt x="110371" y="22799"/>
                </a:lnTo>
                <a:lnTo>
                  <a:pt x="71318" y="49173"/>
                </a:lnTo>
                <a:lnTo>
                  <a:pt x="39404" y="83640"/>
                </a:lnTo>
                <a:lnTo>
                  <a:pt x="16049" y="124783"/>
                </a:lnTo>
                <a:lnTo>
                  <a:pt x="2673" y="171185"/>
                </a:lnTo>
                <a:lnTo>
                  <a:pt x="0" y="204343"/>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7624699" y="3824858"/>
            <a:ext cx="3756025" cy="1225677"/>
          </a:xfrm>
          <a:custGeom>
            <a:avLst/>
            <a:gdLst/>
            <a:ahLst/>
            <a:cxnLst/>
            <a:rect l="l" t="t" r="r" b="b"/>
            <a:pathLst>
              <a:path w="3756025" h="1225677">
                <a:moveTo>
                  <a:pt x="0" y="204343"/>
                </a:moveTo>
                <a:lnTo>
                  <a:pt x="5935" y="155221"/>
                </a:lnTo>
                <a:lnTo>
                  <a:pt x="22795" y="110414"/>
                </a:lnTo>
                <a:lnTo>
                  <a:pt x="49161" y="71339"/>
                </a:lnTo>
                <a:lnTo>
                  <a:pt x="83612" y="39412"/>
                </a:lnTo>
                <a:lnTo>
                  <a:pt x="124729" y="16051"/>
                </a:lnTo>
                <a:lnTo>
                  <a:pt x="171093" y="2673"/>
                </a:lnTo>
                <a:lnTo>
                  <a:pt x="204216" y="0"/>
                </a:lnTo>
                <a:lnTo>
                  <a:pt x="3551808" y="0"/>
                </a:lnTo>
                <a:lnTo>
                  <a:pt x="3600881" y="5936"/>
                </a:lnTo>
                <a:lnTo>
                  <a:pt x="3645653" y="22799"/>
                </a:lnTo>
                <a:lnTo>
                  <a:pt x="3684706" y="49173"/>
                </a:lnTo>
                <a:lnTo>
                  <a:pt x="3716620" y="83640"/>
                </a:lnTo>
                <a:lnTo>
                  <a:pt x="3739975" y="124783"/>
                </a:lnTo>
                <a:lnTo>
                  <a:pt x="3753351" y="171185"/>
                </a:lnTo>
                <a:lnTo>
                  <a:pt x="3756025" y="204343"/>
                </a:lnTo>
                <a:lnTo>
                  <a:pt x="3756025" y="1021334"/>
                </a:lnTo>
                <a:lnTo>
                  <a:pt x="3750089" y="1070455"/>
                </a:lnTo>
                <a:lnTo>
                  <a:pt x="3733229" y="1115262"/>
                </a:lnTo>
                <a:lnTo>
                  <a:pt x="3706863" y="1154337"/>
                </a:lnTo>
                <a:lnTo>
                  <a:pt x="3672412" y="1186264"/>
                </a:lnTo>
                <a:lnTo>
                  <a:pt x="3631295" y="1209625"/>
                </a:lnTo>
                <a:lnTo>
                  <a:pt x="3584931" y="1223003"/>
                </a:lnTo>
                <a:lnTo>
                  <a:pt x="3551808" y="1225677"/>
                </a:lnTo>
                <a:lnTo>
                  <a:pt x="204216" y="1225677"/>
                </a:lnTo>
                <a:lnTo>
                  <a:pt x="155143" y="1219740"/>
                </a:lnTo>
                <a:lnTo>
                  <a:pt x="110371" y="1202877"/>
                </a:lnTo>
                <a:lnTo>
                  <a:pt x="71318" y="1176503"/>
                </a:lnTo>
                <a:lnTo>
                  <a:pt x="39404" y="1142036"/>
                </a:lnTo>
                <a:lnTo>
                  <a:pt x="16049" y="1100893"/>
                </a:lnTo>
                <a:lnTo>
                  <a:pt x="2673" y="1054491"/>
                </a:lnTo>
                <a:lnTo>
                  <a:pt x="0" y="1021334"/>
                </a:lnTo>
                <a:lnTo>
                  <a:pt x="0" y="204343"/>
                </a:lnTo>
                <a:close/>
              </a:path>
            </a:pathLst>
          </a:custGeom>
          <a:ln w="25400">
            <a:solidFill>
              <a:srgbClr val="BB8B00"/>
            </a:solidFill>
          </a:ln>
        </p:spPr>
        <p:txBody>
          <a:bodyPr wrap="square" lIns="0" tIns="0" rIns="0" bIns="0" rtlCol="0">
            <a:noAutofit/>
          </a:bodyPr>
          <a:lstStyle/>
          <a:p>
            <a:endParaRPr/>
          </a:p>
        </p:txBody>
      </p:sp>
      <p:sp>
        <p:nvSpPr>
          <p:cNvPr id="16" name="object 16"/>
          <p:cNvSpPr/>
          <p:nvPr/>
        </p:nvSpPr>
        <p:spPr>
          <a:xfrm>
            <a:off x="4572000" y="4391152"/>
            <a:ext cx="3109341" cy="229362"/>
          </a:xfrm>
          <a:custGeom>
            <a:avLst/>
            <a:gdLst/>
            <a:ahLst/>
            <a:cxnLst/>
            <a:rect l="l" t="t" r="r" b="b"/>
            <a:pathLst>
              <a:path w="3109341" h="229362">
                <a:moveTo>
                  <a:pt x="15494" y="52959"/>
                </a:moveTo>
                <a:lnTo>
                  <a:pt x="35507" y="54917"/>
                </a:lnTo>
                <a:lnTo>
                  <a:pt x="3108579" y="229362"/>
                </a:lnTo>
                <a:lnTo>
                  <a:pt x="3109341" y="216662"/>
                </a:lnTo>
                <a:lnTo>
                  <a:pt x="36465" y="42235"/>
                </a:lnTo>
                <a:lnTo>
                  <a:pt x="12826" y="40893"/>
                </a:lnTo>
                <a:lnTo>
                  <a:pt x="12191" y="53593"/>
                </a:lnTo>
                <a:lnTo>
                  <a:pt x="82550" y="101218"/>
                </a:lnTo>
                <a:lnTo>
                  <a:pt x="85471" y="103250"/>
                </a:lnTo>
                <a:lnTo>
                  <a:pt x="89408" y="102362"/>
                </a:lnTo>
                <a:lnTo>
                  <a:pt x="91439" y="99441"/>
                </a:lnTo>
                <a:lnTo>
                  <a:pt x="93345" y="96520"/>
                </a:lnTo>
                <a:lnTo>
                  <a:pt x="92583" y="92583"/>
                </a:lnTo>
                <a:lnTo>
                  <a:pt x="89662" y="90678"/>
                </a:lnTo>
                <a:lnTo>
                  <a:pt x="35507" y="54917"/>
                </a:lnTo>
                <a:lnTo>
                  <a:pt x="15494" y="52959"/>
                </a:lnTo>
                <a:lnTo>
                  <a:pt x="16001" y="42037"/>
                </a:lnTo>
                <a:lnTo>
                  <a:pt x="25102" y="48046"/>
                </a:lnTo>
                <a:lnTo>
                  <a:pt x="15494" y="52959"/>
                </a:lnTo>
                <a:close/>
              </a:path>
              <a:path w="3109341" h="229362">
                <a:moveTo>
                  <a:pt x="82550" y="101218"/>
                </a:moveTo>
                <a:lnTo>
                  <a:pt x="12191" y="53593"/>
                </a:lnTo>
                <a:lnTo>
                  <a:pt x="12826" y="40893"/>
                </a:lnTo>
                <a:lnTo>
                  <a:pt x="36465" y="42235"/>
                </a:lnTo>
                <a:lnTo>
                  <a:pt x="93979" y="12827"/>
                </a:lnTo>
                <a:lnTo>
                  <a:pt x="97154" y="11303"/>
                </a:lnTo>
                <a:lnTo>
                  <a:pt x="98425" y="7493"/>
                </a:lnTo>
                <a:lnTo>
                  <a:pt x="96774" y="4318"/>
                </a:lnTo>
                <a:lnTo>
                  <a:pt x="95250" y="1143"/>
                </a:lnTo>
                <a:lnTo>
                  <a:pt x="91439" y="0"/>
                </a:lnTo>
                <a:lnTo>
                  <a:pt x="88264" y="1524"/>
                </a:lnTo>
                <a:lnTo>
                  <a:pt x="0" y="46609"/>
                </a:lnTo>
                <a:lnTo>
                  <a:pt x="82550" y="101218"/>
                </a:lnTo>
                <a:close/>
              </a:path>
              <a:path w="3109341" h="229362">
                <a:moveTo>
                  <a:pt x="25102" y="48046"/>
                </a:moveTo>
                <a:lnTo>
                  <a:pt x="16001" y="42037"/>
                </a:lnTo>
                <a:lnTo>
                  <a:pt x="15494" y="52959"/>
                </a:lnTo>
                <a:lnTo>
                  <a:pt x="25102" y="48046"/>
                </a:lnTo>
                <a:close/>
              </a:path>
            </a:pathLst>
          </a:custGeom>
          <a:solidFill>
            <a:srgbClr val="FFBE00"/>
          </a:solidFill>
        </p:spPr>
        <p:txBody>
          <a:bodyPr wrap="square" lIns="0" tIns="0" rIns="0" bIns="0" rtlCol="0">
            <a:noAutofit/>
          </a:bodyPr>
          <a:lstStyle/>
          <a:p>
            <a:endParaRPr/>
          </a:p>
        </p:txBody>
      </p:sp>
      <p:sp>
        <p:nvSpPr>
          <p:cNvPr id="7" name="object 7"/>
          <p:cNvSpPr txBox="1"/>
          <p:nvPr/>
        </p:nvSpPr>
        <p:spPr>
          <a:xfrm>
            <a:off x="387502" y="197103"/>
            <a:ext cx="4042078" cy="380492"/>
          </a:xfrm>
          <a:prstGeom prst="rect">
            <a:avLst/>
          </a:prstGeom>
        </p:spPr>
        <p:txBody>
          <a:bodyPr wrap="square" lIns="0" tIns="18383" rIns="0" bIns="0" rtlCol="0">
            <a:noAutofit/>
          </a:bodyPr>
          <a:lstStyle/>
          <a:p>
            <a:pPr marL="12700">
              <a:lnSpc>
                <a:spcPts val="2895"/>
              </a:lnSpc>
            </a:pPr>
            <a:r>
              <a:rPr sz="2800" b="1" u="heavy" spc="-17" dirty="0">
                <a:solidFill>
                  <a:srgbClr val="404040"/>
                </a:solidFill>
                <a:latin typeface="Calibri"/>
                <a:cs typeface="Calibri"/>
              </a:rPr>
              <a:t>2 .KEYWORD PARAMETERS</a:t>
            </a:r>
            <a:endParaRPr sz="2800">
              <a:latin typeface="Calibri"/>
              <a:cs typeface="Calibri"/>
            </a:endParaRPr>
          </a:p>
        </p:txBody>
      </p:sp>
      <p:sp>
        <p:nvSpPr>
          <p:cNvPr id="5" name="object 5"/>
          <p:cNvSpPr txBox="1"/>
          <p:nvPr/>
        </p:nvSpPr>
        <p:spPr>
          <a:xfrm>
            <a:off x="731520" y="2449195"/>
            <a:ext cx="5472303" cy="2854324"/>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53199" y="1142923"/>
            <a:ext cx="10972800" cy="4526026"/>
          </a:xfrm>
          <a:prstGeom prst="rect">
            <a:avLst/>
          </a:prstGeom>
        </p:spPr>
        <p:txBody>
          <a:bodyPr wrap="square" lIns="0" tIns="36830" rIns="0" bIns="0" rtlCol="0">
            <a:noAutofit/>
          </a:bodyPr>
          <a:lstStyle/>
          <a:p>
            <a:pPr marL="91452">
              <a:lnSpc>
                <a:spcPct val="101725"/>
              </a:lnSpc>
            </a:pPr>
            <a:r>
              <a:rPr sz="2000" spc="0" dirty="0">
                <a:latin typeface="Arial"/>
                <a:cs typeface="Arial"/>
              </a:rPr>
              <a:t>•  </a:t>
            </a:r>
            <a:r>
              <a:rPr sz="2000" spc="338" dirty="0">
                <a:latin typeface="Arial"/>
                <a:cs typeface="Arial"/>
              </a:rPr>
              <a:t> </a:t>
            </a:r>
            <a:r>
              <a:rPr sz="2000" spc="-69" dirty="0">
                <a:latin typeface="Calibri"/>
                <a:cs typeface="Calibri"/>
              </a:rPr>
              <a:t>W</a:t>
            </a:r>
            <a:r>
              <a:rPr sz="2000" spc="0" dirty="0">
                <a:latin typeface="Calibri"/>
                <a:cs typeface="Calibri"/>
              </a:rPr>
              <a:t>e</a:t>
            </a:r>
            <a:r>
              <a:rPr sz="2000" spc="-4" dirty="0">
                <a:latin typeface="Calibri"/>
                <a:cs typeface="Calibri"/>
              </a:rPr>
              <a:t> </a:t>
            </a:r>
            <a:r>
              <a:rPr sz="2000" spc="-9" dirty="0">
                <a:latin typeface="Calibri"/>
                <a:cs typeface="Calibri"/>
              </a:rPr>
              <a:t>c</a:t>
            </a:r>
            <a:r>
              <a:rPr sz="2000" spc="0" dirty="0">
                <a:latin typeface="Calibri"/>
                <a:cs typeface="Calibri"/>
              </a:rPr>
              <a:t>an</a:t>
            </a:r>
            <a:r>
              <a:rPr sz="2000" spc="-14" dirty="0">
                <a:latin typeface="Calibri"/>
                <a:cs typeface="Calibri"/>
              </a:rPr>
              <a:t> </a:t>
            </a:r>
            <a:r>
              <a:rPr sz="2000" spc="0" dirty="0">
                <a:latin typeface="Calibri"/>
                <a:cs typeface="Calibri"/>
              </a:rPr>
              <a:t>ide</a:t>
            </a:r>
            <a:r>
              <a:rPr sz="2000" spc="-25" dirty="0">
                <a:latin typeface="Calibri"/>
                <a:cs typeface="Calibri"/>
              </a:rPr>
              <a:t>n</a:t>
            </a:r>
            <a:r>
              <a:rPr sz="2000" spc="0" dirty="0">
                <a:latin typeface="Calibri"/>
                <a:cs typeface="Calibri"/>
              </a:rPr>
              <a:t>ti</a:t>
            </a:r>
            <a:r>
              <a:rPr sz="2000" spc="4" dirty="0">
                <a:latin typeface="Calibri"/>
                <a:cs typeface="Calibri"/>
              </a:rPr>
              <a:t>f</a:t>
            </a:r>
            <a:r>
              <a:rPr sz="2000" spc="0" dirty="0">
                <a:latin typeface="Calibri"/>
                <a:cs typeface="Calibri"/>
              </a:rPr>
              <a:t>y</a:t>
            </a:r>
            <a:r>
              <a:rPr sz="2000" spc="9" dirty="0">
                <a:latin typeface="Calibri"/>
                <a:cs typeface="Calibri"/>
              </a:rPr>
              <a:t> </a:t>
            </a:r>
            <a:r>
              <a:rPr sz="2000" spc="0" dirty="0">
                <a:latin typeface="Calibri"/>
                <a:cs typeface="Calibri"/>
              </a:rPr>
              <a:t>the</a:t>
            </a:r>
            <a:r>
              <a:rPr sz="2000" spc="-4" dirty="0">
                <a:latin typeface="Calibri"/>
                <a:cs typeface="Calibri"/>
              </a:rPr>
              <a:t> </a:t>
            </a:r>
            <a:r>
              <a:rPr sz="2000" spc="0" dirty="0">
                <a:latin typeface="Calibri"/>
                <a:cs typeface="Calibri"/>
              </a:rPr>
              <a:t>fu</a:t>
            </a:r>
            <a:r>
              <a:rPr sz="2000" spc="4" dirty="0">
                <a:latin typeface="Calibri"/>
                <a:cs typeface="Calibri"/>
              </a:rPr>
              <a:t>n</a:t>
            </a:r>
            <a:r>
              <a:rPr sz="2000" spc="0" dirty="0">
                <a:latin typeface="Calibri"/>
                <a:cs typeface="Calibri"/>
              </a:rPr>
              <a:t>ction </a:t>
            </a:r>
            <a:r>
              <a:rPr sz="2000" spc="-9" dirty="0">
                <a:latin typeface="Calibri"/>
                <a:cs typeface="Calibri"/>
              </a:rPr>
              <a:t>c</a:t>
            </a:r>
            <a:r>
              <a:rPr sz="2000" spc="0" dirty="0">
                <a:latin typeface="Calibri"/>
                <a:cs typeface="Calibri"/>
              </a:rPr>
              <a:t>all as </a:t>
            </a:r>
            <a:r>
              <a:rPr sz="2000" spc="-34" dirty="0">
                <a:latin typeface="Calibri"/>
                <a:cs typeface="Calibri"/>
              </a:rPr>
              <a:t>K</a:t>
            </a:r>
            <a:r>
              <a:rPr sz="2000" spc="-14" dirty="0">
                <a:latin typeface="Calibri"/>
                <a:cs typeface="Calibri"/>
              </a:rPr>
              <a:t>e</a:t>
            </a:r>
            <a:r>
              <a:rPr sz="2000" spc="14" dirty="0">
                <a:latin typeface="Calibri"/>
                <a:cs typeface="Calibri"/>
              </a:rPr>
              <a:t>y</a:t>
            </a:r>
            <a:r>
              <a:rPr sz="2000" spc="-29" dirty="0">
                <a:latin typeface="Calibri"/>
                <a:cs typeface="Calibri"/>
              </a:rPr>
              <a:t>w</a:t>
            </a:r>
            <a:r>
              <a:rPr sz="2000" spc="0" dirty="0">
                <a:latin typeface="Calibri"/>
                <a:cs typeface="Calibri"/>
              </a:rPr>
              <a:t>o</a:t>
            </a:r>
            <a:r>
              <a:rPr sz="2000" spc="-29" dirty="0">
                <a:latin typeface="Calibri"/>
                <a:cs typeface="Calibri"/>
              </a:rPr>
              <a:t>r</a:t>
            </a:r>
            <a:r>
              <a:rPr sz="2000" spc="0" dirty="0">
                <a:latin typeface="Calibri"/>
                <a:cs typeface="Calibri"/>
              </a:rPr>
              <a:t>d</a:t>
            </a:r>
            <a:r>
              <a:rPr sz="2000" spc="-25" dirty="0">
                <a:latin typeface="Calibri"/>
                <a:cs typeface="Calibri"/>
              </a:rPr>
              <a:t> </a:t>
            </a:r>
            <a:r>
              <a:rPr sz="2000" spc="0" dirty="0">
                <a:latin typeface="Calibri"/>
                <a:cs typeface="Calibri"/>
              </a:rPr>
              <a:t>a</a:t>
            </a:r>
            <a:r>
              <a:rPr sz="2000" spc="-25" dirty="0">
                <a:latin typeface="Calibri"/>
                <a:cs typeface="Calibri"/>
              </a:rPr>
              <a:t>r</a:t>
            </a:r>
            <a:r>
              <a:rPr sz="2000" spc="0" dirty="0">
                <a:latin typeface="Calibri"/>
                <a:cs typeface="Calibri"/>
              </a:rPr>
              <a:t>g</a:t>
            </a:r>
            <a:r>
              <a:rPr sz="2000" spc="4" dirty="0">
                <a:latin typeface="Calibri"/>
                <a:cs typeface="Calibri"/>
              </a:rPr>
              <a:t>u</a:t>
            </a:r>
            <a:r>
              <a:rPr sz="2000" spc="0" dirty="0">
                <a:latin typeface="Calibri"/>
                <a:cs typeface="Calibri"/>
              </a:rPr>
              <a:t>m</a:t>
            </a:r>
            <a:r>
              <a:rPr sz="2000" spc="-4" dirty="0">
                <a:latin typeface="Calibri"/>
                <a:cs typeface="Calibri"/>
              </a:rPr>
              <a:t>e</a:t>
            </a:r>
            <a:r>
              <a:rPr sz="2000" spc="-19" dirty="0">
                <a:latin typeface="Calibri"/>
                <a:cs typeface="Calibri"/>
              </a:rPr>
              <a:t>n</a:t>
            </a:r>
            <a:r>
              <a:rPr sz="2000" spc="0" dirty="0">
                <a:latin typeface="Calibri"/>
                <a:cs typeface="Calibri"/>
              </a:rPr>
              <a:t>t</a:t>
            </a:r>
            <a:r>
              <a:rPr sz="2000" spc="9" dirty="0">
                <a:latin typeface="Calibri"/>
                <a:cs typeface="Calibri"/>
              </a:rPr>
              <a:t> </a:t>
            </a:r>
            <a:r>
              <a:rPr sz="2000" spc="-9" dirty="0">
                <a:latin typeface="Calibri"/>
                <a:cs typeface="Calibri"/>
              </a:rPr>
              <a:t>b</a:t>
            </a:r>
            <a:r>
              <a:rPr sz="2000" spc="0" dirty="0">
                <a:latin typeface="Calibri"/>
                <a:cs typeface="Calibri"/>
              </a:rPr>
              <a:t>y</a:t>
            </a:r>
            <a:r>
              <a:rPr sz="2000" spc="-14" dirty="0">
                <a:latin typeface="Calibri"/>
                <a:cs typeface="Calibri"/>
              </a:rPr>
              <a:t> </a:t>
            </a:r>
            <a:r>
              <a:rPr sz="2000" spc="0" dirty="0">
                <a:latin typeface="Calibri"/>
                <a:cs typeface="Calibri"/>
              </a:rPr>
              <a:t>its</a:t>
            </a:r>
            <a:r>
              <a:rPr sz="2000" spc="451" dirty="0">
                <a:latin typeface="Calibri"/>
                <a:cs typeface="Calibri"/>
              </a:rPr>
              <a:t> </a:t>
            </a:r>
            <a:r>
              <a:rPr sz="2000" spc="0" dirty="0">
                <a:latin typeface="Calibri"/>
                <a:cs typeface="Calibri"/>
              </a:rPr>
              <a:t>a</a:t>
            </a:r>
            <a:r>
              <a:rPr sz="2000" spc="-25" dirty="0">
                <a:latin typeface="Calibri"/>
                <a:cs typeface="Calibri"/>
              </a:rPr>
              <a:t>r</a:t>
            </a:r>
            <a:r>
              <a:rPr sz="2000" spc="0" dirty="0">
                <a:latin typeface="Calibri"/>
                <a:cs typeface="Calibri"/>
              </a:rPr>
              <a:t>g</a:t>
            </a:r>
            <a:r>
              <a:rPr sz="2000" spc="4" dirty="0">
                <a:latin typeface="Calibri"/>
                <a:cs typeface="Calibri"/>
              </a:rPr>
              <a:t>u</a:t>
            </a:r>
            <a:r>
              <a:rPr sz="2000" spc="0" dirty="0">
                <a:latin typeface="Calibri"/>
                <a:cs typeface="Calibri"/>
              </a:rPr>
              <a:t>m</a:t>
            </a:r>
            <a:r>
              <a:rPr sz="2000" spc="-4" dirty="0">
                <a:latin typeface="Calibri"/>
                <a:cs typeface="Calibri"/>
              </a:rPr>
              <a:t>e</a:t>
            </a:r>
            <a:r>
              <a:rPr sz="2000" spc="-19" dirty="0">
                <a:latin typeface="Calibri"/>
                <a:cs typeface="Calibri"/>
              </a:rPr>
              <a:t>n</a:t>
            </a:r>
            <a:r>
              <a:rPr sz="2000" spc="0" dirty="0">
                <a:latin typeface="Calibri"/>
                <a:cs typeface="Calibri"/>
              </a:rPr>
              <a:t>t nam</a:t>
            </a:r>
            <a:r>
              <a:rPr sz="2000" spc="-4" dirty="0">
                <a:latin typeface="Calibri"/>
                <a:cs typeface="Calibri"/>
              </a:rPr>
              <a:t>e</a:t>
            </a:r>
            <a:r>
              <a:rPr sz="2000" spc="0" dirty="0">
                <a:latin typeface="Calibri"/>
                <a:cs typeface="Calibri"/>
              </a:rPr>
              <a:t>.</a:t>
            </a:r>
            <a:endParaRPr sz="2000" dirty="0">
              <a:latin typeface="Calibri"/>
              <a:cs typeface="Calibri"/>
            </a:endParaRPr>
          </a:p>
          <a:p>
            <a:pPr marL="91452">
              <a:lnSpc>
                <a:spcPct val="101725"/>
              </a:lnSpc>
              <a:spcBef>
                <a:spcPts val="434"/>
              </a:spcBef>
            </a:pPr>
            <a:r>
              <a:rPr sz="2000" spc="0" dirty="0">
                <a:latin typeface="Arial"/>
                <a:cs typeface="Arial"/>
              </a:rPr>
              <a:t>•  </a:t>
            </a:r>
            <a:r>
              <a:rPr sz="2000" spc="338" dirty="0">
                <a:latin typeface="Arial"/>
                <a:cs typeface="Arial"/>
              </a:rPr>
              <a:t> </a:t>
            </a:r>
            <a:r>
              <a:rPr sz="2000" spc="0" dirty="0">
                <a:latin typeface="Calibri"/>
                <a:cs typeface="Calibri"/>
              </a:rPr>
              <a:t>In this a</a:t>
            </a:r>
            <a:r>
              <a:rPr sz="2000" spc="-25" dirty="0">
                <a:latin typeface="Calibri"/>
                <a:cs typeface="Calibri"/>
              </a:rPr>
              <a:t>r</a:t>
            </a:r>
            <a:r>
              <a:rPr sz="2000" spc="0" dirty="0">
                <a:latin typeface="Calibri"/>
                <a:cs typeface="Calibri"/>
              </a:rPr>
              <a:t>g</a:t>
            </a:r>
            <a:r>
              <a:rPr sz="2000" spc="4" dirty="0">
                <a:latin typeface="Calibri"/>
                <a:cs typeface="Calibri"/>
              </a:rPr>
              <a:t>u</a:t>
            </a:r>
            <a:r>
              <a:rPr sz="2000" spc="0" dirty="0">
                <a:latin typeface="Calibri"/>
                <a:cs typeface="Calibri"/>
              </a:rPr>
              <a:t>m</a:t>
            </a:r>
            <a:r>
              <a:rPr sz="2000" spc="-4" dirty="0">
                <a:latin typeface="Calibri"/>
                <a:cs typeface="Calibri"/>
              </a:rPr>
              <a:t>e</a:t>
            </a:r>
            <a:r>
              <a:rPr sz="2000" spc="-19" dirty="0">
                <a:latin typeface="Calibri"/>
                <a:cs typeface="Calibri"/>
              </a:rPr>
              <a:t>n</a:t>
            </a:r>
            <a:r>
              <a:rPr sz="2000" spc="0" dirty="0">
                <a:latin typeface="Calibri"/>
                <a:cs typeface="Calibri"/>
              </a:rPr>
              <a:t>t </a:t>
            </a:r>
            <a:r>
              <a:rPr sz="2000" spc="4" dirty="0">
                <a:latin typeface="Calibri"/>
                <a:cs typeface="Calibri"/>
              </a:rPr>
              <a:t>n</a:t>
            </a:r>
            <a:r>
              <a:rPr sz="2000" spc="0" dirty="0">
                <a:latin typeface="Calibri"/>
                <a:cs typeface="Calibri"/>
              </a:rPr>
              <a:t>o</a:t>
            </a:r>
            <a:r>
              <a:rPr sz="2000" spc="-9" dirty="0">
                <a:latin typeface="Calibri"/>
                <a:cs typeface="Calibri"/>
              </a:rPr>
              <a:t> </a:t>
            </a:r>
            <a:r>
              <a:rPr sz="2000" spc="0" dirty="0">
                <a:latin typeface="Calibri"/>
                <a:cs typeface="Calibri"/>
              </a:rPr>
              <a:t>need of</a:t>
            </a:r>
            <a:r>
              <a:rPr sz="2000" spc="-9" dirty="0">
                <a:latin typeface="Calibri"/>
                <a:cs typeface="Calibri"/>
              </a:rPr>
              <a:t> </a:t>
            </a:r>
            <a:r>
              <a:rPr sz="2000" spc="0" dirty="0">
                <a:latin typeface="Calibri"/>
                <a:cs typeface="Calibri"/>
              </a:rPr>
              <a:t>ma</a:t>
            </a:r>
            <a:r>
              <a:rPr sz="2000" spc="-9" dirty="0">
                <a:latin typeface="Calibri"/>
                <a:cs typeface="Calibri"/>
              </a:rPr>
              <a:t>i</a:t>
            </a:r>
            <a:r>
              <a:rPr sz="2000" spc="-19" dirty="0">
                <a:latin typeface="Calibri"/>
                <a:cs typeface="Calibri"/>
              </a:rPr>
              <a:t>n</a:t>
            </a:r>
            <a:r>
              <a:rPr sz="2000" spc="-25" dirty="0">
                <a:latin typeface="Calibri"/>
                <a:cs typeface="Calibri"/>
              </a:rPr>
              <a:t>t</a:t>
            </a:r>
            <a:r>
              <a:rPr sz="2000" spc="0" dirty="0">
                <a:latin typeface="Calibri"/>
                <a:cs typeface="Calibri"/>
              </a:rPr>
              <a:t>aining</a:t>
            </a:r>
            <a:r>
              <a:rPr sz="2000" spc="9" dirty="0">
                <a:latin typeface="Calibri"/>
                <a:cs typeface="Calibri"/>
              </a:rPr>
              <a:t> </a:t>
            </a:r>
            <a:r>
              <a:rPr sz="2000" spc="0" dirty="0">
                <a:latin typeface="Calibri"/>
                <a:cs typeface="Calibri"/>
              </a:rPr>
              <a:t>the</a:t>
            </a:r>
            <a:r>
              <a:rPr sz="2000" spc="4" dirty="0">
                <a:latin typeface="Calibri"/>
                <a:cs typeface="Calibri"/>
              </a:rPr>
              <a:t> </a:t>
            </a:r>
            <a:r>
              <a:rPr sz="2000" spc="0" dirty="0">
                <a:latin typeface="Calibri"/>
                <a:cs typeface="Calibri"/>
              </a:rPr>
              <a:t>pa</a:t>
            </a:r>
            <a:r>
              <a:rPr sz="2000" spc="-34" dirty="0">
                <a:latin typeface="Calibri"/>
                <a:cs typeface="Calibri"/>
              </a:rPr>
              <a:t>r</a:t>
            </a:r>
            <a:r>
              <a:rPr sz="2000" spc="0" dirty="0">
                <a:latin typeface="Calibri"/>
                <a:cs typeface="Calibri"/>
              </a:rPr>
              <a:t>am</a:t>
            </a:r>
            <a:r>
              <a:rPr sz="2000" spc="-19" dirty="0">
                <a:latin typeface="Calibri"/>
                <a:cs typeface="Calibri"/>
              </a:rPr>
              <a:t>e</a:t>
            </a:r>
            <a:r>
              <a:rPr sz="2000" spc="-25" dirty="0">
                <a:latin typeface="Calibri"/>
                <a:cs typeface="Calibri"/>
              </a:rPr>
              <a:t>t</a:t>
            </a:r>
            <a:r>
              <a:rPr sz="2000" spc="0" dirty="0">
                <a:latin typeface="Calibri"/>
                <a:cs typeface="Calibri"/>
              </a:rPr>
              <a:t>e</a:t>
            </a:r>
            <a:r>
              <a:rPr sz="2000" spc="-39" dirty="0">
                <a:latin typeface="Calibri"/>
                <a:cs typeface="Calibri"/>
              </a:rPr>
              <a:t>r</a:t>
            </a:r>
            <a:r>
              <a:rPr sz="2000" spc="0" dirty="0">
                <a:latin typeface="Calibri"/>
                <a:cs typeface="Calibri"/>
              </a:rPr>
              <a:t>s</a:t>
            </a:r>
            <a:r>
              <a:rPr sz="2000" spc="29" dirty="0">
                <a:latin typeface="Calibri"/>
                <a:cs typeface="Calibri"/>
              </a:rPr>
              <a:t> </a:t>
            </a:r>
            <a:r>
              <a:rPr sz="2000" spc="-4" dirty="0">
                <a:latin typeface="Calibri"/>
                <a:cs typeface="Calibri"/>
              </a:rPr>
              <a:t>i</a:t>
            </a:r>
            <a:r>
              <a:rPr sz="2000" spc="0" dirty="0">
                <a:latin typeface="Calibri"/>
                <a:cs typeface="Calibri"/>
              </a:rPr>
              <a:t>n an</a:t>
            </a:r>
            <a:r>
              <a:rPr sz="2000" spc="451" dirty="0">
                <a:latin typeface="Calibri"/>
                <a:cs typeface="Calibri"/>
              </a:rPr>
              <a:t> </a:t>
            </a:r>
            <a:r>
              <a:rPr sz="2000" spc="0" dirty="0">
                <a:latin typeface="Calibri"/>
                <a:cs typeface="Calibri"/>
              </a:rPr>
              <a:t>o</a:t>
            </a:r>
            <a:r>
              <a:rPr sz="2000" spc="-29" dirty="0">
                <a:latin typeface="Calibri"/>
                <a:cs typeface="Calibri"/>
              </a:rPr>
              <a:t>r</a:t>
            </a:r>
            <a:r>
              <a:rPr sz="2000" spc="0" dirty="0">
                <a:latin typeface="Calibri"/>
                <a:cs typeface="Calibri"/>
              </a:rPr>
              <a:t>de</a:t>
            </a:r>
            <a:r>
              <a:rPr sz="2000" spc="-200" dirty="0">
                <a:latin typeface="Calibri"/>
                <a:cs typeface="Calibri"/>
              </a:rPr>
              <a:t>r</a:t>
            </a:r>
            <a:r>
              <a:rPr sz="2000" spc="0" dirty="0">
                <a:latin typeface="Calibri"/>
                <a:cs typeface="Calibri"/>
              </a:rPr>
              <a:t>.</a:t>
            </a:r>
            <a:endParaRPr sz="2000" dirty="0">
              <a:latin typeface="Calibri"/>
              <a:cs typeface="Calibri"/>
            </a:endParaRPr>
          </a:p>
          <a:p>
            <a:pPr marL="91452">
              <a:lnSpc>
                <a:spcPct val="101725"/>
              </a:lnSpc>
              <a:spcBef>
                <a:spcPts val="434"/>
              </a:spcBef>
            </a:pPr>
            <a:r>
              <a:rPr sz="2000" spc="0" dirty="0">
                <a:latin typeface="Arial"/>
                <a:cs typeface="Arial"/>
              </a:rPr>
              <a:t>•  </a:t>
            </a:r>
            <a:r>
              <a:rPr sz="2000" spc="338" dirty="0">
                <a:latin typeface="Arial"/>
                <a:cs typeface="Arial"/>
              </a:rPr>
              <a:t> </a:t>
            </a:r>
            <a:r>
              <a:rPr sz="2000" spc="4" dirty="0">
                <a:latin typeface="Calibri"/>
                <a:cs typeface="Calibri"/>
              </a:rPr>
              <a:t>E</a:t>
            </a:r>
            <a:r>
              <a:rPr sz="2000" spc="-39" dirty="0">
                <a:latin typeface="Calibri"/>
                <a:cs typeface="Calibri"/>
              </a:rPr>
              <a:t>x</a:t>
            </a:r>
            <a:r>
              <a:rPr sz="2000" spc="0" dirty="0">
                <a:latin typeface="Calibri"/>
                <a:cs typeface="Calibri"/>
              </a:rPr>
              <a:t>amp</a:t>
            </a:r>
            <a:r>
              <a:rPr sz="2000" spc="-4" dirty="0">
                <a:latin typeface="Calibri"/>
                <a:cs typeface="Calibri"/>
              </a:rPr>
              <a:t>l</a:t>
            </a:r>
            <a:r>
              <a:rPr sz="2000" spc="0" dirty="0">
                <a:latin typeface="Calibri"/>
                <a:cs typeface="Calibri"/>
              </a:rPr>
              <a:t>e</a:t>
            </a:r>
            <a:r>
              <a:rPr sz="2000" spc="4" dirty="0">
                <a:latin typeface="Calibri"/>
                <a:cs typeface="Calibri"/>
              </a:rPr>
              <a:t> </a:t>
            </a:r>
            <a:r>
              <a:rPr sz="2000" spc="0" dirty="0">
                <a:latin typeface="Calibri"/>
                <a:cs typeface="Calibri"/>
              </a:rPr>
              <a:t>:</a:t>
            </a:r>
            <a:endParaRPr sz="2000" dirty="0">
              <a:latin typeface="Calibri"/>
              <a:cs typeface="Calibri"/>
            </a:endParaRPr>
          </a:p>
          <a:p>
            <a:pPr marR="828957" algn="r">
              <a:lnSpc>
                <a:spcPct val="101725"/>
              </a:lnSpc>
              <a:spcBef>
                <a:spcPts val="2166"/>
              </a:spcBef>
            </a:pPr>
            <a:r>
              <a:rPr sz="1800" spc="-1" dirty="0">
                <a:solidFill>
                  <a:srgbClr val="FFFFFF"/>
                </a:solidFill>
                <a:latin typeface="Calibri"/>
                <a:cs typeface="Calibri"/>
              </a:rPr>
              <a:t>The “product”  and “cost” are</a:t>
            </a:r>
            <a:endParaRPr sz="1800" dirty="0">
              <a:latin typeface="Calibri"/>
              <a:cs typeface="Calibri"/>
            </a:endParaRPr>
          </a:p>
          <a:p>
            <a:pPr marR="1224597" algn="r">
              <a:lnSpc>
                <a:spcPts val="2160"/>
              </a:lnSpc>
              <a:spcBef>
                <a:spcPts val="108"/>
              </a:spcBef>
            </a:pPr>
            <a:r>
              <a:rPr sz="1800" spc="-10" dirty="0">
                <a:solidFill>
                  <a:srgbClr val="FFFFFF"/>
                </a:solidFill>
                <a:latin typeface="Calibri"/>
                <a:cs typeface="Calibri"/>
              </a:rPr>
              <a:t>keyword parameters.</a:t>
            </a:r>
            <a:endParaRPr sz="1800" dirty="0">
              <a:latin typeface="Calibri"/>
              <a:cs typeface="Calibri"/>
            </a:endParaRPr>
          </a:p>
          <a:p>
            <a:pPr marL="7283869" marR="357301" indent="0" algn="ctr">
              <a:lnSpc>
                <a:spcPts val="2160"/>
              </a:lnSpc>
              <a:spcBef>
                <a:spcPts val="7642"/>
              </a:spcBef>
            </a:pPr>
            <a:r>
              <a:rPr sz="1800" spc="-2" dirty="0">
                <a:solidFill>
                  <a:srgbClr val="FFFFFF"/>
                </a:solidFill>
                <a:latin typeface="Calibri"/>
                <a:cs typeface="Calibri"/>
              </a:rPr>
              <a:t>The value of the parameter is taken from function in different order as declared in the function.</a:t>
            </a:r>
            <a:endParaRPr sz="1800" dirty="0">
              <a:latin typeface="Calibri"/>
              <a:cs typeface="Calibri"/>
            </a:endParaRPr>
          </a:p>
        </p:txBody>
      </p:sp>
      <p:sp>
        <p:nvSpPr>
          <p:cNvPr id="3" name="object 3"/>
          <p:cNvSpPr txBox="1"/>
          <p:nvPr/>
        </p:nvSpPr>
        <p:spPr>
          <a:xfrm>
            <a:off x="580175" y="336423"/>
            <a:ext cx="8172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288804" y="336423"/>
            <a:ext cx="82513"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1215694" y="2861055"/>
            <a:ext cx="5297678" cy="2540889"/>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4768977" y="3062986"/>
            <a:ext cx="3320288" cy="263271"/>
          </a:xfrm>
          <a:custGeom>
            <a:avLst/>
            <a:gdLst/>
            <a:ahLst/>
            <a:cxnLst/>
            <a:rect l="l" t="t" r="r" b="b"/>
            <a:pathLst>
              <a:path w="3320288" h="263271">
                <a:moveTo>
                  <a:pt x="15367" y="52450"/>
                </a:moveTo>
                <a:lnTo>
                  <a:pt x="35448" y="54571"/>
                </a:lnTo>
                <a:lnTo>
                  <a:pt x="3319526" y="263271"/>
                </a:lnTo>
                <a:lnTo>
                  <a:pt x="3320288" y="250698"/>
                </a:lnTo>
                <a:lnTo>
                  <a:pt x="36471" y="41881"/>
                </a:lnTo>
                <a:lnTo>
                  <a:pt x="12953" y="40386"/>
                </a:lnTo>
                <a:lnTo>
                  <a:pt x="12064" y="53086"/>
                </a:lnTo>
                <a:lnTo>
                  <a:pt x="82169" y="101218"/>
                </a:lnTo>
                <a:lnTo>
                  <a:pt x="85089" y="103250"/>
                </a:lnTo>
                <a:lnTo>
                  <a:pt x="89026" y="102362"/>
                </a:lnTo>
                <a:lnTo>
                  <a:pt x="91059" y="99567"/>
                </a:lnTo>
                <a:lnTo>
                  <a:pt x="92963" y="96647"/>
                </a:lnTo>
                <a:lnTo>
                  <a:pt x="92201" y="92710"/>
                </a:lnTo>
                <a:lnTo>
                  <a:pt x="89281" y="90677"/>
                </a:lnTo>
                <a:lnTo>
                  <a:pt x="35448" y="54571"/>
                </a:lnTo>
                <a:lnTo>
                  <a:pt x="15367" y="52450"/>
                </a:lnTo>
                <a:lnTo>
                  <a:pt x="16001" y="41528"/>
                </a:lnTo>
                <a:lnTo>
                  <a:pt x="25053" y="47599"/>
                </a:lnTo>
                <a:lnTo>
                  <a:pt x="15367" y="52450"/>
                </a:lnTo>
                <a:close/>
              </a:path>
              <a:path w="3320288" h="263271">
                <a:moveTo>
                  <a:pt x="82169" y="101218"/>
                </a:moveTo>
                <a:lnTo>
                  <a:pt x="12064" y="53086"/>
                </a:lnTo>
                <a:lnTo>
                  <a:pt x="12953" y="40386"/>
                </a:lnTo>
                <a:lnTo>
                  <a:pt x="36471" y="41881"/>
                </a:lnTo>
                <a:lnTo>
                  <a:pt x="94234" y="12953"/>
                </a:lnTo>
                <a:lnTo>
                  <a:pt x="97409" y="11302"/>
                </a:lnTo>
                <a:lnTo>
                  <a:pt x="98678" y="7492"/>
                </a:lnTo>
                <a:lnTo>
                  <a:pt x="97027" y="4444"/>
                </a:lnTo>
                <a:lnTo>
                  <a:pt x="95503" y="1269"/>
                </a:lnTo>
                <a:lnTo>
                  <a:pt x="91694" y="0"/>
                </a:lnTo>
                <a:lnTo>
                  <a:pt x="88519" y="1524"/>
                </a:lnTo>
                <a:lnTo>
                  <a:pt x="0" y="45974"/>
                </a:lnTo>
                <a:lnTo>
                  <a:pt x="82169" y="101218"/>
                </a:lnTo>
                <a:close/>
              </a:path>
              <a:path w="3320288" h="263271">
                <a:moveTo>
                  <a:pt x="25053" y="47599"/>
                </a:moveTo>
                <a:lnTo>
                  <a:pt x="16001" y="41528"/>
                </a:lnTo>
                <a:lnTo>
                  <a:pt x="15367" y="52450"/>
                </a:lnTo>
                <a:lnTo>
                  <a:pt x="25053" y="47599"/>
                </a:lnTo>
                <a:close/>
              </a:path>
            </a:pathLst>
          </a:custGeom>
          <a:solidFill>
            <a:srgbClr val="FFBE00"/>
          </a:solidFill>
        </p:spPr>
        <p:txBody>
          <a:bodyPr wrap="square" lIns="0" tIns="0" rIns="0" bIns="0" rtlCol="0">
            <a:noAutofit/>
          </a:bodyPr>
          <a:lstStyle/>
          <a:p>
            <a:endParaRPr/>
          </a:p>
        </p:txBody>
      </p:sp>
      <p:sp>
        <p:nvSpPr>
          <p:cNvPr id="14" name="object 14"/>
          <p:cNvSpPr/>
          <p:nvPr/>
        </p:nvSpPr>
        <p:spPr>
          <a:xfrm>
            <a:off x="8088883" y="2861055"/>
            <a:ext cx="3713861" cy="1324102"/>
          </a:xfrm>
          <a:custGeom>
            <a:avLst/>
            <a:gdLst/>
            <a:ahLst/>
            <a:cxnLst/>
            <a:rect l="l" t="t" r="r" b="b"/>
            <a:pathLst>
              <a:path w="3713861" h="1324102">
                <a:moveTo>
                  <a:pt x="0" y="220726"/>
                </a:moveTo>
                <a:lnTo>
                  <a:pt x="0" y="1103376"/>
                </a:lnTo>
                <a:lnTo>
                  <a:pt x="731" y="1121481"/>
                </a:lnTo>
                <a:lnTo>
                  <a:pt x="11251" y="1173148"/>
                </a:lnTo>
                <a:lnTo>
                  <a:pt x="33065" y="1219652"/>
                </a:lnTo>
                <a:lnTo>
                  <a:pt x="64642" y="1259459"/>
                </a:lnTo>
                <a:lnTo>
                  <a:pt x="104449" y="1291036"/>
                </a:lnTo>
                <a:lnTo>
                  <a:pt x="150953" y="1312850"/>
                </a:lnTo>
                <a:lnTo>
                  <a:pt x="202620" y="1323370"/>
                </a:lnTo>
                <a:lnTo>
                  <a:pt x="220725" y="1324102"/>
                </a:lnTo>
                <a:lnTo>
                  <a:pt x="3493262" y="1324102"/>
                </a:lnTo>
                <a:lnTo>
                  <a:pt x="3546261" y="1317688"/>
                </a:lnTo>
                <a:lnTo>
                  <a:pt x="3594622" y="1299468"/>
                </a:lnTo>
                <a:lnTo>
                  <a:pt x="3636808" y="1270974"/>
                </a:lnTo>
                <a:lnTo>
                  <a:pt x="3671286" y="1233740"/>
                </a:lnTo>
                <a:lnTo>
                  <a:pt x="3696519" y="1189299"/>
                </a:lnTo>
                <a:lnTo>
                  <a:pt x="3710972" y="1139182"/>
                </a:lnTo>
                <a:lnTo>
                  <a:pt x="3713861" y="1103376"/>
                </a:lnTo>
                <a:lnTo>
                  <a:pt x="3713861" y="220726"/>
                </a:lnTo>
                <a:lnTo>
                  <a:pt x="3707447" y="167677"/>
                </a:lnTo>
                <a:lnTo>
                  <a:pt x="3689230" y="119282"/>
                </a:lnTo>
                <a:lnTo>
                  <a:pt x="3660745" y="77073"/>
                </a:lnTo>
                <a:lnTo>
                  <a:pt x="3623527" y="42582"/>
                </a:lnTo>
                <a:lnTo>
                  <a:pt x="3579112" y="17343"/>
                </a:lnTo>
                <a:lnTo>
                  <a:pt x="3529034" y="2888"/>
                </a:lnTo>
                <a:lnTo>
                  <a:pt x="3493262" y="0"/>
                </a:lnTo>
                <a:lnTo>
                  <a:pt x="220725" y="0"/>
                </a:lnTo>
                <a:lnTo>
                  <a:pt x="167677" y="6413"/>
                </a:lnTo>
                <a:lnTo>
                  <a:pt x="119282" y="24633"/>
                </a:lnTo>
                <a:lnTo>
                  <a:pt x="77073" y="53127"/>
                </a:lnTo>
                <a:lnTo>
                  <a:pt x="42582" y="90361"/>
                </a:lnTo>
                <a:lnTo>
                  <a:pt x="17343" y="134802"/>
                </a:lnTo>
                <a:lnTo>
                  <a:pt x="2888" y="184919"/>
                </a:lnTo>
                <a:lnTo>
                  <a:pt x="0" y="220726"/>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8088883" y="2861055"/>
            <a:ext cx="3713861" cy="1324102"/>
          </a:xfrm>
          <a:custGeom>
            <a:avLst/>
            <a:gdLst/>
            <a:ahLst/>
            <a:cxnLst/>
            <a:rect l="l" t="t" r="r" b="b"/>
            <a:pathLst>
              <a:path w="3713861" h="1324102">
                <a:moveTo>
                  <a:pt x="0" y="220726"/>
                </a:moveTo>
                <a:lnTo>
                  <a:pt x="6413" y="167677"/>
                </a:lnTo>
                <a:lnTo>
                  <a:pt x="24633" y="119282"/>
                </a:lnTo>
                <a:lnTo>
                  <a:pt x="53127" y="77073"/>
                </a:lnTo>
                <a:lnTo>
                  <a:pt x="90361" y="42582"/>
                </a:lnTo>
                <a:lnTo>
                  <a:pt x="134802" y="17343"/>
                </a:lnTo>
                <a:lnTo>
                  <a:pt x="184919" y="2888"/>
                </a:lnTo>
                <a:lnTo>
                  <a:pt x="220725" y="0"/>
                </a:lnTo>
                <a:lnTo>
                  <a:pt x="3493262" y="0"/>
                </a:lnTo>
                <a:lnTo>
                  <a:pt x="3546261" y="6413"/>
                </a:lnTo>
                <a:lnTo>
                  <a:pt x="3594622" y="24633"/>
                </a:lnTo>
                <a:lnTo>
                  <a:pt x="3636808" y="53127"/>
                </a:lnTo>
                <a:lnTo>
                  <a:pt x="3671286" y="90361"/>
                </a:lnTo>
                <a:lnTo>
                  <a:pt x="3696519" y="134802"/>
                </a:lnTo>
                <a:lnTo>
                  <a:pt x="3710972" y="184919"/>
                </a:lnTo>
                <a:lnTo>
                  <a:pt x="3713861" y="220726"/>
                </a:lnTo>
                <a:lnTo>
                  <a:pt x="3713861" y="1103376"/>
                </a:lnTo>
                <a:lnTo>
                  <a:pt x="3707447" y="1156424"/>
                </a:lnTo>
                <a:lnTo>
                  <a:pt x="3689230" y="1204819"/>
                </a:lnTo>
                <a:lnTo>
                  <a:pt x="3660745" y="1247028"/>
                </a:lnTo>
                <a:lnTo>
                  <a:pt x="3623527" y="1281519"/>
                </a:lnTo>
                <a:lnTo>
                  <a:pt x="3579112" y="1306758"/>
                </a:lnTo>
                <a:lnTo>
                  <a:pt x="3529034" y="1321213"/>
                </a:lnTo>
                <a:lnTo>
                  <a:pt x="3493262" y="1324102"/>
                </a:lnTo>
                <a:lnTo>
                  <a:pt x="220725" y="1324102"/>
                </a:lnTo>
                <a:lnTo>
                  <a:pt x="167677" y="1317688"/>
                </a:lnTo>
                <a:lnTo>
                  <a:pt x="119282" y="1299468"/>
                </a:lnTo>
                <a:lnTo>
                  <a:pt x="77073" y="1270974"/>
                </a:lnTo>
                <a:lnTo>
                  <a:pt x="42582" y="1233740"/>
                </a:lnTo>
                <a:lnTo>
                  <a:pt x="17343" y="1189299"/>
                </a:lnTo>
                <a:lnTo>
                  <a:pt x="2888" y="1139182"/>
                </a:lnTo>
                <a:lnTo>
                  <a:pt x="0" y="1103376"/>
                </a:lnTo>
                <a:lnTo>
                  <a:pt x="0" y="220726"/>
                </a:lnTo>
                <a:close/>
              </a:path>
            </a:pathLst>
          </a:custGeom>
          <a:ln w="25400">
            <a:solidFill>
              <a:srgbClr val="BB8B00"/>
            </a:solidFill>
          </a:ln>
        </p:spPr>
        <p:txBody>
          <a:bodyPr wrap="square" lIns="0" tIns="0" rIns="0" bIns="0" rtlCol="0">
            <a:noAutofit/>
          </a:bodyPr>
          <a:lstStyle/>
          <a:p>
            <a:endParaRPr/>
          </a:p>
        </p:txBody>
      </p:sp>
      <p:sp>
        <p:nvSpPr>
          <p:cNvPr id="16" name="object 16"/>
          <p:cNvSpPr/>
          <p:nvPr/>
        </p:nvSpPr>
        <p:spPr>
          <a:xfrm>
            <a:off x="998804" y="2715031"/>
            <a:ext cx="6035040" cy="2940176"/>
          </a:xfrm>
          <a:custGeom>
            <a:avLst/>
            <a:gdLst/>
            <a:ahLst/>
            <a:cxnLst/>
            <a:rect l="l" t="t" r="r" b="b"/>
            <a:pathLst>
              <a:path w="6035040" h="2940177">
                <a:moveTo>
                  <a:pt x="0" y="2940176"/>
                </a:moveTo>
                <a:lnTo>
                  <a:pt x="6035040" y="2940176"/>
                </a:lnTo>
                <a:lnTo>
                  <a:pt x="6035040" y="0"/>
                </a:lnTo>
                <a:lnTo>
                  <a:pt x="0" y="0"/>
                </a:lnTo>
                <a:lnTo>
                  <a:pt x="0" y="2940176"/>
                </a:lnTo>
                <a:close/>
              </a:path>
            </a:pathLst>
          </a:custGeom>
          <a:ln w="38099">
            <a:solidFill>
              <a:srgbClr val="0D0D0D"/>
            </a:solidFill>
            <a:prstDash val="lgDash"/>
          </a:ln>
        </p:spPr>
        <p:txBody>
          <a:bodyPr wrap="square" lIns="0" tIns="0" rIns="0" bIns="0" rtlCol="0">
            <a:noAutofit/>
          </a:bodyPr>
          <a:lstStyle/>
          <a:p>
            <a:endParaRPr/>
          </a:p>
        </p:txBody>
      </p:sp>
      <p:sp>
        <p:nvSpPr>
          <p:cNvPr id="11" name="object 11"/>
          <p:cNvSpPr txBox="1"/>
          <p:nvPr/>
        </p:nvSpPr>
        <p:spPr>
          <a:xfrm>
            <a:off x="387502" y="197103"/>
            <a:ext cx="3790673" cy="380492"/>
          </a:xfrm>
          <a:prstGeom prst="rect">
            <a:avLst/>
          </a:prstGeom>
        </p:spPr>
        <p:txBody>
          <a:bodyPr wrap="square" lIns="0" tIns="18383" rIns="0" bIns="0" rtlCol="0">
            <a:noAutofit/>
          </a:bodyPr>
          <a:lstStyle/>
          <a:p>
            <a:pPr marL="12700">
              <a:lnSpc>
                <a:spcPts val="2895"/>
              </a:lnSpc>
            </a:pPr>
            <a:r>
              <a:rPr sz="2800" b="1" u="heavy" spc="-32" dirty="0">
                <a:solidFill>
                  <a:srgbClr val="404040"/>
                </a:solidFill>
                <a:latin typeface="Calibri"/>
                <a:cs typeface="Calibri"/>
              </a:rPr>
              <a:t>3. DEFAULT PARAMETERS</a:t>
            </a:r>
            <a:endParaRPr sz="2800">
              <a:latin typeface="Calibri"/>
              <a:cs typeface="Calibri"/>
            </a:endParaRPr>
          </a:p>
        </p:txBody>
      </p:sp>
      <p:sp>
        <p:nvSpPr>
          <p:cNvPr id="10" name="object 10"/>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74852" y="1223137"/>
            <a:ext cx="7314030" cy="1270889"/>
          </a:xfrm>
          <a:prstGeom prst="rect">
            <a:avLst/>
          </a:prstGeom>
        </p:spPr>
        <p:txBody>
          <a:bodyPr wrap="square" lIns="0" tIns="13366" rIns="0" bIns="0" rtlCol="0">
            <a:noAutofit/>
          </a:bodyPr>
          <a:lstStyle/>
          <a:p>
            <a:pPr marL="12700">
              <a:lnSpc>
                <a:spcPts val="2105"/>
              </a:lnSpc>
            </a:pPr>
            <a:r>
              <a:rPr sz="2000" spc="7" dirty="0">
                <a:latin typeface="Calibri"/>
                <a:cs typeface="Calibri"/>
              </a:rPr>
              <a:t>Default parameter is nothing but parameter which is assigned default</a:t>
            </a:r>
            <a:endParaRPr sz="2000">
              <a:latin typeface="Calibri"/>
              <a:cs typeface="Calibri"/>
            </a:endParaRPr>
          </a:p>
          <a:p>
            <a:pPr marL="12700" marR="38176">
              <a:lnSpc>
                <a:spcPts val="2400"/>
              </a:lnSpc>
              <a:spcBef>
                <a:spcPts val="14"/>
              </a:spcBef>
            </a:pPr>
            <a:r>
              <a:rPr sz="2000" spc="-2" dirty="0">
                <a:latin typeface="Calibri"/>
                <a:cs typeface="Calibri"/>
              </a:rPr>
              <a:t>a argument when function is called.</a:t>
            </a:r>
            <a:endParaRPr sz="2000">
              <a:latin typeface="Calibri"/>
              <a:cs typeface="Calibri"/>
            </a:endParaRPr>
          </a:p>
          <a:p>
            <a:pPr marL="43179" marR="630388" indent="-30479">
              <a:lnSpc>
                <a:spcPct val="105082"/>
              </a:lnSpc>
              <a:spcBef>
                <a:spcPts val="314"/>
              </a:spcBef>
            </a:pPr>
            <a:r>
              <a:rPr sz="2000" spc="-2" dirty="0">
                <a:latin typeface="Calibri"/>
                <a:cs typeface="Calibri"/>
              </a:rPr>
              <a:t>These values will evaluate once the function is called or defined. Example :</a:t>
            </a:r>
            <a:endParaRPr sz="2000">
              <a:latin typeface="Calibri"/>
              <a:cs typeface="Calibri"/>
            </a:endParaRPr>
          </a:p>
        </p:txBody>
      </p:sp>
      <p:sp>
        <p:nvSpPr>
          <p:cNvPr id="8" name="object 8"/>
          <p:cNvSpPr txBox="1"/>
          <p:nvPr/>
        </p:nvSpPr>
        <p:spPr>
          <a:xfrm>
            <a:off x="8292846" y="1223137"/>
            <a:ext cx="3191457" cy="279907"/>
          </a:xfrm>
          <a:prstGeom prst="rect">
            <a:avLst/>
          </a:prstGeom>
        </p:spPr>
        <p:txBody>
          <a:bodyPr wrap="square" lIns="0" tIns="13366" rIns="0" bIns="0" rtlCol="0">
            <a:noAutofit/>
          </a:bodyPr>
          <a:lstStyle/>
          <a:p>
            <a:pPr marL="12700">
              <a:lnSpc>
                <a:spcPts val="2105"/>
              </a:lnSpc>
            </a:pPr>
            <a:r>
              <a:rPr sz="2000" spc="14" dirty="0">
                <a:latin typeface="Calibri"/>
                <a:cs typeface="Calibri"/>
              </a:rPr>
              <a:t>when value is not assigned  in</a:t>
            </a:r>
            <a:endParaRPr sz="2000">
              <a:latin typeface="Calibri"/>
              <a:cs typeface="Calibri"/>
            </a:endParaRPr>
          </a:p>
        </p:txBody>
      </p:sp>
      <p:sp>
        <p:nvSpPr>
          <p:cNvPr id="7" name="object 7"/>
          <p:cNvSpPr txBox="1"/>
          <p:nvPr/>
        </p:nvSpPr>
        <p:spPr>
          <a:xfrm>
            <a:off x="631952" y="1878346"/>
            <a:ext cx="209042" cy="600328"/>
          </a:xfrm>
          <a:prstGeom prst="rect">
            <a:avLst/>
          </a:prstGeom>
        </p:spPr>
        <p:txBody>
          <a:bodyPr wrap="square" lIns="0" tIns="13652" rIns="0" bIns="0" rtlCol="0">
            <a:noAutofit/>
          </a:bodyPr>
          <a:lstStyle/>
          <a:p>
            <a:pPr marL="12700" marR="38176">
              <a:lnSpc>
                <a:spcPts val="2150"/>
              </a:lnSpc>
            </a:pPr>
            <a:r>
              <a:rPr sz="2000" dirty="0">
                <a:latin typeface="Arial"/>
                <a:cs typeface="Arial"/>
              </a:rPr>
              <a:t>•</a:t>
            </a:r>
            <a:endParaRPr sz="2000">
              <a:latin typeface="Arial"/>
              <a:cs typeface="Arial"/>
            </a:endParaRPr>
          </a:p>
          <a:p>
            <a:pPr marL="69088">
              <a:lnSpc>
                <a:spcPct val="95825"/>
              </a:lnSpc>
              <a:spcBef>
                <a:spcPts val="112"/>
              </a:spcBef>
            </a:pPr>
            <a:r>
              <a:rPr sz="2000" dirty="0">
                <a:latin typeface="Arial"/>
                <a:cs typeface="Arial"/>
              </a:rPr>
              <a:t>•</a:t>
            </a:r>
            <a:endParaRPr sz="2000">
              <a:latin typeface="Arial"/>
              <a:cs typeface="Arial"/>
            </a:endParaRPr>
          </a:p>
        </p:txBody>
      </p:sp>
      <p:sp>
        <p:nvSpPr>
          <p:cNvPr id="6" name="object 6"/>
          <p:cNvSpPr txBox="1"/>
          <p:nvPr/>
        </p:nvSpPr>
        <p:spPr>
          <a:xfrm>
            <a:off x="8334502" y="3141472"/>
            <a:ext cx="3240441" cy="802639"/>
          </a:xfrm>
          <a:prstGeom prst="rect">
            <a:avLst/>
          </a:prstGeom>
        </p:spPr>
        <p:txBody>
          <a:bodyPr wrap="square" lIns="0" tIns="12065" rIns="0" bIns="0" rtlCol="0">
            <a:noAutofit/>
          </a:bodyPr>
          <a:lstStyle/>
          <a:p>
            <a:pPr marL="148970" marR="166407" algn="ctr">
              <a:lnSpc>
                <a:spcPts val="1900"/>
              </a:lnSpc>
            </a:pPr>
            <a:r>
              <a:rPr sz="1800" spc="-9" dirty="0">
                <a:solidFill>
                  <a:srgbClr val="FFFFFF"/>
                </a:solidFill>
                <a:latin typeface="Calibri"/>
                <a:cs typeface="Calibri"/>
              </a:rPr>
              <a:t>Here HRA is default parameter.</a:t>
            </a:r>
            <a:endParaRPr sz="1800">
              <a:latin typeface="Calibri"/>
              <a:cs typeface="Calibri"/>
            </a:endParaRPr>
          </a:p>
          <a:p>
            <a:pPr algn="ctr">
              <a:lnSpc>
                <a:spcPts val="2160"/>
              </a:lnSpc>
              <a:spcBef>
                <a:spcPts val="13"/>
              </a:spcBef>
            </a:pPr>
            <a:r>
              <a:rPr sz="1800" spc="0" dirty="0">
                <a:solidFill>
                  <a:srgbClr val="FFFFFF"/>
                </a:solidFill>
                <a:latin typeface="Calibri"/>
                <a:cs typeface="Calibri"/>
              </a:rPr>
              <a:t>HRA(given as percent) to value x is</a:t>
            </a:r>
            <a:endParaRPr sz="1800">
              <a:latin typeface="Calibri"/>
              <a:cs typeface="Calibri"/>
            </a:endParaRPr>
          </a:p>
          <a:p>
            <a:pPr marL="1171956" marR="1189647" algn="ctr">
              <a:lnSpc>
                <a:spcPts val="2160"/>
              </a:lnSpc>
            </a:pPr>
            <a:r>
              <a:rPr sz="1800" spc="-4" dirty="0">
                <a:solidFill>
                  <a:srgbClr val="FFFFFF"/>
                </a:solidFill>
                <a:latin typeface="Calibri"/>
                <a:cs typeface="Calibri"/>
              </a:rPr>
              <a:t>returned</a:t>
            </a:r>
            <a:endParaRPr sz="1800">
              <a:latin typeface="Calibri"/>
              <a:cs typeface="Calibri"/>
            </a:endParaRPr>
          </a:p>
        </p:txBody>
      </p:sp>
      <p:sp>
        <p:nvSpPr>
          <p:cNvPr id="4" name="object 4"/>
          <p:cNvSpPr txBox="1"/>
          <p:nvPr/>
        </p:nvSpPr>
        <p:spPr>
          <a:xfrm>
            <a:off x="998804" y="2715031"/>
            <a:ext cx="6035040" cy="2940176"/>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75017" y="336423"/>
            <a:ext cx="8134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038638" y="336423"/>
            <a:ext cx="81274"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4" name="object 14"/>
          <p:cNvSpPr/>
          <p:nvPr/>
        </p:nvSpPr>
        <p:spPr>
          <a:xfrm>
            <a:off x="745591" y="2527998"/>
            <a:ext cx="4642358" cy="3169412"/>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562711" y="2264930"/>
            <a:ext cx="5233162" cy="3643503"/>
          </a:xfrm>
          <a:custGeom>
            <a:avLst/>
            <a:gdLst/>
            <a:ahLst/>
            <a:cxnLst/>
            <a:rect l="l" t="t" r="r" b="b"/>
            <a:pathLst>
              <a:path w="5233162" h="3643503">
                <a:moveTo>
                  <a:pt x="0" y="3643503"/>
                </a:moveTo>
                <a:lnTo>
                  <a:pt x="5233162" y="3643503"/>
                </a:lnTo>
                <a:lnTo>
                  <a:pt x="5233162" y="0"/>
                </a:lnTo>
                <a:lnTo>
                  <a:pt x="0" y="0"/>
                </a:lnTo>
                <a:lnTo>
                  <a:pt x="0" y="3643503"/>
                </a:lnTo>
                <a:close/>
              </a:path>
            </a:pathLst>
          </a:custGeom>
          <a:ln w="38100">
            <a:solidFill>
              <a:srgbClr val="BB8B00"/>
            </a:solidFill>
            <a:prstDash val="lgDash"/>
          </a:ln>
        </p:spPr>
        <p:txBody>
          <a:bodyPr wrap="square" lIns="0" tIns="0" rIns="0" bIns="0" rtlCol="0">
            <a:noAutofit/>
          </a:bodyPr>
          <a:lstStyle/>
          <a:p>
            <a:endParaRPr/>
          </a:p>
        </p:txBody>
      </p:sp>
      <p:sp>
        <p:nvSpPr>
          <p:cNvPr id="16" name="object 16"/>
          <p:cNvSpPr/>
          <p:nvPr/>
        </p:nvSpPr>
        <p:spPr>
          <a:xfrm>
            <a:off x="4642358" y="2816352"/>
            <a:ext cx="96900" cy="112521"/>
          </a:xfrm>
          <a:custGeom>
            <a:avLst/>
            <a:gdLst/>
            <a:ahLst/>
            <a:cxnLst/>
            <a:rect l="l" t="t" r="r" b="b"/>
            <a:pathLst>
              <a:path w="96900" h="112521">
                <a:moveTo>
                  <a:pt x="25205" y="52977"/>
                </a:moveTo>
                <a:lnTo>
                  <a:pt x="15620" y="47625"/>
                </a:lnTo>
                <a:lnTo>
                  <a:pt x="15875" y="58674"/>
                </a:lnTo>
                <a:lnTo>
                  <a:pt x="25205" y="52977"/>
                </a:lnTo>
                <a:close/>
              </a:path>
              <a:path w="96900" h="112521">
                <a:moveTo>
                  <a:pt x="15620" y="47625"/>
                </a:moveTo>
                <a:lnTo>
                  <a:pt x="12572" y="59562"/>
                </a:lnTo>
                <a:lnTo>
                  <a:pt x="36172" y="59102"/>
                </a:lnTo>
                <a:lnTo>
                  <a:pt x="2884042" y="3556"/>
                </a:lnTo>
                <a:lnTo>
                  <a:pt x="2883789" y="-9143"/>
                </a:lnTo>
                <a:lnTo>
                  <a:pt x="35974" y="46404"/>
                </a:lnTo>
                <a:lnTo>
                  <a:pt x="12445" y="46862"/>
                </a:lnTo>
                <a:lnTo>
                  <a:pt x="0" y="53467"/>
                </a:lnTo>
                <a:lnTo>
                  <a:pt x="86487" y="101726"/>
                </a:lnTo>
                <a:lnTo>
                  <a:pt x="12572" y="59562"/>
                </a:lnTo>
                <a:lnTo>
                  <a:pt x="15620" y="47625"/>
                </a:lnTo>
                <a:lnTo>
                  <a:pt x="25205" y="52977"/>
                </a:lnTo>
                <a:lnTo>
                  <a:pt x="15875" y="58674"/>
                </a:lnTo>
                <a:lnTo>
                  <a:pt x="15620" y="47625"/>
                </a:lnTo>
                <a:close/>
              </a:path>
              <a:path w="96900" h="112521">
                <a:moveTo>
                  <a:pt x="95122" y="6985"/>
                </a:moveTo>
                <a:lnTo>
                  <a:pt x="93344" y="3937"/>
                </a:lnTo>
                <a:lnTo>
                  <a:pt x="91439" y="1015"/>
                </a:lnTo>
                <a:lnTo>
                  <a:pt x="87502" y="0"/>
                </a:lnTo>
                <a:lnTo>
                  <a:pt x="84581" y="1905"/>
                </a:lnTo>
                <a:lnTo>
                  <a:pt x="0" y="53467"/>
                </a:lnTo>
                <a:lnTo>
                  <a:pt x="12445" y="46862"/>
                </a:lnTo>
                <a:lnTo>
                  <a:pt x="35974" y="46404"/>
                </a:lnTo>
                <a:lnTo>
                  <a:pt x="91186" y="12700"/>
                </a:lnTo>
                <a:lnTo>
                  <a:pt x="94106" y="10922"/>
                </a:lnTo>
                <a:lnTo>
                  <a:pt x="95122" y="6985"/>
                </a:lnTo>
                <a:close/>
              </a:path>
              <a:path w="96900" h="112521">
                <a:moveTo>
                  <a:pt x="86487" y="101726"/>
                </a:moveTo>
                <a:lnTo>
                  <a:pt x="89534" y="103377"/>
                </a:lnTo>
                <a:lnTo>
                  <a:pt x="93471" y="102362"/>
                </a:lnTo>
                <a:lnTo>
                  <a:pt x="95122" y="99313"/>
                </a:lnTo>
                <a:lnTo>
                  <a:pt x="96900" y="96138"/>
                </a:lnTo>
                <a:lnTo>
                  <a:pt x="95757" y="92328"/>
                </a:lnTo>
                <a:lnTo>
                  <a:pt x="92709" y="90677"/>
                </a:lnTo>
                <a:lnTo>
                  <a:pt x="36172" y="59102"/>
                </a:lnTo>
                <a:lnTo>
                  <a:pt x="12572" y="59562"/>
                </a:lnTo>
                <a:lnTo>
                  <a:pt x="86487" y="101726"/>
                </a:lnTo>
                <a:close/>
              </a:path>
            </a:pathLst>
          </a:custGeom>
          <a:solidFill>
            <a:srgbClr val="FFBE00"/>
          </a:solidFill>
        </p:spPr>
        <p:txBody>
          <a:bodyPr wrap="square" lIns="0" tIns="0" rIns="0" bIns="0" rtlCol="0">
            <a:noAutofit/>
          </a:bodyPr>
          <a:lstStyle/>
          <a:p>
            <a:endParaRPr/>
          </a:p>
        </p:txBody>
      </p:sp>
      <p:sp>
        <p:nvSpPr>
          <p:cNvPr id="17" name="object 17"/>
          <p:cNvSpPr/>
          <p:nvPr/>
        </p:nvSpPr>
        <p:spPr>
          <a:xfrm>
            <a:off x="3995166" y="3841242"/>
            <a:ext cx="3334766" cy="425195"/>
          </a:xfrm>
          <a:custGeom>
            <a:avLst/>
            <a:gdLst/>
            <a:ahLst/>
            <a:cxnLst/>
            <a:rect l="l" t="t" r="r" b="b"/>
            <a:pathLst>
              <a:path w="3334766" h="425196">
                <a:moveTo>
                  <a:pt x="15112" y="48640"/>
                </a:moveTo>
                <a:lnTo>
                  <a:pt x="35238" y="51801"/>
                </a:lnTo>
                <a:lnTo>
                  <a:pt x="3333368" y="425195"/>
                </a:lnTo>
                <a:lnTo>
                  <a:pt x="3334766" y="412622"/>
                </a:lnTo>
                <a:lnTo>
                  <a:pt x="36522" y="39215"/>
                </a:lnTo>
                <a:lnTo>
                  <a:pt x="13208" y="36575"/>
                </a:lnTo>
                <a:lnTo>
                  <a:pt x="11811" y="49148"/>
                </a:lnTo>
                <a:lnTo>
                  <a:pt x="79501" y="100710"/>
                </a:lnTo>
                <a:lnTo>
                  <a:pt x="82296" y="102742"/>
                </a:lnTo>
                <a:lnTo>
                  <a:pt x="86233" y="102234"/>
                </a:lnTo>
                <a:lnTo>
                  <a:pt x="88392" y="99440"/>
                </a:lnTo>
                <a:lnTo>
                  <a:pt x="90424" y="96519"/>
                </a:lnTo>
                <a:lnTo>
                  <a:pt x="89916" y="92582"/>
                </a:lnTo>
                <a:lnTo>
                  <a:pt x="87122" y="90550"/>
                </a:lnTo>
                <a:lnTo>
                  <a:pt x="35238" y="51801"/>
                </a:lnTo>
                <a:lnTo>
                  <a:pt x="15112" y="48640"/>
                </a:lnTo>
                <a:lnTo>
                  <a:pt x="16383" y="37718"/>
                </a:lnTo>
                <a:lnTo>
                  <a:pt x="25112" y="44238"/>
                </a:lnTo>
                <a:lnTo>
                  <a:pt x="15112" y="48640"/>
                </a:lnTo>
                <a:close/>
              </a:path>
              <a:path w="3334766" h="425196">
                <a:moveTo>
                  <a:pt x="79501" y="100710"/>
                </a:moveTo>
                <a:lnTo>
                  <a:pt x="11811" y="49148"/>
                </a:lnTo>
                <a:lnTo>
                  <a:pt x="13208" y="36575"/>
                </a:lnTo>
                <a:lnTo>
                  <a:pt x="36522" y="39215"/>
                </a:lnTo>
                <a:lnTo>
                  <a:pt x="95885" y="13080"/>
                </a:lnTo>
                <a:lnTo>
                  <a:pt x="99060" y="11683"/>
                </a:lnTo>
                <a:lnTo>
                  <a:pt x="100457" y="7873"/>
                </a:lnTo>
                <a:lnTo>
                  <a:pt x="99060" y="4698"/>
                </a:lnTo>
                <a:lnTo>
                  <a:pt x="97662" y="1523"/>
                </a:lnTo>
                <a:lnTo>
                  <a:pt x="93853" y="0"/>
                </a:lnTo>
                <a:lnTo>
                  <a:pt x="90678" y="1396"/>
                </a:lnTo>
                <a:lnTo>
                  <a:pt x="0" y="41401"/>
                </a:lnTo>
                <a:lnTo>
                  <a:pt x="79501" y="100710"/>
                </a:lnTo>
                <a:close/>
              </a:path>
              <a:path w="3334766" h="425196">
                <a:moveTo>
                  <a:pt x="25112" y="44238"/>
                </a:moveTo>
                <a:lnTo>
                  <a:pt x="16383" y="37718"/>
                </a:lnTo>
                <a:lnTo>
                  <a:pt x="15112" y="48640"/>
                </a:lnTo>
                <a:lnTo>
                  <a:pt x="25112" y="44238"/>
                </a:lnTo>
                <a:close/>
              </a:path>
            </a:pathLst>
          </a:custGeom>
          <a:solidFill>
            <a:srgbClr val="FFBE00"/>
          </a:solidFill>
        </p:spPr>
        <p:txBody>
          <a:bodyPr wrap="square" lIns="0" tIns="0" rIns="0" bIns="0" rtlCol="0">
            <a:noAutofit/>
          </a:bodyPr>
          <a:lstStyle/>
          <a:p>
            <a:endParaRPr/>
          </a:p>
        </p:txBody>
      </p:sp>
      <p:sp>
        <p:nvSpPr>
          <p:cNvPr id="12" name="object 12"/>
          <p:cNvSpPr/>
          <p:nvPr/>
        </p:nvSpPr>
        <p:spPr>
          <a:xfrm>
            <a:off x="7526274" y="2368296"/>
            <a:ext cx="4163949" cy="1003045"/>
          </a:xfrm>
          <a:custGeom>
            <a:avLst/>
            <a:gdLst/>
            <a:ahLst/>
            <a:cxnLst/>
            <a:rect l="l" t="t" r="r" b="b"/>
            <a:pathLst>
              <a:path w="4163949" h="1003045">
                <a:moveTo>
                  <a:pt x="0" y="167131"/>
                </a:moveTo>
                <a:lnTo>
                  <a:pt x="0" y="835787"/>
                </a:lnTo>
                <a:lnTo>
                  <a:pt x="245" y="844923"/>
                </a:lnTo>
                <a:lnTo>
                  <a:pt x="8054" y="887221"/>
                </a:lnTo>
                <a:lnTo>
                  <a:pt x="25782" y="925067"/>
                </a:lnTo>
                <a:lnTo>
                  <a:pt x="51992" y="957016"/>
                </a:lnTo>
                <a:lnTo>
                  <a:pt x="85245" y="981625"/>
                </a:lnTo>
                <a:lnTo>
                  <a:pt x="124104" y="997450"/>
                </a:lnTo>
                <a:lnTo>
                  <a:pt x="167131" y="1003045"/>
                </a:lnTo>
                <a:lnTo>
                  <a:pt x="3996817" y="1003045"/>
                </a:lnTo>
                <a:lnTo>
                  <a:pt x="4048238" y="994978"/>
                </a:lnTo>
                <a:lnTo>
                  <a:pt x="4086060" y="977226"/>
                </a:lnTo>
                <a:lnTo>
                  <a:pt x="4117980" y="950986"/>
                </a:lnTo>
                <a:lnTo>
                  <a:pt x="4142559" y="917704"/>
                </a:lnTo>
                <a:lnTo>
                  <a:pt x="4158362" y="878822"/>
                </a:lnTo>
                <a:lnTo>
                  <a:pt x="4163949" y="835787"/>
                </a:lnTo>
                <a:lnTo>
                  <a:pt x="4163949" y="167131"/>
                </a:lnTo>
                <a:lnTo>
                  <a:pt x="4155919" y="115786"/>
                </a:lnTo>
                <a:lnTo>
                  <a:pt x="4138199" y="77941"/>
                </a:lnTo>
                <a:lnTo>
                  <a:pt x="4111990" y="46001"/>
                </a:lnTo>
                <a:lnTo>
                  <a:pt x="4078730" y="21404"/>
                </a:lnTo>
                <a:lnTo>
                  <a:pt x="4039859" y="5591"/>
                </a:lnTo>
                <a:lnTo>
                  <a:pt x="3996817" y="0"/>
                </a:lnTo>
                <a:lnTo>
                  <a:pt x="167131" y="0"/>
                </a:lnTo>
                <a:lnTo>
                  <a:pt x="115786" y="8029"/>
                </a:lnTo>
                <a:lnTo>
                  <a:pt x="77941" y="25749"/>
                </a:lnTo>
                <a:lnTo>
                  <a:pt x="46001" y="51958"/>
                </a:lnTo>
                <a:lnTo>
                  <a:pt x="21404" y="85218"/>
                </a:lnTo>
                <a:lnTo>
                  <a:pt x="5591" y="124089"/>
                </a:lnTo>
                <a:lnTo>
                  <a:pt x="0" y="167131"/>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7526274" y="2368296"/>
            <a:ext cx="4163949" cy="1003045"/>
          </a:xfrm>
          <a:custGeom>
            <a:avLst/>
            <a:gdLst/>
            <a:ahLst/>
            <a:cxnLst/>
            <a:rect l="l" t="t" r="r" b="b"/>
            <a:pathLst>
              <a:path w="4163949" h="1003045">
                <a:moveTo>
                  <a:pt x="0" y="167131"/>
                </a:moveTo>
                <a:lnTo>
                  <a:pt x="5591" y="124089"/>
                </a:lnTo>
                <a:lnTo>
                  <a:pt x="21404" y="85218"/>
                </a:lnTo>
                <a:lnTo>
                  <a:pt x="46001" y="51958"/>
                </a:lnTo>
                <a:lnTo>
                  <a:pt x="77941" y="25749"/>
                </a:lnTo>
                <a:lnTo>
                  <a:pt x="115786" y="8029"/>
                </a:lnTo>
                <a:lnTo>
                  <a:pt x="158096" y="239"/>
                </a:lnTo>
                <a:lnTo>
                  <a:pt x="167131" y="0"/>
                </a:lnTo>
                <a:lnTo>
                  <a:pt x="3996817" y="0"/>
                </a:lnTo>
                <a:lnTo>
                  <a:pt x="4039859" y="5591"/>
                </a:lnTo>
                <a:lnTo>
                  <a:pt x="4078730" y="21404"/>
                </a:lnTo>
                <a:lnTo>
                  <a:pt x="4111990" y="46001"/>
                </a:lnTo>
                <a:lnTo>
                  <a:pt x="4138199" y="77941"/>
                </a:lnTo>
                <a:lnTo>
                  <a:pt x="4155919" y="115786"/>
                </a:lnTo>
                <a:lnTo>
                  <a:pt x="4163709" y="158096"/>
                </a:lnTo>
                <a:lnTo>
                  <a:pt x="4163949" y="167131"/>
                </a:lnTo>
                <a:lnTo>
                  <a:pt x="4163949" y="835787"/>
                </a:lnTo>
                <a:lnTo>
                  <a:pt x="4158362" y="878822"/>
                </a:lnTo>
                <a:lnTo>
                  <a:pt x="4142559" y="917704"/>
                </a:lnTo>
                <a:lnTo>
                  <a:pt x="4117980" y="950986"/>
                </a:lnTo>
                <a:lnTo>
                  <a:pt x="4086060" y="977226"/>
                </a:lnTo>
                <a:lnTo>
                  <a:pt x="4048238" y="994978"/>
                </a:lnTo>
                <a:lnTo>
                  <a:pt x="4005952" y="1002800"/>
                </a:lnTo>
                <a:lnTo>
                  <a:pt x="3996817" y="1003045"/>
                </a:lnTo>
                <a:lnTo>
                  <a:pt x="167131" y="1003045"/>
                </a:lnTo>
                <a:lnTo>
                  <a:pt x="124104" y="997450"/>
                </a:lnTo>
                <a:lnTo>
                  <a:pt x="85245" y="981625"/>
                </a:lnTo>
                <a:lnTo>
                  <a:pt x="51992" y="957016"/>
                </a:lnTo>
                <a:lnTo>
                  <a:pt x="25782" y="925067"/>
                </a:lnTo>
                <a:lnTo>
                  <a:pt x="8054" y="887221"/>
                </a:lnTo>
                <a:lnTo>
                  <a:pt x="245" y="844923"/>
                </a:lnTo>
                <a:lnTo>
                  <a:pt x="0" y="835787"/>
                </a:lnTo>
                <a:lnTo>
                  <a:pt x="0" y="167131"/>
                </a:lnTo>
                <a:close/>
              </a:path>
            </a:pathLst>
          </a:custGeom>
          <a:ln w="25399">
            <a:solidFill>
              <a:srgbClr val="BB8B00"/>
            </a:solidFill>
          </a:ln>
        </p:spPr>
        <p:txBody>
          <a:bodyPr wrap="square" lIns="0" tIns="0" rIns="0" bIns="0" rtlCol="0">
            <a:noAutofit/>
          </a:bodyPr>
          <a:lstStyle/>
          <a:p>
            <a:endParaRPr/>
          </a:p>
        </p:txBody>
      </p:sp>
      <p:sp>
        <p:nvSpPr>
          <p:cNvPr id="10" name="object 10"/>
          <p:cNvSpPr/>
          <p:nvPr/>
        </p:nvSpPr>
        <p:spPr>
          <a:xfrm>
            <a:off x="7526274" y="3758692"/>
            <a:ext cx="4163949" cy="1002919"/>
          </a:xfrm>
          <a:custGeom>
            <a:avLst/>
            <a:gdLst/>
            <a:ahLst/>
            <a:cxnLst/>
            <a:rect l="l" t="t" r="r" b="b"/>
            <a:pathLst>
              <a:path w="4163949" h="1002919">
                <a:moveTo>
                  <a:pt x="0" y="167131"/>
                </a:moveTo>
                <a:lnTo>
                  <a:pt x="0" y="835786"/>
                </a:lnTo>
                <a:lnTo>
                  <a:pt x="239" y="844822"/>
                </a:lnTo>
                <a:lnTo>
                  <a:pt x="8029" y="887132"/>
                </a:lnTo>
                <a:lnTo>
                  <a:pt x="25749" y="924977"/>
                </a:lnTo>
                <a:lnTo>
                  <a:pt x="51958" y="956917"/>
                </a:lnTo>
                <a:lnTo>
                  <a:pt x="85218" y="981514"/>
                </a:lnTo>
                <a:lnTo>
                  <a:pt x="124089" y="997327"/>
                </a:lnTo>
                <a:lnTo>
                  <a:pt x="167131" y="1002918"/>
                </a:lnTo>
                <a:lnTo>
                  <a:pt x="3996817" y="1002918"/>
                </a:lnTo>
                <a:lnTo>
                  <a:pt x="4048162" y="994889"/>
                </a:lnTo>
                <a:lnTo>
                  <a:pt x="4086007" y="977169"/>
                </a:lnTo>
                <a:lnTo>
                  <a:pt x="4117947" y="950960"/>
                </a:lnTo>
                <a:lnTo>
                  <a:pt x="4142544" y="917700"/>
                </a:lnTo>
                <a:lnTo>
                  <a:pt x="4158357" y="878829"/>
                </a:lnTo>
                <a:lnTo>
                  <a:pt x="4163949" y="835786"/>
                </a:lnTo>
                <a:lnTo>
                  <a:pt x="4163949" y="167131"/>
                </a:lnTo>
                <a:lnTo>
                  <a:pt x="4155919" y="115786"/>
                </a:lnTo>
                <a:lnTo>
                  <a:pt x="4138199" y="77941"/>
                </a:lnTo>
                <a:lnTo>
                  <a:pt x="4111990" y="46001"/>
                </a:lnTo>
                <a:lnTo>
                  <a:pt x="4078730" y="21404"/>
                </a:lnTo>
                <a:lnTo>
                  <a:pt x="4039859" y="5591"/>
                </a:lnTo>
                <a:lnTo>
                  <a:pt x="3996817" y="0"/>
                </a:lnTo>
                <a:lnTo>
                  <a:pt x="167131" y="0"/>
                </a:lnTo>
                <a:lnTo>
                  <a:pt x="115786" y="8029"/>
                </a:lnTo>
                <a:lnTo>
                  <a:pt x="77941" y="25749"/>
                </a:lnTo>
                <a:lnTo>
                  <a:pt x="46001" y="51958"/>
                </a:lnTo>
                <a:lnTo>
                  <a:pt x="21404" y="85218"/>
                </a:lnTo>
                <a:lnTo>
                  <a:pt x="5591" y="124089"/>
                </a:lnTo>
                <a:lnTo>
                  <a:pt x="0" y="167131"/>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7526274" y="3758692"/>
            <a:ext cx="4163949" cy="1002919"/>
          </a:xfrm>
          <a:custGeom>
            <a:avLst/>
            <a:gdLst/>
            <a:ahLst/>
            <a:cxnLst/>
            <a:rect l="l" t="t" r="r" b="b"/>
            <a:pathLst>
              <a:path w="4163949" h="1002919">
                <a:moveTo>
                  <a:pt x="0" y="167131"/>
                </a:moveTo>
                <a:lnTo>
                  <a:pt x="5591" y="124089"/>
                </a:lnTo>
                <a:lnTo>
                  <a:pt x="21404" y="85218"/>
                </a:lnTo>
                <a:lnTo>
                  <a:pt x="46001" y="51958"/>
                </a:lnTo>
                <a:lnTo>
                  <a:pt x="77941" y="25749"/>
                </a:lnTo>
                <a:lnTo>
                  <a:pt x="115786" y="8029"/>
                </a:lnTo>
                <a:lnTo>
                  <a:pt x="158096" y="239"/>
                </a:lnTo>
                <a:lnTo>
                  <a:pt x="167131" y="0"/>
                </a:lnTo>
                <a:lnTo>
                  <a:pt x="3996817" y="0"/>
                </a:lnTo>
                <a:lnTo>
                  <a:pt x="4039859" y="5591"/>
                </a:lnTo>
                <a:lnTo>
                  <a:pt x="4078730" y="21404"/>
                </a:lnTo>
                <a:lnTo>
                  <a:pt x="4111990" y="46001"/>
                </a:lnTo>
                <a:lnTo>
                  <a:pt x="4138199" y="77941"/>
                </a:lnTo>
                <a:lnTo>
                  <a:pt x="4155919" y="115786"/>
                </a:lnTo>
                <a:lnTo>
                  <a:pt x="4163709" y="158096"/>
                </a:lnTo>
                <a:lnTo>
                  <a:pt x="4163949" y="167131"/>
                </a:lnTo>
                <a:lnTo>
                  <a:pt x="4163949" y="835786"/>
                </a:lnTo>
                <a:lnTo>
                  <a:pt x="4158357" y="878829"/>
                </a:lnTo>
                <a:lnTo>
                  <a:pt x="4142544" y="917700"/>
                </a:lnTo>
                <a:lnTo>
                  <a:pt x="4117947" y="950960"/>
                </a:lnTo>
                <a:lnTo>
                  <a:pt x="4086007" y="977169"/>
                </a:lnTo>
                <a:lnTo>
                  <a:pt x="4048162" y="994889"/>
                </a:lnTo>
                <a:lnTo>
                  <a:pt x="4005852" y="1002679"/>
                </a:lnTo>
                <a:lnTo>
                  <a:pt x="3996817" y="1002918"/>
                </a:lnTo>
                <a:lnTo>
                  <a:pt x="167131" y="1002918"/>
                </a:lnTo>
                <a:lnTo>
                  <a:pt x="124089" y="997327"/>
                </a:lnTo>
                <a:lnTo>
                  <a:pt x="85218" y="981514"/>
                </a:lnTo>
                <a:lnTo>
                  <a:pt x="51958" y="956917"/>
                </a:lnTo>
                <a:lnTo>
                  <a:pt x="25749" y="924977"/>
                </a:lnTo>
                <a:lnTo>
                  <a:pt x="8029" y="887132"/>
                </a:lnTo>
                <a:lnTo>
                  <a:pt x="239" y="844822"/>
                </a:lnTo>
                <a:lnTo>
                  <a:pt x="0" y="835786"/>
                </a:lnTo>
                <a:lnTo>
                  <a:pt x="0" y="167131"/>
                </a:lnTo>
                <a:close/>
              </a:path>
            </a:pathLst>
          </a:custGeom>
          <a:ln w="25400">
            <a:solidFill>
              <a:srgbClr val="BB8B00"/>
            </a:solidFill>
          </a:ln>
        </p:spPr>
        <p:txBody>
          <a:bodyPr wrap="square" lIns="0" tIns="0" rIns="0" bIns="0" rtlCol="0">
            <a:noAutofit/>
          </a:bodyPr>
          <a:lstStyle/>
          <a:p>
            <a:endParaRPr/>
          </a:p>
        </p:txBody>
      </p:sp>
      <p:sp>
        <p:nvSpPr>
          <p:cNvPr id="9" name="object 9"/>
          <p:cNvSpPr txBox="1"/>
          <p:nvPr/>
        </p:nvSpPr>
        <p:spPr>
          <a:xfrm>
            <a:off x="387502" y="197103"/>
            <a:ext cx="4239509" cy="380492"/>
          </a:xfrm>
          <a:prstGeom prst="rect">
            <a:avLst/>
          </a:prstGeom>
        </p:spPr>
        <p:txBody>
          <a:bodyPr wrap="square" lIns="0" tIns="18383" rIns="0" bIns="0" rtlCol="0">
            <a:noAutofit/>
          </a:bodyPr>
          <a:lstStyle/>
          <a:p>
            <a:pPr marL="12700">
              <a:lnSpc>
                <a:spcPts val="2895"/>
              </a:lnSpc>
            </a:pPr>
            <a:r>
              <a:rPr sz="2800" b="1" u="heavy" spc="-17" dirty="0">
                <a:solidFill>
                  <a:srgbClr val="404040"/>
                </a:solidFill>
                <a:latin typeface="Calibri"/>
                <a:cs typeface="Calibri"/>
              </a:rPr>
              <a:t>4.COLLECTING PARAMETERS</a:t>
            </a:r>
            <a:endParaRPr sz="2800">
              <a:latin typeface="Calibri"/>
              <a:cs typeface="Calibri"/>
            </a:endParaRPr>
          </a:p>
        </p:txBody>
      </p:sp>
      <p:sp>
        <p:nvSpPr>
          <p:cNvPr id="8" name="object 8"/>
          <p:cNvSpPr txBox="1"/>
          <p:nvPr/>
        </p:nvSpPr>
        <p:spPr>
          <a:xfrm>
            <a:off x="631952" y="1207786"/>
            <a:ext cx="152654" cy="64566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p:txBody>
      </p:sp>
      <p:sp>
        <p:nvSpPr>
          <p:cNvPr id="7" name="object 7"/>
          <p:cNvSpPr txBox="1"/>
          <p:nvPr/>
        </p:nvSpPr>
        <p:spPr>
          <a:xfrm>
            <a:off x="1031240" y="1223137"/>
            <a:ext cx="8509570" cy="645667"/>
          </a:xfrm>
          <a:prstGeom prst="rect">
            <a:avLst/>
          </a:prstGeom>
        </p:spPr>
        <p:txBody>
          <a:bodyPr wrap="square" lIns="0" tIns="13366" rIns="0" bIns="0" rtlCol="0">
            <a:noAutofit/>
          </a:bodyPr>
          <a:lstStyle/>
          <a:p>
            <a:pPr marL="12700">
              <a:lnSpc>
                <a:spcPts val="2105"/>
              </a:lnSpc>
            </a:pPr>
            <a:r>
              <a:rPr sz="2000" spc="-3" dirty="0">
                <a:latin typeface="Calibri"/>
                <a:cs typeface="Calibri"/>
              </a:rPr>
              <a:t>Sometimes it can be useful to allow the user to supply any number of parameters.</a:t>
            </a:r>
            <a:endParaRPr sz="2000">
              <a:latin typeface="Calibri"/>
              <a:cs typeface="Calibri"/>
            </a:endParaRPr>
          </a:p>
          <a:p>
            <a:pPr marL="12700" marR="38176">
              <a:lnSpc>
                <a:spcPct val="101725"/>
              </a:lnSpc>
              <a:spcBef>
                <a:spcPts val="329"/>
              </a:spcBef>
            </a:pPr>
            <a:r>
              <a:rPr sz="2000" spc="-3" dirty="0">
                <a:latin typeface="Calibri"/>
                <a:cs typeface="Calibri"/>
              </a:rPr>
              <a:t>Actually that’s quite possible with the help of collecting parameters</a:t>
            </a:r>
            <a:endParaRPr sz="2000">
              <a:latin typeface="Calibri"/>
              <a:cs typeface="Calibri"/>
            </a:endParaRPr>
          </a:p>
        </p:txBody>
      </p:sp>
      <p:sp>
        <p:nvSpPr>
          <p:cNvPr id="6" name="object 6"/>
          <p:cNvSpPr txBox="1"/>
          <p:nvPr/>
        </p:nvSpPr>
        <p:spPr>
          <a:xfrm>
            <a:off x="7670419" y="2488057"/>
            <a:ext cx="3891830" cy="802970"/>
          </a:xfrm>
          <a:prstGeom prst="rect">
            <a:avLst/>
          </a:prstGeom>
        </p:spPr>
        <p:txBody>
          <a:bodyPr wrap="square" lIns="0" tIns="12065" rIns="0" bIns="0" rtlCol="0">
            <a:noAutofit/>
          </a:bodyPr>
          <a:lstStyle/>
          <a:p>
            <a:pPr marL="176403" marR="190963" algn="ctr">
              <a:lnSpc>
                <a:spcPts val="1900"/>
              </a:lnSpc>
            </a:pPr>
            <a:r>
              <a:rPr sz="1800" spc="-2" dirty="0">
                <a:solidFill>
                  <a:srgbClr val="FFFFFF"/>
                </a:solidFill>
                <a:latin typeface="Calibri"/>
                <a:cs typeface="Calibri"/>
              </a:rPr>
              <a:t>Here parameter is passed through (*)</a:t>
            </a:r>
            <a:endParaRPr sz="1800">
              <a:latin typeface="Calibri"/>
              <a:cs typeface="Calibri"/>
            </a:endParaRPr>
          </a:p>
          <a:p>
            <a:pPr algn="ctr">
              <a:lnSpc>
                <a:spcPts val="2160"/>
              </a:lnSpc>
              <a:spcBef>
                <a:spcPts val="13"/>
              </a:spcBef>
            </a:pPr>
            <a:r>
              <a:rPr sz="1800" spc="0" dirty="0">
                <a:solidFill>
                  <a:srgbClr val="FFFFFF"/>
                </a:solidFill>
                <a:latin typeface="Calibri"/>
                <a:cs typeface="Calibri"/>
              </a:rPr>
              <a:t>which allows user to input any number of</a:t>
            </a:r>
            <a:endParaRPr sz="1800">
              <a:latin typeface="Calibri"/>
              <a:cs typeface="Calibri"/>
            </a:endParaRPr>
          </a:p>
          <a:p>
            <a:pPr marL="1377292" marR="1392658" algn="ctr">
              <a:lnSpc>
                <a:spcPts val="2160"/>
              </a:lnSpc>
            </a:pPr>
            <a:r>
              <a:rPr sz="1800" spc="-10" dirty="0">
                <a:solidFill>
                  <a:srgbClr val="FFFFFF"/>
                </a:solidFill>
                <a:latin typeface="Calibri"/>
                <a:cs typeface="Calibri"/>
              </a:rPr>
              <a:t>parameters</a:t>
            </a:r>
            <a:endParaRPr sz="1800">
              <a:latin typeface="Calibri"/>
              <a:cs typeface="Calibri"/>
            </a:endParaRPr>
          </a:p>
        </p:txBody>
      </p:sp>
      <p:sp>
        <p:nvSpPr>
          <p:cNvPr id="5" name="object 5"/>
          <p:cNvSpPr txBox="1"/>
          <p:nvPr/>
        </p:nvSpPr>
        <p:spPr>
          <a:xfrm>
            <a:off x="7874634" y="4015994"/>
            <a:ext cx="3485428" cy="528319"/>
          </a:xfrm>
          <a:prstGeom prst="rect">
            <a:avLst/>
          </a:prstGeom>
        </p:spPr>
        <p:txBody>
          <a:bodyPr wrap="square" lIns="0" tIns="12065" rIns="0" bIns="0" rtlCol="0">
            <a:noAutofit/>
          </a:bodyPr>
          <a:lstStyle/>
          <a:p>
            <a:pPr marL="107823" marR="126862" algn="ctr">
              <a:lnSpc>
                <a:spcPts val="1900"/>
              </a:lnSpc>
            </a:pPr>
            <a:r>
              <a:rPr sz="1800" spc="9" dirty="0">
                <a:solidFill>
                  <a:srgbClr val="FFFFFF"/>
                </a:solidFill>
                <a:latin typeface="Calibri"/>
                <a:cs typeface="Calibri"/>
              </a:rPr>
              <a:t>Here  3 values to the parameter is</a:t>
            </a:r>
            <a:endParaRPr sz="1800">
              <a:latin typeface="Calibri"/>
              <a:cs typeface="Calibri"/>
            </a:endParaRPr>
          </a:p>
          <a:p>
            <a:pPr algn="ctr">
              <a:lnSpc>
                <a:spcPts val="2160"/>
              </a:lnSpc>
              <a:spcBef>
                <a:spcPts val="13"/>
              </a:spcBef>
            </a:pPr>
            <a:r>
              <a:rPr sz="1800" spc="0" dirty="0">
                <a:solidFill>
                  <a:srgbClr val="FFFFFF"/>
                </a:solidFill>
                <a:latin typeface="Calibri"/>
                <a:cs typeface="Calibri"/>
              </a:rPr>
              <a:t>passed which is accepted by function</a:t>
            </a:r>
            <a:endParaRPr sz="1800">
              <a:latin typeface="Calibri"/>
              <a:cs typeface="Calibri"/>
            </a:endParaRPr>
          </a:p>
        </p:txBody>
      </p:sp>
      <p:sp>
        <p:nvSpPr>
          <p:cNvPr id="3" name="object 3"/>
          <p:cNvSpPr txBox="1"/>
          <p:nvPr/>
        </p:nvSpPr>
        <p:spPr>
          <a:xfrm>
            <a:off x="562711" y="2264930"/>
            <a:ext cx="5233162" cy="3643503"/>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481470" y="336423"/>
            <a:ext cx="87279"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1210056" y="3198876"/>
            <a:ext cx="7444740" cy="672084"/>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1213104" y="4860036"/>
            <a:ext cx="7441692" cy="740663"/>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txBox="1"/>
          <p:nvPr/>
        </p:nvSpPr>
        <p:spPr>
          <a:xfrm>
            <a:off x="387502" y="197103"/>
            <a:ext cx="3203706" cy="380492"/>
          </a:xfrm>
          <a:prstGeom prst="rect">
            <a:avLst/>
          </a:prstGeom>
        </p:spPr>
        <p:txBody>
          <a:bodyPr wrap="square" lIns="0" tIns="18383" rIns="0" bIns="0" rtlCol="0">
            <a:noAutofit/>
          </a:bodyPr>
          <a:lstStyle/>
          <a:p>
            <a:pPr marL="12700">
              <a:lnSpc>
                <a:spcPts val="2895"/>
              </a:lnSpc>
            </a:pPr>
            <a:r>
              <a:rPr sz="2800" b="1" u="heavy" spc="-16" dirty="0">
                <a:solidFill>
                  <a:srgbClr val="404040"/>
                </a:solidFill>
                <a:latin typeface="Calibri"/>
                <a:cs typeface="Calibri"/>
              </a:rPr>
              <a:t>SCOPE OF VARIABLES</a:t>
            </a:r>
            <a:endParaRPr sz="2800">
              <a:latin typeface="Calibri"/>
              <a:cs typeface="Calibri"/>
            </a:endParaRPr>
          </a:p>
        </p:txBody>
      </p:sp>
      <p:sp>
        <p:nvSpPr>
          <p:cNvPr id="16" name="object 16"/>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5" name="object 15"/>
          <p:cNvSpPr txBox="1"/>
          <p:nvPr/>
        </p:nvSpPr>
        <p:spPr>
          <a:xfrm>
            <a:off x="974852" y="1223137"/>
            <a:ext cx="3481380" cy="584707"/>
          </a:xfrm>
          <a:prstGeom prst="rect">
            <a:avLst/>
          </a:prstGeom>
        </p:spPr>
        <p:txBody>
          <a:bodyPr wrap="square" lIns="0" tIns="13366" rIns="0" bIns="0" rtlCol="0">
            <a:noAutofit/>
          </a:bodyPr>
          <a:lstStyle/>
          <a:p>
            <a:pPr marL="12700">
              <a:lnSpc>
                <a:spcPts val="2105"/>
              </a:lnSpc>
            </a:pPr>
            <a:r>
              <a:rPr sz="2000" spc="24" dirty="0">
                <a:latin typeface="Calibri"/>
                <a:cs typeface="Calibri"/>
              </a:rPr>
              <a:t>All variables cannot be accessed</a:t>
            </a:r>
            <a:endParaRPr sz="2000">
              <a:latin typeface="Calibri"/>
              <a:cs typeface="Calibri"/>
            </a:endParaRPr>
          </a:p>
          <a:p>
            <a:pPr marL="12700" marR="38176">
              <a:lnSpc>
                <a:spcPts val="2400"/>
              </a:lnSpc>
              <a:spcBef>
                <a:spcPts val="14"/>
              </a:spcBef>
            </a:pPr>
            <a:r>
              <a:rPr sz="2000" spc="1" dirty="0">
                <a:latin typeface="Calibri"/>
                <a:cs typeface="Calibri"/>
              </a:rPr>
              <a:t>places .</a:t>
            </a:r>
            <a:endParaRPr sz="2000">
              <a:latin typeface="Calibri"/>
              <a:cs typeface="Calibri"/>
            </a:endParaRPr>
          </a:p>
        </p:txBody>
      </p:sp>
      <p:sp>
        <p:nvSpPr>
          <p:cNvPr id="14" name="object 14"/>
          <p:cNvSpPr txBox="1"/>
          <p:nvPr/>
        </p:nvSpPr>
        <p:spPr>
          <a:xfrm>
            <a:off x="4477639" y="1223137"/>
            <a:ext cx="4733793" cy="279907"/>
          </a:xfrm>
          <a:prstGeom prst="rect">
            <a:avLst/>
          </a:prstGeom>
        </p:spPr>
        <p:txBody>
          <a:bodyPr wrap="square" lIns="0" tIns="13366" rIns="0" bIns="0" rtlCol="0">
            <a:noAutofit/>
          </a:bodyPr>
          <a:lstStyle/>
          <a:p>
            <a:pPr marL="12700">
              <a:lnSpc>
                <a:spcPts val="2105"/>
              </a:lnSpc>
            </a:pPr>
            <a:r>
              <a:rPr sz="2000" spc="38" dirty="0">
                <a:latin typeface="Calibri"/>
                <a:cs typeface="Calibri"/>
              </a:rPr>
              <a:t>at a same place or at all locations. They are</a:t>
            </a:r>
            <a:endParaRPr sz="2000">
              <a:latin typeface="Calibri"/>
              <a:cs typeface="Calibri"/>
            </a:endParaRPr>
          </a:p>
        </p:txBody>
      </p:sp>
      <p:sp>
        <p:nvSpPr>
          <p:cNvPr id="13" name="object 13"/>
          <p:cNvSpPr txBox="1"/>
          <p:nvPr/>
        </p:nvSpPr>
        <p:spPr>
          <a:xfrm>
            <a:off x="9231630" y="1223137"/>
            <a:ext cx="987539" cy="279907"/>
          </a:xfrm>
          <a:prstGeom prst="rect">
            <a:avLst/>
          </a:prstGeom>
        </p:spPr>
        <p:txBody>
          <a:bodyPr wrap="square" lIns="0" tIns="13366" rIns="0" bIns="0" rtlCol="0">
            <a:noAutofit/>
          </a:bodyPr>
          <a:lstStyle/>
          <a:p>
            <a:pPr marL="12700">
              <a:lnSpc>
                <a:spcPts val="2105"/>
              </a:lnSpc>
            </a:pPr>
            <a:r>
              <a:rPr sz="2000" spc="0" dirty="0">
                <a:latin typeface="Calibri"/>
                <a:cs typeface="Calibri"/>
              </a:rPr>
              <a:t>accessed</a:t>
            </a:r>
            <a:endParaRPr sz="2000">
              <a:latin typeface="Calibri"/>
              <a:cs typeface="Calibri"/>
            </a:endParaRPr>
          </a:p>
        </p:txBody>
      </p:sp>
      <p:sp>
        <p:nvSpPr>
          <p:cNvPr id="12" name="object 12"/>
          <p:cNvSpPr txBox="1"/>
          <p:nvPr/>
        </p:nvSpPr>
        <p:spPr>
          <a:xfrm>
            <a:off x="10240772" y="1223137"/>
            <a:ext cx="264666" cy="279907"/>
          </a:xfrm>
          <a:prstGeom prst="rect">
            <a:avLst/>
          </a:prstGeom>
        </p:spPr>
        <p:txBody>
          <a:bodyPr wrap="square" lIns="0" tIns="13366" rIns="0" bIns="0" rtlCol="0">
            <a:noAutofit/>
          </a:bodyPr>
          <a:lstStyle/>
          <a:p>
            <a:pPr marL="12700">
              <a:lnSpc>
                <a:spcPts val="2105"/>
              </a:lnSpc>
            </a:pPr>
            <a:r>
              <a:rPr sz="2000" spc="-25" dirty="0">
                <a:latin typeface="Calibri"/>
                <a:cs typeface="Calibri"/>
              </a:rPr>
              <a:t>at</a:t>
            </a:r>
            <a:endParaRPr sz="2000">
              <a:latin typeface="Calibri"/>
              <a:cs typeface="Calibri"/>
            </a:endParaRPr>
          </a:p>
        </p:txBody>
      </p:sp>
      <p:sp>
        <p:nvSpPr>
          <p:cNvPr id="11" name="object 11"/>
          <p:cNvSpPr txBox="1"/>
          <p:nvPr/>
        </p:nvSpPr>
        <p:spPr>
          <a:xfrm>
            <a:off x="10528808" y="1223137"/>
            <a:ext cx="956380" cy="279907"/>
          </a:xfrm>
          <a:prstGeom prst="rect">
            <a:avLst/>
          </a:prstGeom>
        </p:spPr>
        <p:txBody>
          <a:bodyPr wrap="square" lIns="0" tIns="13366" rIns="0" bIns="0" rtlCol="0">
            <a:noAutofit/>
          </a:bodyPr>
          <a:lstStyle/>
          <a:p>
            <a:pPr marL="12700">
              <a:lnSpc>
                <a:spcPts val="2105"/>
              </a:lnSpc>
            </a:pPr>
            <a:r>
              <a:rPr sz="2000" spc="-13" dirty="0">
                <a:latin typeface="Calibri"/>
                <a:cs typeface="Calibri"/>
              </a:rPr>
              <a:t>different</a:t>
            </a:r>
            <a:endParaRPr sz="2000">
              <a:latin typeface="Calibri"/>
              <a:cs typeface="Calibri"/>
            </a:endParaRPr>
          </a:p>
        </p:txBody>
      </p:sp>
      <p:sp>
        <p:nvSpPr>
          <p:cNvPr id="10" name="object 10"/>
          <p:cNvSpPr txBox="1"/>
          <p:nvPr/>
        </p:nvSpPr>
        <p:spPr>
          <a:xfrm>
            <a:off x="631952" y="2244240"/>
            <a:ext cx="152806" cy="645914"/>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152">
              <a:lnSpc>
                <a:spcPct val="95825"/>
              </a:lnSpc>
              <a:spcBef>
                <a:spcPts val="472"/>
              </a:spcBef>
            </a:pPr>
            <a:r>
              <a:rPr sz="2000" dirty="0">
                <a:latin typeface="Arial"/>
                <a:cs typeface="Arial"/>
              </a:rPr>
              <a:t>•</a:t>
            </a:r>
            <a:endParaRPr sz="2000">
              <a:latin typeface="Arial"/>
              <a:cs typeface="Arial"/>
            </a:endParaRPr>
          </a:p>
        </p:txBody>
      </p:sp>
      <p:sp>
        <p:nvSpPr>
          <p:cNvPr id="9" name="object 9"/>
          <p:cNvSpPr txBox="1"/>
          <p:nvPr/>
        </p:nvSpPr>
        <p:spPr>
          <a:xfrm>
            <a:off x="974852" y="2259609"/>
            <a:ext cx="3471082" cy="645896"/>
          </a:xfrm>
          <a:prstGeom prst="rect">
            <a:avLst/>
          </a:prstGeom>
        </p:spPr>
        <p:txBody>
          <a:bodyPr wrap="square" lIns="0" tIns="13366" rIns="0" bIns="0" rtlCol="0">
            <a:noAutofit/>
          </a:bodyPr>
          <a:lstStyle/>
          <a:p>
            <a:pPr marL="12700">
              <a:lnSpc>
                <a:spcPts val="2105"/>
              </a:lnSpc>
            </a:pPr>
            <a:r>
              <a:rPr sz="2000" spc="-3" dirty="0">
                <a:latin typeface="Calibri"/>
                <a:cs typeface="Calibri"/>
              </a:rPr>
              <a:t>Usually they are some Scopes for</a:t>
            </a:r>
            <a:endParaRPr sz="2000">
              <a:latin typeface="Calibri"/>
              <a:cs typeface="Calibri"/>
            </a:endParaRPr>
          </a:p>
          <a:p>
            <a:pPr marL="12700" marR="38221">
              <a:lnSpc>
                <a:spcPct val="101725"/>
              </a:lnSpc>
              <a:spcBef>
                <a:spcPts val="329"/>
              </a:spcBef>
            </a:pPr>
            <a:r>
              <a:rPr sz="2000" spc="-3" dirty="0">
                <a:latin typeface="Calibri"/>
                <a:cs typeface="Calibri"/>
              </a:rPr>
              <a:t>They are :</a:t>
            </a:r>
            <a:endParaRPr sz="2000">
              <a:latin typeface="Calibri"/>
              <a:cs typeface="Calibri"/>
            </a:endParaRPr>
          </a:p>
        </p:txBody>
      </p:sp>
      <p:sp>
        <p:nvSpPr>
          <p:cNvPr id="8" name="object 8"/>
          <p:cNvSpPr txBox="1"/>
          <p:nvPr/>
        </p:nvSpPr>
        <p:spPr>
          <a:xfrm>
            <a:off x="4438015" y="2259609"/>
            <a:ext cx="4488746" cy="280212"/>
          </a:xfrm>
          <a:prstGeom prst="rect">
            <a:avLst/>
          </a:prstGeom>
        </p:spPr>
        <p:txBody>
          <a:bodyPr wrap="square" lIns="0" tIns="13366" rIns="0" bIns="0" rtlCol="0">
            <a:noAutofit/>
          </a:bodyPr>
          <a:lstStyle/>
          <a:p>
            <a:pPr marL="12700">
              <a:lnSpc>
                <a:spcPts val="2105"/>
              </a:lnSpc>
            </a:pPr>
            <a:r>
              <a:rPr sz="2000" spc="-2" dirty="0">
                <a:latin typeface="Calibri"/>
                <a:cs typeface="Calibri"/>
              </a:rPr>
              <a:t>allocating variables at a particular location.</a:t>
            </a:r>
            <a:endParaRPr sz="2000">
              <a:latin typeface="Calibri"/>
              <a:cs typeface="Calibri"/>
            </a:endParaRPr>
          </a:p>
        </p:txBody>
      </p:sp>
      <p:sp>
        <p:nvSpPr>
          <p:cNvPr id="7" name="object 7"/>
          <p:cNvSpPr txBox="1"/>
          <p:nvPr/>
        </p:nvSpPr>
        <p:spPr>
          <a:xfrm>
            <a:off x="1379982" y="3393566"/>
            <a:ext cx="6981798" cy="695071"/>
          </a:xfrm>
          <a:prstGeom prst="rect">
            <a:avLst/>
          </a:prstGeom>
        </p:spPr>
        <p:txBody>
          <a:bodyPr wrap="square" lIns="0" tIns="12065" rIns="0" bIns="0" rtlCol="0">
            <a:noAutofit/>
          </a:bodyPr>
          <a:lstStyle/>
          <a:p>
            <a:pPr marL="12700" marR="34290">
              <a:lnSpc>
                <a:spcPts val="1900"/>
              </a:lnSpc>
            </a:pPr>
            <a:r>
              <a:rPr sz="1800" spc="-8" dirty="0">
                <a:latin typeface="Calibri"/>
                <a:cs typeface="Calibri"/>
              </a:rPr>
              <a:t>LOCAL VARIABLES</a:t>
            </a:r>
            <a:endParaRPr sz="1800">
              <a:latin typeface="Calibri"/>
              <a:cs typeface="Calibri"/>
            </a:endParaRPr>
          </a:p>
          <a:p>
            <a:pPr marL="147955">
              <a:lnSpc>
                <a:spcPct val="101725"/>
              </a:lnSpc>
              <a:spcBef>
                <a:spcPts val="1180"/>
              </a:spcBef>
            </a:pPr>
            <a:r>
              <a:rPr sz="1800" spc="2" dirty="0">
                <a:latin typeface="Calibri"/>
                <a:cs typeface="Calibri"/>
              </a:rPr>
              <a:t>• Variables that are accessed inside the function is called Local Variables.</a:t>
            </a:r>
            <a:endParaRPr sz="1800">
              <a:latin typeface="Calibri"/>
              <a:cs typeface="Calibri"/>
            </a:endParaRPr>
          </a:p>
        </p:txBody>
      </p:sp>
      <p:sp>
        <p:nvSpPr>
          <p:cNvPr id="6" name="object 6"/>
          <p:cNvSpPr txBox="1"/>
          <p:nvPr/>
        </p:nvSpPr>
        <p:spPr>
          <a:xfrm>
            <a:off x="1383284" y="5089144"/>
            <a:ext cx="1849964" cy="254000"/>
          </a:xfrm>
          <a:prstGeom prst="rect">
            <a:avLst/>
          </a:prstGeom>
        </p:spPr>
        <p:txBody>
          <a:bodyPr wrap="square" lIns="0" tIns="12065" rIns="0" bIns="0" rtlCol="0">
            <a:noAutofit/>
          </a:bodyPr>
          <a:lstStyle/>
          <a:p>
            <a:pPr marL="12700">
              <a:lnSpc>
                <a:spcPts val="1900"/>
              </a:lnSpc>
            </a:pPr>
            <a:r>
              <a:rPr sz="1800" spc="-9" dirty="0">
                <a:latin typeface="Calibri"/>
                <a:cs typeface="Calibri"/>
              </a:rPr>
              <a:t>GLOBAL VARIABLES</a:t>
            </a:r>
            <a:endParaRPr sz="1800">
              <a:latin typeface="Calibri"/>
              <a:cs typeface="Calibri"/>
            </a:endParaRPr>
          </a:p>
        </p:txBody>
      </p:sp>
      <p:sp>
        <p:nvSpPr>
          <p:cNvPr id="5" name="object 5"/>
          <p:cNvSpPr txBox="1"/>
          <p:nvPr/>
        </p:nvSpPr>
        <p:spPr>
          <a:xfrm>
            <a:off x="1515237" y="5564378"/>
            <a:ext cx="6396309" cy="503935"/>
          </a:xfrm>
          <a:prstGeom prst="rect">
            <a:avLst/>
          </a:prstGeom>
        </p:spPr>
        <p:txBody>
          <a:bodyPr wrap="square" lIns="0" tIns="12065" rIns="0" bIns="0" rtlCol="0">
            <a:noAutofit/>
          </a:bodyPr>
          <a:lstStyle/>
          <a:p>
            <a:pPr marL="12700">
              <a:lnSpc>
                <a:spcPts val="1900"/>
              </a:lnSpc>
            </a:pPr>
            <a:r>
              <a:rPr sz="1800" spc="-2" dirty="0">
                <a:latin typeface="Calibri"/>
                <a:cs typeface="Calibri"/>
              </a:rPr>
              <a:t>• Variables that are accessed throughout the function or outside the</a:t>
            </a:r>
            <a:endParaRPr sz="1800">
              <a:latin typeface="Calibri"/>
              <a:cs typeface="Calibri"/>
            </a:endParaRPr>
          </a:p>
          <a:p>
            <a:pPr marL="184912" marR="34290">
              <a:lnSpc>
                <a:spcPts val="1970"/>
              </a:lnSpc>
              <a:spcBef>
                <a:spcPts val="3"/>
              </a:spcBef>
            </a:pPr>
            <a:r>
              <a:rPr sz="1800" spc="-5" dirty="0">
                <a:latin typeface="Calibri"/>
                <a:cs typeface="Calibri"/>
              </a:rPr>
              <a:t>program is called Global Variables.</a:t>
            </a:r>
            <a:endParaRPr sz="1800">
              <a:latin typeface="Calibri"/>
              <a:cs typeface="Calibri"/>
            </a:endParaRPr>
          </a:p>
        </p:txBody>
      </p:sp>
      <p:sp>
        <p:nvSpPr>
          <p:cNvPr id="3" name="object 3"/>
          <p:cNvSpPr txBox="1"/>
          <p:nvPr/>
        </p:nvSpPr>
        <p:spPr>
          <a:xfrm>
            <a:off x="1354437" y="336423"/>
            <a:ext cx="8298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840545" y="336423"/>
            <a:ext cx="80160"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614070" y="2714193"/>
            <a:ext cx="6002274" cy="3286125"/>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263232" y="2535326"/>
            <a:ext cx="6844157" cy="3740785"/>
          </a:xfrm>
          <a:custGeom>
            <a:avLst/>
            <a:gdLst/>
            <a:ahLst/>
            <a:cxnLst/>
            <a:rect l="l" t="t" r="r" b="b"/>
            <a:pathLst>
              <a:path w="6844157" h="3740785">
                <a:moveTo>
                  <a:pt x="0" y="3740785"/>
                </a:moveTo>
                <a:lnTo>
                  <a:pt x="6844157" y="3740785"/>
                </a:lnTo>
                <a:lnTo>
                  <a:pt x="6844157" y="0"/>
                </a:lnTo>
                <a:lnTo>
                  <a:pt x="0" y="0"/>
                </a:lnTo>
                <a:lnTo>
                  <a:pt x="0" y="3740785"/>
                </a:lnTo>
                <a:close/>
              </a:path>
            </a:pathLst>
          </a:custGeom>
          <a:ln w="28575">
            <a:solidFill>
              <a:srgbClr val="BB8B00"/>
            </a:solidFill>
            <a:prstDash val="lgDash"/>
          </a:ln>
        </p:spPr>
        <p:txBody>
          <a:bodyPr wrap="square" lIns="0" tIns="0" rIns="0" bIns="0" rtlCol="0">
            <a:noAutofit/>
          </a:bodyPr>
          <a:lstStyle/>
          <a:p>
            <a:endParaRPr/>
          </a:p>
        </p:txBody>
      </p:sp>
      <p:sp>
        <p:nvSpPr>
          <p:cNvPr id="15" name="object 15"/>
          <p:cNvSpPr/>
          <p:nvPr/>
        </p:nvSpPr>
        <p:spPr>
          <a:xfrm>
            <a:off x="5583301" y="3456813"/>
            <a:ext cx="2369566" cy="204597"/>
          </a:xfrm>
          <a:custGeom>
            <a:avLst/>
            <a:gdLst/>
            <a:ahLst/>
            <a:cxnLst/>
            <a:rect l="l" t="t" r="r" b="b"/>
            <a:pathLst>
              <a:path w="2369566" h="204597">
                <a:moveTo>
                  <a:pt x="12191" y="48133"/>
                </a:moveTo>
                <a:lnTo>
                  <a:pt x="82296" y="0"/>
                </a:lnTo>
                <a:lnTo>
                  <a:pt x="0" y="55372"/>
                </a:lnTo>
                <a:lnTo>
                  <a:pt x="12191" y="48133"/>
                </a:lnTo>
                <a:close/>
              </a:path>
              <a:path w="2369566" h="204597">
                <a:moveTo>
                  <a:pt x="91059" y="1650"/>
                </a:moveTo>
                <a:lnTo>
                  <a:pt x="89153" y="-1142"/>
                </a:lnTo>
                <a:lnTo>
                  <a:pt x="85216" y="-2032"/>
                </a:lnTo>
                <a:lnTo>
                  <a:pt x="82296" y="0"/>
                </a:lnTo>
                <a:lnTo>
                  <a:pt x="12191" y="48133"/>
                </a:lnTo>
                <a:lnTo>
                  <a:pt x="0" y="55372"/>
                </a:lnTo>
                <a:lnTo>
                  <a:pt x="88646" y="99695"/>
                </a:lnTo>
                <a:lnTo>
                  <a:pt x="12953" y="60833"/>
                </a:lnTo>
                <a:lnTo>
                  <a:pt x="15494" y="48767"/>
                </a:lnTo>
                <a:lnTo>
                  <a:pt x="25275" y="53666"/>
                </a:lnTo>
                <a:lnTo>
                  <a:pt x="16128" y="59816"/>
                </a:lnTo>
                <a:lnTo>
                  <a:pt x="15494" y="48767"/>
                </a:lnTo>
                <a:lnTo>
                  <a:pt x="12953" y="60833"/>
                </a:lnTo>
                <a:lnTo>
                  <a:pt x="36553" y="59314"/>
                </a:lnTo>
                <a:lnTo>
                  <a:pt x="2369566" y="-90804"/>
                </a:lnTo>
                <a:lnTo>
                  <a:pt x="2368804" y="-103377"/>
                </a:lnTo>
                <a:lnTo>
                  <a:pt x="35757" y="46617"/>
                </a:lnTo>
                <a:lnTo>
                  <a:pt x="89408" y="10540"/>
                </a:lnTo>
                <a:lnTo>
                  <a:pt x="92328" y="8509"/>
                </a:lnTo>
                <a:lnTo>
                  <a:pt x="93090" y="4572"/>
                </a:lnTo>
                <a:lnTo>
                  <a:pt x="91059" y="1650"/>
                </a:lnTo>
                <a:close/>
              </a:path>
              <a:path w="2369566" h="204597">
                <a:moveTo>
                  <a:pt x="88646" y="99695"/>
                </a:moveTo>
                <a:lnTo>
                  <a:pt x="91821" y="101219"/>
                </a:lnTo>
                <a:lnTo>
                  <a:pt x="95631" y="99949"/>
                </a:lnTo>
                <a:lnTo>
                  <a:pt x="97154" y="96774"/>
                </a:lnTo>
                <a:lnTo>
                  <a:pt x="98806" y="93725"/>
                </a:lnTo>
                <a:lnTo>
                  <a:pt x="97536" y="89915"/>
                </a:lnTo>
                <a:lnTo>
                  <a:pt x="94361" y="88264"/>
                </a:lnTo>
                <a:lnTo>
                  <a:pt x="36553" y="59314"/>
                </a:lnTo>
                <a:lnTo>
                  <a:pt x="12953" y="60833"/>
                </a:lnTo>
                <a:lnTo>
                  <a:pt x="88646" y="99695"/>
                </a:lnTo>
                <a:close/>
              </a:path>
              <a:path w="2369566" h="204597">
                <a:moveTo>
                  <a:pt x="25275" y="53666"/>
                </a:moveTo>
                <a:lnTo>
                  <a:pt x="15494" y="48767"/>
                </a:lnTo>
                <a:lnTo>
                  <a:pt x="16128" y="59816"/>
                </a:lnTo>
                <a:lnTo>
                  <a:pt x="25275" y="53666"/>
                </a:lnTo>
                <a:close/>
              </a:path>
            </a:pathLst>
          </a:custGeom>
          <a:solidFill>
            <a:srgbClr val="FFBE00"/>
          </a:solidFill>
        </p:spPr>
        <p:txBody>
          <a:bodyPr wrap="square" lIns="0" tIns="0" rIns="0" bIns="0" rtlCol="0">
            <a:noAutofit/>
          </a:bodyPr>
          <a:lstStyle/>
          <a:p>
            <a:endParaRPr/>
          </a:p>
        </p:txBody>
      </p:sp>
      <p:sp>
        <p:nvSpPr>
          <p:cNvPr id="16" name="object 16"/>
          <p:cNvSpPr/>
          <p:nvPr/>
        </p:nvSpPr>
        <p:spPr>
          <a:xfrm>
            <a:off x="7952485" y="2714244"/>
            <a:ext cx="3865499" cy="1289684"/>
          </a:xfrm>
          <a:custGeom>
            <a:avLst/>
            <a:gdLst/>
            <a:ahLst/>
            <a:cxnLst/>
            <a:rect l="l" t="t" r="r" b="b"/>
            <a:pathLst>
              <a:path w="3865499" h="1289684">
                <a:moveTo>
                  <a:pt x="0" y="214883"/>
                </a:moveTo>
                <a:lnTo>
                  <a:pt x="0" y="1074800"/>
                </a:lnTo>
                <a:lnTo>
                  <a:pt x="712" y="1092416"/>
                </a:lnTo>
                <a:lnTo>
                  <a:pt x="10961" y="1142698"/>
                </a:lnTo>
                <a:lnTo>
                  <a:pt x="32214" y="1187966"/>
                </a:lnTo>
                <a:lnTo>
                  <a:pt x="62976" y="1226724"/>
                </a:lnTo>
                <a:lnTo>
                  <a:pt x="101753" y="1257476"/>
                </a:lnTo>
                <a:lnTo>
                  <a:pt x="147051" y="1278724"/>
                </a:lnTo>
                <a:lnTo>
                  <a:pt x="197377" y="1288972"/>
                </a:lnTo>
                <a:lnTo>
                  <a:pt x="215011" y="1289684"/>
                </a:lnTo>
                <a:lnTo>
                  <a:pt x="3650488" y="1289684"/>
                </a:lnTo>
                <a:lnTo>
                  <a:pt x="3702156" y="1283436"/>
                </a:lnTo>
                <a:lnTo>
                  <a:pt x="3749296" y="1265688"/>
                </a:lnTo>
                <a:lnTo>
                  <a:pt x="3790413" y="1237938"/>
                </a:lnTo>
                <a:lnTo>
                  <a:pt x="3824013" y="1201683"/>
                </a:lnTo>
                <a:lnTo>
                  <a:pt x="3848602" y="1158418"/>
                </a:lnTo>
                <a:lnTo>
                  <a:pt x="3862684" y="1109641"/>
                </a:lnTo>
                <a:lnTo>
                  <a:pt x="3865499" y="1074800"/>
                </a:lnTo>
                <a:lnTo>
                  <a:pt x="3865499" y="214883"/>
                </a:lnTo>
                <a:lnTo>
                  <a:pt x="3859250" y="163222"/>
                </a:lnTo>
                <a:lnTo>
                  <a:pt x="3841499" y="116102"/>
                </a:lnTo>
                <a:lnTo>
                  <a:pt x="3813741" y="75012"/>
                </a:lnTo>
                <a:lnTo>
                  <a:pt x="3777469" y="41440"/>
                </a:lnTo>
                <a:lnTo>
                  <a:pt x="3734179" y="16877"/>
                </a:lnTo>
                <a:lnTo>
                  <a:pt x="3685363" y="2810"/>
                </a:lnTo>
                <a:lnTo>
                  <a:pt x="3650488" y="0"/>
                </a:lnTo>
                <a:lnTo>
                  <a:pt x="215011" y="0"/>
                </a:lnTo>
                <a:lnTo>
                  <a:pt x="163342" y="6241"/>
                </a:lnTo>
                <a:lnTo>
                  <a:pt x="116202" y="23972"/>
                </a:lnTo>
                <a:lnTo>
                  <a:pt x="75085" y="51703"/>
                </a:lnTo>
                <a:lnTo>
                  <a:pt x="41485" y="87946"/>
                </a:lnTo>
                <a:lnTo>
                  <a:pt x="16896" y="131212"/>
                </a:lnTo>
                <a:lnTo>
                  <a:pt x="2814" y="180012"/>
                </a:lnTo>
                <a:lnTo>
                  <a:pt x="0" y="214883"/>
                </a:lnTo>
                <a:close/>
              </a:path>
            </a:pathLst>
          </a:custGeom>
          <a:solidFill>
            <a:srgbClr val="FFC000"/>
          </a:solidFill>
        </p:spPr>
        <p:txBody>
          <a:bodyPr wrap="square" lIns="0" tIns="0" rIns="0" bIns="0" rtlCol="0">
            <a:noAutofit/>
          </a:bodyPr>
          <a:lstStyle/>
          <a:p>
            <a:endParaRPr/>
          </a:p>
        </p:txBody>
      </p:sp>
      <p:sp>
        <p:nvSpPr>
          <p:cNvPr id="17" name="object 17"/>
          <p:cNvSpPr/>
          <p:nvPr/>
        </p:nvSpPr>
        <p:spPr>
          <a:xfrm>
            <a:off x="7952485" y="2714244"/>
            <a:ext cx="3865499" cy="1289684"/>
          </a:xfrm>
          <a:custGeom>
            <a:avLst/>
            <a:gdLst/>
            <a:ahLst/>
            <a:cxnLst/>
            <a:rect l="l" t="t" r="r" b="b"/>
            <a:pathLst>
              <a:path w="3865499" h="1289684">
                <a:moveTo>
                  <a:pt x="0" y="214883"/>
                </a:moveTo>
                <a:lnTo>
                  <a:pt x="6248" y="163222"/>
                </a:lnTo>
                <a:lnTo>
                  <a:pt x="23999" y="116102"/>
                </a:lnTo>
                <a:lnTo>
                  <a:pt x="51757" y="75012"/>
                </a:lnTo>
                <a:lnTo>
                  <a:pt x="88029" y="41440"/>
                </a:lnTo>
                <a:lnTo>
                  <a:pt x="131319" y="16877"/>
                </a:lnTo>
                <a:lnTo>
                  <a:pt x="180135" y="2810"/>
                </a:lnTo>
                <a:lnTo>
                  <a:pt x="215011" y="0"/>
                </a:lnTo>
                <a:lnTo>
                  <a:pt x="3650488" y="0"/>
                </a:lnTo>
                <a:lnTo>
                  <a:pt x="3702156" y="6241"/>
                </a:lnTo>
                <a:lnTo>
                  <a:pt x="3749296" y="23972"/>
                </a:lnTo>
                <a:lnTo>
                  <a:pt x="3790413" y="51703"/>
                </a:lnTo>
                <a:lnTo>
                  <a:pt x="3824013" y="87946"/>
                </a:lnTo>
                <a:lnTo>
                  <a:pt x="3848602" y="131212"/>
                </a:lnTo>
                <a:lnTo>
                  <a:pt x="3862684" y="180012"/>
                </a:lnTo>
                <a:lnTo>
                  <a:pt x="3865499" y="214883"/>
                </a:lnTo>
                <a:lnTo>
                  <a:pt x="3865499" y="1074800"/>
                </a:lnTo>
                <a:lnTo>
                  <a:pt x="3859250" y="1126420"/>
                </a:lnTo>
                <a:lnTo>
                  <a:pt x="3841499" y="1173526"/>
                </a:lnTo>
                <a:lnTo>
                  <a:pt x="3813741" y="1214621"/>
                </a:lnTo>
                <a:lnTo>
                  <a:pt x="3777469" y="1248207"/>
                </a:lnTo>
                <a:lnTo>
                  <a:pt x="3734179" y="1272790"/>
                </a:lnTo>
                <a:lnTo>
                  <a:pt x="3685363" y="1286870"/>
                </a:lnTo>
                <a:lnTo>
                  <a:pt x="3650488" y="1289684"/>
                </a:lnTo>
                <a:lnTo>
                  <a:pt x="215011" y="1289684"/>
                </a:lnTo>
                <a:lnTo>
                  <a:pt x="163342" y="1283436"/>
                </a:lnTo>
                <a:lnTo>
                  <a:pt x="116202" y="1265688"/>
                </a:lnTo>
                <a:lnTo>
                  <a:pt x="75085" y="1237938"/>
                </a:lnTo>
                <a:lnTo>
                  <a:pt x="41485" y="1201683"/>
                </a:lnTo>
                <a:lnTo>
                  <a:pt x="16896" y="1158418"/>
                </a:lnTo>
                <a:lnTo>
                  <a:pt x="2814" y="1109641"/>
                </a:lnTo>
                <a:lnTo>
                  <a:pt x="0" y="1074800"/>
                </a:lnTo>
                <a:lnTo>
                  <a:pt x="0" y="214883"/>
                </a:lnTo>
                <a:close/>
              </a:path>
            </a:pathLst>
          </a:custGeom>
          <a:ln w="25400">
            <a:solidFill>
              <a:srgbClr val="BB8B00"/>
            </a:solidFill>
          </a:ln>
        </p:spPr>
        <p:txBody>
          <a:bodyPr wrap="square" lIns="0" tIns="0" rIns="0" bIns="0" rtlCol="0">
            <a:noAutofit/>
          </a:bodyPr>
          <a:lstStyle/>
          <a:p>
            <a:endParaRPr/>
          </a:p>
        </p:txBody>
      </p:sp>
      <p:sp>
        <p:nvSpPr>
          <p:cNvPr id="18" name="object 18"/>
          <p:cNvSpPr/>
          <p:nvPr/>
        </p:nvSpPr>
        <p:spPr>
          <a:xfrm>
            <a:off x="5583301" y="5376291"/>
            <a:ext cx="2369566" cy="204597"/>
          </a:xfrm>
          <a:custGeom>
            <a:avLst/>
            <a:gdLst/>
            <a:ahLst/>
            <a:cxnLst/>
            <a:rect l="l" t="t" r="r" b="b"/>
            <a:pathLst>
              <a:path w="2369566" h="204597">
                <a:moveTo>
                  <a:pt x="12191" y="48260"/>
                </a:moveTo>
                <a:lnTo>
                  <a:pt x="82296" y="0"/>
                </a:lnTo>
                <a:lnTo>
                  <a:pt x="0" y="55372"/>
                </a:lnTo>
                <a:lnTo>
                  <a:pt x="12191" y="48260"/>
                </a:lnTo>
                <a:close/>
              </a:path>
              <a:path w="2369566" h="204597">
                <a:moveTo>
                  <a:pt x="91059" y="1778"/>
                </a:moveTo>
                <a:lnTo>
                  <a:pt x="89153" y="-1142"/>
                </a:lnTo>
                <a:lnTo>
                  <a:pt x="85216" y="-1904"/>
                </a:lnTo>
                <a:lnTo>
                  <a:pt x="82296" y="0"/>
                </a:lnTo>
                <a:lnTo>
                  <a:pt x="12191" y="48260"/>
                </a:lnTo>
                <a:lnTo>
                  <a:pt x="0" y="55372"/>
                </a:lnTo>
                <a:lnTo>
                  <a:pt x="88646" y="99695"/>
                </a:lnTo>
                <a:lnTo>
                  <a:pt x="12953" y="60833"/>
                </a:lnTo>
                <a:lnTo>
                  <a:pt x="15494" y="48895"/>
                </a:lnTo>
                <a:lnTo>
                  <a:pt x="25180" y="53730"/>
                </a:lnTo>
                <a:lnTo>
                  <a:pt x="16128" y="59817"/>
                </a:lnTo>
                <a:lnTo>
                  <a:pt x="15494" y="48895"/>
                </a:lnTo>
                <a:lnTo>
                  <a:pt x="12953" y="60833"/>
                </a:lnTo>
                <a:lnTo>
                  <a:pt x="36390" y="59326"/>
                </a:lnTo>
                <a:lnTo>
                  <a:pt x="2369566" y="-90677"/>
                </a:lnTo>
                <a:lnTo>
                  <a:pt x="2368804" y="-103377"/>
                </a:lnTo>
                <a:lnTo>
                  <a:pt x="35550" y="46756"/>
                </a:lnTo>
                <a:lnTo>
                  <a:pt x="89408" y="10541"/>
                </a:lnTo>
                <a:lnTo>
                  <a:pt x="92328" y="8636"/>
                </a:lnTo>
                <a:lnTo>
                  <a:pt x="93090" y="4699"/>
                </a:lnTo>
                <a:lnTo>
                  <a:pt x="91059" y="1778"/>
                </a:lnTo>
                <a:close/>
              </a:path>
              <a:path w="2369566" h="204597">
                <a:moveTo>
                  <a:pt x="88646" y="99695"/>
                </a:moveTo>
                <a:lnTo>
                  <a:pt x="91821" y="101219"/>
                </a:lnTo>
                <a:lnTo>
                  <a:pt x="95631" y="99949"/>
                </a:lnTo>
                <a:lnTo>
                  <a:pt x="97154" y="96901"/>
                </a:lnTo>
                <a:lnTo>
                  <a:pt x="98806" y="93726"/>
                </a:lnTo>
                <a:lnTo>
                  <a:pt x="97536" y="89916"/>
                </a:lnTo>
                <a:lnTo>
                  <a:pt x="94361" y="88265"/>
                </a:lnTo>
                <a:lnTo>
                  <a:pt x="36390" y="59326"/>
                </a:lnTo>
                <a:lnTo>
                  <a:pt x="12953" y="60833"/>
                </a:lnTo>
                <a:lnTo>
                  <a:pt x="88646" y="99695"/>
                </a:lnTo>
                <a:close/>
              </a:path>
              <a:path w="2369566" h="204597">
                <a:moveTo>
                  <a:pt x="25180" y="53730"/>
                </a:moveTo>
                <a:lnTo>
                  <a:pt x="15494" y="48895"/>
                </a:lnTo>
                <a:lnTo>
                  <a:pt x="16128" y="59817"/>
                </a:lnTo>
                <a:lnTo>
                  <a:pt x="25180" y="53730"/>
                </a:lnTo>
                <a:close/>
              </a:path>
            </a:pathLst>
          </a:custGeom>
          <a:solidFill>
            <a:srgbClr val="FFBE00"/>
          </a:solidFill>
        </p:spPr>
        <p:txBody>
          <a:bodyPr wrap="square" lIns="0" tIns="0" rIns="0" bIns="0" rtlCol="0">
            <a:noAutofit/>
          </a:bodyPr>
          <a:lstStyle/>
          <a:p>
            <a:endParaRPr/>
          </a:p>
        </p:txBody>
      </p:sp>
      <p:sp>
        <p:nvSpPr>
          <p:cNvPr id="19" name="object 19"/>
          <p:cNvSpPr/>
          <p:nvPr/>
        </p:nvSpPr>
        <p:spPr>
          <a:xfrm>
            <a:off x="7952485" y="4710557"/>
            <a:ext cx="3865499" cy="1289761"/>
          </a:xfrm>
          <a:custGeom>
            <a:avLst/>
            <a:gdLst/>
            <a:ahLst/>
            <a:cxnLst/>
            <a:rect l="l" t="t" r="r" b="b"/>
            <a:pathLst>
              <a:path w="3865499" h="1289761">
                <a:moveTo>
                  <a:pt x="0" y="215011"/>
                </a:moveTo>
                <a:lnTo>
                  <a:pt x="0" y="1074801"/>
                </a:lnTo>
                <a:lnTo>
                  <a:pt x="712" y="1092431"/>
                </a:lnTo>
                <a:lnTo>
                  <a:pt x="10961" y="1142745"/>
                </a:lnTo>
                <a:lnTo>
                  <a:pt x="32214" y="1188033"/>
                </a:lnTo>
                <a:lnTo>
                  <a:pt x="62976" y="1226800"/>
                </a:lnTo>
                <a:lnTo>
                  <a:pt x="101753" y="1257555"/>
                </a:lnTo>
                <a:lnTo>
                  <a:pt x="147051" y="1278802"/>
                </a:lnTo>
                <a:lnTo>
                  <a:pt x="197377" y="1289048"/>
                </a:lnTo>
                <a:lnTo>
                  <a:pt x="215011" y="1289761"/>
                </a:lnTo>
                <a:lnTo>
                  <a:pt x="3650488" y="1289761"/>
                </a:lnTo>
                <a:lnTo>
                  <a:pt x="3702156" y="1283513"/>
                </a:lnTo>
                <a:lnTo>
                  <a:pt x="3749296" y="1265767"/>
                </a:lnTo>
                <a:lnTo>
                  <a:pt x="3790413" y="1238016"/>
                </a:lnTo>
                <a:lnTo>
                  <a:pt x="3824013" y="1201753"/>
                </a:lnTo>
                <a:lnTo>
                  <a:pt x="3848602" y="1158473"/>
                </a:lnTo>
                <a:lnTo>
                  <a:pt x="3862684" y="1109668"/>
                </a:lnTo>
                <a:lnTo>
                  <a:pt x="3865499" y="1074801"/>
                </a:lnTo>
                <a:lnTo>
                  <a:pt x="3865499" y="215011"/>
                </a:lnTo>
                <a:lnTo>
                  <a:pt x="3859250" y="163342"/>
                </a:lnTo>
                <a:lnTo>
                  <a:pt x="3841499" y="116202"/>
                </a:lnTo>
                <a:lnTo>
                  <a:pt x="3813741" y="75085"/>
                </a:lnTo>
                <a:lnTo>
                  <a:pt x="3777469" y="41485"/>
                </a:lnTo>
                <a:lnTo>
                  <a:pt x="3734179" y="16896"/>
                </a:lnTo>
                <a:lnTo>
                  <a:pt x="3685363" y="2814"/>
                </a:lnTo>
                <a:lnTo>
                  <a:pt x="3650488" y="0"/>
                </a:lnTo>
                <a:lnTo>
                  <a:pt x="215011" y="0"/>
                </a:lnTo>
                <a:lnTo>
                  <a:pt x="163342" y="6248"/>
                </a:lnTo>
                <a:lnTo>
                  <a:pt x="116202" y="23999"/>
                </a:lnTo>
                <a:lnTo>
                  <a:pt x="75085" y="51757"/>
                </a:lnTo>
                <a:lnTo>
                  <a:pt x="41485" y="88029"/>
                </a:lnTo>
                <a:lnTo>
                  <a:pt x="16896" y="131319"/>
                </a:lnTo>
                <a:lnTo>
                  <a:pt x="2814" y="180135"/>
                </a:lnTo>
                <a:lnTo>
                  <a:pt x="0" y="215011"/>
                </a:lnTo>
                <a:close/>
              </a:path>
            </a:pathLst>
          </a:custGeom>
          <a:solidFill>
            <a:srgbClr val="FFC000"/>
          </a:solidFill>
        </p:spPr>
        <p:txBody>
          <a:bodyPr wrap="square" lIns="0" tIns="0" rIns="0" bIns="0" rtlCol="0">
            <a:noAutofit/>
          </a:bodyPr>
          <a:lstStyle/>
          <a:p>
            <a:endParaRPr/>
          </a:p>
        </p:txBody>
      </p:sp>
      <p:sp>
        <p:nvSpPr>
          <p:cNvPr id="20" name="object 20"/>
          <p:cNvSpPr/>
          <p:nvPr/>
        </p:nvSpPr>
        <p:spPr>
          <a:xfrm>
            <a:off x="7952485" y="4710557"/>
            <a:ext cx="3865499" cy="1289761"/>
          </a:xfrm>
          <a:custGeom>
            <a:avLst/>
            <a:gdLst/>
            <a:ahLst/>
            <a:cxnLst/>
            <a:rect l="l" t="t" r="r" b="b"/>
            <a:pathLst>
              <a:path w="3865499" h="1289761">
                <a:moveTo>
                  <a:pt x="0" y="215011"/>
                </a:moveTo>
                <a:lnTo>
                  <a:pt x="6248" y="163342"/>
                </a:lnTo>
                <a:lnTo>
                  <a:pt x="23999" y="116202"/>
                </a:lnTo>
                <a:lnTo>
                  <a:pt x="51757" y="75085"/>
                </a:lnTo>
                <a:lnTo>
                  <a:pt x="88029" y="41485"/>
                </a:lnTo>
                <a:lnTo>
                  <a:pt x="131319" y="16896"/>
                </a:lnTo>
                <a:lnTo>
                  <a:pt x="180135" y="2814"/>
                </a:lnTo>
                <a:lnTo>
                  <a:pt x="215011" y="0"/>
                </a:lnTo>
                <a:lnTo>
                  <a:pt x="3650488" y="0"/>
                </a:lnTo>
                <a:lnTo>
                  <a:pt x="3702156" y="6248"/>
                </a:lnTo>
                <a:lnTo>
                  <a:pt x="3749296" y="23999"/>
                </a:lnTo>
                <a:lnTo>
                  <a:pt x="3790413" y="51757"/>
                </a:lnTo>
                <a:lnTo>
                  <a:pt x="3824013" y="88029"/>
                </a:lnTo>
                <a:lnTo>
                  <a:pt x="3848602" y="131319"/>
                </a:lnTo>
                <a:lnTo>
                  <a:pt x="3862684" y="180135"/>
                </a:lnTo>
                <a:lnTo>
                  <a:pt x="3865499" y="215011"/>
                </a:lnTo>
                <a:lnTo>
                  <a:pt x="3865499" y="1074801"/>
                </a:lnTo>
                <a:lnTo>
                  <a:pt x="3859250" y="1126458"/>
                </a:lnTo>
                <a:lnTo>
                  <a:pt x="3841499" y="1173587"/>
                </a:lnTo>
                <a:lnTo>
                  <a:pt x="3813741" y="1214694"/>
                </a:lnTo>
                <a:lnTo>
                  <a:pt x="3777469" y="1248286"/>
                </a:lnTo>
                <a:lnTo>
                  <a:pt x="3734179" y="1272868"/>
                </a:lnTo>
                <a:lnTo>
                  <a:pt x="3685363" y="1286947"/>
                </a:lnTo>
                <a:lnTo>
                  <a:pt x="3650488" y="1289761"/>
                </a:lnTo>
                <a:lnTo>
                  <a:pt x="215011" y="1289761"/>
                </a:lnTo>
                <a:lnTo>
                  <a:pt x="163342" y="1283513"/>
                </a:lnTo>
                <a:lnTo>
                  <a:pt x="116202" y="1265767"/>
                </a:lnTo>
                <a:lnTo>
                  <a:pt x="75085" y="1238016"/>
                </a:lnTo>
                <a:lnTo>
                  <a:pt x="41485" y="1201753"/>
                </a:lnTo>
                <a:lnTo>
                  <a:pt x="16896" y="1158473"/>
                </a:lnTo>
                <a:lnTo>
                  <a:pt x="2814" y="1109668"/>
                </a:lnTo>
                <a:lnTo>
                  <a:pt x="0" y="1074801"/>
                </a:lnTo>
                <a:lnTo>
                  <a:pt x="0" y="215011"/>
                </a:lnTo>
                <a:close/>
              </a:path>
            </a:pathLst>
          </a:custGeom>
          <a:ln w="25400">
            <a:solidFill>
              <a:srgbClr val="BB8B00"/>
            </a:solidFill>
          </a:ln>
        </p:spPr>
        <p:txBody>
          <a:bodyPr wrap="square" lIns="0" tIns="0" rIns="0" bIns="0" rtlCol="0">
            <a:noAutofit/>
          </a:bodyPr>
          <a:lstStyle/>
          <a:p>
            <a:endParaRPr/>
          </a:p>
        </p:txBody>
      </p:sp>
      <p:sp>
        <p:nvSpPr>
          <p:cNvPr id="12" name="object 12"/>
          <p:cNvSpPr txBox="1"/>
          <p:nvPr/>
        </p:nvSpPr>
        <p:spPr>
          <a:xfrm>
            <a:off x="387502" y="197103"/>
            <a:ext cx="3494302" cy="380492"/>
          </a:xfrm>
          <a:prstGeom prst="rect">
            <a:avLst/>
          </a:prstGeom>
        </p:spPr>
        <p:txBody>
          <a:bodyPr wrap="square" lIns="0" tIns="18383" rIns="0" bIns="0" rtlCol="0">
            <a:noAutofit/>
          </a:bodyPr>
          <a:lstStyle/>
          <a:p>
            <a:pPr marL="12700">
              <a:lnSpc>
                <a:spcPts val="2895"/>
              </a:lnSpc>
            </a:pPr>
            <a:r>
              <a:rPr sz="2800" b="1" u="heavy" spc="-8" dirty="0">
                <a:solidFill>
                  <a:srgbClr val="404040"/>
                </a:solidFill>
                <a:latin typeface="Calibri"/>
                <a:cs typeface="Calibri"/>
              </a:rPr>
              <a:t>Local &amp; Global Variable</a:t>
            </a:r>
            <a:endParaRPr sz="2800">
              <a:latin typeface="Calibri"/>
              <a:cs typeface="Calibri"/>
            </a:endParaRPr>
          </a:p>
        </p:txBody>
      </p:sp>
      <p:sp>
        <p:nvSpPr>
          <p:cNvPr id="11" name="object 11"/>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974852" y="1223137"/>
            <a:ext cx="10393662" cy="1255725"/>
          </a:xfrm>
          <a:prstGeom prst="rect">
            <a:avLst/>
          </a:prstGeom>
        </p:spPr>
        <p:txBody>
          <a:bodyPr wrap="square" lIns="0" tIns="13366" rIns="0" bIns="0" rtlCol="0">
            <a:noAutofit/>
          </a:bodyPr>
          <a:lstStyle/>
          <a:p>
            <a:pPr marL="12700">
              <a:lnSpc>
                <a:spcPts val="2105"/>
              </a:lnSpc>
            </a:pPr>
            <a:r>
              <a:rPr sz="2000" spc="-3" dirty="0">
                <a:latin typeface="Calibri"/>
                <a:cs typeface="Calibri"/>
              </a:rPr>
              <a:t>If we want  to search where the variable location is allocated, first search will be in Local variable if it</a:t>
            </a:r>
            <a:endParaRPr sz="2000">
              <a:latin typeface="Calibri"/>
              <a:cs typeface="Calibri"/>
            </a:endParaRPr>
          </a:p>
          <a:p>
            <a:pPr marL="12700" marR="15907">
              <a:lnSpc>
                <a:spcPts val="2400"/>
              </a:lnSpc>
              <a:spcBef>
                <a:spcPts val="14"/>
              </a:spcBef>
            </a:pPr>
            <a:r>
              <a:rPr sz="2000" spc="-2" dirty="0">
                <a:latin typeface="Calibri"/>
                <a:cs typeface="Calibri"/>
              </a:rPr>
              <a:t>is not found in local variable then the search will be in Global variable . If the variable  still cannot be</a:t>
            </a:r>
            <a:endParaRPr sz="2000">
              <a:latin typeface="Calibri"/>
              <a:cs typeface="Calibri"/>
            </a:endParaRPr>
          </a:p>
          <a:p>
            <a:pPr marL="12700" marR="38176">
              <a:lnSpc>
                <a:spcPts val="2400"/>
              </a:lnSpc>
            </a:pPr>
            <a:r>
              <a:rPr sz="2000" spc="2" dirty="0">
                <a:latin typeface="Calibri"/>
                <a:cs typeface="Calibri"/>
              </a:rPr>
              <a:t>found in Global variable then search will be </a:t>
            </a:r>
            <a:r>
              <a:rPr sz="2000" i="1" spc="2" dirty="0">
                <a:latin typeface="Calibri"/>
                <a:cs typeface="Calibri"/>
              </a:rPr>
              <a:t>in Built in predifined Name space .</a:t>
            </a:r>
            <a:endParaRPr sz="2000">
              <a:latin typeface="Calibri"/>
              <a:cs typeface="Calibri"/>
            </a:endParaRPr>
          </a:p>
          <a:p>
            <a:pPr marL="69087" marR="38176">
              <a:lnSpc>
                <a:spcPct val="101725"/>
              </a:lnSpc>
              <a:spcBef>
                <a:spcPts val="320"/>
              </a:spcBef>
            </a:pPr>
            <a:r>
              <a:rPr sz="2000" spc="-3" dirty="0">
                <a:latin typeface="Calibri"/>
                <a:cs typeface="Calibri"/>
              </a:rPr>
              <a:t>If still variables are not found there then an exception will be raised i.e. </a:t>
            </a:r>
            <a:r>
              <a:rPr sz="2000" i="1" spc="-3" dirty="0">
                <a:latin typeface="Calibri"/>
                <a:cs typeface="Calibri"/>
              </a:rPr>
              <a:t>name is not defined</a:t>
            </a:r>
            <a:endParaRPr sz="2000">
              <a:latin typeface="Calibri"/>
              <a:cs typeface="Calibri"/>
            </a:endParaRPr>
          </a:p>
        </p:txBody>
      </p:sp>
      <p:sp>
        <p:nvSpPr>
          <p:cNvPr id="9" name="object 9"/>
          <p:cNvSpPr txBox="1"/>
          <p:nvPr/>
        </p:nvSpPr>
        <p:spPr>
          <a:xfrm>
            <a:off x="631952" y="2183280"/>
            <a:ext cx="152806"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8" name="object 8"/>
          <p:cNvSpPr txBox="1"/>
          <p:nvPr/>
        </p:nvSpPr>
        <p:spPr>
          <a:xfrm>
            <a:off x="8135239" y="3114675"/>
            <a:ext cx="3517625" cy="528320"/>
          </a:xfrm>
          <a:prstGeom prst="rect">
            <a:avLst/>
          </a:prstGeom>
        </p:spPr>
        <p:txBody>
          <a:bodyPr wrap="square" lIns="0" tIns="12065" rIns="0" bIns="0" rtlCol="0">
            <a:noAutofit/>
          </a:bodyPr>
          <a:lstStyle/>
          <a:p>
            <a:pPr algn="ctr">
              <a:lnSpc>
                <a:spcPts val="1900"/>
              </a:lnSpc>
            </a:pPr>
            <a:r>
              <a:rPr sz="1800" spc="-3" dirty="0">
                <a:solidFill>
                  <a:srgbClr val="FFFFFF"/>
                </a:solidFill>
                <a:latin typeface="Calibri"/>
                <a:cs typeface="Calibri"/>
              </a:rPr>
              <a:t>To check the output of local variable :</a:t>
            </a:r>
            <a:endParaRPr sz="1800">
              <a:latin typeface="Calibri"/>
              <a:cs typeface="Calibri"/>
            </a:endParaRPr>
          </a:p>
          <a:p>
            <a:pPr marL="130682" marR="148401" algn="ctr">
              <a:lnSpc>
                <a:spcPts val="2160"/>
              </a:lnSpc>
              <a:spcBef>
                <a:spcPts val="13"/>
              </a:spcBef>
            </a:pPr>
            <a:r>
              <a:rPr sz="1800" spc="0" dirty="0">
                <a:solidFill>
                  <a:srgbClr val="FFFFFF"/>
                </a:solidFill>
                <a:latin typeface="Calibri"/>
                <a:cs typeface="Calibri"/>
              </a:rPr>
              <a:t>its value is printed  under function</a:t>
            </a:r>
            <a:endParaRPr sz="1800">
              <a:latin typeface="Calibri"/>
              <a:cs typeface="Calibri"/>
            </a:endParaRPr>
          </a:p>
        </p:txBody>
      </p:sp>
      <p:sp>
        <p:nvSpPr>
          <p:cNvPr id="7" name="object 7"/>
          <p:cNvSpPr txBox="1"/>
          <p:nvPr/>
        </p:nvSpPr>
        <p:spPr>
          <a:xfrm>
            <a:off x="8124571" y="4974336"/>
            <a:ext cx="3536569" cy="802589"/>
          </a:xfrm>
          <a:prstGeom prst="rect">
            <a:avLst/>
          </a:prstGeom>
        </p:spPr>
        <p:txBody>
          <a:bodyPr wrap="square" lIns="0" tIns="12065" rIns="0" bIns="0" rtlCol="0">
            <a:noAutofit/>
          </a:bodyPr>
          <a:lstStyle/>
          <a:p>
            <a:pPr algn="ctr">
              <a:lnSpc>
                <a:spcPts val="1900"/>
              </a:lnSpc>
            </a:pPr>
            <a:r>
              <a:rPr sz="1800" spc="-3" dirty="0">
                <a:solidFill>
                  <a:srgbClr val="FFFFFF"/>
                </a:solidFill>
                <a:latin typeface="Calibri"/>
                <a:cs typeface="Calibri"/>
              </a:rPr>
              <a:t>To check the output of global variable</a:t>
            </a:r>
            <a:endParaRPr sz="1800">
              <a:latin typeface="Calibri"/>
              <a:cs typeface="Calibri"/>
            </a:endParaRPr>
          </a:p>
          <a:p>
            <a:pPr marL="246506" marR="263621" algn="ctr">
              <a:lnSpc>
                <a:spcPts val="2160"/>
              </a:lnSpc>
              <a:spcBef>
                <a:spcPts val="13"/>
              </a:spcBef>
            </a:pPr>
            <a:r>
              <a:rPr sz="1800" spc="0" dirty="0">
                <a:solidFill>
                  <a:srgbClr val="FFFFFF"/>
                </a:solidFill>
                <a:latin typeface="Calibri"/>
                <a:cs typeface="Calibri"/>
              </a:rPr>
              <a:t>: its value is printed  outside the</a:t>
            </a:r>
            <a:endParaRPr sz="1800">
              <a:latin typeface="Calibri"/>
              <a:cs typeface="Calibri"/>
            </a:endParaRPr>
          </a:p>
          <a:p>
            <a:pPr marL="1344040" marR="1357487" algn="ctr">
              <a:lnSpc>
                <a:spcPts val="2160"/>
              </a:lnSpc>
            </a:pPr>
            <a:r>
              <a:rPr sz="1800" spc="0" dirty="0">
                <a:solidFill>
                  <a:srgbClr val="FFFFFF"/>
                </a:solidFill>
                <a:latin typeface="Calibri"/>
                <a:cs typeface="Calibri"/>
              </a:rPr>
              <a:t>function</a:t>
            </a:r>
            <a:endParaRPr sz="1800">
              <a:latin typeface="Calibri"/>
              <a:cs typeface="Calibri"/>
            </a:endParaRPr>
          </a:p>
        </p:txBody>
      </p:sp>
      <p:sp>
        <p:nvSpPr>
          <p:cNvPr id="5" name="object 5"/>
          <p:cNvSpPr txBox="1"/>
          <p:nvPr/>
        </p:nvSpPr>
        <p:spPr>
          <a:xfrm>
            <a:off x="263232" y="2535326"/>
            <a:ext cx="6844157" cy="3740785"/>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152345" y="336423"/>
            <a:ext cx="8125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483797" y="336423"/>
            <a:ext cx="8039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520413" y="336423"/>
            <a:ext cx="84554"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5" name="object 5"/>
          <p:cNvSpPr txBox="1"/>
          <p:nvPr/>
        </p:nvSpPr>
        <p:spPr>
          <a:xfrm>
            <a:off x="387502" y="197103"/>
            <a:ext cx="1293224" cy="380492"/>
          </a:xfrm>
          <a:prstGeom prst="rect">
            <a:avLst/>
          </a:prstGeom>
        </p:spPr>
        <p:txBody>
          <a:bodyPr wrap="square" lIns="0" tIns="18383" rIns="0" bIns="0" rtlCol="0">
            <a:noAutofit/>
          </a:bodyPr>
          <a:lstStyle/>
          <a:p>
            <a:pPr marL="12700">
              <a:lnSpc>
                <a:spcPts val="2895"/>
              </a:lnSpc>
            </a:pPr>
            <a:r>
              <a:rPr sz="2800" b="1" u="heavy" dirty="0">
                <a:solidFill>
                  <a:srgbClr val="404040"/>
                </a:solidFill>
                <a:latin typeface="Calibri"/>
                <a:cs typeface="Calibri"/>
              </a:rPr>
              <a:t>RETURN</a:t>
            </a:r>
            <a:endParaRPr sz="2800">
              <a:latin typeface="Calibri"/>
              <a:cs typeface="Calibri"/>
            </a:endParaRPr>
          </a:p>
        </p:txBody>
      </p:sp>
      <p:sp>
        <p:nvSpPr>
          <p:cNvPr id="4" name="object 4"/>
          <p:cNvSpPr txBox="1"/>
          <p:nvPr/>
        </p:nvSpPr>
        <p:spPr>
          <a:xfrm>
            <a:off x="631952" y="1207786"/>
            <a:ext cx="152654" cy="64566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p:txBody>
      </p:sp>
      <p:sp>
        <p:nvSpPr>
          <p:cNvPr id="3" name="object 3"/>
          <p:cNvSpPr txBox="1"/>
          <p:nvPr/>
        </p:nvSpPr>
        <p:spPr>
          <a:xfrm>
            <a:off x="974852" y="1223137"/>
            <a:ext cx="10507788" cy="645667"/>
          </a:xfrm>
          <a:prstGeom prst="rect">
            <a:avLst/>
          </a:prstGeom>
        </p:spPr>
        <p:txBody>
          <a:bodyPr wrap="square" lIns="0" tIns="13366" rIns="0" bIns="0" rtlCol="0">
            <a:noAutofit/>
          </a:bodyPr>
          <a:lstStyle/>
          <a:p>
            <a:pPr marL="12700" marR="38176">
              <a:lnSpc>
                <a:spcPts val="2105"/>
              </a:lnSpc>
            </a:pPr>
            <a:r>
              <a:rPr sz="2000" spc="-4" dirty="0">
                <a:latin typeface="Calibri"/>
                <a:cs typeface="Calibri"/>
              </a:rPr>
              <a:t>Return statement can return any type of value which python identifies.</a:t>
            </a:r>
            <a:endParaRPr sz="2000">
              <a:latin typeface="Calibri"/>
              <a:cs typeface="Calibri"/>
            </a:endParaRPr>
          </a:p>
          <a:p>
            <a:pPr marL="69087">
              <a:lnSpc>
                <a:spcPct val="101725"/>
              </a:lnSpc>
              <a:spcBef>
                <a:spcPts val="329"/>
              </a:spcBef>
            </a:pPr>
            <a:r>
              <a:rPr sz="2000" spc="-2" dirty="0">
                <a:latin typeface="Calibri"/>
                <a:cs typeface="Calibri"/>
              </a:rPr>
              <a:t>In Python all functions return at least one value. If they are not defined then there is no return value.</a:t>
            </a:r>
            <a:endParaRPr sz="20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Down 2">
            <a:extLst>
              <a:ext uri="{FF2B5EF4-FFF2-40B4-BE49-F238E27FC236}">
                <a16:creationId xmlns:a16="http://schemas.microsoft.com/office/drawing/2014/main" xmlns="" id="{8A4BB123-30E8-4749-A5C1-8318627363EB}"/>
              </a:ext>
            </a:extLst>
          </p:cNvPr>
          <p:cNvSpPr/>
          <p:nvPr/>
        </p:nvSpPr>
        <p:spPr>
          <a:xfrm>
            <a:off x="5539669" y="1067565"/>
            <a:ext cx="556331" cy="194196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Down 3">
            <a:extLst>
              <a:ext uri="{FF2B5EF4-FFF2-40B4-BE49-F238E27FC236}">
                <a16:creationId xmlns:a16="http://schemas.microsoft.com/office/drawing/2014/main" xmlns="" id="{99E2A6CA-E63A-4F97-A5A7-9645BC178ED5}"/>
              </a:ext>
            </a:extLst>
          </p:cNvPr>
          <p:cNvSpPr/>
          <p:nvPr/>
        </p:nvSpPr>
        <p:spPr>
          <a:xfrm rot="2553456">
            <a:off x="4719171" y="2607512"/>
            <a:ext cx="596964" cy="199071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rrow: Down 4">
            <a:extLst>
              <a:ext uri="{FF2B5EF4-FFF2-40B4-BE49-F238E27FC236}">
                <a16:creationId xmlns:a16="http://schemas.microsoft.com/office/drawing/2014/main" xmlns="" id="{F8FFA536-4456-4A08-A1F7-2DDD40BD9962}"/>
              </a:ext>
            </a:extLst>
          </p:cNvPr>
          <p:cNvSpPr/>
          <p:nvPr/>
        </p:nvSpPr>
        <p:spPr>
          <a:xfrm rot="18940105">
            <a:off x="6366255" y="2576259"/>
            <a:ext cx="559293" cy="201607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7A167B8D-A067-4F72-BF1D-B7574D75367C}"/>
              </a:ext>
            </a:extLst>
          </p:cNvPr>
          <p:cNvSpPr/>
          <p:nvPr/>
        </p:nvSpPr>
        <p:spPr>
          <a:xfrm>
            <a:off x="3297993" y="4156969"/>
            <a:ext cx="1423084"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PL</a:t>
            </a:r>
          </a:p>
        </p:txBody>
      </p:sp>
      <p:sp>
        <p:nvSpPr>
          <p:cNvPr id="7" name="Rectangle 6">
            <a:extLst>
              <a:ext uri="{FF2B5EF4-FFF2-40B4-BE49-F238E27FC236}">
                <a16:creationId xmlns:a16="http://schemas.microsoft.com/office/drawing/2014/main" xmlns="" id="{93016A91-1750-40C5-8C55-E088939B9C5C}"/>
              </a:ext>
            </a:extLst>
          </p:cNvPr>
          <p:cNvSpPr/>
          <p:nvPr/>
        </p:nvSpPr>
        <p:spPr>
          <a:xfrm>
            <a:off x="7162130" y="4230236"/>
            <a:ext cx="108715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BIL</a:t>
            </a:r>
          </a:p>
        </p:txBody>
      </p:sp>
      <p:sp>
        <p:nvSpPr>
          <p:cNvPr id="8" name="Rectangle 7">
            <a:extLst>
              <a:ext uri="{FF2B5EF4-FFF2-40B4-BE49-F238E27FC236}">
                <a16:creationId xmlns:a16="http://schemas.microsoft.com/office/drawing/2014/main" xmlns="" id="{83680EF3-CE5A-4868-8F07-35E39D8F0D53}"/>
              </a:ext>
            </a:extLst>
          </p:cNvPr>
          <p:cNvSpPr/>
          <p:nvPr/>
        </p:nvSpPr>
        <p:spPr>
          <a:xfrm>
            <a:off x="1986926" y="87845"/>
            <a:ext cx="7509029" cy="9942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B3697244-0E82-40A0-B162-D7EF7CCBAA78}"/>
              </a:ext>
            </a:extLst>
          </p:cNvPr>
          <p:cNvSpPr/>
          <p:nvPr/>
        </p:nvSpPr>
        <p:spPr>
          <a:xfrm>
            <a:off x="3186894" y="107094"/>
            <a:ext cx="5109092"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PYTHON CODE</a:t>
            </a:r>
          </a:p>
        </p:txBody>
      </p:sp>
    </p:spTree>
    <p:extLst>
      <p:ext uri="{BB962C8B-B14F-4D97-AF65-F5344CB8AC3E}">
        <p14:creationId xmlns:p14="http://schemas.microsoft.com/office/powerpoint/2010/main" val="30010977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1143863" y="1975484"/>
            <a:ext cx="4965954" cy="2360930"/>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900544" y="1864740"/>
            <a:ext cx="5500243" cy="2984373"/>
          </a:xfrm>
          <a:custGeom>
            <a:avLst/>
            <a:gdLst/>
            <a:ahLst/>
            <a:cxnLst/>
            <a:rect l="l" t="t" r="r" b="b"/>
            <a:pathLst>
              <a:path w="5500243" h="2984373">
                <a:moveTo>
                  <a:pt x="0" y="2984373"/>
                </a:moveTo>
                <a:lnTo>
                  <a:pt x="5500243" y="2984373"/>
                </a:lnTo>
                <a:lnTo>
                  <a:pt x="5500243" y="0"/>
                </a:lnTo>
                <a:lnTo>
                  <a:pt x="0" y="0"/>
                </a:lnTo>
                <a:lnTo>
                  <a:pt x="0" y="2984373"/>
                </a:lnTo>
                <a:close/>
              </a:path>
            </a:pathLst>
          </a:custGeom>
          <a:ln w="28575">
            <a:solidFill>
              <a:srgbClr val="BB8B00"/>
            </a:solidFill>
            <a:prstDash val="lgDash"/>
          </a:ln>
        </p:spPr>
        <p:txBody>
          <a:bodyPr wrap="square" lIns="0" tIns="0" rIns="0" bIns="0" rtlCol="0">
            <a:noAutofit/>
          </a:bodyPr>
          <a:lstStyle/>
          <a:p>
            <a:endParaRPr/>
          </a:p>
        </p:txBody>
      </p:sp>
      <p:sp>
        <p:nvSpPr>
          <p:cNvPr id="17" name="object 17"/>
          <p:cNvSpPr/>
          <p:nvPr/>
        </p:nvSpPr>
        <p:spPr>
          <a:xfrm>
            <a:off x="5306314" y="2920619"/>
            <a:ext cx="2369566" cy="204724"/>
          </a:xfrm>
          <a:custGeom>
            <a:avLst/>
            <a:gdLst/>
            <a:ahLst/>
            <a:cxnLst/>
            <a:rect l="l" t="t" r="r" b="b"/>
            <a:pathLst>
              <a:path w="2369566" h="204724">
                <a:moveTo>
                  <a:pt x="12064" y="48132"/>
                </a:moveTo>
                <a:lnTo>
                  <a:pt x="82169" y="0"/>
                </a:lnTo>
                <a:lnTo>
                  <a:pt x="0" y="55244"/>
                </a:lnTo>
                <a:lnTo>
                  <a:pt x="12064" y="48132"/>
                </a:lnTo>
                <a:close/>
              </a:path>
              <a:path w="2369566" h="204724">
                <a:moveTo>
                  <a:pt x="90932" y="1650"/>
                </a:moveTo>
                <a:lnTo>
                  <a:pt x="89026" y="-1270"/>
                </a:lnTo>
                <a:lnTo>
                  <a:pt x="85089" y="-2032"/>
                </a:lnTo>
                <a:lnTo>
                  <a:pt x="82169" y="0"/>
                </a:lnTo>
                <a:lnTo>
                  <a:pt x="12064" y="48132"/>
                </a:lnTo>
                <a:lnTo>
                  <a:pt x="0" y="55244"/>
                </a:lnTo>
                <a:lnTo>
                  <a:pt x="88519" y="99567"/>
                </a:lnTo>
                <a:lnTo>
                  <a:pt x="12953" y="60832"/>
                </a:lnTo>
                <a:lnTo>
                  <a:pt x="15366" y="48767"/>
                </a:lnTo>
                <a:lnTo>
                  <a:pt x="25117" y="53651"/>
                </a:lnTo>
                <a:lnTo>
                  <a:pt x="16128" y="59689"/>
                </a:lnTo>
                <a:lnTo>
                  <a:pt x="15366" y="48767"/>
                </a:lnTo>
                <a:lnTo>
                  <a:pt x="12953" y="60832"/>
                </a:lnTo>
                <a:lnTo>
                  <a:pt x="36440" y="59321"/>
                </a:lnTo>
                <a:lnTo>
                  <a:pt x="2369566" y="-90805"/>
                </a:lnTo>
                <a:lnTo>
                  <a:pt x="2368677" y="-103505"/>
                </a:lnTo>
                <a:lnTo>
                  <a:pt x="35582" y="46619"/>
                </a:lnTo>
                <a:lnTo>
                  <a:pt x="89281" y="10540"/>
                </a:lnTo>
                <a:lnTo>
                  <a:pt x="92201" y="8508"/>
                </a:lnTo>
                <a:lnTo>
                  <a:pt x="92963" y="4571"/>
                </a:lnTo>
                <a:lnTo>
                  <a:pt x="90932" y="1650"/>
                </a:lnTo>
                <a:close/>
              </a:path>
              <a:path w="2369566" h="204724">
                <a:moveTo>
                  <a:pt x="88519" y="99567"/>
                </a:moveTo>
                <a:lnTo>
                  <a:pt x="91694" y="101218"/>
                </a:lnTo>
                <a:lnTo>
                  <a:pt x="95503" y="99948"/>
                </a:lnTo>
                <a:lnTo>
                  <a:pt x="97155" y="96773"/>
                </a:lnTo>
                <a:lnTo>
                  <a:pt x="98678" y="93598"/>
                </a:lnTo>
                <a:lnTo>
                  <a:pt x="97409" y="89788"/>
                </a:lnTo>
                <a:lnTo>
                  <a:pt x="94234" y="88264"/>
                </a:lnTo>
                <a:lnTo>
                  <a:pt x="36440" y="59321"/>
                </a:lnTo>
                <a:lnTo>
                  <a:pt x="12953" y="60832"/>
                </a:lnTo>
                <a:lnTo>
                  <a:pt x="88519" y="99567"/>
                </a:lnTo>
                <a:close/>
              </a:path>
              <a:path w="2369566" h="204724">
                <a:moveTo>
                  <a:pt x="25117" y="53651"/>
                </a:moveTo>
                <a:lnTo>
                  <a:pt x="15366" y="48767"/>
                </a:lnTo>
                <a:lnTo>
                  <a:pt x="16128" y="59689"/>
                </a:lnTo>
                <a:lnTo>
                  <a:pt x="25117" y="53651"/>
                </a:lnTo>
                <a:close/>
              </a:path>
            </a:pathLst>
          </a:custGeom>
          <a:solidFill>
            <a:srgbClr val="FFBE00"/>
          </a:solidFill>
        </p:spPr>
        <p:txBody>
          <a:bodyPr wrap="square" lIns="0" tIns="0" rIns="0" bIns="0" rtlCol="0">
            <a:noAutofit/>
          </a:bodyPr>
          <a:lstStyle/>
          <a:p>
            <a:endParaRPr/>
          </a:p>
        </p:txBody>
      </p:sp>
      <p:sp>
        <p:nvSpPr>
          <p:cNvPr id="18" name="object 18"/>
          <p:cNvSpPr/>
          <p:nvPr/>
        </p:nvSpPr>
        <p:spPr>
          <a:xfrm>
            <a:off x="7675372" y="2177923"/>
            <a:ext cx="3865499" cy="1289812"/>
          </a:xfrm>
          <a:custGeom>
            <a:avLst/>
            <a:gdLst/>
            <a:ahLst/>
            <a:cxnLst/>
            <a:rect l="l" t="t" r="r" b="b"/>
            <a:pathLst>
              <a:path w="3865499" h="1289812">
                <a:moveTo>
                  <a:pt x="0" y="215011"/>
                </a:moveTo>
                <a:lnTo>
                  <a:pt x="0" y="1074801"/>
                </a:lnTo>
                <a:lnTo>
                  <a:pt x="712" y="1092434"/>
                </a:lnTo>
                <a:lnTo>
                  <a:pt x="10961" y="1142760"/>
                </a:lnTo>
                <a:lnTo>
                  <a:pt x="32214" y="1188058"/>
                </a:lnTo>
                <a:lnTo>
                  <a:pt x="62976" y="1226835"/>
                </a:lnTo>
                <a:lnTo>
                  <a:pt x="101753" y="1257597"/>
                </a:lnTo>
                <a:lnTo>
                  <a:pt x="147051" y="1278850"/>
                </a:lnTo>
                <a:lnTo>
                  <a:pt x="197377" y="1289099"/>
                </a:lnTo>
                <a:lnTo>
                  <a:pt x="215010" y="1289812"/>
                </a:lnTo>
                <a:lnTo>
                  <a:pt x="3650487" y="1289812"/>
                </a:lnTo>
                <a:lnTo>
                  <a:pt x="3702156" y="1283563"/>
                </a:lnTo>
                <a:lnTo>
                  <a:pt x="3749296" y="1265812"/>
                </a:lnTo>
                <a:lnTo>
                  <a:pt x="3790413" y="1238054"/>
                </a:lnTo>
                <a:lnTo>
                  <a:pt x="3824013" y="1201782"/>
                </a:lnTo>
                <a:lnTo>
                  <a:pt x="3848602" y="1158492"/>
                </a:lnTo>
                <a:lnTo>
                  <a:pt x="3862684" y="1109676"/>
                </a:lnTo>
                <a:lnTo>
                  <a:pt x="3865499" y="1074801"/>
                </a:lnTo>
                <a:lnTo>
                  <a:pt x="3865499" y="215011"/>
                </a:lnTo>
                <a:lnTo>
                  <a:pt x="3859250" y="163342"/>
                </a:lnTo>
                <a:lnTo>
                  <a:pt x="3841499" y="116202"/>
                </a:lnTo>
                <a:lnTo>
                  <a:pt x="3813741" y="75085"/>
                </a:lnTo>
                <a:lnTo>
                  <a:pt x="3777469" y="41485"/>
                </a:lnTo>
                <a:lnTo>
                  <a:pt x="3734179" y="16896"/>
                </a:lnTo>
                <a:lnTo>
                  <a:pt x="3685363" y="2814"/>
                </a:lnTo>
                <a:lnTo>
                  <a:pt x="3650487" y="0"/>
                </a:lnTo>
                <a:lnTo>
                  <a:pt x="215010" y="0"/>
                </a:lnTo>
                <a:lnTo>
                  <a:pt x="163342" y="6248"/>
                </a:lnTo>
                <a:lnTo>
                  <a:pt x="116202" y="23999"/>
                </a:lnTo>
                <a:lnTo>
                  <a:pt x="75085" y="51757"/>
                </a:lnTo>
                <a:lnTo>
                  <a:pt x="41485" y="88029"/>
                </a:lnTo>
                <a:lnTo>
                  <a:pt x="16896" y="131319"/>
                </a:lnTo>
                <a:lnTo>
                  <a:pt x="2814" y="180135"/>
                </a:lnTo>
                <a:lnTo>
                  <a:pt x="0" y="215011"/>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7675372" y="2177923"/>
            <a:ext cx="3865499" cy="1289812"/>
          </a:xfrm>
          <a:custGeom>
            <a:avLst/>
            <a:gdLst/>
            <a:ahLst/>
            <a:cxnLst/>
            <a:rect l="l" t="t" r="r" b="b"/>
            <a:pathLst>
              <a:path w="3865499" h="1289812">
                <a:moveTo>
                  <a:pt x="0" y="215011"/>
                </a:moveTo>
                <a:lnTo>
                  <a:pt x="6248" y="163342"/>
                </a:lnTo>
                <a:lnTo>
                  <a:pt x="23999" y="116202"/>
                </a:lnTo>
                <a:lnTo>
                  <a:pt x="51757" y="75085"/>
                </a:lnTo>
                <a:lnTo>
                  <a:pt x="88029" y="41485"/>
                </a:lnTo>
                <a:lnTo>
                  <a:pt x="131319" y="16896"/>
                </a:lnTo>
                <a:lnTo>
                  <a:pt x="180135" y="2814"/>
                </a:lnTo>
                <a:lnTo>
                  <a:pt x="215010" y="0"/>
                </a:lnTo>
                <a:lnTo>
                  <a:pt x="3650487" y="0"/>
                </a:lnTo>
                <a:lnTo>
                  <a:pt x="3702156" y="6248"/>
                </a:lnTo>
                <a:lnTo>
                  <a:pt x="3749296" y="23999"/>
                </a:lnTo>
                <a:lnTo>
                  <a:pt x="3790413" y="51757"/>
                </a:lnTo>
                <a:lnTo>
                  <a:pt x="3824013" y="88029"/>
                </a:lnTo>
                <a:lnTo>
                  <a:pt x="3848602" y="131319"/>
                </a:lnTo>
                <a:lnTo>
                  <a:pt x="3862684" y="180135"/>
                </a:lnTo>
                <a:lnTo>
                  <a:pt x="3865499" y="215011"/>
                </a:lnTo>
                <a:lnTo>
                  <a:pt x="3865499" y="1074801"/>
                </a:lnTo>
                <a:lnTo>
                  <a:pt x="3859250" y="1126469"/>
                </a:lnTo>
                <a:lnTo>
                  <a:pt x="3841499" y="1173609"/>
                </a:lnTo>
                <a:lnTo>
                  <a:pt x="3813741" y="1214726"/>
                </a:lnTo>
                <a:lnTo>
                  <a:pt x="3777469" y="1248326"/>
                </a:lnTo>
                <a:lnTo>
                  <a:pt x="3734179" y="1272915"/>
                </a:lnTo>
                <a:lnTo>
                  <a:pt x="3685363" y="1286997"/>
                </a:lnTo>
                <a:lnTo>
                  <a:pt x="3650487" y="1289812"/>
                </a:lnTo>
                <a:lnTo>
                  <a:pt x="215010" y="1289812"/>
                </a:lnTo>
                <a:lnTo>
                  <a:pt x="163342" y="1283563"/>
                </a:lnTo>
                <a:lnTo>
                  <a:pt x="116202" y="1265812"/>
                </a:lnTo>
                <a:lnTo>
                  <a:pt x="75085" y="1238054"/>
                </a:lnTo>
                <a:lnTo>
                  <a:pt x="41485" y="1201782"/>
                </a:lnTo>
                <a:lnTo>
                  <a:pt x="16896" y="1158492"/>
                </a:lnTo>
                <a:lnTo>
                  <a:pt x="2814" y="1109676"/>
                </a:lnTo>
                <a:lnTo>
                  <a:pt x="0" y="1074801"/>
                </a:lnTo>
                <a:lnTo>
                  <a:pt x="0" y="215011"/>
                </a:lnTo>
                <a:close/>
              </a:path>
            </a:pathLst>
          </a:custGeom>
          <a:ln w="25400">
            <a:solidFill>
              <a:srgbClr val="BB8B00"/>
            </a:solidFill>
          </a:ln>
        </p:spPr>
        <p:txBody>
          <a:bodyPr wrap="square" lIns="0" tIns="0" rIns="0" bIns="0" rtlCol="0">
            <a:noAutofit/>
          </a:bodyPr>
          <a:lstStyle/>
          <a:p>
            <a:endParaRPr/>
          </a:p>
        </p:txBody>
      </p:sp>
      <p:sp>
        <p:nvSpPr>
          <p:cNvPr id="20" name="object 20"/>
          <p:cNvSpPr/>
          <p:nvPr/>
        </p:nvSpPr>
        <p:spPr>
          <a:xfrm>
            <a:off x="3796157" y="2134235"/>
            <a:ext cx="3879849" cy="393573"/>
          </a:xfrm>
          <a:custGeom>
            <a:avLst/>
            <a:gdLst/>
            <a:ahLst/>
            <a:cxnLst/>
            <a:rect l="l" t="t" r="r" b="b"/>
            <a:pathLst>
              <a:path w="3879849" h="393573">
                <a:moveTo>
                  <a:pt x="15239" y="50545"/>
                </a:moveTo>
                <a:lnTo>
                  <a:pt x="35353" y="53254"/>
                </a:lnTo>
                <a:lnTo>
                  <a:pt x="3878707" y="393573"/>
                </a:lnTo>
                <a:lnTo>
                  <a:pt x="3879849" y="381000"/>
                </a:lnTo>
                <a:lnTo>
                  <a:pt x="36486" y="40565"/>
                </a:lnTo>
                <a:lnTo>
                  <a:pt x="12953" y="38480"/>
                </a:lnTo>
                <a:lnTo>
                  <a:pt x="11937" y="51180"/>
                </a:lnTo>
                <a:lnTo>
                  <a:pt x="80771" y="101091"/>
                </a:lnTo>
                <a:lnTo>
                  <a:pt x="83692" y="102997"/>
                </a:lnTo>
                <a:lnTo>
                  <a:pt x="87629" y="102362"/>
                </a:lnTo>
                <a:lnTo>
                  <a:pt x="89662" y="99567"/>
                </a:lnTo>
                <a:lnTo>
                  <a:pt x="91693" y="96647"/>
                </a:lnTo>
                <a:lnTo>
                  <a:pt x="91058" y="92710"/>
                </a:lnTo>
                <a:lnTo>
                  <a:pt x="88137" y="90677"/>
                </a:lnTo>
                <a:lnTo>
                  <a:pt x="35353" y="53254"/>
                </a:lnTo>
                <a:lnTo>
                  <a:pt x="15239" y="50545"/>
                </a:lnTo>
                <a:lnTo>
                  <a:pt x="16128" y="39624"/>
                </a:lnTo>
                <a:lnTo>
                  <a:pt x="25040" y="45942"/>
                </a:lnTo>
                <a:lnTo>
                  <a:pt x="15239" y="50545"/>
                </a:lnTo>
                <a:close/>
              </a:path>
              <a:path w="3879849" h="393573">
                <a:moveTo>
                  <a:pt x="80771" y="101091"/>
                </a:moveTo>
                <a:lnTo>
                  <a:pt x="11937" y="51180"/>
                </a:lnTo>
                <a:lnTo>
                  <a:pt x="12953" y="38480"/>
                </a:lnTo>
                <a:lnTo>
                  <a:pt x="36486" y="40565"/>
                </a:lnTo>
                <a:lnTo>
                  <a:pt x="94995" y="13080"/>
                </a:lnTo>
                <a:lnTo>
                  <a:pt x="98170" y="11556"/>
                </a:lnTo>
                <a:lnTo>
                  <a:pt x="99567" y="7747"/>
                </a:lnTo>
                <a:lnTo>
                  <a:pt x="98043" y="4572"/>
                </a:lnTo>
                <a:lnTo>
                  <a:pt x="96646" y="1397"/>
                </a:lnTo>
                <a:lnTo>
                  <a:pt x="92837" y="0"/>
                </a:lnTo>
                <a:lnTo>
                  <a:pt x="89662" y="1524"/>
                </a:lnTo>
                <a:lnTo>
                  <a:pt x="0" y="43687"/>
                </a:lnTo>
                <a:lnTo>
                  <a:pt x="80771" y="101091"/>
                </a:lnTo>
                <a:close/>
              </a:path>
              <a:path w="3879849" h="393573">
                <a:moveTo>
                  <a:pt x="25040" y="45942"/>
                </a:moveTo>
                <a:lnTo>
                  <a:pt x="16128" y="39624"/>
                </a:lnTo>
                <a:lnTo>
                  <a:pt x="15239" y="50545"/>
                </a:lnTo>
                <a:lnTo>
                  <a:pt x="25040" y="45942"/>
                </a:lnTo>
                <a:close/>
              </a:path>
            </a:pathLst>
          </a:custGeom>
          <a:solidFill>
            <a:srgbClr val="FFBE00"/>
          </a:solidFill>
        </p:spPr>
        <p:txBody>
          <a:bodyPr wrap="square" lIns="0" tIns="0" rIns="0" bIns="0" rtlCol="0">
            <a:noAutofit/>
          </a:bodyPr>
          <a:lstStyle/>
          <a:p>
            <a:endParaRPr/>
          </a:p>
        </p:txBody>
      </p:sp>
      <p:sp>
        <p:nvSpPr>
          <p:cNvPr id="14" name="object 14"/>
          <p:cNvSpPr txBox="1"/>
          <p:nvPr/>
        </p:nvSpPr>
        <p:spPr>
          <a:xfrm>
            <a:off x="387502" y="197103"/>
            <a:ext cx="1799872"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RECURSION</a:t>
            </a:r>
            <a:endParaRPr sz="2800">
              <a:latin typeface="Calibri"/>
              <a:cs typeface="Calibri"/>
            </a:endParaRPr>
          </a:p>
        </p:txBody>
      </p:sp>
      <p:sp>
        <p:nvSpPr>
          <p:cNvPr id="13" name="object 13"/>
          <p:cNvSpPr txBox="1"/>
          <p:nvPr/>
        </p:nvSpPr>
        <p:spPr>
          <a:xfrm>
            <a:off x="631952" y="1177306"/>
            <a:ext cx="152654" cy="61518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232"/>
              </a:spcBef>
            </a:pPr>
            <a:r>
              <a:rPr sz="2000" dirty="0">
                <a:latin typeface="Arial"/>
                <a:cs typeface="Arial"/>
              </a:rPr>
              <a:t>•</a:t>
            </a:r>
            <a:endParaRPr sz="2000">
              <a:latin typeface="Arial"/>
              <a:cs typeface="Arial"/>
            </a:endParaRPr>
          </a:p>
        </p:txBody>
      </p:sp>
      <p:sp>
        <p:nvSpPr>
          <p:cNvPr id="12" name="object 12"/>
          <p:cNvSpPr txBox="1"/>
          <p:nvPr/>
        </p:nvSpPr>
        <p:spPr>
          <a:xfrm>
            <a:off x="1031240" y="1192657"/>
            <a:ext cx="6755065" cy="615187"/>
          </a:xfrm>
          <a:prstGeom prst="rect">
            <a:avLst/>
          </a:prstGeom>
        </p:spPr>
        <p:txBody>
          <a:bodyPr wrap="square" lIns="0" tIns="13366" rIns="0" bIns="0" rtlCol="0">
            <a:noAutofit/>
          </a:bodyPr>
          <a:lstStyle/>
          <a:p>
            <a:pPr marL="12700">
              <a:lnSpc>
                <a:spcPts val="2105"/>
              </a:lnSpc>
            </a:pPr>
            <a:r>
              <a:rPr sz="2000" spc="-4" dirty="0">
                <a:latin typeface="Calibri"/>
                <a:cs typeface="Calibri"/>
              </a:rPr>
              <a:t>We can call a function in recursive, i.e. the function will call itself.</a:t>
            </a:r>
            <a:endParaRPr sz="2000">
              <a:latin typeface="Calibri"/>
              <a:cs typeface="Calibri"/>
            </a:endParaRPr>
          </a:p>
          <a:p>
            <a:pPr marL="12700" marR="38176">
              <a:lnSpc>
                <a:spcPct val="101725"/>
              </a:lnSpc>
              <a:spcBef>
                <a:spcPts val="89"/>
              </a:spcBef>
            </a:pPr>
            <a:r>
              <a:rPr sz="2000" spc="-3" dirty="0">
                <a:latin typeface="Calibri"/>
                <a:cs typeface="Calibri"/>
              </a:rPr>
              <a:t>Example :</a:t>
            </a:r>
            <a:endParaRPr sz="2000">
              <a:latin typeface="Calibri"/>
              <a:cs typeface="Calibri"/>
            </a:endParaRPr>
          </a:p>
        </p:txBody>
      </p:sp>
      <p:sp>
        <p:nvSpPr>
          <p:cNvPr id="11" name="object 11"/>
          <p:cNvSpPr txBox="1"/>
          <p:nvPr/>
        </p:nvSpPr>
        <p:spPr>
          <a:xfrm>
            <a:off x="7922133" y="2578227"/>
            <a:ext cx="3405776" cy="254000"/>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The function  which is created, itself</a:t>
            </a:r>
            <a:endParaRPr sz="1800">
              <a:latin typeface="Calibri"/>
              <a:cs typeface="Calibri"/>
            </a:endParaRPr>
          </a:p>
        </p:txBody>
      </p:sp>
      <p:sp>
        <p:nvSpPr>
          <p:cNvPr id="10" name="object 10"/>
          <p:cNvSpPr txBox="1"/>
          <p:nvPr/>
        </p:nvSpPr>
        <p:spPr>
          <a:xfrm>
            <a:off x="8062341" y="2852547"/>
            <a:ext cx="1310828" cy="25400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is returned -&gt;</a:t>
            </a:r>
            <a:endParaRPr sz="1800">
              <a:latin typeface="Calibri"/>
              <a:cs typeface="Calibri"/>
            </a:endParaRPr>
          </a:p>
        </p:txBody>
      </p:sp>
      <p:sp>
        <p:nvSpPr>
          <p:cNvPr id="9" name="object 9"/>
          <p:cNvSpPr txBox="1"/>
          <p:nvPr/>
        </p:nvSpPr>
        <p:spPr>
          <a:xfrm>
            <a:off x="9418624" y="2852547"/>
            <a:ext cx="1770700" cy="254000"/>
          </a:xfrm>
          <a:prstGeom prst="rect">
            <a:avLst/>
          </a:prstGeom>
        </p:spPr>
        <p:txBody>
          <a:bodyPr wrap="square" lIns="0" tIns="12065" rIns="0" bIns="0" rtlCol="0">
            <a:noAutofit/>
          </a:bodyPr>
          <a:lstStyle/>
          <a:p>
            <a:pPr marL="12700">
              <a:lnSpc>
                <a:spcPts val="1900"/>
              </a:lnSpc>
            </a:pPr>
            <a:r>
              <a:rPr sz="1800" spc="-4" dirty="0">
                <a:solidFill>
                  <a:srgbClr val="FFFFFF"/>
                </a:solidFill>
                <a:latin typeface="Calibri"/>
                <a:cs typeface="Calibri"/>
              </a:rPr>
              <a:t>Recursive function</a:t>
            </a:r>
            <a:endParaRPr sz="1800">
              <a:latin typeface="Calibri"/>
              <a:cs typeface="Calibri"/>
            </a:endParaRPr>
          </a:p>
        </p:txBody>
      </p:sp>
      <p:sp>
        <p:nvSpPr>
          <p:cNvPr id="8" name="object 8"/>
          <p:cNvSpPr txBox="1"/>
          <p:nvPr/>
        </p:nvSpPr>
        <p:spPr>
          <a:xfrm>
            <a:off x="631952" y="5201682"/>
            <a:ext cx="152654"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74852" y="5217033"/>
            <a:ext cx="1913504" cy="554177"/>
          </a:xfrm>
          <a:prstGeom prst="rect">
            <a:avLst/>
          </a:prstGeom>
        </p:spPr>
        <p:txBody>
          <a:bodyPr wrap="square" lIns="0" tIns="13366" rIns="0" bIns="0" rtlCol="0">
            <a:noAutofit/>
          </a:bodyPr>
          <a:lstStyle/>
          <a:p>
            <a:pPr marL="12700">
              <a:lnSpc>
                <a:spcPts val="2105"/>
              </a:lnSpc>
            </a:pPr>
            <a:r>
              <a:rPr sz="2000" spc="21" dirty="0">
                <a:latin typeface="Calibri"/>
                <a:cs typeface="Calibri"/>
              </a:rPr>
              <a:t>Function defining</a:t>
            </a:r>
            <a:endParaRPr sz="2000">
              <a:latin typeface="Calibri"/>
              <a:cs typeface="Calibri"/>
            </a:endParaRPr>
          </a:p>
          <a:p>
            <a:pPr marL="12700" marR="38176">
              <a:lnSpc>
                <a:spcPts val="2160"/>
              </a:lnSpc>
              <a:spcBef>
                <a:spcPts val="2"/>
              </a:spcBef>
            </a:pPr>
            <a:r>
              <a:rPr sz="2000" spc="-3" dirty="0">
                <a:latin typeface="Calibri"/>
                <a:cs typeface="Calibri"/>
              </a:rPr>
              <a:t>location.</a:t>
            </a:r>
            <a:endParaRPr sz="2000">
              <a:latin typeface="Calibri"/>
              <a:cs typeface="Calibri"/>
            </a:endParaRPr>
          </a:p>
        </p:txBody>
      </p:sp>
      <p:sp>
        <p:nvSpPr>
          <p:cNvPr id="6" name="object 6"/>
          <p:cNvSpPr txBox="1"/>
          <p:nvPr/>
        </p:nvSpPr>
        <p:spPr>
          <a:xfrm>
            <a:off x="2931922" y="5217033"/>
            <a:ext cx="4955320" cy="279908"/>
          </a:xfrm>
          <a:prstGeom prst="rect">
            <a:avLst/>
          </a:prstGeom>
        </p:spPr>
        <p:txBody>
          <a:bodyPr wrap="square" lIns="0" tIns="13366" rIns="0" bIns="0" rtlCol="0">
            <a:noAutofit/>
          </a:bodyPr>
          <a:lstStyle/>
          <a:p>
            <a:pPr marL="12700">
              <a:lnSpc>
                <a:spcPts val="2105"/>
              </a:lnSpc>
            </a:pPr>
            <a:r>
              <a:rPr sz="2000" spc="53" dirty="0">
                <a:latin typeface="Calibri"/>
                <a:cs typeface="Calibri"/>
              </a:rPr>
              <a:t>by using recursion is too costly for executing</a:t>
            </a:r>
            <a:endParaRPr sz="2000">
              <a:latin typeface="Calibri"/>
              <a:cs typeface="Calibri"/>
            </a:endParaRPr>
          </a:p>
        </p:txBody>
      </p:sp>
      <p:sp>
        <p:nvSpPr>
          <p:cNvPr id="5" name="object 5"/>
          <p:cNvSpPr txBox="1"/>
          <p:nvPr/>
        </p:nvSpPr>
        <p:spPr>
          <a:xfrm>
            <a:off x="7931658" y="5217033"/>
            <a:ext cx="1395998" cy="279908"/>
          </a:xfrm>
          <a:prstGeom prst="rect">
            <a:avLst/>
          </a:prstGeom>
        </p:spPr>
        <p:txBody>
          <a:bodyPr wrap="square" lIns="0" tIns="13366" rIns="0" bIns="0" rtlCol="0">
            <a:noAutofit/>
          </a:bodyPr>
          <a:lstStyle/>
          <a:p>
            <a:pPr marL="12700">
              <a:lnSpc>
                <a:spcPts val="2105"/>
              </a:lnSpc>
            </a:pPr>
            <a:r>
              <a:rPr sz="2000" spc="28" dirty="0">
                <a:latin typeface="Calibri"/>
                <a:cs typeface="Calibri"/>
              </a:rPr>
              <a:t>the program</a:t>
            </a:r>
            <a:endParaRPr sz="2000">
              <a:latin typeface="Calibri"/>
              <a:cs typeface="Calibri"/>
            </a:endParaRPr>
          </a:p>
        </p:txBody>
      </p:sp>
      <p:sp>
        <p:nvSpPr>
          <p:cNvPr id="4" name="object 4"/>
          <p:cNvSpPr txBox="1"/>
          <p:nvPr/>
        </p:nvSpPr>
        <p:spPr>
          <a:xfrm>
            <a:off x="9370314" y="5217033"/>
            <a:ext cx="2115459" cy="279908"/>
          </a:xfrm>
          <a:prstGeom prst="rect">
            <a:avLst/>
          </a:prstGeom>
        </p:spPr>
        <p:txBody>
          <a:bodyPr wrap="square" lIns="0" tIns="13366" rIns="0" bIns="0" rtlCol="0">
            <a:noAutofit/>
          </a:bodyPr>
          <a:lstStyle/>
          <a:p>
            <a:pPr marL="12700">
              <a:lnSpc>
                <a:spcPts val="2105"/>
              </a:lnSpc>
            </a:pPr>
            <a:r>
              <a:rPr sz="2000" spc="68" dirty="0">
                <a:latin typeface="Calibri"/>
                <a:cs typeface="Calibri"/>
              </a:rPr>
              <a:t>or due its memory</a:t>
            </a:r>
            <a:endParaRPr sz="2000">
              <a:latin typeface="Calibri"/>
              <a:cs typeface="Calibri"/>
            </a:endParaRPr>
          </a:p>
        </p:txBody>
      </p:sp>
      <p:sp>
        <p:nvSpPr>
          <p:cNvPr id="2" name="object 2"/>
          <p:cNvSpPr txBox="1"/>
          <p:nvPr/>
        </p:nvSpPr>
        <p:spPr>
          <a:xfrm>
            <a:off x="900544" y="1864740"/>
            <a:ext cx="5500243" cy="2984373"/>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A444733-0104-49FB-9176-8605CB0ED827}"/>
              </a:ext>
            </a:extLst>
          </p:cNvPr>
          <p:cNvSpPr/>
          <p:nvPr/>
        </p:nvSpPr>
        <p:spPr>
          <a:xfrm>
            <a:off x="1571348" y="520448"/>
            <a:ext cx="8389398" cy="3693319"/>
          </a:xfrm>
          <a:prstGeom prst="rect">
            <a:avLst/>
          </a:prstGeom>
        </p:spPr>
        <p:txBody>
          <a:bodyPr wrap="square">
            <a:spAutoFit/>
          </a:bodyPr>
          <a:lstStyle/>
          <a:p>
            <a:r>
              <a:rPr lang="en-IN" dirty="0"/>
              <a:t># Program to display the Fibonacci sequence up to n-</a:t>
            </a:r>
            <a:r>
              <a:rPr lang="en-IN" dirty="0" err="1"/>
              <a:t>th</a:t>
            </a:r>
            <a:r>
              <a:rPr lang="en-IN" dirty="0"/>
              <a:t> term where n is provided by the user</a:t>
            </a:r>
          </a:p>
          <a:p>
            <a:endParaRPr lang="en-IN" dirty="0"/>
          </a:p>
          <a:p>
            <a:r>
              <a:rPr lang="en-IN" dirty="0"/>
              <a:t># change this value for a different result</a:t>
            </a:r>
          </a:p>
          <a:p>
            <a:r>
              <a:rPr lang="en-IN" dirty="0" err="1"/>
              <a:t>nterms</a:t>
            </a:r>
            <a:r>
              <a:rPr lang="en-IN" dirty="0"/>
              <a:t> = 10</a:t>
            </a:r>
          </a:p>
          <a:p>
            <a:endParaRPr lang="en-IN" dirty="0"/>
          </a:p>
          <a:p>
            <a:r>
              <a:rPr lang="en-IN" dirty="0"/>
              <a:t># uncomment to take input from the user</a:t>
            </a:r>
          </a:p>
          <a:p>
            <a:r>
              <a:rPr lang="en-IN" dirty="0"/>
              <a:t>#</a:t>
            </a:r>
            <a:r>
              <a:rPr lang="en-IN" dirty="0" err="1"/>
              <a:t>nterms</a:t>
            </a:r>
            <a:r>
              <a:rPr lang="en-IN" dirty="0"/>
              <a:t> = int(input("How many terms? "))</a:t>
            </a:r>
          </a:p>
          <a:p>
            <a:endParaRPr lang="en-IN" dirty="0"/>
          </a:p>
          <a:p>
            <a:r>
              <a:rPr lang="en-IN" dirty="0"/>
              <a:t># first two terms</a:t>
            </a:r>
          </a:p>
          <a:p>
            <a:r>
              <a:rPr lang="en-IN" dirty="0"/>
              <a:t>n1 = 0</a:t>
            </a:r>
          </a:p>
          <a:p>
            <a:r>
              <a:rPr lang="en-IN" dirty="0"/>
              <a:t>n2 = 1</a:t>
            </a:r>
          </a:p>
          <a:p>
            <a:r>
              <a:rPr lang="en-IN" dirty="0"/>
              <a:t>count = 0</a:t>
            </a:r>
          </a:p>
        </p:txBody>
      </p:sp>
    </p:spTree>
    <p:extLst>
      <p:ext uri="{BB962C8B-B14F-4D97-AF65-F5344CB8AC3E}">
        <p14:creationId xmlns:p14="http://schemas.microsoft.com/office/powerpoint/2010/main" val="3056924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F092668-D908-4884-962B-32FF2B66FAA7}"/>
              </a:ext>
            </a:extLst>
          </p:cNvPr>
          <p:cNvSpPr/>
          <p:nvPr/>
        </p:nvSpPr>
        <p:spPr>
          <a:xfrm>
            <a:off x="1740023" y="287954"/>
            <a:ext cx="7989903" cy="4524315"/>
          </a:xfrm>
          <a:prstGeom prst="rect">
            <a:avLst/>
          </a:prstGeom>
        </p:spPr>
        <p:txBody>
          <a:bodyPr wrap="square">
            <a:spAutoFit/>
          </a:bodyPr>
          <a:lstStyle/>
          <a:p>
            <a:endParaRPr lang="en-IN" dirty="0"/>
          </a:p>
          <a:p>
            <a:r>
              <a:rPr lang="en-IN" dirty="0"/>
              <a:t># check if the number of terms is valid</a:t>
            </a:r>
          </a:p>
          <a:p>
            <a:r>
              <a:rPr lang="en-IN" dirty="0"/>
              <a:t>if </a:t>
            </a:r>
            <a:r>
              <a:rPr lang="en-IN" dirty="0" err="1"/>
              <a:t>nterms</a:t>
            </a:r>
            <a:r>
              <a:rPr lang="en-IN" dirty="0"/>
              <a:t> &lt;= 0:</a:t>
            </a:r>
          </a:p>
          <a:p>
            <a:r>
              <a:rPr lang="en-IN" dirty="0"/>
              <a:t>   print("Please enter a positive integer")</a:t>
            </a:r>
          </a:p>
          <a:p>
            <a:r>
              <a:rPr lang="en-IN" dirty="0" err="1"/>
              <a:t>elif</a:t>
            </a:r>
            <a:r>
              <a:rPr lang="en-IN" dirty="0"/>
              <a:t> </a:t>
            </a:r>
            <a:r>
              <a:rPr lang="en-IN" dirty="0" err="1"/>
              <a:t>nterms</a:t>
            </a:r>
            <a:r>
              <a:rPr lang="en-IN" dirty="0"/>
              <a:t> == 1:</a:t>
            </a:r>
          </a:p>
          <a:p>
            <a:r>
              <a:rPr lang="en-IN" dirty="0"/>
              <a:t>   print("Fibonacci sequence </a:t>
            </a:r>
            <a:r>
              <a:rPr lang="en-IN" dirty="0" err="1"/>
              <a:t>upto</a:t>
            </a:r>
            <a:r>
              <a:rPr lang="en-IN" dirty="0"/>
              <a:t>",</a:t>
            </a:r>
            <a:r>
              <a:rPr lang="en-IN" dirty="0" err="1"/>
              <a:t>nterms</a:t>
            </a:r>
            <a:r>
              <a:rPr lang="en-IN" dirty="0"/>
              <a:t>,":")</a:t>
            </a:r>
          </a:p>
          <a:p>
            <a:r>
              <a:rPr lang="en-IN" dirty="0"/>
              <a:t>   print(n1)</a:t>
            </a:r>
          </a:p>
          <a:p>
            <a:r>
              <a:rPr lang="en-IN" dirty="0"/>
              <a:t>else:</a:t>
            </a:r>
          </a:p>
          <a:p>
            <a:r>
              <a:rPr lang="en-IN" dirty="0"/>
              <a:t>   print("Fibonacci sequence </a:t>
            </a:r>
            <a:r>
              <a:rPr lang="en-IN" dirty="0" err="1"/>
              <a:t>upto</a:t>
            </a:r>
            <a:r>
              <a:rPr lang="en-IN" dirty="0"/>
              <a:t>",</a:t>
            </a:r>
            <a:r>
              <a:rPr lang="en-IN" dirty="0" err="1"/>
              <a:t>nterms</a:t>
            </a:r>
            <a:r>
              <a:rPr lang="en-IN" dirty="0"/>
              <a:t>,":")</a:t>
            </a:r>
          </a:p>
          <a:p>
            <a:r>
              <a:rPr lang="en-IN" dirty="0"/>
              <a:t>   while count &lt; </a:t>
            </a:r>
            <a:r>
              <a:rPr lang="en-IN" dirty="0" err="1"/>
              <a:t>nterms</a:t>
            </a:r>
            <a:r>
              <a:rPr lang="en-IN" dirty="0"/>
              <a:t>:</a:t>
            </a:r>
          </a:p>
          <a:p>
            <a:r>
              <a:rPr lang="en-IN" dirty="0"/>
              <a:t>       print(n1,end=' , ')</a:t>
            </a:r>
          </a:p>
          <a:p>
            <a:r>
              <a:rPr lang="en-IN" dirty="0"/>
              <a:t>       nth = n1 + n2</a:t>
            </a:r>
          </a:p>
          <a:p>
            <a:r>
              <a:rPr lang="en-IN" dirty="0"/>
              <a:t>       # update values</a:t>
            </a:r>
          </a:p>
          <a:p>
            <a:r>
              <a:rPr lang="en-IN" dirty="0"/>
              <a:t>       n1 = n2</a:t>
            </a:r>
          </a:p>
          <a:p>
            <a:r>
              <a:rPr lang="en-IN" dirty="0"/>
              <a:t>       n2 = nth</a:t>
            </a:r>
          </a:p>
          <a:p>
            <a:r>
              <a:rPr lang="en-IN" dirty="0"/>
              <a:t>       count += 1</a:t>
            </a:r>
          </a:p>
        </p:txBody>
      </p:sp>
    </p:spTree>
    <p:extLst>
      <p:ext uri="{BB962C8B-B14F-4D97-AF65-F5344CB8AC3E}">
        <p14:creationId xmlns:p14="http://schemas.microsoft.com/office/powerpoint/2010/main" val="29208483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29" name="object 29"/>
          <p:cNvSpPr/>
          <p:nvPr/>
        </p:nvSpPr>
        <p:spPr>
          <a:xfrm>
            <a:off x="1448562" y="2514600"/>
            <a:ext cx="4724400" cy="381000"/>
          </a:xfrm>
          <a:custGeom>
            <a:avLst/>
            <a:gdLst/>
            <a:ahLst/>
            <a:cxnLst/>
            <a:rect l="l" t="t" r="r" b="b"/>
            <a:pathLst>
              <a:path w="4724400" h="381000">
                <a:moveTo>
                  <a:pt x="0" y="381000"/>
                </a:moveTo>
                <a:lnTo>
                  <a:pt x="4724400" y="381000"/>
                </a:lnTo>
                <a:lnTo>
                  <a:pt x="4724400" y="0"/>
                </a:lnTo>
                <a:lnTo>
                  <a:pt x="0" y="0"/>
                </a:lnTo>
                <a:lnTo>
                  <a:pt x="0" y="381000"/>
                </a:lnTo>
                <a:close/>
              </a:path>
            </a:pathLst>
          </a:custGeom>
          <a:solidFill>
            <a:srgbClr val="FFC000"/>
          </a:solidFill>
        </p:spPr>
        <p:txBody>
          <a:bodyPr wrap="square" lIns="0" tIns="0" rIns="0" bIns="0" rtlCol="0">
            <a:noAutofit/>
          </a:bodyPr>
          <a:lstStyle/>
          <a:p>
            <a:endParaRPr/>
          </a:p>
        </p:txBody>
      </p:sp>
      <p:sp>
        <p:nvSpPr>
          <p:cNvPr id="30" name="object 30"/>
          <p:cNvSpPr/>
          <p:nvPr/>
        </p:nvSpPr>
        <p:spPr>
          <a:xfrm>
            <a:off x="1448562" y="2514600"/>
            <a:ext cx="4724400" cy="381000"/>
          </a:xfrm>
          <a:custGeom>
            <a:avLst/>
            <a:gdLst/>
            <a:ahLst/>
            <a:cxnLst/>
            <a:rect l="l" t="t" r="r" b="b"/>
            <a:pathLst>
              <a:path w="4724400" h="381000">
                <a:moveTo>
                  <a:pt x="0" y="381000"/>
                </a:moveTo>
                <a:lnTo>
                  <a:pt x="4724400" y="381000"/>
                </a:lnTo>
                <a:lnTo>
                  <a:pt x="4724400" y="0"/>
                </a:lnTo>
                <a:lnTo>
                  <a:pt x="0" y="0"/>
                </a:lnTo>
                <a:lnTo>
                  <a:pt x="0" y="381000"/>
                </a:lnTo>
                <a:close/>
              </a:path>
            </a:pathLst>
          </a:custGeom>
          <a:ln w="25400">
            <a:solidFill>
              <a:srgbClr val="BB8B00"/>
            </a:solidFill>
          </a:ln>
        </p:spPr>
        <p:txBody>
          <a:bodyPr wrap="square" lIns="0" tIns="0" rIns="0" bIns="0" rtlCol="0">
            <a:noAutofit/>
          </a:bodyPr>
          <a:lstStyle/>
          <a:p>
            <a:endParaRPr/>
          </a:p>
        </p:txBody>
      </p:sp>
      <p:sp>
        <p:nvSpPr>
          <p:cNvPr id="27" name="object 27"/>
          <p:cNvSpPr/>
          <p:nvPr/>
        </p:nvSpPr>
        <p:spPr>
          <a:xfrm>
            <a:off x="1448562" y="1905000"/>
            <a:ext cx="4724400" cy="381000"/>
          </a:xfrm>
          <a:custGeom>
            <a:avLst/>
            <a:gdLst/>
            <a:ahLst/>
            <a:cxnLst/>
            <a:rect l="l" t="t" r="r" b="b"/>
            <a:pathLst>
              <a:path w="4724400" h="381000">
                <a:moveTo>
                  <a:pt x="0" y="381000"/>
                </a:moveTo>
                <a:lnTo>
                  <a:pt x="4724400" y="381000"/>
                </a:lnTo>
                <a:lnTo>
                  <a:pt x="4724400" y="0"/>
                </a:lnTo>
                <a:lnTo>
                  <a:pt x="0" y="0"/>
                </a:lnTo>
                <a:lnTo>
                  <a:pt x="0" y="381000"/>
                </a:lnTo>
                <a:close/>
              </a:path>
            </a:pathLst>
          </a:custGeom>
          <a:solidFill>
            <a:srgbClr val="FFC000"/>
          </a:solidFill>
        </p:spPr>
        <p:txBody>
          <a:bodyPr wrap="square" lIns="0" tIns="0" rIns="0" bIns="0" rtlCol="0">
            <a:noAutofit/>
          </a:bodyPr>
          <a:lstStyle/>
          <a:p>
            <a:endParaRPr/>
          </a:p>
        </p:txBody>
      </p:sp>
      <p:sp>
        <p:nvSpPr>
          <p:cNvPr id="28" name="object 28"/>
          <p:cNvSpPr/>
          <p:nvPr/>
        </p:nvSpPr>
        <p:spPr>
          <a:xfrm>
            <a:off x="1448562" y="1905000"/>
            <a:ext cx="4724400" cy="381000"/>
          </a:xfrm>
          <a:custGeom>
            <a:avLst/>
            <a:gdLst/>
            <a:ahLst/>
            <a:cxnLst/>
            <a:rect l="l" t="t" r="r" b="b"/>
            <a:pathLst>
              <a:path w="4724400" h="381000">
                <a:moveTo>
                  <a:pt x="0" y="381000"/>
                </a:moveTo>
                <a:lnTo>
                  <a:pt x="4724400" y="381000"/>
                </a:lnTo>
                <a:lnTo>
                  <a:pt x="4724400" y="0"/>
                </a:lnTo>
                <a:lnTo>
                  <a:pt x="0" y="0"/>
                </a:lnTo>
                <a:lnTo>
                  <a:pt x="0" y="381000"/>
                </a:lnTo>
                <a:close/>
              </a:path>
            </a:pathLst>
          </a:custGeom>
          <a:ln w="25400">
            <a:solidFill>
              <a:srgbClr val="BB8B00"/>
            </a:solidFill>
          </a:ln>
        </p:spPr>
        <p:txBody>
          <a:bodyPr wrap="square" lIns="0" tIns="0" rIns="0" bIns="0" rtlCol="0">
            <a:noAutofit/>
          </a:bodyPr>
          <a:lstStyle/>
          <a:p>
            <a:endParaRPr/>
          </a:p>
        </p:txBody>
      </p:sp>
      <p:sp>
        <p:nvSpPr>
          <p:cNvPr id="25" name="object 25"/>
          <p:cNvSpPr/>
          <p:nvPr/>
        </p:nvSpPr>
        <p:spPr>
          <a:xfrm>
            <a:off x="1448562" y="3124200"/>
            <a:ext cx="4724400" cy="381000"/>
          </a:xfrm>
          <a:custGeom>
            <a:avLst/>
            <a:gdLst/>
            <a:ahLst/>
            <a:cxnLst/>
            <a:rect l="l" t="t" r="r" b="b"/>
            <a:pathLst>
              <a:path w="4724400" h="381000">
                <a:moveTo>
                  <a:pt x="0" y="381000"/>
                </a:moveTo>
                <a:lnTo>
                  <a:pt x="4724400" y="381000"/>
                </a:lnTo>
                <a:lnTo>
                  <a:pt x="4724400" y="0"/>
                </a:lnTo>
                <a:lnTo>
                  <a:pt x="0" y="0"/>
                </a:lnTo>
                <a:lnTo>
                  <a:pt x="0" y="381000"/>
                </a:lnTo>
                <a:close/>
              </a:path>
            </a:pathLst>
          </a:custGeom>
          <a:solidFill>
            <a:srgbClr val="FFC000"/>
          </a:solidFill>
        </p:spPr>
        <p:txBody>
          <a:bodyPr wrap="square" lIns="0" tIns="0" rIns="0" bIns="0" rtlCol="0">
            <a:noAutofit/>
          </a:bodyPr>
          <a:lstStyle/>
          <a:p>
            <a:endParaRPr/>
          </a:p>
        </p:txBody>
      </p:sp>
      <p:sp>
        <p:nvSpPr>
          <p:cNvPr id="26" name="object 26"/>
          <p:cNvSpPr/>
          <p:nvPr/>
        </p:nvSpPr>
        <p:spPr>
          <a:xfrm>
            <a:off x="1448562" y="3124200"/>
            <a:ext cx="4724400" cy="381000"/>
          </a:xfrm>
          <a:custGeom>
            <a:avLst/>
            <a:gdLst/>
            <a:ahLst/>
            <a:cxnLst/>
            <a:rect l="l" t="t" r="r" b="b"/>
            <a:pathLst>
              <a:path w="4724400" h="381000">
                <a:moveTo>
                  <a:pt x="0" y="381000"/>
                </a:moveTo>
                <a:lnTo>
                  <a:pt x="4724400" y="381000"/>
                </a:lnTo>
                <a:lnTo>
                  <a:pt x="4724400" y="0"/>
                </a:lnTo>
                <a:lnTo>
                  <a:pt x="0" y="0"/>
                </a:lnTo>
                <a:lnTo>
                  <a:pt x="0" y="381000"/>
                </a:lnTo>
                <a:close/>
              </a:path>
            </a:pathLst>
          </a:custGeom>
          <a:ln w="25400">
            <a:solidFill>
              <a:srgbClr val="BB8B00"/>
            </a:solidFill>
          </a:ln>
        </p:spPr>
        <p:txBody>
          <a:bodyPr wrap="square" lIns="0" tIns="0" rIns="0" bIns="0" rtlCol="0">
            <a:noAutofit/>
          </a:bodyPr>
          <a:lstStyle/>
          <a:p>
            <a:endParaRPr/>
          </a:p>
        </p:txBody>
      </p:sp>
      <p:sp>
        <p:nvSpPr>
          <p:cNvPr id="23" name="object 23"/>
          <p:cNvSpPr/>
          <p:nvPr/>
        </p:nvSpPr>
        <p:spPr>
          <a:xfrm>
            <a:off x="1448562" y="4419600"/>
            <a:ext cx="4724400" cy="381000"/>
          </a:xfrm>
          <a:custGeom>
            <a:avLst/>
            <a:gdLst/>
            <a:ahLst/>
            <a:cxnLst/>
            <a:rect l="l" t="t" r="r" b="b"/>
            <a:pathLst>
              <a:path w="4724400" h="381000">
                <a:moveTo>
                  <a:pt x="0" y="381000"/>
                </a:moveTo>
                <a:lnTo>
                  <a:pt x="4724400" y="381000"/>
                </a:lnTo>
                <a:lnTo>
                  <a:pt x="4724400" y="0"/>
                </a:lnTo>
                <a:lnTo>
                  <a:pt x="0" y="0"/>
                </a:lnTo>
                <a:lnTo>
                  <a:pt x="0" y="381000"/>
                </a:lnTo>
                <a:close/>
              </a:path>
            </a:pathLst>
          </a:custGeom>
          <a:solidFill>
            <a:srgbClr val="FFC000"/>
          </a:solidFill>
        </p:spPr>
        <p:txBody>
          <a:bodyPr wrap="square" lIns="0" tIns="0" rIns="0" bIns="0" rtlCol="0">
            <a:noAutofit/>
          </a:bodyPr>
          <a:lstStyle/>
          <a:p>
            <a:endParaRPr/>
          </a:p>
        </p:txBody>
      </p:sp>
      <p:sp>
        <p:nvSpPr>
          <p:cNvPr id="24" name="object 24"/>
          <p:cNvSpPr/>
          <p:nvPr/>
        </p:nvSpPr>
        <p:spPr>
          <a:xfrm>
            <a:off x="1448562" y="4419600"/>
            <a:ext cx="4724400" cy="381000"/>
          </a:xfrm>
          <a:custGeom>
            <a:avLst/>
            <a:gdLst/>
            <a:ahLst/>
            <a:cxnLst/>
            <a:rect l="l" t="t" r="r" b="b"/>
            <a:pathLst>
              <a:path w="4724400" h="381000">
                <a:moveTo>
                  <a:pt x="0" y="381000"/>
                </a:moveTo>
                <a:lnTo>
                  <a:pt x="4724400" y="381000"/>
                </a:lnTo>
                <a:lnTo>
                  <a:pt x="4724400" y="0"/>
                </a:lnTo>
                <a:lnTo>
                  <a:pt x="0" y="0"/>
                </a:lnTo>
                <a:lnTo>
                  <a:pt x="0" y="381000"/>
                </a:lnTo>
                <a:close/>
              </a:path>
            </a:pathLst>
          </a:custGeom>
          <a:ln w="25400">
            <a:solidFill>
              <a:srgbClr val="BB8B00"/>
            </a:solidFill>
          </a:ln>
        </p:spPr>
        <p:txBody>
          <a:bodyPr wrap="square" lIns="0" tIns="0" rIns="0" bIns="0" rtlCol="0">
            <a:noAutofit/>
          </a:bodyPr>
          <a:lstStyle/>
          <a:p>
            <a:endParaRPr/>
          </a:p>
        </p:txBody>
      </p:sp>
      <p:sp>
        <p:nvSpPr>
          <p:cNvPr id="21" name="object 21"/>
          <p:cNvSpPr/>
          <p:nvPr/>
        </p:nvSpPr>
        <p:spPr>
          <a:xfrm>
            <a:off x="1448562" y="3748531"/>
            <a:ext cx="4724400" cy="381000"/>
          </a:xfrm>
          <a:custGeom>
            <a:avLst/>
            <a:gdLst/>
            <a:ahLst/>
            <a:cxnLst/>
            <a:rect l="l" t="t" r="r" b="b"/>
            <a:pathLst>
              <a:path w="4724400" h="381000">
                <a:moveTo>
                  <a:pt x="0" y="381000"/>
                </a:moveTo>
                <a:lnTo>
                  <a:pt x="4724400" y="381000"/>
                </a:lnTo>
                <a:lnTo>
                  <a:pt x="4724400" y="0"/>
                </a:lnTo>
                <a:lnTo>
                  <a:pt x="0" y="0"/>
                </a:lnTo>
                <a:lnTo>
                  <a:pt x="0" y="381000"/>
                </a:lnTo>
                <a:close/>
              </a:path>
            </a:pathLst>
          </a:custGeom>
          <a:solidFill>
            <a:srgbClr val="FFC000"/>
          </a:solidFill>
        </p:spPr>
        <p:txBody>
          <a:bodyPr wrap="square" lIns="0" tIns="0" rIns="0" bIns="0" rtlCol="0">
            <a:noAutofit/>
          </a:bodyPr>
          <a:lstStyle/>
          <a:p>
            <a:endParaRPr/>
          </a:p>
        </p:txBody>
      </p:sp>
      <p:sp>
        <p:nvSpPr>
          <p:cNvPr id="22" name="object 22"/>
          <p:cNvSpPr/>
          <p:nvPr/>
        </p:nvSpPr>
        <p:spPr>
          <a:xfrm>
            <a:off x="1448562" y="3748531"/>
            <a:ext cx="4724400" cy="381000"/>
          </a:xfrm>
          <a:custGeom>
            <a:avLst/>
            <a:gdLst/>
            <a:ahLst/>
            <a:cxnLst/>
            <a:rect l="l" t="t" r="r" b="b"/>
            <a:pathLst>
              <a:path w="4724400" h="381000">
                <a:moveTo>
                  <a:pt x="0" y="381000"/>
                </a:moveTo>
                <a:lnTo>
                  <a:pt x="4724400" y="381000"/>
                </a:lnTo>
                <a:lnTo>
                  <a:pt x="4724400" y="0"/>
                </a:lnTo>
                <a:lnTo>
                  <a:pt x="0" y="0"/>
                </a:lnTo>
                <a:lnTo>
                  <a:pt x="0" y="381000"/>
                </a:lnTo>
                <a:close/>
              </a:path>
            </a:pathLst>
          </a:custGeom>
          <a:ln w="25400">
            <a:solidFill>
              <a:srgbClr val="BB8B00"/>
            </a:solidFill>
          </a:ln>
        </p:spPr>
        <p:txBody>
          <a:bodyPr wrap="square" lIns="0" tIns="0" rIns="0" bIns="0" rtlCol="0">
            <a:noAutofit/>
          </a:bodyPr>
          <a:lstStyle/>
          <a:p>
            <a:endParaRPr/>
          </a:p>
        </p:txBody>
      </p:sp>
      <p:sp>
        <p:nvSpPr>
          <p:cNvPr id="20" name="object 20"/>
          <p:cNvSpPr txBox="1"/>
          <p:nvPr/>
        </p:nvSpPr>
        <p:spPr>
          <a:xfrm>
            <a:off x="387502" y="197103"/>
            <a:ext cx="906427" cy="380492"/>
          </a:xfrm>
          <a:prstGeom prst="rect">
            <a:avLst/>
          </a:prstGeom>
        </p:spPr>
        <p:txBody>
          <a:bodyPr wrap="square" lIns="0" tIns="18383" rIns="0" bIns="0" rtlCol="0">
            <a:noAutofit/>
          </a:bodyPr>
          <a:lstStyle/>
          <a:p>
            <a:pPr marL="12700">
              <a:lnSpc>
                <a:spcPts val="2895"/>
              </a:lnSpc>
            </a:pPr>
            <a:r>
              <a:rPr sz="2800" b="1" u="heavy" spc="-2" dirty="0">
                <a:solidFill>
                  <a:srgbClr val="404040"/>
                </a:solidFill>
                <a:latin typeface="Calibri"/>
                <a:cs typeface="Calibri"/>
              </a:rPr>
              <a:t> FILES</a:t>
            </a:r>
            <a:endParaRPr sz="2800">
              <a:latin typeface="Calibri"/>
              <a:cs typeface="Calibri"/>
            </a:endParaRPr>
          </a:p>
        </p:txBody>
      </p:sp>
      <p:sp>
        <p:nvSpPr>
          <p:cNvPr id="19" name="object 19"/>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8" name="object 18"/>
          <p:cNvSpPr txBox="1"/>
          <p:nvPr/>
        </p:nvSpPr>
        <p:spPr>
          <a:xfrm>
            <a:off x="974852" y="1223137"/>
            <a:ext cx="4794899" cy="584707"/>
          </a:xfrm>
          <a:prstGeom prst="rect">
            <a:avLst/>
          </a:prstGeom>
        </p:spPr>
        <p:txBody>
          <a:bodyPr wrap="square" lIns="0" tIns="13366" rIns="0" bIns="0" rtlCol="0">
            <a:noAutofit/>
          </a:bodyPr>
          <a:lstStyle/>
          <a:p>
            <a:pPr marL="12700">
              <a:lnSpc>
                <a:spcPts val="2105"/>
              </a:lnSpc>
            </a:pPr>
            <a:r>
              <a:rPr sz="2000" spc="21" dirty="0">
                <a:latin typeface="Calibri"/>
                <a:cs typeface="Calibri"/>
              </a:rPr>
              <a:t>In python there is a possibility to manipulate</a:t>
            </a:r>
            <a:endParaRPr sz="2000">
              <a:latin typeface="Calibri"/>
              <a:cs typeface="Calibri"/>
            </a:endParaRPr>
          </a:p>
          <a:p>
            <a:pPr marL="12700" marR="38176">
              <a:lnSpc>
                <a:spcPts val="2400"/>
              </a:lnSpc>
              <a:spcBef>
                <a:spcPts val="14"/>
              </a:spcBef>
            </a:pPr>
            <a:r>
              <a:rPr sz="2000" spc="-4" dirty="0">
                <a:latin typeface="Calibri"/>
                <a:cs typeface="Calibri"/>
              </a:rPr>
              <a:t>following are the steps to use Files</a:t>
            </a:r>
            <a:endParaRPr sz="2000">
              <a:latin typeface="Calibri"/>
              <a:cs typeface="Calibri"/>
            </a:endParaRPr>
          </a:p>
        </p:txBody>
      </p:sp>
      <p:sp>
        <p:nvSpPr>
          <p:cNvPr id="17" name="object 17"/>
          <p:cNvSpPr txBox="1"/>
          <p:nvPr/>
        </p:nvSpPr>
        <p:spPr>
          <a:xfrm>
            <a:off x="5783961" y="1223137"/>
            <a:ext cx="484306" cy="279907"/>
          </a:xfrm>
          <a:prstGeom prst="rect">
            <a:avLst/>
          </a:prstGeom>
        </p:spPr>
        <p:txBody>
          <a:bodyPr wrap="square" lIns="0" tIns="13366" rIns="0" bIns="0" rtlCol="0">
            <a:noAutofit/>
          </a:bodyPr>
          <a:lstStyle/>
          <a:p>
            <a:pPr marL="12700">
              <a:lnSpc>
                <a:spcPts val="2105"/>
              </a:lnSpc>
            </a:pPr>
            <a:r>
              <a:rPr sz="2000" dirty="0">
                <a:latin typeface="Calibri"/>
                <a:cs typeface="Calibri"/>
              </a:rPr>
              <a:t>files</a:t>
            </a:r>
            <a:endParaRPr sz="2000">
              <a:latin typeface="Calibri"/>
              <a:cs typeface="Calibri"/>
            </a:endParaRPr>
          </a:p>
        </p:txBody>
      </p:sp>
      <p:sp>
        <p:nvSpPr>
          <p:cNvPr id="16" name="object 16"/>
          <p:cNvSpPr txBox="1"/>
          <p:nvPr/>
        </p:nvSpPr>
        <p:spPr>
          <a:xfrm>
            <a:off x="6282309" y="1223137"/>
            <a:ext cx="587512" cy="279907"/>
          </a:xfrm>
          <a:prstGeom prst="rect">
            <a:avLst/>
          </a:prstGeom>
        </p:spPr>
        <p:txBody>
          <a:bodyPr wrap="square" lIns="0" tIns="13366" rIns="0" bIns="0" rtlCol="0">
            <a:noAutofit/>
          </a:bodyPr>
          <a:lstStyle/>
          <a:p>
            <a:pPr marL="12700">
              <a:lnSpc>
                <a:spcPts val="2105"/>
              </a:lnSpc>
            </a:pPr>
            <a:r>
              <a:rPr sz="2000" dirty="0">
                <a:latin typeface="Calibri"/>
                <a:cs typeface="Calibri"/>
              </a:rPr>
              <a:t>.Files</a:t>
            </a:r>
            <a:endParaRPr sz="2000">
              <a:latin typeface="Calibri"/>
              <a:cs typeface="Calibri"/>
            </a:endParaRPr>
          </a:p>
        </p:txBody>
      </p:sp>
      <p:sp>
        <p:nvSpPr>
          <p:cNvPr id="15" name="object 15"/>
          <p:cNvSpPr txBox="1"/>
          <p:nvPr/>
        </p:nvSpPr>
        <p:spPr>
          <a:xfrm>
            <a:off x="6884289" y="1223137"/>
            <a:ext cx="398905"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are</a:t>
            </a:r>
            <a:endParaRPr sz="2000">
              <a:latin typeface="Calibri"/>
              <a:cs typeface="Calibri"/>
            </a:endParaRPr>
          </a:p>
        </p:txBody>
      </p:sp>
      <p:sp>
        <p:nvSpPr>
          <p:cNvPr id="14" name="object 14"/>
          <p:cNvSpPr txBox="1"/>
          <p:nvPr/>
        </p:nvSpPr>
        <p:spPr>
          <a:xfrm>
            <a:off x="7297293" y="1223137"/>
            <a:ext cx="557182" cy="279907"/>
          </a:xfrm>
          <a:prstGeom prst="rect">
            <a:avLst/>
          </a:prstGeom>
        </p:spPr>
        <p:txBody>
          <a:bodyPr wrap="square" lIns="0" tIns="13366" rIns="0" bIns="0" rtlCol="0">
            <a:noAutofit/>
          </a:bodyPr>
          <a:lstStyle/>
          <a:p>
            <a:pPr marL="12700">
              <a:lnSpc>
                <a:spcPts val="2105"/>
              </a:lnSpc>
            </a:pPr>
            <a:r>
              <a:rPr sz="2000" dirty="0">
                <a:latin typeface="Calibri"/>
                <a:cs typeface="Calibri"/>
              </a:rPr>
              <a:t>used</a:t>
            </a:r>
            <a:endParaRPr sz="2000">
              <a:latin typeface="Calibri"/>
              <a:cs typeface="Calibri"/>
            </a:endParaRPr>
          </a:p>
        </p:txBody>
      </p:sp>
      <p:sp>
        <p:nvSpPr>
          <p:cNvPr id="13" name="object 13"/>
          <p:cNvSpPr txBox="1"/>
          <p:nvPr/>
        </p:nvSpPr>
        <p:spPr>
          <a:xfrm>
            <a:off x="7868793" y="1223137"/>
            <a:ext cx="277121" cy="279907"/>
          </a:xfrm>
          <a:prstGeom prst="rect">
            <a:avLst/>
          </a:prstGeom>
        </p:spPr>
        <p:txBody>
          <a:bodyPr wrap="square" lIns="0" tIns="13366" rIns="0" bIns="0" rtlCol="0">
            <a:noAutofit/>
          </a:bodyPr>
          <a:lstStyle/>
          <a:p>
            <a:pPr marL="12700">
              <a:lnSpc>
                <a:spcPts val="2105"/>
              </a:lnSpc>
            </a:pPr>
            <a:r>
              <a:rPr sz="2000" spc="-25" dirty="0">
                <a:latin typeface="Calibri"/>
                <a:cs typeface="Calibri"/>
              </a:rPr>
              <a:t>to</a:t>
            </a:r>
            <a:endParaRPr sz="2000">
              <a:latin typeface="Calibri"/>
              <a:cs typeface="Calibri"/>
            </a:endParaRPr>
          </a:p>
        </p:txBody>
      </p:sp>
      <p:sp>
        <p:nvSpPr>
          <p:cNvPr id="12" name="object 12"/>
          <p:cNvSpPr txBox="1"/>
          <p:nvPr/>
        </p:nvSpPr>
        <p:spPr>
          <a:xfrm>
            <a:off x="8163306" y="1223137"/>
            <a:ext cx="587750" cy="279907"/>
          </a:xfrm>
          <a:prstGeom prst="rect">
            <a:avLst/>
          </a:prstGeom>
        </p:spPr>
        <p:txBody>
          <a:bodyPr wrap="square" lIns="0" tIns="13366" rIns="0" bIns="0" rtlCol="0">
            <a:noAutofit/>
          </a:bodyPr>
          <a:lstStyle/>
          <a:p>
            <a:pPr marL="12700">
              <a:lnSpc>
                <a:spcPts val="2105"/>
              </a:lnSpc>
            </a:pPr>
            <a:r>
              <a:rPr sz="2000" spc="-16" dirty="0">
                <a:latin typeface="Calibri"/>
                <a:cs typeface="Calibri"/>
              </a:rPr>
              <a:t>store</a:t>
            </a:r>
            <a:endParaRPr sz="2000">
              <a:latin typeface="Calibri"/>
              <a:cs typeface="Calibri"/>
            </a:endParaRPr>
          </a:p>
        </p:txBody>
      </p:sp>
      <p:sp>
        <p:nvSpPr>
          <p:cNvPr id="11" name="object 11"/>
          <p:cNvSpPr txBox="1"/>
          <p:nvPr/>
        </p:nvSpPr>
        <p:spPr>
          <a:xfrm>
            <a:off x="8765286" y="1223137"/>
            <a:ext cx="810237"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objects</a:t>
            </a:r>
            <a:endParaRPr sz="2000">
              <a:latin typeface="Calibri"/>
              <a:cs typeface="Calibri"/>
            </a:endParaRPr>
          </a:p>
        </p:txBody>
      </p:sp>
      <p:sp>
        <p:nvSpPr>
          <p:cNvPr id="10" name="object 10"/>
          <p:cNvSpPr txBox="1"/>
          <p:nvPr/>
        </p:nvSpPr>
        <p:spPr>
          <a:xfrm>
            <a:off x="9589770" y="1223137"/>
            <a:ext cx="1435670" cy="279907"/>
          </a:xfrm>
          <a:prstGeom prst="rect">
            <a:avLst/>
          </a:prstGeom>
        </p:spPr>
        <p:txBody>
          <a:bodyPr wrap="square" lIns="0" tIns="13366" rIns="0" bIns="0" rtlCol="0">
            <a:noAutofit/>
          </a:bodyPr>
          <a:lstStyle/>
          <a:p>
            <a:pPr marL="12700">
              <a:lnSpc>
                <a:spcPts val="2105"/>
              </a:lnSpc>
            </a:pPr>
            <a:r>
              <a:rPr sz="2000" spc="-12" dirty="0">
                <a:latin typeface="Calibri"/>
                <a:cs typeface="Calibri"/>
              </a:rPr>
              <a:t>permanently.</a:t>
            </a:r>
            <a:endParaRPr sz="2000">
              <a:latin typeface="Calibri"/>
              <a:cs typeface="Calibri"/>
            </a:endParaRPr>
          </a:p>
        </p:txBody>
      </p:sp>
      <p:sp>
        <p:nvSpPr>
          <p:cNvPr id="9" name="object 9"/>
          <p:cNvSpPr txBox="1"/>
          <p:nvPr/>
        </p:nvSpPr>
        <p:spPr>
          <a:xfrm>
            <a:off x="11039348" y="1223137"/>
            <a:ext cx="447947" cy="279907"/>
          </a:xfrm>
          <a:prstGeom prst="rect">
            <a:avLst/>
          </a:prstGeom>
        </p:spPr>
        <p:txBody>
          <a:bodyPr wrap="square" lIns="0" tIns="13366" rIns="0" bIns="0" rtlCol="0">
            <a:noAutofit/>
          </a:bodyPr>
          <a:lstStyle/>
          <a:p>
            <a:pPr marL="12700">
              <a:lnSpc>
                <a:spcPts val="2105"/>
              </a:lnSpc>
            </a:pPr>
            <a:r>
              <a:rPr sz="2000" dirty="0">
                <a:latin typeface="Calibri"/>
                <a:cs typeface="Calibri"/>
              </a:rPr>
              <a:t>The</a:t>
            </a:r>
            <a:endParaRPr sz="2000">
              <a:latin typeface="Calibri"/>
              <a:cs typeface="Calibri"/>
            </a:endParaRPr>
          </a:p>
        </p:txBody>
      </p:sp>
      <p:sp>
        <p:nvSpPr>
          <p:cNvPr id="7" name="object 7"/>
          <p:cNvSpPr txBox="1"/>
          <p:nvPr/>
        </p:nvSpPr>
        <p:spPr>
          <a:xfrm>
            <a:off x="1448562" y="4419600"/>
            <a:ext cx="4724400" cy="381000"/>
          </a:xfrm>
          <a:prstGeom prst="rect">
            <a:avLst/>
          </a:prstGeom>
        </p:spPr>
        <p:txBody>
          <a:bodyPr wrap="square" lIns="0" tIns="29845" rIns="0" bIns="0" rtlCol="0">
            <a:noAutofit/>
          </a:bodyPr>
          <a:lstStyle/>
          <a:p>
            <a:pPr marL="91566">
              <a:lnSpc>
                <a:spcPct val="101725"/>
              </a:lnSpc>
            </a:pPr>
            <a:r>
              <a:rPr sz="2000" spc="-8" dirty="0">
                <a:latin typeface="Calibri"/>
                <a:cs typeface="Calibri"/>
              </a:rPr>
              <a:t>5.Reading CSV, txt and excel files</a:t>
            </a:r>
            <a:endParaRPr sz="2000">
              <a:latin typeface="Calibri"/>
              <a:cs typeface="Calibri"/>
            </a:endParaRPr>
          </a:p>
        </p:txBody>
      </p:sp>
      <p:sp>
        <p:nvSpPr>
          <p:cNvPr id="6" name="object 6"/>
          <p:cNvSpPr txBox="1"/>
          <p:nvPr/>
        </p:nvSpPr>
        <p:spPr>
          <a:xfrm>
            <a:off x="1448562" y="3748531"/>
            <a:ext cx="4724400" cy="381000"/>
          </a:xfrm>
          <a:prstGeom prst="rect">
            <a:avLst/>
          </a:prstGeom>
        </p:spPr>
        <p:txBody>
          <a:bodyPr wrap="square" lIns="0" tIns="29845" rIns="0" bIns="0" rtlCol="0">
            <a:noAutofit/>
          </a:bodyPr>
          <a:lstStyle/>
          <a:p>
            <a:pPr marL="91566">
              <a:lnSpc>
                <a:spcPct val="101725"/>
              </a:lnSpc>
            </a:pPr>
            <a:r>
              <a:rPr sz="2000" spc="-2" dirty="0">
                <a:latin typeface="Calibri"/>
                <a:cs typeface="Calibri"/>
              </a:rPr>
              <a:t>4.Reading and writing files</a:t>
            </a:r>
            <a:endParaRPr sz="2000">
              <a:latin typeface="Calibri"/>
              <a:cs typeface="Calibri"/>
            </a:endParaRPr>
          </a:p>
        </p:txBody>
      </p:sp>
      <p:sp>
        <p:nvSpPr>
          <p:cNvPr id="5" name="object 5"/>
          <p:cNvSpPr txBox="1"/>
          <p:nvPr/>
        </p:nvSpPr>
        <p:spPr>
          <a:xfrm>
            <a:off x="1448562" y="3124200"/>
            <a:ext cx="4724400" cy="381000"/>
          </a:xfrm>
          <a:prstGeom prst="rect">
            <a:avLst/>
          </a:prstGeom>
        </p:spPr>
        <p:txBody>
          <a:bodyPr wrap="square" lIns="0" tIns="29845" rIns="0" bIns="0" rtlCol="0">
            <a:noAutofit/>
          </a:bodyPr>
          <a:lstStyle/>
          <a:p>
            <a:pPr marL="91566">
              <a:lnSpc>
                <a:spcPct val="101725"/>
              </a:lnSpc>
            </a:pPr>
            <a:r>
              <a:rPr sz="2000" spc="-2" dirty="0">
                <a:latin typeface="Calibri"/>
                <a:cs typeface="Calibri"/>
              </a:rPr>
              <a:t>3.Opening and closing file</a:t>
            </a:r>
            <a:endParaRPr sz="2000">
              <a:latin typeface="Calibri"/>
              <a:cs typeface="Calibri"/>
            </a:endParaRPr>
          </a:p>
        </p:txBody>
      </p:sp>
      <p:sp>
        <p:nvSpPr>
          <p:cNvPr id="4" name="object 4"/>
          <p:cNvSpPr txBox="1"/>
          <p:nvPr/>
        </p:nvSpPr>
        <p:spPr>
          <a:xfrm>
            <a:off x="1448562" y="2514600"/>
            <a:ext cx="4724400" cy="381000"/>
          </a:xfrm>
          <a:prstGeom prst="rect">
            <a:avLst/>
          </a:prstGeom>
        </p:spPr>
        <p:txBody>
          <a:bodyPr wrap="square" lIns="0" tIns="29845" rIns="0" bIns="0" rtlCol="0">
            <a:noAutofit/>
          </a:bodyPr>
          <a:lstStyle/>
          <a:p>
            <a:pPr marL="91566">
              <a:lnSpc>
                <a:spcPct val="101725"/>
              </a:lnSpc>
            </a:pPr>
            <a:r>
              <a:rPr sz="2000" spc="-8" dirty="0">
                <a:latin typeface="Calibri"/>
                <a:cs typeface="Calibri"/>
              </a:rPr>
              <a:t>2.Reading data from keyboard</a:t>
            </a:r>
            <a:endParaRPr sz="2000">
              <a:latin typeface="Calibri"/>
              <a:cs typeface="Calibri"/>
            </a:endParaRPr>
          </a:p>
        </p:txBody>
      </p:sp>
      <p:sp>
        <p:nvSpPr>
          <p:cNvPr id="3" name="object 3"/>
          <p:cNvSpPr txBox="1"/>
          <p:nvPr/>
        </p:nvSpPr>
        <p:spPr>
          <a:xfrm>
            <a:off x="1448562" y="1905000"/>
            <a:ext cx="4724400" cy="381000"/>
          </a:xfrm>
          <a:prstGeom prst="rect">
            <a:avLst/>
          </a:prstGeom>
        </p:spPr>
        <p:txBody>
          <a:bodyPr wrap="square" lIns="0" tIns="29209" rIns="0" bIns="0" rtlCol="0">
            <a:noAutofit/>
          </a:bodyPr>
          <a:lstStyle/>
          <a:p>
            <a:pPr marL="91566">
              <a:lnSpc>
                <a:spcPct val="101725"/>
              </a:lnSpc>
            </a:pPr>
            <a:r>
              <a:rPr sz="2000" spc="18" dirty="0">
                <a:latin typeface="Calibri"/>
                <a:cs typeface="Calibri"/>
              </a:rPr>
              <a:t>1.Printing on screen</a:t>
            </a:r>
            <a:endParaRPr sz="2000">
              <a:latin typeface="Calibri"/>
              <a:cs typeface="Calibri"/>
            </a:endParaRPr>
          </a:p>
        </p:txBody>
      </p:sp>
      <p:sp>
        <p:nvSpPr>
          <p:cNvPr id="2" name="object 2"/>
          <p:cNvSpPr txBox="1"/>
          <p:nvPr/>
        </p:nvSpPr>
        <p:spPr>
          <a:xfrm>
            <a:off x="400202" y="336423"/>
            <a:ext cx="80772"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4" name="object 14"/>
          <p:cNvSpPr txBox="1"/>
          <p:nvPr/>
        </p:nvSpPr>
        <p:spPr>
          <a:xfrm>
            <a:off x="387502" y="197103"/>
            <a:ext cx="4487187" cy="380492"/>
          </a:xfrm>
          <a:prstGeom prst="rect">
            <a:avLst/>
          </a:prstGeom>
        </p:spPr>
        <p:txBody>
          <a:bodyPr wrap="square" lIns="0" tIns="18383" rIns="0" bIns="0" rtlCol="0">
            <a:noAutofit/>
          </a:bodyPr>
          <a:lstStyle/>
          <a:p>
            <a:pPr marL="12700">
              <a:lnSpc>
                <a:spcPts val="2895"/>
              </a:lnSpc>
            </a:pPr>
            <a:r>
              <a:rPr sz="2800" b="1" u="heavy" spc="-6" dirty="0">
                <a:solidFill>
                  <a:srgbClr val="404040"/>
                </a:solidFill>
                <a:latin typeface="Calibri"/>
                <a:cs typeface="Calibri"/>
              </a:rPr>
              <a:t> 1.PRINTING ON THE SCREEEN</a:t>
            </a:r>
            <a:endParaRPr sz="2800">
              <a:latin typeface="Calibri"/>
              <a:cs typeface="Calibri"/>
            </a:endParaRPr>
          </a:p>
        </p:txBody>
      </p:sp>
      <p:sp>
        <p:nvSpPr>
          <p:cNvPr id="13" name="object 13"/>
          <p:cNvSpPr txBox="1"/>
          <p:nvPr/>
        </p:nvSpPr>
        <p:spPr>
          <a:xfrm>
            <a:off x="631952" y="1207786"/>
            <a:ext cx="152654" cy="1743329"/>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a:p>
            <a:pPr marL="12700">
              <a:lnSpc>
                <a:spcPct val="95825"/>
              </a:lnSpc>
              <a:spcBef>
                <a:spcPts val="580"/>
              </a:spcBef>
            </a:pPr>
            <a:r>
              <a:rPr sz="2000" dirty="0">
                <a:latin typeface="Arial"/>
                <a:cs typeface="Arial"/>
              </a:rPr>
              <a:t>•</a:t>
            </a:r>
            <a:endParaRPr sz="2000">
              <a:latin typeface="Arial"/>
              <a:cs typeface="Arial"/>
            </a:endParaRPr>
          </a:p>
          <a:p>
            <a:pPr marL="12700" marR="0">
              <a:lnSpc>
                <a:spcPct val="95825"/>
              </a:lnSpc>
              <a:spcBef>
                <a:spcPts val="583"/>
              </a:spcBef>
            </a:pPr>
            <a:r>
              <a:rPr sz="2000" dirty="0">
                <a:latin typeface="Arial"/>
                <a:cs typeface="Arial"/>
              </a:rPr>
              <a:t>•</a:t>
            </a:r>
            <a:endParaRPr sz="2000">
              <a:latin typeface="Arial"/>
              <a:cs typeface="Arial"/>
            </a:endParaRPr>
          </a:p>
          <a:p>
            <a:pPr marL="12700">
              <a:lnSpc>
                <a:spcPct val="95825"/>
              </a:lnSpc>
              <a:spcBef>
                <a:spcPts val="580"/>
              </a:spcBef>
            </a:pPr>
            <a:r>
              <a:rPr sz="2000" dirty="0">
                <a:latin typeface="Arial"/>
                <a:cs typeface="Arial"/>
              </a:rPr>
              <a:t>•</a:t>
            </a:r>
            <a:endParaRPr sz="2000">
              <a:latin typeface="Arial"/>
              <a:cs typeface="Arial"/>
            </a:endParaRPr>
          </a:p>
        </p:txBody>
      </p:sp>
      <p:sp>
        <p:nvSpPr>
          <p:cNvPr id="12" name="object 12"/>
          <p:cNvSpPr txBox="1"/>
          <p:nvPr/>
        </p:nvSpPr>
        <p:spPr>
          <a:xfrm>
            <a:off x="974852" y="1223137"/>
            <a:ext cx="9381552" cy="279907"/>
          </a:xfrm>
          <a:prstGeom prst="rect">
            <a:avLst/>
          </a:prstGeom>
        </p:spPr>
        <p:txBody>
          <a:bodyPr wrap="square" lIns="0" tIns="13366" rIns="0" bIns="0" rtlCol="0">
            <a:noAutofit/>
          </a:bodyPr>
          <a:lstStyle/>
          <a:p>
            <a:pPr marL="12700">
              <a:lnSpc>
                <a:spcPts val="2105"/>
              </a:lnSpc>
            </a:pPr>
            <a:r>
              <a:rPr sz="2000" spc="0" dirty="0">
                <a:latin typeface="Calibri"/>
                <a:cs typeface="Calibri"/>
              </a:rPr>
              <a:t>We can see the statements what we have written in the output by using </a:t>
            </a:r>
            <a:r>
              <a:rPr sz="2000" i="1" spc="0" dirty="0">
                <a:latin typeface="Calibri"/>
                <a:cs typeface="Calibri"/>
              </a:rPr>
              <a:t>PRINT </a:t>
            </a:r>
            <a:r>
              <a:rPr sz="2000" spc="0" dirty="0">
                <a:latin typeface="Calibri"/>
                <a:cs typeface="Calibri"/>
              </a:rPr>
              <a:t>statement.</a:t>
            </a:r>
            <a:endParaRPr sz="2000">
              <a:latin typeface="Calibri"/>
              <a:cs typeface="Calibri"/>
            </a:endParaRPr>
          </a:p>
        </p:txBody>
      </p:sp>
      <p:sp>
        <p:nvSpPr>
          <p:cNvPr id="11" name="object 11"/>
          <p:cNvSpPr txBox="1"/>
          <p:nvPr/>
        </p:nvSpPr>
        <p:spPr>
          <a:xfrm>
            <a:off x="974852" y="1588897"/>
            <a:ext cx="4920127" cy="1011808"/>
          </a:xfrm>
          <a:prstGeom prst="rect">
            <a:avLst/>
          </a:prstGeom>
        </p:spPr>
        <p:txBody>
          <a:bodyPr wrap="square" lIns="0" tIns="13366" rIns="0" bIns="0" rtlCol="0">
            <a:noAutofit/>
          </a:bodyPr>
          <a:lstStyle/>
          <a:p>
            <a:pPr marL="12700">
              <a:lnSpc>
                <a:spcPts val="2105"/>
              </a:lnSpc>
            </a:pPr>
            <a:r>
              <a:rPr sz="2000" spc="-5" dirty="0">
                <a:latin typeface="Calibri"/>
                <a:cs typeface="Calibri"/>
              </a:rPr>
              <a:t>This statement (print) can converts expressions</a:t>
            </a:r>
            <a:endParaRPr sz="2000">
              <a:latin typeface="Calibri"/>
              <a:cs typeface="Calibri"/>
            </a:endParaRPr>
          </a:p>
          <a:p>
            <a:pPr marL="69087" marR="38176">
              <a:lnSpc>
                <a:spcPct val="101725"/>
              </a:lnSpc>
              <a:spcBef>
                <a:spcPts val="329"/>
              </a:spcBef>
            </a:pPr>
            <a:r>
              <a:rPr sz="2000" spc="-2" dirty="0">
                <a:latin typeface="Calibri"/>
                <a:cs typeface="Calibri"/>
              </a:rPr>
              <a:t>the result to the standard output.</a:t>
            </a:r>
            <a:endParaRPr sz="2000">
              <a:latin typeface="Calibri"/>
              <a:cs typeface="Calibri"/>
            </a:endParaRPr>
          </a:p>
          <a:p>
            <a:pPr marL="12700" marR="38176">
              <a:lnSpc>
                <a:spcPct val="101725"/>
              </a:lnSpc>
              <a:spcBef>
                <a:spcPts val="440"/>
              </a:spcBef>
            </a:pPr>
            <a:r>
              <a:rPr sz="2000" i="1" spc="-4" dirty="0">
                <a:latin typeface="Calibri"/>
                <a:cs typeface="Calibri"/>
              </a:rPr>
              <a:t>Example </a:t>
            </a:r>
            <a:r>
              <a:rPr sz="2000" spc="-4" dirty="0">
                <a:latin typeface="Calibri"/>
                <a:cs typeface="Calibri"/>
              </a:rPr>
              <a:t>: print (‘’ Welcome to python’’)</a:t>
            </a:r>
            <a:endParaRPr sz="2000">
              <a:latin typeface="Calibri"/>
              <a:cs typeface="Calibri"/>
            </a:endParaRPr>
          </a:p>
        </p:txBody>
      </p:sp>
      <p:sp>
        <p:nvSpPr>
          <p:cNvPr id="10" name="object 10"/>
          <p:cNvSpPr txBox="1"/>
          <p:nvPr/>
        </p:nvSpPr>
        <p:spPr>
          <a:xfrm>
            <a:off x="5948553" y="1588897"/>
            <a:ext cx="2161136"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what we are passing</a:t>
            </a:r>
            <a:endParaRPr sz="2000">
              <a:latin typeface="Calibri"/>
              <a:cs typeface="Calibri"/>
            </a:endParaRPr>
          </a:p>
        </p:txBody>
      </p:sp>
      <p:sp>
        <p:nvSpPr>
          <p:cNvPr id="9" name="object 9"/>
          <p:cNvSpPr txBox="1"/>
          <p:nvPr/>
        </p:nvSpPr>
        <p:spPr>
          <a:xfrm>
            <a:off x="8161782" y="1588897"/>
            <a:ext cx="2429502"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into a string and writes</a:t>
            </a:r>
            <a:endParaRPr sz="2000">
              <a:latin typeface="Calibri"/>
              <a:cs typeface="Calibri"/>
            </a:endParaRPr>
          </a:p>
        </p:txBody>
      </p:sp>
      <p:sp>
        <p:nvSpPr>
          <p:cNvPr id="8" name="object 8"/>
          <p:cNvSpPr txBox="1"/>
          <p:nvPr/>
        </p:nvSpPr>
        <p:spPr>
          <a:xfrm>
            <a:off x="974852" y="2686558"/>
            <a:ext cx="793174" cy="279907"/>
          </a:xfrm>
          <a:prstGeom prst="rect">
            <a:avLst/>
          </a:prstGeom>
        </p:spPr>
        <p:txBody>
          <a:bodyPr wrap="square" lIns="0" tIns="13366" rIns="0" bIns="0" rtlCol="0">
            <a:noAutofit/>
          </a:bodyPr>
          <a:lstStyle/>
          <a:p>
            <a:pPr marL="12700">
              <a:lnSpc>
                <a:spcPts val="2105"/>
              </a:lnSpc>
            </a:pPr>
            <a:r>
              <a:rPr sz="2000" i="1" dirty="0">
                <a:latin typeface="Calibri"/>
                <a:cs typeface="Calibri"/>
              </a:rPr>
              <a:t>Output</a:t>
            </a:r>
            <a:endParaRPr sz="2000">
              <a:latin typeface="Calibri"/>
              <a:cs typeface="Calibri"/>
            </a:endParaRPr>
          </a:p>
        </p:txBody>
      </p:sp>
      <p:sp>
        <p:nvSpPr>
          <p:cNvPr id="7" name="object 7"/>
          <p:cNvSpPr txBox="1"/>
          <p:nvPr/>
        </p:nvSpPr>
        <p:spPr>
          <a:xfrm>
            <a:off x="1819402" y="2686558"/>
            <a:ext cx="2167317"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Welcome to python.</a:t>
            </a:r>
            <a:endParaRPr sz="2000">
              <a:latin typeface="Calibri"/>
              <a:cs typeface="Calibri"/>
            </a:endParaRPr>
          </a:p>
        </p:txBody>
      </p:sp>
      <p:sp>
        <p:nvSpPr>
          <p:cNvPr id="5" name="object 5"/>
          <p:cNvSpPr txBox="1"/>
          <p:nvPr/>
        </p:nvSpPr>
        <p:spPr>
          <a:xfrm>
            <a:off x="400202" y="336423"/>
            <a:ext cx="8077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203599" y="336423"/>
            <a:ext cx="87279"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764912" y="336423"/>
            <a:ext cx="80264"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418213" y="336423"/>
            <a:ext cx="80332"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1292098" y="3020314"/>
            <a:ext cx="4803902" cy="1371600"/>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900544" y="3020314"/>
            <a:ext cx="5500243" cy="1371600"/>
          </a:xfrm>
          <a:custGeom>
            <a:avLst/>
            <a:gdLst/>
            <a:ahLst/>
            <a:cxnLst/>
            <a:rect l="l" t="t" r="r" b="b"/>
            <a:pathLst>
              <a:path w="5500243" h="1371600">
                <a:moveTo>
                  <a:pt x="0" y="1371600"/>
                </a:moveTo>
                <a:lnTo>
                  <a:pt x="5500243" y="1371600"/>
                </a:lnTo>
                <a:lnTo>
                  <a:pt x="5500243" y="0"/>
                </a:lnTo>
                <a:lnTo>
                  <a:pt x="0" y="0"/>
                </a:lnTo>
                <a:lnTo>
                  <a:pt x="0" y="1371600"/>
                </a:lnTo>
                <a:close/>
              </a:path>
            </a:pathLst>
          </a:custGeom>
          <a:ln w="28575">
            <a:solidFill>
              <a:srgbClr val="BB8B00"/>
            </a:solidFill>
            <a:prstDash val="lgDash"/>
          </a:ln>
        </p:spPr>
        <p:txBody>
          <a:bodyPr wrap="square" lIns="0" tIns="0" rIns="0" bIns="0" rtlCol="0">
            <a:noAutofit/>
          </a:bodyPr>
          <a:lstStyle/>
          <a:p>
            <a:endParaRPr/>
          </a:p>
        </p:txBody>
      </p:sp>
      <p:sp>
        <p:nvSpPr>
          <p:cNvPr id="17" name="object 17"/>
          <p:cNvSpPr/>
          <p:nvPr/>
        </p:nvSpPr>
        <p:spPr>
          <a:xfrm>
            <a:off x="7855584" y="3602228"/>
            <a:ext cx="3865372" cy="1086104"/>
          </a:xfrm>
          <a:custGeom>
            <a:avLst/>
            <a:gdLst/>
            <a:ahLst/>
            <a:cxnLst/>
            <a:rect l="l" t="t" r="r" b="b"/>
            <a:pathLst>
              <a:path w="3865372" h="1086103">
                <a:moveTo>
                  <a:pt x="0" y="180975"/>
                </a:moveTo>
                <a:lnTo>
                  <a:pt x="0" y="905002"/>
                </a:lnTo>
                <a:lnTo>
                  <a:pt x="599" y="919845"/>
                </a:lnTo>
                <a:lnTo>
                  <a:pt x="9226" y="962217"/>
                </a:lnTo>
                <a:lnTo>
                  <a:pt x="27114" y="1000367"/>
                </a:lnTo>
                <a:lnTo>
                  <a:pt x="53006" y="1033033"/>
                </a:lnTo>
                <a:lnTo>
                  <a:pt x="85645" y="1058953"/>
                </a:lnTo>
                <a:lnTo>
                  <a:pt x="123773" y="1076864"/>
                </a:lnTo>
                <a:lnTo>
                  <a:pt x="166132" y="1085503"/>
                </a:lnTo>
                <a:lnTo>
                  <a:pt x="180975" y="1086104"/>
                </a:lnTo>
                <a:lnTo>
                  <a:pt x="3684397" y="1086104"/>
                </a:lnTo>
                <a:lnTo>
                  <a:pt x="3727887" y="1080836"/>
                </a:lnTo>
                <a:lnTo>
                  <a:pt x="3767565" y="1065876"/>
                </a:lnTo>
                <a:lnTo>
                  <a:pt x="3802173" y="1042485"/>
                </a:lnTo>
                <a:lnTo>
                  <a:pt x="3830454" y="1011927"/>
                </a:lnTo>
                <a:lnTo>
                  <a:pt x="3851149" y="975465"/>
                </a:lnTo>
                <a:lnTo>
                  <a:pt x="3863003" y="934360"/>
                </a:lnTo>
                <a:lnTo>
                  <a:pt x="3865372" y="905002"/>
                </a:lnTo>
                <a:lnTo>
                  <a:pt x="3865372" y="180975"/>
                </a:lnTo>
                <a:lnTo>
                  <a:pt x="3860112" y="137484"/>
                </a:lnTo>
                <a:lnTo>
                  <a:pt x="3845171" y="97806"/>
                </a:lnTo>
                <a:lnTo>
                  <a:pt x="3821807" y="63198"/>
                </a:lnTo>
                <a:lnTo>
                  <a:pt x="3791278" y="34917"/>
                </a:lnTo>
                <a:lnTo>
                  <a:pt x="3754840" y="14222"/>
                </a:lnTo>
                <a:lnTo>
                  <a:pt x="3713751" y="2368"/>
                </a:lnTo>
                <a:lnTo>
                  <a:pt x="3684397" y="0"/>
                </a:lnTo>
                <a:lnTo>
                  <a:pt x="180975" y="0"/>
                </a:lnTo>
                <a:lnTo>
                  <a:pt x="137484" y="5259"/>
                </a:lnTo>
                <a:lnTo>
                  <a:pt x="97806" y="20200"/>
                </a:lnTo>
                <a:lnTo>
                  <a:pt x="63198" y="43564"/>
                </a:lnTo>
                <a:lnTo>
                  <a:pt x="34917" y="74093"/>
                </a:lnTo>
                <a:lnTo>
                  <a:pt x="14222" y="110531"/>
                </a:lnTo>
                <a:lnTo>
                  <a:pt x="2368" y="151620"/>
                </a:lnTo>
                <a:lnTo>
                  <a:pt x="0" y="180975"/>
                </a:lnTo>
                <a:close/>
              </a:path>
            </a:pathLst>
          </a:custGeom>
          <a:solidFill>
            <a:srgbClr val="FFC000"/>
          </a:solidFill>
        </p:spPr>
        <p:txBody>
          <a:bodyPr wrap="square" lIns="0" tIns="0" rIns="0" bIns="0" rtlCol="0">
            <a:noAutofit/>
          </a:bodyPr>
          <a:lstStyle/>
          <a:p>
            <a:endParaRPr/>
          </a:p>
        </p:txBody>
      </p:sp>
      <p:sp>
        <p:nvSpPr>
          <p:cNvPr id="18" name="object 18"/>
          <p:cNvSpPr/>
          <p:nvPr/>
        </p:nvSpPr>
        <p:spPr>
          <a:xfrm>
            <a:off x="7855584" y="3602228"/>
            <a:ext cx="3865372" cy="1086104"/>
          </a:xfrm>
          <a:custGeom>
            <a:avLst/>
            <a:gdLst/>
            <a:ahLst/>
            <a:cxnLst/>
            <a:rect l="l" t="t" r="r" b="b"/>
            <a:pathLst>
              <a:path w="3865372" h="1086103">
                <a:moveTo>
                  <a:pt x="0" y="180975"/>
                </a:moveTo>
                <a:lnTo>
                  <a:pt x="5259" y="137484"/>
                </a:lnTo>
                <a:lnTo>
                  <a:pt x="20200" y="97806"/>
                </a:lnTo>
                <a:lnTo>
                  <a:pt x="43564" y="63198"/>
                </a:lnTo>
                <a:lnTo>
                  <a:pt x="74093" y="34917"/>
                </a:lnTo>
                <a:lnTo>
                  <a:pt x="110531" y="14222"/>
                </a:lnTo>
                <a:lnTo>
                  <a:pt x="151620" y="2368"/>
                </a:lnTo>
                <a:lnTo>
                  <a:pt x="180975" y="0"/>
                </a:lnTo>
                <a:lnTo>
                  <a:pt x="3684397" y="0"/>
                </a:lnTo>
                <a:lnTo>
                  <a:pt x="3727887" y="5259"/>
                </a:lnTo>
                <a:lnTo>
                  <a:pt x="3767565" y="20200"/>
                </a:lnTo>
                <a:lnTo>
                  <a:pt x="3802173" y="43564"/>
                </a:lnTo>
                <a:lnTo>
                  <a:pt x="3830454" y="74093"/>
                </a:lnTo>
                <a:lnTo>
                  <a:pt x="3851149" y="110531"/>
                </a:lnTo>
                <a:lnTo>
                  <a:pt x="3863003" y="151620"/>
                </a:lnTo>
                <a:lnTo>
                  <a:pt x="3865372" y="180975"/>
                </a:lnTo>
                <a:lnTo>
                  <a:pt x="3865372" y="905002"/>
                </a:lnTo>
                <a:lnTo>
                  <a:pt x="3860112" y="948499"/>
                </a:lnTo>
                <a:lnTo>
                  <a:pt x="3845171" y="988197"/>
                </a:lnTo>
                <a:lnTo>
                  <a:pt x="3821807" y="1022832"/>
                </a:lnTo>
                <a:lnTo>
                  <a:pt x="3791278" y="1051141"/>
                </a:lnTo>
                <a:lnTo>
                  <a:pt x="3754840" y="1071862"/>
                </a:lnTo>
                <a:lnTo>
                  <a:pt x="3713751" y="1083731"/>
                </a:lnTo>
                <a:lnTo>
                  <a:pt x="3684397" y="1086104"/>
                </a:lnTo>
                <a:lnTo>
                  <a:pt x="180975" y="1086104"/>
                </a:lnTo>
                <a:lnTo>
                  <a:pt x="137484" y="1080836"/>
                </a:lnTo>
                <a:lnTo>
                  <a:pt x="97806" y="1065876"/>
                </a:lnTo>
                <a:lnTo>
                  <a:pt x="63198" y="1042485"/>
                </a:lnTo>
                <a:lnTo>
                  <a:pt x="34917" y="1011927"/>
                </a:lnTo>
                <a:lnTo>
                  <a:pt x="14222" y="975465"/>
                </a:lnTo>
                <a:lnTo>
                  <a:pt x="2368" y="934360"/>
                </a:lnTo>
                <a:lnTo>
                  <a:pt x="0" y="905002"/>
                </a:lnTo>
                <a:lnTo>
                  <a:pt x="0" y="180975"/>
                </a:lnTo>
                <a:close/>
              </a:path>
            </a:pathLst>
          </a:custGeom>
          <a:ln w="25400">
            <a:solidFill>
              <a:srgbClr val="BB8B00"/>
            </a:solidFill>
          </a:ln>
        </p:spPr>
        <p:txBody>
          <a:bodyPr wrap="square" lIns="0" tIns="0" rIns="0" bIns="0" rtlCol="0">
            <a:noAutofit/>
          </a:bodyPr>
          <a:lstStyle/>
          <a:p>
            <a:endParaRPr/>
          </a:p>
        </p:txBody>
      </p:sp>
      <p:sp>
        <p:nvSpPr>
          <p:cNvPr id="19" name="object 19"/>
          <p:cNvSpPr/>
          <p:nvPr/>
        </p:nvSpPr>
        <p:spPr>
          <a:xfrm>
            <a:off x="5597271" y="3338703"/>
            <a:ext cx="2426334" cy="762889"/>
          </a:xfrm>
          <a:custGeom>
            <a:avLst/>
            <a:gdLst/>
            <a:ahLst/>
            <a:cxnLst/>
            <a:rect l="l" t="t" r="r" b="b"/>
            <a:pathLst>
              <a:path w="2426334" h="762889">
                <a:moveTo>
                  <a:pt x="2422652" y="762889"/>
                </a:moveTo>
                <a:lnTo>
                  <a:pt x="2426334" y="750697"/>
                </a:lnTo>
                <a:lnTo>
                  <a:pt x="36467" y="28175"/>
                </a:lnTo>
                <a:lnTo>
                  <a:pt x="24082" y="31125"/>
                </a:lnTo>
                <a:lnTo>
                  <a:pt x="16637" y="23113"/>
                </a:lnTo>
                <a:lnTo>
                  <a:pt x="36467" y="28175"/>
                </a:lnTo>
                <a:lnTo>
                  <a:pt x="99313" y="13208"/>
                </a:lnTo>
                <a:lnTo>
                  <a:pt x="102742" y="12319"/>
                </a:lnTo>
                <a:lnTo>
                  <a:pt x="104775" y="8889"/>
                </a:lnTo>
                <a:lnTo>
                  <a:pt x="104012" y="5461"/>
                </a:lnTo>
                <a:lnTo>
                  <a:pt x="103124" y="2032"/>
                </a:lnTo>
                <a:lnTo>
                  <a:pt x="99694" y="0"/>
                </a:lnTo>
                <a:lnTo>
                  <a:pt x="96392" y="762"/>
                </a:lnTo>
                <a:lnTo>
                  <a:pt x="0" y="23875"/>
                </a:lnTo>
                <a:lnTo>
                  <a:pt x="13842" y="21336"/>
                </a:lnTo>
                <a:lnTo>
                  <a:pt x="13462" y="33655"/>
                </a:lnTo>
                <a:lnTo>
                  <a:pt x="32626" y="40320"/>
                </a:lnTo>
                <a:lnTo>
                  <a:pt x="2422652" y="762889"/>
                </a:lnTo>
                <a:close/>
              </a:path>
              <a:path w="2426334" h="762889">
                <a:moveTo>
                  <a:pt x="10159" y="33527"/>
                </a:moveTo>
                <a:lnTo>
                  <a:pt x="32626" y="40320"/>
                </a:lnTo>
                <a:lnTo>
                  <a:pt x="13462" y="33655"/>
                </a:lnTo>
                <a:lnTo>
                  <a:pt x="13842" y="21336"/>
                </a:lnTo>
                <a:lnTo>
                  <a:pt x="0" y="23875"/>
                </a:lnTo>
                <a:lnTo>
                  <a:pt x="67437" y="96393"/>
                </a:lnTo>
                <a:lnTo>
                  <a:pt x="69850" y="98933"/>
                </a:lnTo>
                <a:lnTo>
                  <a:pt x="73787" y="99060"/>
                </a:lnTo>
                <a:lnTo>
                  <a:pt x="76453" y="96774"/>
                </a:lnTo>
                <a:lnTo>
                  <a:pt x="78993" y="94361"/>
                </a:lnTo>
                <a:lnTo>
                  <a:pt x="79120" y="90297"/>
                </a:lnTo>
                <a:lnTo>
                  <a:pt x="76707" y="87757"/>
                </a:lnTo>
                <a:lnTo>
                  <a:pt x="32626" y="40320"/>
                </a:lnTo>
                <a:lnTo>
                  <a:pt x="10159" y="33527"/>
                </a:lnTo>
                <a:close/>
              </a:path>
              <a:path w="2426334" h="762889">
                <a:moveTo>
                  <a:pt x="36467" y="28175"/>
                </a:moveTo>
                <a:lnTo>
                  <a:pt x="16637" y="23113"/>
                </a:lnTo>
                <a:lnTo>
                  <a:pt x="24082" y="31125"/>
                </a:lnTo>
                <a:lnTo>
                  <a:pt x="36467" y="28175"/>
                </a:lnTo>
                <a:close/>
              </a:path>
            </a:pathLst>
          </a:custGeom>
          <a:solidFill>
            <a:srgbClr val="FFBE00"/>
          </a:solidFill>
        </p:spPr>
        <p:txBody>
          <a:bodyPr wrap="square" lIns="0" tIns="0" rIns="0" bIns="0" rtlCol="0">
            <a:noAutofit/>
          </a:bodyPr>
          <a:lstStyle/>
          <a:p>
            <a:endParaRPr/>
          </a:p>
        </p:txBody>
      </p:sp>
      <p:sp>
        <p:nvSpPr>
          <p:cNvPr id="14" name="object 14"/>
          <p:cNvSpPr txBox="1"/>
          <p:nvPr/>
        </p:nvSpPr>
        <p:spPr>
          <a:xfrm>
            <a:off x="387502" y="197103"/>
            <a:ext cx="5267380" cy="380492"/>
          </a:xfrm>
          <a:prstGeom prst="rect">
            <a:avLst/>
          </a:prstGeom>
        </p:spPr>
        <p:txBody>
          <a:bodyPr wrap="square" lIns="0" tIns="18383" rIns="0" bIns="0" rtlCol="0">
            <a:noAutofit/>
          </a:bodyPr>
          <a:lstStyle/>
          <a:p>
            <a:pPr marL="12700">
              <a:lnSpc>
                <a:spcPts val="2895"/>
              </a:lnSpc>
            </a:pPr>
            <a:r>
              <a:rPr sz="2800" b="1" u="heavy" spc="-24" dirty="0">
                <a:solidFill>
                  <a:srgbClr val="404040"/>
                </a:solidFill>
                <a:latin typeface="Calibri"/>
                <a:cs typeface="Calibri"/>
              </a:rPr>
              <a:t>2.READING DATA FROM KEYBOARD</a:t>
            </a:r>
            <a:endParaRPr sz="2800">
              <a:latin typeface="Calibri"/>
              <a:cs typeface="Calibri"/>
            </a:endParaRPr>
          </a:p>
        </p:txBody>
      </p:sp>
      <p:sp>
        <p:nvSpPr>
          <p:cNvPr id="13" name="object 13"/>
          <p:cNvSpPr txBox="1"/>
          <p:nvPr/>
        </p:nvSpPr>
        <p:spPr>
          <a:xfrm>
            <a:off x="631952" y="1207786"/>
            <a:ext cx="152654" cy="64566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p:txBody>
      </p:sp>
      <p:sp>
        <p:nvSpPr>
          <p:cNvPr id="12" name="object 12"/>
          <p:cNvSpPr txBox="1"/>
          <p:nvPr/>
        </p:nvSpPr>
        <p:spPr>
          <a:xfrm>
            <a:off x="974852" y="1223137"/>
            <a:ext cx="4472597" cy="1743328"/>
          </a:xfrm>
          <a:prstGeom prst="rect">
            <a:avLst/>
          </a:prstGeom>
        </p:spPr>
        <p:txBody>
          <a:bodyPr wrap="square" lIns="0" tIns="13366" rIns="0" bIns="0" rtlCol="0">
            <a:noAutofit/>
          </a:bodyPr>
          <a:lstStyle/>
          <a:p>
            <a:pPr marL="69087">
              <a:lnSpc>
                <a:spcPts val="2105"/>
              </a:lnSpc>
            </a:pPr>
            <a:r>
              <a:rPr sz="2000" spc="-7" dirty="0">
                <a:latin typeface="Calibri"/>
                <a:cs typeface="Calibri"/>
              </a:rPr>
              <a:t>For reading data from keyboard they are 2</a:t>
            </a:r>
            <a:endParaRPr sz="2000">
              <a:latin typeface="Calibri"/>
              <a:cs typeface="Calibri"/>
            </a:endParaRPr>
          </a:p>
          <a:p>
            <a:pPr marL="12700" marR="38176">
              <a:lnSpc>
                <a:spcPct val="101725"/>
              </a:lnSpc>
              <a:spcBef>
                <a:spcPts val="329"/>
              </a:spcBef>
            </a:pPr>
            <a:r>
              <a:rPr sz="2000" spc="-4" dirty="0">
                <a:latin typeface="Calibri"/>
                <a:cs typeface="Calibri"/>
              </a:rPr>
              <a:t>They are:</a:t>
            </a:r>
            <a:endParaRPr sz="2000">
              <a:latin typeface="Calibri"/>
              <a:cs typeface="Calibri"/>
            </a:endParaRPr>
          </a:p>
          <a:p>
            <a:pPr marL="127000" marR="38176">
              <a:lnSpc>
                <a:spcPct val="101725"/>
              </a:lnSpc>
              <a:spcBef>
                <a:spcPts val="434"/>
              </a:spcBef>
            </a:pPr>
            <a:r>
              <a:rPr sz="2000" spc="11" dirty="0">
                <a:latin typeface="Arial"/>
                <a:cs typeface="Arial"/>
              </a:rPr>
              <a:t>–  </a:t>
            </a:r>
            <a:r>
              <a:rPr sz="2000" spc="0" dirty="0">
                <a:latin typeface="Calibri"/>
                <a:cs typeface="Calibri"/>
              </a:rPr>
              <a:t>Raw input Function.</a:t>
            </a:r>
            <a:endParaRPr sz="2000">
              <a:latin typeface="Calibri"/>
              <a:cs typeface="Calibri"/>
            </a:endParaRPr>
          </a:p>
          <a:p>
            <a:pPr marL="127000" marR="38176">
              <a:lnSpc>
                <a:spcPct val="101725"/>
              </a:lnSpc>
              <a:spcBef>
                <a:spcPts val="440"/>
              </a:spcBef>
            </a:pPr>
            <a:r>
              <a:rPr sz="2000" spc="11" dirty="0">
                <a:latin typeface="Arial"/>
                <a:cs typeface="Arial"/>
              </a:rPr>
              <a:t>–  </a:t>
            </a:r>
            <a:r>
              <a:rPr sz="2000" spc="0" dirty="0">
                <a:latin typeface="Calibri"/>
                <a:cs typeface="Calibri"/>
              </a:rPr>
              <a:t>Input function.</a:t>
            </a:r>
            <a:endParaRPr sz="2000">
              <a:latin typeface="Calibri"/>
              <a:cs typeface="Calibri"/>
            </a:endParaRPr>
          </a:p>
          <a:p>
            <a:pPr marL="12700" marR="38176">
              <a:lnSpc>
                <a:spcPct val="101725"/>
              </a:lnSpc>
              <a:spcBef>
                <a:spcPts val="434"/>
              </a:spcBef>
            </a:pPr>
            <a:r>
              <a:rPr sz="2000" spc="-3" dirty="0">
                <a:latin typeface="Calibri"/>
                <a:cs typeface="Calibri"/>
              </a:rPr>
              <a:t>#For version greater than python-3.0</a:t>
            </a:r>
            <a:endParaRPr sz="2000">
              <a:latin typeface="Calibri"/>
              <a:cs typeface="Calibri"/>
            </a:endParaRPr>
          </a:p>
        </p:txBody>
      </p:sp>
      <p:sp>
        <p:nvSpPr>
          <p:cNvPr id="11" name="object 11"/>
          <p:cNvSpPr txBox="1"/>
          <p:nvPr/>
        </p:nvSpPr>
        <p:spPr>
          <a:xfrm>
            <a:off x="5497195" y="1223137"/>
            <a:ext cx="2912807" cy="279907"/>
          </a:xfrm>
          <a:prstGeom prst="rect">
            <a:avLst/>
          </a:prstGeom>
        </p:spPr>
        <p:txBody>
          <a:bodyPr wrap="square" lIns="0" tIns="13366" rIns="0" bIns="0" rtlCol="0">
            <a:noAutofit/>
          </a:bodyPr>
          <a:lstStyle/>
          <a:p>
            <a:pPr marL="12700">
              <a:lnSpc>
                <a:spcPts val="2105"/>
              </a:lnSpc>
            </a:pPr>
            <a:r>
              <a:rPr sz="2000" spc="0" dirty="0">
                <a:latin typeface="Calibri"/>
                <a:cs typeface="Calibri"/>
              </a:rPr>
              <a:t>built in functions in python.</a:t>
            </a:r>
            <a:endParaRPr sz="2000">
              <a:latin typeface="Calibri"/>
              <a:cs typeface="Calibri"/>
            </a:endParaRPr>
          </a:p>
        </p:txBody>
      </p:sp>
      <p:sp>
        <p:nvSpPr>
          <p:cNvPr id="10" name="object 10"/>
          <p:cNvSpPr txBox="1"/>
          <p:nvPr/>
        </p:nvSpPr>
        <p:spPr>
          <a:xfrm>
            <a:off x="631952" y="2671207"/>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8149208" y="3901058"/>
            <a:ext cx="3295980" cy="528320"/>
          </a:xfrm>
          <a:prstGeom prst="rect">
            <a:avLst/>
          </a:prstGeom>
        </p:spPr>
        <p:txBody>
          <a:bodyPr wrap="square" lIns="0" tIns="12065" rIns="0" bIns="0" rtlCol="0">
            <a:noAutofit/>
          </a:bodyPr>
          <a:lstStyle/>
          <a:p>
            <a:pPr algn="ctr">
              <a:lnSpc>
                <a:spcPts val="1900"/>
              </a:lnSpc>
            </a:pPr>
            <a:r>
              <a:rPr sz="1800" spc="2" dirty="0">
                <a:solidFill>
                  <a:srgbClr val="FFFFFF"/>
                </a:solidFill>
                <a:latin typeface="Calibri"/>
                <a:cs typeface="Calibri"/>
              </a:rPr>
              <a:t>The “input” function  is used to get</a:t>
            </a:r>
            <a:endParaRPr sz="1800">
              <a:latin typeface="Calibri"/>
              <a:cs typeface="Calibri"/>
            </a:endParaRPr>
          </a:p>
          <a:p>
            <a:pPr marL="447675" marR="464705" algn="ctr">
              <a:lnSpc>
                <a:spcPts val="2160"/>
              </a:lnSpc>
              <a:spcBef>
                <a:spcPts val="13"/>
              </a:spcBef>
            </a:pPr>
            <a:r>
              <a:rPr sz="1800" spc="-4" dirty="0">
                <a:solidFill>
                  <a:srgbClr val="FFFFFF"/>
                </a:solidFill>
                <a:latin typeface="Calibri"/>
                <a:cs typeface="Calibri"/>
              </a:rPr>
              <a:t>input from the keyboard.</a:t>
            </a:r>
            <a:endParaRPr sz="1800">
              <a:latin typeface="Calibri"/>
              <a:cs typeface="Calibri"/>
            </a:endParaRPr>
          </a:p>
        </p:txBody>
      </p:sp>
      <p:sp>
        <p:nvSpPr>
          <p:cNvPr id="8" name="object 8"/>
          <p:cNvSpPr txBox="1"/>
          <p:nvPr/>
        </p:nvSpPr>
        <p:spPr>
          <a:xfrm>
            <a:off x="631952" y="4500261"/>
            <a:ext cx="152654"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74852" y="4515612"/>
            <a:ext cx="5927759" cy="1011809"/>
          </a:xfrm>
          <a:prstGeom prst="rect">
            <a:avLst/>
          </a:prstGeom>
        </p:spPr>
        <p:txBody>
          <a:bodyPr wrap="square" lIns="0" tIns="13366" rIns="0" bIns="0" rtlCol="0">
            <a:noAutofit/>
          </a:bodyPr>
          <a:lstStyle/>
          <a:p>
            <a:pPr marL="12700" marR="40478">
              <a:lnSpc>
                <a:spcPts val="2105"/>
              </a:lnSpc>
            </a:pPr>
            <a:r>
              <a:rPr sz="2000" spc="-2" dirty="0">
                <a:latin typeface="Calibri"/>
                <a:cs typeface="Calibri"/>
              </a:rPr>
              <a:t>#For version less than python-3.0</a:t>
            </a:r>
            <a:endParaRPr sz="2000">
              <a:latin typeface="Calibri"/>
              <a:cs typeface="Calibri"/>
            </a:endParaRPr>
          </a:p>
          <a:p>
            <a:pPr marL="127000">
              <a:lnSpc>
                <a:spcPct val="101725"/>
              </a:lnSpc>
              <a:spcBef>
                <a:spcPts val="329"/>
              </a:spcBef>
            </a:pPr>
            <a:r>
              <a:rPr sz="2000" spc="11" dirty="0">
                <a:latin typeface="Arial"/>
                <a:cs typeface="Arial"/>
              </a:rPr>
              <a:t>–  </a:t>
            </a:r>
            <a:r>
              <a:rPr sz="2000" spc="-1" dirty="0">
                <a:latin typeface="Calibri"/>
                <a:cs typeface="Calibri"/>
              </a:rPr>
              <a:t>Num = raw_input(“Select a number between 1 to 9”)</a:t>
            </a:r>
            <a:endParaRPr sz="2000">
              <a:latin typeface="Calibri"/>
              <a:cs typeface="Calibri"/>
            </a:endParaRPr>
          </a:p>
          <a:p>
            <a:pPr marL="127000" marR="40478">
              <a:lnSpc>
                <a:spcPct val="101725"/>
              </a:lnSpc>
              <a:spcBef>
                <a:spcPts val="440"/>
              </a:spcBef>
            </a:pPr>
            <a:r>
              <a:rPr sz="2000" spc="11" dirty="0">
                <a:latin typeface="Arial"/>
                <a:cs typeface="Arial"/>
              </a:rPr>
              <a:t>–  </a:t>
            </a:r>
            <a:r>
              <a:rPr sz="2000" spc="-3" dirty="0">
                <a:latin typeface="Calibri"/>
                <a:cs typeface="Calibri"/>
              </a:rPr>
              <a:t>print(“The number selected is: “, Num)</a:t>
            </a:r>
            <a:endParaRPr sz="2000">
              <a:latin typeface="Calibri"/>
              <a:cs typeface="Calibri"/>
            </a:endParaRPr>
          </a:p>
        </p:txBody>
      </p:sp>
      <p:sp>
        <p:nvSpPr>
          <p:cNvPr id="5" name="object 5"/>
          <p:cNvSpPr txBox="1"/>
          <p:nvPr/>
        </p:nvSpPr>
        <p:spPr>
          <a:xfrm>
            <a:off x="900544" y="3020314"/>
            <a:ext cx="5500243" cy="13716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036184" y="336423"/>
            <a:ext cx="87279"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890092" y="336423"/>
            <a:ext cx="8026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80563" y="336423"/>
            <a:ext cx="81212"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20" name="object 20"/>
          <p:cNvSpPr/>
          <p:nvPr/>
        </p:nvSpPr>
        <p:spPr>
          <a:xfrm>
            <a:off x="1328928" y="1272539"/>
            <a:ext cx="8543544" cy="1091184"/>
          </a:xfrm>
          <a:prstGeom prst="rect">
            <a:avLst/>
          </a:prstGeom>
          <a:blipFill>
            <a:blip r:embed="rId2" cstate="print"/>
            <a:stretch>
              <a:fillRect/>
            </a:stretch>
          </a:blipFill>
        </p:spPr>
        <p:txBody>
          <a:bodyPr wrap="square" lIns="0" tIns="0" rIns="0" bIns="0" rtlCol="0">
            <a:noAutofit/>
          </a:bodyPr>
          <a:lstStyle/>
          <a:p>
            <a:endParaRPr/>
          </a:p>
        </p:txBody>
      </p:sp>
      <p:sp>
        <p:nvSpPr>
          <p:cNvPr id="21" name="object 21"/>
          <p:cNvSpPr/>
          <p:nvPr/>
        </p:nvSpPr>
        <p:spPr>
          <a:xfrm>
            <a:off x="1371600" y="1295400"/>
            <a:ext cx="8458200" cy="1005839"/>
          </a:xfrm>
          <a:prstGeom prst="rect">
            <a:avLst/>
          </a:prstGeom>
          <a:blipFill>
            <a:blip r:embed="rId3" cstate="print"/>
            <a:stretch>
              <a:fillRect/>
            </a:stretch>
          </a:blipFill>
        </p:spPr>
        <p:txBody>
          <a:bodyPr wrap="square" lIns="0" tIns="0" rIns="0" bIns="0" rtlCol="0">
            <a:noAutofit/>
          </a:bodyPr>
          <a:lstStyle/>
          <a:p>
            <a:endParaRPr/>
          </a:p>
        </p:txBody>
      </p:sp>
      <p:sp>
        <p:nvSpPr>
          <p:cNvPr id="22" name="object 22"/>
          <p:cNvSpPr/>
          <p:nvPr/>
        </p:nvSpPr>
        <p:spPr>
          <a:xfrm>
            <a:off x="1371600" y="1295400"/>
            <a:ext cx="2514600" cy="640079"/>
          </a:xfrm>
          <a:custGeom>
            <a:avLst/>
            <a:gdLst/>
            <a:ahLst/>
            <a:cxnLst/>
            <a:rect l="l" t="t" r="r" b="b"/>
            <a:pathLst>
              <a:path w="2514600" h="640079">
                <a:moveTo>
                  <a:pt x="0" y="640079"/>
                </a:moveTo>
                <a:lnTo>
                  <a:pt x="2514600" y="640079"/>
                </a:lnTo>
                <a:lnTo>
                  <a:pt x="2514600" y="0"/>
                </a:lnTo>
                <a:lnTo>
                  <a:pt x="0" y="0"/>
                </a:lnTo>
                <a:lnTo>
                  <a:pt x="0" y="640079"/>
                </a:lnTo>
                <a:close/>
              </a:path>
            </a:pathLst>
          </a:custGeom>
          <a:solidFill>
            <a:srgbClr val="FFC000"/>
          </a:solidFill>
        </p:spPr>
        <p:txBody>
          <a:bodyPr wrap="square" lIns="0" tIns="0" rIns="0" bIns="0" rtlCol="0">
            <a:noAutofit/>
          </a:bodyPr>
          <a:lstStyle/>
          <a:p>
            <a:endParaRPr/>
          </a:p>
        </p:txBody>
      </p:sp>
      <p:sp>
        <p:nvSpPr>
          <p:cNvPr id="23" name="object 23"/>
          <p:cNvSpPr/>
          <p:nvPr/>
        </p:nvSpPr>
        <p:spPr>
          <a:xfrm>
            <a:off x="3886200" y="1295400"/>
            <a:ext cx="5943600" cy="640079"/>
          </a:xfrm>
          <a:custGeom>
            <a:avLst/>
            <a:gdLst/>
            <a:ahLst/>
            <a:cxnLst/>
            <a:rect l="l" t="t" r="r" b="b"/>
            <a:pathLst>
              <a:path w="5943600" h="640079">
                <a:moveTo>
                  <a:pt x="0" y="640079"/>
                </a:moveTo>
                <a:lnTo>
                  <a:pt x="5943600" y="640079"/>
                </a:lnTo>
                <a:lnTo>
                  <a:pt x="5943600" y="0"/>
                </a:lnTo>
                <a:lnTo>
                  <a:pt x="0" y="0"/>
                </a:lnTo>
                <a:lnTo>
                  <a:pt x="0" y="640079"/>
                </a:lnTo>
                <a:close/>
              </a:path>
            </a:pathLst>
          </a:custGeom>
          <a:solidFill>
            <a:srgbClr val="FFC000"/>
          </a:solidFill>
        </p:spPr>
        <p:txBody>
          <a:bodyPr wrap="square" lIns="0" tIns="0" rIns="0" bIns="0" rtlCol="0">
            <a:noAutofit/>
          </a:bodyPr>
          <a:lstStyle/>
          <a:p>
            <a:endParaRPr/>
          </a:p>
        </p:txBody>
      </p:sp>
      <p:sp>
        <p:nvSpPr>
          <p:cNvPr id="24" name="object 24"/>
          <p:cNvSpPr/>
          <p:nvPr/>
        </p:nvSpPr>
        <p:spPr>
          <a:xfrm>
            <a:off x="1371600" y="1935479"/>
            <a:ext cx="2514600" cy="365760"/>
          </a:xfrm>
          <a:custGeom>
            <a:avLst/>
            <a:gdLst/>
            <a:ahLst/>
            <a:cxnLst/>
            <a:rect l="l" t="t" r="r" b="b"/>
            <a:pathLst>
              <a:path w="2514600" h="365760">
                <a:moveTo>
                  <a:pt x="0" y="365760"/>
                </a:moveTo>
                <a:lnTo>
                  <a:pt x="2514600" y="365760"/>
                </a:lnTo>
                <a:lnTo>
                  <a:pt x="2514600" y="0"/>
                </a:lnTo>
                <a:lnTo>
                  <a:pt x="0" y="0"/>
                </a:lnTo>
                <a:lnTo>
                  <a:pt x="0" y="365760"/>
                </a:lnTo>
                <a:close/>
              </a:path>
            </a:pathLst>
          </a:custGeom>
          <a:solidFill>
            <a:srgbClr val="FFC000">
              <a:alpha val="40000"/>
            </a:srgbClr>
          </a:solidFill>
        </p:spPr>
        <p:txBody>
          <a:bodyPr wrap="square" lIns="0" tIns="0" rIns="0" bIns="0" rtlCol="0">
            <a:noAutofit/>
          </a:bodyPr>
          <a:lstStyle/>
          <a:p>
            <a:endParaRPr/>
          </a:p>
        </p:txBody>
      </p:sp>
      <p:sp>
        <p:nvSpPr>
          <p:cNvPr id="25" name="object 25"/>
          <p:cNvSpPr/>
          <p:nvPr/>
        </p:nvSpPr>
        <p:spPr>
          <a:xfrm>
            <a:off x="3886200" y="1935479"/>
            <a:ext cx="5943600" cy="365760"/>
          </a:xfrm>
          <a:custGeom>
            <a:avLst/>
            <a:gdLst/>
            <a:ahLst/>
            <a:cxnLst/>
            <a:rect l="l" t="t" r="r" b="b"/>
            <a:pathLst>
              <a:path w="5943600" h="365760">
                <a:moveTo>
                  <a:pt x="0" y="365760"/>
                </a:moveTo>
                <a:lnTo>
                  <a:pt x="5943600" y="365760"/>
                </a:lnTo>
                <a:lnTo>
                  <a:pt x="5943600" y="0"/>
                </a:lnTo>
                <a:lnTo>
                  <a:pt x="0" y="0"/>
                </a:lnTo>
                <a:lnTo>
                  <a:pt x="0" y="365760"/>
                </a:lnTo>
                <a:close/>
              </a:path>
            </a:pathLst>
          </a:custGeom>
          <a:solidFill>
            <a:srgbClr val="FFC000">
              <a:alpha val="40000"/>
            </a:srgbClr>
          </a:solidFill>
        </p:spPr>
        <p:txBody>
          <a:bodyPr wrap="square" lIns="0" tIns="0" rIns="0" bIns="0" rtlCol="0">
            <a:noAutofit/>
          </a:bodyPr>
          <a:lstStyle/>
          <a:p>
            <a:endParaRPr/>
          </a:p>
        </p:txBody>
      </p:sp>
      <p:sp>
        <p:nvSpPr>
          <p:cNvPr id="26" name="object 26"/>
          <p:cNvSpPr/>
          <p:nvPr/>
        </p:nvSpPr>
        <p:spPr>
          <a:xfrm>
            <a:off x="3886200" y="1922779"/>
            <a:ext cx="0" cy="383159"/>
          </a:xfrm>
          <a:custGeom>
            <a:avLst/>
            <a:gdLst/>
            <a:ahLst/>
            <a:cxnLst/>
            <a:rect l="l" t="t" r="r" b="b"/>
            <a:pathLst>
              <a:path h="383159">
                <a:moveTo>
                  <a:pt x="0" y="0"/>
                </a:moveTo>
                <a:lnTo>
                  <a:pt x="0" y="383159"/>
                </a:lnTo>
              </a:path>
            </a:pathLst>
          </a:custGeom>
          <a:ln w="9525">
            <a:solidFill>
              <a:srgbClr val="FFBE00"/>
            </a:solidFill>
          </a:ln>
        </p:spPr>
        <p:txBody>
          <a:bodyPr wrap="square" lIns="0" tIns="0" rIns="0" bIns="0" rtlCol="0">
            <a:noAutofit/>
          </a:bodyPr>
          <a:lstStyle/>
          <a:p>
            <a:endParaRPr/>
          </a:p>
        </p:txBody>
      </p:sp>
      <p:sp>
        <p:nvSpPr>
          <p:cNvPr id="27" name="object 27"/>
          <p:cNvSpPr/>
          <p:nvPr/>
        </p:nvSpPr>
        <p:spPr>
          <a:xfrm>
            <a:off x="1366901" y="1935479"/>
            <a:ext cx="8467598" cy="0"/>
          </a:xfrm>
          <a:custGeom>
            <a:avLst/>
            <a:gdLst/>
            <a:ahLst/>
            <a:cxnLst/>
            <a:rect l="l" t="t" r="r" b="b"/>
            <a:pathLst>
              <a:path w="8467598">
                <a:moveTo>
                  <a:pt x="0" y="0"/>
                </a:moveTo>
                <a:lnTo>
                  <a:pt x="8467598" y="0"/>
                </a:lnTo>
              </a:path>
            </a:pathLst>
          </a:custGeom>
          <a:ln w="25400">
            <a:solidFill>
              <a:srgbClr val="FFFFFF"/>
            </a:solidFill>
          </a:ln>
        </p:spPr>
        <p:txBody>
          <a:bodyPr wrap="square" lIns="0" tIns="0" rIns="0" bIns="0" rtlCol="0">
            <a:noAutofit/>
          </a:bodyPr>
          <a:lstStyle/>
          <a:p>
            <a:endParaRPr/>
          </a:p>
        </p:txBody>
      </p:sp>
      <p:sp>
        <p:nvSpPr>
          <p:cNvPr id="28" name="object 28"/>
          <p:cNvSpPr/>
          <p:nvPr/>
        </p:nvSpPr>
        <p:spPr>
          <a:xfrm>
            <a:off x="1371600" y="1290701"/>
            <a:ext cx="0" cy="1015238"/>
          </a:xfrm>
          <a:custGeom>
            <a:avLst/>
            <a:gdLst/>
            <a:ahLst/>
            <a:cxnLst/>
            <a:rect l="l" t="t" r="r" b="b"/>
            <a:pathLst>
              <a:path h="1015238">
                <a:moveTo>
                  <a:pt x="0" y="0"/>
                </a:moveTo>
                <a:lnTo>
                  <a:pt x="0" y="1015238"/>
                </a:lnTo>
              </a:path>
            </a:pathLst>
          </a:custGeom>
          <a:ln w="9525">
            <a:solidFill>
              <a:srgbClr val="FFBE00"/>
            </a:solidFill>
          </a:ln>
        </p:spPr>
        <p:txBody>
          <a:bodyPr wrap="square" lIns="0" tIns="0" rIns="0" bIns="0" rtlCol="0">
            <a:noAutofit/>
          </a:bodyPr>
          <a:lstStyle/>
          <a:p>
            <a:endParaRPr/>
          </a:p>
        </p:txBody>
      </p:sp>
      <p:sp>
        <p:nvSpPr>
          <p:cNvPr id="29" name="object 29"/>
          <p:cNvSpPr/>
          <p:nvPr/>
        </p:nvSpPr>
        <p:spPr>
          <a:xfrm>
            <a:off x="9829800" y="1290701"/>
            <a:ext cx="0" cy="1015238"/>
          </a:xfrm>
          <a:custGeom>
            <a:avLst/>
            <a:gdLst/>
            <a:ahLst/>
            <a:cxnLst/>
            <a:rect l="l" t="t" r="r" b="b"/>
            <a:pathLst>
              <a:path h="1015238">
                <a:moveTo>
                  <a:pt x="0" y="0"/>
                </a:moveTo>
                <a:lnTo>
                  <a:pt x="0" y="1015238"/>
                </a:lnTo>
              </a:path>
            </a:pathLst>
          </a:custGeom>
          <a:ln w="9525">
            <a:solidFill>
              <a:srgbClr val="FFBE00"/>
            </a:solidFill>
          </a:ln>
        </p:spPr>
        <p:txBody>
          <a:bodyPr wrap="square" lIns="0" tIns="0" rIns="0" bIns="0" rtlCol="0">
            <a:noAutofit/>
          </a:bodyPr>
          <a:lstStyle/>
          <a:p>
            <a:endParaRPr/>
          </a:p>
        </p:txBody>
      </p:sp>
      <p:sp>
        <p:nvSpPr>
          <p:cNvPr id="30" name="object 30"/>
          <p:cNvSpPr/>
          <p:nvPr/>
        </p:nvSpPr>
        <p:spPr>
          <a:xfrm>
            <a:off x="1366901" y="1295400"/>
            <a:ext cx="8467598" cy="0"/>
          </a:xfrm>
          <a:custGeom>
            <a:avLst/>
            <a:gdLst/>
            <a:ahLst/>
            <a:cxnLst/>
            <a:rect l="l" t="t" r="r" b="b"/>
            <a:pathLst>
              <a:path w="8467598">
                <a:moveTo>
                  <a:pt x="0" y="0"/>
                </a:moveTo>
                <a:lnTo>
                  <a:pt x="8467598" y="0"/>
                </a:lnTo>
              </a:path>
            </a:pathLst>
          </a:custGeom>
          <a:ln w="9525">
            <a:solidFill>
              <a:srgbClr val="FFBE00"/>
            </a:solidFill>
          </a:ln>
        </p:spPr>
        <p:txBody>
          <a:bodyPr wrap="square" lIns="0" tIns="0" rIns="0" bIns="0" rtlCol="0">
            <a:noAutofit/>
          </a:bodyPr>
          <a:lstStyle/>
          <a:p>
            <a:endParaRPr/>
          </a:p>
        </p:txBody>
      </p:sp>
      <p:sp>
        <p:nvSpPr>
          <p:cNvPr id="31" name="object 31"/>
          <p:cNvSpPr/>
          <p:nvPr/>
        </p:nvSpPr>
        <p:spPr>
          <a:xfrm>
            <a:off x="1366901" y="2301240"/>
            <a:ext cx="8467598" cy="0"/>
          </a:xfrm>
          <a:custGeom>
            <a:avLst/>
            <a:gdLst/>
            <a:ahLst/>
            <a:cxnLst/>
            <a:rect l="l" t="t" r="r" b="b"/>
            <a:pathLst>
              <a:path w="8467598">
                <a:moveTo>
                  <a:pt x="0" y="0"/>
                </a:moveTo>
                <a:lnTo>
                  <a:pt x="8467598" y="0"/>
                </a:lnTo>
              </a:path>
            </a:pathLst>
          </a:custGeom>
          <a:ln w="9525">
            <a:solidFill>
              <a:srgbClr val="FFBE00"/>
            </a:solidFill>
          </a:ln>
        </p:spPr>
        <p:txBody>
          <a:bodyPr wrap="square" lIns="0" tIns="0" rIns="0" bIns="0" rtlCol="0">
            <a:noAutofit/>
          </a:bodyPr>
          <a:lstStyle/>
          <a:p>
            <a:endParaRPr/>
          </a:p>
        </p:txBody>
      </p:sp>
      <p:sp>
        <p:nvSpPr>
          <p:cNvPr id="32" name="object 32"/>
          <p:cNvSpPr/>
          <p:nvPr/>
        </p:nvSpPr>
        <p:spPr>
          <a:xfrm>
            <a:off x="6845681" y="2377948"/>
            <a:ext cx="2764282" cy="883157"/>
          </a:xfrm>
          <a:custGeom>
            <a:avLst/>
            <a:gdLst/>
            <a:ahLst/>
            <a:cxnLst/>
            <a:rect l="l" t="t" r="r" b="b"/>
            <a:pathLst>
              <a:path w="2764282" h="883157">
                <a:moveTo>
                  <a:pt x="0" y="147192"/>
                </a:moveTo>
                <a:lnTo>
                  <a:pt x="111" y="741750"/>
                </a:lnTo>
                <a:lnTo>
                  <a:pt x="8014" y="783987"/>
                </a:lnTo>
                <a:lnTo>
                  <a:pt x="27064" y="821033"/>
                </a:lnTo>
                <a:lnTo>
                  <a:pt x="55401" y="851029"/>
                </a:lnTo>
                <a:lnTo>
                  <a:pt x="91166" y="872116"/>
                </a:lnTo>
                <a:lnTo>
                  <a:pt x="132499" y="882433"/>
                </a:lnTo>
                <a:lnTo>
                  <a:pt x="147193" y="883157"/>
                </a:lnTo>
                <a:lnTo>
                  <a:pt x="2622874" y="883046"/>
                </a:lnTo>
                <a:lnTo>
                  <a:pt x="2665111" y="875143"/>
                </a:lnTo>
                <a:lnTo>
                  <a:pt x="2702157" y="856093"/>
                </a:lnTo>
                <a:lnTo>
                  <a:pt x="2732153" y="827756"/>
                </a:lnTo>
                <a:lnTo>
                  <a:pt x="2753240" y="791991"/>
                </a:lnTo>
                <a:lnTo>
                  <a:pt x="2763557" y="750658"/>
                </a:lnTo>
                <a:lnTo>
                  <a:pt x="2764282" y="735964"/>
                </a:lnTo>
                <a:lnTo>
                  <a:pt x="2764170" y="141407"/>
                </a:lnTo>
                <a:lnTo>
                  <a:pt x="2756267" y="99170"/>
                </a:lnTo>
                <a:lnTo>
                  <a:pt x="2737217" y="62124"/>
                </a:lnTo>
                <a:lnTo>
                  <a:pt x="2708880" y="32128"/>
                </a:lnTo>
                <a:lnTo>
                  <a:pt x="2673115" y="11041"/>
                </a:lnTo>
                <a:lnTo>
                  <a:pt x="2631782" y="724"/>
                </a:lnTo>
                <a:lnTo>
                  <a:pt x="2617089" y="0"/>
                </a:lnTo>
                <a:lnTo>
                  <a:pt x="141407" y="111"/>
                </a:lnTo>
                <a:lnTo>
                  <a:pt x="99170" y="8014"/>
                </a:lnTo>
                <a:lnTo>
                  <a:pt x="62124" y="27064"/>
                </a:lnTo>
                <a:lnTo>
                  <a:pt x="32128" y="55401"/>
                </a:lnTo>
                <a:lnTo>
                  <a:pt x="11041" y="91166"/>
                </a:lnTo>
                <a:lnTo>
                  <a:pt x="724" y="132499"/>
                </a:lnTo>
                <a:lnTo>
                  <a:pt x="0" y="147192"/>
                </a:lnTo>
                <a:close/>
              </a:path>
            </a:pathLst>
          </a:custGeom>
          <a:solidFill>
            <a:srgbClr val="FFC000"/>
          </a:solidFill>
        </p:spPr>
        <p:txBody>
          <a:bodyPr wrap="square" lIns="0" tIns="0" rIns="0" bIns="0" rtlCol="0">
            <a:noAutofit/>
          </a:bodyPr>
          <a:lstStyle/>
          <a:p>
            <a:endParaRPr/>
          </a:p>
        </p:txBody>
      </p:sp>
      <p:sp>
        <p:nvSpPr>
          <p:cNvPr id="33" name="object 33"/>
          <p:cNvSpPr/>
          <p:nvPr/>
        </p:nvSpPr>
        <p:spPr>
          <a:xfrm>
            <a:off x="6845681" y="2377948"/>
            <a:ext cx="2764282" cy="883157"/>
          </a:xfrm>
          <a:custGeom>
            <a:avLst/>
            <a:gdLst/>
            <a:ahLst/>
            <a:cxnLst/>
            <a:rect l="l" t="t" r="r" b="b"/>
            <a:pathLst>
              <a:path w="2764282" h="883157">
                <a:moveTo>
                  <a:pt x="0" y="147192"/>
                </a:moveTo>
                <a:lnTo>
                  <a:pt x="6314" y="104417"/>
                </a:lnTo>
                <a:lnTo>
                  <a:pt x="24017" y="66589"/>
                </a:lnTo>
                <a:lnTo>
                  <a:pt x="51250" y="35570"/>
                </a:lnTo>
                <a:lnTo>
                  <a:pt x="86153" y="13217"/>
                </a:lnTo>
                <a:lnTo>
                  <a:pt x="126866" y="1392"/>
                </a:lnTo>
                <a:lnTo>
                  <a:pt x="147193" y="0"/>
                </a:lnTo>
                <a:lnTo>
                  <a:pt x="2617089" y="0"/>
                </a:lnTo>
                <a:lnTo>
                  <a:pt x="2659864" y="6314"/>
                </a:lnTo>
                <a:lnTo>
                  <a:pt x="2697692" y="24017"/>
                </a:lnTo>
                <a:lnTo>
                  <a:pt x="2728711" y="51250"/>
                </a:lnTo>
                <a:lnTo>
                  <a:pt x="2751064" y="86153"/>
                </a:lnTo>
                <a:lnTo>
                  <a:pt x="2762889" y="126866"/>
                </a:lnTo>
                <a:lnTo>
                  <a:pt x="2764282" y="147192"/>
                </a:lnTo>
                <a:lnTo>
                  <a:pt x="2764282" y="735964"/>
                </a:lnTo>
                <a:lnTo>
                  <a:pt x="2757967" y="778740"/>
                </a:lnTo>
                <a:lnTo>
                  <a:pt x="2740264" y="816568"/>
                </a:lnTo>
                <a:lnTo>
                  <a:pt x="2713031" y="847587"/>
                </a:lnTo>
                <a:lnTo>
                  <a:pt x="2678128" y="869940"/>
                </a:lnTo>
                <a:lnTo>
                  <a:pt x="2637415" y="881765"/>
                </a:lnTo>
                <a:lnTo>
                  <a:pt x="2617089" y="883157"/>
                </a:lnTo>
                <a:lnTo>
                  <a:pt x="147193" y="883157"/>
                </a:lnTo>
                <a:lnTo>
                  <a:pt x="104417" y="876843"/>
                </a:lnTo>
                <a:lnTo>
                  <a:pt x="66589" y="859140"/>
                </a:lnTo>
                <a:lnTo>
                  <a:pt x="35570" y="831907"/>
                </a:lnTo>
                <a:lnTo>
                  <a:pt x="13217" y="797004"/>
                </a:lnTo>
                <a:lnTo>
                  <a:pt x="1392" y="756291"/>
                </a:lnTo>
                <a:lnTo>
                  <a:pt x="0" y="735964"/>
                </a:lnTo>
                <a:lnTo>
                  <a:pt x="0" y="147192"/>
                </a:lnTo>
                <a:close/>
              </a:path>
            </a:pathLst>
          </a:custGeom>
          <a:ln w="25400">
            <a:solidFill>
              <a:srgbClr val="BB8B00"/>
            </a:solidFill>
          </a:ln>
        </p:spPr>
        <p:txBody>
          <a:bodyPr wrap="square" lIns="0" tIns="0" rIns="0" bIns="0" rtlCol="0">
            <a:noAutofit/>
          </a:bodyPr>
          <a:lstStyle/>
          <a:p>
            <a:endParaRPr/>
          </a:p>
        </p:txBody>
      </p:sp>
      <p:sp>
        <p:nvSpPr>
          <p:cNvPr id="34" name="object 34"/>
          <p:cNvSpPr/>
          <p:nvPr/>
        </p:nvSpPr>
        <p:spPr>
          <a:xfrm>
            <a:off x="1487551" y="2652649"/>
            <a:ext cx="4271772" cy="1857628"/>
          </a:xfrm>
          <a:prstGeom prst="rect">
            <a:avLst/>
          </a:prstGeom>
          <a:blipFill>
            <a:blip r:embed="rId4" cstate="print"/>
            <a:stretch>
              <a:fillRect/>
            </a:stretch>
          </a:blipFill>
        </p:spPr>
        <p:txBody>
          <a:bodyPr wrap="square" lIns="0" tIns="0" rIns="0" bIns="0" rtlCol="0">
            <a:noAutofit/>
          </a:bodyPr>
          <a:lstStyle/>
          <a:p>
            <a:endParaRPr/>
          </a:p>
        </p:txBody>
      </p:sp>
      <p:sp>
        <p:nvSpPr>
          <p:cNvPr id="35" name="object 35"/>
          <p:cNvSpPr/>
          <p:nvPr/>
        </p:nvSpPr>
        <p:spPr>
          <a:xfrm>
            <a:off x="1656714" y="2652649"/>
            <a:ext cx="3933316" cy="1857628"/>
          </a:xfrm>
          <a:custGeom>
            <a:avLst/>
            <a:gdLst/>
            <a:ahLst/>
            <a:cxnLst/>
            <a:rect l="l" t="t" r="r" b="b"/>
            <a:pathLst>
              <a:path w="3933316" h="1857628">
                <a:moveTo>
                  <a:pt x="0" y="1857628"/>
                </a:moveTo>
                <a:lnTo>
                  <a:pt x="3933316" y="1857628"/>
                </a:lnTo>
                <a:lnTo>
                  <a:pt x="3933316" y="0"/>
                </a:lnTo>
                <a:lnTo>
                  <a:pt x="0" y="0"/>
                </a:lnTo>
                <a:lnTo>
                  <a:pt x="0" y="1857628"/>
                </a:lnTo>
                <a:close/>
              </a:path>
            </a:pathLst>
          </a:custGeom>
          <a:ln w="28575">
            <a:solidFill>
              <a:srgbClr val="BB8B00"/>
            </a:solidFill>
            <a:prstDash val="lgDash"/>
          </a:ln>
        </p:spPr>
        <p:txBody>
          <a:bodyPr wrap="square" lIns="0" tIns="0" rIns="0" bIns="0" rtlCol="0">
            <a:noAutofit/>
          </a:bodyPr>
          <a:lstStyle/>
          <a:p>
            <a:endParaRPr/>
          </a:p>
        </p:txBody>
      </p:sp>
      <p:sp>
        <p:nvSpPr>
          <p:cNvPr id="36" name="object 36"/>
          <p:cNvSpPr/>
          <p:nvPr/>
        </p:nvSpPr>
        <p:spPr>
          <a:xfrm>
            <a:off x="5136515" y="2878328"/>
            <a:ext cx="1710182" cy="331724"/>
          </a:xfrm>
          <a:custGeom>
            <a:avLst/>
            <a:gdLst/>
            <a:ahLst/>
            <a:cxnLst/>
            <a:rect l="l" t="t" r="r" b="b"/>
            <a:pathLst>
              <a:path w="1710182" h="331724">
                <a:moveTo>
                  <a:pt x="11302" y="55118"/>
                </a:moveTo>
                <a:lnTo>
                  <a:pt x="76073" y="0"/>
                </a:lnTo>
                <a:lnTo>
                  <a:pt x="0" y="63500"/>
                </a:lnTo>
                <a:lnTo>
                  <a:pt x="11302" y="55118"/>
                </a:lnTo>
                <a:close/>
              </a:path>
              <a:path w="1710182" h="331724">
                <a:moveTo>
                  <a:pt x="84962" y="762"/>
                </a:moveTo>
                <a:lnTo>
                  <a:pt x="82804" y="-1904"/>
                </a:lnTo>
                <a:lnTo>
                  <a:pt x="78739" y="-2286"/>
                </a:lnTo>
                <a:lnTo>
                  <a:pt x="76073" y="0"/>
                </a:lnTo>
                <a:lnTo>
                  <a:pt x="11302" y="55118"/>
                </a:lnTo>
                <a:lnTo>
                  <a:pt x="0" y="63500"/>
                </a:lnTo>
                <a:lnTo>
                  <a:pt x="92710" y="98425"/>
                </a:lnTo>
                <a:lnTo>
                  <a:pt x="13462" y="67563"/>
                </a:lnTo>
                <a:lnTo>
                  <a:pt x="14605" y="55372"/>
                </a:lnTo>
                <a:lnTo>
                  <a:pt x="24825" y="59224"/>
                </a:lnTo>
                <a:lnTo>
                  <a:pt x="16510" y="66167"/>
                </a:lnTo>
                <a:lnTo>
                  <a:pt x="14605" y="55372"/>
                </a:lnTo>
                <a:lnTo>
                  <a:pt x="13462" y="67563"/>
                </a:lnTo>
                <a:lnTo>
                  <a:pt x="36577" y="63653"/>
                </a:lnTo>
                <a:lnTo>
                  <a:pt x="1710182" y="-219455"/>
                </a:lnTo>
                <a:lnTo>
                  <a:pt x="1708023" y="-232028"/>
                </a:lnTo>
                <a:lnTo>
                  <a:pt x="34432" y="51203"/>
                </a:lnTo>
                <a:lnTo>
                  <a:pt x="84200" y="9651"/>
                </a:lnTo>
                <a:lnTo>
                  <a:pt x="86868" y="7493"/>
                </a:lnTo>
                <a:lnTo>
                  <a:pt x="87249" y="3429"/>
                </a:lnTo>
                <a:lnTo>
                  <a:pt x="84962" y="762"/>
                </a:lnTo>
                <a:close/>
              </a:path>
              <a:path w="1710182" h="331724">
                <a:moveTo>
                  <a:pt x="92710" y="98425"/>
                </a:moveTo>
                <a:lnTo>
                  <a:pt x="96012" y="99695"/>
                </a:lnTo>
                <a:lnTo>
                  <a:pt x="99695" y="98044"/>
                </a:lnTo>
                <a:lnTo>
                  <a:pt x="100837" y="94742"/>
                </a:lnTo>
                <a:lnTo>
                  <a:pt x="102108" y="91439"/>
                </a:lnTo>
                <a:lnTo>
                  <a:pt x="100457" y="87757"/>
                </a:lnTo>
                <a:lnTo>
                  <a:pt x="97155" y="86487"/>
                </a:lnTo>
                <a:lnTo>
                  <a:pt x="36577" y="63653"/>
                </a:lnTo>
                <a:lnTo>
                  <a:pt x="13462" y="67563"/>
                </a:lnTo>
                <a:lnTo>
                  <a:pt x="92710" y="98425"/>
                </a:lnTo>
                <a:close/>
              </a:path>
              <a:path w="1710182" h="331724">
                <a:moveTo>
                  <a:pt x="24825" y="59224"/>
                </a:moveTo>
                <a:lnTo>
                  <a:pt x="14605" y="55372"/>
                </a:lnTo>
                <a:lnTo>
                  <a:pt x="16510" y="66167"/>
                </a:lnTo>
                <a:lnTo>
                  <a:pt x="24825" y="59224"/>
                </a:lnTo>
                <a:close/>
              </a:path>
            </a:pathLst>
          </a:custGeom>
          <a:solidFill>
            <a:srgbClr val="FFBE00"/>
          </a:solidFill>
        </p:spPr>
        <p:txBody>
          <a:bodyPr wrap="square" lIns="0" tIns="0" rIns="0" bIns="0" rtlCol="0">
            <a:noAutofit/>
          </a:bodyPr>
          <a:lstStyle/>
          <a:p>
            <a:endParaRPr/>
          </a:p>
        </p:txBody>
      </p:sp>
      <p:sp>
        <p:nvSpPr>
          <p:cNvPr id="37" name="object 37"/>
          <p:cNvSpPr/>
          <p:nvPr/>
        </p:nvSpPr>
        <p:spPr>
          <a:xfrm>
            <a:off x="6998081" y="3611499"/>
            <a:ext cx="2764282" cy="883157"/>
          </a:xfrm>
          <a:custGeom>
            <a:avLst/>
            <a:gdLst/>
            <a:ahLst/>
            <a:cxnLst/>
            <a:rect l="l" t="t" r="r" b="b"/>
            <a:pathLst>
              <a:path w="2764282" h="883157">
                <a:moveTo>
                  <a:pt x="0" y="147193"/>
                </a:moveTo>
                <a:lnTo>
                  <a:pt x="111" y="741750"/>
                </a:lnTo>
                <a:lnTo>
                  <a:pt x="8014" y="783987"/>
                </a:lnTo>
                <a:lnTo>
                  <a:pt x="27064" y="821033"/>
                </a:lnTo>
                <a:lnTo>
                  <a:pt x="55401" y="851029"/>
                </a:lnTo>
                <a:lnTo>
                  <a:pt x="91166" y="872116"/>
                </a:lnTo>
                <a:lnTo>
                  <a:pt x="132499" y="882433"/>
                </a:lnTo>
                <a:lnTo>
                  <a:pt x="147193" y="883157"/>
                </a:lnTo>
                <a:lnTo>
                  <a:pt x="2622874" y="883046"/>
                </a:lnTo>
                <a:lnTo>
                  <a:pt x="2665111" y="875143"/>
                </a:lnTo>
                <a:lnTo>
                  <a:pt x="2702157" y="856093"/>
                </a:lnTo>
                <a:lnTo>
                  <a:pt x="2732153" y="827756"/>
                </a:lnTo>
                <a:lnTo>
                  <a:pt x="2753240" y="791991"/>
                </a:lnTo>
                <a:lnTo>
                  <a:pt x="2763557" y="750658"/>
                </a:lnTo>
                <a:lnTo>
                  <a:pt x="2764282" y="735964"/>
                </a:lnTo>
                <a:lnTo>
                  <a:pt x="2764170" y="141407"/>
                </a:lnTo>
                <a:lnTo>
                  <a:pt x="2756267" y="99170"/>
                </a:lnTo>
                <a:lnTo>
                  <a:pt x="2737217" y="62124"/>
                </a:lnTo>
                <a:lnTo>
                  <a:pt x="2708880" y="32128"/>
                </a:lnTo>
                <a:lnTo>
                  <a:pt x="2673115" y="11041"/>
                </a:lnTo>
                <a:lnTo>
                  <a:pt x="2631782" y="724"/>
                </a:lnTo>
                <a:lnTo>
                  <a:pt x="2617089" y="0"/>
                </a:lnTo>
                <a:lnTo>
                  <a:pt x="141407" y="111"/>
                </a:lnTo>
                <a:lnTo>
                  <a:pt x="99170" y="8014"/>
                </a:lnTo>
                <a:lnTo>
                  <a:pt x="62124" y="27064"/>
                </a:lnTo>
                <a:lnTo>
                  <a:pt x="32128" y="55401"/>
                </a:lnTo>
                <a:lnTo>
                  <a:pt x="11041" y="91166"/>
                </a:lnTo>
                <a:lnTo>
                  <a:pt x="724" y="132499"/>
                </a:lnTo>
                <a:lnTo>
                  <a:pt x="0" y="147193"/>
                </a:lnTo>
                <a:close/>
              </a:path>
            </a:pathLst>
          </a:custGeom>
          <a:solidFill>
            <a:srgbClr val="FFC000"/>
          </a:solidFill>
        </p:spPr>
        <p:txBody>
          <a:bodyPr wrap="square" lIns="0" tIns="0" rIns="0" bIns="0" rtlCol="0">
            <a:noAutofit/>
          </a:bodyPr>
          <a:lstStyle/>
          <a:p>
            <a:endParaRPr/>
          </a:p>
        </p:txBody>
      </p:sp>
      <p:sp>
        <p:nvSpPr>
          <p:cNvPr id="38" name="object 38"/>
          <p:cNvSpPr/>
          <p:nvPr/>
        </p:nvSpPr>
        <p:spPr>
          <a:xfrm>
            <a:off x="6998081" y="3611499"/>
            <a:ext cx="2764282" cy="883157"/>
          </a:xfrm>
          <a:custGeom>
            <a:avLst/>
            <a:gdLst/>
            <a:ahLst/>
            <a:cxnLst/>
            <a:rect l="l" t="t" r="r" b="b"/>
            <a:pathLst>
              <a:path w="2764282" h="883157">
                <a:moveTo>
                  <a:pt x="0" y="147193"/>
                </a:moveTo>
                <a:lnTo>
                  <a:pt x="6314" y="104417"/>
                </a:lnTo>
                <a:lnTo>
                  <a:pt x="24017" y="66589"/>
                </a:lnTo>
                <a:lnTo>
                  <a:pt x="51250" y="35570"/>
                </a:lnTo>
                <a:lnTo>
                  <a:pt x="86153" y="13217"/>
                </a:lnTo>
                <a:lnTo>
                  <a:pt x="126866" y="1392"/>
                </a:lnTo>
                <a:lnTo>
                  <a:pt x="147193" y="0"/>
                </a:lnTo>
                <a:lnTo>
                  <a:pt x="2617089" y="0"/>
                </a:lnTo>
                <a:lnTo>
                  <a:pt x="2659864" y="6314"/>
                </a:lnTo>
                <a:lnTo>
                  <a:pt x="2697692" y="24017"/>
                </a:lnTo>
                <a:lnTo>
                  <a:pt x="2728711" y="51250"/>
                </a:lnTo>
                <a:lnTo>
                  <a:pt x="2751064" y="86153"/>
                </a:lnTo>
                <a:lnTo>
                  <a:pt x="2762889" y="126866"/>
                </a:lnTo>
                <a:lnTo>
                  <a:pt x="2764282" y="147193"/>
                </a:lnTo>
                <a:lnTo>
                  <a:pt x="2764282" y="735964"/>
                </a:lnTo>
                <a:lnTo>
                  <a:pt x="2757967" y="778740"/>
                </a:lnTo>
                <a:lnTo>
                  <a:pt x="2740264" y="816568"/>
                </a:lnTo>
                <a:lnTo>
                  <a:pt x="2713031" y="847587"/>
                </a:lnTo>
                <a:lnTo>
                  <a:pt x="2678128" y="869940"/>
                </a:lnTo>
                <a:lnTo>
                  <a:pt x="2637415" y="881765"/>
                </a:lnTo>
                <a:lnTo>
                  <a:pt x="2617089" y="883157"/>
                </a:lnTo>
                <a:lnTo>
                  <a:pt x="147193" y="883157"/>
                </a:lnTo>
                <a:lnTo>
                  <a:pt x="104417" y="876843"/>
                </a:lnTo>
                <a:lnTo>
                  <a:pt x="66589" y="859140"/>
                </a:lnTo>
                <a:lnTo>
                  <a:pt x="35570" y="831907"/>
                </a:lnTo>
                <a:lnTo>
                  <a:pt x="13217" y="797004"/>
                </a:lnTo>
                <a:lnTo>
                  <a:pt x="1392" y="756291"/>
                </a:lnTo>
                <a:lnTo>
                  <a:pt x="0" y="735964"/>
                </a:lnTo>
                <a:lnTo>
                  <a:pt x="0" y="147193"/>
                </a:lnTo>
                <a:close/>
              </a:path>
            </a:pathLst>
          </a:custGeom>
          <a:ln w="25400">
            <a:solidFill>
              <a:srgbClr val="BB8B00"/>
            </a:solidFill>
          </a:ln>
        </p:spPr>
        <p:txBody>
          <a:bodyPr wrap="square" lIns="0" tIns="0" rIns="0" bIns="0" rtlCol="0">
            <a:noAutofit/>
          </a:bodyPr>
          <a:lstStyle/>
          <a:p>
            <a:endParaRPr/>
          </a:p>
        </p:txBody>
      </p:sp>
      <p:sp>
        <p:nvSpPr>
          <p:cNvPr id="39" name="object 39"/>
          <p:cNvSpPr/>
          <p:nvPr/>
        </p:nvSpPr>
        <p:spPr>
          <a:xfrm>
            <a:off x="5288915" y="4007866"/>
            <a:ext cx="1709546" cy="173735"/>
          </a:xfrm>
          <a:custGeom>
            <a:avLst/>
            <a:gdLst/>
            <a:ahLst/>
            <a:cxnLst/>
            <a:rect l="l" t="t" r="r" b="b"/>
            <a:pathLst>
              <a:path w="1709546" h="173735">
                <a:moveTo>
                  <a:pt x="15367" y="51815"/>
                </a:moveTo>
                <a:lnTo>
                  <a:pt x="35505" y="54126"/>
                </a:lnTo>
                <a:lnTo>
                  <a:pt x="1708658" y="173735"/>
                </a:lnTo>
                <a:lnTo>
                  <a:pt x="1709546" y="161162"/>
                </a:lnTo>
                <a:lnTo>
                  <a:pt x="36500" y="41435"/>
                </a:lnTo>
                <a:lnTo>
                  <a:pt x="12954" y="39750"/>
                </a:lnTo>
                <a:lnTo>
                  <a:pt x="12064" y="52450"/>
                </a:lnTo>
                <a:lnTo>
                  <a:pt x="81787" y="101091"/>
                </a:lnTo>
                <a:lnTo>
                  <a:pt x="89026" y="90677"/>
                </a:lnTo>
                <a:lnTo>
                  <a:pt x="35505" y="54126"/>
                </a:lnTo>
                <a:lnTo>
                  <a:pt x="15367" y="51815"/>
                </a:lnTo>
                <a:lnTo>
                  <a:pt x="16129" y="40893"/>
                </a:lnTo>
                <a:lnTo>
                  <a:pt x="25112" y="47029"/>
                </a:lnTo>
                <a:lnTo>
                  <a:pt x="15367" y="51815"/>
                </a:lnTo>
                <a:close/>
              </a:path>
              <a:path w="1709546" h="173735">
                <a:moveTo>
                  <a:pt x="81787" y="101091"/>
                </a:moveTo>
                <a:lnTo>
                  <a:pt x="12064" y="52450"/>
                </a:lnTo>
                <a:lnTo>
                  <a:pt x="12954" y="39750"/>
                </a:lnTo>
                <a:lnTo>
                  <a:pt x="36500" y="41435"/>
                </a:lnTo>
                <a:lnTo>
                  <a:pt x="94487" y="12953"/>
                </a:lnTo>
                <a:lnTo>
                  <a:pt x="97662" y="11302"/>
                </a:lnTo>
                <a:lnTo>
                  <a:pt x="98933" y="7492"/>
                </a:lnTo>
                <a:lnTo>
                  <a:pt x="97409" y="4444"/>
                </a:lnTo>
                <a:lnTo>
                  <a:pt x="95885" y="1269"/>
                </a:lnTo>
                <a:lnTo>
                  <a:pt x="92075" y="0"/>
                </a:lnTo>
                <a:lnTo>
                  <a:pt x="88900" y="1523"/>
                </a:lnTo>
                <a:lnTo>
                  <a:pt x="0" y="45211"/>
                </a:lnTo>
                <a:lnTo>
                  <a:pt x="81787" y="101091"/>
                </a:lnTo>
                <a:close/>
              </a:path>
              <a:path w="1709546" h="173735">
                <a:moveTo>
                  <a:pt x="25112" y="47029"/>
                </a:moveTo>
                <a:lnTo>
                  <a:pt x="16129" y="40893"/>
                </a:lnTo>
                <a:lnTo>
                  <a:pt x="15367" y="51815"/>
                </a:lnTo>
                <a:lnTo>
                  <a:pt x="25112" y="47029"/>
                </a:lnTo>
                <a:close/>
              </a:path>
            </a:pathLst>
          </a:custGeom>
          <a:solidFill>
            <a:srgbClr val="FFBE00"/>
          </a:solidFill>
        </p:spPr>
        <p:txBody>
          <a:bodyPr wrap="square" lIns="0" tIns="0" rIns="0" bIns="0" rtlCol="0">
            <a:noAutofit/>
          </a:bodyPr>
          <a:lstStyle/>
          <a:p>
            <a:endParaRPr/>
          </a:p>
        </p:txBody>
      </p:sp>
      <p:sp>
        <p:nvSpPr>
          <p:cNvPr id="15" name="object 15"/>
          <p:cNvSpPr/>
          <p:nvPr/>
        </p:nvSpPr>
        <p:spPr>
          <a:xfrm>
            <a:off x="1997583" y="4682807"/>
            <a:ext cx="3229483" cy="1787270"/>
          </a:xfrm>
          <a:prstGeom prst="rect">
            <a:avLst/>
          </a:prstGeom>
          <a:blipFill>
            <a:blip r:embed="rId5" cstate="print"/>
            <a:stretch>
              <a:fillRect/>
            </a:stretch>
          </a:blipFill>
        </p:spPr>
        <p:txBody>
          <a:bodyPr wrap="square" lIns="0" tIns="0" rIns="0" bIns="0" rtlCol="0">
            <a:noAutofit/>
          </a:bodyPr>
          <a:lstStyle/>
          <a:p>
            <a:endParaRPr/>
          </a:p>
        </p:txBody>
      </p:sp>
      <p:sp>
        <p:nvSpPr>
          <p:cNvPr id="16" name="object 16"/>
          <p:cNvSpPr/>
          <p:nvPr/>
        </p:nvSpPr>
        <p:spPr>
          <a:xfrm>
            <a:off x="1979676" y="4682845"/>
            <a:ext cx="3933316" cy="1857629"/>
          </a:xfrm>
          <a:custGeom>
            <a:avLst/>
            <a:gdLst/>
            <a:ahLst/>
            <a:cxnLst/>
            <a:rect l="l" t="t" r="r" b="b"/>
            <a:pathLst>
              <a:path w="3933316" h="1857628">
                <a:moveTo>
                  <a:pt x="0" y="1857629"/>
                </a:moveTo>
                <a:lnTo>
                  <a:pt x="3933316" y="1857629"/>
                </a:lnTo>
                <a:lnTo>
                  <a:pt x="3933316" y="0"/>
                </a:lnTo>
                <a:lnTo>
                  <a:pt x="0" y="0"/>
                </a:lnTo>
                <a:lnTo>
                  <a:pt x="0" y="1857629"/>
                </a:lnTo>
                <a:close/>
              </a:path>
            </a:pathLst>
          </a:custGeom>
          <a:ln w="28575">
            <a:solidFill>
              <a:srgbClr val="BB8B00"/>
            </a:solidFill>
            <a:prstDash val="lgDash"/>
          </a:ln>
        </p:spPr>
        <p:txBody>
          <a:bodyPr wrap="square" lIns="0" tIns="0" rIns="0" bIns="0" rtlCol="0">
            <a:noAutofit/>
          </a:bodyPr>
          <a:lstStyle/>
          <a:p>
            <a:endParaRPr/>
          </a:p>
        </p:txBody>
      </p:sp>
      <p:sp>
        <p:nvSpPr>
          <p:cNvPr id="17" name="object 17"/>
          <p:cNvSpPr/>
          <p:nvPr/>
        </p:nvSpPr>
        <p:spPr>
          <a:xfrm>
            <a:off x="7168515" y="4988433"/>
            <a:ext cx="3430269" cy="1246111"/>
          </a:xfrm>
          <a:custGeom>
            <a:avLst/>
            <a:gdLst/>
            <a:ahLst/>
            <a:cxnLst/>
            <a:rect l="l" t="t" r="r" b="b"/>
            <a:pathLst>
              <a:path w="3430269" h="1246111">
                <a:moveTo>
                  <a:pt x="0" y="207645"/>
                </a:moveTo>
                <a:lnTo>
                  <a:pt x="0" y="1038415"/>
                </a:lnTo>
                <a:lnTo>
                  <a:pt x="688" y="1055449"/>
                </a:lnTo>
                <a:lnTo>
                  <a:pt x="10585" y="1104063"/>
                </a:lnTo>
                <a:lnTo>
                  <a:pt x="31109" y="1147820"/>
                </a:lnTo>
                <a:lnTo>
                  <a:pt x="60817" y="1185278"/>
                </a:lnTo>
                <a:lnTo>
                  <a:pt x="98265" y="1214993"/>
                </a:lnTo>
                <a:lnTo>
                  <a:pt x="142012" y="1235522"/>
                </a:lnTo>
                <a:lnTo>
                  <a:pt x="190614" y="1245422"/>
                </a:lnTo>
                <a:lnTo>
                  <a:pt x="207644" y="1246111"/>
                </a:lnTo>
                <a:lnTo>
                  <a:pt x="3222498" y="1246111"/>
                </a:lnTo>
                <a:lnTo>
                  <a:pt x="3272405" y="1240075"/>
                </a:lnTo>
                <a:lnTo>
                  <a:pt x="3317951" y="1222928"/>
                </a:lnTo>
                <a:lnTo>
                  <a:pt x="3357685" y="1196114"/>
                </a:lnTo>
                <a:lnTo>
                  <a:pt x="3390162" y="1161077"/>
                </a:lnTo>
                <a:lnTo>
                  <a:pt x="3413932" y="1119259"/>
                </a:lnTo>
                <a:lnTo>
                  <a:pt x="3427548" y="1072104"/>
                </a:lnTo>
                <a:lnTo>
                  <a:pt x="3430269" y="1038415"/>
                </a:lnTo>
                <a:lnTo>
                  <a:pt x="3430269" y="207645"/>
                </a:lnTo>
                <a:lnTo>
                  <a:pt x="3424227" y="157744"/>
                </a:lnTo>
                <a:lnTo>
                  <a:pt x="3407065" y="112219"/>
                </a:lnTo>
                <a:lnTo>
                  <a:pt x="3380232" y="72511"/>
                </a:lnTo>
                <a:lnTo>
                  <a:pt x="3345175" y="40062"/>
                </a:lnTo>
                <a:lnTo>
                  <a:pt x="3303343" y="16317"/>
                </a:lnTo>
                <a:lnTo>
                  <a:pt x="3256183" y="2717"/>
                </a:lnTo>
                <a:lnTo>
                  <a:pt x="3222498" y="0"/>
                </a:lnTo>
                <a:lnTo>
                  <a:pt x="207644" y="0"/>
                </a:lnTo>
                <a:lnTo>
                  <a:pt x="157744" y="6034"/>
                </a:lnTo>
                <a:lnTo>
                  <a:pt x="112219" y="23176"/>
                </a:lnTo>
                <a:lnTo>
                  <a:pt x="72511" y="49983"/>
                </a:lnTo>
                <a:lnTo>
                  <a:pt x="40062" y="85011"/>
                </a:lnTo>
                <a:lnTo>
                  <a:pt x="16317" y="126819"/>
                </a:lnTo>
                <a:lnTo>
                  <a:pt x="2717" y="173963"/>
                </a:lnTo>
                <a:lnTo>
                  <a:pt x="0" y="207645"/>
                </a:lnTo>
                <a:close/>
              </a:path>
            </a:pathLst>
          </a:custGeom>
          <a:solidFill>
            <a:srgbClr val="FFC000"/>
          </a:solidFill>
        </p:spPr>
        <p:txBody>
          <a:bodyPr wrap="square" lIns="0" tIns="0" rIns="0" bIns="0" rtlCol="0">
            <a:noAutofit/>
          </a:bodyPr>
          <a:lstStyle/>
          <a:p>
            <a:endParaRPr/>
          </a:p>
        </p:txBody>
      </p:sp>
      <p:sp>
        <p:nvSpPr>
          <p:cNvPr id="18" name="object 18"/>
          <p:cNvSpPr/>
          <p:nvPr/>
        </p:nvSpPr>
        <p:spPr>
          <a:xfrm>
            <a:off x="7168515" y="4988433"/>
            <a:ext cx="3430269" cy="1246111"/>
          </a:xfrm>
          <a:custGeom>
            <a:avLst/>
            <a:gdLst/>
            <a:ahLst/>
            <a:cxnLst/>
            <a:rect l="l" t="t" r="r" b="b"/>
            <a:pathLst>
              <a:path w="3430269" h="1246111">
                <a:moveTo>
                  <a:pt x="0" y="207645"/>
                </a:moveTo>
                <a:lnTo>
                  <a:pt x="6034" y="157744"/>
                </a:lnTo>
                <a:lnTo>
                  <a:pt x="23176" y="112219"/>
                </a:lnTo>
                <a:lnTo>
                  <a:pt x="49983" y="72511"/>
                </a:lnTo>
                <a:lnTo>
                  <a:pt x="85011" y="40062"/>
                </a:lnTo>
                <a:lnTo>
                  <a:pt x="126819" y="16317"/>
                </a:lnTo>
                <a:lnTo>
                  <a:pt x="173963" y="2717"/>
                </a:lnTo>
                <a:lnTo>
                  <a:pt x="207644" y="0"/>
                </a:lnTo>
                <a:lnTo>
                  <a:pt x="3222498" y="0"/>
                </a:lnTo>
                <a:lnTo>
                  <a:pt x="3272405" y="6034"/>
                </a:lnTo>
                <a:lnTo>
                  <a:pt x="3317951" y="23176"/>
                </a:lnTo>
                <a:lnTo>
                  <a:pt x="3357685" y="49983"/>
                </a:lnTo>
                <a:lnTo>
                  <a:pt x="3390162" y="85011"/>
                </a:lnTo>
                <a:lnTo>
                  <a:pt x="3413932" y="126819"/>
                </a:lnTo>
                <a:lnTo>
                  <a:pt x="3427548" y="173963"/>
                </a:lnTo>
                <a:lnTo>
                  <a:pt x="3430269" y="207645"/>
                </a:lnTo>
                <a:lnTo>
                  <a:pt x="3430269" y="1038415"/>
                </a:lnTo>
                <a:lnTo>
                  <a:pt x="3424227" y="1088326"/>
                </a:lnTo>
                <a:lnTo>
                  <a:pt x="3407065" y="1133863"/>
                </a:lnTo>
                <a:lnTo>
                  <a:pt x="3380232" y="1173581"/>
                </a:lnTo>
                <a:lnTo>
                  <a:pt x="3345175" y="1206037"/>
                </a:lnTo>
                <a:lnTo>
                  <a:pt x="3303343" y="1229789"/>
                </a:lnTo>
                <a:lnTo>
                  <a:pt x="3256183" y="1243392"/>
                </a:lnTo>
                <a:lnTo>
                  <a:pt x="3222498" y="1246111"/>
                </a:lnTo>
                <a:lnTo>
                  <a:pt x="207644" y="1246111"/>
                </a:lnTo>
                <a:lnTo>
                  <a:pt x="157744" y="1240075"/>
                </a:lnTo>
                <a:lnTo>
                  <a:pt x="112219" y="1222928"/>
                </a:lnTo>
                <a:lnTo>
                  <a:pt x="72511" y="1196114"/>
                </a:lnTo>
                <a:lnTo>
                  <a:pt x="40062" y="1161077"/>
                </a:lnTo>
                <a:lnTo>
                  <a:pt x="16317" y="1119259"/>
                </a:lnTo>
                <a:lnTo>
                  <a:pt x="2717" y="1072104"/>
                </a:lnTo>
                <a:lnTo>
                  <a:pt x="0" y="1038415"/>
                </a:lnTo>
                <a:lnTo>
                  <a:pt x="0" y="207645"/>
                </a:lnTo>
                <a:close/>
              </a:path>
            </a:pathLst>
          </a:custGeom>
          <a:ln w="25400">
            <a:solidFill>
              <a:srgbClr val="BB8B00"/>
            </a:solidFill>
          </a:ln>
        </p:spPr>
        <p:txBody>
          <a:bodyPr wrap="square" lIns="0" tIns="0" rIns="0" bIns="0" rtlCol="0">
            <a:noAutofit/>
          </a:bodyPr>
          <a:lstStyle/>
          <a:p>
            <a:endParaRPr/>
          </a:p>
        </p:txBody>
      </p:sp>
      <p:sp>
        <p:nvSpPr>
          <p:cNvPr id="19" name="object 19"/>
          <p:cNvSpPr/>
          <p:nvPr/>
        </p:nvSpPr>
        <p:spPr>
          <a:xfrm>
            <a:off x="5459349" y="4954651"/>
            <a:ext cx="1711325" cy="662762"/>
          </a:xfrm>
          <a:custGeom>
            <a:avLst/>
            <a:gdLst/>
            <a:ahLst/>
            <a:cxnLst/>
            <a:rect l="l" t="t" r="r" b="b"/>
            <a:pathLst>
              <a:path w="1711325" h="662762">
                <a:moveTo>
                  <a:pt x="105028" y="5842"/>
                </a:moveTo>
                <a:lnTo>
                  <a:pt x="104393" y="2286"/>
                </a:lnTo>
                <a:lnTo>
                  <a:pt x="101091" y="0"/>
                </a:lnTo>
                <a:lnTo>
                  <a:pt x="97662" y="635"/>
                </a:lnTo>
                <a:lnTo>
                  <a:pt x="0" y="17399"/>
                </a:lnTo>
                <a:lnTo>
                  <a:pt x="13970" y="15875"/>
                </a:lnTo>
                <a:lnTo>
                  <a:pt x="12826" y="28067"/>
                </a:lnTo>
                <a:lnTo>
                  <a:pt x="31581" y="35938"/>
                </a:lnTo>
                <a:lnTo>
                  <a:pt x="1706879" y="662762"/>
                </a:lnTo>
                <a:lnTo>
                  <a:pt x="1711325" y="650862"/>
                </a:lnTo>
                <a:lnTo>
                  <a:pt x="35924" y="24088"/>
                </a:lnTo>
                <a:lnTo>
                  <a:pt x="23638" y="26204"/>
                </a:lnTo>
                <a:lnTo>
                  <a:pt x="16763" y="17780"/>
                </a:lnTo>
                <a:lnTo>
                  <a:pt x="35924" y="24088"/>
                </a:lnTo>
                <a:lnTo>
                  <a:pt x="99822" y="13081"/>
                </a:lnTo>
                <a:lnTo>
                  <a:pt x="103250" y="12573"/>
                </a:lnTo>
                <a:lnTo>
                  <a:pt x="105663" y="9271"/>
                </a:lnTo>
                <a:lnTo>
                  <a:pt x="105028" y="5842"/>
                </a:lnTo>
                <a:close/>
              </a:path>
              <a:path w="1711325" h="662762">
                <a:moveTo>
                  <a:pt x="9525" y="27686"/>
                </a:moveTo>
                <a:lnTo>
                  <a:pt x="31581" y="35938"/>
                </a:lnTo>
                <a:lnTo>
                  <a:pt x="12826" y="28067"/>
                </a:lnTo>
                <a:lnTo>
                  <a:pt x="13970" y="15875"/>
                </a:lnTo>
                <a:lnTo>
                  <a:pt x="0" y="17399"/>
                </a:lnTo>
                <a:lnTo>
                  <a:pt x="62737" y="94106"/>
                </a:lnTo>
                <a:lnTo>
                  <a:pt x="64897" y="96900"/>
                </a:lnTo>
                <a:lnTo>
                  <a:pt x="68961" y="97281"/>
                </a:lnTo>
                <a:lnTo>
                  <a:pt x="71627" y="94996"/>
                </a:lnTo>
                <a:lnTo>
                  <a:pt x="74295" y="92837"/>
                </a:lnTo>
                <a:lnTo>
                  <a:pt x="74802" y="88773"/>
                </a:lnTo>
                <a:lnTo>
                  <a:pt x="72516" y="86106"/>
                </a:lnTo>
                <a:lnTo>
                  <a:pt x="31581" y="35938"/>
                </a:lnTo>
                <a:lnTo>
                  <a:pt x="9525" y="27686"/>
                </a:lnTo>
                <a:close/>
              </a:path>
              <a:path w="1711325" h="662762">
                <a:moveTo>
                  <a:pt x="35924" y="24088"/>
                </a:moveTo>
                <a:lnTo>
                  <a:pt x="16763" y="17780"/>
                </a:lnTo>
                <a:lnTo>
                  <a:pt x="23638" y="26204"/>
                </a:lnTo>
                <a:lnTo>
                  <a:pt x="35924" y="24088"/>
                </a:lnTo>
                <a:close/>
              </a:path>
            </a:pathLst>
          </a:custGeom>
          <a:solidFill>
            <a:srgbClr val="FFBE00"/>
          </a:solidFill>
        </p:spPr>
        <p:txBody>
          <a:bodyPr wrap="square" lIns="0" tIns="0" rIns="0" bIns="0" rtlCol="0">
            <a:noAutofit/>
          </a:bodyPr>
          <a:lstStyle/>
          <a:p>
            <a:endParaRPr/>
          </a:p>
        </p:txBody>
      </p:sp>
      <p:sp>
        <p:nvSpPr>
          <p:cNvPr id="14" name="object 14"/>
          <p:cNvSpPr txBox="1"/>
          <p:nvPr/>
        </p:nvSpPr>
        <p:spPr>
          <a:xfrm>
            <a:off x="387502" y="197103"/>
            <a:ext cx="4465430" cy="380492"/>
          </a:xfrm>
          <a:prstGeom prst="rect">
            <a:avLst/>
          </a:prstGeom>
        </p:spPr>
        <p:txBody>
          <a:bodyPr wrap="square" lIns="0" tIns="18383" rIns="0" bIns="0" rtlCol="0">
            <a:noAutofit/>
          </a:bodyPr>
          <a:lstStyle/>
          <a:p>
            <a:pPr marL="12700">
              <a:lnSpc>
                <a:spcPts val="2895"/>
              </a:lnSpc>
            </a:pPr>
            <a:r>
              <a:rPr sz="2800" b="1" u="heavy" spc="-8" dirty="0">
                <a:solidFill>
                  <a:srgbClr val="404040"/>
                </a:solidFill>
                <a:latin typeface="Calibri"/>
                <a:cs typeface="Calibri"/>
              </a:rPr>
              <a:t>READING AND WRITING FILES</a:t>
            </a:r>
            <a:endParaRPr sz="2800">
              <a:latin typeface="Calibri"/>
              <a:cs typeface="Calibri"/>
            </a:endParaRPr>
          </a:p>
        </p:txBody>
      </p:sp>
      <p:sp>
        <p:nvSpPr>
          <p:cNvPr id="13" name="object 13"/>
          <p:cNvSpPr txBox="1"/>
          <p:nvPr/>
        </p:nvSpPr>
        <p:spPr>
          <a:xfrm>
            <a:off x="6987285" y="2574925"/>
            <a:ext cx="2497501" cy="528650"/>
          </a:xfrm>
          <a:prstGeom prst="rect">
            <a:avLst/>
          </a:prstGeom>
        </p:spPr>
        <p:txBody>
          <a:bodyPr wrap="square" lIns="0" tIns="12065" rIns="0" bIns="0" rtlCol="0">
            <a:noAutofit/>
          </a:bodyPr>
          <a:lstStyle/>
          <a:p>
            <a:pPr algn="ctr">
              <a:lnSpc>
                <a:spcPts val="1900"/>
              </a:lnSpc>
            </a:pPr>
            <a:r>
              <a:rPr sz="1800" spc="-7" dirty="0">
                <a:solidFill>
                  <a:srgbClr val="FFFFFF"/>
                </a:solidFill>
                <a:latin typeface="Calibri"/>
                <a:cs typeface="Calibri"/>
              </a:rPr>
              <a:t>To know where is  working</a:t>
            </a:r>
            <a:endParaRPr sz="1800">
              <a:latin typeface="Calibri"/>
              <a:cs typeface="Calibri"/>
            </a:endParaRPr>
          </a:p>
          <a:p>
            <a:pPr marL="792076" marR="808215" algn="ctr">
              <a:lnSpc>
                <a:spcPts val="2160"/>
              </a:lnSpc>
              <a:spcBef>
                <a:spcPts val="13"/>
              </a:spcBef>
            </a:pPr>
            <a:r>
              <a:rPr sz="1800" spc="-6" dirty="0">
                <a:solidFill>
                  <a:srgbClr val="FFFFFF"/>
                </a:solidFill>
                <a:latin typeface="Calibri"/>
                <a:cs typeface="Calibri"/>
              </a:rPr>
              <a:t>directory</a:t>
            </a:r>
            <a:endParaRPr sz="1800">
              <a:latin typeface="Calibri"/>
              <a:cs typeface="Calibri"/>
            </a:endParaRPr>
          </a:p>
        </p:txBody>
      </p:sp>
      <p:sp>
        <p:nvSpPr>
          <p:cNvPr id="12" name="object 12"/>
          <p:cNvSpPr txBox="1"/>
          <p:nvPr/>
        </p:nvSpPr>
        <p:spPr>
          <a:xfrm>
            <a:off x="7164070" y="3808729"/>
            <a:ext cx="2465273" cy="528319"/>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Open and read function is</a:t>
            </a:r>
            <a:endParaRPr sz="1800">
              <a:latin typeface="Calibri"/>
              <a:cs typeface="Calibri"/>
            </a:endParaRPr>
          </a:p>
          <a:p>
            <a:pPr marL="43179" marR="34290">
              <a:lnSpc>
                <a:spcPts val="2160"/>
              </a:lnSpc>
              <a:spcBef>
                <a:spcPts val="13"/>
              </a:spcBef>
            </a:pPr>
            <a:r>
              <a:rPr sz="1800" spc="0" dirty="0">
                <a:solidFill>
                  <a:srgbClr val="FFFFFF"/>
                </a:solidFill>
                <a:latin typeface="Calibri"/>
                <a:cs typeface="Calibri"/>
              </a:rPr>
              <a:t>used here to read the file</a:t>
            </a:r>
            <a:endParaRPr sz="1800">
              <a:latin typeface="Calibri"/>
              <a:cs typeface="Calibri"/>
            </a:endParaRPr>
          </a:p>
        </p:txBody>
      </p:sp>
      <p:sp>
        <p:nvSpPr>
          <p:cNvPr id="11" name="object 11"/>
          <p:cNvSpPr txBox="1"/>
          <p:nvPr/>
        </p:nvSpPr>
        <p:spPr>
          <a:xfrm>
            <a:off x="7312914" y="5230368"/>
            <a:ext cx="3158212" cy="802589"/>
          </a:xfrm>
          <a:prstGeom prst="rect">
            <a:avLst/>
          </a:prstGeom>
        </p:spPr>
        <p:txBody>
          <a:bodyPr wrap="square" lIns="0" tIns="12065" rIns="0" bIns="0" rtlCol="0">
            <a:noAutofit/>
          </a:bodyPr>
          <a:lstStyle/>
          <a:p>
            <a:pPr algn="ctr">
              <a:lnSpc>
                <a:spcPts val="1900"/>
              </a:lnSpc>
            </a:pPr>
            <a:r>
              <a:rPr sz="1800" spc="-5" dirty="0">
                <a:solidFill>
                  <a:srgbClr val="FFFFFF"/>
                </a:solidFill>
                <a:latin typeface="Calibri"/>
                <a:cs typeface="Calibri"/>
              </a:rPr>
              <a:t>To read multiple lines, we have to</a:t>
            </a:r>
            <a:endParaRPr sz="1800">
              <a:latin typeface="Calibri"/>
              <a:cs typeface="Calibri"/>
            </a:endParaRPr>
          </a:p>
          <a:p>
            <a:pPr marL="362331" marR="379554" algn="ctr">
              <a:lnSpc>
                <a:spcPts val="2160"/>
              </a:lnSpc>
              <a:spcBef>
                <a:spcPts val="13"/>
              </a:spcBef>
            </a:pPr>
            <a:r>
              <a:rPr sz="1800" spc="1" dirty="0">
                <a:solidFill>
                  <a:srgbClr val="FFFFFF"/>
                </a:solidFill>
                <a:latin typeface="Calibri"/>
                <a:cs typeface="Calibri"/>
              </a:rPr>
              <a:t>open it with “with open “</a:t>
            </a:r>
            <a:endParaRPr sz="1800">
              <a:latin typeface="Calibri"/>
              <a:cs typeface="Calibri"/>
            </a:endParaRPr>
          </a:p>
          <a:p>
            <a:pPr marR="15775" algn="ctr">
              <a:lnSpc>
                <a:spcPts val="2160"/>
              </a:lnSpc>
            </a:pPr>
            <a:r>
              <a:rPr sz="1800" spc="-1" dirty="0">
                <a:solidFill>
                  <a:srgbClr val="FFFFFF"/>
                </a:solidFill>
                <a:latin typeface="Calibri"/>
                <a:cs typeface="Calibri"/>
              </a:rPr>
              <a:t>keyword and print it in “for” loop</a:t>
            </a:r>
            <a:endParaRPr sz="1800">
              <a:latin typeface="Calibri"/>
              <a:cs typeface="Calibri"/>
            </a:endParaRPr>
          </a:p>
        </p:txBody>
      </p:sp>
      <p:sp>
        <p:nvSpPr>
          <p:cNvPr id="9" name="object 9"/>
          <p:cNvSpPr txBox="1"/>
          <p:nvPr/>
        </p:nvSpPr>
        <p:spPr>
          <a:xfrm>
            <a:off x="1979676" y="4682845"/>
            <a:ext cx="3933316" cy="1857629"/>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1656714" y="2652649"/>
            <a:ext cx="3933316" cy="1857628"/>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1371600" y="1295400"/>
            <a:ext cx="8458200" cy="640079"/>
          </a:xfrm>
          <a:prstGeom prst="rect">
            <a:avLst/>
          </a:prstGeom>
        </p:spPr>
        <p:txBody>
          <a:bodyPr wrap="square" lIns="0" tIns="54991" rIns="0" bIns="0" rtlCol="0">
            <a:noAutofit/>
          </a:bodyPr>
          <a:lstStyle/>
          <a:p>
            <a:pPr marL="2606675" marR="689965" indent="-2514981">
              <a:lnSpc>
                <a:spcPts val="2160"/>
              </a:lnSpc>
              <a:tabLst>
                <a:tab pos="2603500" algn="l"/>
              </a:tabLst>
            </a:pPr>
            <a:r>
              <a:rPr sz="1800" b="1" spc="-2" dirty="0">
                <a:latin typeface="Calibri"/>
                <a:cs typeface="Calibri"/>
              </a:rPr>
              <a:t>Nam</a:t>
            </a:r>
            <a:r>
              <a:rPr sz="1800" b="1" spc="0" dirty="0">
                <a:latin typeface="Calibri"/>
                <a:cs typeface="Calibri"/>
              </a:rPr>
              <a:t>	</a:t>
            </a:r>
            <a:r>
              <a:rPr sz="1800" b="1" spc="-2" dirty="0">
                <a:latin typeface="Calibri"/>
                <a:cs typeface="Calibri"/>
              </a:rPr>
              <a:t>open("filename") opens the given file for reading, and returns a file object</a:t>
            </a:r>
            <a:endParaRPr sz="1800">
              <a:latin typeface="Calibri"/>
              <a:cs typeface="Calibri"/>
            </a:endParaRPr>
          </a:p>
        </p:txBody>
      </p:sp>
      <p:sp>
        <p:nvSpPr>
          <p:cNvPr id="6" name="object 6"/>
          <p:cNvSpPr txBox="1"/>
          <p:nvPr/>
        </p:nvSpPr>
        <p:spPr>
          <a:xfrm>
            <a:off x="1371600" y="1935479"/>
            <a:ext cx="2514600" cy="365760"/>
          </a:xfrm>
          <a:prstGeom prst="rect">
            <a:avLst/>
          </a:prstGeom>
        </p:spPr>
        <p:txBody>
          <a:bodyPr wrap="square" lIns="0" tIns="39369" rIns="0" bIns="0" rtlCol="0">
            <a:noAutofit/>
          </a:bodyPr>
          <a:lstStyle/>
          <a:p>
            <a:pPr marL="91693">
              <a:lnSpc>
                <a:spcPct val="101725"/>
              </a:lnSpc>
            </a:pPr>
            <a:r>
              <a:rPr sz="1800" spc="-2" dirty="0">
                <a:latin typeface="Calibri"/>
                <a:cs typeface="Calibri"/>
              </a:rPr>
              <a:t>name.read()</a:t>
            </a:r>
            <a:endParaRPr sz="1800">
              <a:latin typeface="Calibri"/>
              <a:cs typeface="Calibri"/>
            </a:endParaRPr>
          </a:p>
        </p:txBody>
      </p:sp>
      <p:sp>
        <p:nvSpPr>
          <p:cNvPr id="5" name="object 5"/>
          <p:cNvSpPr txBox="1"/>
          <p:nvPr/>
        </p:nvSpPr>
        <p:spPr>
          <a:xfrm>
            <a:off x="3886200" y="1935479"/>
            <a:ext cx="5943600" cy="365760"/>
          </a:xfrm>
          <a:prstGeom prst="rect">
            <a:avLst/>
          </a:prstGeom>
        </p:spPr>
        <p:txBody>
          <a:bodyPr wrap="square" lIns="0" tIns="39369" rIns="0" bIns="0" rtlCol="0">
            <a:noAutofit/>
          </a:bodyPr>
          <a:lstStyle/>
          <a:p>
            <a:pPr marL="92075">
              <a:lnSpc>
                <a:spcPct val="101725"/>
              </a:lnSpc>
            </a:pPr>
            <a:r>
              <a:rPr sz="1800" spc="-3" dirty="0">
                <a:latin typeface="Calibri"/>
                <a:cs typeface="Calibri"/>
              </a:rPr>
              <a:t>file's entire contents as a string</a:t>
            </a:r>
            <a:endParaRPr sz="1800">
              <a:latin typeface="Calibri"/>
              <a:cs typeface="Calibri"/>
            </a:endParaRPr>
          </a:p>
        </p:txBody>
      </p:sp>
      <p:sp>
        <p:nvSpPr>
          <p:cNvPr id="4" name="object 4"/>
          <p:cNvSpPr txBox="1"/>
          <p:nvPr/>
        </p:nvSpPr>
        <p:spPr>
          <a:xfrm>
            <a:off x="1767167" y="336423"/>
            <a:ext cx="83230"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22363" y="336423"/>
            <a:ext cx="8366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950840" y="336423"/>
            <a:ext cx="87279"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1025232" y="3015348"/>
            <a:ext cx="4012438" cy="2914395"/>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779284" y="3021736"/>
            <a:ext cx="4504309" cy="3101975"/>
          </a:xfrm>
          <a:custGeom>
            <a:avLst/>
            <a:gdLst/>
            <a:ahLst/>
            <a:cxnLst/>
            <a:rect l="l" t="t" r="r" b="b"/>
            <a:pathLst>
              <a:path w="4504309" h="3101975">
                <a:moveTo>
                  <a:pt x="0" y="3101975"/>
                </a:moveTo>
                <a:lnTo>
                  <a:pt x="4504309" y="3101975"/>
                </a:lnTo>
                <a:lnTo>
                  <a:pt x="4504309" y="0"/>
                </a:lnTo>
                <a:lnTo>
                  <a:pt x="0" y="0"/>
                </a:lnTo>
                <a:lnTo>
                  <a:pt x="0" y="3101975"/>
                </a:lnTo>
                <a:close/>
              </a:path>
            </a:pathLst>
          </a:custGeom>
          <a:ln w="28575">
            <a:solidFill>
              <a:srgbClr val="BB8B00"/>
            </a:solidFill>
            <a:prstDash val="lgDash"/>
          </a:ln>
        </p:spPr>
        <p:txBody>
          <a:bodyPr wrap="square" lIns="0" tIns="0" rIns="0" bIns="0" rtlCol="0">
            <a:noAutofit/>
          </a:bodyPr>
          <a:lstStyle/>
          <a:p>
            <a:endParaRPr/>
          </a:p>
        </p:txBody>
      </p:sp>
      <p:sp>
        <p:nvSpPr>
          <p:cNvPr id="15" name="object 15"/>
          <p:cNvSpPr/>
          <p:nvPr/>
        </p:nvSpPr>
        <p:spPr>
          <a:xfrm>
            <a:off x="6802120" y="3341116"/>
            <a:ext cx="3117723" cy="883031"/>
          </a:xfrm>
          <a:custGeom>
            <a:avLst/>
            <a:gdLst/>
            <a:ahLst/>
            <a:cxnLst/>
            <a:rect l="l" t="t" r="r" b="b"/>
            <a:pathLst>
              <a:path w="3117723" h="883031">
                <a:moveTo>
                  <a:pt x="0" y="147193"/>
                </a:moveTo>
                <a:lnTo>
                  <a:pt x="111" y="741632"/>
                </a:lnTo>
                <a:lnTo>
                  <a:pt x="8014" y="783910"/>
                </a:lnTo>
                <a:lnTo>
                  <a:pt x="27064" y="820961"/>
                </a:lnTo>
                <a:lnTo>
                  <a:pt x="55401" y="850942"/>
                </a:lnTo>
                <a:lnTo>
                  <a:pt x="91166" y="872006"/>
                </a:lnTo>
                <a:lnTo>
                  <a:pt x="132499" y="882307"/>
                </a:lnTo>
                <a:lnTo>
                  <a:pt x="147193" y="883031"/>
                </a:lnTo>
                <a:lnTo>
                  <a:pt x="2976315" y="882919"/>
                </a:lnTo>
                <a:lnTo>
                  <a:pt x="3018552" y="875029"/>
                </a:lnTo>
                <a:lnTo>
                  <a:pt x="3055598" y="856001"/>
                </a:lnTo>
                <a:lnTo>
                  <a:pt x="3085594" y="827682"/>
                </a:lnTo>
                <a:lnTo>
                  <a:pt x="3106681" y="791917"/>
                </a:lnTo>
                <a:lnTo>
                  <a:pt x="3116998" y="750552"/>
                </a:lnTo>
                <a:lnTo>
                  <a:pt x="3117723" y="735838"/>
                </a:lnTo>
                <a:lnTo>
                  <a:pt x="3117611" y="141407"/>
                </a:lnTo>
                <a:lnTo>
                  <a:pt x="3109708" y="99170"/>
                </a:lnTo>
                <a:lnTo>
                  <a:pt x="3090658" y="62124"/>
                </a:lnTo>
                <a:lnTo>
                  <a:pt x="3062321" y="32128"/>
                </a:lnTo>
                <a:lnTo>
                  <a:pt x="3026556" y="11041"/>
                </a:lnTo>
                <a:lnTo>
                  <a:pt x="2985223" y="724"/>
                </a:lnTo>
                <a:lnTo>
                  <a:pt x="2970529" y="0"/>
                </a:lnTo>
                <a:lnTo>
                  <a:pt x="141407" y="111"/>
                </a:lnTo>
                <a:lnTo>
                  <a:pt x="99170" y="8014"/>
                </a:lnTo>
                <a:lnTo>
                  <a:pt x="62124" y="27064"/>
                </a:lnTo>
                <a:lnTo>
                  <a:pt x="32128" y="55401"/>
                </a:lnTo>
                <a:lnTo>
                  <a:pt x="11041" y="91166"/>
                </a:lnTo>
                <a:lnTo>
                  <a:pt x="724" y="132499"/>
                </a:lnTo>
                <a:lnTo>
                  <a:pt x="0" y="147193"/>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6802120" y="3341116"/>
            <a:ext cx="3117723" cy="883031"/>
          </a:xfrm>
          <a:custGeom>
            <a:avLst/>
            <a:gdLst/>
            <a:ahLst/>
            <a:cxnLst/>
            <a:rect l="l" t="t" r="r" b="b"/>
            <a:pathLst>
              <a:path w="3117723" h="883031">
                <a:moveTo>
                  <a:pt x="0" y="147193"/>
                </a:moveTo>
                <a:lnTo>
                  <a:pt x="6314" y="104417"/>
                </a:lnTo>
                <a:lnTo>
                  <a:pt x="24017" y="66589"/>
                </a:lnTo>
                <a:lnTo>
                  <a:pt x="51250" y="35570"/>
                </a:lnTo>
                <a:lnTo>
                  <a:pt x="86153" y="13217"/>
                </a:lnTo>
                <a:lnTo>
                  <a:pt x="126866" y="1392"/>
                </a:lnTo>
                <a:lnTo>
                  <a:pt x="147193" y="0"/>
                </a:lnTo>
                <a:lnTo>
                  <a:pt x="2970529" y="0"/>
                </a:lnTo>
                <a:lnTo>
                  <a:pt x="3013305" y="6314"/>
                </a:lnTo>
                <a:lnTo>
                  <a:pt x="3051133" y="24017"/>
                </a:lnTo>
                <a:lnTo>
                  <a:pt x="3082152" y="51250"/>
                </a:lnTo>
                <a:lnTo>
                  <a:pt x="3104505" y="86153"/>
                </a:lnTo>
                <a:lnTo>
                  <a:pt x="3116330" y="126866"/>
                </a:lnTo>
                <a:lnTo>
                  <a:pt x="3117723" y="147193"/>
                </a:lnTo>
                <a:lnTo>
                  <a:pt x="3117723" y="735838"/>
                </a:lnTo>
                <a:lnTo>
                  <a:pt x="3111408" y="778660"/>
                </a:lnTo>
                <a:lnTo>
                  <a:pt x="3093705" y="816497"/>
                </a:lnTo>
                <a:lnTo>
                  <a:pt x="3066472" y="847503"/>
                </a:lnTo>
                <a:lnTo>
                  <a:pt x="3031569" y="869833"/>
                </a:lnTo>
                <a:lnTo>
                  <a:pt x="2990856" y="881640"/>
                </a:lnTo>
                <a:lnTo>
                  <a:pt x="2970529" y="883031"/>
                </a:lnTo>
                <a:lnTo>
                  <a:pt x="147193" y="883031"/>
                </a:lnTo>
                <a:lnTo>
                  <a:pt x="104417" y="876727"/>
                </a:lnTo>
                <a:lnTo>
                  <a:pt x="66589" y="859045"/>
                </a:lnTo>
                <a:lnTo>
                  <a:pt x="35570" y="831832"/>
                </a:lnTo>
                <a:lnTo>
                  <a:pt x="13217" y="796932"/>
                </a:lnTo>
                <a:lnTo>
                  <a:pt x="1392" y="756191"/>
                </a:lnTo>
                <a:lnTo>
                  <a:pt x="0" y="735838"/>
                </a:lnTo>
                <a:lnTo>
                  <a:pt x="0" y="147193"/>
                </a:lnTo>
                <a:close/>
              </a:path>
            </a:pathLst>
          </a:custGeom>
          <a:ln w="25400">
            <a:solidFill>
              <a:srgbClr val="BB8B00"/>
            </a:solidFill>
          </a:ln>
        </p:spPr>
        <p:txBody>
          <a:bodyPr wrap="square" lIns="0" tIns="0" rIns="0" bIns="0" rtlCol="0">
            <a:noAutofit/>
          </a:bodyPr>
          <a:lstStyle/>
          <a:p>
            <a:endParaRPr/>
          </a:p>
        </p:txBody>
      </p:sp>
      <p:sp>
        <p:nvSpPr>
          <p:cNvPr id="17" name="object 17"/>
          <p:cNvSpPr/>
          <p:nvPr/>
        </p:nvSpPr>
        <p:spPr>
          <a:xfrm>
            <a:off x="4225544" y="3489960"/>
            <a:ext cx="2577210" cy="298957"/>
          </a:xfrm>
          <a:custGeom>
            <a:avLst/>
            <a:gdLst/>
            <a:ahLst/>
            <a:cxnLst/>
            <a:rect l="l" t="t" r="r" b="b"/>
            <a:pathLst>
              <a:path w="2577210" h="298958">
                <a:moveTo>
                  <a:pt x="15239" y="49911"/>
                </a:moveTo>
                <a:lnTo>
                  <a:pt x="35384" y="52691"/>
                </a:lnTo>
                <a:lnTo>
                  <a:pt x="2575940" y="298957"/>
                </a:lnTo>
                <a:lnTo>
                  <a:pt x="2577210" y="286384"/>
                </a:lnTo>
                <a:lnTo>
                  <a:pt x="36565" y="40110"/>
                </a:lnTo>
                <a:lnTo>
                  <a:pt x="13207" y="37845"/>
                </a:lnTo>
                <a:lnTo>
                  <a:pt x="11937" y="50418"/>
                </a:lnTo>
                <a:lnTo>
                  <a:pt x="80390" y="100964"/>
                </a:lnTo>
                <a:lnTo>
                  <a:pt x="83311" y="102997"/>
                </a:lnTo>
                <a:lnTo>
                  <a:pt x="87248" y="102362"/>
                </a:lnTo>
                <a:lnTo>
                  <a:pt x="89280" y="99440"/>
                </a:lnTo>
                <a:lnTo>
                  <a:pt x="91312" y="96647"/>
                </a:lnTo>
                <a:lnTo>
                  <a:pt x="90677" y="92710"/>
                </a:lnTo>
                <a:lnTo>
                  <a:pt x="87883" y="90550"/>
                </a:lnTo>
                <a:lnTo>
                  <a:pt x="35384" y="52691"/>
                </a:lnTo>
                <a:lnTo>
                  <a:pt x="15239" y="49911"/>
                </a:lnTo>
                <a:lnTo>
                  <a:pt x="16382" y="38988"/>
                </a:lnTo>
                <a:lnTo>
                  <a:pt x="25188" y="45338"/>
                </a:lnTo>
                <a:lnTo>
                  <a:pt x="15239" y="49911"/>
                </a:lnTo>
                <a:close/>
              </a:path>
              <a:path w="2577210" h="298958">
                <a:moveTo>
                  <a:pt x="80390" y="100964"/>
                </a:moveTo>
                <a:lnTo>
                  <a:pt x="11937" y="50418"/>
                </a:lnTo>
                <a:lnTo>
                  <a:pt x="13207" y="37845"/>
                </a:lnTo>
                <a:lnTo>
                  <a:pt x="36565" y="40110"/>
                </a:lnTo>
                <a:lnTo>
                  <a:pt x="95376" y="13080"/>
                </a:lnTo>
                <a:lnTo>
                  <a:pt x="98551" y="11556"/>
                </a:lnTo>
                <a:lnTo>
                  <a:pt x="99948" y="7747"/>
                </a:lnTo>
                <a:lnTo>
                  <a:pt x="98551" y="4572"/>
                </a:lnTo>
                <a:lnTo>
                  <a:pt x="97027" y="1397"/>
                </a:lnTo>
                <a:lnTo>
                  <a:pt x="93217" y="0"/>
                </a:lnTo>
                <a:lnTo>
                  <a:pt x="90042" y="1524"/>
                </a:lnTo>
                <a:lnTo>
                  <a:pt x="0" y="42925"/>
                </a:lnTo>
                <a:lnTo>
                  <a:pt x="80390" y="100964"/>
                </a:lnTo>
                <a:close/>
              </a:path>
              <a:path w="2577210" h="298958">
                <a:moveTo>
                  <a:pt x="25188" y="45338"/>
                </a:moveTo>
                <a:lnTo>
                  <a:pt x="16382" y="38988"/>
                </a:lnTo>
                <a:lnTo>
                  <a:pt x="15239" y="49911"/>
                </a:lnTo>
                <a:lnTo>
                  <a:pt x="25188" y="45338"/>
                </a:lnTo>
                <a:close/>
              </a:path>
            </a:pathLst>
          </a:custGeom>
          <a:solidFill>
            <a:srgbClr val="FFBE00"/>
          </a:solidFill>
        </p:spPr>
        <p:txBody>
          <a:bodyPr wrap="square" lIns="0" tIns="0" rIns="0" bIns="0" rtlCol="0">
            <a:noAutofit/>
          </a:bodyPr>
          <a:lstStyle/>
          <a:p>
            <a:endParaRPr/>
          </a:p>
        </p:txBody>
      </p:sp>
      <p:sp>
        <p:nvSpPr>
          <p:cNvPr id="12" name="object 12"/>
          <p:cNvSpPr txBox="1"/>
          <p:nvPr/>
        </p:nvSpPr>
        <p:spPr>
          <a:xfrm>
            <a:off x="387502" y="197103"/>
            <a:ext cx="3995139" cy="380492"/>
          </a:xfrm>
          <a:prstGeom prst="rect">
            <a:avLst/>
          </a:prstGeom>
        </p:spPr>
        <p:txBody>
          <a:bodyPr wrap="square" lIns="0" tIns="18383" rIns="0" bIns="0" rtlCol="0">
            <a:noAutofit/>
          </a:bodyPr>
          <a:lstStyle/>
          <a:p>
            <a:pPr marL="12700">
              <a:lnSpc>
                <a:spcPts val="2895"/>
              </a:lnSpc>
            </a:pPr>
            <a:r>
              <a:rPr sz="2800" b="1" u="heavy" spc="-5" dirty="0">
                <a:solidFill>
                  <a:srgbClr val="404040"/>
                </a:solidFill>
                <a:latin typeface="Calibri"/>
                <a:cs typeface="Calibri"/>
              </a:rPr>
              <a:t>WRITING FILES IN PYTHON</a:t>
            </a:r>
            <a:endParaRPr sz="2800">
              <a:latin typeface="Calibri"/>
              <a:cs typeface="Calibri"/>
            </a:endParaRPr>
          </a:p>
        </p:txBody>
      </p:sp>
      <p:sp>
        <p:nvSpPr>
          <p:cNvPr id="11" name="object 11"/>
          <p:cNvSpPr txBox="1"/>
          <p:nvPr/>
        </p:nvSpPr>
        <p:spPr>
          <a:xfrm>
            <a:off x="631952" y="120778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974852" y="1223137"/>
            <a:ext cx="5432089"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The </a:t>
            </a:r>
            <a:r>
              <a:rPr sz="2000" i="1" spc="-3" dirty="0">
                <a:latin typeface="Calibri"/>
                <a:cs typeface="Calibri"/>
              </a:rPr>
              <a:t>write() </a:t>
            </a:r>
            <a:r>
              <a:rPr sz="2000" spc="-3" dirty="0">
                <a:latin typeface="Calibri"/>
                <a:cs typeface="Calibri"/>
              </a:rPr>
              <a:t>method writes any string to an open file.</a:t>
            </a:r>
            <a:endParaRPr sz="2000">
              <a:latin typeface="Calibri"/>
              <a:cs typeface="Calibri"/>
            </a:endParaRPr>
          </a:p>
        </p:txBody>
      </p:sp>
      <p:sp>
        <p:nvSpPr>
          <p:cNvPr id="9" name="object 9"/>
          <p:cNvSpPr txBox="1"/>
          <p:nvPr/>
        </p:nvSpPr>
        <p:spPr>
          <a:xfrm>
            <a:off x="631952" y="1939306"/>
            <a:ext cx="152654"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8" name="object 8"/>
          <p:cNvSpPr txBox="1"/>
          <p:nvPr/>
        </p:nvSpPr>
        <p:spPr>
          <a:xfrm>
            <a:off x="974852" y="1954657"/>
            <a:ext cx="2578716" cy="646048"/>
          </a:xfrm>
          <a:prstGeom prst="rect">
            <a:avLst/>
          </a:prstGeom>
        </p:spPr>
        <p:txBody>
          <a:bodyPr wrap="square" lIns="0" tIns="13366" rIns="0" bIns="0" rtlCol="0">
            <a:noAutofit/>
          </a:bodyPr>
          <a:lstStyle/>
          <a:p>
            <a:pPr marL="12700" marR="38176">
              <a:lnSpc>
                <a:spcPts val="2105"/>
              </a:lnSpc>
            </a:pPr>
            <a:r>
              <a:rPr sz="2000" spc="-14" dirty="0">
                <a:latin typeface="Calibri"/>
                <a:cs typeface="Calibri"/>
              </a:rPr>
              <a:t>Syntax</a:t>
            </a:r>
            <a:endParaRPr sz="2000">
              <a:latin typeface="Calibri"/>
              <a:cs typeface="Calibri"/>
            </a:endParaRPr>
          </a:p>
          <a:p>
            <a:pPr marL="127000">
              <a:lnSpc>
                <a:spcPct val="101725"/>
              </a:lnSpc>
              <a:spcBef>
                <a:spcPts val="334"/>
              </a:spcBef>
            </a:pPr>
            <a:r>
              <a:rPr sz="2000" spc="-5" dirty="0">
                <a:latin typeface="Calibri"/>
                <a:cs typeface="Calibri"/>
              </a:rPr>
              <a:t>fileObject.write(string);</a:t>
            </a:r>
            <a:endParaRPr sz="2000">
              <a:latin typeface="Calibri"/>
              <a:cs typeface="Calibri"/>
            </a:endParaRPr>
          </a:p>
        </p:txBody>
      </p:sp>
      <p:sp>
        <p:nvSpPr>
          <p:cNvPr id="7" name="object 7"/>
          <p:cNvSpPr txBox="1"/>
          <p:nvPr/>
        </p:nvSpPr>
        <p:spPr>
          <a:xfrm>
            <a:off x="7030339" y="3401187"/>
            <a:ext cx="2678988" cy="802639"/>
          </a:xfrm>
          <a:prstGeom prst="rect">
            <a:avLst/>
          </a:prstGeom>
        </p:spPr>
        <p:txBody>
          <a:bodyPr wrap="square" lIns="0" tIns="12065" rIns="0" bIns="0" rtlCol="0">
            <a:noAutofit/>
          </a:bodyPr>
          <a:lstStyle/>
          <a:p>
            <a:pPr algn="ctr">
              <a:lnSpc>
                <a:spcPts val="1900"/>
              </a:lnSpc>
            </a:pPr>
            <a:r>
              <a:rPr sz="1800" spc="0" dirty="0">
                <a:solidFill>
                  <a:srgbClr val="FFFFFF"/>
                </a:solidFill>
                <a:latin typeface="Calibri"/>
                <a:cs typeface="Calibri"/>
              </a:rPr>
              <a:t>Used the “write” function to</a:t>
            </a:r>
            <a:endParaRPr sz="1800">
              <a:latin typeface="Calibri"/>
              <a:cs typeface="Calibri"/>
            </a:endParaRPr>
          </a:p>
          <a:p>
            <a:pPr marL="20954" marR="39644" algn="ctr">
              <a:lnSpc>
                <a:spcPts val="2160"/>
              </a:lnSpc>
              <a:spcBef>
                <a:spcPts val="13"/>
              </a:spcBef>
            </a:pPr>
            <a:r>
              <a:rPr sz="1800" spc="0" dirty="0">
                <a:solidFill>
                  <a:srgbClr val="FFFFFF"/>
                </a:solidFill>
                <a:latin typeface="Calibri"/>
                <a:cs typeface="Calibri"/>
              </a:rPr>
              <a:t>write multiple strings in the</a:t>
            </a:r>
            <a:endParaRPr sz="1800">
              <a:latin typeface="Calibri"/>
              <a:cs typeface="Calibri"/>
            </a:endParaRPr>
          </a:p>
          <a:p>
            <a:pPr marL="303148" marR="319176" algn="ctr">
              <a:lnSpc>
                <a:spcPts val="2160"/>
              </a:lnSpc>
            </a:pPr>
            <a:r>
              <a:rPr sz="1800" spc="0" dirty="0">
                <a:solidFill>
                  <a:srgbClr val="FFFFFF"/>
                </a:solidFill>
                <a:latin typeface="Calibri"/>
                <a:cs typeface="Calibri"/>
              </a:rPr>
              <a:t>file. “\n” changes line</a:t>
            </a:r>
            <a:endParaRPr sz="1800">
              <a:latin typeface="Calibri"/>
              <a:cs typeface="Calibri"/>
            </a:endParaRPr>
          </a:p>
        </p:txBody>
      </p:sp>
      <p:sp>
        <p:nvSpPr>
          <p:cNvPr id="5" name="object 5"/>
          <p:cNvSpPr txBox="1"/>
          <p:nvPr/>
        </p:nvSpPr>
        <p:spPr>
          <a:xfrm>
            <a:off x="779284" y="3021736"/>
            <a:ext cx="4504309" cy="3101975"/>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745009" y="336423"/>
            <a:ext cx="87279"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79279" y="336423"/>
            <a:ext cx="803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988216" y="336423"/>
            <a:ext cx="82632"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2570861" y="3456901"/>
            <a:ext cx="4012438" cy="2914396"/>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2324862" y="3463290"/>
            <a:ext cx="4504309" cy="3101975"/>
          </a:xfrm>
          <a:custGeom>
            <a:avLst/>
            <a:gdLst/>
            <a:ahLst/>
            <a:cxnLst/>
            <a:rect l="l" t="t" r="r" b="b"/>
            <a:pathLst>
              <a:path w="4504309" h="3101975">
                <a:moveTo>
                  <a:pt x="0" y="3101975"/>
                </a:moveTo>
                <a:lnTo>
                  <a:pt x="4504309" y="3101975"/>
                </a:lnTo>
                <a:lnTo>
                  <a:pt x="4504309" y="0"/>
                </a:lnTo>
                <a:lnTo>
                  <a:pt x="0" y="0"/>
                </a:lnTo>
                <a:lnTo>
                  <a:pt x="0" y="3101975"/>
                </a:lnTo>
                <a:close/>
              </a:path>
            </a:pathLst>
          </a:custGeom>
          <a:ln w="28575">
            <a:solidFill>
              <a:srgbClr val="BB8B00"/>
            </a:solidFill>
            <a:prstDash val="lgDash"/>
          </a:ln>
        </p:spPr>
        <p:txBody>
          <a:bodyPr wrap="square" lIns="0" tIns="0" rIns="0" bIns="0" rtlCol="0">
            <a:noAutofit/>
          </a:bodyPr>
          <a:lstStyle/>
          <a:p>
            <a:endParaRPr/>
          </a:p>
        </p:txBody>
      </p:sp>
      <p:sp>
        <p:nvSpPr>
          <p:cNvPr id="14" name="object 14"/>
          <p:cNvSpPr/>
          <p:nvPr/>
        </p:nvSpPr>
        <p:spPr>
          <a:xfrm>
            <a:off x="8642096" y="4131182"/>
            <a:ext cx="2764281" cy="1036574"/>
          </a:xfrm>
          <a:custGeom>
            <a:avLst/>
            <a:gdLst/>
            <a:ahLst/>
            <a:cxnLst/>
            <a:rect l="l" t="t" r="r" b="b"/>
            <a:pathLst>
              <a:path w="2764281" h="1036574">
                <a:moveTo>
                  <a:pt x="0" y="172720"/>
                </a:moveTo>
                <a:lnTo>
                  <a:pt x="34" y="867316"/>
                </a:lnTo>
                <a:lnTo>
                  <a:pt x="6275" y="910144"/>
                </a:lnTo>
                <a:lnTo>
                  <a:pt x="22351" y="948884"/>
                </a:lnTo>
                <a:lnTo>
                  <a:pt x="46912" y="982185"/>
                </a:lnTo>
                <a:lnTo>
                  <a:pt x="78607" y="1008698"/>
                </a:lnTo>
                <a:lnTo>
                  <a:pt x="116086" y="1027071"/>
                </a:lnTo>
                <a:lnTo>
                  <a:pt x="157997" y="1035955"/>
                </a:lnTo>
                <a:lnTo>
                  <a:pt x="172720" y="1036574"/>
                </a:lnTo>
                <a:lnTo>
                  <a:pt x="2595024" y="1036539"/>
                </a:lnTo>
                <a:lnTo>
                  <a:pt x="2637852" y="1030298"/>
                </a:lnTo>
                <a:lnTo>
                  <a:pt x="2676592" y="1014222"/>
                </a:lnTo>
                <a:lnTo>
                  <a:pt x="2709893" y="989661"/>
                </a:lnTo>
                <a:lnTo>
                  <a:pt x="2736406" y="957966"/>
                </a:lnTo>
                <a:lnTo>
                  <a:pt x="2754779" y="920487"/>
                </a:lnTo>
                <a:lnTo>
                  <a:pt x="2763663" y="878576"/>
                </a:lnTo>
                <a:lnTo>
                  <a:pt x="2764281" y="863854"/>
                </a:lnTo>
                <a:lnTo>
                  <a:pt x="2764247" y="169257"/>
                </a:lnTo>
                <a:lnTo>
                  <a:pt x="2758006" y="126429"/>
                </a:lnTo>
                <a:lnTo>
                  <a:pt x="2741930" y="87689"/>
                </a:lnTo>
                <a:lnTo>
                  <a:pt x="2717369" y="54388"/>
                </a:lnTo>
                <a:lnTo>
                  <a:pt x="2685674" y="27875"/>
                </a:lnTo>
                <a:lnTo>
                  <a:pt x="2648195" y="9502"/>
                </a:lnTo>
                <a:lnTo>
                  <a:pt x="2606284" y="618"/>
                </a:lnTo>
                <a:lnTo>
                  <a:pt x="2591561" y="0"/>
                </a:lnTo>
                <a:lnTo>
                  <a:pt x="169257" y="34"/>
                </a:lnTo>
                <a:lnTo>
                  <a:pt x="126429" y="6275"/>
                </a:lnTo>
                <a:lnTo>
                  <a:pt x="87689" y="22351"/>
                </a:lnTo>
                <a:lnTo>
                  <a:pt x="54388" y="46912"/>
                </a:lnTo>
                <a:lnTo>
                  <a:pt x="27875" y="78607"/>
                </a:lnTo>
                <a:lnTo>
                  <a:pt x="9502" y="116086"/>
                </a:lnTo>
                <a:lnTo>
                  <a:pt x="618" y="157997"/>
                </a:lnTo>
                <a:lnTo>
                  <a:pt x="0" y="172720"/>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8642096" y="4131182"/>
            <a:ext cx="2764281" cy="1036574"/>
          </a:xfrm>
          <a:custGeom>
            <a:avLst/>
            <a:gdLst/>
            <a:ahLst/>
            <a:cxnLst/>
            <a:rect l="l" t="t" r="r" b="b"/>
            <a:pathLst>
              <a:path w="2764281" h="1036574">
                <a:moveTo>
                  <a:pt x="0" y="172720"/>
                </a:moveTo>
                <a:lnTo>
                  <a:pt x="5420" y="129630"/>
                </a:lnTo>
                <a:lnTo>
                  <a:pt x="20780" y="90524"/>
                </a:lnTo>
                <a:lnTo>
                  <a:pt x="44729" y="56751"/>
                </a:lnTo>
                <a:lnTo>
                  <a:pt x="75918" y="29662"/>
                </a:lnTo>
                <a:lnTo>
                  <a:pt x="112995" y="10608"/>
                </a:lnTo>
                <a:lnTo>
                  <a:pt x="154610" y="938"/>
                </a:lnTo>
                <a:lnTo>
                  <a:pt x="172720" y="0"/>
                </a:lnTo>
                <a:lnTo>
                  <a:pt x="2591561" y="0"/>
                </a:lnTo>
                <a:lnTo>
                  <a:pt x="2634651" y="5420"/>
                </a:lnTo>
                <a:lnTo>
                  <a:pt x="2673757" y="20780"/>
                </a:lnTo>
                <a:lnTo>
                  <a:pt x="2707530" y="44729"/>
                </a:lnTo>
                <a:lnTo>
                  <a:pt x="2734619" y="75918"/>
                </a:lnTo>
                <a:lnTo>
                  <a:pt x="2753673" y="112995"/>
                </a:lnTo>
                <a:lnTo>
                  <a:pt x="2763343" y="154610"/>
                </a:lnTo>
                <a:lnTo>
                  <a:pt x="2764281" y="172720"/>
                </a:lnTo>
                <a:lnTo>
                  <a:pt x="2764281" y="863854"/>
                </a:lnTo>
                <a:lnTo>
                  <a:pt x="2758861" y="906943"/>
                </a:lnTo>
                <a:lnTo>
                  <a:pt x="2743501" y="946049"/>
                </a:lnTo>
                <a:lnTo>
                  <a:pt x="2719552" y="979822"/>
                </a:lnTo>
                <a:lnTo>
                  <a:pt x="2688363" y="1006911"/>
                </a:lnTo>
                <a:lnTo>
                  <a:pt x="2651286" y="1025965"/>
                </a:lnTo>
                <a:lnTo>
                  <a:pt x="2609671" y="1035635"/>
                </a:lnTo>
                <a:lnTo>
                  <a:pt x="2591561" y="1036574"/>
                </a:lnTo>
                <a:lnTo>
                  <a:pt x="172720" y="1036574"/>
                </a:lnTo>
                <a:lnTo>
                  <a:pt x="129630" y="1031153"/>
                </a:lnTo>
                <a:lnTo>
                  <a:pt x="90524" y="1015793"/>
                </a:lnTo>
                <a:lnTo>
                  <a:pt x="56751" y="991844"/>
                </a:lnTo>
                <a:lnTo>
                  <a:pt x="29662" y="960655"/>
                </a:lnTo>
                <a:lnTo>
                  <a:pt x="10608" y="923578"/>
                </a:lnTo>
                <a:lnTo>
                  <a:pt x="938" y="881963"/>
                </a:lnTo>
                <a:lnTo>
                  <a:pt x="0" y="863854"/>
                </a:lnTo>
                <a:lnTo>
                  <a:pt x="0" y="172720"/>
                </a:lnTo>
                <a:close/>
              </a:path>
            </a:pathLst>
          </a:custGeom>
          <a:ln w="25400">
            <a:solidFill>
              <a:srgbClr val="BB8B00"/>
            </a:solidFill>
          </a:ln>
        </p:spPr>
        <p:txBody>
          <a:bodyPr wrap="square" lIns="0" tIns="0" rIns="0" bIns="0" rtlCol="0">
            <a:noAutofit/>
          </a:bodyPr>
          <a:lstStyle/>
          <a:p>
            <a:endParaRPr/>
          </a:p>
        </p:txBody>
      </p:sp>
      <p:sp>
        <p:nvSpPr>
          <p:cNvPr id="16" name="object 16"/>
          <p:cNvSpPr/>
          <p:nvPr/>
        </p:nvSpPr>
        <p:spPr>
          <a:xfrm>
            <a:off x="6109843" y="3797173"/>
            <a:ext cx="2755646" cy="781684"/>
          </a:xfrm>
          <a:custGeom>
            <a:avLst/>
            <a:gdLst/>
            <a:ahLst/>
            <a:cxnLst/>
            <a:rect l="l" t="t" r="r" b="b"/>
            <a:pathLst>
              <a:path w="2755646" h="781684">
                <a:moveTo>
                  <a:pt x="103505" y="5460"/>
                </a:moveTo>
                <a:lnTo>
                  <a:pt x="102616" y="2031"/>
                </a:lnTo>
                <a:lnTo>
                  <a:pt x="99060" y="0"/>
                </a:lnTo>
                <a:lnTo>
                  <a:pt x="95631" y="888"/>
                </a:lnTo>
                <a:lnTo>
                  <a:pt x="0" y="26669"/>
                </a:lnTo>
                <a:lnTo>
                  <a:pt x="13716" y="23875"/>
                </a:lnTo>
                <a:lnTo>
                  <a:pt x="13843" y="36068"/>
                </a:lnTo>
                <a:lnTo>
                  <a:pt x="33069" y="42228"/>
                </a:lnTo>
                <a:lnTo>
                  <a:pt x="2752216" y="781684"/>
                </a:lnTo>
                <a:lnTo>
                  <a:pt x="2755646" y="769365"/>
                </a:lnTo>
                <a:lnTo>
                  <a:pt x="36334" y="30025"/>
                </a:lnTo>
                <a:lnTo>
                  <a:pt x="24255" y="33270"/>
                </a:lnTo>
                <a:lnTo>
                  <a:pt x="16637" y="25526"/>
                </a:lnTo>
                <a:lnTo>
                  <a:pt x="36334" y="30025"/>
                </a:lnTo>
                <a:lnTo>
                  <a:pt x="98933" y="13207"/>
                </a:lnTo>
                <a:lnTo>
                  <a:pt x="102362" y="12318"/>
                </a:lnTo>
                <a:lnTo>
                  <a:pt x="104394" y="8762"/>
                </a:lnTo>
                <a:lnTo>
                  <a:pt x="103505" y="5460"/>
                </a:lnTo>
                <a:close/>
              </a:path>
              <a:path w="2755646" h="781684">
                <a:moveTo>
                  <a:pt x="10414" y="36068"/>
                </a:moveTo>
                <a:lnTo>
                  <a:pt x="33069" y="42228"/>
                </a:lnTo>
                <a:lnTo>
                  <a:pt x="13843" y="36068"/>
                </a:lnTo>
                <a:lnTo>
                  <a:pt x="13716" y="23875"/>
                </a:lnTo>
                <a:lnTo>
                  <a:pt x="0" y="26669"/>
                </a:lnTo>
                <a:lnTo>
                  <a:pt x="69469" y="97281"/>
                </a:lnTo>
                <a:lnTo>
                  <a:pt x="71882" y="99821"/>
                </a:lnTo>
                <a:lnTo>
                  <a:pt x="75946" y="99821"/>
                </a:lnTo>
                <a:lnTo>
                  <a:pt x="80899" y="94995"/>
                </a:lnTo>
                <a:lnTo>
                  <a:pt x="81026" y="90931"/>
                </a:lnTo>
                <a:lnTo>
                  <a:pt x="78486" y="88391"/>
                </a:lnTo>
                <a:lnTo>
                  <a:pt x="33069" y="42228"/>
                </a:lnTo>
                <a:lnTo>
                  <a:pt x="10414" y="36068"/>
                </a:lnTo>
                <a:close/>
              </a:path>
              <a:path w="2755646" h="781684">
                <a:moveTo>
                  <a:pt x="36334" y="30025"/>
                </a:moveTo>
                <a:lnTo>
                  <a:pt x="16637" y="25526"/>
                </a:lnTo>
                <a:lnTo>
                  <a:pt x="24255" y="33270"/>
                </a:lnTo>
                <a:lnTo>
                  <a:pt x="36334" y="30025"/>
                </a:lnTo>
                <a:close/>
              </a:path>
            </a:pathLst>
          </a:custGeom>
          <a:solidFill>
            <a:srgbClr val="FFBE00"/>
          </a:solidFill>
        </p:spPr>
        <p:txBody>
          <a:bodyPr wrap="square" lIns="0" tIns="0" rIns="0" bIns="0" rtlCol="0">
            <a:noAutofit/>
          </a:bodyPr>
          <a:lstStyle/>
          <a:p>
            <a:endParaRPr/>
          </a:p>
        </p:txBody>
      </p:sp>
      <p:sp>
        <p:nvSpPr>
          <p:cNvPr id="11" name="object 11"/>
          <p:cNvSpPr txBox="1"/>
          <p:nvPr/>
        </p:nvSpPr>
        <p:spPr>
          <a:xfrm>
            <a:off x="387502" y="197103"/>
            <a:ext cx="4434810" cy="380492"/>
          </a:xfrm>
          <a:prstGeom prst="rect">
            <a:avLst/>
          </a:prstGeom>
        </p:spPr>
        <p:txBody>
          <a:bodyPr wrap="square" lIns="0" tIns="18383" rIns="0" bIns="0" rtlCol="0">
            <a:noAutofit/>
          </a:bodyPr>
          <a:lstStyle/>
          <a:p>
            <a:pPr marL="12700">
              <a:lnSpc>
                <a:spcPts val="2895"/>
              </a:lnSpc>
            </a:pPr>
            <a:r>
              <a:rPr sz="2800" b="1" u="heavy" spc="-10" dirty="0">
                <a:solidFill>
                  <a:srgbClr val="404040"/>
                </a:solidFill>
                <a:latin typeface="Calibri"/>
                <a:cs typeface="Calibri"/>
              </a:rPr>
              <a:t>OPENING AND CLOSING FILES</a:t>
            </a:r>
            <a:endParaRPr sz="2800">
              <a:latin typeface="Calibri"/>
              <a:cs typeface="Calibri"/>
            </a:endParaRPr>
          </a:p>
        </p:txBody>
      </p:sp>
      <p:sp>
        <p:nvSpPr>
          <p:cNvPr id="10" name="object 10"/>
          <p:cNvSpPr txBox="1"/>
          <p:nvPr/>
        </p:nvSpPr>
        <p:spPr>
          <a:xfrm>
            <a:off x="631952" y="1207786"/>
            <a:ext cx="261554" cy="2124439"/>
          </a:xfrm>
          <a:prstGeom prst="rect">
            <a:avLst/>
          </a:prstGeom>
        </p:spPr>
        <p:txBody>
          <a:bodyPr wrap="square" lIns="0" tIns="13652" rIns="0" bIns="0" rtlCol="0">
            <a:noAutofit/>
          </a:bodyPr>
          <a:lstStyle/>
          <a:p>
            <a:pPr marL="12700" marR="38176">
              <a:lnSpc>
                <a:spcPts val="2150"/>
              </a:lnSpc>
            </a:pPr>
            <a:r>
              <a:rPr sz="2000" dirty="0">
                <a:latin typeface="Arial"/>
                <a:cs typeface="Arial"/>
              </a:rPr>
              <a:t>•</a:t>
            </a:r>
            <a:endParaRPr sz="2000">
              <a:latin typeface="Arial"/>
              <a:cs typeface="Arial"/>
            </a:endParaRPr>
          </a:p>
          <a:p>
            <a:pPr marL="12700" marR="38176">
              <a:lnSpc>
                <a:spcPct val="95825"/>
              </a:lnSpc>
              <a:spcBef>
                <a:spcPts val="472"/>
              </a:spcBef>
            </a:pPr>
            <a:r>
              <a:rPr sz="2000" dirty="0">
                <a:latin typeface="Arial"/>
                <a:cs typeface="Arial"/>
              </a:rPr>
              <a:t>•</a:t>
            </a:r>
            <a:endParaRPr sz="2000">
              <a:latin typeface="Arial"/>
              <a:cs typeface="Arial"/>
            </a:endParaRPr>
          </a:p>
          <a:p>
            <a:pPr marL="12700" marR="38176">
              <a:lnSpc>
                <a:spcPct val="95825"/>
              </a:lnSpc>
              <a:spcBef>
                <a:spcPts val="580"/>
              </a:spcBef>
            </a:pPr>
            <a:r>
              <a:rPr sz="2000" dirty="0">
                <a:latin typeface="Arial"/>
                <a:cs typeface="Arial"/>
              </a:rPr>
              <a:t>•</a:t>
            </a:r>
            <a:endParaRPr sz="2000">
              <a:latin typeface="Arial"/>
              <a:cs typeface="Arial"/>
            </a:endParaRPr>
          </a:p>
          <a:p>
            <a:pPr marL="12700" marR="38176">
              <a:lnSpc>
                <a:spcPct val="95825"/>
              </a:lnSpc>
              <a:spcBef>
                <a:spcPts val="583"/>
              </a:spcBef>
            </a:pPr>
            <a:r>
              <a:rPr sz="2000" dirty="0">
                <a:latin typeface="Arial"/>
                <a:cs typeface="Arial"/>
              </a:rPr>
              <a:t>•</a:t>
            </a:r>
            <a:endParaRPr sz="2000">
              <a:latin typeface="Arial"/>
              <a:cs typeface="Arial"/>
            </a:endParaRPr>
          </a:p>
          <a:p>
            <a:pPr marL="12700">
              <a:lnSpc>
                <a:spcPct val="101725"/>
              </a:lnSpc>
              <a:spcBef>
                <a:spcPts val="514"/>
              </a:spcBef>
            </a:pPr>
            <a:r>
              <a:rPr sz="2000" b="1" spc="4" dirty="0">
                <a:latin typeface="Calibri"/>
                <a:cs typeface="Calibri"/>
              </a:rPr>
              <a:t>1.</a:t>
            </a:r>
            <a:endParaRPr sz="2000">
              <a:latin typeface="Calibri"/>
              <a:cs typeface="Calibri"/>
            </a:endParaRPr>
          </a:p>
          <a:p>
            <a:pPr marL="12700">
              <a:lnSpc>
                <a:spcPct val="101725"/>
              </a:lnSpc>
              <a:spcBef>
                <a:spcPts val="434"/>
              </a:spcBef>
            </a:pPr>
            <a:r>
              <a:rPr sz="2000" b="1" spc="4" dirty="0">
                <a:latin typeface="Calibri"/>
                <a:cs typeface="Calibri"/>
              </a:rPr>
              <a:t>2.</a:t>
            </a:r>
            <a:endParaRPr sz="2000">
              <a:latin typeface="Calibri"/>
              <a:cs typeface="Calibri"/>
            </a:endParaRPr>
          </a:p>
        </p:txBody>
      </p:sp>
      <p:sp>
        <p:nvSpPr>
          <p:cNvPr id="9" name="object 9"/>
          <p:cNvSpPr txBox="1"/>
          <p:nvPr/>
        </p:nvSpPr>
        <p:spPr>
          <a:xfrm>
            <a:off x="974852" y="1223137"/>
            <a:ext cx="10230938" cy="2109089"/>
          </a:xfrm>
          <a:prstGeom prst="rect">
            <a:avLst/>
          </a:prstGeom>
        </p:spPr>
        <p:txBody>
          <a:bodyPr wrap="square" lIns="0" tIns="13366" rIns="0" bIns="0" rtlCol="0">
            <a:noAutofit/>
          </a:bodyPr>
          <a:lstStyle/>
          <a:p>
            <a:pPr marL="12700" marR="38176">
              <a:lnSpc>
                <a:spcPts val="2105"/>
              </a:lnSpc>
            </a:pPr>
            <a:r>
              <a:rPr sz="2000" b="1" dirty="0">
                <a:latin typeface="Calibri"/>
                <a:cs typeface="Calibri"/>
              </a:rPr>
              <a:t>The open Function</a:t>
            </a:r>
            <a:r>
              <a:rPr sz="2000" dirty="0">
                <a:latin typeface="Calibri"/>
                <a:cs typeface="Calibri"/>
              </a:rPr>
              <a:t>:</a:t>
            </a:r>
            <a:endParaRPr sz="2000">
              <a:latin typeface="Calibri"/>
              <a:cs typeface="Calibri"/>
            </a:endParaRPr>
          </a:p>
          <a:p>
            <a:pPr marL="69087" marR="38176">
              <a:lnSpc>
                <a:spcPct val="101725"/>
              </a:lnSpc>
              <a:spcBef>
                <a:spcPts val="329"/>
              </a:spcBef>
            </a:pPr>
            <a:r>
              <a:rPr sz="2000" spc="-1" dirty="0">
                <a:latin typeface="Calibri"/>
                <a:cs typeface="Calibri"/>
              </a:rPr>
              <a:t>By using Python's built-in open() function we can open a file.</a:t>
            </a:r>
            <a:endParaRPr sz="2000">
              <a:latin typeface="Calibri"/>
              <a:cs typeface="Calibri"/>
            </a:endParaRPr>
          </a:p>
          <a:p>
            <a:pPr marL="69087" marR="38176">
              <a:lnSpc>
                <a:spcPct val="101725"/>
              </a:lnSpc>
              <a:spcBef>
                <a:spcPts val="434"/>
              </a:spcBef>
            </a:pPr>
            <a:r>
              <a:rPr sz="2000" b="1" spc="-16" dirty="0">
                <a:latin typeface="Calibri"/>
                <a:cs typeface="Calibri"/>
              </a:rPr>
              <a:t>Syntax</a:t>
            </a:r>
            <a:endParaRPr sz="2000">
              <a:latin typeface="Calibri"/>
              <a:cs typeface="Calibri"/>
            </a:endParaRPr>
          </a:p>
          <a:p>
            <a:pPr marL="12700" marR="38176">
              <a:lnSpc>
                <a:spcPct val="101725"/>
              </a:lnSpc>
              <a:spcBef>
                <a:spcPts val="440"/>
              </a:spcBef>
            </a:pPr>
            <a:r>
              <a:rPr sz="2000" spc="0" dirty="0">
                <a:latin typeface="Calibri"/>
                <a:cs typeface="Calibri"/>
              </a:rPr>
              <a:t>file object = open (file_name)</a:t>
            </a:r>
            <a:r>
              <a:rPr sz="2000" b="1" spc="0" dirty="0">
                <a:latin typeface="Calibri"/>
                <a:cs typeface="Calibri"/>
              </a:rPr>
              <a:t>: </a:t>
            </a:r>
            <a:r>
              <a:rPr sz="2000" spc="0" dirty="0">
                <a:latin typeface="Calibri"/>
                <a:cs typeface="Calibri"/>
              </a:rPr>
              <a:t>([, access_mode][, buffering])</a:t>
            </a:r>
            <a:endParaRPr sz="2000">
              <a:latin typeface="Calibri"/>
              <a:cs typeface="Calibri"/>
            </a:endParaRPr>
          </a:p>
          <a:p>
            <a:pPr marL="12700" marR="38176">
              <a:lnSpc>
                <a:spcPct val="101725"/>
              </a:lnSpc>
              <a:spcBef>
                <a:spcPts val="434"/>
              </a:spcBef>
            </a:pPr>
            <a:r>
              <a:rPr sz="2000" b="1" spc="-1" dirty="0">
                <a:latin typeface="Calibri"/>
                <a:cs typeface="Calibri"/>
              </a:rPr>
              <a:t>file_name:</a:t>
            </a:r>
            <a:r>
              <a:rPr sz="2000" spc="-1" dirty="0">
                <a:latin typeface="Calibri"/>
                <a:cs typeface="Calibri"/>
              </a:rPr>
              <a:t>Name of file.</a:t>
            </a:r>
            <a:endParaRPr sz="2000">
              <a:latin typeface="Calibri"/>
              <a:cs typeface="Calibri"/>
            </a:endParaRPr>
          </a:p>
          <a:p>
            <a:pPr marL="12700">
              <a:lnSpc>
                <a:spcPct val="101725"/>
              </a:lnSpc>
              <a:spcBef>
                <a:spcPts val="434"/>
              </a:spcBef>
            </a:pPr>
            <a:r>
              <a:rPr sz="2000" b="1" spc="-1" dirty="0">
                <a:latin typeface="Calibri"/>
                <a:cs typeface="Calibri"/>
              </a:rPr>
              <a:t>access_mode: </a:t>
            </a:r>
            <a:r>
              <a:rPr sz="2000" spc="-1" dirty="0">
                <a:latin typeface="Calibri"/>
                <a:cs typeface="Calibri"/>
              </a:rPr>
              <a:t>The access_mode determines the mode in which the file has to be opened i.e. read,</a:t>
            </a:r>
            <a:endParaRPr sz="2000">
              <a:latin typeface="Calibri"/>
              <a:cs typeface="Calibri"/>
            </a:endParaRPr>
          </a:p>
        </p:txBody>
      </p:sp>
      <p:sp>
        <p:nvSpPr>
          <p:cNvPr id="8" name="object 8"/>
          <p:cNvSpPr txBox="1"/>
          <p:nvPr/>
        </p:nvSpPr>
        <p:spPr>
          <a:xfrm>
            <a:off x="974852" y="3357118"/>
            <a:ext cx="600221"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write</a:t>
            </a:r>
            <a:endParaRPr sz="2000">
              <a:latin typeface="Calibri"/>
              <a:cs typeface="Calibri"/>
            </a:endParaRPr>
          </a:p>
        </p:txBody>
      </p:sp>
      <p:sp>
        <p:nvSpPr>
          <p:cNvPr id="7" name="object 7"/>
          <p:cNvSpPr txBox="1"/>
          <p:nvPr/>
        </p:nvSpPr>
        <p:spPr>
          <a:xfrm>
            <a:off x="8783574" y="4268089"/>
            <a:ext cx="2499537" cy="802970"/>
          </a:xfrm>
          <a:prstGeom prst="rect">
            <a:avLst/>
          </a:prstGeom>
        </p:spPr>
        <p:txBody>
          <a:bodyPr wrap="square" lIns="0" tIns="12065" rIns="0" bIns="0" rtlCol="0">
            <a:noAutofit/>
          </a:bodyPr>
          <a:lstStyle/>
          <a:p>
            <a:pPr algn="ctr">
              <a:lnSpc>
                <a:spcPts val="1900"/>
              </a:lnSpc>
            </a:pPr>
            <a:r>
              <a:rPr sz="1800" spc="2" dirty="0">
                <a:solidFill>
                  <a:srgbClr val="FFFFFF"/>
                </a:solidFill>
                <a:latin typeface="Calibri"/>
                <a:cs typeface="Calibri"/>
              </a:rPr>
              <a:t>Used the access mode  ‘w’</a:t>
            </a:r>
            <a:endParaRPr sz="1800">
              <a:latin typeface="Calibri"/>
              <a:cs typeface="Calibri"/>
            </a:endParaRPr>
          </a:p>
          <a:p>
            <a:pPr marL="60578" marR="77952" algn="ctr">
              <a:lnSpc>
                <a:spcPts val="2160"/>
              </a:lnSpc>
              <a:spcBef>
                <a:spcPts val="13"/>
              </a:spcBef>
            </a:pPr>
            <a:r>
              <a:rPr sz="1800" spc="0" dirty="0">
                <a:solidFill>
                  <a:srgbClr val="FFFFFF"/>
                </a:solidFill>
                <a:latin typeface="Calibri"/>
                <a:cs typeface="Calibri"/>
              </a:rPr>
              <a:t>in “open” function in the</a:t>
            </a:r>
            <a:endParaRPr sz="1800">
              <a:latin typeface="Calibri"/>
              <a:cs typeface="Calibri"/>
            </a:endParaRPr>
          </a:p>
          <a:p>
            <a:pPr marL="1068174" marR="1083995" algn="ctr">
              <a:lnSpc>
                <a:spcPts val="2160"/>
              </a:lnSpc>
            </a:pPr>
            <a:r>
              <a:rPr sz="1800" spc="-2" dirty="0">
                <a:solidFill>
                  <a:srgbClr val="FFFFFF"/>
                </a:solidFill>
                <a:latin typeface="Calibri"/>
                <a:cs typeface="Calibri"/>
              </a:rPr>
              <a:t>file</a:t>
            </a:r>
            <a:endParaRPr sz="1800">
              <a:latin typeface="Calibri"/>
              <a:cs typeface="Calibri"/>
            </a:endParaRPr>
          </a:p>
        </p:txBody>
      </p:sp>
      <p:sp>
        <p:nvSpPr>
          <p:cNvPr id="5" name="object 5"/>
          <p:cNvSpPr txBox="1"/>
          <p:nvPr/>
        </p:nvSpPr>
        <p:spPr>
          <a:xfrm>
            <a:off x="2324862" y="3463290"/>
            <a:ext cx="4504309" cy="3101975"/>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791416" y="336423"/>
            <a:ext cx="83482"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46865" y="336423"/>
            <a:ext cx="8366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925706" y="336423"/>
            <a:ext cx="83650"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0"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1025232" y="3015348"/>
            <a:ext cx="4012438" cy="2914395"/>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779284" y="3021736"/>
            <a:ext cx="4504309" cy="3101975"/>
          </a:xfrm>
          <a:custGeom>
            <a:avLst/>
            <a:gdLst/>
            <a:ahLst/>
            <a:cxnLst/>
            <a:rect l="l" t="t" r="r" b="b"/>
            <a:pathLst>
              <a:path w="4504309" h="3101975">
                <a:moveTo>
                  <a:pt x="0" y="3101975"/>
                </a:moveTo>
                <a:lnTo>
                  <a:pt x="4504309" y="3101975"/>
                </a:lnTo>
                <a:lnTo>
                  <a:pt x="4504309" y="0"/>
                </a:lnTo>
                <a:lnTo>
                  <a:pt x="0" y="0"/>
                </a:lnTo>
                <a:lnTo>
                  <a:pt x="0" y="3101975"/>
                </a:lnTo>
                <a:close/>
              </a:path>
            </a:pathLst>
          </a:custGeom>
          <a:ln w="28575">
            <a:solidFill>
              <a:srgbClr val="BB8B00"/>
            </a:solidFill>
            <a:prstDash val="lgDash"/>
          </a:ln>
        </p:spPr>
        <p:txBody>
          <a:bodyPr wrap="square" lIns="0" tIns="0" rIns="0" bIns="0" rtlCol="0">
            <a:noAutofit/>
          </a:bodyPr>
          <a:lstStyle/>
          <a:p>
            <a:endParaRPr/>
          </a:p>
        </p:txBody>
      </p:sp>
      <p:sp>
        <p:nvSpPr>
          <p:cNvPr id="13" name="object 13"/>
          <p:cNvSpPr/>
          <p:nvPr/>
        </p:nvSpPr>
        <p:spPr>
          <a:xfrm>
            <a:off x="6954520" y="4781931"/>
            <a:ext cx="2764281" cy="883145"/>
          </a:xfrm>
          <a:custGeom>
            <a:avLst/>
            <a:gdLst/>
            <a:ahLst/>
            <a:cxnLst/>
            <a:rect l="l" t="t" r="r" b="b"/>
            <a:pathLst>
              <a:path w="2764281" h="883145">
                <a:moveTo>
                  <a:pt x="0" y="147193"/>
                </a:moveTo>
                <a:lnTo>
                  <a:pt x="111" y="741740"/>
                </a:lnTo>
                <a:lnTo>
                  <a:pt x="8012" y="783978"/>
                </a:lnTo>
                <a:lnTo>
                  <a:pt x="27061" y="821024"/>
                </a:lnTo>
                <a:lnTo>
                  <a:pt x="55398" y="851019"/>
                </a:lnTo>
                <a:lnTo>
                  <a:pt x="91164" y="872104"/>
                </a:lnTo>
                <a:lnTo>
                  <a:pt x="132498" y="882420"/>
                </a:lnTo>
                <a:lnTo>
                  <a:pt x="147193" y="883145"/>
                </a:lnTo>
                <a:lnTo>
                  <a:pt x="2622864" y="883034"/>
                </a:lnTo>
                <a:lnTo>
                  <a:pt x="2665104" y="875134"/>
                </a:lnTo>
                <a:lnTo>
                  <a:pt x="2702152" y="856088"/>
                </a:lnTo>
                <a:lnTo>
                  <a:pt x="2732151" y="827754"/>
                </a:lnTo>
                <a:lnTo>
                  <a:pt x="2753239" y="791991"/>
                </a:lnTo>
                <a:lnTo>
                  <a:pt x="2763557" y="750659"/>
                </a:lnTo>
                <a:lnTo>
                  <a:pt x="2764281" y="735965"/>
                </a:lnTo>
                <a:lnTo>
                  <a:pt x="2764170" y="141407"/>
                </a:lnTo>
                <a:lnTo>
                  <a:pt x="2756267" y="99170"/>
                </a:lnTo>
                <a:lnTo>
                  <a:pt x="2737217" y="62124"/>
                </a:lnTo>
                <a:lnTo>
                  <a:pt x="2708880" y="32128"/>
                </a:lnTo>
                <a:lnTo>
                  <a:pt x="2673115" y="11041"/>
                </a:lnTo>
                <a:lnTo>
                  <a:pt x="2631782" y="724"/>
                </a:lnTo>
                <a:lnTo>
                  <a:pt x="2617088" y="0"/>
                </a:lnTo>
                <a:lnTo>
                  <a:pt x="141407" y="111"/>
                </a:lnTo>
                <a:lnTo>
                  <a:pt x="99170" y="8014"/>
                </a:lnTo>
                <a:lnTo>
                  <a:pt x="62124" y="27064"/>
                </a:lnTo>
                <a:lnTo>
                  <a:pt x="32128" y="55401"/>
                </a:lnTo>
                <a:lnTo>
                  <a:pt x="11041" y="91166"/>
                </a:lnTo>
                <a:lnTo>
                  <a:pt x="724" y="132499"/>
                </a:lnTo>
                <a:lnTo>
                  <a:pt x="0" y="147193"/>
                </a:lnTo>
                <a:close/>
              </a:path>
            </a:pathLst>
          </a:custGeom>
          <a:solidFill>
            <a:srgbClr val="FFC000"/>
          </a:solidFill>
        </p:spPr>
        <p:txBody>
          <a:bodyPr wrap="square" lIns="0" tIns="0" rIns="0" bIns="0" rtlCol="0">
            <a:noAutofit/>
          </a:bodyPr>
          <a:lstStyle/>
          <a:p>
            <a:endParaRPr/>
          </a:p>
        </p:txBody>
      </p:sp>
      <p:sp>
        <p:nvSpPr>
          <p:cNvPr id="14" name="object 14"/>
          <p:cNvSpPr/>
          <p:nvPr/>
        </p:nvSpPr>
        <p:spPr>
          <a:xfrm>
            <a:off x="6954520" y="4781931"/>
            <a:ext cx="2764281" cy="883145"/>
          </a:xfrm>
          <a:custGeom>
            <a:avLst/>
            <a:gdLst/>
            <a:ahLst/>
            <a:cxnLst/>
            <a:rect l="l" t="t" r="r" b="b"/>
            <a:pathLst>
              <a:path w="2764281" h="883145">
                <a:moveTo>
                  <a:pt x="0" y="147193"/>
                </a:moveTo>
                <a:lnTo>
                  <a:pt x="6314" y="104417"/>
                </a:lnTo>
                <a:lnTo>
                  <a:pt x="24017" y="66589"/>
                </a:lnTo>
                <a:lnTo>
                  <a:pt x="51250" y="35570"/>
                </a:lnTo>
                <a:lnTo>
                  <a:pt x="86153" y="13217"/>
                </a:lnTo>
                <a:lnTo>
                  <a:pt x="126866" y="1392"/>
                </a:lnTo>
                <a:lnTo>
                  <a:pt x="147193" y="0"/>
                </a:lnTo>
                <a:lnTo>
                  <a:pt x="2617088" y="0"/>
                </a:lnTo>
                <a:lnTo>
                  <a:pt x="2659864" y="6314"/>
                </a:lnTo>
                <a:lnTo>
                  <a:pt x="2697692" y="24017"/>
                </a:lnTo>
                <a:lnTo>
                  <a:pt x="2728711" y="51250"/>
                </a:lnTo>
                <a:lnTo>
                  <a:pt x="2751064" y="86153"/>
                </a:lnTo>
                <a:lnTo>
                  <a:pt x="2762889" y="126866"/>
                </a:lnTo>
                <a:lnTo>
                  <a:pt x="2764281" y="147193"/>
                </a:lnTo>
                <a:lnTo>
                  <a:pt x="2764281" y="735965"/>
                </a:lnTo>
                <a:lnTo>
                  <a:pt x="2757967" y="778741"/>
                </a:lnTo>
                <a:lnTo>
                  <a:pt x="2740262" y="816567"/>
                </a:lnTo>
                <a:lnTo>
                  <a:pt x="2713027" y="847584"/>
                </a:lnTo>
                <a:lnTo>
                  <a:pt x="2678122" y="869932"/>
                </a:lnTo>
                <a:lnTo>
                  <a:pt x="2637406" y="881754"/>
                </a:lnTo>
                <a:lnTo>
                  <a:pt x="2617088" y="883145"/>
                </a:lnTo>
                <a:lnTo>
                  <a:pt x="147193" y="883145"/>
                </a:lnTo>
                <a:lnTo>
                  <a:pt x="104415" y="876831"/>
                </a:lnTo>
                <a:lnTo>
                  <a:pt x="66586" y="859129"/>
                </a:lnTo>
                <a:lnTo>
                  <a:pt x="35566" y="831898"/>
                </a:lnTo>
                <a:lnTo>
                  <a:pt x="13214" y="796996"/>
                </a:lnTo>
                <a:lnTo>
                  <a:pt x="1391" y="756282"/>
                </a:lnTo>
                <a:lnTo>
                  <a:pt x="0" y="735965"/>
                </a:lnTo>
                <a:lnTo>
                  <a:pt x="0" y="147193"/>
                </a:lnTo>
                <a:close/>
              </a:path>
            </a:pathLst>
          </a:custGeom>
          <a:ln w="25400">
            <a:solidFill>
              <a:srgbClr val="BB8B00"/>
            </a:solidFill>
          </a:ln>
        </p:spPr>
        <p:txBody>
          <a:bodyPr wrap="square" lIns="0" tIns="0" rIns="0" bIns="0" rtlCol="0">
            <a:noAutofit/>
          </a:bodyPr>
          <a:lstStyle/>
          <a:p>
            <a:endParaRPr/>
          </a:p>
        </p:txBody>
      </p:sp>
      <p:sp>
        <p:nvSpPr>
          <p:cNvPr id="15" name="object 15"/>
          <p:cNvSpPr/>
          <p:nvPr/>
        </p:nvSpPr>
        <p:spPr>
          <a:xfrm>
            <a:off x="3200400" y="4196969"/>
            <a:ext cx="3755771" cy="1032637"/>
          </a:xfrm>
          <a:custGeom>
            <a:avLst/>
            <a:gdLst/>
            <a:ahLst/>
            <a:cxnLst/>
            <a:rect l="l" t="t" r="r" b="b"/>
            <a:pathLst>
              <a:path w="3755771" h="1032637">
                <a:moveTo>
                  <a:pt x="3752469" y="1032636"/>
                </a:moveTo>
                <a:lnTo>
                  <a:pt x="3755771" y="1020444"/>
                </a:lnTo>
                <a:lnTo>
                  <a:pt x="36558" y="30337"/>
                </a:lnTo>
                <a:lnTo>
                  <a:pt x="24280" y="33709"/>
                </a:lnTo>
                <a:lnTo>
                  <a:pt x="16637" y="26034"/>
                </a:lnTo>
                <a:lnTo>
                  <a:pt x="36558" y="30337"/>
                </a:lnTo>
                <a:lnTo>
                  <a:pt x="98933" y="13207"/>
                </a:lnTo>
                <a:lnTo>
                  <a:pt x="102235" y="12318"/>
                </a:lnTo>
                <a:lnTo>
                  <a:pt x="104266" y="8762"/>
                </a:lnTo>
                <a:lnTo>
                  <a:pt x="103377" y="5460"/>
                </a:lnTo>
                <a:lnTo>
                  <a:pt x="102362" y="2031"/>
                </a:lnTo>
                <a:lnTo>
                  <a:pt x="98933" y="0"/>
                </a:lnTo>
                <a:lnTo>
                  <a:pt x="95503" y="1015"/>
                </a:lnTo>
                <a:lnTo>
                  <a:pt x="0" y="27177"/>
                </a:lnTo>
                <a:lnTo>
                  <a:pt x="13716" y="24256"/>
                </a:lnTo>
                <a:lnTo>
                  <a:pt x="13843" y="36575"/>
                </a:lnTo>
                <a:lnTo>
                  <a:pt x="33166" y="42632"/>
                </a:lnTo>
                <a:lnTo>
                  <a:pt x="3752469" y="1032636"/>
                </a:lnTo>
                <a:close/>
              </a:path>
              <a:path w="3755771" h="1032637">
                <a:moveTo>
                  <a:pt x="10413" y="36575"/>
                </a:moveTo>
                <a:lnTo>
                  <a:pt x="33166" y="42632"/>
                </a:lnTo>
                <a:lnTo>
                  <a:pt x="13843" y="36575"/>
                </a:lnTo>
                <a:lnTo>
                  <a:pt x="13716" y="24256"/>
                </a:lnTo>
                <a:lnTo>
                  <a:pt x="0" y="27177"/>
                </a:lnTo>
                <a:lnTo>
                  <a:pt x="69850" y="97535"/>
                </a:lnTo>
                <a:lnTo>
                  <a:pt x="72262" y="99948"/>
                </a:lnTo>
                <a:lnTo>
                  <a:pt x="76326" y="99948"/>
                </a:lnTo>
                <a:lnTo>
                  <a:pt x="78866" y="97535"/>
                </a:lnTo>
                <a:lnTo>
                  <a:pt x="81279" y="94995"/>
                </a:lnTo>
                <a:lnTo>
                  <a:pt x="81279" y="91058"/>
                </a:lnTo>
                <a:lnTo>
                  <a:pt x="78866" y="88518"/>
                </a:lnTo>
                <a:lnTo>
                  <a:pt x="33166" y="42632"/>
                </a:lnTo>
                <a:lnTo>
                  <a:pt x="10413" y="36575"/>
                </a:lnTo>
                <a:close/>
              </a:path>
              <a:path w="3755771" h="1032637">
                <a:moveTo>
                  <a:pt x="36558" y="30337"/>
                </a:moveTo>
                <a:lnTo>
                  <a:pt x="16637" y="26034"/>
                </a:lnTo>
                <a:lnTo>
                  <a:pt x="24280" y="33709"/>
                </a:lnTo>
                <a:lnTo>
                  <a:pt x="36558" y="30337"/>
                </a:lnTo>
                <a:close/>
              </a:path>
            </a:pathLst>
          </a:custGeom>
          <a:solidFill>
            <a:srgbClr val="FFBE00"/>
          </a:solidFill>
        </p:spPr>
        <p:txBody>
          <a:bodyPr wrap="square" lIns="0" tIns="0" rIns="0" bIns="0" rtlCol="0">
            <a:noAutofit/>
          </a:bodyPr>
          <a:lstStyle/>
          <a:p>
            <a:endParaRPr/>
          </a:p>
        </p:txBody>
      </p:sp>
      <p:sp>
        <p:nvSpPr>
          <p:cNvPr id="10" name="object 10"/>
          <p:cNvSpPr txBox="1"/>
          <p:nvPr/>
        </p:nvSpPr>
        <p:spPr>
          <a:xfrm>
            <a:off x="631952" y="1207786"/>
            <a:ext cx="152654" cy="64566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p:txBody>
      </p:sp>
      <p:sp>
        <p:nvSpPr>
          <p:cNvPr id="9" name="object 9"/>
          <p:cNvSpPr txBox="1"/>
          <p:nvPr/>
        </p:nvSpPr>
        <p:spPr>
          <a:xfrm>
            <a:off x="974852" y="1223137"/>
            <a:ext cx="9579251" cy="1316685"/>
          </a:xfrm>
          <a:prstGeom prst="rect">
            <a:avLst/>
          </a:prstGeom>
        </p:spPr>
        <p:txBody>
          <a:bodyPr wrap="square" lIns="0" tIns="13366" rIns="0" bIns="0" rtlCol="0">
            <a:noAutofit/>
          </a:bodyPr>
          <a:lstStyle/>
          <a:p>
            <a:pPr marL="12700" marR="33808">
              <a:lnSpc>
                <a:spcPts val="2105"/>
              </a:lnSpc>
            </a:pPr>
            <a:r>
              <a:rPr sz="2000" b="1" spc="0" dirty="0">
                <a:latin typeface="Calibri"/>
                <a:cs typeface="Calibri"/>
              </a:rPr>
              <a:t>The close Function:</a:t>
            </a:r>
            <a:endParaRPr sz="2000">
              <a:latin typeface="Calibri"/>
              <a:cs typeface="Calibri"/>
            </a:endParaRPr>
          </a:p>
          <a:p>
            <a:pPr marL="12700" indent="56387">
              <a:lnSpc>
                <a:spcPts val="2400"/>
              </a:lnSpc>
              <a:spcBef>
                <a:spcPts val="474"/>
              </a:spcBef>
            </a:pPr>
            <a:r>
              <a:rPr sz="2000" dirty="0">
                <a:latin typeface="Calibri"/>
                <a:cs typeface="Calibri"/>
              </a:rPr>
              <a:t>when</a:t>
            </a:r>
            <a:r>
              <a:rPr sz="2000" spc="-4" dirty="0">
                <a:latin typeface="Calibri"/>
                <a:cs typeface="Calibri"/>
              </a:rPr>
              <a:t> </a:t>
            </a:r>
            <a:r>
              <a:rPr sz="2000" spc="0" dirty="0">
                <a:latin typeface="Calibri"/>
                <a:cs typeface="Calibri"/>
              </a:rPr>
              <a:t>the </a:t>
            </a:r>
            <a:r>
              <a:rPr sz="2000" spc="-19" dirty="0">
                <a:latin typeface="Calibri"/>
                <a:cs typeface="Calibri"/>
              </a:rPr>
              <a:t>r</a:t>
            </a:r>
            <a:r>
              <a:rPr sz="2000" spc="-14" dirty="0">
                <a:latin typeface="Calibri"/>
                <a:cs typeface="Calibri"/>
              </a:rPr>
              <a:t>e</a:t>
            </a:r>
            <a:r>
              <a:rPr sz="2000" spc="-50" dirty="0">
                <a:latin typeface="Calibri"/>
                <a:cs typeface="Calibri"/>
              </a:rPr>
              <a:t>f</a:t>
            </a:r>
            <a:r>
              <a:rPr sz="2000" spc="0" dirty="0">
                <a:latin typeface="Calibri"/>
                <a:cs typeface="Calibri"/>
              </a:rPr>
              <a:t>e</a:t>
            </a:r>
            <a:r>
              <a:rPr sz="2000" spc="-29" dirty="0">
                <a:latin typeface="Calibri"/>
                <a:cs typeface="Calibri"/>
              </a:rPr>
              <a:t>r</a:t>
            </a:r>
            <a:r>
              <a:rPr sz="2000" spc="0" dirty="0">
                <a:latin typeface="Calibri"/>
                <a:cs typeface="Calibri"/>
              </a:rPr>
              <a:t>en</a:t>
            </a:r>
            <a:r>
              <a:rPr sz="2000" spc="4" dirty="0">
                <a:latin typeface="Calibri"/>
                <a:cs typeface="Calibri"/>
              </a:rPr>
              <a:t>c</a:t>
            </a:r>
            <a:r>
              <a:rPr sz="2000" spc="0" dirty="0">
                <a:latin typeface="Calibri"/>
                <a:cs typeface="Calibri"/>
              </a:rPr>
              <a:t>e obje</a:t>
            </a:r>
            <a:r>
              <a:rPr sz="2000" spc="4" dirty="0">
                <a:latin typeface="Calibri"/>
                <a:cs typeface="Calibri"/>
              </a:rPr>
              <a:t>c</a:t>
            </a:r>
            <a:r>
              <a:rPr sz="2000" spc="0" dirty="0">
                <a:latin typeface="Calibri"/>
                <a:cs typeface="Calibri"/>
              </a:rPr>
              <a:t>t</a:t>
            </a:r>
            <a:r>
              <a:rPr sz="2000" spc="-19" dirty="0">
                <a:latin typeface="Calibri"/>
                <a:cs typeface="Calibri"/>
              </a:rPr>
              <a:t> </a:t>
            </a:r>
            <a:r>
              <a:rPr sz="2000" spc="0" dirty="0">
                <a:latin typeface="Calibri"/>
                <a:cs typeface="Calibri"/>
              </a:rPr>
              <a:t>of</a:t>
            </a:r>
            <a:r>
              <a:rPr sz="2000" spc="-9" dirty="0">
                <a:latin typeface="Calibri"/>
                <a:cs typeface="Calibri"/>
              </a:rPr>
              <a:t> </a:t>
            </a:r>
            <a:r>
              <a:rPr sz="2000" spc="0" dirty="0">
                <a:latin typeface="Calibri"/>
                <a:cs typeface="Calibri"/>
              </a:rPr>
              <a:t>a file</a:t>
            </a:r>
            <a:r>
              <a:rPr sz="2000" spc="9" dirty="0">
                <a:latin typeface="Calibri"/>
                <a:cs typeface="Calibri"/>
              </a:rPr>
              <a:t> </a:t>
            </a:r>
            <a:r>
              <a:rPr sz="2000" spc="0" dirty="0">
                <a:latin typeface="Calibri"/>
                <a:cs typeface="Calibri"/>
              </a:rPr>
              <a:t>is</a:t>
            </a:r>
            <a:r>
              <a:rPr sz="2000" spc="-4" dirty="0">
                <a:latin typeface="Calibri"/>
                <a:cs typeface="Calibri"/>
              </a:rPr>
              <a:t> </a:t>
            </a:r>
            <a:r>
              <a:rPr sz="2000" spc="-25" dirty="0">
                <a:latin typeface="Calibri"/>
                <a:cs typeface="Calibri"/>
              </a:rPr>
              <a:t>r</a:t>
            </a:r>
            <a:r>
              <a:rPr sz="2000" spc="0" dirty="0">
                <a:latin typeface="Calibri"/>
                <a:cs typeface="Calibri"/>
              </a:rPr>
              <a:t>eas</a:t>
            </a:r>
            <a:r>
              <a:rPr sz="2000" spc="-9" dirty="0">
                <a:latin typeface="Calibri"/>
                <a:cs typeface="Calibri"/>
              </a:rPr>
              <a:t>s</a:t>
            </a:r>
            <a:r>
              <a:rPr sz="2000" spc="0" dirty="0">
                <a:latin typeface="Calibri"/>
                <a:cs typeface="Calibri"/>
              </a:rPr>
              <a:t>igned</a:t>
            </a:r>
            <a:r>
              <a:rPr sz="2000" spc="19" dirty="0">
                <a:latin typeface="Calibri"/>
                <a:cs typeface="Calibri"/>
              </a:rPr>
              <a:t> </a:t>
            </a:r>
            <a:r>
              <a:rPr sz="2000" spc="-25" dirty="0">
                <a:latin typeface="Calibri"/>
                <a:cs typeface="Calibri"/>
              </a:rPr>
              <a:t>t</a:t>
            </a:r>
            <a:r>
              <a:rPr sz="2000" spc="0" dirty="0">
                <a:latin typeface="Calibri"/>
                <a:cs typeface="Calibri"/>
              </a:rPr>
              <a:t>o</a:t>
            </a:r>
            <a:r>
              <a:rPr sz="2000" spc="-9" dirty="0">
                <a:latin typeface="Calibri"/>
                <a:cs typeface="Calibri"/>
              </a:rPr>
              <a:t> </a:t>
            </a:r>
            <a:r>
              <a:rPr sz="2000" spc="0" dirty="0">
                <a:latin typeface="Calibri"/>
                <a:cs typeface="Calibri"/>
              </a:rPr>
              <a:t>anot</a:t>
            </a:r>
            <a:r>
              <a:rPr sz="2000" spc="4" dirty="0">
                <a:latin typeface="Calibri"/>
                <a:cs typeface="Calibri"/>
              </a:rPr>
              <a:t>h</a:t>
            </a:r>
            <a:r>
              <a:rPr sz="2000" spc="0" dirty="0">
                <a:latin typeface="Calibri"/>
                <a:cs typeface="Calibri"/>
              </a:rPr>
              <a:t>er f</a:t>
            </a:r>
            <a:r>
              <a:rPr sz="2000" spc="-4" dirty="0">
                <a:latin typeface="Calibri"/>
                <a:cs typeface="Calibri"/>
              </a:rPr>
              <a:t>i</a:t>
            </a:r>
            <a:r>
              <a:rPr sz="2000" spc="0" dirty="0">
                <a:latin typeface="Calibri"/>
                <a:cs typeface="Calibri"/>
              </a:rPr>
              <a:t>l</a:t>
            </a:r>
            <a:r>
              <a:rPr sz="2000" spc="-4" dirty="0">
                <a:latin typeface="Calibri"/>
                <a:cs typeface="Calibri"/>
              </a:rPr>
              <a:t>e</a:t>
            </a:r>
            <a:r>
              <a:rPr sz="2000" spc="0" dirty="0">
                <a:latin typeface="Calibri"/>
                <a:cs typeface="Calibri"/>
              </a:rPr>
              <a:t>. </a:t>
            </a:r>
            <a:r>
              <a:rPr sz="2000" spc="9" dirty="0">
                <a:latin typeface="Calibri"/>
                <a:cs typeface="Calibri"/>
              </a:rPr>
              <a:t>P</a:t>
            </a:r>
            <a:r>
              <a:rPr sz="2000" spc="14" dirty="0">
                <a:latin typeface="Calibri"/>
                <a:cs typeface="Calibri"/>
              </a:rPr>
              <a:t>y</a:t>
            </a:r>
            <a:r>
              <a:rPr sz="2000" spc="0" dirty="0">
                <a:latin typeface="Calibri"/>
                <a:cs typeface="Calibri"/>
              </a:rPr>
              <a:t>thon</a:t>
            </a:r>
            <a:r>
              <a:rPr sz="2000" spc="-14" dirty="0">
                <a:latin typeface="Calibri"/>
                <a:cs typeface="Calibri"/>
              </a:rPr>
              <a:t> </a:t>
            </a:r>
            <a:r>
              <a:rPr sz="2000" spc="0" dirty="0">
                <a:latin typeface="Calibri"/>
                <a:cs typeface="Calibri"/>
              </a:rPr>
              <a:t>au</a:t>
            </a:r>
            <a:r>
              <a:rPr sz="2000" spc="-19" dirty="0">
                <a:latin typeface="Calibri"/>
                <a:cs typeface="Calibri"/>
              </a:rPr>
              <a:t>t</a:t>
            </a:r>
            <a:r>
              <a:rPr sz="2000" spc="0" dirty="0">
                <a:latin typeface="Calibri"/>
                <a:cs typeface="Calibri"/>
              </a:rPr>
              <a:t>om</a:t>
            </a:r>
            <a:r>
              <a:rPr sz="2000" spc="-29" dirty="0">
                <a:latin typeface="Calibri"/>
                <a:cs typeface="Calibri"/>
              </a:rPr>
              <a:t>a</a:t>
            </a:r>
            <a:r>
              <a:rPr sz="2000" spc="0" dirty="0">
                <a:latin typeface="Calibri"/>
                <a:cs typeface="Calibri"/>
              </a:rPr>
              <a:t>ti</a:t>
            </a:r>
            <a:r>
              <a:rPr sz="2000" spc="-9" dirty="0">
                <a:latin typeface="Calibri"/>
                <a:cs typeface="Calibri"/>
              </a:rPr>
              <a:t>c</a:t>
            </a:r>
            <a:r>
              <a:rPr sz="2000" spc="0" dirty="0">
                <a:latin typeface="Calibri"/>
                <a:cs typeface="Calibri"/>
              </a:rPr>
              <a:t>al</a:t>
            </a:r>
            <a:r>
              <a:rPr sz="2000" spc="-9" dirty="0">
                <a:latin typeface="Calibri"/>
                <a:cs typeface="Calibri"/>
              </a:rPr>
              <a:t>l</a:t>
            </a:r>
            <a:r>
              <a:rPr sz="2000" spc="0" dirty="0">
                <a:latin typeface="Calibri"/>
                <a:cs typeface="Calibri"/>
              </a:rPr>
              <a:t>y</a:t>
            </a:r>
            <a:r>
              <a:rPr sz="2000" spc="19" dirty="0">
                <a:latin typeface="Calibri"/>
                <a:cs typeface="Calibri"/>
              </a:rPr>
              <a:t> </a:t>
            </a:r>
            <a:r>
              <a:rPr sz="2000" spc="0" dirty="0">
                <a:latin typeface="Calibri"/>
                <a:cs typeface="Calibri"/>
              </a:rPr>
              <a:t>clos</a:t>
            </a:r>
            <a:r>
              <a:rPr sz="2000" spc="-4" dirty="0">
                <a:latin typeface="Calibri"/>
                <a:cs typeface="Calibri"/>
              </a:rPr>
              <a:t>e</a:t>
            </a:r>
            <a:r>
              <a:rPr sz="2000" spc="0" dirty="0">
                <a:latin typeface="Calibri"/>
                <a:cs typeface="Calibri"/>
              </a:rPr>
              <a:t>s fi</a:t>
            </a:r>
            <a:r>
              <a:rPr sz="2000" spc="-9" dirty="0">
                <a:latin typeface="Calibri"/>
                <a:cs typeface="Calibri"/>
              </a:rPr>
              <a:t>l</a:t>
            </a:r>
            <a:r>
              <a:rPr sz="2000" spc="0" dirty="0">
                <a:latin typeface="Calibri"/>
                <a:cs typeface="Calibri"/>
              </a:rPr>
              <a:t>e.</a:t>
            </a:r>
            <a:endParaRPr sz="2000">
              <a:latin typeface="Calibri"/>
              <a:cs typeface="Calibri"/>
            </a:endParaRPr>
          </a:p>
          <a:p>
            <a:pPr marL="183387" marR="33808">
              <a:lnSpc>
                <a:spcPct val="101725"/>
              </a:lnSpc>
              <a:spcBef>
                <a:spcPts val="339"/>
              </a:spcBef>
            </a:pPr>
            <a:r>
              <a:rPr sz="2000" b="1" spc="-27" dirty="0">
                <a:latin typeface="Calibri"/>
                <a:cs typeface="Calibri"/>
              </a:rPr>
              <a:t>SYNTAX:</a:t>
            </a:r>
            <a:endParaRPr sz="2000">
              <a:latin typeface="Calibri"/>
              <a:cs typeface="Calibri"/>
            </a:endParaRPr>
          </a:p>
        </p:txBody>
      </p:sp>
      <p:sp>
        <p:nvSpPr>
          <p:cNvPr id="8" name="object 8"/>
          <p:cNvSpPr txBox="1"/>
          <p:nvPr/>
        </p:nvSpPr>
        <p:spPr>
          <a:xfrm>
            <a:off x="10610157" y="1588897"/>
            <a:ext cx="487067"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that</a:t>
            </a:r>
            <a:endParaRPr sz="2000">
              <a:latin typeface="Calibri"/>
              <a:cs typeface="Calibri"/>
            </a:endParaRPr>
          </a:p>
        </p:txBody>
      </p:sp>
      <p:sp>
        <p:nvSpPr>
          <p:cNvPr id="7" name="object 7"/>
          <p:cNvSpPr txBox="1"/>
          <p:nvPr/>
        </p:nvSpPr>
        <p:spPr>
          <a:xfrm>
            <a:off x="631952" y="2244240"/>
            <a:ext cx="152806"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1089152" y="2610247"/>
            <a:ext cx="205082"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1490218" y="2625598"/>
            <a:ext cx="1881030" cy="279907"/>
          </a:xfrm>
          <a:prstGeom prst="rect">
            <a:avLst/>
          </a:prstGeom>
        </p:spPr>
        <p:txBody>
          <a:bodyPr wrap="square" lIns="0" tIns="13366" rIns="0" bIns="0" rtlCol="0">
            <a:noAutofit/>
          </a:bodyPr>
          <a:lstStyle/>
          <a:p>
            <a:pPr marL="12700">
              <a:lnSpc>
                <a:spcPts val="2105"/>
              </a:lnSpc>
            </a:pPr>
            <a:r>
              <a:rPr sz="2000" spc="0" dirty="0">
                <a:latin typeface="Calibri"/>
                <a:cs typeface="Calibri"/>
              </a:rPr>
              <a:t>fileObject.close();</a:t>
            </a:r>
            <a:endParaRPr sz="2000">
              <a:latin typeface="Calibri"/>
              <a:cs typeface="Calibri"/>
            </a:endParaRPr>
          </a:p>
        </p:txBody>
      </p:sp>
      <p:sp>
        <p:nvSpPr>
          <p:cNvPr id="4" name="object 4"/>
          <p:cNvSpPr txBox="1"/>
          <p:nvPr/>
        </p:nvSpPr>
        <p:spPr>
          <a:xfrm>
            <a:off x="7140321" y="4979416"/>
            <a:ext cx="2410612" cy="528319"/>
          </a:xfrm>
          <a:prstGeom prst="rect">
            <a:avLst/>
          </a:prstGeom>
        </p:spPr>
        <p:txBody>
          <a:bodyPr wrap="square" lIns="0" tIns="12065" rIns="0" bIns="0" rtlCol="0">
            <a:noAutofit/>
          </a:bodyPr>
          <a:lstStyle/>
          <a:p>
            <a:pPr algn="ctr">
              <a:lnSpc>
                <a:spcPts val="1900"/>
              </a:lnSpc>
            </a:pPr>
            <a:r>
              <a:rPr sz="1800" spc="-2" dirty="0">
                <a:solidFill>
                  <a:srgbClr val="FFFFFF"/>
                </a:solidFill>
                <a:latin typeface="Calibri"/>
                <a:cs typeface="Calibri"/>
              </a:rPr>
              <a:t>Used the function “close”</a:t>
            </a:r>
            <a:endParaRPr sz="1800">
              <a:latin typeface="Calibri"/>
              <a:cs typeface="Calibri"/>
            </a:endParaRPr>
          </a:p>
          <a:p>
            <a:pPr marL="429387" marR="446023" algn="ctr">
              <a:lnSpc>
                <a:spcPts val="2160"/>
              </a:lnSpc>
              <a:spcBef>
                <a:spcPts val="13"/>
              </a:spcBef>
            </a:pPr>
            <a:r>
              <a:rPr sz="1800" dirty="0">
                <a:solidFill>
                  <a:srgbClr val="FFFFFF"/>
                </a:solidFill>
                <a:latin typeface="Calibri"/>
                <a:cs typeface="Calibri"/>
              </a:rPr>
              <a:t>to  close the file</a:t>
            </a:r>
            <a:endParaRPr sz="1800">
              <a:latin typeface="Calibri"/>
              <a:cs typeface="Calibri"/>
            </a:endParaRPr>
          </a:p>
        </p:txBody>
      </p:sp>
      <p:sp>
        <p:nvSpPr>
          <p:cNvPr id="2" name="object 2"/>
          <p:cNvSpPr txBox="1"/>
          <p:nvPr/>
        </p:nvSpPr>
        <p:spPr>
          <a:xfrm>
            <a:off x="779284" y="3021736"/>
            <a:ext cx="4504309" cy="3101975"/>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448</TotalTime>
  <Words>9068</Words>
  <Application>Microsoft Office PowerPoint</Application>
  <PresentationFormat>Custom</PresentationFormat>
  <Paragraphs>1676</Paragraphs>
  <Slides>141</Slides>
  <Notes>0</Notes>
  <HiddenSlides>0</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Abhinash Mishra</dc:creator>
  <cp:lastModifiedBy>Windows User</cp:lastModifiedBy>
  <cp:revision>62</cp:revision>
  <dcterms:created xsi:type="dcterms:W3CDTF">2019-06-08T07:39:13Z</dcterms:created>
  <dcterms:modified xsi:type="dcterms:W3CDTF">2020-04-01T08:52:59Z</dcterms:modified>
</cp:coreProperties>
</file>