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444" r:id="rId2"/>
    <p:sldId id="403" r:id="rId3"/>
    <p:sldId id="404" r:id="rId4"/>
    <p:sldId id="405" r:id="rId5"/>
    <p:sldId id="406" r:id="rId6"/>
    <p:sldId id="407" r:id="rId7"/>
    <p:sldId id="408" r:id="rId8"/>
    <p:sldId id="409" r:id="rId9"/>
    <p:sldId id="410" r:id="rId10"/>
    <p:sldId id="411" r:id="rId11"/>
    <p:sldId id="412" r:id="rId12"/>
    <p:sldId id="413" r:id="rId13"/>
    <p:sldId id="414" r:id="rId14"/>
    <p:sldId id="415" r:id="rId15"/>
    <p:sldId id="416" r:id="rId16"/>
    <p:sldId id="417" r:id="rId17"/>
    <p:sldId id="418" r:id="rId18"/>
    <p:sldId id="419" r:id="rId19"/>
    <p:sldId id="420" r:id="rId20"/>
    <p:sldId id="421" r:id="rId21"/>
    <p:sldId id="422" r:id="rId22"/>
    <p:sldId id="423" r:id="rId23"/>
    <p:sldId id="424" r:id="rId24"/>
    <p:sldId id="425" r:id="rId25"/>
    <p:sldId id="426" r:id="rId26"/>
    <p:sldId id="427" r:id="rId27"/>
    <p:sldId id="428" r:id="rId28"/>
    <p:sldId id="429" r:id="rId29"/>
    <p:sldId id="430" r:id="rId30"/>
    <p:sldId id="431" r:id="rId31"/>
    <p:sldId id="432" r:id="rId32"/>
    <p:sldId id="433" r:id="rId33"/>
    <p:sldId id="434" r:id="rId34"/>
    <p:sldId id="435" r:id="rId35"/>
    <p:sldId id="436" r:id="rId36"/>
    <p:sldId id="437" r:id="rId37"/>
    <p:sldId id="438" r:id="rId38"/>
    <p:sldId id="439" r:id="rId39"/>
    <p:sldId id="440" r:id="rId40"/>
    <p:sldId id="441" r:id="rId41"/>
    <p:sldId id="442" r:id="rId42"/>
    <p:sldId id="44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730"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BE2241-1321-4F14-BF26-B4AA7B48D31A}" type="datetimeFigureOut">
              <a:rPr lang="en-IN" smtClean="0"/>
              <a:t>01-04-2020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CE89E4-B2B7-4891-83E8-F6BC005A715D}" type="slidenum">
              <a:rPr lang="en-IN" smtClean="0"/>
              <a:t>‹#›</a:t>
            </a:fld>
            <a:endParaRPr lang="en-IN"/>
          </a:p>
        </p:txBody>
      </p:sp>
    </p:spTree>
    <p:extLst>
      <p:ext uri="{BB962C8B-B14F-4D97-AF65-F5344CB8AC3E}">
        <p14:creationId xmlns:p14="http://schemas.microsoft.com/office/powerpoint/2010/main" val="3702629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BE2241-1321-4F14-BF26-B4AA7B48D31A}" type="datetimeFigureOut">
              <a:rPr lang="en-IN" smtClean="0"/>
              <a:t>01-04-2020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CE89E4-B2B7-4891-83E8-F6BC005A715D}" type="slidenum">
              <a:rPr lang="en-IN" smtClean="0"/>
              <a:t>‹#›</a:t>
            </a:fld>
            <a:endParaRPr lang="en-IN"/>
          </a:p>
        </p:txBody>
      </p:sp>
    </p:spTree>
    <p:extLst>
      <p:ext uri="{BB962C8B-B14F-4D97-AF65-F5344CB8AC3E}">
        <p14:creationId xmlns:p14="http://schemas.microsoft.com/office/powerpoint/2010/main" val="616502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BE2241-1321-4F14-BF26-B4AA7B48D31A}" type="datetimeFigureOut">
              <a:rPr lang="en-IN" smtClean="0"/>
              <a:t>01-04-2020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CE89E4-B2B7-4891-83E8-F6BC005A715D}" type="slidenum">
              <a:rPr lang="en-IN" smtClean="0"/>
              <a:t>‹#›</a:t>
            </a:fld>
            <a:endParaRPr lang="en-IN"/>
          </a:p>
        </p:txBody>
      </p:sp>
    </p:spTree>
    <p:extLst>
      <p:ext uri="{BB962C8B-B14F-4D97-AF65-F5344CB8AC3E}">
        <p14:creationId xmlns:p14="http://schemas.microsoft.com/office/powerpoint/2010/main" val="4084646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BE2241-1321-4F14-BF26-B4AA7B48D31A}" type="datetimeFigureOut">
              <a:rPr lang="en-IN" smtClean="0"/>
              <a:t>01-04-2020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CE89E4-B2B7-4891-83E8-F6BC005A715D}" type="slidenum">
              <a:rPr lang="en-IN" smtClean="0"/>
              <a:t>‹#›</a:t>
            </a:fld>
            <a:endParaRPr lang="en-IN"/>
          </a:p>
        </p:txBody>
      </p:sp>
    </p:spTree>
    <p:extLst>
      <p:ext uri="{BB962C8B-B14F-4D97-AF65-F5344CB8AC3E}">
        <p14:creationId xmlns:p14="http://schemas.microsoft.com/office/powerpoint/2010/main" val="4208380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BE2241-1321-4F14-BF26-B4AA7B48D31A}" type="datetimeFigureOut">
              <a:rPr lang="en-IN" smtClean="0"/>
              <a:t>01-04-2020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CE89E4-B2B7-4891-83E8-F6BC005A715D}" type="slidenum">
              <a:rPr lang="en-IN" smtClean="0"/>
              <a:t>‹#›</a:t>
            </a:fld>
            <a:endParaRPr lang="en-IN"/>
          </a:p>
        </p:txBody>
      </p:sp>
    </p:spTree>
    <p:extLst>
      <p:ext uri="{BB962C8B-B14F-4D97-AF65-F5344CB8AC3E}">
        <p14:creationId xmlns:p14="http://schemas.microsoft.com/office/powerpoint/2010/main" val="2832357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BE2241-1321-4F14-BF26-B4AA7B48D31A}" type="datetimeFigureOut">
              <a:rPr lang="en-IN" smtClean="0"/>
              <a:t>01-04-2020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CE89E4-B2B7-4891-83E8-F6BC005A715D}" type="slidenum">
              <a:rPr lang="en-IN" smtClean="0"/>
              <a:t>‹#›</a:t>
            </a:fld>
            <a:endParaRPr lang="en-IN"/>
          </a:p>
        </p:txBody>
      </p:sp>
    </p:spTree>
    <p:extLst>
      <p:ext uri="{BB962C8B-B14F-4D97-AF65-F5344CB8AC3E}">
        <p14:creationId xmlns:p14="http://schemas.microsoft.com/office/powerpoint/2010/main" val="1848846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BE2241-1321-4F14-BF26-B4AA7B48D31A}" type="datetimeFigureOut">
              <a:rPr lang="en-IN" smtClean="0"/>
              <a:t>01-04-2020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CE89E4-B2B7-4891-83E8-F6BC005A715D}" type="slidenum">
              <a:rPr lang="en-IN" smtClean="0"/>
              <a:t>‹#›</a:t>
            </a:fld>
            <a:endParaRPr lang="en-IN"/>
          </a:p>
        </p:txBody>
      </p:sp>
    </p:spTree>
    <p:extLst>
      <p:ext uri="{BB962C8B-B14F-4D97-AF65-F5344CB8AC3E}">
        <p14:creationId xmlns:p14="http://schemas.microsoft.com/office/powerpoint/2010/main" val="1294729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BE2241-1321-4F14-BF26-B4AA7B48D31A}" type="datetimeFigureOut">
              <a:rPr lang="en-IN" smtClean="0"/>
              <a:t>01-04-2020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CE89E4-B2B7-4891-83E8-F6BC005A715D}" type="slidenum">
              <a:rPr lang="en-IN" smtClean="0"/>
              <a:t>‹#›</a:t>
            </a:fld>
            <a:endParaRPr lang="en-IN"/>
          </a:p>
        </p:txBody>
      </p:sp>
    </p:spTree>
    <p:extLst>
      <p:ext uri="{BB962C8B-B14F-4D97-AF65-F5344CB8AC3E}">
        <p14:creationId xmlns:p14="http://schemas.microsoft.com/office/powerpoint/2010/main" val="1647990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BE2241-1321-4F14-BF26-B4AA7B48D31A}" type="datetimeFigureOut">
              <a:rPr lang="en-IN" smtClean="0"/>
              <a:t>01-04-2020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7CE89E4-B2B7-4891-83E8-F6BC005A715D}" type="slidenum">
              <a:rPr lang="en-IN" smtClean="0"/>
              <a:t>‹#›</a:t>
            </a:fld>
            <a:endParaRPr lang="en-IN"/>
          </a:p>
        </p:txBody>
      </p:sp>
    </p:spTree>
    <p:extLst>
      <p:ext uri="{BB962C8B-B14F-4D97-AF65-F5344CB8AC3E}">
        <p14:creationId xmlns:p14="http://schemas.microsoft.com/office/powerpoint/2010/main" val="291431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BE2241-1321-4F14-BF26-B4AA7B48D31A}" type="datetimeFigureOut">
              <a:rPr lang="en-IN" smtClean="0"/>
              <a:t>01-04-2020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CE89E4-B2B7-4891-83E8-F6BC005A715D}" type="slidenum">
              <a:rPr lang="en-IN" smtClean="0"/>
              <a:t>‹#›</a:t>
            </a:fld>
            <a:endParaRPr lang="en-IN"/>
          </a:p>
        </p:txBody>
      </p:sp>
    </p:spTree>
    <p:extLst>
      <p:ext uri="{BB962C8B-B14F-4D97-AF65-F5344CB8AC3E}">
        <p14:creationId xmlns:p14="http://schemas.microsoft.com/office/powerpoint/2010/main" val="4137869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BE2241-1321-4F14-BF26-B4AA7B48D31A}" type="datetimeFigureOut">
              <a:rPr lang="en-IN" smtClean="0"/>
              <a:t>01-04-2020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CE89E4-B2B7-4891-83E8-F6BC005A715D}" type="slidenum">
              <a:rPr lang="en-IN" smtClean="0"/>
              <a:t>‹#›</a:t>
            </a:fld>
            <a:endParaRPr lang="en-IN"/>
          </a:p>
        </p:txBody>
      </p:sp>
    </p:spTree>
    <p:extLst>
      <p:ext uri="{BB962C8B-B14F-4D97-AF65-F5344CB8AC3E}">
        <p14:creationId xmlns:p14="http://schemas.microsoft.com/office/powerpoint/2010/main" val="3568598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BE2241-1321-4F14-BF26-B4AA7B48D31A}" type="datetimeFigureOut">
              <a:rPr lang="en-IN" smtClean="0"/>
              <a:t>01-04-2020</a:t>
            </a:fld>
            <a:endParaRPr lang="en-IN"/>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CE89E4-B2B7-4891-83E8-F6BC005A715D}" type="slidenum">
              <a:rPr lang="en-IN" smtClean="0"/>
              <a:t>‹#›</a:t>
            </a:fld>
            <a:endParaRPr lang="en-IN"/>
          </a:p>
        </p:txBody>
      </p:sp>
    </p:spTree>
    <p:extLst>
      <p:ext uri="{BB962C8B-B14F-4D97-AF65-F5344CB8AC3E}">
        <p14:creationId xmlns:p14="http://schemas.microsoft.com/office/powerpoint/2010/main" val="6978404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85716" y="1474965"/>
            <a:ext cx="6378720" cy="2585323"/>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5400" b="1" cap="none" spc="0" dirty="0" smtClean="0">
                <a:ln w="50800"/>
                <a:effectLst/>
              </a:rPr>
              <a:t>OPERATION ON </a:t>
            </a:r>
          </a:p>
          <a:p>
            <a:pPr algn="ctr"/>
            <a:r>
              <a:rPr lang="en-US" sz="5400" b="1" cap="none" spc="0" dirty="0" smtClean="0">
                <a:ln w="50800"/>
                <a:effectLst/>
              </a:rPr>
              <a:t>DATA TYPE</a:t>
            </a:r>
          </a:p>
          <a:p>
            <a:pPr algn="ctr"/>
            <a:r>
              <a:rPr lang="en-US" sz="5400" b="1" dirty="0" smtClean="0">
                <a:ln w="50800"/>
              </a:rPr>
              <a:t>PYTHON</a:t>
            </a:r>
            <a:r>
              <a:rPr lang="en-US" sz="5400" b="1" cap="none" spc="0" dirty="0" smtClean="0">
                <a:ln w="50800"/>
                <a:effectLst/>
              </a:rPr>
              <a:t> </a:t>
            </a:r>
            <a:endParaRPr lang="en-US" sz="5400" b="1" cap="none" spc="0" dirty="0">
              <a:ln w="50800"/>
              <a:effectLst/>
            </a:endParaRPr>
          </a:p>
        </p:txBody>
      </p:sp>
      <p:sp>
        <p:nvSpPr>
          <p:cNvPr id="3" name="Rectangle 2"/>
          <p:cNvSpPr/>
          <p:nvPr/>
        </p:nvSpPr>
        <p:spPr>
          <a:xfrm>
            <a:off x="9118977" y="5989247"/>
            <a:ext cx="2752997" cy="52322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2800" b="1" cap="none" spc="0" dirty="0" err="1" smtClean="0">
                <a:ln w="50800"/>
                <a:effectLst/>
              </a:rPr>
              <a:t>Abhinash</a:t>
            </a:r>
            <a:r>
              <a:rPr lang="en-US" sz="2800" b="1" cap="none" spc="0" dirty="0" smtClean="0">
                <a:ln w="50800"/>
                <a:effectLst/>
              </a:rPr>
              <a:t> Mishra</a:t>
            </a:r>
            <a:endParaRPr lang="en-US" sz="2800" b="1" cap="none" spc="0" dirty="0">
              <a:ln w="50800"/>
              <a:effectLst/>
            </a:endParaRPr>
          </a:p>
        </p:txBody>
      </p:sp>
      <p:pic>
        <p:nvPicPr>
          <p:cNvPr id="1026" name="Picture 2" descr="C:\Users\Abhinash\Desktop\download (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991" y="403402"/>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995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2"/>
          <p:cNvSpPr/>
          <p:nvPr/>
        </p:nvSpPr>
        <p:spPr>
          <a:xfrm>
            <a:off x="3"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3" name="object 13"/>
          <p:cNvSpPr/>
          <p:nvPr/>
        </p:nvSpPr>
        <p:spPr>
          <a:xfrm>
            <a:off x="923213" y="2070963"/>
            <a:ext cx="4812539" cy="4149725"/>
          </a:xfrm>
          <a:prstGeom prst="rect">
            <a:avLst/>
          </a:prstGeom>
          <a:blipFill>
            <a:blip r:embed="rId2" cstate="print"/>
            <a:stretch>
              <a:fillRect/>
            </a:stretch>
          </a:blipFill>
        </p:spPr>
        <p:txBody>
          <a:bodyPr wrap="square" lIns="0" tIns="0" rIns="0" bIns="0" rtlCol="0">
            <a:noAutofit/>
          </a:bodyPr>
          <a:lstStyle/>
          <a:p>
            <a:endParaRPr/>
          </a:p>
        </p:txBody>
      </p:sp>
      <p:sp>
        <p:nvSpPr>
          <p:cNvPr id="14" name="object 14"/>
          <p:cNvSpPr/>
          <p:nvPr/>
        </p:nvSpPr>
        <p:spPr>
          <a:xfrm>
            <a:off x="1343913" y="2216661"/>
            <a:ext cx="5763515" cy="2272157"/>
          </a:xfrm>
          <a:custGeom>
            <a:avLst/>
            <a:gdLst/>
            <a:ahLst/>
            <a:cxnLst/>
            <a:rect l="l" t="t" r="r" b="b"/>
            <a:pathLst>
              <a:path w="5763514" h="2272157">
                <a:moveTo>
                  <a:pt x="0" y="2272157"/>
                </a:moveTo>
                <a:lnTo>
                  <a:pt x="5763514" y="2272157"/>
                </a:lnTo>
                <a:lnTo>
                  <a:pt x="5763514" y="0"/>
                </a:lnTo>
                <a:lnTo>
                  <a:pt x="0" y="0"/>
                </a:lnTo>
                <a:lnTo>
                  <a:pt x="0" y="2272157"/>
                </a:lnTo>
                <a:close/>
              </a:path>
            </a:pathLst>
          </a:custGeom>
          <a:ln w="28575">
            <a:solidFill>
              <a:srgbClr val="BB8B00"/>
            </a:solidFill>
            <a:prstDash val="lgDash"/>
          </a:ln>
        </p:spPr>
        <p:txBody>
          <a:bodyPr wrap="square" lIns="0" tIns="0" rIns="0" bIns="0" rtlCol="0">
            <a:noAutofit/>
          </a:bodyPr>
          <a:lstStyle/>
          <a:p>
            <a:endParaRPr/>
          </a:p>
        </p:txBody>
      </p:sp>
      <p:sp>
        <p:nvSpPr>
          <p:cNvPr id="15" name="object 15"/>
          <p:cNvSpPr/>
          <p:nvPr/>
        </p:nvSpPr>
        <p:spPr>
          <a:xfrm>
            <a:off x="8381620" y="2119122"/>
            <a:ext cx="2764155" cy="1455292"/>
          </a:xfrm>
          <a:custGeom>
            <a:avLst/>
            <a:gdLst/>
            <a:ahLst/>
            <a:cxnLst/>
            <a:rect l="l" t="t" r="r" b="b"/>
            <a:pathLst>
              <a:path w="2764154" h="1455292">
                <a:moveTo>
                  <a:pt x="0" y="242569"/>
                </a:moveTo>
                <a:lnTo>
                  <a:pt x="0" y="1212850"/>
                </a:lnTo>
                <a:lnTo>
                  <a:pt x="803" y="1232728"/>
                </a:lnTo>
                <a:lnTo>
                  <a:pt x="7048" y="1271098"/>
                </a:lnTo>
                <a:lnTo>
                  <a:pt x="27071" y="1324249"/>
                </a:lnTo>
                <a:lnTo>
                  <a:pt x="58385" y="1370613"/>
                </a:lnTo>
                <a:lnTo>
                  <a:pt x="99303" y="1408504"/>
                </a:lnTo>
                <a:lnTo>
                  <a:pt x="148143" y="1436235"/>
                </a:lnTo>
                <a:lnTo>
                  <a:pt x="203219" y="1452118"/>
                </a:lnTo>
                <a:lnTo>
                  <a:pt x="242570" y="1455292"/>
                </a:lnTo>
                <a:lnTo>
                  <a:pt x="2521584" y="1455292"/>
                </a:lnTo>
                <a:lnTo>
                  <a:pt x="2560935" y="1452118"/>
                </a:lnTo>
                <a:lnTo>
                  <a:pt x="2598262" y="1442929"/>
                </a:lnTo>
                <a:lnTo>
                  <a:pt x="2649368" y="1418960"/>
                </a:lnTo>
                <a:lnTo>
                  <a:pt x="2693114" y="1384268"/>
                </a:lnTo>
                <a:lnTo>
                  <a:pt x="2727816" y="1340541"/>
                </a:lnTo>
                <a:lnTo>
                  <a:pt x="2751790" y="1289465"/>
                </a:lnTo>
                <a:lnTo>
                  <a:pt x="2760980" y="1252165"/>
                </a:lnTo>
                <a:lnTo>
                  <a:pt x="2764154" y="1212850"/>
                </a:lnTo>
                <a:lnTo>
                  <a:pt x="2764154" y="242569"/>
                </a:lnTo>
                <a:lnTo>
                  <a:pt x="2760980" y="203219"/>
                </a:lnTo>
                <a:lnTo>
                  <a:pt x="2751790" y="165892"/>
                </a:lnTo>
                <a:lnTo>
                  <a:pt x="2727816" y="114786"/>
                </a:lnTo>
                <a:lnTo>
                  <a:pt x="2693114" y="71040"/>
                </a:lnTo>
                <a:lnTo>
                  <a:pt x="2649368" y="36338"/>
                </a:lnTo>
                <a:lnTo>
                  <a:pt x="2598262" y="12364"/>
                </a:lnTo>
                <a:lnTo>
                  <a:pt x="2560935" y="3174"/>
                </a:lnTo>
                <a:lnTo>
                  <a:pt x="2521584" y="0"/>
                </a:lnTo>
                <a:lnTo>
                  <a:pt x="242570" y="0"/>
                </a:lnTo>
                <a:lnTo>
                  <a:pt x="203219" y="3174"/>
                </a:lnTo>
                <a:lnTo>
                  <a:pt x="165892" y="12364"/>
                </a:lnTo>
                <a:lnTo>
                  <a:pt x="114786" y="36338"/>
                </a:lnTo>
                <a:lnTo>
                  <a:pt x="71040" y="71040"/>
                </a:lnTo>
                <a:lnTo>
                  <a:pt x="36338" y="114786"/>
                </a:lnTo>
                <a:lnTo>
                  <a:pt x="12364" y="165892"/>
                </a:lnTo>
                <a:lnTo>
                  <a:pt x="3174" y="203219"/>
                </a:lnTo>
                <a:lnTo>
                  <a:pt x="0" y="242569"/>
                </a:lnTo>
                <a:close/>
              </a:path>
            </a:pathLst>
          </a:custGeom>
          <a:solidFill>
            <a:srgbClr val="FFC000"/>
          </a:solidFill>
        </p:spPr>
        <p:txBody>
          <a:bodyPr wrap="square" lIns="0" tIns="0" rIns="0" bIns="0" rtlCol="0">
            <a:noAutofit/>
          </a:bodyPr>
          <a:lstStyle/>
          <a:p>
            <a:endParaRPr/>
          </a:p>
        </p:txBody>
      </p:sp>
      <p:sp>
        <p:nvSpPr>
          <p:cNvPr id="16" name="object 16"/>
          <p:cNvSpPr/>
          <p:nvPr/>
        </p:nvSpPr>
        <p:spPr>
          <a:xfrm>
            <a:off x="8381620" y="2119122"/>
            <a:ext cx="2764155" cy="1455292"/>
          </a:xfrm>
          <a:custGeom>
            <a:avLst/>
            <a:gdLst/>
            <a:ahLst/>
            <a:cxnLst/>
            <a:rect l="l" t="t" r="r" b="b"/>
            <a:pathLst>
              <a:path w="2764154" h="1455292">
                <a:moveTo>
                  <a:pt x="0" y="242569"/>
                </a:moveTo>
                <a:lnTo>
                  <a:pt x="3174" y="203219"/>
                </a:lnTo>
                <a:lnTo>
                  <a:pt x="12364" y="165892"/>
                </a:lnTo>
                <a:lnTo>
                  <a:pt x="36338" y="114786"/>
                </a:lnTo>
                <a:lnTo>
                  <a:pt x="71040" y="71040"/>
                </a:lnTo>
                <a:lnTo>
                  <a:pt x="114786" y="36338"/>
                </a:lnTo>
                <a:lnTo>
                  <a:pt x="165892" y="12364"/>
                </a:lnTo>
                <a:lnTo>
                  <a:pt x="203219" y="3174"/>
                </a:lnTo>
                <a:lnTo>
                  <a:pt x="242570" y="0"/>
                </a:lnTo>
                <a:lnTo>
                  <a:pt x="2521584" y="0"/>
                </a:lnTo>
                <a:lnTo>
                  <a:pt x="2560935" y="3174"/>
                </a:lnTo>
                <a:lnTo>
                  <a:pt x="2598262" y="12364"/>
                </a:lnTo>
                <a:lnTo>
                  <a:pt x="2649368" y="36338"/>
                </a:lnTo>
                <a:lnTo>
                  <a:pt x="2693114" y="71040"/>
                </a:lnTo>
                <a:lnTo>
                  <a:pt x="2727816" y="114786"/>
                </a:lnTo>
                <a:lnTo>
                  <a:pt x="2751790" y="165892"/>
                </a:lnTo>
                <a:lnTo>
                  <a:pt x="2760980" y="203219"/>
                </a:lnTo>
                <a:lnTo>
                  <a:pt x="2764154" y="242569"/>
                </a:lnTo>
                <a:lnTo>
                  <a:pt x="2764154" y="1212850"/>
                </a:lnTo>
                <a:lnTo>
                  <a:pt x="2760980" y="1252165"/>
                </a:lnTo>
                <a:lnTo>
                  <a:pt x="2751790" y="1289465"/>
                </a:lnTo>
                <a:lnTo>
                  <a:pt x="2727816" y="1340541"/>
                </a:lnTo>
                <a:lnTo>
                  <a:pt x="2693114" y="1384268"/>
                </a:lnTo>
                <a:lnTo>
                  <a:pt x="2649368" y="1418960"/>
                </a:lnTo>
                <a:lnTo>
                  <a:pt x="2598262" y="1442929"/>
                </a:lnTo>
                <a:lnTo>
                  <a:pt x="2560935" y="1452118"/>
                </a:lnTo>
                <a:lnTo>
                  <a:pt x="2521584" y="1455292"/>
                </a:lnTo>
                <a:lnTo>
                  <a:pt x="242570" y="1455292"/>
                </a:lnTo>
                <a:lnTo>
                  <a:pt x="203219" y="1452118"/>
                </a:lnTo>
                <a:lnTo>
                  <a:pt x="165892" y="1442929"/>
                </a:lnTo>
                <a:lnTo>
                  <a:pt x="114786" y="1418960"/>
                </a:lnTo>
                <a:lnTo>
                  <a:pt x="71040" y="1384268"/>
                </a:lnTo>
                <a:lnTo>
                  <a:pt x="36338" y="1340541"/>
                </a:lnTo>
                <a:lnTo>
                  <a:pt x="12364" y="1289465"/>
                </a:lnTo>
                <a:lnTo>
                  <a:pt x="3174" y="1252165"/>
                </a:lnTo>
                <a:lnTo>
                  <a:pt x="0" y="1212850"/>
                </a:lnTo>
                <a:lnTo>
                  <a:pt x="0" y="242569"/>
                </a:lnTo>
                <a:close/>
              </a:path>
            </a:pathLst>
          </a:custGeom>
          <a:ln w="25400">
            <a:solidFill>
              <a:srgbClr val="BB8B00"/>
            </a:solidFill>
          </a:ln>
        </p:spPr>
        <p:txBody>
          <a:bodyPr wrap="square" lIns="0" tIns="0" rIns="0" bIns="0" rtlCol="0">
            <a:noAutofit/>
          </a:bodyPr>
          <a:lstStyle/>
          <a:p>
            <a:endParaRPr/>
          </a:p>
        </p:txBody>
      </p:sp>
      <p:sp>
        <p:nvSpPr>
          <p:cNvPr id="17" name="object 17"/>
          <p:cNvSpPr/>
          <p:nvPr/>
        </p:nvSpPr>
        <p:spPr>
          <a:xfrm>
            <a:off x="3463546" y="2696595"/>
            <a:ext cx="4918329" cy="330073"/>
          </a:xfrm>
          <a:custGeom>
            <a:avLst/>
            <a:gdLst/>
            <a:ahLst/>
            <a:cxnLst/>
            <a:rect l="l" t="t" r="r" b="b"/>
            <a:pathLst>
              <a:path w="4918329" h="330073">
                <a:moveTo>
                  <a:pt x="15493" y="52959"/>
                </a:moveTo>
                <a:lnTo>
                  <a:pt x="35619" y="54907"/>
                </a:lnTo>
                <a:lnTo>
                  <a:pt x="4917694" y="330073"/>
                </a:lnTo>
                <a:lnTo>
                  <a:pt x="4918329" y="317373"/>
                </a:lnTo>
                <a:lnTo>
                  <a:pt x="36302" y="42336"/>
                </a:lnTo>
                <a:lnTo>
                  <a:pt x="12953" y="41021"/>
                </a:lnTo>
                <a:lnTo>
                  <a:pt x="12318" y="53594"/>
                </a:lnTo>
                <a:lnTo>
                  <a:pt x="82676" y="101219"/>
                </a:lnTo>
                <a:lnTo>
                  <a:pt x="85597" y="103250"/>
                </a:lnTo>
                <a:lnTo>
                  <a:pt x="89534" y="102362"/>
                </a:lnTo>
                <a:lnTo>
                  <a:pt x="91566" y="99441"/>
                </a:lnTo>
                <a:lnTo>
                  <a:pt x="93471" y="96520"/>
                </a:lnTo>
                <a:lnTo>
                  <a:pt x="92709" y="92583"/>
                </a:lnTo>
                <a:lnTo>
                  <a:pt x="89788" y="90678"/>
                </a:lnTo>
                <a:lnTo>
                  <a:pt x="35619" y="54907"/>
                </a:lnTo>
                <a:lnTo>
                  <a:pt x="15493" y="52959"/>
                </a:lnTo>
                <a:lnTo>
                  <a:pt x="16128" y="42037"/>
                </a:lnTo>
                <a:lnTo>
                  <a:pt x="25180" y="48014"/>
                </a:lnTo>
                <a:lnTo>
                  <a:pt x="15493" y="52959"/>
                </a:lnTo>
                <a:close/>
              </a:path>
              <a:path w="4918329" h="330073">
                <a:moveTo>
                  <a:pt x="82676" y="101219"/>
                </a:moveTo>
                <a:lnTo>
                  <a:pt x="12318" y="53594"/>
                </a:lnTo>
                <a:lnTo>
                  <a:pt x="12953" y="41021"/>
                </a:lnTo>
                <a:lnTo>
                  <a:pt x="36302" y="42336"/>
                </a:lnTo>
                <a:lnTo>
                  <a:pt x="94106" y="12826"/>
                </a:lnTo>
                <a:lnTo>
                  <a:pt x="97281" y="11303"/>
                </a:lnTo>
                <a:lnTo>
                  <a:pt x="98425" y="7493"/>
                </a:lnTo>
                <a:lnTo>
                  <a:pt x="96900" y="4318"/>
                </a:lnTo>
                <a:lnTo>
                  <a:pt x="95250" y="1270"/>
                </a:lnTo>
                <a:lnTo>
                  <a:pt x="91439" y="0"/>
                </a:lnTo>
                <a:lnTo>
                  <a:pt x="88391" y="1524"/>
                </a:lnTo>
                <a:lnTo>
                  <a:pt x="0" y="46609"/>
                </a:lnTo>
                <a:lnTo>
                  <a:pt x="82676" y="101219"/>
                </a:lnTo>
                <a:close/>
              </a:path>
              <a:path w="4918329" h="330073">
                <a:moveTo>
                  <a:pt x="25180" y="48014"/>
                </a:moveTo>
                <a:lnTo>
                  <a:pt x="16128" y="42037"/>
                </a:lnTo>
                <a:lnTo>
                  <a:pt x="15493" y="52959"/>
                </a:lnTo>
                <a:lnTo>
                  <a:pt x="25180" y="48014"/>
                </a:lnTo>
                <a:close/>
              </a:path>
            </a:pathLst>
          </a:custGeom>
          <a:solidFill>
            <a:srgbClr val="FFBE00"/>
          </a:solidFill>
        </p:spPr>
        <p:txBody>
          <a:bodyPr wrap="square" lIns="0" tIns="0" rIns="0" bIns="0" rtlCol="0">
            <a:noAutofit/>
          </a:bodyPr>
          <a:lstStyle/>
          <a:p>
            <a:endParaRPr/>
          </a:p>
        </p:txBody>
      </p:sp>
      <p:sp>
        <p:nvSpPr>
          <p:cNvPr id="18" name="object 18"/>
          <p:cNvSpPr/>
          <p:nvPr/>
        </p:nvSpPr>
        <p:spPr>
          <a:xfrm>
            <a:off x="8381620" y="4765294"/>
            <a:ext cx="2764155" cy="1455394"/>
          </a:xfrm>
          <a:custGeom>
            <a:avLst/>
            <a:gdLst/>
            <a:ahLst/>
            <a:cxnLst/>
            <a:rect l="l" t="t" r="r" b="b"/>
            <a:pathLst>
              <a:path w="2764154" h="1455394">
                <a:moveTo>
                  <a:pt x="0" y="242569"/>
                </a:moveTo>
                <a:lnTo>
                  <a:pt x="0" y="1212837"/>
                </a:lnTo>
                <a:lnTo>
                  <a:pt x="803" y="1232730"/>
                </a:lnTo>
                <a:lnTo>
                  <a:pt x="7048" y="1271126"/>
                </a:lnTo>
                <a:lnTo>
                  <a:pt x="27068" y="1324305"/>
                </a:lnTo>
                <a:lnTo>
                  <a:pt x="58373" y="1370690"/>
                </a:lnTo>
                <a:lnTo>
                  <a:pt x="99276" y="1408594"/>
                </a:lnTo>
                <a:lnTo>
                  <a:pt x="148089" y="1436333"/>
                </a:lnTo>
                <a:lnTo>
                  <a:pt x="203127" y="1452219"/>
                </a:lnTo>
                <a:lnTo>
                  <a:pt x="242442" y="1455394"/>
                </a:lnTo>
                <a:lnTo>
                  <a:pt x="2521584" y="1455394"/>
                </a:lnTo>
                <a:lnTo>
                  <a:pt x="2560935" y="1452219"/>
                </a:lnTo>
                <a:lnTo>
                  <a:pt x="2598262" y="1443028"/>
                </a:lnTo>
                <a:lnTo>
                  <a:pt x="2649368" y="1419053"/>
                </a:lnTo>
                <a:lnTo>
                  <a:pt x="2693114" y="1384350"/>
                </a:lnTo>
                <a:lnTo>
                  <a:pt x="2727816" y="1340605"/>
                </a:lnTo>
                <a:lnTo>
                  <a:pt x="2751790" y="1289503"/>
                </a:lnTo>
                <a:lnTo>
                  <a:pt x="2760980" y="1252181"/>
                </a:lnTo>
                <a:lnTo>
                  <a:pt x="2764154" y="1212837"/>
                </a:lnTo>
                <a:lnTo>
                  <a:pt x="2764154" y="242569"/>
                </a:lnTo>
                <a:lnTo>
                  <a:pt x="2760980" y="203250"/>
                </a:lnTo>
                <a:lnTo>
                  <a:pt x="2751790" y="165941"/>
                </a:lnTo>
                <a:lnTo>
                  <a:pt x="2727816" y="114843"/>
                </a:lnTo>
                <a:lnTo>
                  <a:pt x="2693114" y="71088"/>
                </a:lnTo>
                <a:lnTo>
                  <a:pt x="2649368" y="36368"/>
                </a:lnTo>
                <a:lnTo>
                  <a:pt x="2598262" y="12376"/>
                </a:lnTo>
                <a:lnTo>
                  <a:pt x="2560935" y="3177"/>
                </a:lnTo>
                <a:lnTo>
                  <a:pt x="2521584" y="0"/>
                </a:lnTo>
                <a:lnTo>
                  <a:pt x="242442" y="0"/>
                </a:lnTo>
                <a:lnTo>
                  <a:pt x="203127" y="3177"/>
                </a:lnTo>
                <a:lnTo>
                  <a:pt x="165827" y="12376"/>
                </a:lnTo>
                <a:lnTo>
                  <a:pt x="114751" y="36368"/>
                </a:lnTo>
                <a:lnTo>
                  <a:pt x="71024" y="71088"/>
                </a:lnTo>
                <a:lnTo>
                  <a:pt x="36332" y="114843"/>
                </a:lnTo>
                <a:lnTo>
                  <a:pt x="12363" y="165941"/>
                </a:lnTo>
                <a:lnTo>
                  <a:pt x="3174" y="203250"/>
                </a:lnTo>
                <a:lnTo>
                  <a:pt x="0" y="242569"/>
                </a:lnTo>
                <a:close/>
              </a:path>
            </a:pathLst>
          </a:custGeom>
          <a:solidFill>
            <a:srgbClr val="FFC000"/>
          </a:solidFill>
        </p:spPr>
        <p:txBody>
          <a:bodyPr wrap="square" lIns="0" tIns="0" rIns="0" bIns="0" rtlCol="0">
            <a:noAutofit/>
          </a:bodyPr>
          <a:lstStyle/>
          <a:p>
            <a:endParaRPr/>
          </a:p>
        </p:txBody>
      </p:sp>
      <p:sp>
        <p:nvSpPr>
          <p:cNvPr id="19" name="object 19"/>
          <p:cNvSpPr/>
          <p:nvPr/>
        </p:nvSpPr>
        <p:spPr>
          <a:xfrm>
            <a:off x="8381620" y="4765294"/>
            <a:ext cx="2764155" cy="1455394"/>
          </a:xfrm>
          <a:custGeom>
            <a:avLst/>
            <a:gdLst/>
            <a:ahLst/>
            <a:cxnLst/>
            <a:rect l="l" t="t" r="r" b="b"/>
            <a:pathLst>
              <a:path w="2764154" h="1455394">
                <a:moveTo>
                  <a:pt x="0" y="242569"/>
                </a:moveTo>
                <a:lnTo>
                  <a:pt x="3174" y="203250"/>
                </a:lnTo>
                <a:lnTo>
                  <a:pt x="12363" y="165941"/>
                </a:lnTo>
                <a:lnTo>
                  <a:pt x="36332" y="114843"/>
                </a:lnTo>
                <a:lnTo>
                  <a:pt x="71024" y="71088"/>
                </a:lnTo>
                <a:lnTo>
                  <a:pt x="114751" y="36368"/>
                </a:lnTo>
                <a:lnTo>
                  <a:pt x="165827" y="12376"/>
                </a:lnTo>
                <a:lnTo>
                  <a:pt x="203127" y="3177"/>
                </a:lnTo>
                <a:lnTo>
                  <a:pt x="242442" y="0"/>
                </a:lnTo>
                <a:lnTo>
                  <a:pt x="2521584" y="0"/>
                </a:lnTo>
                <a:lnTo>
                  <a:pt x="2560935" y="3177"/>
                </a:lnTo>
                <a:lnTo>
                  <a:pt x="2598262" y="12376"/>
                </a:lnTo>
                <a:lnTo>
                  <a:pt x="2649368" y="36368"/>
                </a:lnTo>
                <a:lnTo>
                  <a:pt x="2693114" y="71088"/>
                </a:lnTo>
                <a:lnTo>
                  <a:pt x="2727816" y="114843"/>
                </a:lnTo>
                <a:lnTo>
                  <a:pt x="2751790" y="165941"/>
                </a:lnTo>
                <a:lnTo>
                  <a:pt x="2760980" y="203250"/>
                </a:lnTo>
                <a:lnTo>
                  <a:pt x="2764154" y="242569"/>
                </a:lnTo>
                <a:lnTo>
                  <a:pt x="2764154" y="1212837"/>
                </a:lnTo>
                <a:lnTo>
                  <a:pt x="2760980" y="1252181"/>
                </a:lnTo>
                <a:lnTo>
                  <a:pt x="2751790" y="1289503"/>
                </a:lnTo>
                <a:lnTo>
                  <a:pt x="2727816" y="1340605"/>
                </a:lnTo>
                <a:lnTo>
                  <a:pt x="2693114" y="1384350"/>
                </a:lnTo>
                <a:lnTo>
                  <a:pt x="2649368" y="1419053"/>
                </a:lnTo>
                <a:lnTo>
                  <a:pt x="2598262" y="1443028"/>
                </a:lnTo>
                <a:lnTo>
                  <a:pt x="2560935" y="1452219"/>
                </a:lnTo>
                <a:lnTo>
                  <a:pt x="2521584" y="1455394"/>
                </a:lnTo>
                <a:lnTo>
                  <a:pt x="242442" y="1455394"/>
                </a:lnTo>
                <a:lnTo>
                  <a:pt x="203127" y="1452219"/>
                </a:lnTo>
                <a:lnTo>
                  <a:pt x="165827" y="1443028"/>
                </a:lnTo>
                <a:lnTo>
                  <a:pt x="114751" y="1419053"/>
                </a:lnTo>
                <a:lnTo>
                  <a:pt x="71024" y="1384350"/>
                </a:lnTo>
                <a:lnTo>
                  <a:pt x="36332" y="1340605"/>
                </a:lnTo>
                <a:lnTo>
                  <a:pt x="12363" y="1289503"/>
                </a:lnTo>
                <a:lnTo>
                  <a:pt x="3174" y="1252181"/>
                </a:lnTo>
                <a:lnTo>
                  <a:pt x="0" y="1212837"/>
                </a:lnTo>
                <a:lnTo>
                  <a:pt x="0" y="242569"/>
                </a:lnTo>
                <a:close/>
              </a:path>
            </a:pathLst>
          </a:custGeom>
          <a:ln w="25400">
            <a:solidFill>
              <a:srgbClr val="BB8B00"/>
            </a:solidFill>
          </a:ln>
        </p:spPr>
        <p:txBody>
          <a:bodyPr wrap="square" lIns="0" tIns="0" rIns="0" bIns="0" rtlCol="0">
            <a:noAutofit/>
          </a:bodyPr>
          <a:lstStyle/>
          <a:p>
            <a:endParaRPr/>
          </a:p>
        </p:txBody>
      </p:sp>
      <p:sp>
        <p:nvSpPr>
          <p:cNvPr id="20" name="object 20"/>
          <p:cNvSpPr/>
          <p:nvPr/>
        </p:nvSpPr>
        <p:spPr>
          <a:xfrm>
            <a:off x="4059303" y="4977387"/>
            <a:ext cx="4323207" cy="695401"/>
          </a:xfrm>
          <a:custGeom>
            <a:avLst/>
            <a:gdLst/>
            <a:ahLst/>
            <a:cxnLst/>
            <a:rect l="l" t="t" r="r" b="b"/>
            <a:pathLst>
              <a:path w="4323207" h="695401">
                <a:moveTo>
                  <a:pt x="14859" y="45720"/>
                </a:moveTo>
                <a:lnTo>
                  <a:pt x="34785" y="49619"/>
                </a:lnTo>
                <a:lnTo>
                  <a:pt x="4321302" y="695401"/>
                </a:lnTo>
                <a:lnTo>
                  <a:pt x="4323207" y="682840"/>
                </a:lnTo>
                <a:lnTo>
                  <a:pt x="36644" y="37039"/>
                </a:lnTo>
                <a:lnTo>
                  <a:pt x="13335" y="33528"/>
                </a:lnTo>
                <a:lnTo>
                  <a:pt x="11429" y="46101"/>
                </a:lnTo>
                <a:lnTo>
                  <a:pt x="77215" y="100076"/>
                </a:lnTo>
                <a:lnTo>
                  <a:pt x="85216" y="90170"/>
                </a:lnTo>
                <a:lnTo>
                  <a:pt x="34785" y="49619"/>
                </a:lnTo>
                <a:lnTo>
                  <a:pt x="14859" y="45720"/>
                </a:lnTo>
                <a:lnTo>
                  <a:pt x="16510" y="34925"/>
                </a:lnTo>
                <a:lnTo>
                  <a:pt x="24939" y="41703"/>
                </a:lnTo>
                <a:lnTo>
                  <a:pt x="14859" y="45720"/>
                </a:lnTo>
                <a:close/>
              </a:path>
              <a:path w="4323207" h="695401">
                <a:moveTo>
                  <a:pt x="77215" y="100076"/>
                </a:moveTo>
                <a:lnTo>
                  <a:pt x="11429" y="46101"/>
                </a:lnTo>
                <a:lnTo>
                  <a:pt x="13335" y="33528"/>
                </a:lnTo>
                <a:lnTo>
                  <a:pt x="36644" y="37039"/>
                </a:lnTo>
                <a:lnTo>
                  <a:pt x="96774" y="13081"/>
                </a:lnTo>
                <a:lnTo>
                  <a:pt x="100075" y="11811"/>
                </a:lnTo>
                <a:lnTo>
                  <a:pt x="101726" y="8128"/>
                </a:lnTo>
                <a:lnTo>
                  <a:pt x="100329" y="4826"/>
                </a:lnTo>
                <a:lnTo>
                  <a:pt x="99060" y="1651"/>
                </a:lnTo>
                <a:lnTo>
                  <a:pt x="95376" y="0"/>
                </a:lnTo>
                <a:lnTo>
                  <a:pt x="92075" y="1270"/>
                </a:lnTo>
                <a:lnTo>
                  <a:pt x="0" y="37973"/>
                </a:lnTo>
                <a:lnTo>
                  <a:pt x="77215" y="100076"/>
                </a:lnTo>
                <a:close/>
              </a:path>
              <a:path w="4323207" h="695401">
                <a:moveTo>
                  <a:pt x="24939" y="41703"/>
                </a:moveTo>
                <a:lnTo>
                  <a:pt x="16510" y="34925"/>
                </a:lnTo>
                <a:lnTo>
                  <a:pt x="14859" y="45720"/>
                </a:lnTo>
                <a:lnTo>
                  <a:pt x="24939" y="41703"/>
                </a:lnTo>
                <a:close/>
              </a:path>
            </a:pathLst>
          </a:custGeom>
          <a:solidFill>
            <a:srgbClr val="FFBE00"/>
          </a:solidFill>
        </p:spPr>
        <p:txBody>
          <a:bodyPr wrap="square" lIns="0" tIns="0" rIns="0" bIns="0" rtlCol="0">
            <a:noAutofit/>
          </a:bodyPr>
          <a:lstStyle/>
          <a:p>
            <a:endParaRPr/>
          </a:p>
        </p:txBody>
      </p:sp>
      <p:sp>
        <p:nvSpPr>
          <p:cNvPr id="12" name="object 12"/>
          <p:cNvSpPr txBox="1"/>
          <p:nvPr/>
        </p:nvSpPr>
        <p:spPr>
          <a:xfrm>
            <a:off x="387504" y="197103"/>
            <a:ext cx="2695933" cy="380492"/>
          </a:xfrm>
          <a:prstGeom prst="rect">
            <a:avLst/>
          </a:prstGeom>
        </p:spPr>
        <p:txBody>
          <a:bodyPr wrap="square" lIns="0" tIns="18383" rIns="0" bIns="0" rtlCol="0">
            <a:noAutofit/>
          </a:bodyPr>
          <a:lstStyle/>
          <a:p>
            <a:pPr marL="12700">
              <a:lnSpc>
                <a:spcPts val="2895"/>
              </a:lnSpc>
            </a:pPr>
            <a:r>
              <a:rPr sz="2800" b="1" u="heavy" spc="-13" dirty="0">
                <a:solidFill>
                  <a:srgbClr val="404040"/>
                </a:solidFill>
                <a:latin typeface="Calibri"/>
                <a:cs typeface="Calibri"/>
              </a:rPr>
              <a:t>How to copy a list</a:t>
            </a:r>
            <a:endParaRPr sz="2800">
              <a:latin typeface="Calibri"/>
              <a:cs typeface="Calibri"/>
            </a:endParaRPr>
          </a:p>
        </p:txBody>
      </p:sp>
      <p:sp>
        <p:nvSpPr>
          <p:cNvPr id="11" name="object 11"/>
          <p:cNvSpPr txBox="1"/>
          <p:nvPr/>
        </p:nvSpPr>
        <p:spPr>
          <a:xfrm>
            <a:off x="631954" y="1207786"/>
            <a:ext cx="152655"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10" name="object 10"/>
          <p:cNvSpPr txBox="1"/>
          <p:nvPr/>
        </p:nvSpPr>
        <p:spPr>
          <a:xfrm>
            <a:off x="974852" y="1223141"/>
            <a:ext cx="10203936" cy="584707"/>
          </a:xfrm>
          <a:prstGeom prst="rect">
            <a:avLst/>
          </a:prstGeom>
        </p:spPr>
        <p:txBody>
          <a:bodyPr wrap="square" lIns="0" tIns="13366" rIns="0" bIns="0" rtlCol="0">
            <a:noAutofit/>
          </a:bodyPr>
          <a:lstStyle/>
          <a:p>
            <a:pPr marL="12700">
              <a:lnSpc>
                <a:spcPts val="2105"/>
              </a:lnSpc>
            </a:pPr>
            <a:r>
              <a:rPr sz="2000" spc="-3" dirty="0">
                <a:latin typeface="Calibri"/>
                <a:cs typeface="Calibri"/>
              </a:rPr>
              <a:t>The preceding techniques for copying a list create shallow copies. It means that nested objects will</a:t>
            </a:r>
            <a:endParaRPr sz="2000">
              <a:latin typeface="Calibri"/>
              <a:cs typeface="Calibri"/>
            </a:endParaRPr>
          </a:p>
          <a:p>
            <a:pPr marL="12700" marR="38176">
              <a:lnSpc>
                <a:spcPts val="2400"/>
              </a:lnSpc>
              <a:spcBef>
                <a:spcPts val="14"/>
              </a:spcBef>
            </a:pPr>
            <a:r>
              <a:rPr sz="2000" spc="-3" dirty="0">
                <a:latin typeface="Calibri"/>
                <a:cs typeface="Calibri"/>
              </a:rPr>
              <a:t>not be copied. Consider this example:</a:t>
            </a:r>
            <a:endParaRPr sz="2000">
              <a:latin typeface="Calibri"/>
              <a:cs typeface="Calibri"/>
            </a:endParaRPr>
          </a:p>
        </p:txBody>
      </p:sp>
      <p:sp>
        <p:nvSpPr>
          <p:cNvPr id="9" name="object 9"/>
          <p:cNvSpPr txBox="1"/>
          <p:nvPr/>
        </p:nvSpPr>
        <p:spPr>
          <a:xfrm>
            <a:off x="8584820" y="2328037"/>
            <a:ext cx="2374411" cy="1076960"/>
          </a:xfrm>
          <a:prstGeom prst="rect">
            <a:avLst/>
          </a:prstGeom>
        </p:spPr>
        <p:txBody>
          <a:bodyPr wrap="square" lIns="0" tIns="12065" rIns="0" bIns="0" rtlCol="0">
            <a:noAutofit/>
          </a:bodyPr>
          <a:lstStyle/>
          <a:p>
            <a:pPr marL="48386" marR="64686" algn="ctr">
              <a:lnSpc>
                <a:spcPts val="1900"/>
              </a:lnSpc>
            </a:pPr>
            <a:r>
              <a:rPr sz="1800" spc="-1" dirty="0">
                <a:solidFill>
                  <a:srgbClr val="FFFFFF"/>
                </a:solidFill>
                <a:latin typeface="Calibri"/>
                <a:cs typeface="Calibri"/>
              </a:rPr>
              <a:t>Here, the value of “a” is</a:t>
            </a:r>
            <a:endParaRPr sz="1800">
              <a:latin typeface="Calibri"/>
              <a:cs typeface="Calibri"/>
            </a:endParaRPr>
          </a:p>
          <a:p>
            <a:pPr marL="92582" marR="108172" algn="ctr">
              <a:lnSpc>
                <a:spcPts val="2160"/>
              </a:lnSpc>
              <a:spcBef>
                <a:spcPts val="13"/>
              </a:spcBef>
            </a:pPr>
            <a:r>
              <a:rPr sz="1800" spc="-2" dirty="0">
                <a:solidFill>
                  <a:srgbClr val="FFFFFF"/>
                </a:solidFill>
                <a:latin typeface="Calibri"/>
                <a:cs typeface="Calibri"/>
              </a:rPr>
              <a:t>changed after copying.</a:t>
            </a:r>
            <a:endParaRPr sz="1800">
              <a:latin typeface="Calibri"/>
              <a:cs typeface="Calibri"/>
            </a:endParaRPr>
          </a:p>
          <a:p>
            <a:pPr marL="17906" marR="32987" algn="ctr">
              <a:lnSpc>
                <a:spcPts val="2160"/>
              </a:lnSpc>
            </a:pPr>
            <a:r>
              <a:rPr sz="1800" spc="0" dirty="0">
                <a:solidFill>
                  <a:srgbClr val="FFFFFF"/>
                </a:solidFill>
                <a:latin typeface="Calibri"/>
                <a:cs typeface="Calibri"/>
              </a:rPr>
              <a:t>But the value of “b” also</a:t>
            </a:r>
            <a:endParaRPr sz="1800">
              <a:latin typeface="Calibri"/>
              <a:cs typeface="Calibri"/>
            </a:endParaRPr>
          </a:p>
          <a:p>
            <a:pPr algn="ctr">
              <a:lnSpc>
                <a:spcPts val="2160"/>
              </a:lnSpc>
            </a:pPr>
            <a:r>
              <a:rPr sz="1800" spc="-1" dirty="0">
                <a:solidFill>
                  <a:srgbClr val="FFFFFF"/>
                </a:solidFill>
                <a:latin typeface="Calibri"/>
                <a:cs typeface="Calibri"/>
              </a:rPr>
              <a:t>changed correspondingly</a:t>
            </a:r>
            <a:endParaRPr sz="1800">
              <a:latin typeface="Calibri"/>
              <a:cs typeface="Calibri"/>
            </a:endParaRPr>
          </a:p>
        </p:txBody>
      </p:sp>
      <p:sp>
        <p:nvSpPr>
          <p:cNvPr id="8" name="object 8"/>
          <p:cNvSpPr txBox="1"/>
          <p:nvPr/>
        </p:nvSpPr>
        <p:spPr>
          <a:xfrm>
            <a:off x="8770747" y="5111750"/>
            <a:ext cx="2005404" cy="802944"/>
          </a:xfrm>
          <a:prstGeom prst="rect">
            <a:avLst/>
          </a:prstGeom>
        </p:spPr>
        <p:txBody>
          <a:bodyPr wrap="square" lIns="0" tIns="12065" rIns="0" bIns="0" rtlCol="0">
            <a:noAutofit/>
          </a:bodyPr>
          <a:lstStyle/>
          <a:p>
            <a:pPr marL="74294" marR="93736" algn="ctr">
              <a:lnSpc>
                <a:spcPts val="1900"/>
              </a:lnSpc>
            </a:pPr>
            <a:r>
              <a:rPr sz="1800" spc="-4" dirty="0">
                <a:solidFill>
                  <a:srgbClr val="FFFFFF"/>
                </a:solidFill>
                <a:latin typeface="Calibri"/>
                <a:cs typeface="Calibri"/>
              </a:rPr>
              <a:t>So, to counter such</a:t>
            </a:r>
            <a:endParaRPr sz="1800">
              <a:latin typeface="Calibri"/>
              <a:cs typeface="Calibri"/>
            </a:endParaRPr>
          </a:p>
          <a:p>
            <a:pPr algn="ctr">
              <a:lnSpc>
                <a:spcPts val="2160"/>
              </a:lnSpc>
              <a:spcBef>
                <a:spcPts val="13"/>
              </a:spcBef>
            </a:pPr>
            <a:r>
              <a:rPr sz="1800" spc="-2" dirty="0">
                <a:solidFill>
                  <a:srgbClr val="FFFFFF"/>
                </a:solidFill>
                <a:latin typeface="Calibri"/>
                <a:cs typeface="Calibri"/>
              </a:rPr>
              <a:t>changes, “deepcopy”</a:t>
            </a:r>
            <a:endParaRPr sz="1800">
              <a:latin typeface="Calibri"/>
              <a:cs typeface="Calibri"/>
            </a:endParaRPr>
          </a:p>
          <a:p>
            <a:pPr marL="229743" marR="248599" algn="ctr">
              <a:lnSpc>
                <a:spcPts val="2160"/>
              </a:lnSpc>
            </a:pPr>
            <a:r>
              <a:rPr sz="1800" spc="1" dirty="0">
                <a:solidFill>
                  <a:srgbClr val="FFFFFF"/>
                </a:solidFill>
                <a:latin typeface="Calibri"/>
                <a:cs typeface="Calibri"/>
              </a:rPr>
              <a:t>function is used</a:t>
            </a:r>
            <a:endParaRPr sz="1800">
              <a:latin typeface="Calibri"/>
              <a:cs typeface="Calibri"/>
            </a:endParaRPr>
          </a:p>
        </p:txBody>
      </p:sp>
      <p:sp>
        <p:nvSpPr>
          <p:cNvPr id="6" name="object 6"/>
          <p:cNvSpPr txBox="1"/>
          <p:nvPr/>
        </p:nvSpPr>
        <p:spPr>
          <a:xfrm>
            <a:off x="1343913" y="2216661"/>
            <a:ext cx="5763515" cy="2272157"/>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1079700" y="336423"/>
            <a:ext cx="80401"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1470305" y="336423"/>
            <a:ext cx="81459"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247260" y="336423"/>
            <a:ext cx="80381"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2502935" y="336423"/>
            <a:ext cx="80375"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3"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3" name="object 13"/>
          <p:cNvSpPr/>
          <p:nvPr/>
        </p:nvSpPr>
        <p:spPr>
          <a:xfrm>
            <a:off x="1929637" y="5274348"/>
            <a:ext cx="5641595" cy="964526"/>
          </a:xfrm>
          <a:prstGeom prst="rect">
            <a:avLst/>
          </a:prstGeom>
          <a:blipFill>
            <a:blip r:embed="rId2" cstate="print"/>
            <a:stretch>
              <a:fillRect/>
            </a:stretch>
          </a:blipFill>
        </p:spPr>
        <p:txBody>
          <a:bodyPr wrap="square" lIns="0" tIns="0" rIns="0" bIns="0" rtlCol="0">
            <a:noAutofit/>
          </a:bodyPr>
          <a:lstStyle/>
          <a:p>
            <a:endParaRPr/>
          </a:p>
        </p:txBody>
      </p:sp>
      <p:sp>
        <p:nvSpPr>
          <p:cNvPr id="12" name="object 12"/>
          <p:cNvSpPr txBox="1"/>
          <p:nvPr/>
        </p:nvSpPr>
        <p:spPr>
          <a:xfrm>
            <a:off x="387505" y="197103"/>
            <a:ext cx="1601167" cy="380492"/>
          </a:xfrm>
          <a:prstGeom prst="rect">
            <a:avLst/>
          </a:prstGeom>
        </p:spPr>
        <p:txBody>
          <a:bodyPr wrap="square" lIns="0" tIns="18383" rIns="0" bIns="0" rtlCol="0">
            <a:noAutofit/>
          </a:bodyPr>
          <a:lstStyle/>
          <a:p>
            <a:pPr marL="12700">
              <a:lnSpc>
                <a:spcPts val="2895"/>
              </a:lnSpc>
            </a:pPr>
            <a:r>
              <a:rPr sz="2800" b="1" u="heavy" spc="0" dirty="0">
                <a:solidFill>
                  <a:srgbClr val="404040"/>
                </a:solidFill>
                <a:latin typeface="Calibri"/>
                <a:cs typeface="Calibri"/>
              </a:rPr>
              <a:t>Dictionary</a:t>
            </a:r>
            <a:endParaRPr sz="2800">
              <a:latin typeface="Calibri"/>
              <a:cs typeface="Calibri"/>
            </a:endParaRPr>
          </a:p>
        </p:txBody>
      </p:sp>
      <p:sp>
        <p:nvSpPr>
          <p:cNvPr id="11" name="object 11"/>
          <p:cNvSpPr txBox="1"/>
          <p:nvPr/>
        </p:nvSpPr>
        <p:spPr>
          <a:xfrm>
            <a:off x="717907" y="891429"/>
            <a:ext cx="152655"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10" name="object 10"/>
          <p:cNvSpPr txBox="1"/>
          <p:nvPr/>
        </p:nvSpPr>
        <p:spPr>
          <a:xfrm>
            <a:off x="1004419" y="906780"/>
            <a:ext cx="10503749" cy="2993262"/>
          </a:xfrm>
          <a:prstGeom prst="rect">
            <a:avLst/>
          </a:prstGeom>
        </p:spPr>
        <p:txBody>
          <a:bodyPr wrap="square" lIns="0" tIns="13366" rIns="0" bIns="0" rtlCol="0">
            <a:noAutofit/>
          </a:bodyPr>
          <a:lstStyle/>
          <a:p>
            <a:pPr marL="12700">
              <a:lnSpc>
                <a:spcPts val="2105"/>
              </a:lnSpc>
            </a:pPr>
            <a:r>
              <a:rPr sz="2000" spc="-3" dirty="0">
                <a:latin typeface="Calibri"/>
                <a:cs typeface="Calibri"/>
              </a:rPr>
              <a:t>The other main data type is the dictionary. The dictionary allows you to associate one piece of data (a</a:t>
            </a:r>
            <a:endParaRPr sz="2000">
              <a:latin typeface="Calibri"/>
              <a:cs typeface="Calibri"/>
            </a:endParaRPr>
          </a:p>
          <a:p>
            <a:pPr marL="12700" marR="38176">
              <a:lnSpc>
                <a:spcPts val="2160"/>
              </a:lnSpc>
              <a:spcBef>
                <a:spcPts val="2"/>
              </a:spcBef>
            </a:pPr>
            <a:r>
              <a:rPr sz="2000" spc="-3" dirty="0">
                <a:latin typeface="Calibri"/>
                <a:cs typeface="Calibri"/>
              </a:rPr>
              <a:t>"key") with another (a "value"). The analogy comes from real-life dictionaries, where we associate a</a:t>
            </a:r>
            <a:endParaRPr sz="2000">
              <a:latin typeface="Calibri"/>
              <a:cs typeface="Calibri"/>
            </a:endParaRPr>
          </a:p>
          <a:p>
            <a:pPr marL="12700" marR="38176">
              <a:lnSpc>
                <a:spcPts val="2165"/>
              </a:lnSpc>
              <a:spcBef>
                <a:spcPts val="0"/>
              </a:spcBef>
            </a:pPr>
            <a:r>
              <a:rPr sz="2000" spc="-4" dirty="0">
                <a:latin typeface="Calibri"/>
                <a:cs typeface="Calibri"/>
              </a:rPr>
              <a:t>word (the "key") with its meaning. It's a little harder to understand than a list, but Python makes</a:t>
            </a:r>
            <a:endParaRPr sz="2000">
              <a:latin typeface="Calibri"/>
              <a:cs typeface="Calibri"/>
            </a:endParaRPr>
          </a:p>
          <a:p>
            <a:pPr marL="12700" marR="38176">
              <a:lnSpc>
                <a:spcPts val="2160"/>
              </a:lnSpc>
            </a:pPr>
            <a:r>
              <a:rPr sz="2000" spc="-3" dirty="0">
                <a:latin typeface="Calibri"/>
                <a:cs typeface="Calibri"/>
              </a:rPr>
              <a:t>them very easy to deal with.</a:t>
            </a:r>
            <a:endParaRPr sz="2000">
              <a:latin typeface="Calibri"/>
              <a:cs typeface="Calibri"/>
            </a:endParaRPr>
          </a:p>
          <a:p>
            <a:pPr marL="12700" marR="347200">
              <a:lnSpc>
                <a:spcPts val="2160"/>
              </a:lnSpc>
              <a:spcBef>
                <a:spcPts val="409"/>
              </a:spcBef>
            </a:pPr>
            <a:r>
              <a:rPr sz="2000" spc="-3" dirty="0">
                <a:latin typeface="Calibri"/>
                <a:cs typeface="Calibri"/>
              </a:rPr>
              <a:t>It is best to think of a dictionary as an unordered set of key: value pairs, with the requirement that the keys are unique (within one dictionary).</a:t>
            </a:r>
            <a:endParaRPr sz="2000">
              <a:latin typeface="Calibri"/>
              <a:cs typeface="Calibri"/>
            </a:endParaRPr>
          </a:p>
          <a:p>
            <a:pPr marL="12700" marR="38176">
              <a:lnSpc>
                <a:spcPct val="101725"/>
              </a:lnSpc>
              <a:spcBef>
                <a:spcPts val="156"/>
              </a:spcBef>
            </a:pPr>
            <a:r>
              <a:rPr sz="2000" spc="-2" dirty="0">
                <a:latin typeface="Calibri"/>
                <a:cs typeface="Calibri"/>
              </a:rPr>
              <a:t>A pair of braces creates an empty dictionary: {}</a:t>
            </a:r>
            <a:endParaRPr sz="2000">
              <a:latin typeface="Calibri"/>
              <a:cs typeface="Calibri"/>
            </a:endParaRPr>
          </a:p>
          <a:p>
            <a:pPr marL="12700" marR="290641">
              <a:lnSpc>
                <a:spcPts val="2160"/>
              </a:lnSpc>
              <a:spcBef>
                <a:spcPts val="518"/>
              </a:spcBef>
            </a:pPr>
            <a:r>
              <a:rPr sz="2000" spc="-3" dirty="0">
                <a:latin typeface="Calibri"/>
                <a:cs typeface="Calibri"/>
              </a:rPr>
              <a:t>Placing a comma-separated list of key : value pairs within the braces adds initial key : value pairs to the dictionary; this is also the way dictionaries are written on output.</a:t>
            </a:r>
            <a:endParaRPr sz="2000">
              <a:latin typeface="Calibri"/>
              <a:cs typeface="Calibri"/>
            </a:endParaRPr>
          </a:p>
          <a:p>
            <a:pPr marL="12700" marR="38176">
              <a:lnSpc>
                <a:spcPct val="101725"/>
              </a:lnSpc>
              <a:spcBef>
                <a:spcPts val="156"/>
              </a:spcBef>
            </a:pPr>
            <a:r>
              <a:rPr sz="2000" spc="-2" dirty="0">
                <a:latin typeface="Calibri"/>
                <a:cs typeface="Calibri"/>
              </a:rPr>
              <a:t>Declaration of dictionary</a:t>
            </a:r>
            <a:endParaRPr sz="2000">
              <a:latin typeface="Calibri"/>
              <a:cs typeface="Calibri"/>
            </a:endParaRPr>
          </a:p>
        </p:txBody>
      </p:sp>
      <p:sp>
        <p:nvSpPr>
          <p:cNvPr id="9" name="object 9"/>
          <p:cNvSpPr txBox="1"/>
          <p:nvPr/>
        </p:nvSpPr>
        <p:spPr>
          <a:xfrm>
            <a:off x="717907" y="2050050"/>
            <a:ext cx="152655"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8" name="object 8"/>
          <p:cNvSpPr txBox="1"/>
          <p:nvPr/>
        </p:nvSpPr>
        <p:spPr>
          <a:xfrm>
            <a:off x="717907" y="2659654"/>
            <a:ext cx="152655" cy="615441"/>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a:p>
            <a:pPr marL="12700">
              <a:lnSpc>
                <a:spcPct val="95825"/>
              </a:lnSpc>
              <a:spcBef>
                <a:spcPts val="232"/>
              </a:spcBef>
            </a:pPr>
            <a:r>
              <a:rPr sz="2000" dirty="0">
                <a:latin typeface="Arial"/>
                <a:cs typeface="Arial"/>
              </a:rPr>
              <a:t>•</a:t>
            </a:r>
            <a:endParaRPr sz="2000">
              <a:latin typeface="Arial"/>
              <a:cs typeface="Arial"/>
            </a:endParaRPr>
          </a:p>
        </p:txBody>
      </p:sp>
      <p:sp>
        <p:nvSpPr>
          <p:cNvPr id="7" name="object 7"/>
          <p:cNvSpPr txBox="1"/>
          <p:nvPr/>
        </p:nvSpPr>
        <p:spPr>
          <a:xfrm>
            <a:off x="717907" y="3604787"/>
            <a:ext cx="152655" cy="279907"/>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6" name="object 6"/>
          <p:cNvSpPr txBox="1"/>
          <p:nvPr/>
        </p:nvSpPr>
        <p:spPr>
          <a:xfrm>
            <a:off x="1175107" y="3940159"/>
            <a:ext cx="180140" cy="279908"/>
          </a:xfrm>
          <a:prstGeom prst="rect">
            <a:avLst/>
          </a:prstGeom>
        </p:spPr>
        <p:txBody>
          <a:bodyPr wrap="square" lIns="0" tIns="13620" rIns="0" bIns="0" rtlCol="0">
            <a:noAutofit/>
          </a:bodyPr>
          <a:lstStyle/>
          <a:p>
            <a:pPr marL="12700">
              <a:lnSpc>
                <a:spcPts val="2145"/>
              </a:lnSpc>
            </a:pPr>
            <a:r>
              <a:rPr sz="2000" dirty="0">
                <a:latin typeface="Wingdings"/>
                <a:cs typeface="Wingdings"/>
              </a:rPr>
              <a:t></a:t>
            </a:r>
            <a:endParaRPr sz="2000">
              <a:latin typeface="Wingdings"/>
              <a:cs typeface="Wingdings"/>
            </a:endParaRPr>
          </a:p>
        </p:txBody>
      </p:sp>
      <p:sp>
        <p:nvSpPr>
          <p:cNvPr id="5" name="object 5"/>
          <p:cNvSpPr txBox="1"/>
          <p:nvPr/>
        </p:nvSpPr>
        <p:spPr>
          <a:xfrm>
            <a:off x="1518031" y="3955415"/>
            <a:ext cx="9645624" cy="554558"/>
          </a:xfrm>
          <a:prstGeom prst="rect">
            <a:avLst/>
          </a:prstGeom>
        </p:spPr>
        <p:txBody>
          <a:bodyPr wrap="square" lIns="0" tIns="13366" rIns="0" bIns="0" rtlCol="0">
            <a:noAutofit/>
          </a:bodyPr>
          <a:lstStyle/>
          <a:p>
            <a:pPr marL="12700">
              <a:lnSpc>
                <a:spcPts val="2105"/>
              </a:lnSpc>
            </a:pPr>
            <a:r>
              <a:rPr sz="2000" spc="-4" dirty="0">
                <a:latin typeface="Calibri"/>
                <a:cs typeface="Calibri"/>
              </a:rPr>
              <a:t>Lets say we would like to create an object which stores the name and scores of students. This</a:t>
            </a:r>
            <a:endParaRPr sz="2000">
              <a:latin typeface="Calibri"/>
              <a:cs typeface="Calibri"/>
            </a:endParaRPr>
          </a:p>
          <a:p>
            <a:pPr marL="12700" marR="38176">
              <a:lnSpc>
                <a:spcPts val="2160"/>
              </a:lnSpc>
              <a:spcBef>
                <a:spcPts val="2"/>
              </a:spcBef>
            </a:pPr>
            <a:r>
              <a:rPr sz="2000" spc="-4" dirty="0">
                <a:latin typeface="Calibri"/>
                <a:cs typeface="Calibri"/>
              </a:rPr>
              <a:t>could be achieved with dictionary in </a:t>
            </a:r>
            <a:r>
              <a:rPr sz="2000" b="1" spc="-4" dirty="0">
                <a:latin typeface="Calibri"/>
                <a:cs typeface="Calibri"/>
              </a:rPr>
              <a:t>keys : values </a:t>
            </a:r>
            <a:r>
              <a:rPr sz="2000" spc="-4" dirty="0">
                <a:latin typeface="Calibri"/>
                <a:cs typeface="Calibri"/>
              </a:rPr>
              <a:t>format</a:t>
            </a:r>
            <a:endParaRPr sz="2000">
              <a:latin typeface="Calibri"/>
              <a:cs typeface="Calibri"/>
            </a:endParaRPr>
          </a:p>
        </p:txBody>
      </p:sp>
      <p:sp>
        <p:nvSpPr>
          <p:cNvPr id="4" name="object 4"/>
          <p:cNvSpPr txBox="1"/>
          <p:nvPr/>
        </p:nvSpPr>
        <p:spPr>
          <a:xfrm>
            <a:off x="717907" y="4549918"/>
            <a:ext cx="152655" cy="61518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a:p>
            <a:pPr marL="12700">
              <a:lnSpc>
                <a:spcPct val="95825"/>
              </a:lnSpc>
              <a:spcBef>
                <a:spcPts val="232"/>
              </a:spcBef>
            </a:pPr>
            <a:r>
              <a:rPr sz="2000" dirty="0">
                <a:latin typeface="Arial"/>
                <a:cs typeface="Arial"/>
              </a:rPr>
              <a:t>•</a:t>
            </a:r>
            <a:endParaRPr sz="2000">
              <a:latin typeface="Arial"/>
              <a:cs typeface="Arial"/>
            </a:endParaRPr>
          </a:p>
        </p:txBody>
      </p:sp>
      <p:sp>
        <p:nvSpPr>
          <p:cNvPr id="3" name="object 3"/>
          <p:cNvSpPr txBox="1"/>
          <p:nvPr/>
        </p:nvSpPr>
        <p:spPr>
          <a:xfrm>
            <a:off x="1060807" y="4565269"/>
            <a:ext cx="3228652" cy="615188"/>
          </a:xfrm>
          <a:prstGeom prst="rect">
            <a:avLst/>
          </a:prstGeom>
        </p:spPr>
        <p:txBody>
          <a:bodyPr wrap="square" lIns="0" tIns="13366" rIns="0" bIns="0" rtlCol="0">
            <a:noAutofit/>
          </a:bodyPr>
          <a:lstStyle/>
          <a:p>
            <a:pPr marL="12700" marR="38176">
              <a:lnSpc>
                <a:spcPts val="2105"/>
              </a:lnSpc>
            </a:pPr>
            <a:r>
              <a:rPr sz="2000" spc="-5" dirty="0">
                <a:latin typeface="Calibri"/>
                <a:cs typeface="Calibri"/>
              </a:rPr>
              <a:t>score = {'rob' : 85, 'kevin' : 70}</a:t>
            </a:r>
            <a:endParaRPr sz="2000">
              <a:latin typeface="Calibri"/>
              <a:cs typeface="Calibri"/>
            </a:endParaRPr>
          </a:p>
          <a:p>
            <a:pPr marL="12700">
              <a:lnSpc>
                <a:spcPct val="101725"/>
              </a:lnSpc>
              <a:spcBef>
                <a:spcPts val="89"/>
              </a:spcBef>
            </a:pPr>
            <a:r>
              <a:rPr sz="2000" spc="-1" dirty="0">
                <a:latin typeface="Calibri"/>
                <a:cs typeface="Calibri"/>
              </a:rPr>
              <a:t>print("The dictionary is",score)</a:t>
            </a:r>
            <a:endParaRPr sz="200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3"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9" name="object 9"/>
          <p:cNvSpPr/>
          <p:nvPr/>
        </p:nvSpPr>
        <p:spPr>
          <a:xfrm>
            <a:off x="914402" y="3200400"/>
            <a:ext cx="8275193" cy="1888870"/>
          </a:xfrm>
          <a:prstGeom prst="rect">
            <a:avLst/>
          </a:prstGeom>
          <a:blipFill>
            <a:blip r:embed="rId2" cstate="print"/>
            <a:stretch>
              <a:fillRect/>
            </a:stretch>
          </a:blipFill>
        </p:spPr>
        <p:txBody>
          <a:bodyPr wrap="square" lIns="0" tIns="0" rIns="0" bIns="0" rtlCol="0">
            <a:noAutofit/>
          </a:bodyPr>
          <a:lstStyle/>
          <a:p>
            <a:endParaRPr/>
          </a:p>
        </p:txBody>
      </p:sp>
      <p:sp>
        <p:nvSpPr>
          <p:cNvPr id="8" name="object 8"/>
          <p:cNvSpPr txBox="1"/>
          <p:nvPr/>
        </p:nvSpPr>
        <p:spPr>
          <a:xfrm>
            <a:off x="387505" y="197103"/>
            <a:ext cx="1601167" cy="380492"/>
          </a:xfrm>
          <a:prstGeom prst="rect">
            <a:avLst/>
          </a:prstGeom>
        </p:spPr>
        <p:txBody>
          <a:bodyPr wrap="square" lIns="0" tIns="18383" rIns="0" bIns="0" rtlCol="0">
            <a:noAutofit/>
          </a:bodyPr>
          <a:lstStyle/>
          <a:p>
            <a:pPr marL="12700">
              <a:lnSpc>
                <a:spcPts val="2895"/>
              </a:lnSpc>
            </a:pPr>
            <a:r>
              <a:rPr sz="2800" b="1" u="heavy" spc="0" dirty="0">
                <a:solidFill>
                  <a:srgbClr val="404040"/>
                </a:solidFill>
                <a:latin typeface="Calibri"/>
                <a:cs typeface="Calibri"/>
              </a:rPr>
              <a:t>Dictionary</a:t>
            </a:r>
            <a:endParaRPr sz="2800">
              <a:latin typeface="Calibri"/>
              <a:cs typeface="Calibri"/>
            </a:endParaRPr>
          </a:p>
        </p:txBody>
      </p:sp>
      <p:sp>
        <p:nvSpPr>
          <p:cNvPr id="7" name="object 7"/>
          <p:cNvSpPr txBox="1"/>
          <p:nvPr/>
        </p:nvSpPr>
        <p:spPr>
          <a:xfrm>
            <a:off x="631954" y="1207786"/>
            <a:ext cx="152655"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6" name="object 6"/>
          <p:cNvSpPr txBox="1"/>
          <p:nvPr/>
        </p:nvSpPr>
        <p:spPr>
          <a:xfrm>
            <a:off x="918463" y="1223141"/>
            <a:ext cx="5469488" cy="279907"/>
          </a:xfrm>
          <a:prstGeom prst="rect">
            <a:avLst/>
          </a:prstGeom>
        </p:spPr>
        <p:txBody>
          <a:bodyPr wrap="square" lIns="0" tIns="13366" rIns="0" bIns="0" rtlCol="0">
            <a:noAutofit/>
          </a:bodyPr>
          <a:lstStyle/>
          <a:p>
            <a:pPr marL="12700">
              <a:lnSpc>
                <a:spcPts val="2105"/>
              </a:lnSpc>
            </a:pPr>
            <a:r>
              <a:rPr sz="2000" spc="-7" dirty="0">
                <a:latin typeface="Calibri"/>
                <a:cs typeface="Calibri"/>
              </a:rPr>
              <a:t>To get the score of any student or value in dictionary</a:t>
            </a:r>
            <a:endParaRPr sz="2000">
              <a:latin typeface="Calibri"/>
              <a:cs typeface="Calibri"/>
            </a:endParaRPr>
          </a:p>
        </p:txBody>
      </p:sp>
      <p:sp>
        <p:nvSpPr>
          <p:cNvPr id="5" name="object 5"/>
          <p:cNvSpPr txBox="1"/>
          <p:nvPr/>
        </p:nvSpPr>
        <p:spPr>
          <a:xfrm>
            <a:off x="1089154" y="1564060"/>
            <a:ext cx="187007" cy="1241932"/>
          </a:xfrm>
          <a:prstGeom prst="rect">
            <a:avLst/>
          </a:prstGeom>
        </p:spPr>
        <p:txBody>
          <a:bodyPr wrap="square" lIns="0" tIns="12319" rIns="0" bIns="0" rtlCol="0">
            <a:noAutofit/>
          </a:bodyPr>
          <a:lstStyle/>
          <a:p>
            <a:pPr marL="12700" marR="215">
              <a:lnSpc>
                <a:spcPts val="1939"/>
              </a:lnSpc>
            </a:pPr>
            <a:r>
              <a:rPr sz="1800" dirty="0">
                <a:latin typeface="Arial"/>
                <a:cs typeface="Arial"/>
              </a:rPr>
              <a:t>–</a:t>
            </a:r>
            <a:endParaRPr sz="1800">
              <a:latin typeface="Arial"/>
              <a:cs typeface="Arial"/>
            </a:endParaRPr>
          </a:p>
          <a:p>
            <a:pPr marL="12700" marR="215">
              <a:lnSpc>
                <a:spcPct val="95825"/>
              </a:lnSpc>
              <a:spcBef>
                <a:spcPts val="425"/>
              </a:spcBef>
            </a:pPr>
            <a:r>
              <a:rPr sz="1800" dirty="0">
                <a:latin typeface="Arial"/>
                <a:cs typeface="Arial"/>
              </a:rPr>
              <a:t>–</a:t>
            </a:r>
            <a:endParaRPr sz="1800">
              <a:latin typeface="Arial"/>
              <a:cs typeface="Arial"/>
            </a:endParaRPr>
          </a:p>
          <a:p>
            <a:pPr marL="12700">
              <a:lnSpc>
                <a:spcPct val="95825"/>
              </a:lnSpc>
              <a:spcBef>
                <a:spcPts val="525"/>
              </a:spcBef>
            </a:pPr>
            <a:r>
              <a:rPr sz="1800" dirty="0">
                <a:latin typeface="Arial"/>
                <a:cs typeface="Arial"/>
              </a:rPr>
              <a:t>–</a:t>
            </a:r>
            <a:endParaRPr sz="1800">
              <a:latin typeface="Arial"/>
              <a:cs typeface="Arial"/>
            </a:endParaRPr>
          </a:p>
          <a:p>
            <a:pPr marL="12700" marR="215">
              <a:lnSpc>
                <a:spcPct val="95825"/>
              </a:lnSpc>
              <a:spcBef>
                <a:spcPts val="522"/>
              </a:spcBef>
            </a:pPr>
            <a:r>
              <a:rPr sz="1800" dirty="0">
                <a:latin typeface="Arial"/>
                <a:cs typeface="Arial"/>
              </a:rPr>
              <a:t>–</a:t>
            </a:r>
            <a:endParaRPr sz="1800">
              <a:latin typeface="Arial"/>
              <a:cs typeface="Arial"/>
            </a:endParaRPr>
          </a:p>
        </p:txBody>
      </p:sp>
      <p:sp>
        <p:nvSpPr>
          <p:cNvPr id="4" name="object 4"/>
          <p:cNvSpPr txBox="1"/>
          <p:nvPr/>
        </p:nvSpPr>
        <p:spPr>
          <a:xfrm>
            <a:off x="1375920" y="1577848"/>
            <a:ext cx="3479157" cy="1241932"/>
          </a:xfrm>
          <a:prstGeom prst="rect">
            <a:avLst/>
          </a:prstGeom>
        </p:spPr>
        <p:txBody>
          <a:bodyPr wrap="square" lIns="0" tIns="12065" rIns="0" bIns="0" rtlCol="0">
            <a:noAutofit/>
          </a:bodyPr>
          <a:lstStyle/>
          <a:p>
            <a:pPr marL="12700" marR="34289">
              <a:lnSpc>
                <a:spcPts val="1900"/>
              </a:lnSpc>
            </a:pPr>
            <a:r>
              <a:rPr sz="1800" spc="-5" dirty="0">
                <a:latin typeface="Calibri"/>
                <a:cs typeface="Calibri"/>
              </a:rPr>
              <a:t>print(score)</a:t>
            </a:r>
            <a:endParaRPr sz="1800">
              <a:latin typeface="Calibri"/>
              <a:cs typeface="Calibri"/>
            </a:endParaRPr>
          </a:p>
          <a:p>
            <a:pPr marL="12700" marR="34289">
              <a:lnSpc>
                <a:spcPct val="101725"/>
              </a:lnSpc>
              <a:spcBef>
                <a:spcPts val="299"/>
              </a:spcBef>
            </a:pPr>
            <a:r>
              <a:rPr sz="1800" spc="-5" dirty="0">
                <a:latin typeface="Calibri"/>
                <a:cs typeface="Calibri"/>
              </a:rPr>
              <a:t>mar = score['kevin']</a:t>
            </a:r>
            <a:endParaRPr sz="1800">
              <a:latin typeface="Calibri"/>
              <a:cs typeface="Calibri"/>
            </a:endParaRPr>
          </a:p>
          <a:p>
            <a:pPr marL="12700" marR="34289">
              <a:lnSpc>
                <a:spcPct val="101725"/>
              </a:lnSpc>
              <a:spcBef>
                <a:spcPts val="395"/>
              </a:spcBef>
            </a:pPr>
            <a:r>
              <a:rPr sz="1800" spc="-3" dirty="0">
                <a:latin typeface="Calibri"/>
                <a:cs typeface="Calibri"/>
              </a:rPr>
              <a:t>print("Marks of Kevin are",mar)</a:t>
            </a:r>
            <a:endParaRPr sz="1800">
              <a:latin typeface="Calibri"/>
              <a:cs typeface="Calibri"/>
            </a:endParaRPr>
          </a:p>
          <a:p>
            <a:pPr marL="12700">
              <a:lnSpc>
                <a:spcPct val="101725"/>
              </a:lnSpc>
              <a:spcBef>
                <a:spcPts val="395"/>
              </a:spcBef>
            </a:pPr>
            <a:r>
              <a:rPr sz="1800" spc="-3" dirty="0">
                <a:latin typeface="Calibri"/>
                <a:cs typeface="Calibri"/>
              </a:rPr>
              <a:t>print("Marks of rob are",score['rob'])</a:t>
            </a:r>
            <a:endParaRPr sz="1800">
              <a:latin typeface="Calibri"/>
              <a:cs typeface="Calibri"/>
            </a:endParaRPr>
          </a:p>
        </p:txBody>
      </p:sp>
      <p:sp>
        <p:nvSpPr>
          <p:cNvPr id="3" name="object 3"/>
          <p:cNvSpPr txBox="1"/>
          <p:nvPr/>
        </p:nvSpPr>
        <p:spPr>
          <a:xfrm>
            <a:off x="5111013" y="2565780"/>
            <a:ext cx="2195211" cy="254000"/>
          </a:xfrm>
          <a:prstGeom prst="rect">
            <a:avLst/>
          </a:prstGeom>
        </p:spPr>
        <p:txBody>
          <a:bodyPr wrap="square" lIns="0" tIns="12065" rIns="0" bIns="0" rtlCol="0">
            <a:noAutofit/>
          </a:bodyPr>
          <a:lstStyle/>
          <a:p>
            <a:pPr marL="12700">
              <a:lnSpc>
                <a:spcPts val="1900"/>
              </a:lnSpc>
            </a:pPr>
            <a:r>
              <a:rPr sz="1800" spc="-2" dirty="0">
                <a:latin typeface="Calibri"/>
                <a:cs typeface="Calibri"/>
              </a:rPr>
              <a:t># print the score of rob</a:t>
            </a:r>
            <a:endParaRPr sz="180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3"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8" name="object 8"/>
          <p:cNvSpPr/>
          <p:nvPr/>
        </p:nvSpPr>
        <p:spPr>
          <a:xfrm>
            <a:off x="470906" y="3181227"/>
            <a:ext cx="8112633" cy="2152777"/>
          </a:xfrm>
          <a:prstGeom prst="rect">
            <a:avLst/>
          </a:prstGeom>
          <a:blipFill>
            <a:blip r:embed="rId2" cstate="print"/>
            <a:stretch>
              <a:fillRect/>
            </a:stretch>
          </a:blipFill>
        </p:spPr>
        <p:txBody>
          <a:bodyPr wrap="square" lIns="0" tIns="0" rIns="0" bIns="0" rtlCol="0">
            <a:noAutofit/>
          </a:bodyPr>
          <a:lstStyle/>
          <a:p>
            <a:endParaRPr/>
          </a:p>
        </p:txBody>
      </p:sp>
      <p:sp>
        <p:nvSpPr>
          <p:cNvPr id="7" name="object 7"/>
          <p:cNvSpPr txBox="1"/>
          <p:nvPr/>
        </p:nvSpPr>
        <p:spPr>
          <a:xfrm>
            <a:off x="387505" y="197103"/>
            <a:ext cx="1601167" cy="380492"/>
          </a:xfrm>
          <a:prstGeom prst="rect">
            <a:avLst/>
          </a:prstGeom>
        </p:spPr>
        <p:txBody>
          <a:bodyPr wrap="square" lIns="0" tIns="18383" rIns="0" bIns="0" rtlCol="0">
            <a:noAutofit/>
          </a:bodyPr>
          <a:lstStyle/>
          <a:p>
            <a:pPr marL="12700">
              <a:lnSpc>
                <a:spcPts val="2895"/>
              </a:lnSpc>
            </a:pPr>
            <a:r>
              <a:rPr sz="2800" b="1" u="heavy" spc="0" dirty="0">
                <a:solidFill>
                  <a:srgbClr val="404040"/>
                </a:solidFill>
                <a:latin typeface="Calibri"/>
                <a:cs typeface="Calibri"/>
              </a:rPr>
              <a:t>Dictionary</a:t>
            </a:r>
            <a:endParaRPr sz="2800">
              <a:latin typeface="Calibri"/>
              <a:cs typeface="Calibri"/>
            </a:endParaRPr>
          </a:p>
        </p:txBody>
      </p:sp>
      <p:sp>
        <p:nvSpPr>
          <p:cNvPr id="6" name="object 6"/>
          <p:cNvSpPr txBox="1"/>
          <p:nvPr/>
        </p:nvSpPr>
        <p:spPr>
          <a:xfrm>
            <a:off x="631954" y="1207786"/>
            <a:ext cx="152655"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5" name="object 5"/>
          <p:cNvSpPr txBox="1"/>
          <p:nvPr/>
        </p:nvSpPr>
        <p:spPr>
          <a:xfrm>
            <a:off x="918466" y="1223141"/>
            <a:ext cx="4993303" cy="279907"/>
          </a:xfrm>
          <a:prstGeom prst="rect">
            <a:avLst/>
          </a:prstGeom>
        </p:spPr>
        <p:txBody>
          <a:bodyPr wrap="square" lIns="0" tIns="13366" rIns="0" bIns="0" rtlCol="0">
            <a:noAutofit/>
          </a:bodyPr>
          <a:lstStyle/>
          <a:p>
            <a:pPr marL="12700">
              <a:lnSpc>
                <a:spcPts val="2105"/>
              </a:lnSpc>
            </a:pPr>
            <a:r>
              <a:rPr sz="2000" spc="-1" dirty="0">
                <a:latin typeface="Calibri"/>
                <a:cs typeface="Calibri"/>
              </a:rPr>
              <a:t>Add new elements or students to the dictionary</a:t>
            </a:r>
            <a:endParaRPr sz="2000">
              <a:latin typeface="Calibri"/>
              <a:cs typeface="Calibri"/>
            </a:endParaRPr>
          </a:p>
        </p:txBody>
      </p:sp>
      <p:sp>
        <p:nvSpPr>
          <p:cNvPr id="4" name="object 4"/>
          <p:cNvSpPr txBox="1"/>
          <p:nvPr/>
        </p:nvSpPr>
        <p:spPr>
          <a:xfrm>
            <a:off x="1089154" y="1564060"/>
            <a:ext cx="187007" cy="1241932"/>
          </a:xfrm>
          <a:prstGeom prst="rect">
            <a:avLst/>
          </a:prstGeom>
        </p:spPr>
        <p:txBody>
          <a:bodyPr wrap="square" lIns="0" tIns="12319" rIns="0" bIns="0" rtlCol="0">
            <a:noAutofit/>
          </a:bodyPr>
          <a:lstStyle/>
          <a:p>
            <a:pPr marL="12700" marR="215">
              <a:lnSpc>
                <a:spcPts val="1939"/>
              </a:lnSpc>
            </a:pPr>
            <a:r>
              <a:rPr sz="1800" dirty="0">
                <a:latin typeface="Arial"/>
                <a:cs typeface="Arial"/>
              </a:rPr>
              <a:t>–</a:t>
            </a:r>
            <a:endParaRPr sz="1800">
              <a:latin typeface="Arial"/>
              <a:cs typeface="Arial"/>
            </a:endParaRPr>
          </a:p>
          <a:p>
            <a:pPr marL="12700" marR="215">
              <a:lnSpc>
                <a:spcPct val="95825"/>
              </a:lnSpc>
              <a:spcBef>
                <a:spcPts val="425"/>
              </a:spcBef>
            </a:pPr>
            <a:r>
              <a:rPr sz="1800" dirty="0">
                <a:latin typeface="Arial"/>
                <a:cs typeface="Arial"/>
              </a:rPr>
              <a:t>–</a:t>
            </a:r>
            <a:endParaRPr sz="1800">
              <a:latin typeface="Arial"/>
              <a:cs typeface="Arial"/>
            </a:endParaRPr>
          </a:p>
          <a:p>
            <a:pPr marL="12700">
              <a:lnSpc>
                <a:spcPct val="95825"/>
              </a:lnSpc>
              <a:spcBef>
                <a:spcPts val="525"/>
              </a:spcBef>
            </a:pPr>
            <a:r>
              <a:rPr sz="1800" dirty="0">
                <a:latin typeface="Arial"/>
                <a:cs typeface="Arial"/>
              </a:rPr>
              <a:t>–</a:t>
            </a:r>
            <a:endParaRPr sz="1800">
              <a:latin typeface="Arial"/>
              <a:cs typeface="Arial"/>
            </a:endParaRPr>
          </a:p>
          <a:p>
            <a:pPr marL="12700" marR="215">
              <a:lnSpc>
                <a:spcPct val="95825"/>
              </a:lnSpc>
              <a:spcBef>
                <a:spcPts val="522"/>
              </a:spcBef>
            </a:pPr>
            <a:r>
              <a:rPr sz="1800" dirty="0">
                <a:latin typeface="Arial"/>
                <a:cs typeface="Arial"/>
              </a:rPr>
              <a:t>–</a:t>
            </a:r>
            <a:endParaRPr sz="1800">
              <a:latin typeface="Arial"/>
              <a:cs typeface="Arial"/>
            </a:endParaRPr>
          </a:p>
        </p:txBody>
      </p:sp>
      <p:sp>
        <p:nvSpPr>
          <p:cNvPr id="3" name="object 3"/>
          <p:cNvSpPr txBox="1"/>
          <p:nvPr/>
        </p:nvSpPr>
        <p:spPr>
          <a:xfrm>
            <a:off x="1375921" y="1577848"/>
            <a:ext cx="5291023" cy="1241932"/>
          </a:xfrm>
          <a:prstGeom prst="rect">
            <a:avLst/>
          </a:prstGeom>
        </p:spPr>
        <p:txBody>
          <a:bodyPr wrap="square" lIns="0" tIns="12065" rIns="0" bIns="0" rtlCol="0">
            <a:noAutofit/>
          </a:bodyPr>
          <a:lstStyle/>
          <a:p>
            <a:pPr marL="12700" marR="34290">
              <a:lnSpc>
                <a:spcPts val="1900"/>
              </a:lnSpc>
            </a:pPr>
            <a:r>
              <a:rPr sz="1800" spc="-5" dirty="0">
                <a:latin typeface="Calibri"/>
                <a:cs typeface="Calibri"/>
              </a:rPr>
              <a:t>print(score)</a:t>
            </a:r>
            <a:endParaRPr sz="1800">
              <a:latin typeface="Calibri"/>
              <a:cs typeface="Calibri"/>
            </a:endParaRPr>
          </a:p>
          <a:p>
            <a:pPr marL="12700" marR="34290">
              <a:lnSpc>
                <a:spcPct val="101725"/>
              </a:lnSpc>
              <a:spcBef>
                <a:spcPts val="299"/>
              </a:spcBef>
            </a:pPr>
            <a:r>
              <a:rPr sz="1800" spc="-2" dirty="0">
                <a:latin typeface="Calibri"/>
                <a:cs typeface="Calibri"/>
              </a:rPr>
              <a:t>score['jim']= 92</a:t>
            </a:r>
            <a:endParaRPr sz="1800">
              <a:latin typeface="Calibri"/>
              <a:cs typeface="Calibri"/>
            </a:endParaRPr>
          </a:p>
          <a:p>
            <a:pPr marL="12700" marR="34290">
              <a:lnSpc>
                <a:spcPct val="101725"/>
              </a:lnSpc>
              <a:spcBef>
                <a:spcPts val="395"/>
              </a:spcBef>
            </a:pPr>
            <a:r>
              <a:rPr sz="1800" spc="-5" dirty="0">
                <a:latin typeface="Calibri"/>
                <a:cs typeface="Calibri"/>
              </a:rPr>
              <a:t>score['tomy']= 56</a:t>
            </a:r>
            <a:endParaRPr sz="1800">
              <a:latin typeface="Calibri"/>
              <a:cs typeface="Calibri"/>
            </a:endParaRPr>
          </a:p>
          <a:p>
            <a:pPr marL="12700">
              <a:lnSpc>
                <a:spcPct val="101725"/>
              </a:lnSpc>
              <a:spcBef>
                <a:spcPts val="395"/>
              </a:spcBef>
            </a:pPr>
            <a:r>
              <a:rPr sz="1800" spc="-1" dirty="0">
                <a:latin typeface="Calibri"/>
                <a:cs typeface="Calibri"/>
              </a:rPr>
              <a:t>print("The dictionary after adding jim and tomy -",score)</a:t>
            </a:r>
            <a:endParaRPr sz="1800">
              <a:latin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3"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8" name="object 8"/>
          <p:cNvSpPr/>
          <p:nvPr/>
        </p:nvSpPr>
        <p:spPr>
          <a:xfrm>
            <a:off x="921767" y="3200400"/>
            <a:ext cx="7336408" cy="1752600"/>
          </a:xfrm>
          <a:prstGeom prst="rect">
            <a:avLst/>
          </a:prstGeom>
          <a:blipFill>
            <a:blip r:embed="rId2" cstate="print"/>
            <a:stretch>
              <a:fillRect/>
            </a:stretch>
          </a:blipFill>
        </p:spPr>
        <p:txBody>
          <a:bodyPr wrap="square" lIns="0" tIns="0" rIns="0" bIns="0" rtlCol="0">
            <a:noAutofit/>
          </a:bodyPr>
          <a:lstStyle/>
          <a:p>
            <a:endParaRPr dirty="0"/>
          </a:p>
        </p:txBody>
      </p:sp>
      <p:sp>
        <p:nvSpPr>
          <p:cNvPr id="7" name="object 7"/>
          <p:cNvSpPr txBox="1"/>
          <p:nvPr/>
        </p:nvSpPr>
        <p:spPr>
          <a:xfrm>
            <a:off x="387505" y="197103"/>
            <a:ext cx="1601167" cy="380492"/>
          </a:xfrm>
          <a:prstGeom prst="rect">
            <a:avLst/>
          </a:prstGeom>
        </p:spPr>
        <p:txBody>
          <a:bodyPr wrap="square" lIns="0" tIns="18383" rIns="0" bIns="0" rtlCol="0">
            <a:noAutofit/>
          </a:bodyPr>
          <a:lstStyle/>
          <a:p>
            <a:pPr marL="12700">
              <a:lnSpc>
                <a:spcPts val="2895"/>
              </a:lnSpc>
            </a:pPr>
            <a:r>
              <a:rPr sz="2800" b="1" u="heavy" spc="0" dirty="0">
                <a:solidFill>
                  <a:srgbClr val="404040"/>
                </a:solidFill>
                <a:latin typeface="Calibri"/>
                <a:cs typeface="Calibri"/>
              </a:rPr>
              <a:t>Dictionary</a:t>
            </a:r>
            <a:endParaRPr sz="2800">
              <a:latin typeface="Calibri"/>
              <a:cs typeface="Calibri"/>
            </a:endParaRPr>
          </a:p>
        </p:txBody>
      </p:sp>
      <p:sp>
        <p:nvSpPr>
          <p:cNvPr id="6" name="object 6"/>
          <p:cNvSpPr txBox="1"/>
          <p:nvPr/>
        </p:nvSpPr>
        <p:spPr>
          <a:xfrm>
            <a:off x="631954" y="1207786"/>
            <a:ext cx="152655"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5" name="object 5"/>
          <p:cNvSpPr txBox="1"/>
          <p:nvPr/>
        </p:nvSpPr>
        <p:spPr>
          <a:xfrm>
            <a:off x="918466" y="1223141"/>
            <a:ext cx="7444817" cy="279907"/>
          </a:xfrm>
          <a:prstGeom prst="rect">
            <a:avLst/>
          </a:prstGeom>
        </p:spPr>
        <p:txBody>
          <a:bodyPr wrap="square" lIns="0" tIns="13366" rIns="0" bIns="0" rtlCol="0">
            <a:noAutofit/>
          </a:bodyPr>
          <a:lstStyle/>
          <a:p>
            <a:pPr marL="12700">
              <a:lnSpc>
                <a:spcPts val="2105"/>
              </a:lnSpc>
            </a:pPr>
            <a:r>
              <a:rPr sz="2000" spc="-6" dirty="0">
                <a:latin typeface="Calibri"/>
                <a:cs typeface="Calibri"/>
              </a:rPr>
              <a:t>“keys” gives you keys in dictionary, i.e. names of all students in this case</a:t>
            </a:r>
            <a:endParaRPr sz="2000">
              <a:latin typeface="Calibri"/>
              <a:cs typeface="Calibri"/>
            </a:endParaRPr>
          </a:p>
        </p:txBody>
      </p:sp>
      <p:sp>
        <p:nvSpPr>
          <p:cNvPr id="4" name="object 4"/>
          <p:cNvSpPr txBox="1"/>
          <p:nvPr/>
        </p:nvSpPr>
        <p:spPr>
          <a:xfrm>
            <a:off x="1089154" y="1564060"/>
            <a:ext cx="187007" cy="912806"/>
          </a:xfrm>
          <a:prstGeom prst="rect">
            <a:avLst/>
          </a:prstGeom>
        </p:spPr>
        <p:txBody>
          <a:bodyPr wrap="square" lIns="0" tIns="12319" rIns="0" bIns="0" rtlCol="0">
            <a:noAutofit/>
          </a:bodyPr>
          <a:lstStyle/>
          <a:p>
            <a:pPr marL="12700" marR="215">
              <a:lnSpc>
                <a:spcPts val="1939"/>
              </a:lnSpc>
            </a:pPr>
            <a:r>
              <a:rPr sz="1800" dirty="0">
                <a:latin typeface="Arial"/>
                <a:cs typeface="Arial"/>
              </a:rPr>
              <a:t>–</a:t>
            </a:r>
            <a:endParaRPr sz="1800">
              <a:latin typeface="Arial"/>
              <a:cs typeface="Arial"/>
            </a:endParaRPr>
          </a:p>
          <a:p>
            <a:pPr marL="12700" marR="215">
              <a:lnSpc>
                <a:spcPct val="95825"/>
              </a:lnSpc>
              <a:spcBef>
                <a:spcPts val="425"/>
              </a:spcBef>
            </a:pPr>
            <a:r>
              <a:rPr sz="1800" dirty="0">
                <a:latin typeface="Arial"/>
                <a:cs typeface="Arial"/>
              </a:rPr>
              <a:t>–</a:t>
            </a:r>
            <a:endParaRPr sz="1800">
              <a:latin typeface="Arial"/>
              <a:cs typeface="Arial"/>
            </a:endParaRPr>
          </a:p>
          <a:p>
            <a:pPr marL="12700">
              <a:lnSpc>
                <a:spcPct val="95825"/>
              </a:lnSpc>
              <a:spcBef>
                <a:spcPts val="525"/>
              </a:spcBef>
            </a:pPr>
            <a:r>
              <a:rPr sz="1800" dirty="0">
                <a:latin typeface="Arial"/>
                <a:cs typeface="Arial"/>
              </a:rPr>
              <a:t>–</a:t>
            </a:r>
            <a:endParaRPr sz="1800">
              <a:latin typeface="Arial"/>
              <a:cs typeface="Arial"/>
            </a:endParaRPr>
          </a:p>
        </p:txBody>
      </p:sp>
      <p:sp>
        <p:nvSpPr>
          <p:cNvPr id="3" name="object 3"/>
          <p:cNvSpPr txBox="1"/>
          <p:nvPr/>
        </p:nvSpPr>
        <p:spPr>
          <a:xfrm>
            <a:off x="1375919" y="1577851"/>
            <a:ext cx="3035516" cy="912825"/>
          </a:xfrm>
          <a:prstGeom prst="rect">
            <a:avLst/>
          </a:prstGeom>
        </p:spPr>
        <p:txBody>
          <a:bodyPr wrap="square" lIns="0" tIns="12065" rIns="0" bIns="0" rtlCol="0">
            <a:noAutofit/>
          </a:bodyPr>
          <a:lstStyle/>
          <a:p>
            <a:pPr marL="12700" marR="34335">
              <a:lnSpc>
                <a:spcPts val="1900"/>
              </a:lnSpc>
            </a:pPr>
            <a:r>
              <a:rPr sz="1800" spc="-5" dirty="0">
                <a:latin typeface="Calibri"/>
                <a:cs typeface="Calibri"/>
              </a:rPr>
              <a:t>print(score)</a:t>
            </a:r>
            <a:endParaRPr sz="1800">
              <a:latin typeface="Calibri"/>
              <a:cs typeface="Calibri"/>
            </a:endParaRPr>
          </a:p>
          <a:p>
            <a:pPr marL="12700" marR="34335">
              <a:lnSpc>
                <a:spcPct val="101725"/>
              </a:lnSpc>
              <a:spcBef>
                <a:spcPts val="299"/>
              </a:spcBef>
            </a:pPr>
            <a:r>
              <a:rPr sz="1800" spc="9" dirty="0">
                <a:latin typeface="Calibri"/>
                <a:cs typeface="Calibri"/>
              </a:rPr>
              <a:t>names = list(score.keys())</a:t>
            </a:r>
            <a:endParaRPr sz="1800">
              <a:latin typeface="Calibri"/>
              <a:cs typeface="Calibri"/>
            </a:endParaRPr>
          </a:p>
          <a:p>
            <a:pPr marL="12700">
              <a:lnSpc>
                <a:spcPct val="101725"/>
              </a:lnSpc>
              <a:spcBef>
                <a:spcPts val="395"/>
              </a:spcBef>
            </a:pPr>
            <a:r>
              <a:rPr sz="1800" spc="-1" dirty="0">
                <a:latin typeface="Calibri"/>
                <a:cs typeface="Calibri"/>
              </a:rPr>
              <a:t>print("List of students -",names)</a:t>
            </a:r>
            <a:endParaRPr sz="1800">
              <a:latin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3"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8" name="object 8"/>
          <p:cNvSpPr/>
          <p:nvPr/>
        </p:nvSpPr>
        <p:spPr>
          <a:xfrm>
            <a:off x="1077125" y="2819400"/>
            <a:ext cx="7467600" cy="1828800"/>
          </a:xfrm>
          <a:prstGeom prst="rect">
            <a:avLst/>
          </a:prstGeom>
          <a:blipFill>
            <a:blip r:embed="rId2" cstate="print"/>
            <a:stretch>
              <a:fillRect/>
            </a:stretch>
          </a:blipFill>
        </p:spPr>
        <p:txBody>
          <a:bodyPr wrap="square" lIns="0" tIns="0" rIns="0" bIns="0" rtlCol="0">
            <a:noAutofit/>
          </a:bodyPr>
          <a:lstStyle/>
          <a:p>
            <a:endParaRPr/>
          </a:p>
        </p:txBody>
      </p:sp>
      <p:sp>
        <p:nvSpPr>
          <p:cNvPr id="7" name="object 7"/>
          <p:cNvSpPr txBox="1"/>
          <p:nvPr/>
        </p:nvSpPr>
        <p:spPr>
          <a:xfrm>
            <a:off x="387505" y="197103"/>
            <a:ext cx="1601167" cy="380492"/>
          </a:xfrm>
          <a:prstGeom prst="rect">
            <a:avLst/>
          </a:prstGeom>
        </p:spPr>
        <p:txBody>
          <a:bodyPr wrap="square" lIns="0" tIns="18383" rIns="0" bIns="0" rtlCol="0">
            <a:noAutofit/>
          </a:bodyPr>
          <a:lstStyle/>
          <a:p>
            <a:pPr marL="12700">
              <a:lnSpc>
                <a:spcPts val="2895"/>
              </a:lnSpc>
            </a:pPr>
            <a:r>
              <a:rPr sz="2800" b="1" u="heavy" spc="0" dirty="0">
                <a:solidFill>
                  <a:srgbClr val="404040"/>
                </a:solidFill>
                <a:latin typeface="Calibri"/>
                <a:cs typeface="Calibri"/>
              </a:rPr>
              <a:t>Dictionary</a:t>
            </a:r>
            <a:endParaRPr sz="2800">
              <a:latin typeface="Calibri"/>
              <a:cs typeface="Calibri"/>
            </a:endParaRPr>
          </a:p>
        </p:txBody>
      </p:sp>
      <p:sp>
        <p:nvSpPr>
          <p:cNvPr id="6" name="object 6"/>
          <p:cNvSpPr txBox="1"/>
          <p:nvPr/>
        </p:nvSpPr>
        <p:spPr>
          <a:xfrm>
            <a:off x="631954" y="1207786"/>
            <a:ext cx="152655"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5" name="object 5"/>
          <p:cNvSpPr txBox="1"/>
          <p:nvPr/>
        </p:nvSpPr>
        <p:spPr>
          <a:xfrm>
            <a:off x="918465" y="1223141"/>
            <a:ext cx="7801383" cy="279907"/>
          </a:xfrm>
          <a:prstGeom prst="rect">
            <a:avLst/>
          </a:prstGeom>
        </p:spPr>
        <p:txBody>
          <a:bodyPr wrap="square" lIns="0" tIns="13366" rIns="0" bIns="0" rtlCol="0">
            <a:noAutofit/>
          </a:bodyPr>
          <a:lstStyle/>
          <a:p>
            <a:pPr marL="12700">
              <a:lnSpc>
                <a:spcPts val="2105"/>
              </a:lnSpc>
            </a:pPr>
            <a:r>
              <a:rPr sz="2000" spc="-4" dirty="0">
                <a:latin typeface="Calibri"/>
                <a:cs typeface="Calibri"/>
              </a:rPr>
              <a:t>“values” gives you values in dictionary, i.e. marks of all students in this case</a:t>
            </a:r>
            <a:endParaRPr sz="2000">
              <a:latin typeface="Calibri"/>
              <a:cs typeface="Calibri"/>
            </a:endParaRPr>
          </a:p>
        </p:txBody>
      </p:sp>
      <p:sp>
        <p:nvSpPr>
          <p:cNvPr id="4" name="object 4"/>
          <p:cNvSpPr txBox="1"/>
          <p:nvPr/>
        </p:nvSpPr>
        <p:spPr>
          <a:xfrm>
            <a:off x="1089154" y="1564060"/>
            <a:ext cx="187007" cy="912806"/>
          </a:xfrm>
          <a:prstGeom prst="rect">
            <a:avLst/>
          </a:prstGeom>
        </p:spPr>
        <p:txBody>
          <a:bodyPr wrap="square" lIns="0" tIns="12319" rIns="0" bIns="0" rtlCol="0">
            <a:noAutofit/>
          </a:bodyPr>
          <a:lstStyle/>
          <a:p>
            <a:pPr marL="12700" marR="215">
              <a:lnSpc>
                <a:spcPts val="1939"/>
              </a:lnSpc>
            </a:pPr>
            <a:r>
              <a:rPr sz="1800" dirty="0">
                <a:latin typeface="Arial"/>
                <a:cs typeface="Arial"/>
              </a:rPr>
              <a:t>–</a:t>
            </a:r>
            <a:endParaRPr sz="1800">
              <a:latin typeface="Arial"/>
              <a:cs typeface="Arial"/>
            </a:endParaRPr>
          </a:p>
          <a:p>
            <a:pPr marL="12700" marR="215">
              <a:lnSpc>
                <a:spcPct val="95825"/>
              </a:lnSpc>
              <a:spcBef>
                <a:spcPts val="425"/>
              </a:spcBef>
            </a:pPr>
            <a:r>
              <a:rPr sz="1800" dirty="0">
                <a:latin typeface="Arial"/>
                <a:cs typeface="Arial"/>
              </a:rPr>
              <a:t>–</a:t>
            </a:r>
            <a:endParaRPr sz="1800">
              <a:latin typeface="Arial"/>
              <a:cs typeface="Arial"/>
            </a:endParaRPr>
          </a:p>
          <a:p>
            <a:pPr marL="12700">
              <a:lnSpc>
                <a:spcPct val="95825"/>
              </a:lnSpc>
              <a:spcBef>
                <a:spcPts val="525"/>
              </a:spcBef>
            </a:pPr>
            <a:r>
              <a:rPr sz="1800" dirty="0">
                <a:latin typeface="Arial"/>
                <a:cs typeface="Arial"/>
              </a:rPr>
              <a:t>–</a:t>
            </a:r>
            <a:endParaRPr sz="1800">
              <a:latin typeface="Arial"/>
              <a:cs typeface="Arial"/>
            </a:endParaRPr>
          </a:p>
        </p:txBody>
      </p:sp>
      <p:sp>
        <p:nvSpPr>
          <p:cNvPr id="3" name="object 3"/>
          <p:cNvSpPr txBox="1"/>
          <p:nvPr/>
        </p:nvSpPr>
        <p:spPr>
          <a:xfrm>
            <a:off x="1375917" y="1577851"/>
            <a:ext cx="2741035" cy="912825"/>
          </a:xfrm>
          <a:prstGeom prst="rect">
            <a:avLst/>
          </a:prstGeom>
        </p:spPr>
        <p:txBody>
          <a:bodyPr wrap="square" lIns="0" tIns="12065" rIns="0" bIns="0" rtlCol="0">
            <a:noAutofit/>
          </a:bodyPr>
          <a:lstStyle/>
          <a:p>
            <a:pPr marL="12700" marR="34335">
              <a:lnSpc>
                <a:spcPts val="1900"/>
              </a:lnSpc>
            </a:pPr>
            <a:r>
              <a:rPr sz="1800" spc="-5" dirty="0">
                <a:latin typeface="Calibri"/>
                <a:cs typeface="Calibri"/>
              </a:rPr>
              <a:t>print(score)</a:t>
            </a:r>
            <a:endParaRPr sz="1800">
              <a:latin typeface="Calibri"/>
              <a:cs typeface="Calibri"/>
            </a:endParaRPr>
          </a:p>
          <a:p>
            <a:pPr marL="12700" marR="34335">
              <a:lnSpc>
                <a:spcPct val="101725"/>
              </a:lnSpc>
              <a:spcBef>
                <a:spcPts val="299"/>
              </a:spcBef>
            </a:pPr>
            <a:r>
              <a:rPr sz="1800" spc="-5" dirty="0">
                <a:latin typeface="Calibri"/>
                <a:cs typeface="Calibri"/>
              </a:rPr>
              <a:t>marks =  list(score.values())</a:t>
            </a:r>
            <a:endParaRPr sz="1800">
              <a:latin typeface="Calibri"/>
              <a:cs typeface="Calibri"/>
            </a:endParaRPr>
          </a:p>
          <a:p>
            <a:pPr marL="12700">
              <a:lnSpc>
                <a:spcPct val="101725"/>
              </a:lnSpc>
              <a:spcBef>
                <a:spcPts val="395"/>
              </a:spcBef>
            </a:pPr>
            <a:r>
              <a:rPr sz="1800" spc="-2" dirty="0">
                <a:latin typeface="Calibri"/>
                <a:cs typeface="Calibri"/>
              </a:rPr>
              <a:t>print("List of marks -",marks)</a:t>
            </a:r>
            <a:endParaRPr sz="1800">
              <a:latin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3"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8" name="object 8"/>
          <p:cNvSpPr/>
          <p:nvPr/>
        </p:nvSpPr>
        <p:spPr>
          <a:xfrm>
            <a:off x="1029502" y="2895600"/>
            <a:ext cx="7368921" cy="1439926"/>
          </a:xfrm>
          <a:prstGeom prst="rect">
            <a:avLst/>
          </a:prstGeom>
          <a:blipFill>
            <a:blip r:embed="rId2" cstate="print"/>
            <a:stretch>
              <a:fillRect/>
            </a:stretch>
          </a:blipFill>
        </p:spPr>
        <p:txBody>
          <a:bodyPr wrap="square" lIns="0" tIns="0" rIns="0" bIns="0" rtlCol="0">
            <a:noAutofit/>
          </a:bodyPr>
          <a:lstStyle/>
          <a:p>
            <a:endParaRPr/>
          </a:p>
        </p:txBody>
      </p:sp>
      <p:sp>
        <p:nvSpPr>
          <p:cNvPr id="7" name="object 7"/>
          <p:cNvSpPr txBox="1"/>
          <p:nvPr/>
        </p:nvSpPr>
        <p:spPr>
          <a:xfrm>
            <a:off x="387505" y="197103"/>
            <a:ext cx="1601167" cy="380492"/>
          </a:xfrm>
          <a:prstGeom prst="rect">
            <a:avLst/>
          </a:prstGeom>
        </p:spPr>
        <p:txBody>
          <a:bodyPr wrap="square" lIns="0" tIns="18383" rIns="0" bIns="0" rtlCol="0">
            <a:noAutofit/>
          </a:bodyPr>
          <a:lstStyle/>
          <a:p>
            <a:pPr marL="12700">
              <a:lnSpc>
                <a:spcPts val="2895"/>
              </a:lnSpc>
            </a:pPr>
            <a:r>
              <a:rPr sz="2800" b="1" u="heavy" spc="0" dirty="0">
                <a:solidFill>
                  <a:srgbClr val="404040"/>
                </a:solidFill>
                <a:latin typeface="Calibri"/>
                <a:cs typeface="Calibri"/>
              </a:rPr>
              <a:t>Dictionary</a:t>
            </a:r>
            <a:endParaRPr sz="2800">
              <a:latin typeface="Calibri"/>
              <a:cs typeface="Calibri"/>
            </a:endParaRPr>
          </a:p>
        </p:txBody>
      </p:sp>
      <p:sp>
        <p:nvSpPr>
          <p:cNvPr id="6" name="object 6"/>
          <p:cNvSpPr txBox="1"/>
          <p:nvPr/>
        </p:nvSpPr>
        <p:spPr>
          <a:xfrm>
            <a:off x="631954" y="1207786"/>
            <a:ext cx="152655"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5" name="object 5"/>
          <p:cNvSpPr txBox="1"/>
          <p:nvPr/>
        </p:nvSpPr>
        <p:spPr>
          <a:xfrm>
            <a:off x="918465" y="1223141"/>
            <a:ext cx="7424859" cy="279907"/>
          </a:xfrm>
          <a:prstGeom prst="rect">
            <a:avLst/>
          </a:prstGeom>
        </p:spPr>
        <p:txBody>
          <a:bodyPr wrap="square" lIns="0" tIns="13366" rIns="0" bIns="0" rtlCol="0">
            <a:noAutofit/>
          </a:bodyPr>
          <a:lstStyle/>
          <a:p>
            <a:pPr marL="12700">
              <a:lnSpc>
                <a:spcPts val="2105"/>
              </a:lnSpc>
            </a:pPr>
            <a:r>
              <a:rPr sz="2000" spc="-3" dirty="0">
                <a:latin typeface="Calibri"/>
                <a:cs typeface="Calibri"/>
              </a:rPr>
              <a:t>We can also look at the marks in sorted order i.e. non descending order</a:t>
            </a:r>
            <a:endParaRPr sz="2000">
              <a:latin typeface="Calibri"/>
              <a:cs typeface="Calibri"/>
            </a:endParaRPr>
          </a:p>
        </p:txBody>
      </p:sp>
      <p:sp>
        <p:nvSpPr>
          <p:cNvPr id="4" name="object 4"/>
          <p:cNvSpPr txBox="1"/>
          <p:nvPr/>
        </p:nvSpPr>
        <p:spPr>
          <a:xfrm>
            <a:off x="1089154" y="1564060"/>
            <a:ext cx="187007" cy="912806"/>
          </a:xfrm>
          <a:prstGeom prst="rect">
            <a:avLst/>
          </a:prstGeom>
        </p:spPr>
        <p:txBody>
          <a:bodyPr wrap="square" lIns="0" tIns="12319" rIns="0" bIns="0" rtlCol="0">
            <a:noAutofit/>
          </a:bodyPr>
          <a:lstStyle/>
          <a:p>
            <a:pPr marL="12700" marR="215">
              <a:lnSpc>
                <a:spcPts val="1939"/>
              </a:lnSpc>
            </a:pPr>
            <a:r>
              <a:rPr sz="1800" dirty="0">
                <a:latin typeface="Arial"/>
                <a:cs typeface="Arial"/>
              </a:rPr>
              <a:t>–</a:t>
            </a:r>
            <a:endParaRPr sz="1800">
              <a:latin typeface="Arial"/>
              <a:cs typeface="Arial"/>
            </a:endParaRPr>
          </a:p>
          <a:p>
            <a:pPr marL="12700" marR="215">
              <a:lnSpc>
                <a:spcPct val="95825"/>
              </a:lnSpc>
              <a:spcBef>
                <a:spcPts val="425"/>
              </a:spcBef>
            </a:pPr>
            <a:r>
              <a:rPr sz="1800" dirty="0">
                <a:latin typeface="Arial"/>
                <a:cs typeface="Arial"/>
              </a:rPr>
              <a:t>–</a:t>
            </a:r>
            <a:endParaRPr sz="1800">
              <a:latin typeface="Arial"/>
              <a:cs typeface="Arial"/>
            </a:endParaRPr>
          </a:p>
          <a:p>
            <a:pPr marL="12700">
              <a:lnSpc>
                <a:spcPct val="95825"/>
              </a:lnSpc>
              <a:spcBef>
                <a:spcPts val="525"/>
              </a:spcBef>
            </a:pPr>
            <a:r>
              <a:rPr sz="1800" dirty="0">
                <a:latin typeface="Arial"/>
                <a:cs typeface="Arial"/>
              </a:rPr>
              <a:t>–</a:t>
            </a:r>
            <a:endParaRPr sz="1800">
              <a:latin typeface="Arial"/>
              <a:cs typeface="Arial"/>
            </a:endParaRPr>
          </a:p>
        </p:txBody>
      </p:sp>
      <p:sp>
        <p:nvSpPr>
          <p:cNvPr id="3" name="object 3"/>
          <p:cNvSpPr txBox="1"/>
          <p:nvPr/>
        </p:nvSpPr>
        <p:spPr>
          <a:xfrm>
            <a:off x="1375918" y="1577851"/>
            <a:ext cx="4790171" cy="912825"/>
          </a:xfrm>
          <a:prstGeom prst="rect">
            <a:avLst/>
          </a:prstGeom>
        </p:spPr>
        <p:txBody>
          <a:bodyPr wrap="square" lIns="0" tIns="12065" rIns="0" bIns="0" rtlCol="0">
            <a:noAutofit/>
          </a:bodyPr>
          <a:lstStyle/>
          <a:p>
            <a:pPr marL="12700" marR="34335">
              <a:lnSpc>
                <a:spcPts val="1900"/>
              </a:lnSpc>
            </a:pPr>
            <a:r>
              <a:rPr sz="1800" spc="-5" dirty="0">
                <a:latin typeface="Calibri"/>
                <a:cs typeface="Calibri"/>
              </a:rPr>
              <a:t>print(score)</a:t>
            </a:r>
            <a:endParaRPr sz="1800">
              <a:latin typeface="Calibri"/>
              <a:cs typeface="Calibri"/>
            </a:endParaRPr>
          </a:p>
          <a:p>
            <a:pPr marL="12700" marR="34335">
              <a:lnSpc>
                <a:spcPct val="101725"/>
              </a:lnSpc>
              <a:spcBef>
                <a:spcPts val="299"/>
              </a:spcBef>
            </a:pPr>
            <a:r>
              <a:rPr sz="1800" spc="-5" dirty="0">
                <a:latin typeface="Calibri"/>
                <a:cs typeface="Calibri"/>
              </a:rPr>
              <a:t>sortedMarks = sorted(score.values())</a:t>
            </a:r>
            <a:endParaRPr sz="1800">
              <a:latin typeface="Calibri"/>
              <a:cs typeface="Calibri"/>
            </a:endParaRPr>
          </a:p>
          <a:p>
            <a:pPr marL="12700">
              <a:lnSpc>
                <a:spcPct val="101725"/>
              </a:lnSpc>
              <a:spcBef>
                <a:spcPts val="395"/>
              </a:spcBef>
            </a:pPr>
            <a:r>
              <a:rPr sz="1800" spc="-2" dirty="0">
                <a:latin typeface="Calibri"/>
                <a:cs typeface="Calibri"/>
              </a:rPr>
              <a:t>print("List of marks in sorted order -",sortedMarks)</a:t>
            </a:r>
            <a:endParaRPr sz="180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p:nvPr/>
        </p:nvSpPr>
        <p:spPr>
          <a:xfrm>
            <a:off x="3"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0" name="object 10"/>
          <p:cNvSpPr/>
          <p:nvPr/>
        </p:nvSpPr>
        <p:spPr>
          <a:xfrm>
            <a:off x="1600964" y="2721004"/>
            <a:ext cx="6448805" cy="1241399"/>
          </a:xfrm>
          <a:prstGeom prst="rect">
            <a:avLst/>
          </a:prstGeom>
          <a:blipFill>
            <a:blip r:embed="rId2" cstate="print"/>
            <a:stretch>
              <a:fillRect/>
            </a:stretch>
          </a:blipFill>
        </p:spPr>
        <p:txBody>
          <a:bodyPr wrap="square" lIns="0" tIns="0" rIns="0" bIns="0" rtlCol="0">
            <a:noAutofit/>
          </a:bodyPr>
          <a:lstStyle/>
          <a:p>
            <a:endParaRPr/>
          </a:p>
        </p:txBody>
      </p:sp>
      <p:sp>
        <p:nvSpPr>
          <p:cNvPr id="9" name="object 9"/>
          <p:cNvSpPr/>
          <p:nvPr/>
        </p:nvSpPr>
        <p:spPr>
          <a:xfrm>
            <a:off x="1600965" y="5203799"/>
            <a:ext cx="5904865" cy="816000"/>
          </a:xfrm>
          <a:prstGeom prst="rect">
            <a:avLst/>
          </a:prstGeom>
          <a:blipFill>
            <a:blip r:embed="rId3" cstate="print"/>
            <a:stretch>
              <a:fillRect/>
            </a:stretch>
          </a:blipFill>
        </p:spPr>
        <p:txBody>
          <a:bodyPr wrap="square" lIns="0" tIns="0" rIns="0" bIns="0" rtlCol="0">
            <a:noAutofit/>
          </a:bodyPr>
          <a:lstStyle/>
          <a:p>
            <a:endParaRPr/>
          </a:p>
        </p:txBody>
      </p:sp>
      <p:sp>
        <p:nvSpPr>
          <p:cNvPr id="8" name="object 8"/>
          <p:cNvSpPr txBox="1"/>
          <p:nvPr/>
        </p:nvSpPr>
        <p:spPr>
          <a:xfrm>
            <a:off x="387505" y="197103"/>
            <a:ext cx="1601167" cy="380492"/>
          </a:xfrm>
          <a:prstGeom prst="rect">
            <a:avLst/>
          </a:prstGeom>
        </p:spPr>
        <p:txBody>
          <a:bodyPr wrap="square" lIns="0" tIns="18383" rIns="0" bIns="0" rtlCol="0">
            <a:noAutofit/>
          </a:bodyPr>
          <a:lstStyle/>
          <a:p>
            <a:pPr marL="12700">
              <a:lnSpc>
                <a:spcPts val="2895"/>
              </a:lnSpc>
            </a:pPr>
            <a:r>
              <a:rPr sz="2800" b="1" u="heavy" spc="0" dirty="0">
                <a:solidFill>
                  <a:srgbClr val="404040"/>
                </a:solidFill>
                <a:latin typeface="Calibri"/>
                <a:cs typeface="Calibri"/>
              </a:rPr>
              <a:t>Dictionary</a:t>
            </a:r>
            <a:endParaRPr sz="2800">
              <a:latin typeface="Calibri"/>
              <a:cs typeface="Calibri"/>
            </a:endParaRPr>
          </a:p>
        </p:txBody>
      </p:sp>
      <p:sp>
        <p:nvSpPr>
          <p:cNvPr id="7" name="object 7"/>
          <p:cNvSpPr txBox="1"/>
          <p:nvPr/>
        </p:nvSpPr>
        <p:spPr>
          <a:xfrm>
            <a:off x="631954" y="1207786"/>
            <a:ext cx="152655"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6" name="object 6"/>
          <p:cNvSpPr txBox="1"/>
          <p:nvPr/>
        </p:nvSpPr>
        <p:spPr>
          <a:xfrm>
            <a:off x="918464" y="1223141"/>
            <a:ext cx="6282387" cy="279907"/>
          </a:xfrm>
          <a:prstGeom prst="rect">
            <a:avLst/>
          </a:prstGeom>
        </p:spPr>
        <p:txBody>
          <a:bodyPr wrap="square" lIns="0" tIns="13366" rIns="0" bIns="0" rtlCol="0">
            <a:noAutofit/>
          </a:bodyPr>
          <a:lstStyle/>
          <a:p>
            <a:pPr marL="12700">
              <a:lnSpc>
                <a:spcPts val="2105"/>
              </a:lnSpc>
            </a:pPr>
            <a:r>
              <a:rPr sz="2000" spc="-1" dirty="0">
                <a:latin typeface="Calibri"/>
                <a:cs typeface="Calibri"/>
              </a:rPr>
              <a:t>Checks if a particular student name is there in the dictionary</a:t>
            </a:r>
            <a:endParaRPr sz="2000">
              <a:latin typeface="Calibri"/>
              <a:cs typeface="Calibri"/>
            </a:endParaRPr>
          </a:p>
        </p:txBody>
      </p:sp>
      <p:sp>
        <p:nvSpPr>
          <p:cNvPr id="5" name="object 5"/>
          <p:cNvSpPr txBox="1"/>
          <p:nvPr/>
        </p:nvSpPr>
        <p:spPr>
          <a:xfrm>
            <a:off x="1089154" y="1564060"/>
            <a:ext cx="187007" cy="912806"/>
          </a:xfrm>
          <a:prstGeom prst="rect">
            <a:avLst/>
          </a:prstGeom>
        </p:spPr>
        <p:txBody>
          <a:bodyPr wrap="square" lIns="0" tIns="12319" rIns="0" bIns="0" rtlCol="0">
            <a:noAutofit/>
          </a:bodyPr>
          <a:lstStyle/>
          <a:p>
            <a:pPr marL="12700" marR="215">
              <a:lnSpc>
                <a:spcPts val="1939"/>
              </a:lnSpc>
            </a:pPr>
            <a:r>
              <a:rPr sz="1800" dirty="0">
                <a:latin typeface="Arial"/>
                <a:cs typeface="Arial"/>
              </a:rPr>
              <a:t>–</a:t>
            </a:r>
            <a:endParaRPr sz="1800">
              <a:latin typeface="Arial"/>
              <a:cs typeface="Arial"/>
            </a:endParaRPr>
          </a:p>
          <a:p>
            <a:pPr marL="12700" marR="215">
              <a:lnSpc>
                <a:spcPct val="95825"/>
              </a:lnSpc>
              <a:spcBef>
                <a:spcPts val="425"/>
              </a:spcBef>
            </a:pPr>
            <a:r>
              <a:rPr sz="1800" dirty="0">
                <a:latin typeface="Arial"/>
                <a:cs typeface="Arial"/>
              </a:rPr>
              <a:t>–</a:t>
            </a:r>
            <a:endParaRPr sz="1800">
              <a:latin typeface="Arial"/>
              <a:cs typeface="Arial"/>
            </a:endParaRPr>
          </a:p>
          <a:p>
            <a:pPr marL="12700">
              <a:lnSpc>
                <a:spcPct val="95825"/>
              </a:lnSpc>
              <a:spcBef>
                <a:spcPts val="525"/>
              </a:spcBef>
            </a:pPr>
            <a:r>
              <a:rPr sz="1800" dirty="0">
                <a:latin typeface="Arial"/>
                <a:cs typeface="Arial"/>
              </a:rPr>
              <a:t>–</a:t>
            </a:r>
            <a:endParaRPr sz="1800">
              <a:latin typeface="Arial"/>
              <a:cs typeface="Arial"/>
            </a:endParaRPr>
          </a:p>
        </p:txBody>
      </p:sp>
      <p:sp>
        <p:nvSpPr>
          <p:cNvPr id="4" name="object 4"/>
          <p:cNvSpPr txBox="1"/>
          <p:nvPr/>
        </p:nvSpPr>
        <p:spPr>
          <a:xfrm>
            <a:off x="1375921" y="1577851"/>
            <a:ext cx="4076521" cy="912825"/>
          </a:xfrm>
          <a:prstGeom prst="rect">
            <a:avLst/>
          </a:prstGeom>
        </p:spPr>
        <p:txBody>
          <a:bodyPr wrap="square" lIns="0" tIns="12065" rIns="0" bIns="0" rtlCol="0">
            <a:noAutofit/>
          </a:bodyPr>
          <a:lstStyle/>
          <a:p>
            <a:pPr marL="12700" marR="34335">
              <a:lnSpc>
                <a:spcPts val="1900"/>
              </a:lnSpc>
            </a:pPr>
            <a:r>
              <a:rPr sz="1800" spc="-5" dirty="0">
                <a:latin typeface="Calibri"/>
                <a:cs typeface="Calibri"/>
              </a:rPr>
              <a:t>print(score)</a:t>
            </a:r>
            <a:endParaRPr sz="1800">
              <a:latin typeface="Calibri"/>
              <a:cs typeface="Calibri"/>
            </a:endParaRPr>
          </a:p>
          <a:p>
            <a:pPr marL="12700" marR="34335">
              <a:lnSpc>
                <a:spcPct val="101725"/>
              </a:lnSpc>
              <a:spcBef>
                <a:spcPts val="299"/>
              </a:spcBef>
            </a:pPr>
            <a:r>
              <a:rPr sz="1800" spc="-2" dirty="0">
                <a:latin typeface="Calibri"/>
                <a:cs typeface="Calibri"/>
              </a:rPr>
              <a:t>check = 'kory' in score</a:t>
            </a:r>
            <a:endParaRPr sz="1800">
              <a:latin typeface="Calibri"/>
              <a:cs typeface="Calibri"/>
            </a:endParaRPr>
          </a:p>
          <a:p>
            <a:pPr marL="12700">
              <a:lnSpc>
                <a:spcPct val="101725"/>
              </a:lnSpc>
              <a:spcBef>
                <a:spcPts val="395"/>
              </a:spcBef>
            </a:pPr>
            <a:r>
              <a:rPr sz="1800" spc="-1" dirty="0">
                <a:latin typeface="Calibri"/>
                <a:cs typeface="Calibri"/>
              </a:rPr>
              <a:t>print("If kory is there in dictionary -",check)</a:t>
            </a:r>
            <a:endParaRPr sz="1800">
              <a:latin typeface="Calibri"/>
              <a:cs typeface="Calibri"/>
            </a:endParaRPr>
          </a:p>
        </p:txBody>
      </p:sp>
      <p:sp>
        <p:nvSpPr>
          <p:cNvPr id="3" name="object 3"/>
          <p:cNvSpPr txBox="1"/>
          <p:nvPr/>
        </p:nvSpPr>
        <p:spPr>
          <a:xfrm>
            <a:off x="706325" y="4347976"/>
            <a:ext cx="4536879" cy="584707"/>
          </a:xfrm>
          <a:prstGeom prst="rect">
            <a:avLst/>
          </a:prstGeom>
        </p:spPr>
        <p:txBody>
          <a:bodyPr wrap="square" lIns="0" tIns="13366" rIns="0" bIns="0" rtlCol="0">
            <a:noAutofit/>
          </a:bodyPr>
          <a:lstStyle/>
          <a:p>
            <a:pPr marL="12700" marR="38176">
              <a:lnSpc>
                <a:spcPts val="2105"/>
              </a:lnSpc>
            </a:pPr>
            <a:r>
              <a:rPr sz="2000" spc="-2" dirty="0">
                <a:latin typeface="Calibri"/>
                <a:cs typeface="Calibri"/>
              </a:rPr>
              <a:t>check2 = 'jim' in score</a:t>
            </a:r>
            <a:endParaRPr sz="2000">
              <a:latin typeface="Calibri"/>
              <a:cs typeface="Calibri"/>
            </a:endParaRPr>
          </a:p>
          <a:p>
            <a:pPr marL="12700">
              <a:lnSpc>
                <a:spcPts val="2400"/>
              </a:lnSpc>
              <a:spcBef>
                <a:spcPts val="14"/>
              </a:spcBef>
            </a:pPr>
            <a:r>
              <a:rPr sz="2000" spc="0" dirty="0">
                <a:latin typeface="Calibri"/>
                <a:cs typeface="Calibri"/>
              </a:rPr>
              <a:t>print("If jim is there in dictionary -",check2)</a:t>
            </a:r>
            <a:endParaRPr sz="2000">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3"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6" name="object 6"/>
          <p:cNvSpPr/>
          <p:nvPr/>
        </p:nvSpPr>
        <p:spPr>
          <a:xfrm>
            <a:off x="1549909" y="2371775"/>
            <a:ext cx="8136891" cy="3297174"/>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txBox="1"/>
          <p:nvPr/>
        </p:nvSpPr>
        <p:spPr>
          <a:xfrm>
            <a:off x="387505" y="197103"/>
            <a:ext cx="1601167" cy="380492"/>
          </a:xfrm>
          <a:prstGeom prst="rect">
            <a:avLst/>
          </a:prstGeom>
        </p:spPr>
        <p:txBody>
          <a:bodyPr wrap="square" lIns="0" tIns="18383" rIns="0" bIns="0" rtlCol="0">
            <a:noAutofit/>
          </a:bodyPr>
          <a:lstStyle/>
          <a:p>
            <a:pPr marL="12700">
              <a:lnSpc>
                <a:spcPts val="2895"/>
              </a:lnSpc>
            </a:pPr>
            <a:r>
              <a:rPr sz="2800" b="1" u="heavy" spc="0" dirty="0">
                <a:solidFill>
                  <a:srgbClr val="404040"/>
                </a:solidFill>
                <a:latin typeface="Calibri"/>
                <a:cs typeface="Calibri"/>
              </a:rPr>
              <a:t>Dictionary</a:t>
            </a:r>
            <a:endParaRPr sz="2800">
              <a:latin typeface="Calibri"/>
              <a:cs typeface="Calibri"/>
            </a:endParaRPr>
          </a:p>
        </p:txBody>
      </p:sp>
      <p:sp>
        <p:nvSpPr>
          <p:cNvPr id="4" name="object 4"/>
          <p:cNvSpPr txBox="1"/>
          <p:nvPr/>
        </p:nvSpPr>
        <p:spPr>
          <a:xfrm>
            <a:off x="1089154" y="1223141"/>
            <a:ext cx="10342268" cy="950467"/>
          </a:xfrm>
          <a:prstGeom prst="rect">
            <a:avLst/>
          </a:prstGeom>
        </p:spPr>
        <p:txBody>
          <a:bodyPr wrap="square" lIns="0" tIns="13366" rIns="0" bIns="0" rtlCol="0">
            <a:noAutofit/>
          </a:bodyPr>
          <a:lstStyle/>
          <a:p>
            <a:pPr marL="12700">
              <a:lnSpc>
                <a:spcPts val="2105"/>
              </a:lnSpc>
            </a:pPr>
            <a:r>
              <a:rPr sz="2000" spc="-3" dirty="0">
                <a:latin typeface="Calibri"/>
                <a:cs typeface="Calibri"/>
              </a:rPr>
              <a:t>In addition to keys and values methods, there is also the items method that returns a list of items of</a:t>
            </a:r>
            <a:endParaRPr sz="2000">
              <a:latin typeface="Calibri"/>
              <a:cs typeface="Calibri"/>
            </a:endParaRPr>
          </a:p>
          <a:p>
            <a:pPr marL="12700" marR="38176">
              <a:lnSpc>
                <a:spcPts val="2400"/>
              </a:lnSpc>
              <a:spcBef>
                <a:spcPts val="14"/>
              </a:spcBef>
            </a:pPr>
            <a:r>
              <a:rPr sz="2000" spc="-8" dirty="0">
                <a:latin typeface="Calibri"/>
                <a:cs typeface="Calibri"/>
              </a:rPr>
              <a:t>the form (key, value). The items are not returned in any particular order.</a:t>
            </a:r>
            <a:endParaRPr sz="2000">
              <a:latin typeface="Calibri"/>
              <a:cs typeface="Calibri"/>
            </a:endParaRPr>
          </a:p>
          <a:p>
            <a:pPr marL="12700" marR="38176">
              <a:lnSpc>
                <a:spcPct val="101725"/>
              </a:lnSpc>
              <a:spcBef>
                <a:spcPts val="314"/>
              </a:spcBef>
            </a:pPr>
            <a:r>
              <a:rPr sz="2000" spc="-6" dirty="0">
                <a:latin typeface="Calibri"/>
                <a:cs typeface="Calibri"/>
              </a:rPr>
              <a:t>In order to get the value corresponding to a specific key, use get or pop :</a:t>
            </a:r>
            <a:endParaRPr sz="2000">
              <a:latin typeface="Calibri"/>
              <a:cs typeface="Calibri"/>
            </a:endParaRPr>
          </a:p>
        </p:txBody>
      </p:sp>
      <p:sp>
        <p:nvSpPr>
          <p:cNvPr id="3" name="object 3"/>
          <p:cNvSpPr txBox="1"/>
          <p:nvPr/>
        </p:nvSpPr>
        <p:spPr>
          <a:xfrm>
            <a:off x="1135789" y="5750077"/>
            <a:ext cx="10910569" cy="279908"/>
          </a:xfrm>
          <a:prstGeom prst="rect">
            <a:avLst/>
          </a:prstGeom>
        </p:spPr>
        <p:txBody>
          <a:bodyPr wrap="square" lIns="0" tIns="13366" rIns="0" bIns="0" rtlCol="0">
            <a:noAutofit/>
          </a:bodyPr>
          <a:lstStyle/>
          <a:p>
            <a:pPr marL="12700">
              <a:lnSpc>
                <a:spcPts val="2105"/>
              </a:lnSpc>
            </a:pPr>
            <a:r>
              <a:rPr sz="2000" spc="-3" dirty="0">
                <a:latin typeface="Calibri"/>
                <a:cs typeface="Calibri"/>
              </a:rPr>
              <a:t>The difference between get and pop is that pop also removes the corresponding item from the dictionary</a:t>
            </a:r>
            <a:endParaRPr sz="2000">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3"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5" name="object 5"/>
          <p:cNvSpPr/>
          <p:nvPr/>
        </p:nvSpPr>
        <p:spPr>
          <a:xfrm>
            <a:off x="2243201" y="2157349"/>
            <a:ext cx="5262499" cy="1981200"/>
          </a:xfrm>
          <a:prstGeom prst="rect">
            <a:avLst/>
          </a:prstGeom>
          <a:blipFill>
            <a:blip r:embed="rId2" cstate="print"/>
            <a:stretch>
              <a:fillRect/>
            </a:stretch>
          </a:blipFill>
        </p:spPr>
        <p:txBody>
          <a:bodyPr wrap="square" lIns="0" tIns="0" rIns="0" bIns="0" rtlCol="0">
            <a:noAutofit/>
          </a:bodyPr>
          <a:lstStyle/>
          <a:p>
            <a:endParaRPr/>
          </a:p>
        </p:txBody>
      </p:sp>
      <p:sp>
        <p:nvSpPr>
          <p:cNvPr id="4" name="object 4"/>
          <p:cNvSpPr txBox="1"/>
          <p:nvPr/>
        </p:nvSpPr>
        <p:spPr>
          <a:xfrm>
            <a:off x="387505" y="197103"/>
            <a:ext cx="1601167" cy="380492"/>
          </a:xfrm>
          <a:prstGeom prst="rect">
            <a:avLst/>
          </a:prstGeom>
        </p:spPr>
        <p:txBody>
          <a:bodyPr wrap="square" lIns="0" tIns="18383" rIns="0" bIns="0" rtlCol="0">
            <a:noAutofit/>
          </a:bodyPr>
          <a:lstStyle/>
          <a:p>
            <a:pPr marL="12700">
              <a:lnSpc>
                <a:spcPts val="2895"/>
              </a:lnSpc>
            </a:pPr>
            <a:r>
              <a:rPr sz="2800" b="1" u="heavy" spc="0" dirty="0">
                <a:solidFill>
                  <a:srgbClr val="404040"/>
                </a:solidFill>
                <a:latin typeface="Calibri"/>
                <a:cs typeface="Calibri"/>
              </a:rPr>
              <a:t>Dictionary</a:t>
            </a:r>
            <a:endParaRPr sz="2800">
              <a:latin typeface="Calibri"/>
              <a:cs typeface="Calibri"/>
            </a:endParaRPr>
          </a:p>
        </p:txBody>
      </p:sp>
      <p:sp>
        <p:nvSpPr>
          <p:cNvPr id="3" name="object 3"/>
          <p:cNvSpPr txBox="1"/>
          <p:nvPr/>
        </p:nvSpPr>
        <p:spPr>
          <a:xfrm>
            <a:off x="1089154" y="1223141"/>
            <a:ext cx="10339129" cy="584707"/>
          </a:xfrm>
          <a:prstGeom prst="rect">
            <a:avLst/>
          </a:prstGeom>
        </p:spPr>
        <p:txBody>
          <a:bodyPr wrap="square" lIns="0" tIns="13366" rIns="0" bIns="0" rtlCol="0">
            <a:noAutofit/>
          </a:bodyPr>
          <a:lstStyle/>
          <a:p>
            <a:pPr marL="12700">
              <a:lnSpc>
                <a:spcPts val="2105"/>
              </a:lnSpc>
            </a:pPr>
            <a:r>
              <a:rPr sz="2000" b="1" spc="-4" dirty="0">
                <a:latin typeface="Calibri"/>
                <a:cs typeface="Calibri"/>
              </a:rPr>
              <a:t>popitem </a:t>
            </a:r>
            <a:r>
              <a:rPr sz="2000" spc="-4" dirty="0">
                <a:latin typeface="Calibri"/>
                <a:cs typeface="Calibri"/>
              </a:rPr>
              <a:t>removes and returns a pair (key, value); you do not choose which one because a dictionary</a:t>
            </a:r>
            <a:endParaRPr sz="2000">
              <a:latin typeface="Calibri"/>
              <a:cs typeface="Calibri"/>
            </a:endParaRPr>
          </a:p>
          <a:p>
            <a:pPr marL="12700" marR="38176">
              <a:lnSpc>
                <a:spcPts val="2400"/>
              </a:lnSpc>
              <a:spcBef>
                <a:spcPts val="14"/>
              </a:spcBef>
            </a:pPr>
            <a:r>
              <a:rPr sz="2000" spc="-1" dirty="0">
                <a:latin typeface="Calibri"/>
                <a:cs typeface="Calibri"/>
              </a:rPr>
              <a:t>is not sorted :</a:t>
            </a:r>
            <a:endParaRPr sz="20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3"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3" name="object 13"/>
          <p:cNvSpPr/>
          <p:nvPr/>
        </p:nvSpPr>
        <p:spPr>
          <a:xfrm>
            <a:off x="1447548" y="3801164"/>
            <a:ext cx="7420483" cy="1867789"/>
          </a:xfrm>
          <a:prstGeom prst="rect">
            <a:avLst/>
          </a:prstGeom>
          <a:blipFill>
            <a:blip r:embed="rId2" cstate="print"/>
            <a:stretch>
              <a:fillRect/>
            </a:stretch>
          </a:blipFill>
        </p:spPr>
        <p:txBody>
          <a:bodyPr wrap="square" lIns="0" tIns="0" rIns="0" bIns="0" rtlCol="0">
            <a:noAutofit/>
          </a:bodyPr>
          <a:lstStyle/>
          <a:p>
            <a:endParaRPr/>
          </a:p>
        </p:txBody>
      </p:sp>
      <p:sp>
        <p:nvSpPr>
          <p:cNvPr id="12" name="object 12"/>
          <p:cNvSpPr/>
          <p:nvPr/>
        </p:nvSpPr>
        <p:spPr>
          <a:xfrm>
            <a:off x="3057528" y="2698623"/>
            <a:ext cx="2572385" cy="293750"/>
          </a:xfrm>
          <a:custGeom>
            <a:avLst/>
            <a:gdLst/>
            <a:ahLst/>
            <a:cxnLst/>
            <a:rect l="l" t="t" r="r" b="b"/>
            <a:pathLst>
              <a:path w="2572385" h="293750">
                <a:moveTo>
                  <a:pt x="75188" y="44183"/>
                </a:moveTo>
                <a:lnTo>
                  <a:pt x="2571115" y="293750"/>
                </a:lnTo>
                <a:lnTo>
                  <a:pt x="2572385" y="281177"/>
                </a:lnTo>
                <a:lnTo>
                  <a:pt x="76463" y="31497"/>
                </a:lnTo>
                <a:lnTo>
                  <a:pt x="63754" y="30225"/>
                </a:lnTo>
                <a:lnTo>
                  <a:pt x="62611" y="42925"/>
                </a:lnTo>
                <a:lnTo>
                  <a:pt x="75188" y="44183"/>
                </a:lnTo>
                <a:close/>
              </a:path>
              <a:path w="2572385" h="293750">
                <a:moveTo>
                  <a:pt x="76463" y="31497"/>
                </a:moveTo>
                <a:lnTo>
                  <a:pt x="79629" y="0"/>
                </a:lnTo>
                <a:lnTo>
                  <a:pt x="0" y="30352"/>
                </a:lnTo>
                <a:lnTo>
                  <a:pt x="72008" y="75818"/>
                </a:lnTo>
                <a:lnTo>
                  <a:pt x="75188" y="44183"/>
                </a:lnTo>
                <a:lnTo>
                  <a:pt x="62611" y="42925"/>
                </a:lnTo>
                <a:lnTo>
                  <a:pt x="63754" y="30225"/>
                </a:lnTo>
                <a:lnTo>
                  <a:pt x="76463" y="31497"/>
                </a:lnTo>
                <a:close/>
              </a:path>
            </a:pathLst>
          </a:custGeom>
          <a:solidFill>
            <a:srgbClr val="FFBE00"/>
          </a:solidFill>
        </p:spPr>
        <p:txBody>
          <a:bodyPr wrap="square" lIns="0" tIns="0" rIns="0" bIns="0" rtlCol="0">
            <a:noAutofit/>
          </a:bodyPr>
          <a:lstStyle/>
          <a:p>
            <a:endParaRPr/>
          </a:p>
        </p:txBody>
      </p:sp>
      <p:sp>
        <p:nvSpPr>
          <p:cNvPr id="11" name="object 11"/>
          <p:cNvSpPr/>
          <p:nvPr/>
        </p:nvSpPr>
        <p:spPr>
          <a:xfrm>
            <a:off x="2257427" y="3096009"/>
            <a:ext cx="2900935" cy="310769"/>
          </a:xfrm>
          <a:custGeom>
            <a:avLst/>
            <a:gdLst/>
            <a:ahLst/>
            <a:cxnLst/>
            <a:rect l="l" t="t" r="r" b="b"/>
            <a:pathLst>
              <a:path w="2900934" h="310769">
                <a:moveTo>
                  <a:pt x="75284" y="44248"/>
                </a:moveTo>
                <a:lnTo>
                  <a:pt x="2899791" y="310769"/>
                </a:lnTo>
                <a:lnTo>
                  <a:pt x="2900934" y="298069"/>
                </a:lnTo>
                <a:lnTo>
                  <a:pt x="76482" y="31680"/>
                </a:lnTo>
                <a:lnTo>
                  <a:pt x="63754" y="30480"/>
                </a:lnTo>
                <a:lnTo>
                  <a:pt x="62611" y="43053"/>
                </a:lnTo>
                <a:lnTo>
                  <a:pt x="75284" y="44248"/>
                </a:lnTo>
                <a:close/>
              </a:path>
              <a:path w="2900934" h="310769">
                <a:moveTo>
                  <a:pt x="76482" y="31680"/>
                </a:moveTo>
                <a:lnTo>
                  <a:pt x="79501" y="0"/>
                </a:lnTo>
                <a:lnTo>
                  <a:pt x="0" y="30861"/>
                </a:lnTo>
                <a:lnTo>
                  <a:pt x="72262" y="75946"/>
                </a:lnTo>
                <a:lnTo>
                  <a:pt x="75284" y="44248"/>
                </a:lnTo>
                <a:lnTo>
                  <a:pt x="62611" y="43053"/>
                </a:lnTo>
                <a:lnTo>
                  <a:pt x="63754" y="30480"/>
                </a:lnTo>
                <a:lnTo>
                  <a:pt x="76482" y="31680"/>
                </a:lnTo>
                <a:close/>
              </a:path>
            </a:pathLst>
          </a:custGeom>
          <a:solidFill>
            <a:srgbClr val="FFBE00"/>
          </a:solidFill>
        </p:spPr>
        <p:txBody>
          <a:bodyPr wrap="square" lIns="0" tIns="0" rIns="0" bIns="0" rtlCol="0">
            <a:noAutofit/>
          </a:bodyPr>
          <a:lstStyle/>
          <a:p>
            <a:endParaRPr/>
          </a:p>
        </p:txBody>
      </p:sp>
      <p:sp>
        <p:nvSpPr>
          <p:cNvPr id="10" name="object 10"/>
          <p:cNvSpPr txBox="1"/>
          <p:nvPr/>
        </p:nvSpPr>
        <p:spPr>
          <a:xfrm>
            <a:off x="387503" y="197103"/>
            <a:ext cx="576744" cy="380492"/>
          </a:xfrm>
          <a:prstGeom prst="rect">
            <a:avLst/>
          </a:prstGeom>
        </p:spPr>
        <p:txBody>
          <a:bodyPr wrap="square" lIns="0" tIns="18383" rIns="0" bIns="0" rtlCol="0">
            <a:noAutofit/>
          </a:bodyPr>
          <a:lstStyle/>
          <a:p>
            <a:pPr marL="12700">
              <a:lnSpc>
                <a:spcPts val="2895"/>
              </a:lnSpc>
            </a:pPr>
            <a:r>
              <a:rPr sz="2800" b="1" u="heavy" spc="-7" dirty="0">
                <a:solidFill>
                  <a:srgbClr val="404040"/>
                </a:solidFill>
                <a:latin typeface="Calibri"/>
                <a:cs typeface="Calibri"/>
              </a:rPr>
              <a:t>List</a:t>
            </a:r>
            <a:endParaRPr sz="2800">
              <a:latin typeface="Calibri"/>
              <a:cs typeface="Calibri"/>
            </a:endParaRPr>
          </a:p>
        </p:txBody>
      </p:sp>
      <p:sp>
        <p:nvSpPr>
          <p:cNvPr id="9" name="object 9"/>
          <p:cNvSpPr txBox="1"/>
          <p:nvPr/>
        </p:nvSpPr>
        <p:spPr>
          <a:xfrm>
            <a:off x="631954" y="1207790"/>
            <a:ext cx="152655" cy="645667"/>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a:p>
            <a:pPr marL="12700" marR="0">
              <a:lnSpc>
                <a:spcPct val="95825"/>
              </a:lnSpc>
              <a:spcBef>
                <a:spcPts val="472"/>
              </a:spcBef>
            </a:pPr>
            <a:r>
              <a:rPr sz="2000" dirty="0">
                <a:latin typeface="Arial"/>
                <a:cs typeface="Arial"/>
              </a:rPr>
              <a:t>•</a:t>
            </a:r>
            <a:endParaRPr sz="2000">
              <a:latin typeface="Arial"/>
              <a:cs typeface="Arial"/>
            </a:endParaRPr>
          </a:p>
        </p:txBody>
      </p:sp>
      <p:sp>
        <p:nvSpPr>
          <p:cNvPr id="8" name="object 8"/>
          <p:cNvSpPr txBox="1"/>
          <p:nvPr/>
        </p:nvSpPr>
        <p:spPr>
          <a:xfrm>
            <a:off x="918464" y="1223139"/>
            <a:ext cx="9776685" cy="1316685"/>
          </a:xfrm>
          <a:prstGeom prst="rect">
            <a:avLst/>
          </a:prstGeom>
        </p:spPr>
        <p:txBody>
          <a:bodyPr wrap="square" lIns="0" tIns="13366" rIns="0" bIns="0" rtlCol="0">
            <a:noAutofit/>
          </a:bodyPr>
          <a:lstStyle/>
          <a:p>
            <a:pPr marL="12700" marR="46508">
              <a:lnSpc>
                <a:spcPts val="2105"/>
              </a:lnSpc>
            </a:pPr>
            <a:r>
              <a:rPr sz="2000" spc="-3" dirty="0">
                <a:latin typeface="Calibri"/>
                <a:cs typeface="Calibri"/>
              </a:rPr>
              <a:t>In python, </a:t>
            </a:r>
            <a:r>
              <a:rPr sz="2000" b="1" spc="-3" dirty="0">
                <a:latin typeface="Calibri"/>
                <a:cs typeface="Calibri"/>
              </a:rPr>
              <a:t>lists </a:t>
            </a:r>
            <a:r>
              <a:rPr sz="2000" spc="-3" dirty="0">
                <a:latin typeface="Calibri"/>
                <a:cs typeface="Calibri"/>
              </a:rPr>
              <a:t>are part of the standard language.</a:t>
            </a:r>
            <a:endParaRPr sz="2000">
              <a:latin typeface="Calibri"/>
              <a:cs typeface="Calibri"/>
            </a:endParaRPr>
          </a:p>
          <a:p>
            <a:pPr marL="12700">
              <a:lnSpc>
                <a:spcPct val="101725"/>
              </a:lnSpc>
              <a:spcBef>
                <a:spcPts val="329"/>
              </a:spcBef>
            </a:pPr>
            <a:r>
              <a:rPr sz="2000" spc="-4" dirty="0">
                <a:latin typeface="Calibri"/>
                <a:cs typeface="Calibri"/>
              </a:rPr>
              <a:t>We could store multiple values in a single object. Lets say we would like to store a sequence of</a:t>
            </a:r>
            <a:endParaRPr sz="2000">
              <a:latin typeface="Calibri"/>
              <a:cs typeface="Calibri"/>
            </a:endParaRPr>
          </a:p>
          <a:p>
            <a:pPr marL="12700" marR="46508">
              <a:lnSpc>
                <a:spcPts val="2400"/>
              </a:lnSpc>
              <a:spcBef>
                <a:spcPts val="120"/>
              </a:spcBef>
            </a:pPr>
            <a:r>
              <a:rPr sz="2000" spc="-6" dirty="0">
                <a:latin typeface="Calibri"/>
                <a:cs typeface="Calibri"/>
              </a:rPr>
              <a:t>numbers/Id’s, this could be achieved by lists</a:t>
            </a:r>
            <a:endParaRPr sz="2000">
              <a:latin typeface="Calibri"/>
              <a:cs typeface="Calibri"/>
            </a:endParaRPr>
          </a:p>
          <a:p>
            <a:pPr marL="12700" marR="46508">
              <a:lnSpc>
                <a:spcPct val="101725"/>
              </a:lnSpc>
              <a:spcBef>
                <a:spcPts val="320"/>
              </a:spcBef>
            </a:pPr>
            <a:r>
              <a:rPr sz="2000" spc="-2" dirty="0">
                <a:latin typeface="Calibri"/>
                <a:cs typeface="Calibri"/>
              </a:rPr>
              <a:t>List and Stacks, both are same in python</a:t>
            </a:r>
            <a:endParaRPr sz="2000">
              <a:latin typeface="Calibri"/>
              <a:cs typeface="Calibri"/>
            </a:endParaRPr>
          </a:p>
        </p:txBody>
      </p:sp>
      <p:sp>
        <p:nvSpPr>
          <p:cNvPr id="7" name="object 7"/>
          <p:cNvSpPr txBox="1"/>
          <p:nvPr/>
        </p:nvSpPr>
        <p:spPr>
          <a:xfrm>
            <a:off x="631954" y="2244240"/>
            <a:ext cx="152807" cy="280212"/>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6" name="object 6"/>
          <p:cNvSpPr txBox="1"/>
          <p:nvPr/>
        </p:nvSpPr>
        <p:spPr>
          <a:xfrm>
            <a:off x="1089153" y="2610247"/>
            <a:ext cx="205083" cy="101142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a:p>
            <a:pPr marL="12700">
              <a:lnSpc>
                <a:spcPct val="95825"/>
              </a:lnSpc>
              <a:spcBef>
                <a:spcPts val="472"/>
              </a:spcBef>
            </a:pPr>
            <a:r>
              <a:rPr sz="2000" dirty="0">
                <a:latin typeface="Arial"/>
                <a:cs typeface="Arial"/>
              </a:rPr>
              <a:t>–</a:t>
            </a:r>
            <a:endParaRPr sz="2000">
              <a:latin typeface="Arial"/>
              <a:cs typeface="Arial"/>
            </a:endParaRPr>
          </a:p>
          <a:p>
            <a:pPr marL="12700">
              <a:lnSpc>
                <a:spcPct val="95825"/>
              </a:lnSpc>
              <a:spcBef>
                <a:spcPts val="580"/>
              </a:spcBef>
            </a:pPr>
            <a:r>
              <a:rPr sz="2000" dirty="0">
                <a:latin typeface="Arial"/>
                <a:cs typeface="Arial"/>
              </a:rPr>
              <a:t>–</a:t>
            </a:r>
            <a:endParaRPr sz="2000">
              <a:latin typeface="Arial"/>
              <a:cs typeface="Arial"/>
            </a:endParaRPr>
          </a:p>
        </p:txBody>
      </p:sp>
      <p:sp>
        <p:nvSpPr>
          <p:cNvPr id="5" name="object 5"/>
          <p:cNvSpPr txBox="1"/>
          <p:nvPr/>
        </p:nvSpPr>
        <p:spPr>
          <a:xfrm>
            <a:off x="1375919" y="2625602"/>
            <a:ext cx="1584128" cy="1011427"/>
          </a:xfrm>
          <a:prstGeom prst="rect">
            <a:avLst/>
          </a:prstGeom>
        </p:spPr>
        <p:txBody>
          <a:bodyPr wrap="square" lIns="0" tIns="13366" rIns="0" bIns="0" rtlCol="0">
            <a:noAutofit/>
          </a:bodyPr>
          <a:lstStyle/>
          <a:p>
            <a:pPr marL="12700">
              <a:lnSpc>
                <a:spcPts val="2105"/>
              </a:lnSpc>
            </a:pPr>
            <a:r>
              <a:rPr sz="2000" spc="-1" dirty="0">
                <a:latin typeface="Calibri"/>
                <a:cs typeface="Calibri"/>
              </a:rPr>
              <a:t>&gt;&gt;&gt; l = [1, 2, 3]</a:t>
            </a:r>
            <a:endParaRPr sz="2000">
              <a:latin typeface="Calibri"/>
              <a:cs typeface="Calibri"/>
            </a:endParaRPr>
          </a:p>
          <a:p>
            <a:pPr marL="12700" marR="38176">
              <a:lnSpc>
                <a:spcPct val="101725"/>
              </a:lnSpc>
              <a:spcBef>
                <a:spcPts val="329"/>
              </a:spcBef>
            </a:pPr>
            <a:r>
              <a:rPr sz="2000" spc="0" dirty="0">
                <a:latin typeface="Calibri"/>
                <a:cs typeface="Calibri"/>
              </a:rPr>
              <a:t>&gt;&gt;&gt; l[0]</a:t>
            </a:r>
            <a:endParaRPr sz="2000">
              <a:latin typeface="Calibri"/>
              <a:cs typeface="Calibri"/>
            </a:endParaRPr>
          </a:p>
          <a:p>
            <a:pPr marL="12700" marR="38176">
              <a:lnSpc>
                <a:spcPct val="101725"/>
              </a:lnSpc>
              <a:spcBef>
                <a:spcPts val="434"/>
              </a:spcBef>
            </a:pPr>
            <a:r>
              <a:rPr sz="2000" dirty="0">
                <a:latin typeface="Calibri"/>
                <a:cs typeface="Calibri"/>
              </a:rPr>
              <a:t>1</a:t>
            </a:r>
            <a:endParaRPr sz="2000">
              <a:latin typeface="Calibri"/>
              <a:cs typeface="Calibri"/>
            </a:endParaRPr>
          </a:p>
        </p:txBody>
      </p:sp>
      <p:sp>
        <p:nvSpPr>
          <p:cNvPr id="4" name="object 4"/>
          <p:cNvSpPr txBox="1"/>
          <p:nvPr/>
        </p:nvSpPr>
        <p:spPr>
          <a:xfrm>
            <a:off x="5708651" y="2833116"/>
            <a:ext cx="2693455" cy="254000"/>
          </a:xfrm>
          <a:prstGeom prst="rect">
            <a:avLst/>
          </a:prstGeom>
        </p:spPr>
        <p:txBody>
          <a:bodyPr wrap="square" lIns="0" tIns="12065" rIns="0" bIns="0" rtlCol="0">
            <a:noAutofit/>
          </a:bodyPr>
          <a:lstStyle/>
          <a:p>
            <a:pPr marL="12700">
              <a:lnSpc>
                <a:spcPts val="1900"/>
              </a:lnSpc>
            </a:pPr>
            <a:r>
              <a:rPr sz="1800" spc="-4" dirty="0">
                <a:latin typeface="Calibri"/>
                <a:cs typeface="Calibri"/>
              </a:rPr>
              <a:t>It is initiated with brackets []</a:t>
            </a:r>
            <a:endParaRPr sz="1800">
              <a:latin typeface="Calibri"/>
              <a:cs typeface="Calibri"/>
            </a:endParaRPr>
          </a:p>
        </p:txBody>
      </p:sp>
      <p:sp>
        <p:nvSpPr>
          <p:cNvPr id="3" name="object 3"/>
          <p:cNvSpPr txBox="1"/>
          <p:nvPr/>
        </p:nvSpPr>
        <p:spPr>
          <a:xfrm>
            <a:off x="5387470" y="3291204"/>
            <a:ext cx="4395537" cy="528320"/>
          </a:xfrm>
          <a:prstGeom prst="rect">
            <a:avLst/>
          </a:prstGeom>
        </p:spPr>
        <p:txBody>
          <a:bodyPr wrap="square" lIns="0" tIns="12065" rIns="0" bIns="0" rtlCol="0">
            <a:noAutofit/>
          </a:bodyPr>
          <a:lstStyle/>
          <a:p>
            <a:pPr marL="12700">
              <a:lnSpc>
                <a:spcPts val="1900"/>
              </a:lnSpc>
            </a:pPr>
            <a:r>
              <a:rPr sz="1800" spc="-7" dirty="0">
                <a:latin typeface="Calibri"/>
                <a:cs typeface="Calibri"/>
              </a:rPr>
              <a:t>To access first element, we have to use bracket</a:t>
            </a:r>
            <a:endParaRPr sz="1800">
              <a:latin typeface="Calibri"/>
              <a:cs typeface="Calibri"/>
            </a:endParaRPr>
          </a:p>
          <a:p>
            <a:pPr marL="12700" marR="34290">
              <a:lnSpc>
                <a:spcPts val="2160"/>
              </a:lnSpc>
              <a:spcBef>
                <a:spcPts val="13"/>
              </a:spcBef>
            </a:pPr>
            <a:r>
              <a:rPr sz="1800" spc="-1" dirty="0">
                <a:latin typeface="Calibri"/>
                <a:cs typeface="Calibri"/>
              </a:rPr>
              <a:t>as index .</a:t>
            </a:r>
            <a:endParaRPr sz="18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3"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8" name="object 8"/>
          <p:cNvSpPr/>
          <p:nvPr/>
        </p:nvSpPr>
        <p:spPr>
          <a:xfrm>
            <a:off x="1466596" y="3350260"/>
            <a:ext cx="3467608" cy="1408176"/>
          </a:xfrm>
          <a:prstGeom prst="rect">
            <a:avLst/>
          </a:prstGeom>
          <a:blipFill>
            <a:blip r:embed="rId2" cstate="print"/>
            <a:stretch>
              <a:fillRect/>
            </a:stretch>
          </a:blipFill>
        </p:spPr>
        <p:txBody>
          <a:bodyPr wrap="square" lIns="0" tIns="0" rIns="0" bIns="0" rtlCol="0">
            <a:noAutofit/>
          </a:bodyPr>
          <a:lstStyle/>
          <a:p>
            <a:endParaRPr/>
          </a:p>
        </p:txBody>
      </p:sp>
      <p:sp>
        <p:nvSpPr>
          <p:cNvPr id="9" name="object 9"/>
          <p:cNvSpPr/>
          <p:nvPr/>
        </p:nvSpPr>
        <p:spPr>
          <a:xfrm>
            <a:off x="1579374" y="3449828"/>
            <a:ext cx="3740785" cy="1308608"/>
          </a:xfrm>
          <a:custGeom>
            <a:avLst/>
            <a:gdLst/>
            <a:ahLst/>
            <a:cxnLst/>
            <a:rect l="l" t="t" r="r" b="b"/>
            <a:pathLst>
              <a:path w="3740785" h="1308608">
                <a:moveTo>
                  <a:pt x="0" y="1308608"/>
                </a:moveTo>
                <a:lnTo>
                  <a:pt x="3740785" y="1308608"/>
                </a:lnTo>
                <a:lnTo>
                  <a:pt x="3740785" y="0"/>
                </a:lnTo>
                <a:lnTo>
                  <a:pt x="0" y="0"/>
                </a:lnTo>
                <a:lnTo>
                  <a:pt x="0" y="1308608"/>
                </a:lnTo>
                <a:close/>
              </a:path>
            </a:pathLst>
          </a:custGeom>
          <a:ln w="28574">
            <a:solidFill>
              <a:srgbClr val="BB8B00"/>
            </a:solidFill>
            <a:prstDash val="lgDash"/>
          </a:ln>
        </p:spPr>
        <p:txBody>
          <a:bodyPr wrap="square" lIns="0" tIns="0" rIns="0" bIns="0" rtlCol="0">
            <a:noAutofit/>
          </a:bodyPr>
          <a:lstStyle/>
          <a:p>
            <a:endParaRPr/>
          </a:p>
        </p:txBody>
      </p:sp>
      <p:sp>
        <p:nvSpPr>
          <p:cNvPr id="10" name="object 10"/>
          <p:cNvSpPr/>
          <p:nvPr/>
        </p:nvSpPr>
        <p:spPr>
          <a:xfrm>
            <a:off x="2576959" y="4555112"/>
            <a:ext cx="5390007" cy="607821"/>
          </a:xfrm>
          <a:custGeom>
            <a:avLst/>
            <a:gdLst/>
            <a:ahLst/>
            <a:cxnLst/>
            <a:rect l="l" t="t" r="r" b="b"/>
            <a:pathLst>
              <a:path w="5390007" h="607822">
                <a:moveTo>
                  <a:pt x="11684" y="50800"/>
                </a:moveTo>
                <a:lnTo>
                  <a:pt x="80010" y="0"/>
                </a:lnTo>
                <a:lnTo>
                  <a:pt x="0" y="58420"/>
                </a:lnTo>
                <a:lnTo>
                  <a:pt x="11684" y="50800"/>
                </a:lnTo>
                <a:close/>
              </a:path>
              <a:path w="5390007" h="607822">
                <a:moveTo>
                  <a:pt x="88773" y="1270"/>
                </a:moveTo>
                <a:lnTo>
                  <a:pt x="86741" y="-1523"/>
                </a:lnTo>
                <a:lnTo>
                  <a:pt x="82804" y="-2158"/>
                </a:lnTo>
                <a:lnTo>
                  <a:pt x="80010" y="0"/>
                </a:lnTo>
                <a:lnTo>
                  <a:pt x="11684" y="50800"/>
                </a:lnTo>
                <a:lnTo>
                  <a:pt x="0" y="58420"/>
                </a:lnTo>
                <a:lnTo>
                  <a:pt x="90297" y="99314"/>
                </a:lnTo>
                <a:lnTo>
                  <a:pt x="12954" y="63500"/>
                </a:lnTo>
                <a:lnTo>
                  <a:pt x="15112" y="51308"/>
                </a:lnTo>
                <a:lnTo>
                  <a:pt x="25041" y="55809"/>
                </a:lnTo>
                <a:lnTo>
                  <a:pt x="16256" y="62230"/>
                </a:lnTo>
                <a:lnTo>
                  <a:pt x="15112" y="51308"/>
                </a:lnTo>
                <a:lnTo>
                  <a:pt x="12954" y="63500"/>
                </a:lnTo>
                <a:lnTo>
                  <a:pt x="36593" y="61047"/>
                </a:lnTo>
                <a:lnTo>
                  <a:pt x="5390007" y="-494410"/>
                </a:lnTo>
                <a:lnTo>
                  <a:pt x="5388737" y="-507110"/>
                </a:lnTo>
                <a:lnTo>
                  <a:pt x="35239" y="48355"/>
                </a:lnTo>
                <a:lnTo>
                  <a:pt x="87503" y="10160"/>
                </a:lnTo>
                <a:lnTo>
                  <a:pt x="90297" y="8128"/>
                </a:lnTo>
                <a:lnTo>
                  <a:pt x="90931" y="4191"/>
                </a:lnTo>
                <a:lnTo>
                  <a:pt x="88773" y="1270"/>
                </a:lnTo>
                <a:close/>
              </a:path>
              <a:path w="5390007" h="607822">
                <a:moveTo>
                  <a:pt x="90297" y="99314"/>
                </a:moveTo>
                <a:lnTo>
                  <a:pt x="93472" y="100711"/>
                </a:lnTo>
                <a:lnTo>
                  <a:pt x="97155" y="99314"/>
                </a:lnTo>
                <a:lnTo>
                  <a:pt x="98679" y="96139"/>
                </a:lnTo>
                <a:lnTo>
                  <a:pt x="100075" y="92964"/>
                </a:lnTo>
                <a:lnTo>
                  <a:pt x="98679" y="89154"/>
                </a:lnTo>
                <a:lnTo>
                  <a:pt x="95504" y="87757"/>
                </a:lnTo>
                <a:lnTo>
                  <a:pt x="36593" y="61047"/>
                </a:lnTo>
                <a:lnTo>
                  <a:pt x="12954" y="63500"/>
                </a:lnTo>
                <a:lnTo>
                  <a:pt x="90297" y="99314"/>
                </a:lnTo>
                <a:close/>
              </a:path>
              <a:path w="5390007" h="607822">
                <a:moveTo>
                  <a:pt x="25041" y="55809"/>
                </a:moveTo>
                <a:lnTo>
                  <a:pt x="15112" y="51308"/>
                </a:lnTo>
                <a:lnTo>
                  <a:pt x="16256" y="62230"/>
                </a:lnTo>
                <a:lnTo>
                  <a:pt x="25041" y="55809"/>
                </a:lnTo>
                <a:close/>
              </a:path>
            </a:pathLst>
          </a:custGeom>
          <a:solidFill>
            <a:srgbClr val="FFBE00"/>
          </a:solidFill>
        </p:spPr>
        <p:txBody>
          <a:bodyPr wrap="square" lIns="0" tIns="0" rIns="0" bIns="0" rtlCol="0">
            <a:noAutofit/>
          </a:bodyPr>
          <a:lstStyle/>
          <a:p>
            <a:endParaRPr/>
          </a:p>
        </p:txBody>
      </p:sp>
      <p:sp>
        <p:nvSpPr>
          <p:cNvPr id="11" name="object 11"/>
          <p:cNvSpPr/>
          <p:nvPr/>
        </p:nvSpPr>
        <p:spPr>
          <a:xfrm>
            <a:off x="7966329" y="3671447"/>
            <a:ext cx="2646299" cy="1086993"/>
          </a:xfrm>
          <a:custGeom>
            <a:avLst/>
            <a:gdLst/>
            <a:ahLst/>
            <a:cxnLst/>
            <a:rect l="l" t="t" r="r" b="b"/>
            <a:pathLst>
              <a:path w="2646299" h="1086993">
                <a:moveTo>
                  <a:pt x="0" y="181228"/>
                </a:moveTo>
                <a:lnTo>
                  <a:pt x="0" y="905890"/>
                </a:lnTo>
                <a:lnTo>
                  <a:pt x="600" y="920734"/>
                </a:lnTo>
                <a:lnTo>
                  <a:pt x="9240" y="963106"/>
                </a:lnTo>
                <a:lnTo>
                  <a:pt x="27155" y="1001256"/>
                </a:lnTo>
                <a:lnTo>
                  <a:pt x="53085" y="1033922"/>
                </a:lnTo>
                <a:lnTo>
                  <a:pt x="85771" y="1059842"/>
                </a:lnTo>
                <a:lnTo>
                  <a:pt x="123952" y="1077753"/>
                </a:lnTo>
                <a:lnTo>
                  <a:pt x="166367" y="1086392"/>
                </a:lnTo>
                <a:lnTo>
                  <a:pt x="181228" y="1086992"/>
                </a:lnTo>
                <a:lnTo>
                  <a:pt x="2465070" y="1086992"/>
                </a:lnTo>
                <a:lnTo>
                  <a:pt x="2508616" y="1081725"/>
                </a:lnTo>
                <a:lnTo>
                  <a:pt x="2548348" y="1066765"/>
                </a:lnTo>
                <a:lnTo>
                  <a:pt x="2583006" y="1043374"/>
                </a:lnTo>
                <a:lnTo>
                  <a:pt x="2611328" y="1012816"/>
                </a:lnTo>
                <a:lnTo>
                  <a:pt x="2632055" y="976354"/>
                </a:lnTo>
                <a:lnTo>
                  <a:pt x="2643926" y="935249"/>
                </a:lnTo>
                <a:lnTo>
                  <a:pt x="2646299" y="905890"/>
                </a:lnTo>
                <a:lnTo>
                  <a:pt x="2646299" y="181228"/>
                </a:lnTo>
                <a:lnTo>
                  <a:pt x="2641031" y="137682"/>
                </a:lnTo>
                <a:lnTo>
                  <a:pt x="2626067" y="97950"/>
                </a:lnTo>
                <a:lnTo>
                  <a:pt x="2602669" y="63292"/>
                </a:lnTo>
                <a:lnTo>
                  <a:pt x="2572095" y="34970"/>
                </a:lnTo>
                <a:lnTo>
                  <a:pt x="2535606" y="14243"/>
                </a:lnTo>
                <a:lnTo>
                  <a:pt x="2494462" y="2372"/>
                </a:lnTo>
                <a:lnTo>
                  <a:pt x="2465070" y="0"/>
                </a:lnTo>
                <a:lnTo>
                  <a:pt x="181228" y="0"/>
                </a:lnTo>
                <a:lnTo>
                  <a:pt x="137682" y="5267"/>
                </a:lnTo>
                <a:lnTo>
                  <a:pt x="97950" y="20231"/>
                </a:lnTo>
                <a:lnTo>
                  <a:pt x="63292" y="43629"/>
                </a:lnTo>
                <a:lnTo>
                  <a:pt x="34970" y="74203"/>
                </a:lnTo>
                <a:lnTo>
                  <a:pt x="14243" y="110692"/>
                </a:lnTo>
                <a:lnTo>
                  <a:pt x="2372" y="151836"/>
                </a:lnTo>
                <a:lnTo>
                  <a:pt x="0" y="181228"/>
                </a:lnTo>
                <a:close/>
              </a:path>
            </a:pathLst>
          </a:custGeom>
          <a:solidFill>
            <a:srgbClr val="FFC000"/>
          </a:solidFill>
        </p:spPr>
        <p:txBody>
          <a:bodyPr wrap="square" lIns="0" tIns="0" rIns="0" bIns="0" rtlCol="0">
            <a:noAutofit/>
          </a:bodyPr>
          <a:lstStyle/>
          <a:p>
            <a:endParaRPr/>
          </a:p>
        </p:txBody>
      </p:sp>
      <p:sp>
        <p:nvSpPr>
          <p:cNvPr id="12" name="object 12"/>
          <p:cNvSpPr/>
          <p:nvPr/>
        </p:nvSpPr>
        <p:spPr>
          <a:xfrm>
            <a:off x="7966329" y="3671447"/>
            <a:ext cx="2646299" cy="1086993"/>
          </a:xfrm>
          <a:custGeom>
            <a:avLst/>
            <a:gdLst/>
            <a:ahLst/>
            <a:cxnLst/>
            <a:rect l="l" t="t" r="r" b="b"/>
            <a:pathLst>
              <a:path w="2646299" h="1086993">
                <a:moveTo>
                  <a:pt x="0" y="181228"/>
                </a:moveTo>
                <a:lnTo>
                  <a:pt x="5267" y="137682"/>
                </a:lnTo>
                <a:lnTo>
                  <a:pt x="20231" y="97950"/>
                </a:lnTo>
                <a:lnTo>
                  <a:pt x="43629" y="63292"/>
                </a:lnTo>
                <a:lnTo>
                  <a:pt x="74203" y="34970"/>
                </a:lnTo>
                <a:lnTo>
                  <a:pt x="110692" y="14243"/>
                </a:lnTo>
                <a:lnTo>
                  <a:pt x="151836" y="2372"/>
                </a:lnTo>
                <a:lnTo>
                  <a:pt x="181228" y="0"/>
                </a:lnTo>
                <a:lnTo>
                  <a:pt x="2465070" y="0"/>
                </a:lnTo>
                <a:lnTo>
                  <a:pt x="2508616" y="5267"/>
                </a:lnTo>
                <a:lnTo>
                  <a:pt x="2548348" y="20231"/>
                </a:lnTo>
                <a:lnTo>
                  <a:pt x="2583006" y="43629"/>
                </a:lnTo>
                <a:lnTo>
                  <a:pt x="2611328" y="74203"/>
                </a:lnTo>
                <a:lnTo>
                  <a:pt x="2632055" y="110692"/>
                </a:lnTo>
                <a:lnTo>
                  <a:pt x="2643926" y="151836"/>
                </a:lnTo>
                <a:lnTo>
                  <a:pt x="2646299" y="181228"/>
                </a:lnTo>
                <a:lnTo>
                  <a:pt x="2646299" y="905890"/>
                </a:lnTo>
                <a:lnTo>
                  <a:pt x="2641031" y="949388"/>
                </a:lnTo>
                <a:lnTo>
                  <a:pt x="2626067" y="989086"/>
                </a:lnTo>
                <a:lnTo>
                  <a:pt x="2602669" y="1023721"/>
                </a:lnTo>
                <a:lnTo>
                  <a:pt x="2572095" y="1052030"/>
                </a:lnTo>
                <a:lnTo>
                  <a:pt x="2535606" y="1072751"/>
                </a:lnTo>
                <a:lnTo>
                  <a:pt x="2494462" y="1084620"/>
                </a:lnTo>
                <a:lnTo>
                  <a:pt x="2465070" y="1086992"/>
                </a:lnTo>
                <a:lnTo>
                  <a:pt x="181228" y="1086992"/>
                </a:lnTo>
                <a:lnTo>
                  <a:pt x="137682" y="1081725"/>
                </a:lnTo>
                <a:lnTo>
                  <a:pt x="97950" y="1066765"/>
                </a:lnTo>
                <a:lnTo>
                  <a:pt x="63292" y="1043374"/>
                </a:lnTo>
                <a:lnTo>
                  <a:pt x="34970" y="1012816"/>
                </a:lnTo>
                <a:lnTo>
                  <a:pt x="14243" y="976354"/>
                </a:lnTo>
                <a:lnTo>
                  <a:pt x="2372" y="935249"/>
                </a:lnTo>
                <a:lnTo>
                  <a:pt x="0" y="905890"/>
                </a:lnTo>
                <a:lnTo>
                  <a:pt x="0" y="181228"/>
                </a:lnTo>
                <a:close/>
              </a:path>
            </a:pathLst>
          </a:custGeom>
          <a:ln w="25400">
            <a:solidFill>
              <a:srgbClr val="BB8B00"/>
            </a:solidFill>
          </a:ln>
        </p:spPr>
        <p:txBody>
          <a:bodyPr wrap="square" lIns="0" tIns="0" rIns="0" bIns="0" rtlCol="0">
            <a:noAutofit/>
          </a:bodyPr>
          <a:lstStyle/>
          <a:p>
            <a:endParaRPr/>
          </a:p>
        </p:txBody>
      </p:sp>
      <p:sp>
        <p:nvSpPr>
          <p:cNvPr id="7" name="object 7"/>
          <p:cNvSpPr txBox="1"/>
          <p:nvPr/>
        </p:nvSpPr>
        <p:spPr>
          <a:xfrm>
            <a:off x="387505" y="197103"/>
            <a:ext cx="1601167" cy="380492"/>
          </a:xfrm>
          <a:prstGeom prst="rect">
            <a:avLst/>
          </a:prstGeom>
        </p:spPr>
        <p:txBody>
          <a:bodyPr wrap="square" lIns="0" tIns="18383" rIns="0" bIns="0" rtlCol="0">
            <a:noAutofit/>
          </a:bodyPr>
          <a:lstStyle/>
          <a:p>
            <a:pPr marL="12700">
              <a:lnSpc>
                <a:spcPts val="2895"/>
              </a:lnSpc>
            </a:pPr>
            <a:r>
              <a:rPr sz="2800" b="1" u="heavy" spc="0" dirty="0">
                <a:solidFill>
                  <a:srgbClr val="404040"/>
                </a:solidFill>
                <a:latin typeface="Calibri"/>
                <a:cs typeface="Calibri"/>
              </a:rPr>
              <a:t>Dictionary</a:t>
            </a:r>
            <a:endParaRPr sz="2800">
              <a:latin typeface="Calibri"/>
              <a:cs typeface="Calibri"/>
            </a:endParaRPr>
          </a:p>
        </p:txBody>
      </p:sp>
      <p:sp>
        <p:nvSpPr>
          <p:cNvPr id="6" name="object 6"/>
          <p:cNvSpPr txBox="1"/>
          <p:nvPr/>
        </p:nvSpPr>
        <p:spPr>
          <a:xfrm>
            <a:off x="1089153" y="1223141"/>
            <a:ext cx="6313051" cy="645667"/>
          </a:xfrm>
          <a:prstGeom prst="rect">
            <a:avLst/>
          </a:prstGeom>
        </p:spPr>
        <p:txBody>
          <a:bodyPr wrap="square" lIns="0" tIns="13366" rIns="0" bIns="0" rtlCol="0">
            <a:noAutofit/>
          </a:bodyPr>
          <a:lstStyle/>
          <a:p>
            <a:pPr marL="12700">
              <a:lnSpc>
                <a:spcPts val="2105"/>
              </a:lnSpc>
            </a:pPr>
            <a:r>
              <a:rPr sz="2000" spc="-5" dirty="0">
                <a:latin typeface="Calibri"/>
                <a:cs typeface="Calibri"/>
              </a:rPr>
              <a:t>To create a new object, use the </a:t>
            </a:r>
            <a:r>
              <a:rPr sz="2000" b="1" spc="-5" dirty="0">
                <a:latin typeface="Calibri"/>
                <a:cs typeface="Calibri"/>
              </a:rPr>
              <a:t>copy </a:t>
            </a:r>
            <a:r>
              <a:rPr sz="2000" spc="-5" dirty="0">
                <a:latin typeface="Calibri"/>
                <a:cs typeface="Calibri"/>
              </a:rPr>
              <a:t>method (shallow copy):</a:t>
            </a:r>
            <a:endParaRPr sz="2000">
              <a:latin typeface="Calibri"/>
              <a:cs typeface="Calibri"/>
            </a:endParaRPr>
          </a:p>
          <a:p>
            <a:pPr marL="470153" marR="38176">
              <a:lnSpc>
                <a:spcPct val="101725"/>
              </a:lnSpc>
              <a:spcBef>
                <a:spcPts val="329"/>
              </a:spcBef>
            </a:pPr>
            <a:r>
              <a:rPr sz="2000" spc="-1" dirty="0">
                <a:latin typeface="Calibri"/>
                <a:cs typeface="Calibri"/>
              </a:rPr>
              <a:t>-&gt; d2 = d1.copy()</a:t>
            </a:r>
            <a:endParaRPr sz="2000">
              <a:latin typeface="Calibri"/>
              <a:cs typeface="Calibri"/>
            </a:endParaRPr>
          </a:p>
        </p:txBody>
      </p:sp>
      <p:sp>
        <p:nvSpPr>
          <p:cNvPr id="5" name="object 5"/>
          <p:cNvSpPr txBox="1"/>
          <p:nvPr/>
        </p:nvSpPr>
        <p:spPr>
          <a:xfrm>
            <a:off x="1089154" y="2320802"/>
            <a:ext cx="8022695" cy="1011427"/>
          </a:xfrm>
          <a:prstGeom prst="rect">
            <a:avLst/>
          </a:prstGeom>
        </p:spPr>
        <p:txBody>
          <a:bodyPr wrap="square" lIns="0" tIns="13366" rIns="0" bIns="0" rtlCol="0">
            <a:noAutofit/>
          </a:bodyPr>
          <a:lstStyle/>
          <a:p>
            <a:pPr marL="12700">
              <a:lnSpc>
                <a:spcPts val="2105"/>
              </a:lnSpc>
            </a:pPr>
            <a:r>
              <a:rPr sz="2000" spc="-2" dirty="0">
                <a:latin typeface="Calibri"/>
                <a:cs typeface="Calibri"/>
              </a:rPr>
              <a:t>You can </a:t>
            </a:r>
            <a:r>
              <a:rPr sz="2000" b="1" spc="-2" dirty="0">
                <a:latin typeface="Calibri"/>
                <a:cs typeface="Calibri"/>
              </a:rPr>
              <a:t>clear </a:t>
            </a:r>
            <a:r>
              <a:rPr sz="2000" spc="-2" dirty="0">
                <a:latin typeface="Calibri"/>
                <a:cs typeface="Calibri"/>
              </a:rPr>
              <a:t>a dictionary (i.e., remove all its items) using the clear() method:</a:t>
            </a:r>
            <a:endParaRPr sz="2000" dirty="0">
              <a:latin typeface="Calibri"/>
              <a:cs typeface="Calibri"/>
            </a:endParaRPr>
          </a:p>
          <a:p>
            <a:pPr marL="12700" marR="38176">
              <a:lnSpc>
                <a:spcPct val="101725"/>
              </a:lnSpc>
              <a:spcBef>
                <a:spcPts val="329"/>
              </a:spcBef>
            </a:pPr>
            <a:r>
              <a:rPr sz="2000" spc="1" dirty="0">
                <a:latin typeface="Calibri"/>
                <a:cs typeface="Calibri"/>
              </a:rPr>
              <a:t>-&gt; d2.clear()</a:t>
            </a:r>
            <a:endParaRPr sz="2000" dirty="0">
              <a:latin typeface="Calibri"/>
              <a:cs typeface="Calibri"/>
            </a:endParaRPr>
          </a:p>
          <a:p>
            <a:pPr marL="12700" marR="38176">
              <a:lnSpc>
                <a:spcPct val="101725"/>
              </a:lnSpc>
              <a:spcBef>
                <a:spcPts val="434"/>
              </a:spcBef>
            </a:pPr>
            <a:r>
              <a:rPr sz="2000" spc="-1" dirty="0">
                <a:latin typeface="Calibri"/>
                <a:cs typeface="Calibri"/>
              </a:rPr>
              <a:t>The clear() method </a:t>
            </a:r>
            <a:r>
              <a:rPr sz="2000" b="1" spc="-1" dirty="0">
                <a:latin typeface="Calibri"/>
                <a:cs typeface="Calibri"/>
              </a:rPr>
              <a:t>deletes </a:t>
            </a:r>
            <a:r>
              <a:rPr sz="2000" spc="-1" dirty="0">
                <a:latin typeface="Calibri"/>
                <a:cs typeface="Calibri"/>
              </a:rPr>
              <a:t>all items whereas </a:t>
            </a:r>
            <a:r>
              <a:rPr sz="2000" b="1" spc="-1" dirty="0">
                <a:latin typeface="Calibri"/>
                <a:cs typeface="Calibri"/>
              </a:rPr>
              <a:t>del</a:t>
            </a:r>
            <a:r>
              <a:rPr sz="2000" spc="-1" dirty="0">
                <a:latin typeface="Calibri"/>
                <a:cs typeface="Calibri"/>
              </a:rPr>
              <a:t>() deletes just one:</a:t>
            </a:r>
            <a:endParaRPr sz="2000" dirty="0">
              <a:latin typeface="Calibri"/>
              <a:cs typeface="Calibri"/>
            </a:endParaRPr>
          </a:p>
        </p:txBody>
      </p:sp>
      <p:sp>
        <p:nvSpPr>
          <p:cNvPr id="4" name="object 4"/>
          <p:cNvSpPr txBox="1"/>
          <p:nvPr/>
        </p:nvSpPr>
        <p:spPr>
          <a:xfrm>
            <a:off x="8201915" y="3833368"/>
            <a:ext cx="2192152" cy="803020"/>
          </a:xfrm>
          <a:prstGeom prst="rect">
            <a:avLst/>
          </a:prstGeom>
        </p:spPr>
        <p:txBody>
          <a:bodyPr wrap="square" lIns="0" tIns="12065" rIns="0" bIns="0" rtlCol="0">
            <a:noAutofit/>
          </a:bodyPr>
          <a:lstStyle/>
          <a:p>
            <a:pPr marL="43814" marR="60736" algn="ctr">
              <a:lnSpc>
                <a:spcPts val="1900"/>
              </a:lnSpc>
            </a:pPr>
            <a:r>
              <a:rPr sz="1800" spc="-3" dirty="0">
                <a:solidFill>
                  <a:srgbClr val="FFFFFF"/>
                </a:solidFill>
                <a:latin typeface="Calibri"/>
                <a:cs typeface="Calibri"/>
              </a:rPr>
              <a:t>All the values of “d” is</a:t>
            </a:r>
            <a:endParaRPr sz="1800">
              <a:latin typeface="Calibri"/>
              <a:cs typeface="Calibri"/>
            </a:endParaRPr>
          </a:p>
          <a:p>
            <a:pPr algn="ctr">
              <a:lnSpc>
                <a:spcPts val="2165"/>
              </a:lnSpc>
              <a:spcBef>
                <a:spcPts val="13"/>
              </a:spcBef>
            </a:pPr>
            <a:r>
              <a:rPr sz="1800" spc="-1" dirty="0">
                <a:solidFill>
                  <a:srgbClr val="FFFFFF"/>
                </a:solidFill>
                <a:latin typeface="Calibri"/>
                <a:cs typeface="Calibri"/>
              </a:rPr>
              <a:t>cleared by the function</a:t>
            </a:r>
            <a:endParaRPr sz="1800">
              <a:latin typeface="Calibri"/>
              <a:cs typeface="Calibri"/>
            </a:endParaRPr>
          </a:p>
          <a:p>
            <a:pPr marL="737615" marR="752708" algn="ctr">
              <a:lnSpc>
                <a:spcPts val="2160"/>
              </a:lnSpc>
            </a:pPr>
            <a:r>
              <a:rPr sz="1800" spc="-1" dirty="0">
                <a:solidFill>
                  <a:srgbClr val="FFFFFF"/>
                </a:solidFill>
                <a:latin typeface="Calibri"/>
                <a:cs typeface="Calibri"/>
              </a:rPr>
              <a:t>“clear”</a:t>
            </a:r>
            <a:endParaRPr sz="1800">
              <a:latin typeface="Calibri"/>
              <a:cs typeface="Calibri"/>
            </a:endParaRPr>
          </a:p>
        </p:txBody>
      </p:sp>
      <p:sp>
        <p:nvSpPr>
          <p:cNvPr id="2" name="object 2"/>
          <p:cNvSpPr txBox="1"/>
          <p:nvPr/>
        </p:nvSpPr>
        <p:spPr>
          <a:xfrm>
            <a:off x="1579374" y="3449828"/>
            <a:ext cx="3740785" cy="1308608"/>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3"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9" name="object 9"/>
          <p:cNvSpPr/>
          <p:nvPr/>
        </p:nvSpPr>
        <p:spPr>
          <a:xfrm>
            <a:off x="1677164" y="3824224"/>
            <a:ext cx="5807837" cy="1433576"/>
          </a:xfrm>
          <a:prstGeom prst="rect">
            <a:avLst/>
          </a:prstGeom>
          <a:blipFill>
            <a:blip r:embed="rId2" cstate="print"/>
            <a:stretch>
              <a:fillRect/>
            </a:stretch>
          </a:blipFill>
        </p:spPr>
        <p:txBody>
          <a:bodyPr wrap="square" lIns="0" tIns="0" rIns="0" bIns="0" rtlCol="0">
            <a:noAutofit/>
          </a:bodyPr>
          <a:lstStyle/>
          <a:p>
            <a:endParaRPr/>
          </a:p>
        </p:txBody>
      </p:sp>
      <p:sp>
        <p:nvSpPr>
          <p:cNvPr id="8" name="object 8"/>
          <p:cNvSpPr txBox="1"/>
          <p:nvPr/>
        </p:nvSpPr>
        <p:spPr>
          <a:xfrm>
            <a:off x="387503" y="197103"/>
            <a:ext cx="1060888" cy="380492"/>
          </a:xfrm>
          <a:prstGeom prst="rect">
            <a:avLst/>
          </a:prstGeom>
        </p:spPr>
        <p:txBody>
          <a:bodyPr wrap="square" lIns="0" tIns="18383" rIns="0" bIns="0" rtlCol="0">
            <a:noAutofit/>
          </a:bodyPr>
          <a:lstStyle/>
          <a:p>
            <a:pPr marL="12700">
              <a:lnSpc>
                <a:spcPts val="2895"/>
              </a:lnSpc>
            </a:pPr>
            <a:r>
              <a:rPr sz="2800" b="1" u="heavy" dirty="0">
                <a:solidFill>
                  <a:srgbClr val="404040"/>
                </a:solidFill>
                <a:latin typeface="Calibri"/>
                <a:cs typeface="Calibri"/>
              </a:rPr>
              <a:t>Queue</a:t>
            </a:r>
            <a:endParaRPr sz="2800">
              <a:latin typeface="Calibri"/>
              <a:cs typeface="Calibri"/>
            </a:endParaRPr>
          </a:p>
        </p:txBody>
      </p:sp>
      <p:sp>
        <p:nvSpPr>
          <p:cNvPr id="7" name="object 7"/>
          <p:cNvSpPr txBox="1"/>
          <p:nvPr/>
        </p:nvSpPr>
        <p:spPr>
          <a:xfrm>
            <a:off x="631954" y="1207786"/>
            <a:ext cx="152655"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6" name="object 6"/>
          <p:cNvSpPr txBox="1"/>
          <p:nvPr/>
        </p:nvSpPr>
        <p:spPr>
          <a:xfrm>
            <a:off x="918465" y="1223141"/>
            <a:ext cx="10244383" cy="950467"/>
          </a:xfrm>
          <a:prstGeom prst="rect">
            <a:avLst/>
          </a:prstGeom>
        </p:spPr>
        <p:txBody>
          <a:bodyPr wrap="square" lIns="0" tIns="13366" rIns="0" bIns="0" rtlCol="0">
            <a:noAutofit/>
          </a:bodyPr>
          <a:lstStyle/>
          <a:p>
            <a:pPr marL="12700">
              <a:lnSpc>
                <a:spcPts val="2105"/>
              </a:lnSpc>
            </a:pPr>
            <a:r>
              <a:rPr sz="2000" spc="-2" dirty="0">
                <a:latin typeface="Calibri"/>
                <a:cs typeface="Calibri"/>
              </a:rPr>
              <a:t>A queue is a first in, first out (FIFO) structure. This means that the first item to join the queue is the</a:t>
            </a:r>
            <a:endParaRPr sz="2000">
              <a:latin typeface="Calibri"/>
              <a:cs typeface="Calibri"/>
            </a:endParaRPr>
          </a:p>
          <a:p>
            <a:pPr marL="12700" marR="38176">
              <a:lnSpc>
                <a:spcPts val="2400"/>
              </a:lnSpc>
              <a:spcBef>
                <a:spcPts val="14"/>
              </a:spcBef>
            </a:pPr>
            <a:r>
              <a:rPr sz="2000" spc="-5" dirty="0">
                <a:latin typeface="Calibri"/>
                <a:cs typeface="Calibri"/>
              </a:rPr>
              <a:t>first to leave the queue.</a:t>
            </a:r>
            <a:endParaRPr sz="2000">
              <a:latin typeface="Calibri"/>
              <a:cs typeface="Calibri"/>
            </a:endParaRPr>
          </a:p>
          <a:p>
            <a:pPr marL="12700" marR="38176">
              <a:lnSpc>
                <a:spcPct val="101725"/>
              </a:lnSpc>
              <a:spcBef>
                <a:spcPts val="314"/>
              </a:spcBef>
            </a:pPr>
            <a:r>
              <a:rPr sz="2000" spc="0" dirty="0">
                <a:latin typeface="Calibri"/>
                <a:cs typeface="Calibri"/>
              </a:rPr>
              <a:t>Importing &amp; declaring a queue</a:t>
            </a:r>
            <a:endParaRPr sz="2000">
              <a:latin typeface="Calibri"/>
              <a:cs typeface="Calibri"/>
            </a:endParaRPr>
          </a:p>
        </p:txBody>
      </p:sp>
      <p:sp>
        <p:nvSpPr>
          <p:cNvPr id="5" name="object 5"/>
          <p:cNvSpPr txBox="1"/>
          <p:nvPr/>
        </p:nvSpPr>
        <p:spPr>
          <a:xfrm>
            <a:off x="631952" y="1878350"/>
            <a:ext cx="152653" cy="279907"/>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4" name="object 4"/>
          <p:cNvSpPr txBox="1"/>
          <p:nvPr/>
        </p:nvSpPr>
        <p:spPr>
          <a:xfrm>
            <a:off x="1089154" y="2234754"/>
            <a:ext cx="187007" cy="912614"/>
          </a:xfrm>
          <a:prstGeom prst="rect">
            <a:avLst/>
          </a:prstGeom>
        </p:spPr>
        <p:txBody>
          <a:bodyPr wrap="square" lIns="0" tIns="12319" rIns="0" bIns="0" rtlCol="0">
            <a:noAutofit/>
          </a:bodyPr>
          <a:lstStyle/>
          <a:p>
            <a:pPr marL="12700">
              <a:lnSpc>
                <a:spcPts val="1939"/>
              </a:lnSpc>
            </a:pPr>
            <a:r>
              <a:rPr sz="1800" dirty="0">
                <a:latin typeface="Arial"/>
                <a:cs typeface="Arial"/>
              </a:rPr>
              <a:t>–</a:t>
            </a:r>
            <a:endParaRPr sz="1800">
              <a:latin typeface="Arial"/>
              <a:cs typeface="Arial"/>
            </a:endParaRPr>
          </a:p>
          <a:p>
            <a:pPr marL="12700" marR="215">
              <a:lnSpc>
                <a:spcPct val="95825"/>
              </a:lnSpc>
              <a:spcBef>
                <a:spcPts val="425"/>
              </a:spcBef>
            </a:pPr>
            <a:r>
              <a:rPr sz="1800" dirty="0">
                <a:latin typeface="Arial"/>
                <a:cs typeface="Arial"/>
              </a:rPr>
              <a:t>–</a:t>
            </a:r>
            <a:endParaRPr sz="1800">
              <a:latin typeface="Arial"/>
              <a:cs typeface="Arial"/>
            </a:endParaRPr>
          </a:p>
          <a:p>
            <a:pPr marL="12700" marR="215">
              <a:lnSpc>
                <a:spcPct val="95825"/>
              </a:lnSpc>
              <a:spcBef>
                <a:spcPts val="522"/>
              </a:spcBef>
            </a:pPr>
            <a:r>
              <a:rPr sz="1800" dirty="0">
                <a:latin typeface="Arial"/>
                <a:cs typeface="Arial"/>
              </a:rPr>
              <a:t>–</a:t>
            </a:r>
            <a:endParaRPr sz="1800">
              <a:latin typeface="Arial"/>
              <a:cs typeface="Arial"/>
            </a:endParaRPr>
          </a:p>
        </p:txBody>
      </p:sp>
      <p:sp>
        <p:nvSpPr>
          <p:cNvPr id="3" name="object 3"/>
          <p:cNvSpPr txBox="1"/>
          <p:nvPr/>
        </p:nvSpPr>
        <p:spPr>
          <a:xfrm>
            <a:off x="1375919" y="2248560"/>
            <a:ext cx="3169759" cy="912596"/>
          </a:xfrm>
          <a:prstGeom prst="rect">
            <a:avLst/>
          </a:prstGeom>
        </p:spPr>
        <p:txBody>
          <a:bodyPr wrap="square" lIns="0" tIns="12065" rIns="0" bIns="0" rtlCol="0">
            <a:noAutofit/>
          </a:bodyPr>
          <a:lstStyle/>
          <a:p>
            <a:pPr marL="12700" marR="41857">
              <a:lnSpc>
                <a:spcPts val="1900"/>
              </a:lnSpc>
            </a:pPr>
            <a:r>
              <a:rPr sz="1800" spc="-1" dirty="0">
                <a:latin typeface="Calibri"/>
                <a:cs typeface="Calibri"/>
              </a:rPr>
              <a:t>from collections import deque</a:t>
            </a:r>
            <a:endParaRPr sz="1800">
              <a:latin typeface="Calibri"/>
              <a:cs typeface="Calibri"/>
            </a:endParaRPr>
          </a:p>
          <a:p>
            <a:pPr marL="12700">
              <a:lnSpc>
                <a:spcPct val="101725"/>
              </a:lnSpc>
              <a:spcBef>
                <a:spcPts val="299"/>
              </a:spcBef>
            </a:pPr>
            <a:r>
              <a:rPr sz="1800" spc="2" dirty="0">
                <a:latin typeface="Calibri"/>
                <a:cs typeface="Calibri"/>
              </a:rPr>
              <a:t>queue = deque(["aa", "bb", "cc"])</a:t>
            </a:r>
            <a:endParaRPr sz="1800">
              <a:latin typeface="Calibri"/>
              <a:cs typeface="Calibri"/>
            </a:endParaRPr>
          </a:p>
          <a:p>
            <a:pPr marL="12700" marR="41857">
              <a:lnSpc>
                <a:spcPct val="101725"/>
              </a:lnSpc>
              <a:spcBef>
                <a:spcPts val="395"/>
              </a:spcBef>
            </a:pPr>
            <a:r>
              <a:rPr sz="1800" spc="-1" dirty="0">
                <a:latin typeface="Calibri"/>
                <a:cs typeface="Calibri"/>
              </a:rPr>
              <a:t>print(queue)</a:t>
            </a:r>
            <a:endParaRPr sz="1800">
              <a:latin typeface="Calibri"/>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3"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8" name="object 8"/>
          <p:cNvSpPr/>
          <p:nvPr/>
        </p:nvSpPr>
        <p:spPr>
          <a:xfrm>
            <a:off x="1219200" y="2666965"/>
            <a:ext cx="8105648" cy="1052487"/>
          </a:xfrm>
          <a:prstGeom prst="rect">
            <a:avLst/>
          </a:prstGeom>
          <a:blipFill>
            <a:blip r:embed="rId2" cstate="print"/>
            <a:stretch>
              <a:fillRect/>
            </a:stretch>
          </a:blipFill>
        </p:spPr>
        <p:txBody>
          <a:bodyPr wrap="square" lIns="0" tIns="0" rIns="0" bIns="0" rtlCol="0">
            <a:noAutofit/>
          </a:bodyPr>
          <a:lstStyle/>
          <a:p>
            <a:endParaRPr/>
          </a:p>
        </p:txBody>
      </p:sp>
      <p:sp>
        <p:nvSpPr>
          <p:cNvPr id="7" name="object 7"/>
          <p:cNvSpPr txBox="1"/>
          <p:nvPr/>
        </p:nvSpPr>
        <p:spPr>
          <a:xfrm>
            <a:off x="387503" y="197103"/>
            <a:ext cx="1060888" cy="380492"/>
          </a:xfrm>
          <a:prstGeom prst="rect">
            <a:avLst/>
          </a:prstGeom>
        </p:spPr>
        <p:txBody>
          <a:bodyPr wrap="square" lIns="0" tIns="18383" rIns="0" bIns="0" rtlCol="0">
            <a:noAutofit/>
          </a:bodyPr>
          <a:lstStyle/>
          <a:p>
            <a:pPr marL="12700">
              <a:lnSpc>
                <a:spcPts val="2895"/>
              </a:lnSpc>
            </a:pPr>
            <a:r>
              <a:rPr sz="2800" b="1" u="heavy" dirty="0">
                <a:solidFill>
                  <a:srgbClr val="404040"/>
                </a:solidFill>
                <a:latin typeface="Calibri"/>
                <a:cs typeface="Calibri"/>
              </a:rPr>
              <a:t>Queue</a:t>
            </a:r>
            <a:endParaRPr sz="2800">
              <a:latin typeface="Calibri"/>
              <a:cs typeface="Calibri"/>
            </a:endParaRPr>
          </a:p>
        </p:txBody>
      </p:sp>
      <p:sp>
        <p:nvSpPr>
          <p:cNvPr id="6" name="object 6"/>
          <p:cNvSpPr txBox="1"/>
          <p:nvPr/>
        </p:nvSpPr>
        <p:spPr>
          <a:xfrm>
            <a:off x="631954" y="1207786"/>
            <a:ext cx="152655"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5" name="object 5"/>
          <p:cNvSpPr txBox="1"/>
          <p:nvPr/>
        </p:nvSpPr>
        <p:spPr>
          <a:xfrm>
            <a:off x="918466" y="1223141"/>
            <a:ext cx="3142079" cy="279907"/>
          </a:xfrm>
          <a:prstGeom prst="rect">
            <a:avLst/>
          </a:prstGeom>
        </p:spPr>
        <p:txBody>
          <a:bodyPr wrap="square" lIns="0" tIns="13366" rIns="0" bIns="0" rtlCol="0">
            <a:noAutofit/>
          </a:bodyPr>
          <a:lstStyle/>
          <a:p>
            <a:pPr marL="12700">
              <a:lnSpc>
                <a:spcPts val="2105"/>
              </a:lnSpc>
            </a:pPr>
            <a:r>
              <a:rPr sz="2000" spc="15" dirty="0">
                <a:latin typeface="Calibri"/>
                <a:cs typeface="Calibri"/>
              </a:rPr>
              <a:t>Appending element to queue</a:t>
            </a:r>
            <a:endParaRPr sz="2000">
              <a:latin typeface="Calibri"/>
              <a:cs typeface="Calibri"/>
            </a:endParaRPr>
          </a:p>
        </p:txBody>
      </p:sp>
      <p:sp>
        <p:nvSpPr>
          <p:cNvPr id="4" name="object 4"/>
          <p:cNvSpPr txBox="1"/>
          <p:nvPr/>
        </p:nvSpPr>
        <p:spPr>
          <a:xfrm>
            <a:off x="1089154" y="1564060"/>
            <a:ext cx="187007" cy="912806"/>
          </a:xfrm>
          <a:prstGeom prst="rect">
            <a:avLst/>
          </a:prstGeom>
        </p:spPr>
        <p:txBody>
          <a:bodyPr wrap="square" lIns="0" tIns="12319" rIns="0" bIns="0" rtlCol="0">
            <a:noAutofit/>
          </a:bodyPr>
          <a:lstStyle/>
          <a:p>
            <a:pPr marL="12700" marR="215">
              <a:lnSpc>
                <a:spcPts val="1939"/>
              </a:lnSpc>
            </a:pPr>
            <a:r>
              <a:rPr sz="1800" dirty="0">
                <a:latin typeface="Arial"/>
                <a:cs typeface="Arial"/>
              </a:rPr>
              <a:t>–</a:t>
            </a:r>
            <a:endParaRPr sz="1800">
              <a:latin typeface="Arial"/>
              <a:cs typeface="Arial"/>
            </a:endParaRPr>
          </a:p>
          <a:p>
            <a:pPr marL="12700" marR="215">
              <a:lnSpc>
                <a:spcPct val="95825"/>
              </a:lnSpc>
              <a:spcBef>
                <a:spcPts val="425"/>
              </a:spcBef>
            </a:pPr>
            <a:r>
              <a:rPr sz="1800" dirty="0">
                <a:latin typeface="Arial"/>
                <a:cs typeface="Arial"/>
              </a:rPr>
              <a:t>–</a:t>
            </a:r>
            <a:endParaRPr sz="1800">
              <a:latin typeface="Arial"/>
              <a:cs typeface="Arial"/>
            </a:endParaRPr>
          </a:p>
          <a:p>
            <a:pPr marL="12700">
              <a:lnSpc>
                <a:spcPct val="95825"/>
              </a:lnSpc>
              <a:spcBef>
                <a:spcPts val="525"/>
              </a:spcBef>
            </a:pPr>
            <a:r>
              <a:rPr sz="1800" dirty="0">
                <a:latin typeface="Arial"/>
                <a:cs typeface="Arial"/>
              </a:rPr>
              <a:t>–</a:t>
            </a:r>
            <a:endParaRPr sz="1800">
              <a:latin typeface="Arial"/>
              <a:cs typeface="Arial"/>
            </a:endParaRPr>
          </a:p>
        </p:txBody>
      </p:sp>
      <p:sp>
        <p:nvSpPr>
          <p:cNvPr id="3" name="object 3"/>
          <p:cNvSpPr txBox="1"/>
          <p:nvPr/>
        </p:nvSpPr>
        <p:spPr>
          <a:xfrm>
            <a:off x="1375920" y="1577851"/>
            <a:ext cx="4857227" cy="912825"/>
          </a:xfrm>
          <a:prstGeom prst="rect">
            <a:avLst/>
          </a:prstGeom>
        </p:spPr>
        <p:txBody>
          <a:bodyPr wrap="square" lIns="0" tIns="12065" rIns="0" bIns="0" rtlCol="0">
            <a:noAutofit/>
          </a:bodyPr>
          <a:lstStyle/>
          <a:p>
            <a:pPr marL="12700" marR="34335">
              <a:lnSpc>
                <a:spcPts val="1900"/>
              </a:lnSpc>
            </a:pPr>
            <a:r>
              <a:rPr sz="1800" spc="1" dirty="0">
                <a:latin typeface="Calibri"/>
                <a:cs typeface="Calibri"/>
              </a:rPr>
              <a:t>queue.append("dd")</a:t>
            </a:r>
            <a:endParaRPr sz="1800">
              <a:latin typeface="Calibri"/>
              <a:cs typeface="Calibri"/>
            </a:endParaRPr>
          </a:p>
          <a:p>
            <a:pPr marL="12700" marR="34335">
              <a:lnSpc>
                <a:spcPct val="101725"/>
              </a:lnSpc>
              <a:spcBef>
                <a:spcPts val="299"/>
              </a:spcBef>
            </a:pPr>
            <a:r>
              <a:rPr sz="1800" spc="1" dirty="0">
                <a:latin typeface="Calibri"/>
                <a:cs typeface="Calibri"/>
              </a:rPr>
              <a:t>queue.append("ee")</a:t>
            </a:r>
            <a:endParaRPr sz="1800">
              <a:latin typeface="Calibri"/>
              <a:cs typeface="Calibri"/>
            </a:endParaRPr>
          </a:p>
          <a:p>
            <a:pPr marL="12700">
              <a:lnSpc>
                <a:spcPct val="101725"/>
              </a:lnSpc>
              <a:spcBef>
                <a:spcPts val="395"/>
              </a:spcBef>
            </a:pPr>
            <a:r>
              <a:rPr sz="1800" spc="0" dirty="0">
                <a:latin typeface="Calibri"/>
                <a:cs typeface="Calibri"/>
              </a:rPr>
              <a:t>print("After appending dd and ee, queue is",queue)</a:t>
            </a:r>
            <a:endParaRPr sz="1800">
              <a:latin typeface="Calibri"/>
              <a:cs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3"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3" name="object 13"/>
          <p:cNvSpPr/>
          <p:nvPr/>
        </p:nvSpPr>
        <p:spPr>
          <a:xfrm>
            <a:off x="609600" y="2971800"/>
            <a:ext cx="8778240" cy="1676400"/>
          </a:xfrm>
          <a:prstGeom prst="rect">
            <a:avLst/>
          </a:prstGeom>
          <a:blipFill>
            <a:blip r:embed="rId2" cstate="print"/>
            <a:stretch>
              <a:fillRect/>
            </a:stretch>
          </a:blipFill>
        </p:spPr>
        <p:txBody>
          <a:bodyPr wrap="square" lIns="0" tIns="0" rIns="0" bIns="0" rtlCol="0">
            <a:noAutofit/>
          </a:bodyPr>
          <a:lstStyle/>
          <a:p>
            <a:endParaRPr/>
          </a:p>
        </p:txBody>
      </p:sp>
      <p:sp>
        <p:nvSpPr>
          <p:cNvPr id="12" name="object 12"/>
          <p:cNvSpPr txBox="1"/>
          <p:nvPr/>
        </p:nvSpPr>
        <p:spPr>
          <a:xfrm>
            <a:off x="387503" y="197103"/>
            <a:ext cx="1060888" cy="380492"/>
          </a:xfrm>
          <a:prstGeom prst="rect">
            <a:avLst/>
          </a:prstGeom>
        </p:spPr>
        <p:txBody>
          <a:bodyPr wrap="square" lIns="0" tIns="18383" rIns="0" bIns="0" rtlCol="0">
            <a:noAutofit/>
          </a:bodyPr>
          <a:lstStyle/>
          <a:p>
            <a:pPr marL="12700">
              <a:lnSpc>
                <a:spcPts val="2895"/>
              </a:lnSpc>
            </a:pPr>
            <a:r>
              <a:rPr sz="2800" b="1" u="heavy" dirty="0">
                <a:solidFill>
                  <a:srgbClr val="404040"/>
                </a:solidFill>
                <a:latin typeface="Calibri"/>
                <a:cs typeface="Calibri"/>
              </a:rPr>
              <a:t>Queue</a:t>
            </a:r>
            <a:endParaRPr sz="2800">
              <a:latin typeface="Calibri"/>
              <a:cs typeface="Calibri"/>
            </a:endParaRPr>
          </a:p>
        </p:txBody>
      </p:sp>
      <p:sp>
        <p:nvSpPr>
          <p:cNvPr id="11" name="object 11"/>
          <p:cNvSpPr txBox="1"/>
          <p:nvPr/>
        </p:nvSpPr>
        <p:spPr>
          <a:xfrm>
            <a:off x="631954" y="1207786"/>
            <a:ext cx="152655"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10" name="object 10"/>
          <p:cNvSpPr txBox="1"/>
          <p:nvPr/>
        </p:nvSpPr>
        <p:spPr>
          <a:xfrm>
            <a:off x="918464" y="1223141"/>
            <a:ext cx="3675187" cy="279907"/>
          </a:xfrm>
          <a:prstGeom prst="rect">
            <a:avLst/>
          </a:prstGeom>
        </p:spPr>
        <p:txBody>
          <a:bodyPr wrap="square" lIns="0" tIns="13366" rIns="0" bIns="0" rtlCol="0">
            <a:noAutofit/>
          </a:bodyPr>
          <a:lstStyle/>
          <a:p>
            <a:pPr marL="12700">
              <a:lnSpc>
                <a:spcPts val="2105"/>
              </a:lnSpc>
            </a:pPr>
            <a:r>
              <a:rPr sz="2000" spc="-3" dirty="0">
                <a:latin typeface="Calibri"/>
                <a:cs typeface="Calibri"/>
              </a:rPr>
              <a:t>Removing left element from queue</a:t>
            </a:r>
            <a:endParaRPr sz="2000">
              <a:latin typeface="Calibri"/>
              <a:cs typeface="Calibri"/>
            </a:endParaRPr>
          </a:p>
        </p:txBody>
      </p:sp>
      <p:sp>
        <p:nvSpPr>
          <p:cNvPr id="9" name="object 9"/>
          <p:cNvSpPr txBox="1"/>
          <p:nvPr/>
        </p:nvSpPr>
        <p:spPr>
          <a:xfrm>
            <a:off x="1089154" y="1564060"/>
            <a:ext cx="187007" cy="1241932"/>
          </a:xfrm>
          <a:prstGeom prst="rect">
            <a:avLst/>
          </a:prstGeom>
        </p:spPr>
        <p:txBody>
          <a:bodyPr wrap="square" lIns="0" tIns="12319" rIns="0" bIns="0" rtlCol="0">
            <a:noAutofit/>
          </a:bodyPr>
          <a:lstStyle/>
          <a:p>
            <a:pPr marL="12700" marR="215">
              <a:lnSpc>
                <a:spcPts val="1939"/>
              </a:lnSpc>
            </a:pPr>
            <a:r>
              <a:rPr sz="1800" dirty="0">
                <a:latin typeface="Arial"/>
                <a:cs typeface="Arial"/>
              </a:rPr>
              <a:t>–</a:t>
            </a:r>
            <a:endParaRPr sz="1800">
              <a:latin typeface="Arial"/>
              <a:cs typeface="Arial"/>
            </a:endParaRPr>
          </a:p>
          <a:p>
            <a:pPr marL="12700" marR="215">
              <a:lnSpc>
                <a:spcPct val="95825"/>
              </a:lnSpc>
              <a:spcBef>
                <a:spcPts val="425"/>
              </a:spcBef>
            </a:pPr>
            <a:r>
              <a:rPr sz="1800" dirty="0">
                <a:latin typeface="Arial"/>
                <a:cs typeface="Arial"/>
              </a:rPr>
              <a:t>–</a:t>
            </a:r>
            <a:endParaRPr sz="1800">
              <a:latin typeface="Arial"/>
              <a:cs typeface="Arial"/>
            </a:endParaRPr>
          </a:p>
          <a:p>
            <a:pPr marL="12700">
              <a:lnSpc>
                <a:spcPct val="95825"/>
              </a:lnSpc>
              <a:spcBef>
                <a:spcPts val="525"/>
              </a:spcBef>
            </a:pPr>
            <a:r>
              <a:rPr sz="1800" dirty="0">
                <a:latin typeface="Arial"/>
                <a:cs typeface="Arial"/>
              </a:rPr>
              <a:t>–</a:t>
            </a:r>
            <a:endParaRPr sz="1800">
              <a:latin typeface="Arial"/>
              <a:cs typeface="Arial"/>
            </a:endParaRPr>
          </a:p>
          <a:p>
            <a:pPr marL="12700" marR="215">
              <a:lnSpc>
                <a:spcPct val="95825"/>
              </a:lnSpc>
              <a:spcBef>
                <a:spcPts val="522"/>
              </a:spcBef>
            </a:pPr>
            <a:r>
              <a:rPr sz="1800" dirty="0">
                <a:latin typeface="Arial"/>
                <a:cs typeface="Arial"/>
              </a:rPr>
              <a:t>–</a:t>
            </a:r>
            <a:endParaRPr sz="1800">
              <a:latin typeface="Arial"/>
              <a:cs typeface="Arial"/>
            </a:endParaRPr>
          </a:p>
        </p:txBody>
      </p:sp>
      <p:sp>
        <p:nvSpPr>
          <p:cNvPr id="8" name="object 8"/>
          <p:cNvSpPr txBox="1"/>
          <p:nvPr/>
        </p:nvSpPr>
        <p:spPr>
          <a:xfrm>
            <a:off x="1375920" y="1577848"/>
            <a:ext cx="2048459" cy="254000"/>
          </a:xfrm>
          <a:prstGeom prst="rect">
            <a:avLst/>
          </a:prstGeom>
        </p:spPr>
        <p:txBody>
          <a:bodyPr wrap="square" lIns="0" tIns="12065" rIns="0" bIns="0" rtlCol="0">
            <a:noAutofit/>
          </a:bodyPr>
          <a:lstStyle/>
          <a:p>
            <a:pPr marL="12700">
              <a:lnSpc>
                <a:spcPts val="1900"/>
              </a:lnSpc>
            </a:pPr>
            <a:r>
              <a:rPr sz="1800" spc="1" dirty="0">
                <a:latin typeface="Calibri"/>
                <a:cs typeface="Calibri"/>
              </a:rPr>
              <a:t>left = queue.popleft()</a:t>
            </a:r>
            <a:endParaRPr sz="1800">
              <a:latin typeface="Calibri"/>
              <a:cs typeface="Calibri"/>
            </a:endParaRPr>
          </a:p>
        </p:txBody>
      </p:sp>
      <p:sp>
        <p:nvSpPr>
          <p:cNvPr id="7" name="object 7"/>
          <p:cNvSpPr txBox="1"/>
          <p:nvPr/>
        </p:nvSpPr>
        <p:spPr>
          <a:xfrm>
            <a:off x="4254755" y="1577848"/>
            <a:ext cx="2906143" cy="254000"/>
          </a:xfrm>
          <a:prstGeom prst="rect">
            <a:avLst/>
          </a:prstGeom>
        </p:spPr>
        <p:txBody>
          <a:bodyPr wrap="square" lIns="0" tIns="12065" rIns="0" bIns="0" rtlCol="0">
            <a:noAutofit/>
          </a:bodyPr>
          <a:lstStyle/>
          <a:p>
            <a:pPr marL="12700">
              <a:lnSpc>
                <a:spcPts val="1900"/>
              </a:lnSpc>
            </a:pPr>
            <a:r>
              <a:rPr sz="1800" spc="-3" dirty="0">
                <a:latin typeface="Calibri"/>
                <a:cs typeface="Calibri"/>
              </a:rPr>
              <a:t># The first to arrive now leaves</a:t>
            </a:r>
            <a:endParaRPr sz="1800">
              <a:latin typeface="Calibri"/>
              <a:cs typeface="Calibri"/>
            </a:endParaRPr>
          </a:p>
        </p:txBody>
      </p:sp>
      <p:sp>
        <p:nvSpPr>
          <p:cNvPr id="6" name="object 6"/>
          <p:cNvSpPr txBox="1"/>
          <p:nvPr/>
        </p:nvSpPr>
        <p:spPr>
          <a:xfrm>
            <a:off x="1375921" y="1907032"/>
            <a:ext cx="4957673" cy="254000"/>
          </a:xfrm>
          <a:prstGeom prst="rect">
            <a:avLst/>
          </a:prstGeom>
        </p:spPr>
        <p:txBody>
          <a:bodyPr wrap="square" lIns="0" tIns="12065" rIns="0" bIns="0" rtlCol="0">
            <a:noAutofit/>
          </a:bodyPr>
          <a:lstStyle/>
          <a:p>
            <a:pPr marL="12700">
              <a:lnSpc>
                <a:spcPts val="1900"/>
              </a:lnSpc>
            </a:pPr>
            <a:r>
              <a:rPr sz="1800" spc="0" dirty="0">
                <a:latin typeface="Calibri"/>
                <a:cs typeface="Calibri"/>
              </a:rPr>
              <a:t>print("After removing left element, queue is",queue)</a:t>
            </a:r>
            <a:endParaRPr sz="1800">
              <a:latin typeface="Calibri"/>
              <a:cs typeface="Calibri"/>
            </a:endParaRPr>
          </a:p>
        </p:txBody>
      </p:sp>
      <p:sp>
        <p:nvSpPr>
          <p:cNvPr id="5" name="object 5"/>
          <p:cNvSpPr txBox="1"/>
          <p:nvPr/>
        </p:nvSpPr>
        <p:spPr>
          <a:xfrm>
            <a:off x="1375920" y="2236368"/>
            <a:ext cx="2392757" cy="254304"/>
          </a:xfrm>
          <a:prstGeom prst="rect">
            <a:avLst/>
          </a:prstGeom>
        </p:spPr>
        <p:txBody>
          <a:bodyPr wrap="square" lIns="0" tIns="12065" rIns="0" bIns="0" rtlCol="0">
            <a:noAutofit/>
          </a:bodyPr>
          <a:lstStyle/>
          <a:p>
            <a:pPr marL="12700">
              <a:lnSpc>
                <a:spcPts val="1900"/>
              </a:lnSpc>
            </a:pPr>
            <a:r>
              <a:rPr sz="1800" spc="0" dirty="0">
                <a:latin typeface="Calibri"/>
                <a:cs typeface="Calibri"/>
              </a:rPr>
              <a:t>secLeft = queue.popleft()</a:t>
            </a:r>
            <a:endParaRPr sz="1800">
              <a:latin typeface="Calibri"/>
              <a:cs typeface="Calibri"/>
            </a:endParaRPr>
          </a:p>
        </p:txBody>
      </p:sp>
      <p:sp>
        <p:nvSpPr>
          <p:cNvPr id="4" name="object 4"/>
          <p:cNvSpPr txBox="1"/>
          <p:nvPr/>
        </p:nvSpPr>
        <p:spPr>
          <a:xfrm>
            <a:off x="4442759" y="2236368"/>
            <a:ext cx="3206415" cy="254304"/>
          </a:xfrm>
          <a:prstGeom prst="rect">
            <a:avLst/>
          </a:prstGeom>
        </p:spPr>
        <p:txBody>
          <a:bodyPr wrap="square" lIns="0" tIns="12065" rIns="0" bIns="0" rtlCol="0">
            <a:noAutofit/>
          </a:bodyPr>
          <a:lstStyle/>
          <a:p>
            <a:pPr marL="12700">
              <a:lnSpc>
                <a:spcPts val="1900"/>
              </a:lnSpc>
            </a:pPr>
            <a:r>
              <a:rPr sz="1800" spc="-1" dirty="0">
                <a:latin typeface="Calibri"/>
                <a:cs typeface="Calibri"/>
              </a:rPr>
              <a:t># The second to arrive now leaves</a:t>
            </a:r>
            <a:endParaRPr sz="1800">
              <a:latin typeface="Calibri"/>
              <a:cs typeface="Calibri"/>
            </a:endParaRPr>
          </a:p>
        </p:txBody>
      </p:sp>
      <p:sp>
        <p:nvSpPr>
          <p:cNvPr id="3" name="object 3"/>
          <p:cNvSpPr txBox="1"/>
          <p:nvPr/>
        </p:nvSpPr>
        <p:spPr>
          <a:xfrm>
            <a:off x="1375921" y="2565780"/>
            <a:ext cx="4957673" cy="254000"/>
          </a:xfrm>
          <a:prstGeom prst="rect">
            <a:avLst/>
          </a:prstGeom>
        </p:spPr>
        <p:txBody>
          <a:bodyPr wrap="square" lIns="0" tIns="12065" rIns="0" bIns="0" rtlCol="0">
            <a:noAutofit/>
          </a:bodyPr>
          <a:lstStyle/>
          <a:p>
            <a:pPr marL="12700">
              <a:lnSpc>
                <a:spcPts val="1900"/>
              </a:lnSpc>
            </a:pPr>
            <a:r>
              <a:rPr sz="1800" spc="0" dirty="0">
                <a:latin typeface="Calibri"/>
                <a:cs typeface="Calibri"/>
              </a:rPr>
              <a:t>print("After removing left element, queue is",queue)</a:t>
            </a:r>
            <a:endParaRPr sz="1800">
              <a:latin typeface="Calibri"/>
              <a:cs typeface="Calibri"/>
            </a:endParaRPr>
          </a:p>
        </p:txBody>
      </p:sp>
      <p:sp>
        <p:nvSpPr>
          <p:cNvPr id="2" name="object 2"/>
          <p:cNvSpPr txBox="1"/>
          <p:nvPr/>
        </p:nvSpPr>
        <p:spPr>
          <a:xfrm>
            <a:off x="4672332" y="6607403"/>
            <a:ext cx="2544611" cy="254000"/>
          </a:xfrm>
          <a:prstGeom prst="rect">
            <a:avLst/>
          </a:prstGeom>
        </p:spPr>
        <p:txBody>
          <a:bodyPr wrap="square" lIns="0" tIns="12065" rIns="0" bIns="0" rtlCol="0">
            <a:noAutofit/>
          </a:bodyPr>
          <a:lstStyle/>
          <a:p>
            <a:pPr marL="12700">
              <a:lnSpc>
                <a:spcPts val="1900"/>
              </a:lnSpc>
            </a:pPr>
            <a:endParaRPr sz="1800" dirty="0">
              <a:latin typeface="Calibri"/>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3"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8" name="object 8"/>
          <p:cNvSpPr/>
          <p:nvPr/>
        </p:nvSpPr>
        <p:spPr>
          <a:xfrm>
            <a:off x="1613789" y="2777363"/>
            <a:ext cx="4420235" cy="1600708"/>
          </a:xfrm>
          <a:prstGeom prst="rect">
            <a:avLst/>
          </a:prstGeom>
          <a:blipFill>
            <a:blip r:embed="rId2" cstate="print"/>
            <a:stretch>
              <a:fillRect/>
            </a:stretch>
          </a:blipFill>
        </p:spPr>
        <p:txBody>
          <a:bodyPr wrap="square" lIns="0" tIns="0" rIns="0" bIns="0" rtlCol="0">
            <a:noAutofit/>
          </a:bodyPr>
          <a:lstStyle/>
          <a:p>
            <a:endParaRPr/>
          </a:p>
        </p:txBody>
      </p:sp>
      <p:sp>
        <p:nvSpPr>
          <p:cNvPr id="9" name="object 9"/>
          <p:cNvSpPr/>
          <p:nvPr/>
        </p:nvSpPr>
        <p:spPr>
          <a:xfrm>
            <a:off x="1731774" y="2747009"/>
            <a:ext cx="4959985" cy="1797304"/>
          </a:xfrm>
          <a:custGeom>
            <a:avLst/>
            <a:gdLst/>
            <a:ahLst/>
            <a:cxnLst/>
            <a:rect l="l" t="t" r="r" b="b"/>
            <a:pathLst>
              <a:path w="4959985" h="1797304">
                <a:moveTo>
                  <a:pt x="0" y="1797304"/>
                </a:moveTo>
                <a:lnTo>
                  <a:pt x="4959985" y="1797304"/>
                </a:lnTo>
                <a:lnTo>
                  <a:pt x="4959985" y="0"/>
                </a:lnTo>
                <a:lnTo>
                  <a:pt x="0" y="0"/>
                </a:lnTo>
                <a:lnTo>
                  <a:pt x="0" y="1797304"/>
                </a:lnTo>
                <a:close/>
              </a:path>
            </a:pathLst>
          </a:custGeom>
          <a:ln w="28574">
            <a:solidFill>
              <a:srgbClr val="BB8B00"/>
            </a:solidFill>
            <a:prstDash val="lgDash"/>
          </a:ln>
        </p:spPr>
        <p:txBody>
          <a:bodyPr wrap="square" lIns="0" tIns="0" rIns="0" bIns="0" rtlCol="0">
            <a:noAutofit/>
          </a:bodyPr>
          <a:lstStyle/>
          <a:p>
            <a:endParaRPr/>
          </a:p>
        </p:txBody>
      </p:sp>
      <p:sp>
        <p:nvSpPr>
          <p:cNvPr id="10" name="object 10"/>
          <p:cNvSpPr/>
          <p:nvPr/>
        </p:nvSpPr>
        <p:spPr>
          <a:xfrm>
            <a:off x="3241929" y="3382647"/>
            <a:ext cx="4876800" cy="103377"/>
          </a:xfrm>
          <a:custGeom>
            <a:avLst/>
            <a:gdLst/>
            <a:ahLst/>
            <a:cxnLst/>
            <a:rect l="l" t="t" r="r" b="b"/>
            <a:pathLst>
              <a:path w="4876800" h="103377">
                <a:moveTo>
                  <a:pt x="85597" y="101600"/>
                </a:moveTo>
                <a:lnTo>
                  <a:pt x="88645" y="103377"/>
                </a:lnTo>
                <a:lnTo>
                  <a:pt x="92582" y="102362"/>
                </a:lnTo>
                <a:lnTo>
                  <a:pt x="94233" y="99313"/>
                </a:lnTo>
                <a:lnTo>
                  <a:pt x="96011" y="96265"/>
                </a:lnTo>
                <a:lnTo>
                  <a:pt x="94995" y="92328"/>
                </a:lnTo>
                <a:lnTo>
                  <a:pt x="91947" y="90550"/>
                </a:lnTo>
                <a:lnTo>
                  <a:pt x="36213" y="58038"/>
                </a:lnTo>
                <a:lnTo>
                  <a:pt x="12445" y="58038"/>
                </a:lnTo>
                <a:lnTo>
                  <a:pt x="36213" y="58038"/>
                </a:lnTo>
                <a:lnTo>
                  <a:pt x="15747" y="57150"/>
                </a:lnTo>
                <a:lnTo>
                  <a:pt x="12445" y="45338"/>
                </a:lnTo>
                <a:lnTo>
                  <a:pt x="0" y="51688"/>
                </a:lnTo>
                <a:lnTo>
                  <a:pt x="85597" y="101600"/>
                </a:lnTo>
                <a:close/>
              </a:path>
              <a:path w="4876800" h="103377">
                <a:moveTo>
                  <a:pt x="35995" y="45338"/>
                </a:moveTo>
                <a:lnTo>
                  <a:pt x="15747" y="46100"/>
                </a:lnTo>
                <a:lnTo>
                  <a:pt x="25218" y="51625"/>
                </a:lnTo>
                <a:lnTo>
                  <a:pt x="35995" y="45338"/>
                </a:lnTo>
                <a:close/>
              </a:path>
              <a:path w="4876800" h="103377">
                <a:moveTo>
                  <a:pt x="4876800" y="45338"/>
                </a:moveTo>
                <a:lnTo>
                  <a:pt x="35995" y="45338"/>
                </a:lnTo>
                <a:lnTo>
                  <a:pt x="25218" y="51625"/>
                </a:lnTo>
                <a:lnTo>
                  <a:pt x="15747" y="46100"/>
                </a:lnTo>
                <a:lnTo>
                  <a:pt x="35995" y="45338"/>
                </a:lnTo>
                <a:lnTo>
                  <a:pt x="91947" y="12700"/>
                </a:lnTo>
                <a:lnTo>
                  <a:pt x="94995" y="10921"/>
                </a:lnTo>
                <a:lnTo>
                  <a:pt x="96011" y="6984"/>
                </a:lnTo>
                <a:lnTo>
                  <a:pt x="94233" y="3937"/>
                </a:lnTo>
                <a:lnTo>
                  <a:pt x="92582" y="1015"/>
                </a:lnTo>
                <a:lnTo>
                  <a:pt x="88645" y="0"/>
                </a:lnTo>
                <a:lnTo>
                  <a:pt x="85597" y="1650"/>
                </a:lnTo>
                <a:lnTo>
                  <a:pt x="0" y="51688"/>
                </a:lnTo>
                <a:lnTo>
                  <a:pt x="12445" y="45338"/>
                </a:lnTo>
                <a:lnTo>
                  <a:pt x="15747" y="57150"/>
                </a:lnTo>
                <a:lnTo>
                  <a:pt x="36213" y="58038"/>
                </a:lnTo>
                <a:lnTo>
                  <a:pt x="4876800" y="58038"/>
                </a:lnTo>
                <a:lnTo>
                  <a:pt x="4876800" y="45338"/>
                </a:lnTo>
                <a:close/>
              </a:path>
            </a:pathLst>
          </a:custGeom>
          <a:solidFill>
            <a:srgbClr val="FFBE00"/>
          </a:solidFill>
        </p:spPr>
        <p:txBody>
          <a:bodyPr wrap="square" lIns="0" tIns="0" rIns="0" bIns="0" rtlCol="0">
            <a:noAutofit/>
          </a:bodyPr>
          <a:lstStyle/>
          <a:p>
            <a:endParaRPr/>
          </a:p>
        </p:txBody>
      </p:sp>
      <p:sp>
        <p:nvSpPr>
          <p:cNvPr id="11" name="object 11"/>
          <p:cNvSpPr/>
          <p:nvPr/>
        </p:nvSpPr>
        <p:spPr>
          <a:xfrm>
            <a:off x="8118732" y="2968629"/>
            <a:ext cx="2978785" cy="1640713"/>
          </a:xfrm>
          <a:custGeom>
            <a:avLst/>
            <a:gdLst/>
            <a:ahLst/>
            <a:cxnLst/>
            <a:rect l="l" t="t" r="r" b="b"/>
            <a:pathLst>
              <a:path w="2978785" h="1640713">
                <a:moveTo>
                  <a:pt x="0" y="273430"/>
                </a:moveTo>
                <a:lnTo>
                  <a:pt x="0" y="1367282"/>
                </a:lnTo>
                <a:lnTo>
                  <a:pt x="906" y="1389706"/>
                </a:lnTo>
                <a:lnTo>
                  <a:pt x="7947" y="1432987"/>
                </a:lnTo>
                <a:lnTo>
                  <a:pt x="21490" y="1473709"/>
                </a:lnTo>
                <a:lnTo>
                  <a:pt x="40973" y="1511309"/>
                </a:lnTo>
                <a:lnTo>
                  <a:pt x="65834" y="1545224"/>
                </a:lnTo>
                <a:lnTo>
                  <a:pt x="95509" y="1574890"/>
                </a:lnTo>
                <a:lnTo>
                  <a:pt x="129437" y="1599744"/>
                </a:lnTo>
                <a:lnTo>
                  <a:pt x="167056" y="1619224"/>
                </a:lnTo>
                <a:lnTo>
                  <a:pt x="207803" y="1632765"/>
                </a:lnTo>
                <a:lnTo>
                  <a:pt x="251115" y="1639806"/>
                </a:lnTo>
                <a:lnTo>
                  <a:pt x="273557" y="1640713"/>
                </a:lnTo>
                <a:lnTo>
                  <a:pt x="2705354" y="1640713"/>
                </a:lnTo>
                <a:lnTo>
                  <a:pt x="2749703" y="1637134"/>
                </a:lnTo>
                <a:lnTo>
                  <a:pt x="2791775" y="1626772"/>
                </a:lnTo>
                <a:lnTo>
                  <a:pt x="2831007" y="1610191"/>
                </a:lnTo>
                <a:lnTo>
                  <a:pt x="2866835" y="1587954"/>
                </a:lnTo>
                <a:lnTo>
                  <a:pt x="2898695" y="1560623"/>
                </a:lnTo>
                <a:lnTo>
                  <a:pt x="2926026" y="1528763"/>
                </a:lnTo>
                <a:lnTo>
                  <a:pt x="2948263" y="1492935"/>
                </a:lnTo>
                <a:lnTo>
                  <a:pt x="2964844" y="1453703"/>
                </a:lnTo>
                <a:lnTo>
                  <a:pt x="2975206" y="1411631"/>
                </a:lnTo>
                <a:lnTo>
                  <a:pt x="2978785" y="1367282"/>
                </a:lnTo>
                <a:lnTo>
                  <a:pt x="2978785" y="273430"/>
                </a:lnTo>
                <a:lnTo>
                  <a:pt x="2975206" y="229081"/>
                </a:lnTo>
                <a:lnTo>
                  <a:pt x="2964844" y="187009"/>
                </a:lnTo>
                <a:lnTo>
                  <a:pt x="2948263" y="147777"/>
                </a:lnTo>
                <a:lnTo>
                  <a:pt x="2926026" y="111949"/>
                </a:lnTo>
                <a:lnTo>
                  <a:pt x="2898695" y="80089"/>
                </a:lnTo>
                <a:lnTo>
                  <a:pt x="2866835" y="52758"/>
                </a:lnTo>
                <a:lnTo>
                  <a:pt x="2831007" y="30521"/>
                </a:lnTo>
                <a:lnTo>
                  <a:pt x="2791775" y="13940"/>
                </a:lnTo>
                <a:lnTo>
                  <a:pt x="2749703" y="3578"/>
                </a:lnTo>
                <a:lnTo>
                  <a:pt x="2705354" y="0"/>
                </a:lnTo>
                <a:lnTo>
                  <a:pt x="273557" y="0"/>
                </a:lnTo>
                <a:lnTo>
                  <a:pt x="229173" y="3578"/>
                </a:lnTo>
                <a:lnTo>
                  <a:pt x="187074" y="13940"/>
                </a:lnTo>
                <a:lnTo>
                  <a:pt x="147821" y="30521"/>
                </a:lnTo>
                <a:lnTo>
                  <a:pt x="111977" y="52758"/>
                </a:lnTo>
                <a:lnTo>
                  <a:pt x="80105" y="80089"/>
                </a:lnTo>
                <a:lnTo>
                  <a:pt x="52766" y="111949"/>
                </a:lnTo>
                <a:lnTo>
                  <a:pt x="30524" y="147777"/>
                </a:lnTo>
                <a:lnTo>
                  <a:pt x="13941" y="187009"/>
                </a:lnTo>
                <a:lnTo>
                  <a:pt x="3579" y="229081"/>
                </a:lnTo>
                <a:lnTo>
                  <a:pt x="0" y="273430"/>
                </a:lnTo>
                <a:close/>
              </a:path>
            </a:pathLst>
          </a:custGeom>
          <a:solidFill>
            <a:srgbClr val="FFC000"/>
          </a:solidFill>
        </p:spPr>
        <p:txBody>
          <a:bodyPr wrap="square" lIns="0" tIns="0" rIns="0" bIns="0" rtlCol="0">
            <a:noAutofit/>
          </a:bodyPr>
          <a:lstStyle/>
          <a:p>
            <a:endParaRPr/>
          </a:p>
        </p:txBody>
      </p:sp>
      <p:sp>
        <p:nvSpPr>
          <p:cNvPr id="12" name="object 12"/>
          <p:cNvSpPr/>
          <p:nvPr/>
        </p:nvSpPr>
        <p:spPr>
          <a:xfrm>
            <a:off x="8118732" y="2968629"/>
            <a:ext cx="2978785" cy="1640713"/>
          </a:xfrm>
          <a:custGeom>
            <a:avLst/>
            <a:gdLst/>
            <a:ahLst/>
            <a:cxnLst/>
            <a:rect l="l" t="t" r="r" b="b"/>
            <a:pathLst>
              <a:path w="2978785" h="1640713">
                <a:moveTo>
                  <a:pt x="0" y="273430"/>
                </a:moveTo>
                <a:lnTo>
                  <a:pt x="3579" y="229081"/>
                </a:lnTo>
                <a:lnTo>
                  <a:pt x="13941" y="187009"/>
                </a:lnTo>
                <a:lnTo>
                  <a:pt x="30524" y="147777"/>
                </a:lnTo>
                <a:lnTo>
                  <a:pt x="52766" y="111949"/>
                </a:lnTo>
                <a:lnTo>
                  <a:pt x="80105" y="80089"/>
                </a:lnTo>
                <a:lnTo>
                  <a:pt x="111977" y="52758"/>
                </a:lnTo>
                <a:lnTo>
                  <a:pt x="147821" y="30521"/>
                </a:lnTo>
                <a:lnTo>
                  <a:pt x="187074" y="13940"/>
                </a:lnTo>
                <a:lnTo>
                  <a:pt x="229173" y="3578"/>
                </a:lnTo>
                <a:lnTo>
                  <a:pt x="273557" y="0"/>
                </a:lnTo>
                <a:lnTo>
                  <a:pt x="2705354" y="0"/>
                </a:lnTo>
                <a:lnTo>
                  <a:pt x="2749703" y="3578"/>
                </a:lnTo>
                <a:lnTo>
                  <a:pt x="2791775" y="13940"/>
                </a:lnTo>
                <a:lnTo>
                  <a:pt x="2831007" y="30521"/>
                </a:lnTo>
                <a:lnTo>
                  <a:pt x="2866835" y="52758"/>
                </a:lnTo>
                <a:lnTo>
                  <a:pt x="2898695" y="80089"/>
                </a:lnTo>
                <a:lnTo>
                  <a:pt x="2926026" y="111949"/>
                </a:lnTo>
                <a:lnTo>
                  <a:pt x="2948263" y="147777"/>
                </a:lnTo>
                <a:lnTo>
                  <a:pt x="2964844" y="187009"/>
                </a:lnTo>
                <a:lnTo>
                  <a:pt x="2975206" y="229081"/>
                </a:lnTo>
                <a:lnTo>
                  <a:pt x="2978785" y="273430"/>
                </a:lnTo>
                <a:lnTo>
                  <a:pt x="2978785" y="1367282"/>
                </a:lnTo>
                <a:lnTo>
                  <a:pt x="2975206" y="1411631"/>
                </a:lnTo>
                <a:lnTo>
                  <a:pt x="2964844" y="1453703"/>
                </a:lnTo>
                <a:lnTo>
                  <a:pt x="2948263" y="1492935"/>
                </a:lnTo>
                <a:lnTo>
                  <a:pt x="2926026" y="1528763"/>
                </a:lnTo>
                <a:lnTo>
                  <a:pt x="2898695" y="1560623"/>
                </a:lnTo>
                <a:lnTo>
                  <a:pt x="2866835" y="1587954"/>
                </a:lnTo>
                <a:lnTo>
                  <a:pt x="2831007" y="1610191"/>
                </a:lnTo>
                <a:lnTo>
                  <a:pt x="2791775" y="1626772"/>
                </a:lnTo>
                <a:lnTo>
                  <a:pt x="2749703" y="1637134"/>
                </a:lnTo>
                <a:lnTo>
                  <a:pt x="2705354" y="1640713"/>
                </a:lnTo>
                <a:lnTo>
                  <a:pt x="273557" y="1640713"/>
                </a:lnTo>
                <a:lnTo>
                  <a:pt x="229173" y="1637134"/>
                </a:lnTo>
                <a:lnTo>
                  <a:pt x="187074" y="1626772"/>
                </a:lnTo>
                <a:lnTo>
                  <a:pt x="147821" y="1610191"/>
                </a:lnTo>
                <a:lnTo>
                  <a:pt x="111977" y="1587954"/>
                </a:lnTo>
                <a:lnTo>
                  <a:pt x="80105" y="1560623"/>
                </a:lnTo>
                <a:lnTo>
                  <a:pt x="52766" y="1528763"/>
                </a:lnTo>
                <a:lnTo>
                  <a:pt x="30524" y="1492935"/>
                </a:lnTo>
                <a:lnTo>
                  <a:pt x="13941" y="1453703"/>
                </a:lnTo>
                <a:lnTo>
                  <a:pt x="3579" y="1411631"/>
                </a:lnTo>
                <a:lnTo>
                  <a:pt x="0" y="1367282"/>
                </a:lnTo>
                <a:lnTo>
                  <a:pt x="0" y="273430"/>
                </a:lnTo>
                <a:close/>
              </a:path>
            </a:pathLst>
          </a:custGeom>
          <a:ln w="25400">
            <a:solidFill>
              <a:srgbClr val="BB8B00"/>
            </a:solidFill>
          </a:ln>
        </p:spPr>
        <p:txBody>
          <a:bodyPr wrap="square" lIns="0" tIns="0" rIns="0" bIns="0" rtlCol="0">
            <a:noAutofit/>
          </a:bodyPr>
          <a:lstStyle/>
          <a:p>
            <a:endParaRPr/>
          </a:p>
        </p:txBody>
      </p:sp>
      <p:sp>
        <p:nvSpPr>
          <p:cNvPr id="7" name="object 7"/>
          <p:cNvSpPr txBox="1"/>
          <p:nvPr/>
        </p:nvSpPr>
        <p:spPr>
          <a:xfrm>
            <a:off x="387505" y="197103"/>
            <a:ext cx="1023537" cy="380492"/>
          </a:xfrm>
          <a:prstGeom prst="rect">
            <a:avLst/>
          </a:prstGeom>
        </p:spPr>
        <p:txBody>
          <a:bodyPr wrap="square" lIns="0" tIns="18383" rIns="0" bIns="0" rtlCol="0">
            <a:noAutofit/>
          </a:bodyPr>
          <a:lstStyle/>
          <a:p>
            <a:pPr marL="12700">
              <a:lnSpc>
                <a:spcPts val="2895"/>
              </a:lnSpc>
            </a:pPr>
            <a:r>
              <a:rPr sz="2800" b="1" u="heavy" spc="-25" dirty="0">
                <a:solidFill>
                  <a:srgbClr val="404040"/>
                </a:solidFill>
                <a:latin typeface="Calibri"/>
                <a:cs typeface="Calibri"/>
              </a:rPr>
              <a:t>Tuples</a:t>
            </a:r>
            <a:endParaRPr sz="2800">
              <a:latin typeface="Calibri"/>
              <a:cs typeface="Calibri"/>
            </a:endParaRPr>
          </a:p>
        </p:txBody>
      </p:sp>
      <p:sp>
        <p:nvSpPr>
          <p:cNvPr id="6" name="object 6"/>
          <p:cNvSpPr txBox="1"/>
          <p:nvPr/>
        </p:nvSpPr>
        <p:spPr>
          <a:xfrm>
            <a:off x="701447" y="1279017"/>
            <a:ext cx="10561015" cy="1255267"/>
          </a:xfrm>
          <a:prstGeom prst="rect">
            <a:avLst/>
          </a:prstGeom>
        </p:spPr>
        <p:txBody>
          <a:bodyPr wrap="square" lIns="0" tIns="13366" rIns="0" bIns="0" rtlCol="0">
            <a:noAutofit/>
          </a:bodyPr>
          <a:lstStyle/>
          <a:p>
            <a:pPr marL="12700">
              <a:lnSpc>
                <a:spcPts val="2105"/>
              </a:lnSpc>
            </a:pPr>
            <a:r>
              <a:rPr sz="2000" spc="-2" dirty="0">
                <a:latin typeface="Calibri"/>
                <a:cs typeface="Calibri"/>
              </a:rPr>
              <a:t>In Python, tuples are part of the standard language. This is a data structure very similar to the list data</a:t>
            </a:r>
            <a:endParaRPr sz="2000">
              <a:latin typeface="Calibri"/>
              <a:cs typeface="Calibri"/>
            </a:endParaRPr>
          </a:p>
          <a:p>
            <a:pPr marL="12700" marR="38176">
              <a:lnSpc>
                <a:spcPts val="2400"/>
              </a:lnSpc>
              <a:spcBef>
                <a:spcPts val="14"/>
              </a:spcBef>
            </a:pPr>
            <a:r>
              <a:rPr sz="2000" spc="-3" dirty="0">
                <a:latin typeface="Calibri"/>
                <a:cs typeface="Calibri"/>
              </a:rPr>
              <a:t>structure. The main difference being that tuple manipulation are faster than list because tuples are</a:t>
            </a:r>
            <a:endParaRPr sz="2000">
              <a:latin typeface="Calibri"/>
              <a:cs typeface="Calibri"/>
            </a:endParaRPr>
          </a:p>
          <a:p>
            <a:pPr marL="12700" marR="38176">
              <a:lnSpc>
                <a:spcPts val="2400"/>
              </a:lnSpc>
            </a:pPr>
            <a:r>
              <a:rPr sz="2000" spc="-3" dirty="0">
                <a:latin typeface="Calibri"/>
                <a:cs typeface="Calibri"/>
              </a:rPr>
              <a:t>immutable.</a:t>
            </a:r>
            <a:endParaRPr sz="2000">
              <a:latin typeface="Calibri"/>
              <a:cs typeface="Calibri"/>
            </a:endParaRPr>
          </a:p>
          <a:p>
            <a:pPr marL="12700" marR="38176">
              <a:lnSpc>
                <a:spcPct val="101725"/>
              </a:lnSpc>
              <a:spcBef>
                <a:spcPts val="314"/>
              </a:spcBef>
            </a:pPr>
            <a:r>
              <a:rPr sz="2000" spc="-7" dirty="0">
                <a:latin typeface="Calibri"/>
                <a:cs typeface="Calibri"/>
              </a:rPr>
              <a:t>To create a tuple, place values within brackets:</a:t>
            </a:r>
            <a:endParaRPr sz="2000">
              <a:latin typeface="Calibri"/>
              <a:cs typeface="Calibri"/>
            </a:endParaRPr>
          </a:p>
        </p:txBody>
      </p:sp>
      <p:sp>
        <p:nvSpPr>
          <p:cNvPr id="5" name="object 5"/>
          <p:cNvSpPr txBox="1"/>
          <p:nvPr/>
        </p:nvSpPr>
        <p:spPr>
          <a:xfrm>
            <a:off x="8278749" y="3407664"/>
            <a:ext cx="2664816" cy="802640"/>
          </a:xfrm>
          <a:prstGeom prst="rect">
            <a:avLst/>
          </a:prstGeom>
        </p:spPr>
        <p:txBody>
          <a:bodyPr wrap="square" lIns="0" tIns="12065" rIns="0" bIns="0" rtlCol="0">
            <a:noAutofit/>
          </a:bodyPr>
          <a:lstStyle/>
          <a:p>
            <a:pPr marL="12700">
              <a:lnSpc>
                <a:spcPts val="1900"/>
              </a:lnSpc>
            </a:pPr>
            <a:r>
              <a:rPr sz="1800" spc="-1" dirty="0">
                <a:solidFill>
                  <a:srgbClr val="FFFFFF"/>
                </a:solidFill>
                <a:latin typeface="Calibri"/>
                <a:cs typeface="Calibri"/>
              </a:rPr>
              <a:t>It is also possible to create a</a:t>
            </a:r>
            <a:endParaRPr sz="1800">
              <a:latin typeface="Calibri"/>
              <a:cs typeface="Calibri"/>
            </a:endParaRPr>
          </a:p>
          <a:p>
            <a:pPr marL="12700" marR="34290">
              <a:lnSpc>
                <a:spcPts val="2160"/>
              </a:lnSpc>
              <a:spcBef>
                <a:spcPts val="13"/>
              </a:spcBef>
            </a:pPr>
            <a:r>
              <a:rPr sz="1800" spc="0" dirty="0">
                <a:solidFill>
                  <a:srgbClr val="FFFFFF"/>
                </a:solidFill>
                <a:latin typeface="Calibri"/>
                <a:cs typeface="Calibri"/>
              </a:rPr>
              <a:t>tuple without parentheses,</a:t>
            </a:r>
            <a:endParaRPr sz="1800">
              <a:latin typeface="Calibri"/>
              <a:cs typeface="Calibri"/>
            </a:endParaRPr>
          </a:p>
          <a:p>
            <a:pPr marL="12700" marR="34290">
              <a:lnSpc>
                <a:spcPts val="2160"/>
              </a:lnSpc>
            </a:pPr>
            <a:r>
              <a:rPr sz="1800" spc="0" dirty="0">
                <a:solidFill>
                  <a:srgbClr val="FFFFFF"/>
                </a:solidFill>
                <a:latin typeface="Calibri"/>
                <a:cs typeface="Calibri"/>
              </a:rPr>
              <a:t>by using commas:</a:t>
            </a:r>
            <a:endParaRPr sz="1800">
              <a:latin typeface="Calibri"/>
              <a:cs typeface="Calibri"/>
            </a:endParaRPr>
          </a:p>
        </p:txBody>
      </p:sp>
      <p:sp>
        <p:nvSpPr>
          <p:cNvPr id="4" name="object 4"/>
          <p:cNvSpPr txBox="1"/>
          <p:nvPr/>
        </p:nvSpPr>
        <p:spPr>
          <a:xfrm>
            <a:off x="701447" y="4815209"/>
            <a:ext cx="6836616" cy="646049"/>
          </a:xfrm>
          <a:prstGeom prst="rect">
            <a:avLst/>
          </a:prstGeom>
        </p:spPr>
        <p:txBody>
          <a:bodyPr wrap="square" lIns="0" tIns="13366" rIns="0" bIns="0" rtlCol="0">
            <a:noAutofit/>
          </a:bodyPr>
          <a:lstStyle/>
          <a:p>
            <a:pPr marL="12700">
              <a:lnSpc>
                <a:spcPts val="2105"/>
              </a:lnSpc>
            </a:pPr>
            <a:r>
              <a:rPr sz="2000" spc="-4" dirty="0">
                <a:latin typeface="Calibri"/>
                <a:cs typeface="Calibri"/>
              </a:rPr>
              <a:t>To create a tuple with a single element, you must use the comma:</a:t>
            </a:r>
            <a:endParaRPr sz="2000" dirty="0">
              <a:latin typeface="Calibri"/>
              <a:cs typeface="Calibri"/>
            </a:endParaRPr>
          </a:p>
          <a:p>
            <a:pPr marL="12700" marR="38176">
              <a:lnSpc>
                <a:spcPct val="101725"/>
              </a:lnSpc>
              <a:spcBef>
                <a:spcPts val="334"/>
              </a:spcBef>
            </a:pPr>
            <a:r>
              <a:rPr sz="2000" spc="-1" dirty="0">
                <a:latin typeface="Calibri"/>
                <a:cs typeface="Calibri"/>
              </a:rPr>
              <a:t>&gt;&gt;&gt; singleton = (1, )</a:t>
            </a:r>
            <a:endParaRPr sz="2000" dirty="0">
              <a:latin typeface="Calibri"/>
              <a:cs typeface="Calibri"/>
            </a:endParaRPr>
          </a:p>
        </p:txBody>
      </p:sp>
      <p:sp>
        <p:nvSpPr>
          <p:cNvPr id="3" name="object 3"/>
          <p:cNvSpPr txBox="1"/>
          <p:nvPr/>
        </p:nvSpPr>
        <p:spPr>
          <a:xfrm>
            <a:off x="4672332" y="6607403"/>
            <a:ext cx="2544611" cy="254000"/>
          </a:xfrm>
          <a:prstGeom prst="rect">
            <a:avLst/>
          </a:prstGeom>
        </p:spPr>
        <p:txBody>
          <a:bodyPr wrap="square" lIns="0" tIns="12065" rIns="0" bIns="0" rtlCol="0">
            <a:noAutofit/>
          </a:bodyPr>
          <a:lstStyle/>
          <a:p>
            <a:pPr marL="12700">
              <a:lnSpc>
                <a:spcPts val="1900"/>
              </a:lnSpc>
            </a:pPr>
            <a:endParaRPr sz="1800" dirty="0">
              <a:latin typeface="Calibri"/>
              <a:cs typeface="Calibri"/>
            </a:endParaRPr>
          </a:p>
        </p:txBody>
      </p:sp>
      <p:sp>
        <p:nvSpPr>
          <p:cNvPr id="2" name="object 2"/>
          <p:cNvSpPr txBox="1"/>
          <p:nvPr/>
        </p:nvSpPr>
        <p:spPr>
          <a:xfrm>
            <a:off x="1731774" y="2747009"/>
            <a:ext cx="4959985" cy="1797304"/>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3"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6" name="object 6"/>
          <p:cNvSpPr/>
          <p:nvPr/>
        </p:nvSpPr>
        <p:spPr>
          <a:xfrm>
            <a:off x="1233058" y="1011301"/>
            <a:ext cx="8603615" cy="4239514"/>
          </a:xfrm>
          <a:prstGeom prst="rect">
            <a:avLst/>
          </a:prstGeom>
          <a:blipFill>
            <a:blip r:embed="rId2" cstate="print"/>
            <a:stretch>
              <a:fillRect/>
            </a:stretch>
          </a:blipFill>
        </p:spPr>
        <p:txBody>
          <a:bodyPr wrap="square" lIns="0" tIns="0" rIns="0" bIns="0" rtlCol="0">
            <a:noAutofit/>
          </a:bodyPr>
          <a:lstStyle/>
          <a:p>
            <a:endParaRPr/>
          </a:p>
        </p:txBody>
      </p:sp>
      <p:sp>
        <p:nvSpPr>
          <p:cNvPr id="7" name="object 7"/>
          <p:cNvSpPr/>
          <p:nvPr/>
        </p:nvSpPr>
        <p:spPr>
          <a:xfrm>
            <a:off x="7121272" y="3980946"/>
            <a:ext cx="3774059" cy="979043"/>
          </a:xfrm>
          <a:custGeom>
            <a:avLst/>
            <a:gdLst/>
            <a:ahLst/>
            <a:cxnLst/>
            <a:rect l="l" t="t" r="r" b="b"/>
            <a:pathLst>
              <a:path w="3774058" h="979043">
                <a:moveTo>
                  <a:pt x="0" y="163194"/>
                </a:moveTo>
                <a:lnTo>
                  <a:pt x="19" y="818409"/>
                </a:lnTo>
                <a:lnTo>
                  <a:pt x="6379" y="861164"/>
                </a:lnTo>
                <a:lnTo>
                  <a:pt x="23085" y="899550"/>
                </a:lnTo>
                <a:lnTo>
                  <a:pt x="48628" y="932050"/>
                </a:lnTo>
                <a:lnTo>
                  <a:pt x="81499" y="957145"/>
                </a:lnTo>
                <a:lnTo>
                  <a:pt x="120191" y="973315"/>
                </a:lnTo>
                <a:lnTo>
                  <a:pt x="163195" y="979042"/>
                </a:lnTo>
                <a:lnTo>
                  <a:pt x="3613429" y="979023"/>
                </a:lnTo>
                <a:lnTo>
                  <a:pt x="3656225" y="972653"/>
                </a:lnTo>
                <a:lnTo>
                  <a:pt x="3694623" y="955928"/>
                </a:lnTo>
                <a:lnTo>
                  <a:pt x="3727113" y="930366"/>
                </a:lnTo>
                <a:lnTo>
                  <a:pt x="3752188" y="897486"/>
                </a:lnTo>
                <a:lnTo>
                  <a:pt x="3768340" y="858807"/>
                </a:lnTo>
                <a:lnTo>
                  <a:pt x="3774058" y="815847"/>
                </a:lnTo>
                <a:lnTo>
                  <a:pt x="3774039" y="160629"/>
                </a:lnTo>
                <a:lnTo>
                  <a:pt x="3767679" y="117833"/>
                </a:lnTo>
                <a:lnTo>
                  <a:pt x="3750973" y="79435"/>
                </a:lnTo>
                <a:lnTo>
                  <a:pt x="3725430" y="46945"/>
                </a:lnTo>
                <a:lnTo>
                  <a:pt x="3692559" y="21870"/>
                </a:lnTo>
                <a:lnTo>
                  <a:pt x="3653867" y="5718"/>
                </a:lnTo>
                <a:lnTo>
                  <a:pt x="3610863" y="0"/>
                </a:lnTo>
                <a:lnTo>
                  <a:pt x="160629" y="19"/>
                </a:lnTo>
                <a:lnTo>
                  <a:pt x="117833" y="6379"/>
                </a:lnTo>
                <a:lnTo>
                  <a:pt x="79435" y="23085"/>
                </a:lnTo>
                <a:lnTo>
                  <a:pt x="46945" y="48628"/>
                </a:lnTo>
                <a:lnTo>
                  <a:pt x="21870" y="81499"/>
                </a:lnTo>
                <a:lnTo>
                  <a:pt x="5718" y="120191"/>
                </a:lnTo>
                <a:lnTo>
                  <a:pt x="0" y="163194"/>
                </a:lnTo>
                <a:close/>
              </a:path>
            </a:pathLst>
          </a:custGeom>
          <a:solidFill>
            <a:srgbClr val="FFC000"/>
          </a:solidFill>
        </p:spPr>
        <p:txBody>
          <a:bodyPr wrap="square" lIns="0" tIns="0" rIns="0" bIns="0" rtlCol="0">
            <a:noAutofit/>
          </a:bodyPr>
          <a:lstStyle/>
          <a:p>
            <a:endParaRPr/>
          </a:p>
        </p:txBody>
      </p:sp>
      <p:sp>
        <p:nvSpPr>
          <p:cNvPr id="8" name="object 8"/>
          <p:cNvSpPr/>
          <p:nvPr/>
        </p:nvSpPr>
        <p:spPr>
          <a:xfrm>
            <a:off x="7121272" y="3980946"/>
            <a:ext cx="3774059" cy="979043"/>
          </a:xfrm>
          <a:custGeom>
            <a:avLst/>
            <a:gdLst/>
            <a:ahLst/>
            <a:cxnLst/>
            <a:rect l="l" t="t" r="r" b="b"/>
            <a:pathLst>
              <a:path w="3774058" h="979043">
                <a:moveTo>
                  <a:pt x="0" y="163194"/>
                </a:moveTo>
                <a:lnTo>
                  <a:pt x="5718" y="120191"/>
                </a:lnTo>
                <a:lnTo>
                  <a:pt x="21870" y="81499"/>
                </a:lnTo>
                <a:lnTo>
                  <a:pt x="46945" y="48628"/>
                </a:lnTo>
                <a:lnTo>
                  <a:pt x="79435" y="23085"/>
                </a:lnTo>
                <a:lnTo>
                  <a:pt x="117833" y="6379"/>
                </a:lnTo>
                <a:lnTo>
                  <a:pt x="160629" y="19"/>
                </a:lnTo>
                <a:lnTo>
                  <a:pt x="163195" y="0"/>
                </a:lnTo>
                <a:lnTo>
                  <a:pt x="3610863" y="0"/>
                </a:lnTo>
                <a:lnTo>
                  <a:pt x="3653867" y="5718"/>
                </a:lnTo>
                <a:lnTo>
                  <a:pt x="3692559" y="21870"/>
                </a:lnTo>
                <a:lnTo>
                  <a:pt x="3725430" y="46945"/>
                </a:lnTo>
                <a:lnTo>
                  <a:pt x="3750973" y="79435"/>
                </a:lnTo>
                <a:lnTo>
                  <a:pt x="3767679" y="117833"/>
                </a:lnTo>
                <a:lnTo>
                  <a:pt x="3774039" y="160629"/>
                </a:lnTo>
                <a:lnTo>
                  <a:pt x="3774058" y="163194"/>
                </a:lnTo>
                <a:lnTo>
                  <a:pt x="3774058" y="815847"/>
                </a:lnTo>
                <a:lnTo>
                  <a:pt x="3768340" y="858807"/>
                </a:lnTo>
                <a:lnTo>
                  <a:pt x="3752188" y="897486"/>
                </a:lnTo>
                <a:lnTo>
                  <a:pt x="3727113" y="930366"/>
                </a:lnTo>
                <a:lnTo>
                  <a:pt x="3694623" y="955928"/>
                </a:lnTo>
                <a:lnTo>
                  <a:pt x="3656225" y="972653"/>
                </a:lnTo>
                <a:lnTo>
                  <a:pt x="3613429" y="979023"/>
                </a:lnTo>
                <a:lnTo>
                  <a:pt x="3610863" y="979042"/>
                </a:lnTo>
                <a:lnTo>
                  <a:pt x="163195" y="979042"/>
                </a:lnTo>
                <a:lnTo>
                  <a:pt x="120191" y="973315"/>
                </a:lnTo>
                <a:lnTo>
                  <a:pt x="81499" y="957145"/>
                </a:lnTo>
                <a:lnTo>
                  <a:pt x="48628" y="932050"/>
                </a:lnTo>
                <a:lnTo>
                  <a:pt x="23085" y="899550"/>
                </a:lnTo>
                <a:lnTo>
                  <a:pt x="6379" y="861164"/>
                </a:lnTo>
                <a:lnTo>
                  <a:pt x="19" y="818409"/>
                </a:lnTo>
                <a:lnTo>
                  <a:pt x="0" y="815847"/>
                </a:lnTo>
                <a:lnTo>
                  <a:pt x="0" y="163194"/>
                </a:lnTo>
                <a:close/>
              </a:path>
            </a:pathLst>
          </a:custGeom>
          <a:ln w="25400">
            <a:solidFill>
              <a:srgbClr val="BB8B00"/>
            </a:solidFill>
          </a:ln>
        </p:spPr>
        <p:txBody>
          <a:bodyPr wrap="square" lIns="0" tIns="0" rIns="0" bIns="0" rtlCol="0">
            <a:noAutofit/>
          </a:bodyPr>
          <a:lstStyle/>
          <a:p>
            <a:endParaRPr/>
          </a:p>
        </p:txBody>
      </p:sp>
      <p:sp>
        <p:nvSpPr>
          <p:cNvPr id="9" name="object 9"/>
          <p:cNvSpPr/>
          <p:nvPr/>
        </p:nvSpPr>
        <p:spPr>
          <a:xfrm>
            <a:off x="5361687" y="4389628"/>
            <a:ext cx="1759712" cy="103378"/>
          </a:xfrm>
          <a:custGeom>
            <a:avLst/>
            <a:gdLst/>
            <a:ahLst/>
            <a:cxnLst/>
            <a:rect l="l" t="t" r="r" b="b"/>
            <a:pathLst>
              <a:path w="1759712" h="103377">
                <a:moveTo>
                  <a:pt x="15748" y="56007"/>
                </a:moveTo>
                <a:lnTo>
                  <a:pt x="35982" y="57177"/>
                </a:lnTo>
                <a:lnTo>
                  <a:pt x="1759458" y="87122"/>
                </a:lnTo>
                <a:lnTo>
                  <a:pt x="1759712" y="74422"/>
                </a:lnTo>
                <a:lnTo>
                  <a:pt x="36295" y="44478"/>
                </a:lnTo>
                <a:lnTo>
                  <a:pt x="12700" y="44069"/>
                </a:lnTo>
                <a:lnTo>
                  <a:pt x="12446" y="56769"/>
                </a:lnTo>
                <a:lnTo>
                  <a:pt x="84709" y="101600"/>
                </a:lnTo>
                <a:lnTo>
                  <a:pt x="87756" y="103378"/>
                </a:lnTo>
                <a:lnTo>
                  <a:pt x="91566" y="102489"/>
                </a:lnTo>
                <a:lnTo>
                  <a:pt x="93472" y="99441"/>
                </a:lnTo>
                <a:lnTo>
                  <a:pt x="95250" y="96520"/>
                </a:lnTo>
                <a:lnTo>
                  <a:pt x="94361" y="92583"/>
                </a:lnTo>
                <a:lnTo>
                  <a:pt x="91312" y="90805"/>
                </a:lnTo>
                <a:lnTo>
                  <a:pt x="35982" y="57177"/>
                </a:lnTo>
                <a:lnTo>
                  <a:pt x="15748" y="56007"/>
                </a:lnTo>
                <a:lnTo>
                  <a:pt x="15875" y="44958"/>
                </a:lnTo>
                <a:lnTo>
                  <a:pt x="25267" y="50666"/>
                </a:lnTo>
                <a:lnTo>
                  <a:pt x="15748" y="56007"/>
                </a:lnTo>
                <a:close/>
              </a:path>
              <a:path w="1759712" h="103377">
                <a:moveTo>
                  <a:pt x="84709" y="101600"/>
                </a:moveTo>
                <a:lnTo>
                  <a:pt x="12446" y="56769"/>
                </a:lnTo>
                <a:lnTo>
                  <a:pt x="12700" y="44069"/>
                </a:lnTo>
                <a:lnTo>
                  <a:pt x="36295" y="44478"/>
                </a:lnTo>
                <a:lnTo>
                  <a:pt x="92710" y="12827"/>
                </a:lnTo>
                <a:lnTo>
                  <a:pt x="95758" y="11176"/>
                </a:lnTo>
                <a:lnTo>
                  <a:pt x="96774" y="7239"/>
                </a:lnTo>
                <a:lnTo>
                  <a:pt x="95123" y="4191"/>
                </a:lnTo>
                <a:lnTo>
                  <a:pt x="93344" y="1143"/>
                </a:lnTo>
                <a:lnTo>
                  <a:pt x="89535" y="0"/>
                </a:lnTo>
                <a:lnTo>
                  <a:pt x="86487" y="1778"/>
                </a:lnTo>
                <a:lnTo>
                  <a:pt x="0" y="50165"/>
                </a:lnTo>
                <a:lnTo>
                  <a:pt x="84709" y="101600"/>
                </a:lnTo>
                <a:close/>
              </a:path>
              <a:path w="1759712" h="103377">
                <a:moveTo>
                  <a:pt x="25267" y="50666"/>
                </a:moveTo>
                <a:lnTo>
                  <a:pt x="15875" y="44958"/>
                </a:lnTo>
                <a:lnTo>
                  <a:pt x="15748" y="56007"/>
                </a:lnTo>
                <a:lnTo>
                  <a:pt x="25267" y="50666"/>
                </a:lnTo>
                <a:close/>
              </a:path>
            </a:pathLst>
          </a:custGeom>
          <a:solidFill>
            <a:srgbClr val="FFBE00"/>
          </a:solidFill>
        </p:spPr>
        <p:txBody>
          <a:bodyPr wrap="square" lIns="0" tIns="0" rIns="0" bIns="0" rtlCol="0">
            <a:noAutofit/>
          </a:bodyPr>
          <a:lstStyle/>
          <a:p>
            <a:endParaRPr/>
          </a:p>
        </p:txBody>
      </p:sp>
      <p:sp>
        <p:nvSpPr>
          <p:cNvPr id="10" name="object 10"/>
          <p:cNvSpPr/>
          <p:nvPr/>
        </p:nvSpPr>
        <p:spPr>
          <a:xfrm>
            <a:off x="6844157" y="5449574"/>
            <a:ext cx="3774059" cy="978941"/>
          </a:xfrm>
          <a:custGeom>
            <a:avLst/>
            <a:gdLst/>
            <a:ahLst/>
            <a:cxnLst/>
            <a:rect l="l" t="t" r="r" b="b"/>
            <a:pathLst>
              <a:path w="3774059" h="978941">
                <a:moveTo>
                  <a:pt x="0" y="163118"/>
                </a:moveTo>
                <a:lnTo>
                  <a:pt x="19" y="818314"/>
                </a:lnTo>
                <a:lnTo>
                  <a:pt x="6375" y="861097"/>
                </a:lnTo>
                <a:lnTo>
                  <a:pt x="23078" y="899490"/>
                </a:lnTo>
                <a:lnTo>
                  <a:pt x="48621" y="931983"/>
                </a:lnTo>
                <a:lnTo>
                  <a:pt x="81494" y="957063"/>
                </a:lnTo>
                <a:lnTo>
                  <a:pt x="120188" y="973219"/>
                </a:lnTo>
                <a:lnTo>
                  <a:pt x="163195" y="978941"/>
                </a:lnTo>
                <a:lnTo>
                  <a:pt x="3613428" y="978923"/>
                </a:lnTo>
                <a:lnTo>
                  <a:pt x="3656201" y="972587"/>
                </a:lnTo>
                <a:lnTo>
                  <a:pt x="3694593" y="955890"/>
                </a:lnTo>
                <a:lnTo>
                  <a:pt x="3727088" y="930347"/>
                </a:lnTo>
                <a:lnTo>
                  <a:pt x="3752173" y="897471"/>
                </a:lnTo>
                <a:lnTo>
                  <a:pt x="3768335" y="858775"/>
                </a:lnTo>
                <a:lnTo>
                  <a:pt x="3774059" y="815771"/>
                </a:lnTo>
                <a:lnTo>
                  <a:pt x="3774041" y="160721"/>
                </a:lnTo>
                <a:lnTo>
                  <a:pt x="3767716" y="117917"/>
                </a:lnTo>
                <a:lnTo>
                  <a:pt x="3751031" y="79502"/>
                </a:lnTo>
                <a:lnTo>
                  <a:pt x="3725501" y="46990"/>
                </a:lnTo>
                <a:lnTo>
                  <a:pt x="3692642" y="21893"/>
                </a:lnTo>
                <a:lnTo>
                  <a:pt x="3653967" y="5725"/>
                </a:lnTo>
                <a:lnTo>
                  <a:pt x="3610991" y="0"/>
                </a:lnTo>
                <a:lnTo>
                  <a:pt x="160692" y="18"/>
                </a:lnTo>
                <a:lnTo>
                  <a:pt x="117881" y="6365"/>
                </a:lnTo>
                <a:lnTo>
                  <a:pt x="79469" y="23062"/>
                </a:lnTo>
                <a:lnTo>
                  <a:pt x="46965" y="48597"/>
                </a:lnTo>
                <a:lnTo>
                  <a:pt x="21879" y="81460"/>
                </a:lnTo>
                <a:lnTo>
                  <a:pt x="5721" y="120137"/>
                </a:lnTo>
                <a:lnTo>
                  <a:pt x="0" y="163118"/>
                </a:lnTo>
                <a:close/>
              </a:path>
            </a:pathLst>
          </a:custGeom>
          <a:solidFill>
            <a:srgbClr val="FFC000"/>
          </a:solidFill>
        </p:spPr>
        <p:txBody>
          <a:bodyPr wrap="square" lIns="0" tIns="0" rIns="0" bIns="0" rtlCol="0">
            <a:noAutofit/>
          </a:bodyPr>
          <a:lstStyle/>
          <a:p>
            <a:endParaRPr/>
          </a:p>
        </p:txBody>
      </p:sp>
      <p:sp>
        <p:nvSpPr>
          <p:cNvPr id="11" name="object 11"/>
          <p:cNvSpPr/>
          <p:nvPr/>
        </p:nvSpPr>
        <p:spPr>
          <a:xfrm>
            <a:off x="6844157" y="5449574"/>
            <a:ext cx="3774059" cy="978941"/>
          </a:xfrm>
          <a:custGeom>
            <a:avLst/>
            <a:gdLst/>
            <a:ahLst/>
            <a:cxnLst/>
            <a:rect l="l" t="t" r="r" b="b"/>
            <a:pathLst>
              <a:path w="3774059" h="978941">
                <a:moveTo>
                  <a:pt x="0" y="163118"/>
                </a:moveTo>
                <a:lnTo>
                  <a:pt x="5721" y="120137"/>
                </a:lnTo>
                <a:lnTo>
                  <a:pt x="21879" y="81460"/>
                </a:lnTo>
                <a:lnTo>
                  <a:pt x="46965" y="48597"/>
                </a:lnTo>
                <a:lnTo>
                  <a:pt x="79469" y="23062"/>
                </a:lnTo>
                <a:lnTo>
                  <a:pt x="117881" y="6365"/>
                </a:lnTo>
                <a:lnTo>
                  <a:pt x="160692" y="18"/>
                </a:lnTo>
                <a:lnTo>
                  <a:pt x="163195" y="0"/>
                </a:lnTo>
                <a:lnTo>
                  <a:pt x="3610991" y="0"/>
                </a:lnTo>
                <a:lnTo>
                  <a:pt x="3653967" y="5725"/>
                </a:lnTo>
                <a:lnTo>
                  <a:pt x="3692642" y="21893"/>
                </a:lnTo>
                <a:lnTo>
                  <a:pt x="3725501" y="46990"/>
                </a:lnTo>
                <a:lnTo>
                  <a:pt x="3751031" y="79502"/>
                </a:lnTo>
                <a:lnTo>
                  <a:pt x="3767716" y="117917"/>
                </a:lnTo>
                <a:lnTo>
                  <a:pt x="3774041" y="160721"/>
                </a:lnTo>
                <a:lnTo>
                  <a:pt x="3774059" y="163118"/>
                </a:lnTo>
                <a:lnTo>
                  <a:pt x="3774059" y="815771"/>
                </a:lnTo>
                <a:lnTo>
                  <a:pt x="3768335" y="858775"/>
                </a:lnTo>
                <a:lnTo>
                  <a:pt x="3752173" y="897471"/>
                </a:lnTo>
                <a:lnTo>
                  <a:pt x="3727088" y="930347"/>
                </a:lnTo>
                <a:lnTo>
                  <a:pt x="3694593" y="955890"/>
                </a:lnTo>
                <a:lnTo>
                  <a:pt x="3656201" y="972587"/>
                </a:lnTo>
                <a:lnTo>
                  <a:pt x="3613428" y="978923"/>
                </a:lnTo>
                <a:lnTo>
                  <a:pt x="3610991" y="978941"/>
                </a:lnTo>
                <a:lnTo>
                  <a:pt x="163195" y="978941"/>
                </a:lnTo>
                <a:lnTo>
                  <a:pt x="120188" y="973219"/>
                </a:lnTo>
                <a:lnTo>
                  <a:pt x="81494" y="957063"/>
                </a:lnTo>
                <a:lnTo>
                  <a:pt x="48621" y="931983"/>
                </a:lnTo>
                <a:lnTo>
                  <a:pt x="23078" y="899490"/>
                </a:lnTo>
                <a:lnTo>
                  <a:pt x="6375" y="861097"/>
                </a:lnTo>
                <a:lnTo>
                  <a:pt x="19" y="818314"/>
                </a:lnTo>
                <a:lnTo>
                  <a:pt x="0" y="815771"/>
                </a:lnTo>
                <a:lnTo>
                  <a:pt x="0" y="163118"/>
                </a:lnTo>
                <a:close/>
              </a:path>
            </a:pathLst>
          </a:custGeom>
          <a:ln w="25400">
            <a:solidFill>
              <a:srgbClr val="BB8B00"/>
            </a:solidFill>
          </a:ln>
        </p:spPr>
        <p:txBody>
          <a:bodyPr wrap="square" lIns="0" tIns="0" rIns="0" bIns="0" rtlCol="0">
            <a:noAutofit/>
          </a:bodyPr>
          <a:lstStyle/>
          <a:p>
            <a:endParaRPr/>
          </a:p>
        </p:txBody>
      </p:sp>
      <p:sp>
        <p:nvSpPr>
          <p:cNvPr id="12" name="object 12"/>
          <p:cNvSpPr/>
          <p:nvPr/>
        </p:nvSpPr>
        <p:spPr>
          <a:xfrm>
            <a:off x="5805043" y="4959858"/>
            <a:ext cx="1043432" cy="983780"/>
          </a:xfrm>
          <a:custGeom>
            <a:avLst/>
            <a:gdLst/>
            <a:ahLst/>
            <a:cxnLst/>
            <a:rect l="l" t="t" r="r" b="b"/>
            <a:pathLst>
              <a:path w="1043432" h="983780">
                <a:moveTo>
                  <a:pt x="7747" y="14859"/>
                </a:moveTo>
                <a:lnTo>
                  <a:pt x="21920" y="29441"/>
                </a:lnTo>
                <a:lnTo>
                  <a:pt x="1034796" y="983780"/>
                </a:lnTo>
                <a:lnTo>
                  <a:pt x="1043432" y="974534"/>
                </a:lnTo>
                <a:lnTo>
                  <a:pt x="30525" y="20141"/>
                </a:lnTo>
                <a:lnTo>
                  <a:pt x="13462" y="4064"/>
                </a:lnTo>
                <a:lnTo>
                  <a:pt x="4826" y="13335"/>
                </a:lnTo>
                <a:lnTo>
                  <a:pt x="28067" y="95123"/>
                </a:lnTo>
                <a:lnTo>
                  <a:pt x="40259" y="91440"/>
                </a:lnTo>
                <a:lnTo>
                  <a:pt x="21920" y="29441"/>
                </a:lnTo>
                <a:lnTo>
                  <a:pt x="7747" y="14859"/>
                </a:lnTo>
                <a:lnTo>
                  <a:pt x="15240" y="6858"/>
                </a:lnTo>
                <a:lnTo>
                  <a:pt x="18332" y="17313"/>
                </a:lnTo>
                <a:lnTo>
                  <a:pt x="7747" y="14859"/>
                </a:lnTo>
                <a:close/>
              </a:path>
              <a:path w="1043432" h="983780">
                <a:moveTo>
                  <a:pt x="28067" y="95123"/>
                </a:moveTo>
                <a:lnTo>
                  <a:pt x="4826" y="13335"/>
                </a:lnTo>
                <a:lnTo>
                  <a:pt x="13462" y="4064"/>
                </a:lnTo>
                <a:lnTo>
                  <a:pt x="30525" y="20141"/>
                </a:lnTo>
                <a:lnTo>
                  <a:pt x="93726" y="34798"/>
                </a:lnTo>
                <a:lnTo>
                  <a:pt x="97028" y="35560"/>
                </a:lnTo>
                <a:lnTo>
                  <a:pt x="100457" y="33401"/>
                </a:lnTo>
                <a:lnTo>
                  <a:pt x="101346" y="29972"/>
                </a:lnTo>
                <a:lnTo>
                  <a:pt x="102108" y="26670"/>
                </a:lnTo>
                <a:lnTo>
                  <a:pt x="99949" y="23241"/>
                </a:lnTo>
                <a:lnTo>
                  <a:pt x="96520" y="22352"/>
                </a:lnTo>
                <a:lnTo>
                  <a:pt x="0" y="0"/>
                </a:lnTo>
                <a:lnTo>
                  <a:pt x="28067" y="95123"/>
                </a:lnTo>
                <a:close/>
              </a:path>
              <a:path w="1043432" h="983780">
                <a:moveTo>
                  <a:pt x="18332" y="17313"/>
                </a:moveTo>
                <a:lnTo>
                  <a:pt x="15240" y="6858"/>
                </a:lnTo>
                <a:lnTo>
                  <a:pt x="7747" y="14859"/>
                </a:lnTo>
                <a:lnTo>
                  <a:pt x="18332" y="17313"/>
                </a:lnTo>
                <a:close/>
              </a:path>
            </a:pathLst>
          </a:custGeom>
          <a:solidFill>
            <a:srgbClr val="FFBE00"/>
          </a:solidFill>
        </p:spPr>
        <p:txBody>
          <a:bodyPr wrap="square" lIns="0" tIns="0" rIns="0" bIns="0" rtlCol="0">
            <a:noAutofit/>
          </a:bodyPr>
          <a:lstStyle/>
          <a:p>
            <a:endParaRPr/>
          </a:p>
        </p:txBody>
      </p:sp>
      <p:sp>
        <p:nvSpPr>
          <p:cNvPr id="5" name="object 5"/>
          <p:cNvSpPr txBox="1"/>
          <p:nvPr/>
        </p:nvSpPr>
        <p:spPr>
          <a:xfrm>
            <a:off x="387505" y="197103"/>
            <a:ext cx="1023537" cy="380492"/>
          </a:xfrm>
          <a:prstGeom prst="rect">
            <a:avLst/>
          </a:prstGeom>
        </p:spPr>
        <p:txBody>
          <a:bodyPr wrap="square" lIns="0" tIns="18383" rIns="0" bIns="0" rtlCol="0">
            <a:noAutofit/>
          </a:bodyPr>
          <a:lstStyle/>
          <a:p>
            <a:pPr marL="12700">
              <a:lnSpc>
                <a:spcPts val="2895"/>
              </a:lnSpc>
            </a:pPr>
            <a:r>
              <a:rPr sz="2800" b="1" u="heavy" spc="-25" dirty="0">
                <a:solidFill>
                  <a:srgbClr val="404040"/>
                </a:solidFill>
                <a:latin typeface="Calibri"/>
                <a:cs typeface="Calibri"/>
              </a:rPr>
              <a:t>Tuples</a:t>
            </a:r>
            <a:endParaRPr sz="2800">
              <a:latin typeface="Calibri"/>
              <a:cs typeface="Calibri"/>
            </a:endParaRPr>
          </a:p>
        </p:txBody>
      </p:sp>
      <p:sp>
        <p:nvSpPr>
          <p:cNvPr id="4" name="object 4"/>
          <p:cNvSpPr txBox="1"/>
          <p:nvPr/>
        </p:nvSpPr>
        <p:spPr>
          <a:xfrm>
            <a:off x="7248908" y="4089146"/>
            <a:ext cx="3319517" cy="802640"/>
          </a:xfrm>
          <a:prstGeom prst="rect">
            <a:avLst/>
          </a:prstGeom>
        </p:spPr>
        <p:txBody>
          <a:bodyPr wrap="square" lIns="0" tIns="12065" rIns="0" bIns="0" rtlCol="0">
            <a:noAutofit/>
          </a:bodyPr>
          <a:lstStyle/>
          <a:p>
            <a:pPr marL="12700">
              <a:lnSpc>
                <a:spcPts val="1900"/>
              </a:lnSpc>
            </a:pPr>
            <a:r>
              <a:rPr sz="1800" spc="1" dirty="0">
                <a:solidFill>
                  <a:srgbClr val="FFFFFF"/>
                </a:solidFill>
                <a:latin typeface="Calibri"/>
                <a:cs typeface="Calibri"/>
              </a:rPr>
              <a:t>Since the tuple is multiplied by 5, it</a:t>
            </a:r>
            <a:endParaRPr sz="1800">
              <a:latin typeface="Calibri"/>
              <a:cs typeface="Calibri"/>
            </a:endParaRPr>
          </a:p>
          <a:p>
            <a:pPr marL="12700" marR="34290">
              <a:lnSpc>
                <a:spcPts val="2160"/>
              </a:lnSpc>
              <a:spcBef>
                <a:spcPts val="13"/>
              </a:spcBef>
            </a:pPr>
            <a:r>
              <a:rPr sz="1800" spc="-2" dirty="0">
                <a:solidFill>
                  <a:srgbClr val="FFFFFF"/>
                </a:solidFill>
                <a:latin typeface="Calibri"/>
                <a:cs typeface="Calibri"/>
              </a:rPr>
              <a:t>has  grown into size 5 tuple from</a:t>
            </a:r>
            <a:endParaRPr sz="1800">
              <a:latin typeface="Calibri"/>
              <a:cs typeface="Calibri"/>
            </a:endParaRPr>
          </a:p>
          <a:p>
            <a:pPr marL="12700" marR="34290">
              <a:lnSpc>
                <a:spcPts val="2160"/>
              </a:lnSpc>
            </a:pPr>
            <a:r>
              <a:rPr sz="1800" spc="0" dirty="0">
                <a:solidFill>
                  <a:srgbClr val="FFFFFF"/>
                </a:solidFill>
                <a:latin typeface="Calibri"/>
                <a:cs typeface="Calibri"/>
              </a:rPr>
              <a:t>singleton tuple</a:t>
            </a:r>
            <a:endParaRPr sz="1800">
              <a:latin typeface="Calibri"/>
              <a:cs typeface="Calibri"/>
            </a:endParaRPr>
          </a:p>
        </p:txBody>
      </p:sp>
      <p:sp>
        <p:nvSpPr>
          <p:cNvPr id="3" name="object 3"/>
          <p:cNvSpPr txBox="1"/>
          <p:nvPr/>
        </p:nvSpPr>
        <p:spPr>
          <a:xfrm>
            <a:off x="6971793" y="5695141"/>
            <a:ext cx="2959507" cy="528319"/>
          </a:xfrm>
          <a:prstGeom prst="rect">
            <a:avLst/>
          </a:prstGeom>
        </p:spPr>
        <p:txBody>
          <a:bodyPr wrap="square" lIns="0" tIns="12065" rIns="0" bIns="0" rtlCol="0">
            <a:noAutofit/>
          </a:bodyPr>
          <a:lstStyle/>
          <a:p>
            <a:pPr marL="12700">
              <a:lnSpc>
                <a:spcPts val="1900"/>
              </a:lnSpc>
            </a:pPr>
            <a:r>
              <a:rPr sz="1800" spc="0" dirty="0">
                <a:solidFill>
                  <a:srgbClr val="FFFFFF"/>
                </a:solidFill>
                <a:latin typeface="Calibri"/>
                <a:cs typeface="Calibri"/>
              </a:rPr>
              <a:t>9 as value of singleton tuple , is</a:t>
            </a:r>
            <a:endParaRPr sz="1800">
              <a:latin typeface="Calibri"/>
              <a:cs typeface="Calibri"/>
            </a:endParaRPr>
          </a:p>
          <a:p>
            <a:pPr marL="12700" marR="34290">
              <a:lnSpc>
                <a:spcPts val="2160"/>
              </a:lnSpc>
              <a:spcBef>
                <a:spcPts val="13"/>
              </a:spcBef>
            </a:pPr>
            <a:r>
              <a:rPr sz="1800" spc="1" dirty="0">
                <a:solidFill>
                  <a:srgbClr val="FFFFFF"/>
                </a:solidFill>
                <a:latin typeface="Calibri"/>
                <a:cs typeface="Calibri"/>
              </a:rPr>
              <a:t>added at the end of tuple</a:t>
            </a:r>
            <a:endParaRPr sz="1800">
              <a:latin typeface="Calibri"/>
              <a:cs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bject 24"/>
          <p:cNvSpPr/>
          <p:nvPr/>
        </p:nvSpPr>
        <p:spPr>
          <a:xfrm>
            <a:off x="3"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6" name="object 16"/>
          <p:cNvSpPr/>
          <p:nvPr/>
        </p:nvSpPr>
        <p:spPr>
          <a:xfrm>
            <a:off x="969823" y="3864267"/>
            <a:ext cx="5097527" cy="2513076"/>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p:cNvSpPr/>
          <p:nvPr/>
        </p:nvSpPr>
        <p:spPr>
          <a:xfrm>
            <a:off x="969825" y="3792791"/>
            <a:ext cx="5223129" cy="2691130"/>
          </a:xfrm>
          <a:custGeom>
            <a:avLst/>
            <a:gdLst/>
            <a:ahLst/>
            <a:cxnLst/>
            <a:rect l="l" t="t" r="r" b="b"/>
            <a:pathLst>
              <a:path w="5223129" h="2691130">
                <a:moveTo>
                  <a:pt x="0" y="2691130"/>
                </a:moveTo>
                <a:lnTo>
                  <a:pt x="5223129" y="2691130"/>
                </a:lnTo>
                <a:lnTo>
                  <a:pt x="5223129" y="0"/>
                </a:lnTo>
                <a:lnTo>
                  <a:pt x="0" y="0"/>
                </a:lnTo>
                <a:lnTo>
                  <a:pt x="0" y="2691130"/>
                </a:lnTo>
                <a:close/>
              </a:path>
            </a:pathLst>
          </a:custGeom>
          <a:ln w="28575">
            <a:solidFill>
              <a:srgbClr val="BB8B00"/>
            </a:solidFill>
            <a:prstDash val="lgDash"/>
          </a:ln>
        </p:spPr>
        <p:txBody>
          <a:bodyPr wrap="square" lIns="0" tIns="0" rIns="0" bIns="0" rtlCol="0">
            <a:noAutofit/>
          </a:bodyPr>
          <a:lstStyle/>
          <a:p>
            <a:endParaRPr/>
          </a:p>
        </p:txBody>
      </p:sp>
      <p:sp>
        <p:nvSpPr>
          <p:cNvPr id="18" name="object 18"/>
          <p:cNvSpPr/>
          <p:nvPr/>
        </p:nvSpPr>
        <p:spPr>
          <a:xfrm>
            <a:off x="7356729" y="3454527"/>
            <a:ext cx="3774187" cy="819658"/>
          </a:xfrm>
          <a:custGeom>
            <a:avLst/>
            <a:gdLst/>
            <a:ahLst/>
            <a:cxnLst/>
            <a:rect l="l" t="t" r="r" b="b"/>
            <a:pathLst>
              <a:path w="3774186" h="819658">
                <a:moveTo>
                  <a:pt x="0" y="136525"/>
                </a:moveTo>
                <a:lnTo>
                  <a:pt x="37" y="686223"/>
                </a:lnTo>
                <a:lnTo>
                  <a:pt x="7763" y="728498"/>
                </a:lnTo>
                <a:lnTo>
                  <a:pt x="27448" y="765140"/>
                </a:lnTo>
                <a:lnTo>
                  <a:pt x="56931" y="793987"/>
                </a:lnTo>
                <a:lnTo>
                  <a:pt x="94053" y="812880"/>
                </a:lnTo>
                <a:lnTo>
                  <a:pt x="136651" y="819658"/>
                </a:lnTo>
                <a:lnTo>
                  <a:pt x="3640751" y="819620"/>
                </a:lnTo>
                <a:lnTo>
                  <a:pt x="3683026" y="811894"/>
                </a:lnTo>
                <a:lnTo>
                  <a:pt x="3719668" y="792209"/>
                </a:lnTo>
                <a:lnTo>
                  <a:pt x="3748515" y="762726"/>
                </a:lnTo>
                <a:lnTo>
                  <a:pt x="3767408" y="725604"/>
                </a:lnTo>
                <a:lnTo>
                  <a:pt x="3774186" y="683006"/>
                </a:lnTo>
                <a:lnTo>
                  <a:pt x="3774151" y="133410"/>
                </a:lnTo>
                <a:lnTo>
                  <a:pt x="3766448" y="91120"/>
                </a:lnTo>
                <a:lnTo>
                  <a:pt x="3746772" y="54483"/>
                </a:lnTo>
                <a:lnTo>
                  <a:pt x="3717285" y="25649"/>
                </a:lnTo>
                <a:lnTo>
                  <a:pt x="3680151" y="6770"/>
                </a:lnTo>
                <a:lnTo>
                  <a:pt x="3637534" y="0"/>
                </a:lnTo>
                <a:lnTo>
                  <a:pt x="133537" y="34"/>
                </a:lnTo>
                <a:lnTo>
                  <a:pt x="91233" y="7722"/>
                </a:lnTo>
                <a:lnTo>
                  <a:pt x="54563" y="27367"/>
                </a:lnTo>
                <a:lnTo>
                  <a:pt x="25692" y="56817"/>
                </a:lnTo>
                <a:lnTo>
                  <a:pt x="6783" y="93920"/>
                </a:lnTo>
                <a:lnTo>
                  <a:pt x="0" y="136525"/>
                </a:lnTo>
                <a:close/>
              </a:path>
            </a:pathLst>
          </a:custGeom>
          <a:solidFill>
            <a:srgbClr val="FFC000"/>
          </a:solidFill>
        </p:spPr>
        <p:txBody>
          <a:bodyPr wrap="square" lIns="0" tIns="0" rIns="0" bIns="0" rtlCol="0">
            <a:noAutofit/>
          </a:bodyPr>
          <a:lstStyle/>
          <a:p>
            <a:endParaRPr/>
          </a:p>
        </p:txBody>
      </p:sp>
      <p:sp>
        <p:nvSpPr>
          <p:cNvPr id="19" name="object 19"/>
          <p:cNvSpPr/>
          <p:nvPr/>
        </p:nvSpPr>
        <p:spPr>
          <a:xfrm>
            <a:off x="7356729" y="3454527"/>
            <a:ext cx="3774187" cy="819658"/>
          </a:xfrm>
          <a:custGeom>
            <a:avLst/>
            <a:gdLst/>
            <a:ahLst/>
            <a:cxnLst/>
            <a:rect l="l" t="t" r="r" b="b"/>
            <a:pathLst>
              <a:path w="3774186" h="819658">
                <a:moveTo>
                  <a:pt x="0" y="136525"/>
                </a:moveTo>
                <a:lnTo>
                  <a:pt x="6783" y="93920"/>
                </a:lnTo>
                <a:lnTo>
                  <a:pt x="25692" y="56817"/>
                </a:lnTo>
                <a:lnTo>
                  <a:pt x="54563" y="27367"/>
                </a:lnTo>
                <a:lnTo>
                  <a:pt x="91233" y="7722"/>
                </a:lnTo>
                <a:lnTo>
                  <a:pt x="133537" y="34"/>
                </a:lnTo>
                <a:lnTo>
                  <a:pt x="136651" y="0"/>
                </a:lnTo>
                <a:lnTo>
                  <a:pt x="3637534" y="0"/>
                </a:lnTo>
                <a:lnTo>
                  <a:pt x="3680151" y="6770"/>
                </a:lnTo>
                <a:lnTo>
                  <a:pt x="3717285" y="25649"/>
                </a:lnTo>
                <a:lnTo>
                  <a:pt x="3746772" y="54483"/>
                </a:lnTo>
                <a:lnTo>
                  <a:pt x="3766448" y="91120"/>
                </a:lnTo>
                <a:lnTo>
                  <a:pt x="3774151" y="133410"/>
                </a:lnTo>
                <a:lnTo>
                  <a:pt x="3774186" y="136525"/>
                </a:lnTo>
                <a:lnTo>
                  <a:pt x="3774186" y="683006"/>
                </a:lnTo>
                <a:lnTo>
                  <a:pt x="3767408" y="725604"/>
                </a:lnTo>
                <a:lnTo>
                  <a:pt x="3748515" y="762726"/>
                </a:lnTo>
                <a:lnTo>
                  <a:pt x="3719668" y="792209"/>
                </a:lnTo>
                <a:lnTo>
                  <a:pt x="3683026" y="811894"/>
                </a:lnTo>
                <a:lnTo>
                  <a:pt x="3640751" y="819620"/>
                </a:lnTo>
                <a:lnTo>
                  <a:pt x="3637534" y="819658"/>
                </a:lnTo>
                <a:lnTo>
                  <a:pt x="136651" y="819658"/>
                </a:lnTo>
                <a:lnTo>
                  <a:pt x="94053" y="812880"/>
                </a:lnTo>
                <a:lnTo>
                  <a:pt x="56931" y="793987"/>
                </a:lnTo>
                <a:lnTo>
                  <a:pt x="27448" y="765140"/>
                </a:lnTo>
                <a:lnTo>
                  <a:pt x="7763" y="728498"/>
                </a:lnTo>
                <a:lnTo>
                  <a:pt x="37" y="686223"/>
                </a:lnTo>
                <a:lnTo>
                  <a:pt x="0" y="683006"/>
                </a:lnTo>
                <a:lnTo>
                  <a:pt x="0" y="136525"/>
                </a:lnTo>
                <a:close/>
              </a:path>
            </a:pathLst>
          </a:custGeom>
          <a:ln w="25399">
            <a:solidFill>
              <a:srgbClr val="BB8B00"/>
            </a:solidFill>
          </a:ln>
        </p:spPr>
        <p:txBody>
          <a:bodyPr wrap="square" lIns="0" tIns="0" rIns="0" bIns="0" rtlCol="0">
            <a:noAutofit/>
          </a:bodyPr>
          <a:lstStyle/>
          <a:p>
            <a:endParaRPr/>
          </a:p>
        </p:txBody>
      </p:sp>
      <p:sp>
        <p:nvSpPr>
          <p:cNvPr id="20" name="object 20"/>
          <p:cNvSpPr/>
          <p:nvPr/>
        </p:nvSpPr>
        <p:spPr>
          <a:xfrm>
            <a:off x="5791200" y="3907154"/>
            <a:ext cx="1565909" cy="150494"/>
          </a:xfrm>
          <a:custGeom>
            <a:avLst/>
            <a:gdLst/>
            <a:ahLst/>
            <a:cxnLst/>
            <a:rect l="l" t="t" r="r" b="b"/>
            <a:pathLst>
              <a:path w="1565909" h="150495">
                <a:moveTo>
                  <a:pt x="12064" y="48133"/>
                </a:moveTo>
                <a:lnTo>
                  <a:pt x="82296" y="0"/>
                </a:lnTo>
                <a:lnTo>
                  <a:pt x="0" y="55245"/>
                </a:lnTo>
                <a:lnTo>
                  <a:pt x="12064" y="48133"/>
                </a:lnTo>
                <a:close/>
              </a:path>
              <a:path w="1565909" h="150495">
                <a:moveTo>
                  <a:pt x="91059" y="1778"/>
                </a:moveTo>
                <a:lnTo>
                  <a:pt x="89153" y="-1142"/>
                </a:lnTo>
                <a:lnTo>
                  <a:pt x="85216" y="-1904"/>
                </a:lnTo>
                <a:lnTo>
                  <a:pt x="82296" y="0"/>
                </a:lnTo>
                <a:lnTo>
                  <a:pt x="12064" y="48133"/>
                </a:lnTo>
                <a:lnTo>
                  <a:pt x="0" y="55245"/>
                </a:lnTo>
                <a:lnTo>
                  <a:pt x="88519" y="99695"/>
                </a:lnTo>
                <a:lnTo>
                  <a:pt x="12953" y="60833"/>
                </a:lnTo>
                <a:lnTo>
                  <a:pt x="15366" y="48768"/>
                </a:lnTo>
                <a:lnTo>
                  <a:pt x="25112" y="53664"/>
                </a:lnTo>
                <a:lnTo>
                  <a:pt x="16128" y="59690"/>
                </a:lnTo>
                <a:lnTo>
                  <a:pt x="15366" y="48768"/>
                </a:lnTo>
                <a:lnTo>
                  <a:pt x="12953" y="60833"/>
                </a:lnTo>
                <a:lnTo>
                  <a:pt x="36451" y="59360"/>
                </a:lnTo>
                <a:lnTo>
                  <a:pt x="1565909" y="-36448"/>
                </a:lnTo>
                <a:lnTo>
                  <a:pt x="1565148" y="-49148"/>
                </a:lnTo>
                <a:lnTo>
                  <a:pt x="35553" y="46661"/>
                </a:lnTo>
                <a:lnTo>
                  <a:pt x="89408" y="10541"/>
                </a:lnTo>
                <a:lnTo>
                  <a:pt x="92328" y="8636"/>
                </a:lnTo>
                <a:lnTo>
                  <a:pt x="93090" y="4699"/>
                </a:lnTo>
                <a:lnTo>
                  <a:pt x="91059" y="1778"/>
                </a:lnTo>
                <a:close/>
              </a:path>
              <a:path w="1565909" h="150495">
                <a:moveTo>
                  <a:pt x="88519" y="99695"/>
                </a:moveTo>
                <a:lnTo>
                  <a:pt x="91694" y="101346"/>
                </a:lnTo>
                <a:lnTo>
                  <a:pt x="95503" y="100076"/>
                </a:lnTo>
                <a:lnTo>
                  <a:pt x="97027" y="96901"/>
                </a:lnTo>
                <a:lnTo>
                  <a:pt x="98678" y="93726"/>
                </a:lnTo>
                <a:lnTo>
                  <a:pt x="97409" y="89916"/>
                </a:lnTo>
                <a:lnTo>
                  <a:pt x="94234" y="88392"/>
                </a:lnTo>
                <a:lnTo>
                  <a:pt x="36451" y="59360"/>
                </a:lnTo>
                <a:lnTo>
                  <a:pt x="12953" y="60833"/>
                </a:lnTo>
                <a:lnTo>
                  <a:pt x="88519" y="99695"/>
                </a:lnTo>
                <a:close/>
              </a:path>
              <a:path w="1565909" h="150495">
                <a:moveTo>
                  <a:pt x="25112" y="53664"/>
                </a:moveTo>
                <a:lnTo>
                  <a:pt x="15366" y="48768"/>
                </a:lnTo>
                <a:lnTo>
                  <a:pt x="16128" y="59690"/>
                </a:lnTo>
                <a:lnTo>
                  <a:pt x="25112" y="53664"/>
                </a:lnTo>
                <a:close/>
              </a:path>
            </a:pathLst>
          </a:custGeom>
          <a:solidFill>
            <a:srgbClr val="FFBE00"/>
          </a:solidFill>
        </p:spPr>
        <p:txBody>
          <a:bodyPr wrap="square" lIns="0" tIns="0" rIns="0" bIns="0" rtlCol="0">
            <a:noAutofit/>
          </a:bodyPr>
          <a:lstStyle/>
          <a:p>
            <a:endParaRPr/>
          </a:p>
        </p:txBody>
      </p:sp>
      <p:sp>
        <p:nvSpPr>
          <p:cNvPr id="21" name="object 21"/>
          <p:cNvSpPr/>
          <p:nvPr/>
        </p:nvSpPr>
        <p:spPr>
          <a:xfrm>
            <a:off x="3782317" y="4843018"/>
            <a:ext cx="96647" cy="105918"/>
          </a:xfrm>
          <a:custGeom>
            <a:avLst/>
            <a:gdLst/>
            <a:ahLst/>
            <a:cxnLst/>
            <a:rect l="l" t="t" r="r" b="b"/>
            <a:pathLst>
              <a:path w="96647" h="105918">
                <a:moveTo>
                  <a:pt x="25124" y="52600"/>
                </a:moveTo>
                <a:lnTo>
                  <a:pt x="15621" y="47243"/>
                </a:lnTo>
                <a:lnTo>
                  <a:pt x="15875" y="58165"/>
                </a:lnTo>
                <a:lnTo>
                  <a:pt x="25124" y="52600"/>
                </a:lnTo>
                <a:close/>
              </a:path>
              <a:path w="96647" h="105918">
                <a:moveTo>
                  <a:pt x="15621" y="47243"/>
                </a:moveTo>
                <a:lnTo>
                  <a:pt x="12573" y="59054"/>
                </a:lnTo>
                <a:lnTo>
                  <a:pt x="35999" y="58730"/>
                </a:lnTo>
                <a:lnTo>
                  <a:pt x="3539870" y="10159"/>
                </a:lnTo>
                <a:lnTo>
                  <a:pt x="3539743" y="-2540"/>
                </a:lnTo>
                <a:lnTo>
                  <a:pt x="36051" y="46026"/>
                </a:lnTo>
                <a:lnTo>
                  <a:pt x="12319" y="46354"/>
                </a:lnTo>
                <a:lnTo>
                  <a:pt x="0" y="52958"/>
                </a:lnTo>
                <a:lnTo>
                  <a:pt x="86233" y="101599"/>
                </a:lnTo>
                <a:lnTo>
                  <a:pt x="12573" y="59054"/>
                </a:lnTo>
                <a:lnTo>
                  <a:pt x="15621" y="47243"/>
                </a:lnTo>
                <a:lnTo>
                  <a:pt x="25124" y="52600"/>
                </a:lnTo>
                <a:lnTo>
                  <a:pt x="15875" y="58165"/>
                </a:lnTo>
                <a:lnTo>
                  <a:pt x="15621" y="47243"/>
                </a:lnTo>
                <a:close/>
              </a:path>
              <a:path w="96647" h="105918">
                <a:moveTo>
                  <a:pt x="86233" y="101599"/>
                </a:moveTo>
                <a:lnTo>
                  <a:pt x="89281" y="103377"/>
                </a:lnTo>
                <a:lnTo>
                  <a:pt x="93218" y="102234"/>
                </a:lnTo>
                <a:lnTo>
                  <a:pt x="94869" y="99186"/>
                </a:lnTo>
                <a:lnTo>
                  <a:pt x="96647" y="96138"/>
                </a:lnTo>
                <a:lnTo>
                  <a:pt x="95503" y="92328"/>
                </a:lnTo>
                <a:lnTo>
                  <a:pt x="92456" y="90550"/>
                </a:lnTo>
                <a:lnTo>
                  <a:pt x="35999" y="58730"/>
                </a:lnTo>
                <a:lnTo>
                  <a:pt x="12573" y="59054"/>
                </a:lnTo>
                <a:lnTo>
                  <a:pt x="86233" y="101599"/>
                </a:lnTo>
                <a:close/>
              </a:path>
              <a:path w="96647" h="105918">
                <a:moveTo>
                  <a:pt x="95376" y="6984"/>
                </a:moveTo>
                <a:lnTo>
                  <a:pt x="93599" y="3936"/>
                </a:lnTo>
                <a:lnTo>
                  <a:pt x="91694" y="888"/>
                </a:lnTo>
                <a:lnTo>
                  <a:pt x="87884" y="0"/>
                </a:lnTo>
                <a:lnTo>
                  <a:pt x="84836" y="1777"/>
                </a:lnTo>
                <a:lnTo>
                  <a:pt x="0" y="52958"/>
                </a:lnTo>
                <a:lnTo>
                  <a:pt x="12319" y="46354"/>
                </a:lnTo>
                <a:lnTo>
                  <a:pt x="36051" y="46026"/>
                </a:lnTo>
                <a:lnTo>
                  <a:pt x="91439" y="12699"/>
                </a:lnTo>
                <a:lnTo>
                  <a:pt x="94361" y="10794"/>
                </a:lnTo>
                <a:lnTo>
                  <a:pt x="95376" y="6984"/>
                </a:lnTo>
                <a:close/>
              </a:path>
            </a:pathLst>
          </a:custGeom>
          <a:solidFill>
            <a:srgbClr val="FFBE00"/>
          </a:solidFill>
        </p:spPr>
        <p:txBody>
          <a:bodyPr wrap="square" lIns="0" tIns="0" rIns="0" bIns="0" rtlCol="0">
            <a:noAutofit/>
          </a:bodyPr>
          <a:lstStyle/>
          <a:p>
            <a:endParaRPr/>
          </a:p>
        </p:txBody>
      </p:sp>
      <p:sp>
        <p:nvSpPr>
          <p:cNvPr id="22" name="object 22"/>
          <p:cNvSpPr/>
          <p:nvPr/>
        </p:nvSpPr>
        <p:spPr>
          <a:xfrm>
            <a:off x="3297303" y="5840734"/>
            <a:ext cx="3921252" cy="239699"/>
          </a:xfrm>
          <a:custGeom>
            <a:avLst/>
            <a:gdLst/>
            <a:ahLst/>
            <a:cxnLst/>
            <a:rect l="l" t="t" r="r" b="b"/>
            <a:pathLst>
              <a:path w="3921252" h="239699">
                <a:moveTo>
                  <a:pt x="15621" y="53682"/>
                </a:moveTo>
                <a:lnTo>
                  <a:pt x="35803" y="55500"/>
                </a:lnTo>
                <a:lnTo>
                  <a:pt x="3920617" y="239699"/>
                </a:lnTo>
                <a:lnTo>
                  <a:pt x="3921252" y="227012"/>
                </a:lnTo>
                <a:lnTo>
                  <a:pt x="36463" y="42814"/>
                </a:lnTo>
                <a:lnTo>
                  <a:pt x="12826" y="41694"/>
                </a:lnTo>
                <a:lnTo>
                  <a:pt x="12191" y="54381"/>
                </a:lnTo>
                <a:lnTo>
                  <a:pt x="83185" y="101384"/>
                </a:lnTo>
                <a:lnTo>
                  <a:pt x="86106" y="103289"/>
                </a:lnTo>
                <a:lnTo>
                  <a:pt x="90043" y="102450"/>
                </a:lnTo>
                <a:lnTo>
                  <a:pt x="91948" y="99517"/>
                </a:lnTo>
                <a:lnTo>
                  <a:pt x="93852" y="96570"/>
                </a:lnTo>
                <a:lnTo>
                  <a:pt x="93090" y="92633"/>
                </a:lnTo>
                <a:lnTo>
                  <a:pt x="90043" y="90728"/>
                </a:lnTo>
                <a:lnTo>
                  <a:pt x="35803" y="55500"/>
                </a:lnTo>
                <a:lnTo>
                  <a:pt x="15621" y="53682"/>
                </a:lnTo>
                <a:lnTo>
                  <a:pt x="16128" y="42722"/>
                </a:lnTo>
                <a:lnTo>
                  <a:pt x="25263" y="48655"/>
                </a:lnTo>
                <a:lnTo>
                  <a:pt x="15621" y="53682"/>
                </a:lnTo>
                <a:close/>
              </a:path>
              <a:path w="3921252" h="239699">
                <a:moveTo>
                  <a:pt x="83185" y="101384"/>
                </a:moveTo>
                <a:lnTo>
                  <a:pt x="12191" y="54381"/>
                </a:lnTo>
                <a:lnTo>
                  <a:pt x="12826" y="41694"/>
                </a:lnTo>
                <a:lnTo>
                  <a:pt x="36463" y="42814"/>
                </a:lnTo>
                <a:lnTo>
                  <a:pt x="93852" y="12890"/>
                </a:lnTo>
                <a:lnTo>
                  <a:pt x="96900" y="11264"/>
                </a:lnTo>
                <a:lnTo>
                  <a:pt x="98171" y="7429"/>
                </a:lnTo>
                <a:lnTo>
                  <a:pt x="96520" y="4318"/>
                </a:lnTo>
                <a:lnTo>
                  <a:pt x="94869" y="1206"/>
                </a:lnTo>
                <a:lnTo>
                  <a:pt x="91059" y="0"/>
                </a:lnTo>
                <a:lnTo>
                  <a:pt x="87884" y="1625"/>
                </a:lnTo>
                <a:lnTo>
                  <a:pt x="0" y="47447"/>
                </a:lnTo>
                <a:lnTo>
                  <a:pt x="83185" y="101384"/>
                </a:lnTo>
                <a:close/>
              </a:path>
              <a:path w="3921252" h="239699">
                <a:moveTo>
                  <a:pt x="25263" y="48655"/>
                </a:moveTo>
                <a:lnTo>
                  <a:pt x="16128" y="42722"/>
                </a:lnTo>
                <a:lnTo>
                  <a:pt x="15621" y="53682"/>
                </a:lnTo>
                <a:lnTo>
                  <a:pt x="25263" y="48655"/>
                </a:lnTo>
                <a:close/>
              </a:path>
            </a:pathLst>
          </a:custGeom>
          <a:solidFill>
            <a:srgbClr val="FFBE00"/>
          </a:solidFill>
        </p:spPr>
        <p:txBody>
          <a:bodyPr wrap="square" lIns="0" tIns="0" rIns="0" bIns="0" rtlCol="0">
            <a:noAutofit/>
          </a:bodyPr>
          <a:lstStyle/>
          <a:p>
            <a:endParaRPr/>
          </a:p>
        </p:txBody>
      </p:sp>
      <p:sp>
        <p:nvSpPr>
          <p:cNvPr id="14" name="object 14"/>
          <p:cNvSpPr/>
          <p:nvPr/>
        </p:nvSpPr>
        <p:spPr>
          <a:xfrm>
            <a:off x="7356729" y="4535170"/>
            <a:ext cx="3774187" cy="819658"/>
          </a:xfrm>
          <a:custGeom>
            <a:avLst/>
            <a:gdLst/>
            <a:ahLst/>
            <a:cxnLst/>
            <a:rect l="l" t="t" r="r" b="b"/>
            <a:pathLst>
              <a:path w="3774186" h="819658">
                <a:moveTo>
                  <a:pt x="0" y="136524"/>
                </a:moveTo>
                <a:lnTo>
                  <a:pt x="37" y="686223"/>
                </a:lnTo>
                <a:lnTo>
                  <a:pt x="7763" y="728498"/>
                </a:lnTo>
                <a:lnTo>
                  <a:pt x="27448" y="765140"/>
                </a:lnTo>
                <a:lnTo>
                  <a:pt x="56931" y="793987"/>
                </a:lnTo>
                <a:lnTo>
                  <a:pt x="94053" y="812880"/>
                </a:lnTo>
                <a:lnTo>
                  <a:pt x="136651" y="819657"/>
                </a:lnTo>
                <a:lnTo>
                  <a:pt x="3640751" y="819620"/>
                </a:lnTo>
                <a:lnTo>
                  <a:pt x="3683026" y="811894"/>
                </a:lnTo>
                <a:lnTo>
                  <a:pt x="3719668" y="792209"/>
                </a:lnTo>
                <a:lnTo>
                  <a:pt x="3748515" y="762726"/>
                </a:lnTo>
                <a:lnTo>
                  <a:pt x="3767408" y="725604"/>
                </a:lnTo>
                <a:lnTo>
                  <a:pt x="3774186" y="683005"/>
                </a:lnTo>
                <a:lnTo>
                  <a:pt x="3774151" y="133410"/>
                </a:lnTo>
                <a:lnTo>
                  <a:pt x="3766448" y="91120"/>
                </a:lnTo>
                <a:lnTo>
                  <a:pt x="3746772" y="54483"/>
                </a:lnTo>
                <a:lnTo>
                  <a:pt x="3717285" y="25649"/>
                </a:lnTo>
                <a:lnTo>
                  <a:pt x="3680151" y="6770"/>
                </a:lnTo>
                <a:lnTo>
                  <a:pt x="3637534" y="0"/>
                </a:lnTo>
                <a:lnTo>
                  <a:pt x="133537" y="34"/>
                </a:lnTo>
                <a:lnTo>
                  <a:pt x="91233" y="7722"/>
                </a:lnTo>
                <a:lnTo>
                  <a:pt x="54563" y="27367"/>
                </a:lnTo>
                <a:lnTo>
                  <a:pt x="25692" y="56817"/>
                </a:lnTo>
                <a:lnTo>
                  <a:pt x="6783" y="93920"/>
                </a:lnTo>
                <a:lnTo>
                  <a:pt x="0" y="136524"/>
                </a:lnTo>
                <a:close/>
              </a:path>
            </a:pathLst>
          </a:custGeom>
          <a:solidFill>
            <a:srgbClr val="FFC000"/>
          </a:solidFill>
        </p:spPr>
        <p:txBody>
          <a:bodyPr wrap="square" lIns="0" tIns="0" rIns="0" bIns="0" rtlCol="0">
            <a:noAutofit/>
          </a:bodyPr>
          <a:lstStyle/>
          <a:p>
            <a:endParaRPr/>
          </a:p>
        </p:txBody>
      </p:sp>
      <p:sp>
        <p:nvSpPr>
          <p:cNvPr id="15" name="object 15"/>
          <p:cNvSpPr/>
          <p:nvPr/>
        </p:nvSpPr>
        <p:spPr>
          <a:xfrm>
            <a:off x="7356729" y="4535170"/>
            <a:ext cx="3774187" cy="819658"/>
          </a:xfrm>
          <a:custGeom>
            <a:avLst/>
            <a:gdLst/>
            <a:ahLst/>
            <a:cxnLst/>
            <a:rect l="l" t="t" r="r" b="b"/>
            <a:pathLst>
              <a:path w="3774186" h="819658">
                <a:moveTo>
                  <a:pt x="0" y="136524"/>
                </a:moveTo>
                <a:lnTo>
                  <a:pt x="6783" y="93920"/>
                </a:lnTo>
                <a:lnTo>
                  <a:pt x="25692" y="56817"/>
                </a:lnTo>
                <a:lnTo>
                  <a:pt x="54563" y="27367"/>
                </a:lnTo>
                <a:lnTo>
                  <a:pt x="91233" y="7722"/>
                </a:lnTo>
                <a:lnTo>
                  <a:pt x="133537" y="34"/>
                </a:lnTo>
                <a:lnTo>
                  <a:pt x="136651" y="0"/>
                </a:lnTo>
                <a:lnTo>
                  <a:pt x="3637534" y="0"/>
                </a:lnTo>
                <a:lnTo>
                  <a:pt x="3680151" y="6770"/>
                </a:lnTo>
                <a:lnTo>
                  <a:pt x="3717285" y="25649"/>
                </a:lnTo>
                <a:lnTo>
                  <a:pt x="3746772" y="54483"/>
                </a:lnTo>
                <a:lnTo>
                  <a:pt x="3766448" y="91120"/>
                </a:lnTo>
                <a:lnTo>
                  <a:pt x="3774151" y="133410"/>
                </a:lnTo>
                <a:lnTo>
                  <a:pt x="3774186" y="136524"/>
                </a:lnTo>
                <a:lnTo>
                  <a:pt x="3774186" y="683005"/>
                </a:lnTo>
                <a:lnTo>
                  <a:pt x="3767408" y="725604"/>
                </a:lnTo>
                <a:lnTo>
                  <a:pt x="3748515" y="762726"/>
                </a:lnTo>
                <a:lnTo>
                  <a:pt x="3719668" y="792209"/>
                </a:lnTo>
                <a:lnTo>
                  <a:pt x="3683026" y="811894"/>
                </a:lnTo>
                <a:lnTo>
                  <a:pt x="3640751" y="819620"/>
                </a:lnTo>
                <a:lnTo>
                  <a:pt x="3637534" y="819657"/>
                </a:lnTo>
                <a:lnTo>
                  <a:pt x="136651" y="819657"/>
                </a:lnTo>
                <a:lnTo>
                  <a:pt x="94053" y="812880"/>
                </a:lnTo>
                <a:lnTo>
                  <a:pt x="56931" y="793987"/>
                </a:lnTo>
                <a:lnTo>
                  <a:pt x="27448" y="765140"/>
                </a:lnTo>
                <a:lnTo>
                  <a:pt x="7763" y="728498"/>
                </a:lnTo>
                <a:lnTo>
                  <a:pt x="37" y="686223"/>
                </a:lnTo>
                <a:lnTo>
                  <a:pt x="0" y="683005"/>
                </a:lnTo>
                <a:lnTo>
                  <a:pt x="0" y="136524"/>
                </a:lnTo>
                <a:close/>
              </a:path>
            </a:pathLst>
          </a:custGeom>
          <a:ln w="25399">
            <a:solidFill>
              <a:srgbClr val="BB8B00"/>
            </a:solidFill>
          </a:ln>
        </p:spPr>
        <p:txBody>
          <a:bodyPr wrap="square" lIns="0" tIns="0" rIns="0" bIns="0" rtlCol="0">
            <a:noAutofit/>
          </a:bodyPr>
          <a:lstStyle/>
          <a:p>
            <a:endParaRPr/>
          </a:p>
        </p:txBody>
      </p:sp>
      <p:sp>
        <p:nvSpPr>
          <p:cNvPr id="12" name="object 12"/>
          <p:cNvSpPr/>
          <p:nvPr/>
        </p:nvSpPr>
        <p:spPr>
          <a:xfrm>
            <a:off x="7356729" y="5664250"/>
            <a:ext cx="3774187" cy="819670"/>
          </a:xfrm>
          <a:custGeom>
            <a:avLst/>
            <a:gdLst/>
            <a:ahLst/>
            <a:cxnLst/>
            <a:rect l="l" t="t" r="r" b="b"/>
            <a:pathLst>
              <a:path w="3774186" h="819670">
                <a:moveTo>
                  <a:pt x="0" y="136613"/>
                </a:moveTo>
                <a:lnTo>
                  <a:pt x="36" y="686243"/>
                </a:lnTo>
                <a:lnTo>
                  <a:pt x="7755" y="728528"/>
                </a:lnTo>
                <a:lnTo>
                  <a:pt x="27437" y="765168"/>
                </a:lnTo>
                <a:lnTo>
                  <a:pt x="56922" y="794010"/>
                </a:lnTo>
                <a:lnTo>
                  <a:pt x="94047" y="812896"/>
                </a:lnTo>
                <a:lnTo>
                  <a:pt x="136651" y="819670"/>
                </a:lnTo>
                <a:lnTo>
                  <a:pt x="3640720" y="819634"/>
                </a:lnTo>
                <a:lnTo>
                  <a:pt x="3683004" y="811920"/>
                </a:lnTo>
                <a:lnTo>
                  <a:pt x="3719654" y="792250"/>
                </a:lnTo>
                <a:lnTo>
                  <a:pt x="3748508" y="762778"/>
                </a:lnTo>
                <a:lnTo>
                  <a:pt x="3767406" y="725662"/>
                </a:lnTo>
                <a:lnTo>
                  <a:pt x="3774186" y="683056"/>
                </a:lnTo>
                <a:lnTo>
                  <a:pt x="3774149" y="133426"/>
                </a:lnTo>
                <a:lnTo>
                  <a:pt x="3766430" y="91142"/>
                </a:lnTo>
                <a:lnTo>
                  <a:pt x="3746748" y="54501"/>
                </a:lnTo>
                <a:lnTo>
                  <a:pt x="3717263" y="25660"/>
                </a:lnTo>
                <a:lnTo>
                  <a:pt x="3680138" y="6774"/>
                </a:lnTo>
                <a:lnTo>
                  <a:pt x="3637534" y="0"/>
                </a:lnTo>
                <a:lnTo>
                  <a:pt x="133465" y="36"/>
                </a:lnTo>
                <a:lnTo>
                  <a:pt x="91181" y="7749"/>
                </a:lnTo>
                <a:lnTo>
                  <a:pt x="54531" y="27420"/>
                </a:lnTo>
                <a:lnTo>
                  <a:pt x="25677" y="56891"/>
                </a:lnTo>
                <a:lnTo>
                  <a:pt x="6779" y="94008"/>
                </a:lnTo>
                <a:lnTo>
                  <a:pt x="0" y="136613"/>
                </a:lnTo>
                <a:close/>
              </a:path>
            </a:pathLst>
          </a:custGeom>
          <a:solidFill>
            <a:srgbClr val="FFC000"/>
          </a:solidFill>
        </p:spPr>
        <p:txBody>
          <a:bodyPr wrap="square" lIns="0" tIns="0" rIns="0" bIns="0" rtlCol="0">
            <a:noAutofit/>
          </a:bodyPr>
          <a:lstStyle/>
          <a:p>
            <a:endParaRPr/>
          </a:p>
        </p:txBody>
      </p:sp>
      <p:sp>
        <p:nvSpPr>
          <p:cNvPr id="13" name="object 13"/>
          <p:cNvSpPr/>
          <p:nvPr/>
        </p:nvSpPr>
        <p:spPr>
          <a:xfrm>
            <a:off x="7356729" y="5664250"/>
            <a:ext cx="3774187" cy="819670"/>
          </a:xfrm>
          <a:custGeom>
            <a:avLst/>
            <a:gdLst/>
            <a:ahLst/>
            <a:cxnLst/>
            <a:rect l="l" t="t" r="r" b="b"/>
            <a:pathLst>
              <a:path w="3774186" h="819670">
                <a:moveTo>
                  <a:pt x="0" y="136613"/>
                </a:moveTo>
                <a:lnTo>
                  <a:pt x="6779" y="94008"/>
                </a:lnTo>
                <a:lnTo>
                  <a:pt x="25677" y="56891"/>
                </a:lnTo>
                <a:lnTo>
                  <a:pt x="54531" y="27420"/>
                </a:lnTo>
                <a:lnTo>
                  <a:pt x="91181" y="7749"/>
                </a:lnTo>
                <a:lnTo>
                  <a:pt x="133465" y="36"/>
                </a:lnTo>
                <a:lnTo>
                  <a:pt x="136651" y="0"/>
                </a:lnTo>
                <a:lnTo>
                  <a:pt x="3637534" y="0"/>
                </a:lnTo>
                <a:lnTo>
                  <a:pt x="3680138" y="6774"/>
                </a:lnTo>
                <a:lnTo>
                  <a:pt x="3717263" y="25660"/>
                </a:lnTo>
                <a:lnTo>
                  <a:pt x="3746748" y="54501"/>
                </a:lnTo>
                <a:lnTo>
                  <a:pt x="3766430" y="91142"/>
                </a:lnTo>
                <a:lnTo>
                  <a:pt x="3774149" y="133426"/>
                </a:lnTo>
                <a:lnTo>
                  <a:pt x="3774186" y="136613"/>
                </a:lnTo>
                <a:lnTo>
                  <a:pt x="3774186" y="683056"/>
                </a:lnTo>
                <a:lnTo>
                  <a:pt x="3767406" y="725662"/>
                </a:lnTo>
                <a:lnTo>
                  <a:pt x="3748508" y="762778"/>
                </a:lnTo>
                <a:lnTo>
                  <a:pt x="3719654" y="792250"/>
                </a:lnTo>
                <a:lnTo>
                  <a:pt x="3683004" y="811920"/>
                </a:lnTo>
                <a:lnTo>
                  <a:pt x="3640720" y="819634"/>
                </a:lnTo>
                <a:lnTo>
                  <a:pt x="3637534" y="819670"/>
                </a:lnTo>
                <a:lnTo>
                  <a:pt x="136651" y="819670"/>
                </a:lnTo>
                <a:lnTo>
                  <a:pt x="94047" y="812896"/>
                </a:lnTo>
                <a:lnTo>
                  <a:pt x="56922" y="794010"/>
                </a:lnTo>
                <a:lnTo>
                  <a:pt x="27437" y="765168"/>
                </a:lnTo>
                <a:lnTo>
                  <a:pt x="7755" y="728528"/>
                </a:lnTo>
                <a:lnTo>
                  <a:pt x="36" y="686243"/>
                </a:lnTo>
                <a:lnTo>
                  <a:pt x="0" y="683056"/>
                </a:lnTo>
                <a:lnTo>
                  <a:pt x="0" y="136613"/>
                </a:lnTo>
                <a:close/>
              </a:path>
            </a:pathLst>
          </a:custGeom>
          <a:ln w="25400">
            <a:solidFill>
              <a:srgbClr val="BB8B00"/>
            </a:solidFill>
          </a:ln>
        </p:spPr>
        <p:txBody>
          <a:bodyPr wrap="square" lIns="0" tIns="0" rIns="0" bIns="0" rtlCol="0">
            <a:noAutofit/>
          </a:bodyPr>
          <a:lstStyle/>
          <a:p>
            <a:endParaRPr/>
          </a:p>
        </p:txBody>
      </p:sp>
      <p:sp>
        <p:nvSpPr>
          <p:cNvPr id="11" name="object 11"/>
          <p:cNvSpPr txBox="1"/>
          <p:nvPr/>
        </p:nvSpPr>
        <p:spPr>
          <a:xfrm>
            <a:off x="387505" y="197103"/>
            <a:ext cx="1023537" cy="380492"/>
          </a:xfrm>
          <a:prstGeom prst="rect">
            <a:avLst/>
          </a:prstGeom>
        </p:spPr>
        <p:txBody>
          <a:bodyPr wrap="square" lIns="0" tIns="18383" rIns="0" bIns="0" rtlCol="0">
            <a:noAutofit/>
          </a:bodyPr>
          <a:lstStyle/>
          <a:p>
            <a:pPr marL="12700">
              <a:lnSpc>
                <a:spcPts val="2895"/>
              </a:lnSpc>
            </a:pPr>
            <a:r>
              <a:rPr sz="2800" b="1" u="heavy" spc="-25" dirty="0">
                <a:solidFill>
                  <a:srgbClr val="404040"/>
                </a:solidFill>
                <a:latin typeface="Calibri"/>
                <a:cs typeface="Calibri"/>
              </a:rPr>
              <a:t>Tuples</a:t>
            </a:r>
            <a:endParaRPr sz="2800">
              <a:latin typeface="Calibri"/>
              <a:cs typeface="Calibri"/>
            </a:endParaRPr>
          </a:p>
        </p:txBody>
      </p:sp>
      <p:sp>
        <p:nvSpPr>
          <p:cNvPr id="10" name="object 10"/>
          <p:cNvSpPr txBox="1"/>
          <p:nvPr/>
        </p:nvSpPr>
        <p:spPr>
          <a:xfrm>
            <a:off x="631952" y="1223141"/>
            <a:ext cx="3714237" cy="279907"/>
          </a:xfrm>
          <a:prstGeom prst="rect">
            <a:avLst/>
          </a:prstGeom>
        </p:spPr>
        <p:txBody>
          <a:bodyPr wrap="square" lIns="0" tIns="13366" rIns="0" bIns="0" rtlCol="0">
            <a:noAutofit/>
          </a:bodyPr>
          <a:lstStyle/>
          <a:p>
            <a:pPr marL="12700">
              <a:lnSpc>
                <a:spcPts val="2105"/>
              </a:lnSpc>
            </a:pPr>
            <a:r>
              <a:rPr sz="2000" spc="-6" dirty="0">
                <a:latin typeface="Calibri"/>
                <a:cs typeface="Calibri"/>
              </a:rPr>
              <a:t>Tuples are useful because there are</a:t>
            </a:r>
            <a:endParaRPr sz="2000">
              <a:latin typeface="Calibri"/>
              <a:cs typeface="Calibri"/>
            </a:endParaRPr>
          </a:p>
        </p:txBody>
      </p:sp>
      <p:sp>
        <p:nvSpPr>
          <p:cNvPr id="9" name="object 9"/>
          <p:cNvSpPr txBox="1"/>
          <p:nvPr/>
        </p:nvSpPr>
        <p:spPr>
          <a:xfrm>
            <a:off x="631954" y="1573546"/>
            <a:ext cx="152655" cy="1011808"/>
          </a:xfrm>
          <a:prstGeom prst="rect">
            <a:avLst/>
          </a:prstGeom>
        </p:spPr>
        <p:txBody>
          <a:bodyPr wrap="square" lIns="0" tIns="13652" rIns="0" bIns="0" rtlCol="0">
            <a:noAutofit/>
          </a:bodyPr>
          <a:lstStyle/>
          <a:p>
            <a:pPr marL="12700" marR="0">
              <a:lnSpc>
                <a:spcPts val="2150"/>
              </a:lnSpc>
            </a:pPr>
            <a:r>
              <a:rPr sz="2000" dirty="0">
                <a:latin typeface="Arial"/>
                <a:cs typeface="Arial"/>
              </a:rPr>
              <a:t>•</a:t>
            </a:r>
            <a:endParaRPr sz="2000">
              <a:latin typeface="Arial"/>
              <a:cs typeface="Arial"/>
            </a:endParaRPr>
          </a:p>
          <a:p>
            <a:pPr marL="12700">
              <a:lnSpc>
                <a:spcPct val="95825"/>
              </a:lnSpc>
              <a:spcBef>
                <a:spcPts val="472"/>
              </a:spcBef>
            </a:pPr>
            <a:r>
              <a:rPr sz="2000" dirty="0">
                <a:latin typeface="Arial"/>
                <a:cs typeface="Arial"/>
              </a:rPr>
              <a:t>•</a:t>
            </a:r>
            <a:endParaRPr sz="2000">
              <a:latin typeface="Arial"/>
              <a:cs typeface="Arial"/>
            </a:endParaRPr>
          </a:p>
          <a:p>
            <a:pPr marL="12700" marR="0">
              <a:lnSpc>
                <a:spcPct val="95825"/>
              </a:lnSpc>
              <a:spcBef>
                <a:spcPts val="583"/>
              </a:spcBef>
            </a:pPr>
            <a:r>
              <a:rPr sz="2000" dirty="0">
                <a:latin typeface="Arial"/>
                <a:cs typeface="Arial"/>
              </a:rPr>
              <a:t>•</a:t>
            </a:r>
            <a:endParaRPr sz="2000">
              <a:latin typeface="Arial"/>
              <a:cs typeface="Arial"/>
            </a:endParaRPr>
          </a:p>
        </p:txBody>
      </p:sp>
      <p:sp>
        <p:nvSpPr>
          <p:cNvPr id="8" name="object 8"/>
          <p:cNvSpPr txBox="1"/>
          <p:nvPr/>
        </p:nvSpPr>
        <p:spPr>
          <a:xfrm>
            <a:off x="974852" y="1588897"/>
            <a:ext cx="4352533" cy="1011808"/>
          </a:xfrm>
          <a:prstGeom prst="rect">
            <a:avLst/>
          </a:prstGeom>
        </p:spPr>
        <p:txBody>
          <a:bodyPr wrap="square" lIns="0" tIns="13366" rIns="0" bIns="0" rtlCol="0">
            <a:noAutofit/>
          </a:bodyPr>
          <a:lstStyle/>
          <a:p>
            <a:pPr marL="12700" marR="33808">
              <a:lnSpc>
                <a:spcPts val="2105"/>
              </a:lnSpc>
            </a:pPr>
            <a:r>
              <a:rPr sz="2000" spc="-7" dirty="0">
                <a:latin typeface="Calibri"/>
                <a:cs typeface="Calibri"/>
              </a:rPr>
              <a:t>faster than lists</a:t>
            </a:r>
            <a:endParaRPr sz="2000">
              <a:latin typeface="Calibri"/>
              <a:cs typeface="Calibri"/>
            </a:endParaRPr>
          </a:p>
          <a:p>
            <a:pPr marL="12700">
              <a:lnSpc>
                <a:spcPts val="2880"/>
              </a:lnSpc>
              <a:spcBef>
                <a:spcPts val="113"/>
              </a:spcBef>
            </a:pPr>
            <a:r>
              <a:rPr sz="2000" spc="-3" dirty="0">
                <a:latin typeface="Calibri"/>
                <a:cs typeface="Calibri"/>
              </a:rPr>
              <a:t>protect the data, which is immutable tuples can be used as keys on dictionaries</a:t>
            </a:r>
            <a:endParaRPr sz="2000">
              <a:latin typeface="Calibri"/>
              <a:cs typeface="Calibri"/>
            </a:endParaRPr>
          </a:p>
        </p:txBody>
      </p:sp>
      <p:sp>
        <p:nvSpPr>
          <p:cNvPr id="7" name="object 7"/>
          <p:cNvSpPr txBox="1"/>
          <p:nvPr/>
        </p:nvSpPr>
        <p:spPr>
          <a:xfrm>
            <a:off x="631954" y="3052322"/>
            <a:ext cx="5248633" cy="645667"/>
          </a:xfrm>
          <a:prstGeom prst="rect">
            <a:avLst/>
          </a:prstGeom>
        </p:spPr>
        <p:txBody>
          <a:bodyPr wrap="square" lIns="0" tIns="13366" rIns="0" bIns="0" rtlCol="0">
            <a:noAutofit/>
          </a:bodyPr>
          <a:lstStyle/>
          <a:p>
            <a:pPr marL="12700">
              <a:lnSpc>
                <a:spcPts val="2105"/>
              </a:lnSpc>
            </a:pPr>
            <a:r>
              <a:rPr sz="2000" spc="-4" dirty="0">
                <a:latin typeface="Calibri"/>
                <a:cs typeface="Calibri"/>
              </a:rPr>
              <a:t>In addition, it can be used in different useful ways:</a:t>
            </a:r>
            <a:endParaRPr sz="2000">
              <a:latin typeface="Calibri"/>
              <a:cs typeface="Calibri"/>
            </a:endParaRPr>
          </a:p>
          <a:p>
            <a:pPr marL="12700" marR="38176">
              <a:lnSpc>
                <a:spcPct val="101725"/>
              </a:lnSpc>
              <a:spcBef>
                <a:spcPts val="329"/>
              </a:spcBef>
            </a:pPr>
            <a:r>
              <a:rPr sz="2000" spc="-6" dirty="0">
                <a:latin typeface="Calibri"/>
                <a:cs typeface="Calibri"/>
              </a:rPr>
              <a:t>1. Tuples as key/value pairs to build dictionaries</a:t>
            </a:r>
            <a:endParaRPr sz="2000">
              <a:latin typeface="Calibri"/>
              <a:cs typeface="Calibri"/>
            </a:endParaRPr>
          </a:p>
        </p:txBody>
      </p:sp>
      <p:sp>
        <p:nvSpPr>
          <p:cNvPr id="6" name="object 6"/>
          <p:cNvSpPr txBox="1"/>
          <p:nvPr/>
        </p:nvSpPr>
        <p:spPr>
          <a:xfrm>
            <a:off x="7476493" y="3757168"/>
            <a:ext cx="3129537" cy="254000"/>
          </a:xfrm>
          <a:prstGeom prst="rect">
            <a:avLst/>
          </a:prstGeom>
        </p:spPr>
        <p:txBody>
          <a:bodyPr wrap="square" lIns="0" tIns="12065" rIns="0" bIns="0" rtlCol="0">
            <a:noAutofit/>
          </a:bodyPr>
          <a:lstStyle/>
          <a:p>
            <a:pPr marL="12700">
              <a:lnSpc>
                <a:spcPts val="1900"/>
              </a:lnSpc>
            </a:pPr>
            <a:r>
              <a:rPr sz="1800" spc="0" dirty="0">
                <a:solidFill>
                  <a:srgbClr val="FFFFFF"/>
                </a:solidFill>
                <a:latin typeface="Calibri"/>
                <a:cs typeface="Calibri"/>
              </a:rPr>
              <a:t>Dictionary is created using tuples</a:t>
            </a:r>
            <a:endParaRPr sz="1800">
              <a:latin typeface="Calibri"/>
              <a:cs typeface="Calibri"/>
            </a:endParaRPr>
          </a:p>
        </p:txBody>
      </p:sp>
      <p:sp>
        <p:nvSpPr>
          <p:cNvPr id="5" name="object 5"/>
          <p:cNvSpPr txBox="1"/>
          <p:nvPr/>
        </p:nvSpPr>
        <p:spPr>
          <a:xfrm>
            <a:off x="7476492" y="4700909"/>
            <a:ext cx="3001531" cy="528319"/>
          </a:xfrm>
          <a:prstGeom prst="rect">
            <a:avLst/>
          </a:prstGeom>
        </p:spPr>
        <p:txBody>
          <a:bodyPr wrap="square" lIns="0" tIns="12065" rIns="0" bIns="0" rtlCol="0">
            <a:noAutofit/>
          </a:bodyPr>
          <a:lstStyle/>
          <a:p>
            <a:pPr marL="12700">
              <a:lnSpc>
                <a:spcPts val="1900"/>
              </a:lnSpc>
            </a:pPr>
            <a:r>
              <a:rPr sz="1800" spc="0" dirty="0">
                <a:solidFill>
                  <a:srgbClr val="FFFFFF"/>
                </a:solidFill>
                <a:latin typeface="Calibri"/>
                <a:cs typeface="Calibri"/>
              </a:rPr>
              <a:t>Multiple values can be assigned</a:t>
            </a:r>
            <a:endParaRPr sz="1800">
              <a:latin typeface="Calibri"/>
              <a:cs typeface="Calibri"/>
            </a:endParaRPr>
          </a:p>
          <a:p>
            <a:pPr marL="12700" marR="34290">
              <a:lnSpc>
                <a:spcPts val="2160"/>
              </a:lnSpc>
              <a:spcBef>
                <a:spcPts val="13"/>
              </a:spcBef>
            </a:pPr>
            <a:r>
              <a:rPr sz="1800" spc="0" dirty="0">
                <a:solidFill>
                  <a:srgbClr val="FFFFFF"/>
                </a:solidFill>
                <a:latin typeface="Calibri"/>
                <a:cs typeface="Calibri"/>
              </a:rPr>
              <a:t>using tuples</a:t>
            </a:r>
            <a:endParaRPr sz="1800">
              <a:latin typeface="Calibri"/>
              <a:cs typeface="Calibri"/>
            </a:endParaRPr>
          </a:p>
        </p:txBody>
      </p:sp>
      <p:sp>
        <p:nvSpPr>
          <p:cNvPr id="4" name="object 4"/>
          <p:cNvSpPr txBox="1"/>
          <p:nvPr/>
        </p:nvSpPr>
        <p:spPr>
          <a:xfrm>
            <a:off x="7476491" y="5830163"/>
            <a:ext cx="3512464" cy="528320"/>
          </a:xfrm>
          <a:prstGeom prst="rect">
            <a:avLst/>
          </a:prstGeom>
        </p:spPr>
        <p:txBody>
          <a:bodyPr wrap="square" lIns="0" tIns="12065" rIns="0" bIns="0" rtlCol="0">
            <a:noAutofit/>
          </a:bodyPr>
          <a:lstStyle/>
          <a:p>
            <a:pPr marL="12700">
              <a:lnSpc>
                <a:spcPts val="1900"/>
              </a:lnSpc>
            </a:pPr>
            <a:r>
              <a:rPr sz="1800" spc="-2" dirty="0">
                <a:solidFill>
                  <a:srgbClr val="FFFFFF"/>
                </a:solidFill>
                <a:latin typeface="Calibri"/>
                <a:cs typeface="Calibri"/>
              </a:rPr>
              <a:t>“range” function generates sequence</a:t>
            </a:r>
            <a:endParaRPr sz="1800">
              <a:latin typeface="Calibri"/>
              <a:cs typeface="Calibri"/>
            </a:endParaRPr>
          </a:p>
          <a:p>
            <a:pPr marL="12700" marR="34290">
              <a:lnSpc>
                <a:spcPts val="2160"/>
              </a:lnSpc>
              <a:spcBef>
                <a:spcPts val="13"/>
              </a:spcBef>
            </a:pPr>
            <a:r>
              <a:rPr sz="1800" spc="-1" dirty="0">
                <a:solidFill>
                  <a:srgbClr val="FFFFFF"/>
                </a:solidFill>
                <a:latin typeface="Calibri"/>
                <a:cs typeface="Calibri"/>
              </a:rPr>
              <a:t>of numbers. E.g. range(3) = (0,1,2)</a:t>
            </a:r>
            <a:endParaRPr sz="1800">
              <a:latin typeface="Calibri"/>
              <a:cs typeface="Calibri"/>
            </a:endParaRPr>
          </a:p>
        </p:txBody>
      </p:sp>
      <p:sp>
        <p:nvSpPr>
          <p:cNvPr id="2" name="object 2"/>
          <p:cNvSpPr txBox="1"/>
          <p:nvPr/>
        </p:nvSpPr>
        <p:spPr>
          <a:xfrm>
            <a:off x="969825" y="3792791"/>
            <a:ext cx="5223129" cy="269113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3"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7" name="object 7"/>
          <p:cNvSpPr/>
          <p:nvPr/>
        </p:nvSpPr>
        <p:spPr>
          <a:xfrm>
            <a:off x="1205347" y="2646172"/>
            <a:ext cx="4336415" cy="2286000"/>
          </a:xfrm>
          <a:prstGeom prst="rect">
            <a:avLst/>
          </a:prstGeom>
          <a:blipFill>
            <a:blip r:embed="rId2" cstate="print"/>
            <a:stretch>
              <a:fillRect/>
            </a:stretch>
          </a:blipFill>
        </p:spPr>
        <p:txBody>
          <a:bodyPr wrap="square" lIns="0" tIns="0" rIns="0" bIns="0" rtlCol="0">
            <a:noAutofit/>
          </a:bodyPr>
          <a:lstStyle/>
          <a:p>
            <a:endParaRPr/>
          </a:p>
        </p:txBody>
      </p:sp>
      <p:sp>
        <p:nvSpPr>
          <p:cNvPr id="8" name="object 8"/>
          <p:cNvSpPr/>
          <p:nvPr/>
        </p:nvSpPr>
        <p:spPr>
          <a:xfrm>
            <a:off x="893623" y="2646172"/>
            <a:ext cx="4959984" cy="2286000"/>
          </a:xfrm>
          <a:custGeom>
            <a:avLst/>
            <a:gdLst/>
            <a:ahLst/>
            <a:cxnLst/>
            <a:rect l="l" t="t" r="r" b="b"/>
            <a:pathLst>
              <a:path w="4959984" h="2286000">
                <a:moveTo>
                  <a:pt x="0" y="2286000"/>
                </a:moveTo>
                <a:lnTo>
                  <a:pt x="4959984" y="2286000"/>
                </a:lnTo>
                <a:lnTo>
                  <a:pt x="4959984" y="0"/>
                </a:lnTo>
                <a:lnTo>
                  <a:pt x="0" y="0"/>
                </a:lnTo>
                <a:lnTo>
                  <a:pt x="0" y="2286000"/>
                </a:lnTo>
                <a:close/>
              </a:path>
            </a:pathLst>
          </a:custGeom>
          <a:ln w="28575">
            <a:solidFill>
              <a:srgbClr val="BB8B00"/>
            </a:solidFill>
            <a:prstDash val="lgDash"/>
          </a:ln>
        </p:spPr>
        <p:txBody>
          <a:bodyPr wrap="square" lIns="0" tIns="0" rIns="0" bIns="0" rtlCol="0">
            <a:noAutofit/>
          </a:bodyPr>
          <a:lstStyle/>
          <a:p>
            <a:endParaRPr/>
          </a:p>
        </p:txBody>
      </p:sp>
      <p:sp>
        <p:nvSpPr>
          <p:cNvPr id="9" name="object 9"/>
          <p:cNvSpPr/>
          <p:nvPr/>
        </p:nvSpPr>
        <p:spPr>
          <a:xfrm>
            <a:off x="7620002" y="4233291"/>
            <a:ext cx="3879215" cy="1165478"/>
          </a:xfrm>
          <a:custGeom>
            <a:avLst/>
            <a:gdLst/>
            <a:ahLst/>
            <a:cxnLst/>
            <a:rect l="l" t="t" r="r" b="b"/>
            <a:pathLst>
              <a:path w="3879215" h="1165478">
                <a:moveTo>
                  <a:pt x="0" y="194182"/>
                </a:moveTo>
                <a:lnTo>
                  <a:pt x="0" y="971295"/>
                </a:lnTo>
                <a:lnTo>
                  <a:pt x="644" y="987214"/>
                </a:lnTo>
                <a:lnTo>
                  <a:pt x="9905" y="1032651"/>
                </a:lnTo>
                <a:lnTo>
                  <a:pt x="29111" y="1073558"/>
                </a:lnTo>
                <a:lnTo>
                  <a:pt x="56911" y="1108582"/>
                </a:lnTo>
                <a:lnTo>
                  <a:pt x="91955" y="1136372"/>
                </a:lnTo>
                <a:lnTo>
                  <a:pt x="132892" y="1155574"/>
                </a:lnTo>
                <a:lnTo>
                  <a:pt x="178373" y="1164834"/>
                </a:lnTo>
                <a:lnTo>
                  <a:pt x="194309" y="1165478"/>
                </a:lnTo>
                <a:lnTo>
                  <a:pt x="3685031" y="1165478"/>
                </a:lnTo>
                <a:lnTo>
                  <a:pt x="3731719" y="1159832"/>
                </a:lnTo>
                <a:lnTo>
                  <a:pt x="3774301" y="1143794"/>
                </a:lnTo>
                <a:lnTo>
                  <a:pt x="3811433" y="1118716"/>
                </a:lnTo>
                <a:lnTo>
                  <a:pt x="3841769" y="1085953"/>
                </a:lnTo>
                <a:lnTo>
                  <a:pt x="3863965" y="1046857"/>
                </a:lnTo>
                <a:lnTo>
                  <a:pt x="3876675" y="1002779"/>
                </a:lnTo>
                <a:lnTo>
                  <a:pt x="3879215" y="971295"/>
                </a:lnTo>
                <a:lnTo>
                  <a:pt x="3879215" y="194182"/>
                </a:lnTo>
                <a:lnTo>
                  <a:pt x="3873575" y="147536"/>
                </a:lnTo>
                <a:lnTo>
                  <a:pt x="3857554" y="104969"/>
                </a:lnTo>
                <a:lnTo>
                  <a:pt x="3832495" y="67833"/>
                </a:lnTo>
                <a:lnTo>
                  <a:pt x="3799744" y="37482"/>
                </a:lnTo>
                <a:lnTo>
                  <a:pt x="3760646" y="15267"/>
                </a:lnTo>
                <a:lnTo>
                  <a:pt x="3716546" y="2543"/>
                </a:lnTo>
                <a:lnTo>
                  <a:pt x="3685031" y="0"/>
                </a:lnTo>
                <a:lnTo>
                  <a:pt x="194309" y="0"/>
                </a:lnTo>
                <a:lnTo>
                  <a:pt x="147614" y="5646"/>
                </a:lnTo>
                <a:lnTo>
                  <a:pt x="105013" y="21684"/>
                </a:lnTo>
                <a:lnTo>
                  <a:pt x="67854" y="46762"/>
                </a:lnTo>
                <a:lnTo>
                  <a:pt x="37490" y="79525"/>
                </a:lnTo>
                <a:lnTo>
                  <a:pt x="15269" y="118621"/>
                </a:lnTo>
                <a:lnTo>
                  <a:pt x="2543" y="162699"/>
                </a:lnTo>
                <a:lnTo>
                  <a:pt x="0" y="194182"/>
                </a:lnTo>
                <a:close/>
              </a:path>
            </a:pathLst>
          </a:custGeom>
          <a:solidFill>
            <a:srgbClr val="FFC000"/>
          </a:solidFill>
        </p:spPr>
        <p:txBody>
          <a:bodyPr wrap="square" lIns="0" tIns="0" rIns="0" bIns="0" rtlCol="0">
            <a:noAutofit/>
          </a:bodyPr>
          <a:lstStyle/>
          <a:p>
            <a:endParaRPr/>
          </a:p>
        </p:txBody>
      </p:sp>
      <p:sp>
        <p:nvSpPr>
          <p:cNvPr id="10" name="object 10"/>
          <p:cNvSpPr/>
          <p:nvPr/>
        </p:nvSpPr>
        <p:spPr>
          <a:xfrm>
            <a:off x="7620002" y="4233291"/>
            <a:ext cx="3879215" cy="1165478"/>
          </a:xfrm>
          <a:custGeom>
            <a:avLst/>
            <a:gdLst/>
            <a:ahLst/>
            <a:cxnLst/>
            <a:rect l="l" t="t" r="r" b="b"/>
            <a:pathLst>
              <a:path w="3879215" h="1165478">
                <a:moveTo>
                  <a:pt x="0" y="194182"/>
                </a:moveTo>
                <a:lnTo>
                  <a:pt x="5647" y="147536"/>
                </a:lnTo>
                <a:lnTo>
                  <a:pt x="21688" y="104969"/>
                </a:lnTo>
                <a:lnTo>
                  <a:pt x="46773" y="67833"/>
                </a:lnTo>
                <a:lnTo>
                  <a:pt x="79552" y="37482"/>
                </a:lnTo>
                <a:lnTo>
                  <a:pt x="118675" y="15267"/>
                </a:lnTo>
                <a:lnTo>
                  <a:pt x="162791" y="2543"/>
                </a:lnTo>
                <a:lnTo>
                  <a:pt x="194309" y="0"/>
                </a:lnTo>
                <a:lnTo>
                  <a:pt x="3685031" y="0"/>
                </a:lnTo>
                <a:lnTo>
                  <a:pt x="3731719" y="5646"/>
                </a:lnTo>
                <a:lnTo>
                  <a:pt x="3774301" y="21684"/>
                </a:lnTo>
                <a:lnTo>
                  <a:pt x="3811433" y="46762"/>
                </a:lnTo>
                <a:lnTo>
                  <a:pt x="3841769" y="79525"/>
                </a:lnTo>
                <a:lnTo>
                  <a:pt x="3863965" y="118621"/>
                </a:lnTo>
                <a:lnTo>
                  <a:pt x="3876675" y="162699"/>
                </a:lnTo>
                <a:lnTo>
                  <a:pt x="3879215" y="194182"/>
                </a:lnTo>
                <a:lnTo>
                  <a:pt x="3879215" y="971295"/>
                </a:lnTo>
                <a:lnTo>
                  <a:pt x="3873575" y="1017942"/>
                </a:lnTo>
                <a:lnTo>
                  <a:pt x="3857554" y="1060509"/>
                </a:lnTo>
                <a:lnTo>
                  <a:pt x="3832495" y="1097645"/>
                </a:lnTo>
                <a:lnTo>
                  <a:pt x="3799744" y="1127996"/>
                </a:lnTo>
                <a:lnTo>
                  <a:pt x="3760646" y="1150211"/>
                </a:lnTo>
                <a:lnTo>
                  <a:pt x="3716546" y="1162935"/>
                </a:lnTo>
                <a:lnTo>
                  <a:pt x="3685031" y="1165478"/>
                </a:lnTo>
                <a:lnTo>
                  <a:pt x="194309" y="1165478"/>
                </a:lnTo>
                <a:lnTo>
                  <a:pt x="147614" y="1159832"/>
                </a:lnTo>
                <a:lnTo>
                  <a:pt x="105013" y="1143794"/>
                </a:lnTo>
                <a:lnTo>
                  <a:pt x="67854" y="1118716"/>
                </a:lnTo>
                <a:lnTo>
                  <a:pt x="37490" y="1085953"/>
                </a:lnTo>
                <a:lnTo>
                  <a:pt x="15269" y="1046857"/>
                </a:lnTo>
                <a:lnTo>
                  <a:pt x="2543" y="1002779"/>
                </a:lnTo>
                <a:lnTo>
                  <a:pt x="0" y="971295"/>
                </a:lnTo>
                <a:lnTo>
                  <a:pt x="0" y="194182"/>
                </a:lnTo>
                <a:close/>
              </a:path>
            </a:pathLst>
          </a:custGeom>
          <a:ln w="25400">
            <a:solidFill>
              <a:srgbClr val="BB8B00"/>
            </a:solidFill>
          </a:ln>
        </p:spPr>
        <p:txBody>
          <a:bodyPr wrap="square" lIns="0" tIns="0" rIns="0" bIns="0" rtlCol="0">
            <a:noAutofit/>
          </a:bodyPr>
          <a:lstStyle/>
          <a:p>
            <a:endParaRPr/>
          </a:p>
        </p:txBody>
      </p:sp>
      <p:sp>
        <p:nvSpPr>
          <p:cNvPr id="11" name="object 11"/>
          <p:cNvSpPr/>
          <p:nvPr/>
        </p:nvSpPr>
        <p:spPr>
          <a:xfrm>
            <a:off x="5375531" y="4195957"/>
            <a:ext cx="2245487" cy="396113"/>
          </a:xfrm>
          <a:custGeom>
            <a:avLst/>
            <a:gdLst/>
            <a:ahLst/>
            <a:cxnLst/>
            <a:rect l="l" t="t" r="r" b="b"/>
            <a:pathLst>
              <a:path w="2245487" h="396113">
                <a:moveTo>
                  <a:pt x="14732" y="45212"/>
                </a:moveTo>
                <a:lnTo>
                  <a:pt x="34873" y="49274"/>
                </a:lnTo>
                <a:lnTo>
                  <a:pt x="2243454" y="396113"/>
                </a:lnTo>
                <a:lnTo>
                  <a:pt x="2245487" y="383667"/>
                </a:lnTo>
                <a:lnTo>
                  <a:pt x="36610" y="36656"/>
                </a:lnTo>
                <a:lnTo>
                  <a:pt x="13462" y="33020"/>
                </a:lnTo>
                <a:lnTo>
                  <a:pt x="11430" y="45593"/>
                </a:lnTo>
                <a:lnTo>
                  <a:pt x="76835" y="99949"/>
                </a:lnTo>
                <a:lnTo>
                  <a:pt x="79501" y="102108"/>
                </a:lnTo>
                <a:lnTo>
                  <a:pt x="83566" y="101727"/>
                </a:lnTo>
                <a:lnTo>
                  <a:pt x="85725" y="99060"/>
                </a:lnTo>
                <a:lnTo>
                  <a:pt x="88011" y="96266"/>
                </a:lnTo>
                <a:lnTo>
                  <a:pt x="87503" y="92329"/>
                </a:lnTo>
                <a:lnTo>
                  <a:pt x="84836" y="90043"/>
                </a:lnTo>
                <a:lnTo>
                  <a:pt x="34873" y="49274"/>
                </a:lnTo>
                <a:lnTo>
                  <a:pt x="14732" y="45212"/>
                </a:lnTo>
                <a:lnTo>
                  <a:pt x="16510" y="34290"/>
                </a:lnTo>
                <a:lnTo>
                  <a:pt x="24982" y="41203"/>
                </a:lnTo>
                <a:lnTo>
                  <a:pt x="14732" y="45212"/>
                </a:lnTo>
                <a:close/>
              </a:path>
              <a:path w="2245487" h="396113">
                <a:moveTo>
                  <a:pt x="76835" y="99949"/>
                </a:moveTo>
                <a:lnTo>
                  <a:pt x="11430" y="45593"/>
                </a:lnTo>
                <a:lnTo>
                  <a:pt x="13462" y="33020"/>
                </a:lnTo>
                <a:lnTo>
                  <a:pt x="36610" y="36656"/>
                </a:lnTo>
                <a:lnTo>
                  <a:pt x="96900" y="13081"/>
                </a:lnTo>
                <a:lnTo>
                  <a:pt x="100203" y="11811"/>
                </a:lnTo>
                <a:lnTo>
                  <a:pt x="101854" y="8128"/>
                </a:lnTo>
                <a:lnTo>
                  <a:pt x="100584" y="4826"/>
                </a:lnTo>
                <a:lnTo>
                  <a:pt x="99313" y="1651"/>
                </a:lnTo>
                <a:lnTo>
                  <a:pt x="95631" y="0"/>
                </a:lnTo>
                <a:lnTo>
                  <a:pt x="92329" y="1270"/>
                </a:lnTo>
                <a:lnTo>
                  <a:pt x="0" y="37338"/>
                </a:lnTo>
                <a:lnTo>
                  <a:pt x="76835" y="99949"/>
                </a:lnTo>
                <a:close/>
              </a:path>
              <a:path w="2245487" h="396113">
                <a:moveTo>
                  <a:pt x="24982" y="41203"/>
                </a:moveTo>
                <a:lnTo>
                  <a:pt x="16510" y="34290"/>
                </a:lnTo>
                <a:lnTo>
                  <a:pt x="14732" y="45212"/>
                </a:lnTo>
                <a:lnTo>
                  <a:pt x="24982" y="41203"/>
                </a:lnTo>
                <a:close/>
              </a:path>
            </a:pathLst>
          </a:custGeom>
          <a:solidFill>
            <a:srgbClr val="FFBE00"/>
          </a:solidFill>
        </p:spPr>
        <p:txBody>
          <a:bodyPr wrap="square" lIns="0" tIns="0" rIns="0" bIns="0" rtlCol="0">
            <a:noAutofit/>
          </a:bodyPr>
          <a:lstStyle/>
          <a:p>
            <a:endParaRPr/>
          </a:p>
        </p:txBody>
      </p:sp>
      <p:sp>
        <p:nvSpPr>
          <p:cNvPr id="6" name="object 6"/>
          <p:cNvSpPr txBox="1"/>
          <p:nvPr/>
        </p:nvSpPr>
        <p:spPr>
          <a:xfrm>
            <a:off x="387505" y="197103"/>
            <a:ext cx="1023537" cy="380492"/>
          </a:xfrm>
          <a:prstGeom prst="rect">
            <a:avLst/>
          </a:prstGeom>
        </p:spPr>
        <p:txBody>
          <a:bodyPr wrap="square" lIns="0" tIns="18383" rIns="0" bIns="0" rtlCol="0">
            <a:noAutofit/>
          </a:bodyPr>
          <a:lstStyle/>
          <a:p>
            <a:pPr marL="12700">
              <a:lnSpc>
                <a:spcPts val="2895"/>
              </a:lnSpc>
            </a:pPr>
            <a:r>
              <a:rPr sz="2800" b="1" u="heavy" spc="-25" dirty="0">
                <a:solidFill>
                  <a:srgbClr val="404040"/>
                </a:solidFill>
                <a:latin typeface="Calibri"/>
                <a:cs typeface="Calibri"/>
              </a:rPr>
              <a:t>Tuples</a:t>
            </a:r>
            <a:endParaRPr sz="2800">
              <a:latin typeface="Calibri"/>
              <a:cs typeface="Calibri"/>
            </a:endParaRPr>
          </a:p>
        </p:txBody>
      </p:sp>
      <p:sp>
        <p:nvSpPr>
          <p:cNvPr id="5" name="object 5"/>
          <p:cNvSpPr txBox="1"/>
          <p:nvPr/>
        </p:nvSpPr>
        <p:spPr>
          <a:xfrm>
            <a:off x="619152" y="1320169"/>
            <a:ext cx="10729179" cy="950721"/>
          </a:xfrm>
          <a:prstGeom prst="rect">
            <a:avLst/>
          </a:prstGeom>
        </p:spPr>
        <p:txBody>
          <a:bodyPr wrap="square" lIns="0" tIns="13366" rIns="0" bIns="0" rtlCol="0">
            <a:noAutofit/>
          </a:bodyPr>
          <a:lstStyle/>
          <a:p>
            <a:pPr marL="12700" marR="33808">
              <a:lnSpc>
                <a:spcPts val="2105"/>
              </a:lnSpc>
            </a:pPr>
            <a:r>
              <a:rPr sz="2000" b="1" spc="-7" dirty="0">
                <a:latin typeface="Calibri"/>
                <a:cs typeface="Calibri"/>
              </a:rPr>
              <a:t>Tuple Unpacking</a:t>
            </a:r>
            <a:endParaRPr sz="2000">
              <a:latin typeface="Calibri"/>
              <a:cs typeface="Calibri"/>
            </a:endParaRPr>
          </a:p>
          <a:p>
            <a:pPr marL="12700">
              <a:lnSpc>
                <a:spcPts val="2400"/>
              </a:lnSpc>
              <a:spcBef>
                <a:spcPts val="474"/>
              </a:spcBef>
            </a:pPr>
            <a:r>
              <a:rPr sz="2000" spc="-125" dirty="0">
                <a:latin typeface="Calibri"/>
                <a:cs typeface="Calibri"/>
              </a:rPr>
              <a:t>T</a:t>
            </a:r>
            <a:r>
              <a:rPr sz="2000" spc="0" dirty="0">
                <a:latin typeface="Calibri"/>
                <a:cs typeface="Calibri"/>
              </a:rPr>
              <a:t>u</a:t>
            </a:r>
            <a:r>
              <a:rPr sz="2000" spc="4" dirty="0">
                <a:latin typeface="Calibri"/>
                <a:cs typeface="Calibri"/>
              </a:rPr>
              <a:t>p</a:t>
            </a:r>
            <a:r>
              <a:rPr sz="2000" spc="0" dirty="0">
                <a:latin typeface="Calibri"/>
                <a:cs typeface="Calibri"/>
              </a:rPr>
              <a:t>le</a:t>
            </a:r>
            <a:r>
              <a:rPr sz="2000" spc="-9" dirty="0">
                <a:latin typeface="Calibri"/>
                <a:cs typeface="Calibri"/>
              </a:rPr>
              <a:t> </a:t>
            </a:r>
            <a:r>
              <a:rPr sz="2000" spc="0" dirty="0">
                <a:latin typeface="Calibri"/>
                <a:cs typeface="Calibri"/>
              </a:rPr>
              <a:t>u</a:t>
            </a:r>
            <a:r>
              <a:rPr sz="2000" spc="4" dirty="0">
                <a:latin typeface="Calibri"/>
                <a:cs typeface="Calibri"/>
              </a:rPr>
              <a:t>n</a:t>
            </a:r>
            <a:r>
              <a:rPr sz="2000" spc="0" dirty="0">
                <a:latin typeface="Calibri"/>
                <a:cs typeface="Calibri"/>
              </a:rPr>
              <a:t>pa</a:t>
            </a:r>
            <a:r>
              <a:rPr sz="2000" spc="4" dirty="0">
                <a:latin typeface="Calibri"/>
                <a:cs typeface="Calibri"/>
              </a:rPr>
              <a:t>c</a:t>
            </a:r>
            <a:r>
              <a:rPr sz="2000" spc="0" dirty="0">
                <a:latin typeface="Calibri"/>
                <a:cs typeface="Calibri"/>
              </a:rPr>
              <a:t>king</a:t>
            </a:r>
            <a:r>
              <a:rPr sz="2000" spc="-14" dirty="0">
                <a:latin typeface="Calibri"/>
                <a:cs typeface="Calibri"/>
              </a:rPr>
              <a:t> </a:t>
            </a:r>
            <a:r>
              <a:rPr sz="2000" spc="0" dirty="0">
                <a:latin typeface="Calibri"/>
                <a:cs typeface="Calibri"/>
              </a:rPr>
              <a:t>al</a:t>
            </a:r>
            <a:r>
              <a:rPr sz="2000" spc="-9" dirty="0">
                <a:latin typeface="Calibri"/>
                <a:cs typeface="Calibri"/>
              </a:rPr>
              <a:t>l</a:t>
            </a:r>
            <a:r>
              <a:rPr sz="2000" spc="-14" dirty="0">
                <a:latin typeface="Calibri"/>
                <a:cs typeface="Calibri"/>
              </a:rPr>
              <a:t>ow</a:t>
            </a:r>
            <a:r>
              <a:rPr sz="2000" spc="0" dirty="0">
                <a:latin typeface="Calibri"/>
                <a:cs typeface="Calibri"/>
              </a:rPr>
              <a:t>s </a:t>
            </a:r>
            <a:r>
              <a:rPr sz="2000" spc="-25" dirty="0">
                <a:latin typeface="Calibri"/>
                <a:cs typeface="Calibri"/>
              </a:rPr>
              <a:t>t</a:t>
            </a:r>
            <a:r>
              <a:rPr sz="2000" spc="0" dirty="0">
                <a:latin typeface="Calibri"/>
                <a:cs typeface="Calibri"/>
              </a:rPr>
              <a:t>o </a:t>
            </a:r>
            <a:r>
              <a:rPr sz="2000" spc="-34" dirty="0">
                <a:latin typeface="Calibri"/>
                <a:cs typeface="Calibri"/>
              </a:rPr>
              <a:t>e</a:t>
            </a:r>
            <a:r>
              <a:rPr sz="2000" spc="0" dirty="0">
                <a:latin typeface="Calibri"/>
                <a:cs typeface="Calibri"/>
              </a:rPr>
              <a:t>xt</a:t>
            </a:r>
            <a:r>
              <a:rPr sz="2000" spc="-39" dirty="0">
                <a:latin typeface="Calibri"/>
                <a:cs typeface="Calibri"/>
              </a:rPr>
              <a:t>r</a:t>
            </a:r>
            <a:r>
              <a:rPr sz="2000" spc="0" dirty="0">
                <a:latin typeface="Calibri"/>
                <a:cs typeface="Calibri"/>
              </a:rPr>
              <a:t>act</a:t>
            </a:r>
            <a:r>
              <a:rPr sz="2000" spc="19" dirty="0">
                <a:latin typeface="Calibri"/>
                <a:cs typeface="Calibri"/>
              </a:rPr>
              <a:t> </a:t>
            </a:r>
            <a:r>
              <a:rPr sz="2000" spc="0" dirty="0">
                <a:latin typeface="Calibri"/>
                <a:cs typeface="Calibri"/>
              </a:rPr>
              <a:t>tu</a:t>
            </a:r>
            <a:r>
              <a:rPr sz="2000" spc="4" dirty="0">
                <a:latin typeface="Calibri"/>
                <a:cs typeface="Calibri"/>
              </a:rPr>
              <a:t>p</a:t>
            </a:r>
            <a:r>
              <a:rPr sz="2000" spc="0" dirty="0">
                <a:latin typeface="Calibri"/>
                <a:cs typeface="Calibri"/>
              </a:rPr>
              <a:t>le</a:t>
            </a:r>
            <a:r>
              <a:rPr sz="2000" spc="-9" dirty="0">
                <a:latin typeface="Calibri"/>
                <a:cs typeface="Calibri"/>
              </a:rPr>
              <a:t> </a:t>
            </a:r>
            <a:r>
              <a:rPr sz="2000" spc="0" dirty="0">
                <a:latin typeface="Calibri"/>
                <a:cs typeface="Calibri"/>
              </a:rPr>
              <a:t>e</a:t>
            </a:r>
            <a:r>
              <a:rPr sz="2000" spc="-4" dirty="0">
                <a:latin typeface="Calibri"/>
                <a:cs typeface="Calibri"/>
              </a:rPr>
              <a:t>l</a:t>
            </a:r>
            <a:r>
              <a:rPr sz="2000" spc="0" dirty="0">
                <a:latin typeface="Calibri"/>
                <a:cs typeface="Calibri"/>
              </a:rPr>
              <a:t>e</a:t>
            </a:r>
            <a:r>
              <a:rPr sz="2000" spc="-4" dirty="0">
                <a:latin typeface="Calibri"/>
                <a:cs typeface="Calibri"/>
              </a:rPr>
              <a:t>m</a:t>
            </a:r>
            <a:r>
              <a:rPr sz="2000" spc="0" dirty="0">
                <a:latin typeface="Calibri"/>
                <a:cs typeface="Calibri"/>
              </a:rPr>
              <a:t>e</a:t>
            </a:r>
            <a:r>
              <a:rPr sz="2000" spc="-19" dirty="0">
                <a:latin typeface="Calibri"/>
                <a:cs typeface="Calibri"/>
              </a:rPr>
              <a:t>n</a:t>
            </a:r>
            <a:r>
              <a:rPr sz="2000" spc="0" dirty="0">
                <a:latin typeface="Calibri"/>
                <a:cs typeface="Calibri"/>
              </a:rPr>
              <a:t>ts</a:t>
            </a:r>
            <a:r>
              <a:rPr sz="2000" spc="34" dirty="0">
                <a:latin typeface="Calibri"/>
                <a:cs typeface="Calibri"/>
              </a:rPr>
              <a:t> </a:t>
            </a:r>
            <a:r>
              <a:rPr sz="2000" spc="0" dirty="0">
                <a:latin typeface="Calibri"/>
                <a:cs typeface="Calibri"/>
              </a:rPr>
              <a:t>au</a:t>
            </a:r>
            <a:r>
              <a:rPr sz="2000" spc="-19" dirty="0">
                <a:latin typeface="Calibri"/>
                <a:cs typeface="Calibri"/>
              </a:rPr>
              <a:t>t</a:t>
            </a:r>
            <a:r>
              <a:rPr sz="2000" spc="0" dirty="0">
                <a:latin typeface="Calibri"/>
                <a:cs typeface="Calibri"/>
              </a:rPr>
              <a:t>om</a:t>
            </a:r>
            <a:r>
              <a:rPr sz="2000" spc="-29" dirty="0">
                <a:latin typeface="Calibri"/>
                <a:cs typeface="Calibri"/>
              </a:rPr>
              <a:t>a</a:t>
            </a:r>
            <a:r>
              <a:rPr sz="2000" spc="0" dirty="0">
                <a:latin typeface="Calibri"/>
                <a:cs typeface="Calibri"/>
              </a:rPr>
              <a:t>ti</a:t>
            </a:r>
            <a:r>
              <a:rPr sz="2000" spc="-9" dirty="0">
                <a:latin typeface="Calibri"/>
                <a:cs typeface="Calibri"/>
              </a:rPr>
              <a:t>c</a:t>
            </a:r>
            <a:r>
              <a:rPr sz="2000" spc="0" dirty="0">
                <a:latin typeface="Calibri"/>
                <a:cs typeface="Calibri"/>
              </a:rPr>
              <a:t>al</a:t>
            </a:r>
            <a:r>
              <a:rPr sz="2000" spc="-9" dirty="0">
                <a:latin typeface="Calibri"/>
                <a:cs typeface="Calibri"/>
              </a:rPr>
              <a:t>l</a:t>
            </a:r>
            <a:r>
              <a:rPr sz="2000" spc="0" dirty="0">
                <a:latin typeface="Calibri"/>
                <a:cs typeface="Calibri"/>
              </a:rPr>
              <a:t>y</a:t>
            </a:r>
            <a:r>
              <a:rPr sz="2000" spc="19" dirty="0">
                <a:latin typeface="Calibri"/>
                <a:cs typeface="Calibri"/>
              </a:rPr>
              <a:t> </a:t>
            </a:r>
            <a:r>
              <a:rPr sz="2000" spc="0" dirty="0">
                <a:latin typeface="Calibri"/>
                <a:cs typeface="Calibri"/>
              </a:rPr>
              <a:t>is</a:t>
            </a:r>
            <a:r>
              <a:rPr sz="2000" spc="-4" dirty="0">
                <a:latin typeface="Calibri"/>
                <a:cs typeface="Calibri"/>
              </a:rPr>
              <a:t> </a:t>
            </a:r>
            <a:r>
              <a:rPr sz="2000" spc="0" dirty="0">
                <a:latin typeface="Calibri"/>
                <a:cs typeface="Calibri"/>
              </a:rPr>
              <a:t>t</a:t>
            </a:r>
            <a:r>
              <a:rPr sz="2000" spc="4" dirty="0">
                <a:latin typeface="Calibri"/>
                <a:cs typeface="Calibri"/>
              </a:rPr>
              <a:t>h</a:t>
            </a:r>
            <a:r>
              <a:rPr sz="2000" spc="0" dirty="0">
                <a:latin typeface="Calibri"/>
                <a:cs typeface="Calibri"/>
              </a:rPr>
              <a:t>e l</a:t>
            </a:r>
            <a:r>
              <a:rPr sz="2000" spc="-4" dirty="0">
                <a:latin typeface="Calibri"/>
                <a:cs typeface="Calibri"/>
              </a:rPr>
              <a:t>i</a:t>
            </a:r>
            <a:r>
              <a:rPr sz="2000" spc="-29" dirty="0">
                <a:latin typeface="Calibri"/>
                <a:cs typeface="Calibri"/>
              </a:rPr>
              <a:t>s</a:t>
            </a:r>
            <a:r>
              <a:rPr sz="2000" spc="0" dirty="0">
                <a:latin typeface="Calibri"/>
                <a:cs typeface="Calibri"/>
              </a:rPr>
              <a:t>t</a:t>
            </a:r>
            <a:r>
              <a:rPr sz="2000" spc="14" dirty="0">
                <a:latin typeface="Calibri"/>
                <a:cs typeface="Calibri"/>
              </a:rPr>
              <a:t> </a:t>
            </a:r>
            <a:r>
              <a:rPr sz="2000" spc="0" dirty="0">
                <a:latin typeface="Calibri"/>
                <a:cs typeface="Calibri"/>
              </a:rPr>
              <a:t>of</a:t>
            </a:r>
            <a:r>
              <a:rPr sz="2000" spc="-9" dirty="0">
                <a:latin typeface="Calibri"/>
                <a:cs typeface="Calibri"/>
              </a:rPr>
              <a:t> </a:t>
            </a:r>
            <a:r>
              <a:rPr sz="2000" spc="-29" dirty="0">
                <a:latin typeface="Calibri"/>
                <a:cs typeface="Calibri"/>
              </a:rPr>
              <a:t>v</a:t>
            </a:r>
            <a:r>
              <a:rPr sz="2000" spc="0" dirty="0">
                <a:latin typeface="Calibri"/>
                <a:cs typeface="Calibri"/>
              </a:rPr>
              <a:t>ar</a:t>
            </a:r>
            <a:r>
              <a:rPr sz="2000" spc="-4" dirty="0">
                <a:latin typeface="Calibri"/>
                <a:cs typeface="Calibri"/>
              </a:rPr>
              <a:t>i</a:t>
            </a:r>
            <a:r>
              <a:rPr sz="2000" spc="0" dirty="0">
                <a:latin typeface="Calibri"/>
                <a:cs typeface="Calibri"/>
              </a:rPr>
              <a:t>ables</a:t>
            </a:r>
            <a:r>
              <a:rPr sz="2000" spc="19" dirty="0">
                <a:latin typeface="Calibri"/>
                <a:cs typeface="Calibri"/>
              </a:rPr>
              <a:t> </a:t>
            </a:r>
            <a:r>
              <a:rPr sz="2000" spc="0" dirty="0">
                <a:latin typeface="Calibri"/>
                <a:cs typeface="Calibri"/>
              </a:rPr>
              <a:t>on</a:t>
            </a:r>
            <a:r>
              <a:rPr sz="2000" spc="-19" dirty="0">
                <a:latin typeface="Calibri"/>
                <a:cs typeface="Calibri"/>
              </a:rPr>
              <a:t> </a:t>
            </a:r>
            <a:r>
              <a:rPr sz="2000" spc="0" dirty="0">
                <a:latin typeface="Calibri"/>
                <a:cs typeface="Calibri"/>
              </a:rPr>
              <a:t>the l</a:t>
            </a:r>
            <a:r>
              <a:rPr sz="2000" spc="-9" dirty="0">
                <a:latin typeface="Calibri"/>
                <a:cs typeface="Calibri"/>
              </a:rPr>
              <a:t>e</a:t>
            </a:r>
            <a:r>
              <a:rPr sz="2000" spc="0" dirty="0">
                <a:latin typeface="Calibri"/>
                <a:cs typeface="Calibri"/>
              </a:rPr>
              <a:t>ft </a:t>
            </a:r>
            <a:r>
              <a:rPr sz="2000" spc="4" dirty="0">
                <a:latin typeface="Calibri"/>
                <a:cs typeface="Calibri"/>
              </a:rPr>
              <a:t>h</a:t>
            </a:r>
            <a:r>
              <a:rPr sz="2000" spc="0" dirty="0">
                <a:latin typeface="Calibri"/>
                <a:cs typeface="Calibri"/>
              </a:rPr>
              <a:t>as the sa</a:t>
            </a:r>
            <a:r>
              <a:rPr sz="2000" spc="-9" dirty="0">
                <a:latin typeface="Calibri"/>
                <a:cs typeface="Calibri"/>
              </a:rPr>
              <a:t>m</a:t>
            </a:r>
            <a:r>
              <a:rPr sz="2000" spc="0" dirty="0">
                <a:latin typeface="Calibri"/>
                <a:cs typeface="Calibri"/>
              </a:rPr>
              <a:t>e</a:t>
            </a:r>
            <a:r>
              <a:rPr sz="2000" spc="14" dirty="0">
                <a:latin typeface="Calibri"/>
                <a:cs typeface="Calibri"/>
              </a:rPr>
              <a:t> </a:t>
            </a:r>
            <a:r>
              <a:rPr sz="2000" spc="0" dirty="0">
                <a:latin typeface="Calibri"/>
                <a:cs typeface="Calibri"/>
              </a:rPr>
              <a:t>n</a:t>
            </a:r>
            <a:r>
              <a:rPr sz="2000" spc="4" dirty="0">
                <a:latin typeface="Calibri"/>
                <a:cs typeface="Calibri"/>
              </a:rPr>
              <a:t>u</a:t>
            </a:r>
            <a:r>
              <a:rPr sz="2000" spc="0" dirty="0">
                <a:latin typeface="Calibri"/>
                <a:cs typeface="Calibri"/>
              </a:rPr>
              <a:t>mber</a:t>
            </a:r>
            <a:r>
              <a:rPr sz="2000" spc="-9" dirty="0">
                <a:latin typeface="Calibri"/>
                <a:cs typeface="Calibri"/>
              </a:rPr>
              <a:t> </a:t>
            </a:r>
            <a:r>
              <a:rPr sz="2000" spc="0" dirty="0">
                <a:latin typeface="Calibri"/>
                <a:cs typeface="Calibri"/>
              </a:rPr>
              <a:t>of</a:t>
            </a:r>
            <a:r>
              <a:rPr sz="2000" spc="-9" dirty="0">
                <a:latin typeface="Calibri"/>
                <a:cs typeface="Calibri"/>
              </a:rPr>
              <a:t> </a:t>
            </a:r>
            <a:r>
              <a:rPr sz="2000" spc="0" dirty="0">
                <a:latin typeface="Calibri"/>
                <a:cs typeface="Calibri"/>
              </a:rPr>
              <a:t>e</a:t>
            </a:r>
            <a:r>
              <a:rPr sz="2000" spc="-4" dirty="0">
                <a:latin typeface="Calibri"/>
                <a:cs typeface="Calibri"/>
              </a:rPr>
              <a:t>l</a:t>
            </a:r>
            <a:r>
              <a:rPr sz="2000" spc="0" dirty="0">
                <a:latin typeface="Calibri"/>
                <a:cs typeface="Calibri"/>
              </a:rPr>
              <a:t>e</a:t>
            </a:r>
            <a:r>
              <a:rPr sz="2000" spc="-4" dirty="0">
                <a:latin typeface="Calibri"/>
                <a:cs typeface="Calibri"/>
              </a:rPr>
              <a:t>m</a:t>
            </a:r>
            <a:r>
              <a:rPr sz="2000" spc="0" dirty="0">
                <a:latin typeface="Calibri"/>
                <a:cs typeface="Calibri"/>
              </a:rPr>
              <a:t>e</a:t>
            </a:r>
            <a:r>
              <a:rPr sz="2000" spc="-19" dirty="0">
                <a:latin typeface="Calibri"/>
                <a:cs typeface="Calibri"/>
              </a:rPr>
              <a:t>n</a:t>
            </a:r>
            <a:r>
              <a:rPr sz="2000" spc="0" dirty="0">
                <a:latin typeface="Calibri"/>
                <a:cs typeface="Calibri"/>
              </a:rPr>
              <a:t>ts</a:t>
            </a:r>
            <a:r>
              <a:rPr sz="2000" spc="25" dirty="0">
                <a:latin typeface="Calibri"/>
                <a:cs typeface="Calibri"/>
              </a:rPr>
              <a:t> </a:t>
            </a:r>
            <a:r>
              <a:rPr sz="2000" spc="0" dirty="0">
                <a:latin typeface="Calibri"/>
                <a:cs typeface="Calibri"/>
              </a:rPr>
              <a:t>as</a:t>
            </a:r>
            <a:r>
              <a:rPr sz="2000" spc="9" dirty="0">
                <a:latin typeface="Calibri"/>
                <a:cs typeface="Calibri"/>
              </a:rPr>
              <a:t> </a:t>
            </a:r>
            <a:r>
              <a:rPr sz="2000" spc="0" dirty="0">
                <a:latin typeface="Calibri"/>
                <a:cs typeface="Calibri"/>
              </a:rPr>
              <a:t>the</a:t>
            </a:r>
            <a:r>
              <a:rPr sz="2000" spc="-4" dirty="0">
                <a:latin typeface="Calibri"/>
                <a:cs typeface="Calibri"/>
              </a:rPr>
              <a:t> </a:t>
            </a:r>
            <a:r>
              <a:rPr sz="2000" spc="0" dirty="0">
                <a:latin typeface="Calibri"/>
                <a:cs typeface="Calibri"/>
              </a:rPr>
              <a:t>l</a:t>
            </a:r>
            <a:r>
              <a:rPr sz="2000" spc="-4" dirty="0">
                <a:latin typeface="Calibri"/>
                <a:cs typeface="Calibri"/>
              </a:rPr>
              <a:t>e</a:t>
            </a:r>
            <a:r>
              <a:rPr sz="2000" spc="0" dirty="0">
                <a:latin typeface="Calibri"/>
                <a:cs typeface="Calibri"/>
              </a:rPr>
              <a:t>n</a:t>
            </a:r>
            <a:r>
              <a:rPr sz="2000" spc="-29" dirty="0">
                <a:latin typeface="Calibri"/>
                <a:cs typeface="Calibri"/>
              </a:rPr>
              <a:t>g</a:t>
            </a:r>
            <a:r>
              <a:rPr sz="2000" spc="0" dirty="0">
                <a:latin typeface="Calibri"/>
                <a:cs typeface="Calibri"/>
              </a:rPr>
              <a:t>th of</a:t>
            </a:r>
            <a:r>
              <a:rPr sz="2000" spc="-9" dirty="0">
                <a:latin typeface="Calibri"/>
                <a:cs typeface="Calibri"/>
              </a:rPr>
              <a:t> </a:t>
            </a:r>
            <a:r>
              <a:rPr sz="2000" spc="0" dirty="0">
                <a:latin typeface="Calibri"/>
                <a:cs typeface="Calibri"/>
              </a:rPr>
              <a:t>the</a:t>
            </a:r>
            <a:r>
              <a:rPr sz="2000" spc="14" dirty="0">
                <a:latin typeface="Calibri"/>
                <a:cs typeface="Calibri"/>
              </a:rPr>
              <a:t> </a:t>
            </a:r>
            <a:r>
              <a:rPr sz="2000" spc="0" dirty="0">
                <a:latin typeface="Calibri"/>
                <a:cs typeface="Calibri"/>
              </a:rPr>
              <a:t>tu</a:t>
            </a:r>
            <a:r>
              <a:rPr sz="2000" spc="4" dirty="0">
                <a:latin typeface="Calibri"/>
                <a:cs typeface="Calibri"/>
              </a:rPr>
              <a:t>p</a:t>
            </a:r>
            <a:r>
              <a:rPr sz="2000" spc="0" dirty="0">
                <a:latin typeface="Calibri"/>
                <a:cs typeface="Calibri"/>
              </a:rPr>
              <a:t>le</a:t>
            </a:r>
            <a:endParaRPr sz="2000">
              <a:latin typeface="Calibri"/>
              <a:cs typeface="Calibri"/>
            </a:endParaRPr>
          </a:p>
        </p:txBody>
      </p:sp>
      <p:sp>
        <p:nvSpPr>
          <p:cNvPr id="4" name="object 4"/>
          <p:cNvSpPr txBox="1"/>
          <p:nvPr/>
        </p:nvSpPr>
        <p:spPr>
          <a:xfrm>
            <a:off x="7756652" y="4434840"/>
            <a:ext cx="3391040" cy="802640"/>
          </a:xfrm>
          <a:prstGeom prst="rect">
            <a:avLst/>
          </a:prstGeom>
        </p:spPr>
        <p:txBody>
          <a:bodyPr wrap="square" lIns="0" tIns="12065" rIns="0" bIns="0" rtlCol="0">
            <a:noAutofit/>
          </a:bodyPr>
          <a:lstStyle/>
          <a:p>
            <a:pPr marL="12700" marR="34290">
              <a:lnSpc>
                <a:spcPts val="1900"/>
              </a:lnSpc>
            </a:pPr>
            <a:r>
              <a:rPr sz="1800" spc="-3" dirty="0">
                <a:solidFill>
                  <a:srgbClr val="FFFFFF"/>
                </a:solidFill>
                <a:latin typeface="Calibri"/>
                <a:cs typeface="Calibri"/>
              </a:rPr>
              <a:t>Tuple can be use as </a:t>
            </a:r>
            <a:r>
              <a:rPr sz="1800" b="1" spc="-3" dirty="0">
                <a:solidFill>
                  <a:srgbClr val="FFFFFF"/>
                </a:solidFill>
                <a:latin typeface="Calibri"/>
                <a:cs typeface="Calibri"/>
              </a:rPr>
              <a:t>swap function</a:t>
            </a:r>
            <a:endParaRPr sz="1800">
              <a:latin typeface="Calibri"/>
              <a:cs typeface="Calibri"/>
            </a:endParaRPr>
          </a:p>
          <a:p>
            <a:pPr marL="12700">
              <a:lnSpc>
                <a:spcPts val="2160"/>
              </a:lnSpc>
              <a:spcBef>
                <a:spcPts val="13"/>
              </a:spcBef>
            </a:pPr>
            <a:r>
              <a:rPr sz="1800" spc="-3" dirty="0">
                <a:solidFill>
                  <a:srgbClr val="FFFFFF"/>
                </a:solidFill>
                <a:latin typeface="Calibri"/>
                <a:cs typeface="Calibri"/>
              </a:rPr>
              <a:t>This code reverses the contents of 2</a:t>
            </a:r>
            <a:endParaRPr sz="1800">
              <a:latin typeface="Calibri"/>
              <a:cs typeface="Calibri"/>
            </a:endParaRPr>
          </a:p>
          <a:p>
            <a:pPr marL="12700" marR="34290">
              <a:lnSpc>
                <a:spcPts val="2160"/>
              </a:lnSpc>
            </a:pPr>
            <a:r>
              <a:rPr sz="1800" spc="0" dirty="0">
                <a:solidFill>
                  <a:srgbClr val="FFFFFF"/>
                </a:solidFill>
                <a:latin typeface="Calibri"/>
                <a:cs typeface="Calibri"/>
              </a:rPr>
              <a:t>variables p and q:</a:t>
            </a:r>
            <a:endParaRPr sz="1800">
              <a:latin typeface="Calibri"/>
              <a:cs typeface="Calibri"/>
            </a:endParaRPr>
          </a:p>
        </p:txBody>
      </p:sp>
      <p:sp>
        <p:nvSpPr>
          <p:cNvPr id="2" name="object 2"/>
          <p:cNvSpPr txBox="1"/>
          <p:nvPr/>
        </p:nvSpPr>
        <p:spPr>
          <a:xfrm>
            <a:off x="893623" y="2646172"/>
            <a:ext cx="4959984" cy="22860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3"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8" name="object 8"/>
          <p:cNvSpPr/>
          <p:nvPr/>
        </p:nvSpPr>
        <p:spPr>
          <a:xfrm>
            <a:off x="3801747" y="1913343"/>
            <a:ext cx="5827141" cy="4141089"/>
          </a:xfrm>
          <a:prstGeom prst="rect">
            <a:avLst/>
          </a:prstGeom>
          <a:blipFill>
            <a:blip r:embed="rId2" cstate="print"/>
            <a:stretch>
              <a:fillRect/>
            </a:stretch>
          </a:blipFill>
        </p:spPr>
        <p:txBody>
          <a:bodyPr wrap="square" lIns="0" tIns="0" rIns="0" bIns="0" rtlCol="0">
            <a:noAutofit/>
          </a:bodyPr>
          <a:lstStyle/>
          <a:p>
            <a:endParaRPr/>
          </a:p>
        </p:txBody>
      </p:sp>
      <p:sp>
        <p:nvSpPr>
          <p:cNvPr id="9" name="object 9"/>
          <p:cNvSpPr/>
          <p:nvPr/>
        </p:nvSpPr>
        <p:spPr>
          <a:xfrm>
            <a:off x="9102474" y="1913382"/>
            <a:ext cx="2937129" cy="1675002"/>
          </a:xfrm>
          <a:custGeom>
            <a:avLst/>
            <a:gdLst/>
            <a:ahLst/>
            <a:cxnLst/>
            <a:rect l="l" t="t" r="r" b="b"/>
            <a:pathLst>
              <a:path w="2937129" h="1675002">
                <a:moveTo>
                  <a:pt x="0" y="279145"/>
                </a:moveTo>
                <a:lnTo>
                  <a:pt x="0" y="1395729"/>
                </a:lnTo>
                <a:lnTo>
                  <a:pt x="925" y="1418626"/>
                </a:lnTo>
                <a:lnTo>
                  <a:pt x="8112" y="1462822"/>
                </a:lnTo>
                <a:lnTo>
                  <a:pt x="21935" y="1504410"/>
                </a:lnTo>
                <a:lnTo>
                  <a:pt x="41820" y="1542812"/>
                </a:lnTo>
                <a:lnTo>
                  <a:pt x="67192" y="1577453"/>
                </a:lnTo>
                <a:lnTo>
                  <a:pt x="97476" y="1607756"/>
                </a:lnTo>
                <a:lnTo>
                  <a:pt x="132099" y="1633147"/>
                </a:lnTo>
                <a:lnTo>
                  <a:pt x="170485" y="1653047"/>
                </a:lnTo>
                <a:lnTo>
                  <a:pt x="212060" y="1666883"/>
                </a:lnTo>
                <a:lnTo>
                  <a:pt x="256250" y="1674076"/>
                </a:lnTo>
                <a:lnTo>
                  <a:pt x="279146" y="1675002"/>
                </a:lnTo>
                <a:lnTo>
                  <a:pt x="2657982" y="1675002"/>
                </a:lnTo>
                <a:lnTo>
                  <a:pt x="2703264" y="1671346"/>
                </a:lnTo>
                <a:lnTo>
                  <a:pt x="2746218" y="1660759"/>
                </a:lnTo>
                <a:lnTo>
                  <a:pt x="2786271" y="1643819"/>
                </a:lnTo>
                <a:lnTo>
                  <a:pt x="2822847" y="1621102"/>
                </a:lnTo>
                <a:lnTo>
                  <a:pt x="2855372" y="1593183"/>
                </a:lnTo>
                <a:lnTo>
                  <a:pt x="2883272" y="1560638"/>
                </a:lnTo>
                <a:lnTo>
                  <a:pt x="2905973" y="1524045"/>
                </a:lnTo>
                <a:lnTo>
                  <a:pt x="2922898" y="1483978"/>
                </a:lnTo>
                <a:lnTo>
                  <a:pt x="2933475" y="1441014"/>
                </a:lnTo>
                <a:lnTo>
                  <a:pt x="2937129" y="1395729"/>
                </a:lnTo>
                <a:lnTo>
                  <a:pt x="2937129" y="279145"/>
                </a:lnTo>
                <a:lnTo>
                  <a:pt x="2933475" y="233864"/>
                </a:lnTo>
                <a:lnTo>
                  <a:pt x="2922898" y="190910"/>
                </a:lnTo>
                <a:lnTo>
                  <a:pt x="2905973" y="150857"/>
                </a:lnTo>
                <a:lnTo>
                  <a:pt x="2883272" y="114281"/>
                </a:lnTo>
                <a:lnTo>
                  <a:pt x="2855372" y="81756"/>
                </a:lnTo>
                <a:lnTo>
                  <a:pt x="2822847" y="53856"/>
                </a:lnTo>
                <a:lnTo>
                  <a:pt x="2786271" y="31155"/>
                </a:lnTo>
                <a:lnTo>
                  <a:pt x="2746218" y="14230"/>
                </a:lnTo>
                <a:lnTo>
                  <a:pt x="2703264" y="3653"/>
                </a:lnTo>
                <a:lnTo>
                  <a:pt x="2657982" y="0"/>
                </a:lnTo>
                <a:lnTo>
                  <a:pt x="279146" y="0"/>
                </a:lnTo>
                <a:lnTo>
                  <a:pt x="233864" y="3653"/>
                </a:lnTo>
                <a:lnTo>
                  <a:pt x="190910" y="14230"/>
                </a:lnTo>
                <a:lnTo>
                  <a:pt x="150857" y="31155"/>
                </a:lnTo>
                <a:lnTo>
                  <a:pt x="114281" y="53856"/>
                </a:lnTo>
                <a:lnTo>
                  <a:pt x="81756" y="81756"/>
                </a:lnTo>
                <a:lnTo>
                  <a:pt x="53856" y="114281"/>
                </a:lnTo>
                <a:lnTo>
                  <a:pt x="31155" y="150857"/>
                </a:lnTo>
                <a:lnTo>
                  <a:pt x="14230" y="190910"/>
                </a:lnTo>
                <a:lnTo>
                  <a:pt x="3653" y="233864"/>
                </a:lnTo>
                <a:lnTo>
                  <a:pt x="0" y="279145"/>
                </a:lnTo>
                <a:close/>
              </a:path>
            </a:pathLst>
          </a:custGeom>
          <a:solidFill>
            <a:srgbClr val="FFC000"/>
          </a:solidFill>
        </p:spPr>
        <p:txBody>
          <a:bodyPr wrap="square" lIns="0" tIns="0" rIns="0" bIns="0" rtlCol="0">
            <a:noAutofit/>
          </a:bodyPr>
          <a:lstStyle/>
          <a:p>
            <a:endParaRPr/>
          </a:p>
        </p:txBody>
      </p:sp>
      <p:sp>
        <p:nvSpPr>
          <p:cNvPr id="10" name="object 10"/>
          <p:cNvSpPr/>
          <p:nvPr/>
        </p:nvSpPr>
        <p:spPr>
          <a:xfrm>
            <a:off x="9102474" y="1913382"/>
            <a:ext cx="2937129" cy="1675002"/>
          </a:xfrm>
          <a:custGeom>
            <a:avLst/>
            <a:gdLst/>
            <a:ahLst/>
            <a:cxnLst/>
            <a:rect l="l" t="t" r="r" b="b"/>
            <a:pathLst>
              <a:path w="2937129" h="1675002">
                <a:moveTo>
                  <a:pt x="0" y="279145"/>
                </a:moveTo>
                <a:lnTo>
                  <a:pt x="3653" y="233864"/>
                </a:lnTo>
                <a:lnTo>
                  <a:pt x="14230" y="190910"/>
                </a:lnTo>
                <a:lnTo>
                  <a:pt x="31155" y="150857"/>
                </a:lnTo>
                <a:lnTo>
                  <a:pt x="53856" y="114281"/>
                </a:lnTo>
                <a:lnTo>
                  <a:pt x="81756" y="81756"/>
                </a:lnTo>
                <a:lnTo>
                  <a:pt x="114281" y="53856"/>
                </a:lnTo>
                <a:lnTo>
                  <a:pt x="150857" y="31155"/>
                </a:lnTo>
                <a:lnTo>
                  <a:pt x="190910" y="14230"/>
                </a:lnTo>
                <a:lnTo>
                  <a:pt x="233864" y="3653"/>
                </a:lnTo>
                <a:lnTo>
                  <a:pt x="279146" y="0"/>
                </a:lnTo>
                <a:lnTo>
                  <a:pt x="2657982" y="0"/>
                </a:lnTo>
                <a:lnTo>
                  <a:pt x="2703264" y="3653"/>
                </a:lnTo>
                <a:lnTo>
                  <a:pt x="2746218" y="14230"/>
                </a:lnTo>
                <a:lnTo>
                  <a:pt x="2786271" y="31155"/>
                </a:lnTo>
                <a:lnTo>
                  <a:pt x="2822847" y="53856"/>
                </a:lnTo>
                <a:lnTo>
                  <a:pt x="2855372" y="81756"/>
                </a:lnTo>
                <a:lnTo>
                  <a:pt x="2883272" y="114281"/>
                </a:lnTo>
                <a:lnTo>
                  <a:pt x="2905973" y="150857"/>
                </a:lnTo>
                <a:lnTo>
                  <a:pt x="2922898" y="190910"/>
                </a:lnTo>
                <a:lnTo>
                  <a:pt x="2933475" y="233864"/>
                </a:lnTo>
                <a:lnTo>
                  <a:pt x="2937129" y="279145"/>
                </a:lnTo>
                <a:lnTo>
                  <a:pt x="2937129" y="1395729"/>
                </a:lnTo>
                <a:lnTo>
                  <a:pt x="2933475" y="1441014"/>
                </a:lnTo>
                <a:lnTo>
                  <a:pt x="2922898" y="1483978"/>
                </a:lnTo>
                <a:lnTo>
                  <a:pt x="2905973" y="1524045"/>
                </a:lnTo>
                <a:lnTo>
                  <a:pt x="2883272" y="1560638"/>
                </a:lnTo>
                <a:lnTo>
                  <a:pt x="2855372" y="1593183"/>
                </a:lnTo>
                <a:lnTo>
                  <a:pt x="2822847" y="1621102"/>
                </a:lnTo>
                <a:lnTo>
                  <a:pt x="2786271" y="1643819"/>
                </a:lnTo>
                <a:lnTo>
                  <a:pt x="2746218" y="1660759"/>
                </a:lnTo>
                <a:lnTo>
                  <a:pt x="2703264" y="1671346"/>
                </a:lnTo>
                <a:lnTo>
                  <a:pt x="2657982" y="1675002"/>
                </a:lnTo>
                <a:lnTo>
                  <a:pt x="279146" y="1675002"/>
                </a:lnTo>
                <a:lnTo>
                  <a:pt x="233864" y="1671346"/>
                </a:lnTo>
                <a:lnTo>
                  <a:pt x="190910" y="1660759"/>
                </a:lnTo>
                <a:lnTo>
                  <a:pt x="150857" y="1643819"/>
                </a:lnTo>
                <a:lnTo>
                  <a:pt x="114281" y="1621102"/>
                </a:lnTo>
                <a:lnTo>
                  <a:pt x="81756" y="1593183"/>
                </a:lnTo>
                <a:lnTo>
                  <a:pt x="53856" y="1560638"/>
                </a:lnTo>
                <a:lnTo>
                  <a:pt x="31155" y="1524045"/>
                </a:lnTo>
                <a:lnTo>
                  <a:pt x="14230" y="1483978"/>
                </a:lnTo>
                <a:lnTo>
                  <a:pt x="3653" y="1441014"/>
                </a:lnTo>
                <a:lnTo>
                  <a:pt x="0" y="1395729"/>
                </a:lnTo>
                <a:lnTo>
                  <a:pt x="0" y="279145"/>
                </a:lnTo>
                <a:close/>
              </a:path>
            </a:pathLst>
          </a:custGeom>
          <a:ln w="25400">
            <a:solidFill>
              <a:srgbClr val="BB8B00"/>
            </a:solidFill>
          </a:ln>
        </p:spPr>
        <p:txBody>
          <a:bodyPr wrap="square" lIns="0" tIns="0" rIns="0" bIns="0" rtlCol="0">
            <a:noAutofit/>
          </a:bodyPr>
          <a:lstStyle/>
          <a:p>
            <a:endParaRPr/>
          </a:p>
        </p:txBody>
      </p:sp>
      <p:sp>
        <p:nvSpPr>
          <p:cNvPr id="11" name="object 11"/>
          <p:cNvSpPr/>
          <p:nvPr/>
        </p:nvSpPr>
        <p:spPr>
          <a:xfrm>
            <a:off x="5112257" y="3007995"/>
            <a:ext cx="97155" cy="152908"/>
          </a:xfrm>
          <a:custGeom>
            <a:avLst/>
            <a:gdLst/>
            <a:ahLst/>
            <a:cxnLst/>
            <a:rect l="l" t="t" r="r" b="b"/>
            <a:pathLst>
              <a:path w="97154" h="152908">
                <a:moveTo>
                  <a:pt x="25241" y="53237"/>
                </a:moveTo>
                <a:lnTo>
                  <a:pt x="15747" y="48005"/>
                </a:lnTo>
                <a:lnTo>
                  <a:pt x="16001" y="58927"/>
                </a:lnTo>
                <a:lnTo>
                  <a:pt x="25241" y="53237"/>
                </a:lnTo>
                <a:close/>
              </a:path>
              <a:path w="97154" h="152908">
                <a:moveTo>
                  <a:pt x="15747" y="48005"/>
                </a:moveTo>
                <a:lnTo>
                  <a:pt x="12700" y="59943"/>
                </a:lnTo>
                <a:lnTo>
                  <a:pt x="36369" y="59368"/>
                </a:lnTo>
                <a:lnTo>
                  <a:pt x="3990340" y="-36830"/>
                </a:lnTo>
                <a:lnTo>
                  <a:pt x="3990086" y="-49530"/>
                </a:lnTo>
                <a:lnTo>
                  <a:pt x="35904" y="46670"/>
                </a:lnTo>
                <a:lnTo>
                  <a:pt x="12318" y="47243"/>
                </a:lnTo>
                <a:lnTo>
                  <a:pt x="0" y="53847"/>
                </a:lnTo>
                <a:lnTo>
                  <a:pt x="86867" y="101726"/>
                </a:lnTo>
                <a:lnTo>
                  <a:pt x="12700" y="59943"/>
                </a:lnTo>
                <a:lnTo>
                  <a:pt x="15747" y="48005"/>
                </a:lnTo>
                <a:lnTo>
                  <a:pt x="25241" y="53237"/>
                </a:lnTo>
                <a:lnTo>
                  <a:pt x="16001" y="58927"/>
                </a:lnTo>
                <a:lnTo>
                  <a:pt x="15747" y="48005"/>
                </a:lnTo>
                <a:close/>
              </a:path>
              <a:path w="97154" h="152908">
                <a:moveTo>
                  <a:pt x="94995" y="6857"/>
                </a:moveTo>
                <a:lnTo>
                  <a:pt x="93090" y="3937"/>
                </a:lnTo>
                <a:lnTo>
                  <a:pt x="91312" y="888"/>
                </a:lnTo>
                <a:lnTo>
                  <a:pt x="87375" y="0"/>
                </a:lnTo>
                <a:lnTo>
                  <a:pt x="84454" y="1904"/>
                </a:lnTo>
                <a:lnTo>
                  <a:pt x="0" y="53847"/>
                </a:lnTo>
                <a:lnTo>
                  <a:pt x="12318" y="47243"/>
                </a:lnTo>
                <a:lnTo>
                  <a:pt x="35904" y="46670"/>
                </a:lnTo>
                <a:lnTo>
                  <a:pt x="91058" y="12700"/>
                </a:lnTo>
                <a:lnTo>
                  <a:pt x="94106" y="10794"/>
                </a:lnTo>
                <a:lnTo>
                  <a:pt x="94995" y="6857"/>
                </a:lnTo>
                <a:close/>
              </a:path>
              <a:path w="97154" h="152908">
                <a:moveTo>
                  <a:pt x="86867" y="101726"/>
                </a:moveTo>
                <a:lnTo>
                  <a:pt x="89915" y="103377"/>
                </a:lnTo>
                <a:lnTo>
                  <a:pt x="93725" y="102234"/>
                </a:lnTo>
                <a:lnTo>
                  <a:pt x="95503" y="99187"/>
                </a:lnTo>
                <a:lnTo>
                  <a:pt x="97154" y="96138"/>
                </a:lnTo>
                <a:lnTo>
                  <a:pt x="96012" y="92328"/>
                </a:lnTo>
                <a:lnTo>
                  <a:pt x="92963" y="90550"/>
                </a:lnTo>
                <a:lnTo>
                  <a:pt x="36369" y="59368"/>
                </a:lnTo>
                <a:lnTo>
                  <a:pt x="12700" y="59943"/>
                </a:lnTo>
                <a:lnTo>
                  <a:pt x="86867" y="101726"/>
                </a:lnTo>
                <a:close/>
              </a:path>
            </a:pathLst>
          </a:custGeom>
          <a:solidFill>
            <a:srgbClr val="FFBE00"/>
          </a:solidFill>
        </p:spPr>
        <p:txBody>
          <a:bodyPr wrap="square" lIns="0" tIns="0" rIns="0" bIns="0" rtlCol="0">
            <a:noAutofit/>
          </a:bodyPr>
          <a:lstStyle/>
          <a:p>
            <a:endParaRPr/>
          </a:p>
        </p:txBody>
      </p:sp>
      <p:sp>
        <p:nvSpPr>
          <p:cNvPr id="7" name="object 7"/>
          <p:cNvSpPr txBox="1"/>
          <p:nvPr/>
        </p:nvSpPr>
        <p:spPr>
          <a:xfrm>
            <a:off x="387505" y="197103"/>
            <a:ext cx="1023537" cy="380492"/>
          </a:xfrm>
          <a:prstGeom prst="rect">
            <a:avLst/>
          </a:prstGeom>
        </p:spPr>
        <p:txBody>
          <a:bodyPr wrap="square" lIns="0" tIns="18383" rIns="0" bIns="0" rtlCol="0">
            <a:noAutofit/>
          </a:bodyPr>
          <a:lstStyle/>
          <a:p>
            <a:pPr marL="12700">
              <a:lnSpc>
                <a:spcPts val="2895"/>
              </a:lnSpc>
            </a:pPr>
            <a:r>
              <a:rPr sz="2800" b="1" u="heavy" spc="-25" dirty="0">
                <a:solidFill>
                  <a:srgbClr val="404040"/>
                </a:solidFill>
                <a:latin typeface="Calibri"/>
                <a:cs typeface="Calibri"/>
              </a:rPr>
              <a:t>Tuples</a:t>
            </a:r>
            <a:endParaRPr sz="2800">
              <a:latin typeface="Calibri"/>
              <a:cs typeface="Calibri"/>
            </a:endParaRPr>
          </a:p>
        </p:txBody>
      </p:sp>
      <p:sp>
        <p:nvSpPr>
          <p:cNvPr id="6" name="object 6"/>
          <p:cNvSpPr txBox="1"/>
          <p:nvPr/>
        </p:nvSpPr>
        <p:spPr>
          <a:xfrm>
            <a:off x="631954" y="1169419"/>
            <a:ext cx="5857079" cy="1424813"/>
          </a:xfrm>
          <a:prstGeom prst="rect">
            <a:avLst/>
          </a:prstGeom>
        </p:spPr>
        <p:txBody>
          <a:bodyPr wrap="square" lIns="0" tIns="12668" rIns="0" bIns="0" rtlCol="0">
            <a:noAutofit/>
          </a:bodyPr>
          <a:lstStyle/>
          <a:p>
            <a:pPr marL="12700" marR="36118">
              <a:lnSpc>
                <a:spcPts val="1995"/>
              </a:lnSpc>
            </a:pPr>
            <a:r>
              <a:rPr sz="1900" b="1" spc="0" dirty="0">
                <a:latin typeface="Calibri"/>
                <a:cs typeface="Calibri"/>
              </a:rPr>
              <a:t>Length</a:t>
            </a:r>
            <a:endParaRPr sz="1900">
              <a:latin typeface="Calibri"/>
              <a:cs typeface="Calibri"/>
            </a:endParaRPr>
          </a:p>
          <a:p>
            <a:pPr marL="12700">
              <a:lnSpc>
                <a:spcPts val="2280"/>
              </a:lnSpc>
              <a:spcBef>
                <a:spcPts val="14"/>
              </a:spcBef>
            </a:pPr>
            <a:r>
              <a:rPr sz="1900" spc="-8" dirty="0">
                <a:latin typeface="Calibri"/>
                <a:cs typeface="Calibri"/>
              </a:rPr>
              <a:t>To find the length of a tuple, you can use the len() function:</a:t>
            </a:r>
            <a:endParaRPr sz="1900">
              <a:latin typeface="Calibri"/>
              <a:cs typeface="Calibri"/>
            </a:endParaRPr>
          </a:p>
          <a:p>
            <a:pPr marL="12700" marR="36118">
              <a:lnSpc>
                <a:spcPts val="2280"/>
              </a:lnSpc>
            </a:pPr>
            <a:r>
              <a:rPr sz="1900" spc="-2" dirty="0">
                <a:latin typeface="Calibri"/>
                <a:cs typeface="Calibri"/>
              </a:rPr>
              <a:t>&gt;&gt;&gt; t= (1,2,3,4,5)</a:t>
            </a:r>
            <a:endParaRPr sz="1900">
              <a:latin typeface="Calibri"/>
              <a:cs typeface="Calibri"/>
            </a:endParaRPr>
          </a:p>
          <a:p>
            <a:pPr marL="12700" marR="36118">
              <a:lnSpc>
                <a:spcPts val="2280"/>
              </a:lnSpc>
            </a:pPr>
            <a:r>
              <a:rPr sz="1900" spc="0" dirty="0">
                <a:latin typeface="Calibri"/>
                <a:cs typeface="Calibri"/>
              </a:rPr>
              <a:t>&gt;&gt;&gt; len(t)</a:t>
            </a:r>
            <a:endParaRPr sz="1900">
              <a:latin typeface="Calibri"/>
              <a:cs typeface="Calibri"/>
            </a:endParaRPr>
          </a:p>
          <a:p>
            <a:pPr marL="12700" marR="36118">
              <a:lnSpc>
                <a:spcPts val="2285"/>
              </a:lnSpc>
              <a:spcBef>
                <a:spcPts val="0"/>
              </a:spcBef>
            </a:pPr>
            <a:r>
              <a:rPr sz="1900" dirty="0">
                <a:latin typeface="Calibri"/>
                <a:cs typeface="Calibri"/>
              </a:rPr>
              <a:t>5</a:t>
            </a:r>
            <a:endParaRPr sz="1900">
              <a:latin typeface="Calibri"/>
              <a:cs typeface="Calibri"/>
            </a:endParaRPr>
          </a:p>
        </p:txBody>
      </p:sp>
      <p:sp>
        <p:nvSpPr>
          <p:cNvPr id="5" name="object 5"/>
          <p:cNvSpPr txBox="1"/>
          <p:nvPr/>
        </p:nvSpPr>
        <p:spPr>
          <a:xfrm>
            <a:off x="9321165" y="2506349"/>
            <a:ext cx="2515896" cy="528319"/>
          </a:xfrm>
          <a:prstGeom prst="rect">
            <a:avLst/>
          </a:prstGeom>
        </p:spPr>
        <p:txBody>
          <a:bodyPr wrap="square" lIns="0" tIns="12065" rIns="0" bIns="0" rtlCol="0">
            <a:noAutofit/>
          </a:bodyPr>
          <a:lstStyle/>
          <a:p>
            <a:pPr algn="ctr">
              <a:lnSpc>
                <a:spcPts val="1900"/>
              </a:lnSpc>
            </a:pPr>
            <a:r>
              <a:rPr sz="1800" spc="-6" dirty="0">
                <a:solidFill>
                  <a:srgbClr val="FFFFFF"/>
                </a:solidFill>
                <a:latin typeface="Calibri"/>
                <a:cs typeface="Calibri"/>
              </a:rPr>
              <a:t>Tuple is immutable. So, we</a:t>
            </a:r>
            <a:endParaRPr sz="1800">
              <a:latin typeface="Calibri"/>
              <a:cs typeface="Calibri"/>
            </a:endParaRPr>
          </a:p>
          <a:p>
            <a:pPr marL="120014" marR="135001" algn="ctr">
              <a:lnSpc>
                <a:spcPts val="2160"/>
              </a:lnSpc>
              <a:spcBef>
                <a:spcPts val="13"/>
              </a:spcBef>
            </a:pPr>
            <a:r>
              <a:rPr sz="1800" spc="-1" dirty="0">
                <a:solidFill>
                  <a:srgbClr val="FFFFFF"/>
                </a:solidFill>
                <a:latin typeface="Calibri"/>
                <a:cs typeface="Calibri"/>
              </a:rPr>
              <a:t>can’t assign values to it.</a:t>
            </a:r>
            <a:endParaRPr sz="1800">
              <a:latin typeface="Calibri"/>
              <a:cs typeface="Calibri"/>
            </a:endParaRPr>
          </a:p>
        </p:txBody>
      </p:sp>
      <p:sp>
        <p:nvSpPr>
          <p:cNvPr id="4" name="object 4"/>
          <p:cNvSpPr txBox="1"/>
          <p:nvPr/>
        </p:nvSpPr>
        <p:spPr>
          <a:xfrm>
            <a:off x="631954" y="2907156"/>
            <a:ext cx="2993004" cy="1135126"/>
          </a:xfrm>
          <a:prstGeom prst="rect">
            <a:avLst/>
          </a:prstGeom>
        </p:spPr>
        <p:txBody>
          <a:bodyPr wrap="square" lIns="0" tIns="12668" rIns="0" bIns="0" rtlCol="0">
            <a:noAutofit/>
          </a:bodyPr>
          <a:lstStyle/>
          <a:p>
            <a:pPr marL="12700">
              <a:lnSpc>
                <a:spcPts val="1995"/>
              </a:lnSpc>
            </a:pPr>
            <a:r>
              <a:rPr sz="1900" b="1" spc="-5" dirty="0">
                <a:latin typeface="Calibri"/>
                <a:cs typeface="Calibri"/>
              </a:rPr>
              <a:t>Slicing (extracting a segment)</a:t>
            </a:r>
            <a:endParaRPr sz="1900">
              <a:latin typeface="Calibri"/>
              <a:cs typeface="Calibri"/>
            </a:endParaRPr>
          </a:p>
          <a:p>
            <a:pPr marL="12700" marR="36118">
              <a:lnSpc>
                <a:spcPts val="2280"/>
              </a:lnSpc>
              <a:spcBef>
                <a:spcPts val="14"/>
              </a:spcBef>
            </a:pPr>
            <a:r>
              <a:rPr sz="1900" spc="-2" dirty="0">
                <a:latin typeface="Calibri"/>
                <a:cs typeface="Calibri"/>
              </a:rPr>
              <a:t>&gt;&gt;&gt; t = (1,2,3,4,5)</a:t>
            </a:r>
            <a:endParaRPr sz="1900">
              <a:latin typeface="Calibri"/>
              <a:cs typeface="Calibri"/>
            </a:endParaRPr>
          </a:p>
          <a:p>
            <a:pPr marL="12700" marR="36118">
              <a:lnSpc>
                <a:spcPts val="2280"/>
              </a:lnSpc>
            </a:pPr>
            <a:r>
              <a:rPr sz="1900" spc="-2" dirty="0">
                <a:latin typeface="Calibri"/>
                <a:cs typeface="Calibri"/>
              </a:rPr>
              <a:t>&gt;&gt;&gt; t[2:]</a:t>
            </a:r>
            <a:endParaRPr sz="1900">
              <a:latin typeface="Calibri"/>
              <a:cs typeface="Calibri"/>
            </a:endParaRPr>
          </a:p>
          <a:p>
            <a:pPr marL="12700" marR="36118">
              <a:lnSpc>
                <a:spcPts val="2280"/>
              </a:lnSpc>
            </a:pPr>
            <a:r>
              <a:rPr sz="1900" spc="-4" dirty="0">
                <a:latin typeface="Calibri"/>
                <a:cs typeface="Calibri"/>
              </a:rPr>
              <a:t>(3, 4, 5)</a:t>
            </a:r>
            <a:endParaRPr sz="1900">
              <a:latin typeface="Calibri"/>
              <a:cs typeface="Calibri"/>
            </a:endParaRPr>
          </a:p>
        </p:txBody>
      </p:sp>
      <p:sp>
        <p:nvSpPr>
          <p:cNvPr id="3" name="object 3"/>
          <p:cNvSpPr txBox="1"/>
          <p:nvPr/>
        </p:nvSpPr>
        <p:spPr>
          <a:xfrm>
            <a:off x="631952" y="4355211"/>
            <a:ext cx="2000149" cy="2003882"/>
          </a:xfrm>
          <a:prstGeom prst="rect">
            <a:avLst/>
          </a:prstGeom>
        </p:spPr>
        <p:txBody>
          <a:bodyPr wrap="square" lIns="0" tIns="12668" rIns="0" bIns="0" rtlCol="0">
            <a:noAutofit/>
          </a:bodyPr>
          <a:lstStyle/>
          <a:p>
            <a:pPr marL="12700" marR="36118">
              <a:lnSpc>
                <a:spcPts val="1995"/>
              </a:lnSpc>
            </a:pPr>
            <a:r>
              <a:rPr sz="1900" b="1" spc="-4" dirty="0">
                <a:latin typeface="Calibri"/>
                <a:cs typeface="Calibri"/>
              </a:rPr>
              <a:t>Copy a tuple</a:t>
            </a:r>
            <a:endParaRPr sz="1900">
              <a:latin typeface="Calibri"/>
              <a:cs typeface="Calibri"/>
            </a:endParaRPr>
          </a:p>
          <a:p>
            <a:pPr marL="12700" marR="36118">
              <a:lnSpc>
                <a:spcPts val="2280"/>
              </a:lnSpc>
              <a:spcBef>
                <a:spcPts val="14"/>
              </a:spcBef>
            </a:pPr>
            <a:r>
              <a:rPr sz="1900" spc="-15" dirty="0">
                <a:latin typeface="Calibri"/>
                <a:cs typeface="Calibri"/>
              </a:rPr>
              <a:t>To copy a tuple,:</a:t>
            </a:r>
            <a:endParaRPr sz="1900">
              <a:latin typeface="Calibri"/>
              <a:cs typeface="Calibri"/>
            </a:endParaRPr>
          </a:p>
          <a:p>
            <a:pPr marL="12700">
              <a:lnSpc>
                <a:spcPts val="2280"/>
              </a:lnSpc>
            </a:pPr>
            <a:r>
              <a:rPr sz="1900" spc="-4" dirty="0">
                <a:latin typeface="Calibri"/>
                <a:cs typeface="Calibri"/>
              </a:rPr>
              <a:t>&gt;&gt;&gt; t = (1, 2, 3, 4, 5)</a:t>
            </a:r>
            <a:endParaRPr sz="1900">
              <a:latin typeface="Calibri"/>
              <a:cs typeface="Calibri"/>
            </a:endParaRPr>
          </a:p>
          <a:p>
            <a:pPr marL="12700" marR="36118">
              <a:lnSpc>
                <a:spcPts val="2285"/>
              </a:lnSpc>
              <a:spcBef>
                <a:spcPts val="0"/>
              </a:spcBef>
            </a:pPr>
            <a:r>
              <a:rPr sz="1900" spc="-4" dirty="0">
                <a:latin typeface="Calibri"/>
                <a:cs typeface="Calibri"/>
              </a:rPr>
              <a:t>&gt;&gt;&gt; newt = t</a:t>
            </a:r>
            <a:endParaRPr sz="1900">
              <a:latin typeface="Calibri"/>
              <a:cs typeface="Calibri"/>
            </a:endParaRPr>
          </a:p>
          <a:p>
            <a:pPr marL="12700" marR="36118">
              <a:lnSpc>
                <a:spcPts val="2280"/>
              </a:lnSpc>
            </a:pPr>
            <a:r>
              <a:rPr sz="1900" spc="-1" dirty="0">
                <a:latin typeface="Calibri"/>
                <a:cs typeface="Calibri"/>
              </a:rPr>
              <a:t>&gt;&gt;&gt; t[0] = 5</a:t>
            </a:r>
            <a:endParaRPr sz="1900">
              <a:latin typeface="Calibri"/>
              <a:cs typeface="Calibri"/>
            </a:endParaRPr>
          </a:p>
          <a:p>
            <a:pPr marL="12700" marR="36118">
              <a:lnSpc>
                <a:spcPts val="2280"/>
              </a:lnSpc>
            </a:pPr>
            <a:r>
              <a:rPr sz="1900" spc="-2" dirty="0">
                <a:latin typeface="Calibri"/>
                <a:cs typeface="Calibri"/>
              </a:rPr>
              <a:t>&gt;&gt;&gt; newt</a:t>
            </a:r>
            <a:endParaRPr sz="1900">
              <a:latin typeface="Calibri"/>
              <a:cs typeface="Calibri"/>
            </a:endParaRPr>
          </a:p>
          <a:p>
            <a:pPr marL="12700" marR="36118">
              <a:lnSpc>
                <a:spcPts val="2280"/>
              </a:lnSpc>
            </a:pPr>
            <a:r>
              <a:rPr sz="1900" spc="-4" dirty="0">
                <a:latin typeface="Calibri"/>
                <a:cs typeface="Calibri"/>
              </a:rPr>
              <a:t>(1, 2, 3, 4, 5)</a:t>
            </a:r>
            <a:endParaRPr sz="1900">
              <a:latin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3"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7" name="object 7"/>
          <p:cNvSpPr/>
          <p:nvPr/>
        </p:nvSpPr>
        <p:spPr>
          <a:xfrm>
            <a:off x="5444871" y="1981835"/>
            <a:ext cx="5070729" cy="2936494"/>
          </a:xfrm>
          <a:prstGeom prst="rect">
            <a:avLst/>
          </a:prstGeom>
          <a:blipFill>
            <a:blip r:embed="rId2" cstate="print"/>
            <a:stretch>
              <a:fillRect/>
            </a:stretch>
          </a:blipFill>
        </p:spPr>
        <p:txBody>
          <a:bodyPr wrap="square" lIns="0" tIns="0" rIns="0" bIns="0" rtlCol="0">
            <a:noAutofit/>
          </a:bodyPr>
          <a:lstStyle/>
          <a:p>
            <a:endParaRPr/>
          </a:p>
        </p:txBody>
      </p:sp>
      <p:sp>
        <p:nvSpPr>
          <p:cNvPr id="6" name="object 6"/>
          <p:cNvSpPr txBox="1"/>
          <p:nvPr/>
        </p:nvSpPr>
        <p:spPr>
          <a:xfrm>
            <a:off x="387505" y="197103"/>
            <a:ext cx="1023537" cy="380492"/>
          </a:xfrm>
          <a:prstGeom prst="rect">
            <a:avLst/>
          </a:prstGeom>
        </p:spPr>
        <p:txBody>
          <a:bodyPr wrap="square" lIns="0" tIns="18383" rIns="0" bIns="0" rtlCol="0">
            <a:noAutofit/>
          </a:bodyPr>
          <a:lstStyle/>
          <a:p>
            <a:pPr marL="12700">
              <a:lnSpc>
                <a:spcPts val="2895"/>
              </a:lnSpc>
            </a:pPr>
            <a:r>
              <a:rPr sz="2800" b="1" u="heavy" spc="-25" dirty="0">
                <a:solidFill>
                  <a:srgbClr val="404040"/>
                </a:solidFill>
                <a:latin typeface="Calibri"/>
                <a:cs typeface="Calibri"/>
              </a:rPr>
              <a:t>Tuples</a:t>
            </a:r>
            <a:endParaRPr sz="2800">
              <a:latin typeface="Calibri"/>
              <a:cs typeface="Calibri"/>
            </a:endParaRPr>
          </a:p>
        </p:txBody>
      </p:sp>
      <p:sp>
        <p:nvSpPr>
          <p:cNvPr id="5" name="object 5"/>
          <p:cNvSpPr txBox="1"/>
          <p:nvPr/>
        </p:nvSpPr>
        <p:spPr>
          <a:xfrm>
            <a:off x="631954" y="1055116"/>
            <a:ext cx="5211388" cy="1537588"/>
          </a:xfrm>
          <a:prstGeom prst="rect">
            <a:avLst/>
          </a:prstGeom>
        </p:spPr>
        <p:txBody>
          <a:bodyPr wrap="square" lIns="0" tIns="11461" rIns="0" bIns="0" rtlCol="0">
            <a:noAutofit/>
          </a:bodyPr>
          <a:lstStyle/>
          <a:p>
            <a:pPr marL="12700" marR="32461">
              <a:lnSpc>
                <a:spcPts val="1805"/>
              </a:lnSpc>
            </a:pPr>
            <a:r>
              <a:rPr sz="1700" spc="-6" dirty="0">
                <a:latin typeface="Calibri"/>
                <a:cs typeface="Calibri"/>
              </a:rPr>
              <a:t>Tuple are </a:t>
            </a:r>
            <a:r>
              <a:rPr sz="1700" b="1" spc="-6" dirty="0">
                <a:latin typeface="Calibri"/>
                <a:cs typeface="Calibri"/>
              </a:rPr>
              <a:t>not fully immutable </a:t>
            </a:r>
            <a:r>
              <a:rPr sz="1700" spc="-6" dirty="0">
                <a:latin typeface="Calibri"/>
                <a:cs typeface="Calibri"/>
              </a:rPr>
              <a:t>!!</a:t>
            </a:r>
            <a:endParaRPr sz="1700">
              <a:latin typeface="Calibri"/>
              <a:cs typeface="Calibri"/>
            </a:endParaRPr>
          </a:p>
          <a:p>
            <a:pPr marL="12700">
              <a:lnSpc>
                <a:spcPts val="2039"/>
              </a:lnSpc>
              <a:spcBef>
                <a:spcPts val="11"/>
              </a:spcBef>
            </a:pPr>
            <a:r>
              <a:rPr sz="1700" spc="-2" dirty="0">
                <a:latin typeface="Calibri"/>
                <a:cs typeface="Calibri"/>
              </a:rPr>
              <a:t>If a value within a tuple is mutable, then you can change it:</a:t>
            </a:r>
            <a:endParaRPr sz="1700">
              <a:latin typeface="Calibri"/>
              <a:cs typeface="Calibri"/>
            </a:endParaRPr>
          </a:p>
          <a:p>
            <a:pPr marL="12700" marR="32461">
              <a:lnSpc>
                <a:spcPts val="2039"/>
              </a:lnSpc>
            </a:pPr>
            <a:r>
              <a:rPr sz="1700" spc="0" dirty="0">
                <a:latin typeface="Calibri"/>
                <a:cs typeface="Calibri"/>
              </a:rPr>
              <a:t>&gt;&gt;&gt; t = (1, 2, [3, 10])</a:t>
            </a:r>
            <a:endParaRPr sz="1700">
              <a:latin typeface="Calibri"/>
              <a:cs typeface="Calibri"/>
            </a:endParaRPr>
          </a:p>
          <a:p>
            <a:pPr marL="12700" marR="32461">
              <a:lnSpc>
                <a:spcPts val="2039"/>
              </a:lnSpc>
            </a:pPr>
            <a:r>
              <a:rPr sz="1700" spc="1" dirty="0">
                <a:latin typeface="Calibri"/>
                <a:cs typeface="Calibri"/>
              </a:rPr>
              <a:t>&gt;&gt;&gt; t[2][0] = 9</a:t>
            </a:r>
            <a:endParaRPr sz="1700">
              <a:latin typeface="Calibri"/>
              <a:cs typeface="Calibri"/>
            </a:endParaRPr>
          </a:p>
          <a:p>
            <a:pPr marL="12700" marR="32461">
              <a:lnSpc>
                <a:spcPts val="2045"/>
              </a:lnSpc>
              <a:spcBef>
                <a:spcPts val="0"/>
              </a:spcBef>
            </a:pPr>
            <a:r>
              <a:rPr sz="1700" spc="0" dirty="0">
                <a:latin typeface="Calibri"/>
                <a:cs typeface="Calibri"/>
              </a:rPr>
              <a:t>&gt;&gt;&gt; t</a:t>
            </a:r>
            <a:endParaRPr sz="1700">
              <a:latin typeface="Calibri"/>
              <a:cs typeface="Calibri"/>
            </a:endParaRPr>
          </a:p>
          <a:p>
            <a:pPr marL="12700" marR="32461">
              <a:lnSpc>
                <a:spcPts val="2039"/>
              </a:lnSpc>
            </a:pPr>
            <a:r>
              <a:rPr sz="1700" spc="0" dirty="0">
                <a:latin typeface="Calibri"/>
                <a:cs typeface="Calibri"/>
              </a:rPr>
              <a:t>(1, 2, [9, 10])</a:t>
            </a:r>
            <a:endParaRPr sz="1700">
              <a:latin typeface="Calibri"/>
              <a:cs typeface="Calibri"/>
            </a:endParaRPr>
          </a:p>
        </p:txBody>
      </p:sp>
      <p:sp>
        <p:nvSpPr>
          <p:cNvPr id="4" name="object 4"/>
          <p:cNvSpPr txBox="1"/>
          <p:nvPr/>
        </p:nvSpPr>
        <p:spPr>
          <a:xfrm>
            <a:off x="631955" y="2869061"/>
            <a:ext cx="4484511" cy="1537461"/>
          </a:xfrm>
          <a:prstGeom prst="rect">
            <a:avLst/>
          </a:prstGeom>
        </p:spPr>
        <p:txBody>
          <a:bodyPr wrap="square" lIns="0" tIns="11461" rIns="0" bIns="0" rtlCol="0">
            <a:noAutofit/>
          </a:bodyPr>
          <a:lstStyle/>
          <a:p>
            <a:pPr marL="12700" marR="32461">
              <a:lnSpc>
                <a:spcPts val="1805"/>
              </a:lnSpc>
            </a:pPr>
            <a:r>
              <a:rPr sz="1700" b="1" spc="-2" dirty="0">
                <a:latin typeface="Calibri"/>
                <a:cs typeface="Calibri"/>
              </a:rPr>
              <a:t>Math and comparison</a:t>
            </a:r>
            <a:endParaRPr sz="1700">
              <a:latin typeface="Calibri"/>
              <a:cs typeface="Calibri"/>
            </a:endParaRPr>
          </a:p>
          <a:p>
            <a:pPr marL="12700">
              <a:lnSpc>
                <a:spcPts val="2039"/>
              </a:lnSpc>
              <a:spcBef>
                <a:spcPts val="11"/>
              </a:spcBef>
            </a:pPr>
            <a:r>
              <a:rPr sz="1700" spc="-4" dirty="0">
                <a:latin typeface="Calibri"/>
                <a:cs typeface="Calibri"/>
              </a:rPr>
              <a:t>comparison operators and mathematical functions</a:t>
            </a:r>
            <a:endParaRPr sz="1700">
              <a:latin typeface="Calibri"/>
              <a:cs typeface="Calibri"/>
            </a:endParaRPr>
          </a:p>
          <a:p>
            <a:pPr marL="12700" marR="32461">
              <a:lnSpc>
                <a:spcPts val="2039"/>
              </a:lnSpc>
            </a:pPr>
            <a:r>
              <a:rPr sz="1700" spc="-2" dirty="0">
                <a:latin typeface="Calibri"/>
                <a:cs typeface="Calibri"/>
              </a:rPr>
              <a:t>can be used on tuples. Here are some examples:</a:t>
            </a:r>
            <a:endParaRPr sz="1700">
              <a:latin typeface="Calibri"/>
              <a:cs typeface="Calibri"/>
            </a:endParaRPr>
          </a:p>
          <a:p>
            <a:pPr marL="12700" marR="32461">
              <a:lnSpc>
                <a:spcPts val="2039"/>
              </a:lnSpc>
            </a:pPr>
            <a:r>
              <a:rPr sz="1700" spc="0" dirty="0">
                <a:latin typeface="Calibri"/>
                <a:cs typeface="Calibri"/>
              </a:rPr>
              <a:t>&gt;&gt;&gt; t = (1, 2, 3)</a:t>
            </a:r>
            <a:endParaRPr sz="1700">
              <a:latin typeface="Calibri"/>
              <a:cs typeface="Calibri"/>
            </a:endParaRPr>
          </a:p>
          <a:p>
            <a:pPr marL="12700" marR="32461">
              <a:lnSpc>
                <a:spcPts val="2039"/>
              </a:lnSpc>
            </a:pPr>
            <a:r>
              <a:rPr sz="1700" spc="0" dirty="0">
                <a:latin typeface="Calibri"/>
                <a:cs typeface="Calibri"/>
              </a:rPr>
              <a:t>&gt;&gt;&gt; max(t)</a:t>
            </a:r>
            <a:endParaRPr sz="1700">
              <a:latin typeface="Calibri"/>
              <a:cs typeface="Calibri"/>
            </a:endParaRPr>
          </a:p>
          <a:p>
            <a:pPr marL="12700" marR="32461">
              <a:lnSpc>
                <a:spcPts val="2039"/>
              </a:lnSpc>
            </a:pPr>
            <a:r>
              <a:rPr sz="1700" dirty="0">
                <a:latin typeface="Calibri"/>
                <a:cs typeface="Calibri"/>
              </a:rPr>
              <a:t>3</a:t>
            </a:r>
            <a:endParaRPr sz="1700">
              <a:latin typeface="Calibri"/>
              <a:cs typeface="Calibri"/>
            </a:endParaRPr>
          </a:p>
        </p:txBody>
      </p:sp>
      <p:sp>
        <p:nvSpPr>
          <p:cNvPr id="3" name="object 3"/>
          <p:cNvSpPr txBox="1"/>
          <p:nvPr/>
        </p:nvSpPr>
        <p:spPr>
          <a:xfrm>
            <a:off x="631952" y="4682871"/>
            <a:ext cx="4102109" cy="1278458"/>
          </a:xfrm>
          <a:prstGeom prst="rect">
            <a:avLst/>
          </a:prstGeom>
        </p:spPr>
        <p:txBody>
          <a:bodyPr wrap="square" lIns="0" tIns="11461" rIns="0" bIns="0" rtlCol="0">
            <a:noAutofit/>
          </a:bodyPr>
          <a:lstStyle/>
          <a:p>
            <a:pPr marL="12700" marR="32506">
              <a:lnSpc>
                <a:spcPts val="1805"/>
              </a:lnSpc>
            </a:pPr>
            <a:r>
              <a:rPr sz="1700" b="1" spc="-4" dirty="0">
                <a:latin typeface="Calibri"/>
                <a:cs typeface="Calibri"/>
              </a:rPr>
              <a:t>Convert a tuple to a string</a:t>
            </a:r>
            <a:endParaRPr sz="1700" dirty="0">
              <a:latin typeface="Calibri"/>
              <a:cs typeface="Calibri"/>
            </a:endParaRPr>
          </a:p>
          <a:p>
            <a:pPr marL="12700">
              <a:lnSpc>
                <a:spcPts val="2045"/>
              </a:lnSpc>
              <a:spcBef>
                <a:spcPts val="11"/>
              </a:spcBef>
            </a:pPr>
            <a:r>
              <a:rPr sz="1700" spc="-6" dirty="0">
                <a:latin typeface="Calibri"/>
                <a:cs typeface="Calibri"/>
              </a:rPr>
              <a:t>You can convert a tuple to a </a:t>
            </a:r>
            <a:r>
              <a:rPr sz="1700" spc="-6">
                <a:latin typeface="Calibri"/>
                <a:cs typeface="Calibri"/>
              </a:rPr>
              <a:t>string </a:t>
            </a:r>
            <a:r>
              <a:rPr lang="en-US" sz="1700" spc="-6">
                <a:latin typeface="Calibri"/>
                <a:cs typeface="Calibri"/>
              </a:rPr>
              <a:t>by</a:t>
            </a:r>
            <a:r>
              <a:rPr sz="1700" spc="-6">
                <a:latin typeface="Calibri"/>
                <a:cs typeface="Calibri"/>
              </a:rPr>
              <a:t>:</a:t>
            </a:r>
            <a:endParaRPr sz="1700" dirty="0">
              <a:latin typeface="Calibri"/>
              <a:cs typeface="Calibri"/>
            </a:endParaRPr>
          </a:p>
          <a:p>
            <a:pPr marL="12700" marR="32506">
              <a:lnSpc>
                <a:spcPts val="2039"/>
              </a:lnSpc>
            </a:pPr>
            <a:r>
              <a:rPr sz="1700" spc="0" dirty="0">
                <a:latin typeface="Calibri"/>
                <a:cs typeface="Calibri"/>
              </a:rPr>
              <a:t>&gt;&gt;&gt; </a:t>
            </a:r>
            <a:r>
              <a:rPr sz="1700" spc="0" dirty="0" err="1">
                <a:latin typeface="Calibri"/>
                <a:cs typeface="Calibri"/>
              </a:rPr>
              <a:t>str</a:t>
            </a:r>
            <a:r>
              <a:rPr sz="1700" spc="0" dirty="0">
                <a:latin typeface="Calibri"/>
                <a:cs typeface="Calibri"/>
              </a:rPr>
              <a:t>(t)</a:t>
            </a:r>
            <a:endParaRPr sz="1700" dirty="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3"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3" name="object 13"/>
          <p:cNvSpPr/>
          <p:nvPr/>
        </p:nvSpPr>
        <p:spPr>
          <a:xfrm>
            <a:off x="1676402" y="2362212"/>
            <a:ext cx="5689855" cy="948296"/>
          </a:xfrm>
          <a:prstGeom prst="rect">
            <a:avLst/>
          </a:prstGeom>
          <a:blipFill>
            <a:blip r:embed="rId2" cstate="print"/>
            <a:stretch>
              <a:fillRect/>
            </a:stretch>
          </a:blipFill>
        </p:spPr>
        <p:txBody>
          <a:bodyPr wrap="square" lIns="0" tIns="0" rIns="0" bIns="0" rtlCol="0">
            <a:noAutofit/>
          </a:bodyPr>
          <a:lstStyle/>
          <a:p>
            <a:endParaRPr/>
          </a:p>
        </p:txBody>
      </p:sp>
      <p:sp>
        <p:nvSpPr>
          <p:cNvPr id="12" name="object 12"/>
          <p:cNvSpPr/>
          <p:nvPr/>
        </p:nvSpPr>
        <p:spPr>
          <a:xfrm>
            <a:off x="1752601" y="4800604"/>
            <a:ext cx="5948427" cy="890473"/>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txBox="1"/>
          <p:nvPr/>
        </p:nvSpPr>
        <p:spPr>
          <a:xfrm>
            <a:off x="387503" y="197103"/>
            <a:ext cx="576744" cy="380492"/>
          </a:xfrm>
          <a:prstGeom prst="rect">
            <a:avLst/>
          </a:prstGeom>
        </p:spPr>
        <p:txBody>
          <a:bodyPr wrap="square" lIns="0" tIns="18383" rIns="0" bIns="0" rtlCol="0">
            <a:noAutofit/>
          </a:bodyPr>
          <a:lstStyle/>
          <a:p>
            <a:pPr marL="12700">
              <a:lnSpc>
                <a:spcPts val="2895"/>
              </a:lnSpc>
            </a:pPr>
            <a:r>
              <a:rPr sz="2800" b="1" u="heavy" spc="-7" dirty="0">
                <a:solidFill>
                  <a:srgbClr val="404040"/>
                </a:solidFill>
                <a:latin typeface="Calibri"/>
                <a:cs typeface="Calibri"/>
              </a:rPr>
              <a:t>List</a:t>
            </a:r>
            <a:endParaRPr sz="2800">
              <a:latin typeface="Calibri"/>
              <a:cs typeface="Calibri"/>
            </a:endParaRPr>
          </a:p>
        </p:txBody>
      </p:sp>
      <p:sp>
        <p:nvSpPr>
          <p:cNvPr id="10" name="object 10"/>
          <p:cNvSpPr txBox="1"/>
          <p:nvPr/>
        </p:nvSpPr>
        <p:spPr>
          <a:xfrm>
            <a:off x="631954" y="1207786"/>
            <a:ext cx="152655"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9" name="object 9"/>
          <p:cNvSpPr txBox="1"/>
          <p:nvPr/>
        </p:nvSpPr>
        <p:spPr>
          <a:xfrm>
            <a:off x="918463" y="1223141"/>
            <a:ext cx="3383128" cy="279907"/>
          </a:xfrm>
          <a:prstGeom prst="rect">
            <a:avLst/>
          </a:prstGeom>
        </p:spPr>
        <p:txBody>
          <a:bodyPr wrap="square" lIns="0" tIns="13366" rIns="0" bIns="0" rtlCol="0">
            <a:noAutofit/>
          </a:bodyPr>
          <a:lstStyle/>
          <a:p>
            <a:pPr marL="12700">
              <a:lnSpc>
                <a:spcPts val="2105"/>
              </a:lnSpc>
            </a:pPr>
            <a:r>
              <a:rPr sz="2000" spc="-5" dirty="0">
                <a:latin typeface="Calibri"/>
                <a:cs typeface="Calibri"/>
              </a:rPr>
              <a:t>To insert an element at ith place</a:t>
            </a:r>
            <a:endParaRPr sz="2000">
              <a:latin typeface="Calibri"/>
              <a:cs typeface="Calibri"/>
            </a:endParaRPr>
          </a:p>
        </p:txBody>
      </p:sp>
      <p:sp>
        <p:nvSpPr>
          <p:cNvPr id="8" name="object 8"/>
          <p:cNvSpPr txBox="1"/>
          <p:nvPr/>
        </p:nvSpPr>
        <p:spPr>
          <a:xfrm>
            <a:off x="1089155" y="1564060"/>
            <a:ext cx="186791" cy="583184"/>
          </a:xfrm>
          <a:prstGeom prst="rect">
            <a:avLst/>
          </a:prstGeom>
        </p:spPr>
        <p:txBody>
          <a:bodyPr wrap="square" lIns="0" tIns="12319" rIns="0" bIns="0" rtlCol="0">
            <a:noAutofit/>
          </a:bodyPr>
          <a:lstStyle/>
          <a:p>
            <a:pPr marL="12700">
              <a:lnSpc>
                <a:spcPts val="1939"/>
              </a:lnSpc>
            </a:pPr>
            <a:r>
              <a:rPr sz="1800" dirty="0">
                <a:latin typeface="Arial"/>
                <a:cs typeface="Arial"/>
              </a:rPr>
              <a:t>–</a:t>
            </a:r>
            <a:endParaRPr sz="1800">
              <a:latin typeface="Arial"/>
              <a:cs typeface="Arial"/>
            </a:endParaRPr>
          </a:p>
          <a:p>
            <a:pPr marL="12700">
              <a:lnSpc>
                <a:spcPct val="95825"/>
              </a:lnSpc>
              <a:spcBef>
                <a:spcPts val="425"/>
              </a:spcBef>
            </a:pPr>
            <a:r>
              <a:rPr sz="1800" dirty="0">
                <a:latin typeface="Arial"/>
                <a:cs typeface="Arial"/>
              </a:rPr>
              <a:t>–</a:t>
            </a:r>
            <a:endParaRPr sz="1800">
              <a:latin typeface="Arial"/>
              <a:cs typeface="Arial"/>
            </a:endParaRPr>
          </a:p>
        </p:txBody>
      </p:sp>
      <p:sp>
        <p:nvSpPr>
          <p:cNvPr id="7" name="object 7"/>
          <p:cNvSpPr txBox="1"/>
          <p:nvPr/>
        </p:nvSpPr>
        <p:spPr>
          <a:xfrm>
            <a:off x="1375920" y="1577848"/>
            <a:ext cx="3058515" cy="583184"/>
          </a:xfrm>
          <a:prstGeom prst="rect">
            <a:avLst/>
          </a:prstGeom>
        </p:spPr>
        <p:txBody>
          <a:bodyPr wrap="square" lIns="0" tIns="12065" rIns="0" bIns="0" rtlCol="0">
            <a:noAutofit/>
          </a:bodyPr>
          <a:lstStyle/>
          <a:p>
            <a:pPr marL="12700" marR="34289">
              <a:lnSpc>
                <a:spcPts val="1900"/>
              </a:lnSpc>
            </a:pPr>
            <a:r>
              <a:rPr sz="1800" spc="-1" dirty="0">
                <a:latin typeface="Calibri"/>
                <a:cs typeface="Calibri"/>
              </a:rPr>
              <a:t>temp.insert(3,9)</a:t>
            </a:r>
            <a:endParaRPr sz="1800">
              <a:latin typeface="Calibri"/>
              <a:cs typeface="Calibri"/>
            </a:endParaRPr>
          </a:p>
          <a:p>
            <a:pPr marL="12700">
              <a:lnSpc>
                <a:spcPct val="101725"/>
              </a:lnSpc>
              <a:spcBef>
                <a:spcPts val="299"/>
              </a:spcBef>
            </a:pPr>
            <a:r>
              <a:rPr sz="1800" spc="-3" dirty="0">
                <a:latin typeface="Calibri"/>
                <a:cs typeface="Calibri"/>
              </a:rPr>
              <a:t>print("List after insertion",temp)</a:t>
            </a:r>
            <a:endParaRPr sz="1800">
              <a:latin typeface="Calibri"/>
              <a:cs typeface="Calibri"/>
            </a:endParaRPr>
          </a:p>
        </p:txBody>
      </p:sp>
      <p:sp>
        <p:nvSpPr>
          <p:cNvPr id="6" name="object 6"/>
          <p:cNvSpPr txBox="1"/>
          <p:nvPr/>
        </p:nvSpPr>
        <p:spPr>
          <a:xfrm>
            <a:off x="631954" y="3329575"/>
            <a:ext cx="152655"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5" name="object 5"/>
          <p:cNvSpPr txBox="1"/>
          <p:nvPr/>
        </p:nvSpPr>
        <p:spPr>
          <a:xfrm>
            <a:off x="918463" y="3344928"/>
            <a:ext cx="9595268" cy="279907"/>
          </a:xfrm>
          <a:prstGeom prst="rect">
            <a:avLst/>
          </a:prstGeom>
        </p:spPr>
        <p:txBody>
          <a:bodyPr wrap="square" lIns="0" tIns="13366" rIns="0" bIns="0" rtlCol="0">
            <a:noAutofit/>
          </a:bodyPr>
          <a:lstStyle/>
          <a:p>
            <a:pPr marL="12700">
              <a:lnSpc>
                <a:spcPts val="2105"/>
              </a:lnSpc>
            </a:pPr>
            <a:r>
              <a:rPr sz="2000" spc="-5" dirty="0">
                <a:latin typeface="Calibri"/>
                <a:cs typeface="Calibri"/>
              </a:rPr>
              <a:t>To append element to list we use append, this corresponds to push when we use list as stack</a:t>
            </a:r>
            <a:endParaRPr sz="2000">
              <a:latin typeface="Calibri"/>
              <a:cs typeface="Calibri"/>
            </a:endParaRPr>
          </a:p>
        </p:txBody>
      </p:sp>
      <p:sp>
        <p:nvSpPr>
          <p:cNvPr id="4" name="object 4"/>
          <p:cNvSpPr txBox="1"/>
          <p:nvPr/>
        </p:nvSpPr>
        <p:spPr>
          <a:xfrm>
            <a:off x="1089154" y="3685856"/>
            <a:ext cx="187007" cy="583430"/>
          </a:xfrm>
          <a:prstGeom prst="rect">
            <a:avLst/>
          </a:prstGeom>
        </p:spPr>
        <p:txBody>
          <a:bodyPr wrap="square" lIns="0" tIns="12319" rIns="0" bIns="0" rtlCol="0">
            <a:noAutofit/>
          </a:bodyPr>
          <a:lstStyle/>
          <a:p>
            <a:pPr marL="12700">
              <a:lnSpc>
                <a:spcPts val="1939"/>
              </a:lnSpc>
            </a:pPr>
            <a:r>
              <a:rPr sz="1800" dirty="0">
                <a:latin typeface="Arial"/>
                <a:cs typeface="Arial"/>
              </a:rPr>
              <a:t>–</a:t>
            </a:r>
            <a:endParaRPr sz="1800">
              <a:latin typeface="Arial"/>
              <a:cs typeface="Arial"/>
            </a:endParaRPr>
          </a:p>
          <a:p>
            <a:pPr marL="12700" marR="215">
              <a:lnSpc>
                <a:spcPct val="95825"/>
              </a:lnSpc>
              <a:spcBef>
                <a:spcPts val="425"/>
              </a:spcBef>
            </a:pPr>
            <a:r>
              <a:rPr sz="1800" dirty="0">
                <a:latin typeface="Arial"/>
                <a:cs typeface="Arial"/>
              </a:rPr>
              <a:t>–</a:t>
            </a:r>
            <a:endParaRPr sz="1800">
              <a:latin typeface="Arial"/>
              <a:cs typeface="Arial"/>
            </a:endParaRPr>
          </a:p>
        </p:txBody>
      </p:sp>
      <p:sp>
        <p:nvSpPr>
          <p:cNvPr id="3" name="object 3"/>
          <p:cNvSpPr txBox="1"/>
          <p:nvPr/>
        </p:nvSpPr>
        <p:spPr>
          <a:xfrm>
            <a:off x="1375920" y="3699662"/>
            <a:ext cx="3477615" cy="583412"/>
          </a:xfrm>
          <a:prstGeom prst="rect">
            <a:avLst/>
          </a:prstGeom>
        </p:spPr>
        <p:txBody>
          <a:bodyPr wrap="square" lIns="0" tIns="12065" rIns="0" bIns="0" rtlCol="0">
            <a:noAutofit/>
          </a:bodyPr>
          <a:lstStyle/>
          <a:p>
            <a:pPr marL="12700" marR="34289">
              <a:lnSpc>
                <a:spcPts val="1900"/>
              </a:lnSpc>
            </a:pPr>
            <a:r>
              <a:rPr sz="1800" spc="0" dirty="0">
                <a:latin typeface="Calibri"/>
                <a:cs typeface="Calibri"/>
              </a:rPr>
              <a:t>temp.append(10)</a:t>
            </a:r>
            <a:endParaRPr sz="1800">
              <a:latin typeface="Calibri"/>
              <a:cs typeface="Calibri"/>
            </a:endParaRPr>
          </a:p>
          <a:p>
            <a:pPr marL="12700">
              <a:lnSpc>
                <a:spcPct val="101725"/>
              </a:lnSpc>
              <a:spcBef>
                <a:spcPts val="299"/>
              </a:spcBef>
            </a:pPr>
            <a:r>
              <a:rPr sz="1800" spc="-1" dirty="0">
                <a:latin typeface="Calibri"/>
                <a:cs typeface="Calibri"/>
              </a:rPr>
              <a:t>print("After append the list is",temp)</a:t>
            </a:r>
            <a:endParaRPr sz="1800">
              <a:latin typeface="Calibri"/>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p:nvPr/>
        </p:nvSpPr>
        <p:spPr>
          <a:xfrm>
            <a:off x="3"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0" name="object 10"/>
          <p:cNvSpPr/>
          <p:nvPr/>
        </p:nvSpPr>
        <p:spPr>
          <a:xfrm>
            <a:off x="1330071" y="1870328"/>
            <a:ext cx="5550788" cy="2008886"/>
          </a:xfrm>
          <a:prstGeom prst="rect">
            <a:avLst/>
          </a:prstGeom>
          <a:blipFill>
            <a:blip r:embed="rId2" cstate="print"/>
            <a:stretch>
              <a:fillRect/>
            </a:stretch>
          </a:blipFill>
        </p:spPr>
        <p:txBody>
          <a:bodyPr wrap="square" lIns="0" tIns="0" rIns="0" bIns="0" rtlCol="0">
            <a:noAutofit/>
          </a:bodyPr>
          <a:lstStyle/>
          <a:p>
            <a:endParaRPr/>
          </a:p>
        </p:txBody>
      </p:sp>
      <p:sp>
        <p:nvSpPr>
          <p:cNvPr id="11" name="object 11"/>
          <p:cNvSpPr/>
          <p:nvPr/>
        </p:nvSpPr>
        <p:spPr>
          <a:xfrm>
            <a:off x="2133600" y="1978025"/>
            <a:ext cx="4959984" cy="1308608"/>
          </a:xfrm>
          <a:custGeom>
            <a:avLst/>
            <a:gdLst/>
            <a:ahLst/>
            <a:cxnLst/>
            <a:rect l="l" t="t" r="r" b="b"/>
            <a:pathLst>
              <a:path w="4959984" h="1308608">
                <a:moveTo>
                  <a:pt x="0" y="1308608"/>
                </a:moveTo>
                <a:lnTo>
                  <a:pt x="4959984" y="1308608"/>
                </a:lnTo>
                <a:lnTo>
                  <a:pt x="4959984" y="0"/>
                </a:lnTo>
                <a:lnTo>
                  <a:pt x="0" y="0"/>
                </a:lnTo>
                <a:lnTo>
                  <a:pt x="0" y="1308608"/>
                </a:lnTo>
                <a:close/>
              </a:path>
            </a:pathLst>
          </a:custGeom>
          <a:ln w="28574">
            <a:solidFill>
              <a:srgbClr val="BB8B00"/>
            </a:solidFill>
            <a:prstDash val="lgDash"/>
          </a:ln>
        </p:spPr>
        <p:txBody>
          <a:bodyPr wrap="square" lIns="0" tIns="0" rIns="0" bIns="0" rtlCol="0">
            <a:noAutofit/>
          </a:bodyPr>
          <a:lstStyle/>
          <a:p>
            <a:endParaRPr/>
          </a:p>
        </p:txBody>
      </p:sp>
      <p:sp>
        <p:nvSpPr>
          <p:cNvPr id="12" name="object 12"/>
          <p:cNvSpPr/>
          <p:nvPr/>
        </p:nvSpPr>
        <p:spPr>
          <a:xfrm>
            <a:off x="6109844" y="2509266"/>
            <a:ext cx="2411349" cy="294132"/>
          </a:xfrm>
          <a:custGeom>
            <a:avLst/>
            <a:gdLst/>
            <a:ahLst/>
            <a:cxnLst/>
            <a:rect l="l" t="t" r="r" b="b"/>
            <a:pathLst>
              <a:path w="2411349" h="294132">
                <a:moveTo>
                  <a:pt x="15112" y="49530"/>
                </a:moveTo>
                <a:lnTo>
                  <a:pt x="35238" y="52422"/>
                </a:lnTo>
                <a:lnTo>
                  <a:pt x="2410079" y="294132"/>
                </a:lnTo>
                <a:lnTo>
                  <a:pt x="2411349" y="281432"/>
                </a:lnTo>
                <a:lnTo>
                  <a:pt x="36497" y="39834"/>
                </a:lnTo>
                <a:lnTo>
                  <a:pt x="13208" y="37464"/>
                </a:lnTo>
                <a:lnTo>
                  <a:pt x="11811" y="50037"/>
                </a:lnTo>
                <a:lnTo>
                  <a:pt x="80137" y="100837"/>
                </a:lnTo>
                <a:lnTo>
                  <a:pt x="82931" y="102870"/>
                </a:lnTo>
                <a:lnTo>
                  <a:pt x="86868" y="102235"/>
                </a:lnTo>
                <a:lnTo>
                  <a:pt x="88900" y="99441"/>
                </a:lnTo>
                <a:lnTo>
                  <a:pt x="91059" y="96647"/>
                </a:lnTo>
                <a:lnTo>
                  <a:pt x="90424" y="92583"/>
                </a:lnTo>
                <a:lnTo>
                  <a:pt x="87630" y="90550"/>
                </a:lnTo>
                <a:lnTo>
                  <a:pt x="35238" y="52422"/>
                </a:lnTo>
                <a:lnTo>
                  <a:pt x="15112" y="49530"/>
                </a:lnTo>
                <a:lnTo>
                  <a:pt x="16256" y="38608"/>
                </a:lnTo>
                <a:lnTo>
                  <a:pt x="25064" y="45018"/>
                </a:lnTo>
                <a:lnTo>
                  <a:pt x="15112" y="49530"/>
                </a:lnTo>
                <a:close/>
              </a:path>
              <a:path w="2411349" h="294132">
                <a:moveTo>
                  <a:pt x="80137" y="100837"/>
                </a:moveTo>
                <a:lnTo>
                  <a:pt x="11811" y="50037"/>
                </a:lnTo>
                <a:lnTo>
                  <a:pt x="13208" y="37464"/>
                </a:lnTo>
                <a:lnTo>
                  <a:pt x="36497" y="39834"/>
                </a:lnTo>
                <a:lnTo>
                  <a:pt x="95504" y="13081"/>
                </a:lnTo>
                <a:lnTo>
                  <a:pt x="98679" y="11557"/>
                </a:lnTo>
                <a:lnTo>
                  <a:pt x="100076" y="7747"/>
                </a:lnTo>
                <a:lnTo>
                  <a:pt x="98552" y="4572"/>
                </a:lnTo>
                <a:lnTo>
                  <a:pt x="97155" y="1397"/>
                </a:lnTo>
                <a:lnTo>
                  <a:pt x="93345" y="0"/>
                </a:lnTo>
                <a:lnTo>
                  <a:pt x="90170" y="1524"/>
                </a:lnTo>
                <a:lnTo>
                  <a:pt x="0" y="42418"/>
                </a:lnTo>
                <a:lnTo>
                  <a:pt x="80137" y="100837"/>
                </a:lnTo>
                <a:close/>
              </a:path>
              <a:path w="2411349" h="294132">
                <a:moveTo>
                  <a:pt x="25064" y="45018"/>
                </a:moveTo>
                <a:lnTo>
                  <a:pt x="16256" y="38608"/>
                </a:lnTo>
                <a:lnTo>
                  <a:pt x="15112" y="49530"/>
                </a:lnTo>
                <a:lnTo>
                  <a:pt x="25064" y="45018"/>
                </a:lnTo>
                <a:close/>
              </a:path>
            </a:pathLst>
          </a:custGeom>
          <a:solidFill>
            <a:srgbClr val="FFBE00"/>
          </a:solidFill>
        </p:spPr>
        <p:txBody>
          <a:bodyPr wrap="square" lIns="0" tIns="0" rIns="0" bIns="0" rtlCol="0">
            <a:noAutofit/>
          </a:bodyPr>
          <a:lstStyle/>
          <a:p>
            <a:endParaRPr/>
          </a:p>
        </p:txBody>
      </p:sp>
      <p:sp>
        <p:nvSpPr>
          <p:cNvPr id="13" name="object 13"/>
          <p:cNvSpPr/>
          <p:nvPr/>
        </p:nvSpPr>
        <p:spPr>
          <a:xfrm>
            <a:off x="8520557" y="2199766"/>
            <a:ext cx="2978659" cy="1194562"/>
          </a:xfrm>
          <a:custGeom>
            <a:avLst/>
            <a:gdLst/>
            <a:ahLst/>
            <a:cxnLst/>
            <a:rect l="l" t="t" r="r" b="b"/>
            <a:pathLst>
              <a:path w="2978658" h="1194562">
                <a:moveTo>
                  <a:pt x="0" y="199009"/>
                </a:moveTo>
                <a:lnTo>
                  <a:pt x="0" y="995426"/>
                </a:lnTo>
                <a:lnTo>
                  <a:pt x="660" y="1011758"/>
                </a:lnTo>
                <a:lnTo>
                  <a:pt x="10151" y="1058369"/>
                </a:lnTo>
                <a:lnTo>
                  <a:pt x="29834" y="1100323"/>
                </a:lnTo>
                <a:lnTo>
                  <a:pt x="58324" y="1136237"/>
                </a:lnTo>
                <a:lnTo>
                  <a:pt x="94238" y="1164727"/>
                </a:lnTo>
                <a:lnTo>
                  <a:pt x="136192" y="1184410"/>
                </a:lnTo>
                <a:lnTo>
                  <a:pt x="182803" y="1193901"/>
                </a:lnTo>
                <a:lnTo>
                  <a:pt x="199136" y="1194562"/>
                </a:lnTo>
                <a:lnTo>
                  <a:pt x="2779649" y="1194562"/>
                </a:lnTo>
                <a:lnTo>
                  <a:pt x="2827496" y="1188774"/>
                </a:lnTo>
                <a:lnTo>
                  <a:pt x="2871137" y="1172335"/>
                </a:lnTo>
                <a:lnTo>
                  <a:pt x="2909191" y="1146627"/>
                </a:lnTo>
                <a:lnTo>
                  <a:pt x="2940281" y="1113034"/>
                </a:lnTo>
                <a:lnTo>
                  <a:pt x="2963029" y="1072939"/>
                </a:lnTo>
                <a:lnTo>
                  <a:pt x="2976055" y="1027727"/>
                </a:lnTo>
                <a:lnTo>
                  <a:pt x="2978658" y="995426"/>
                </a:lnTo>
                <a:lnTo>
                  <a:pt x="2978658" y="199009"/>
                </a:lnTo>
                <a:lnTo>
                  <a:pt x="2972878" y="151161"/>
                </a:lnTo>
                <a:lnTo>
                  <a:pt x="2956458" y="107520"/>
                </a:lnTo>
                <a:lnTo>
                  <a:pt x="2930777" y="69466"/>
                </a:lnTo>
                <a:lnTo>
                  <a:pt x="2897212" y="38376"/>
                </a:lnTo>
                <a:lnTo>
                  <a:pt x="2857142" y="15628"/>
                </a:lnTo>
                <a:lnTo>
                  <a:pt x="2811946" y="2602"/>
                </a:lnTo>
                <a:lnTo>
                  <a:pt x="2779649" y="0"/>
                </a:lnTo>
                <a:lnTo>
                  <a:pt x="199136" y="0"/>
                </a:lnTo>
                <a:lnTo>
                  <a:pt x="151280" y="5779"/>
                </a:lnTo>
                <a:lnTo>
                  <a:pt x="107620" y="22199"/>
                </a:lnTo>
                <a:lnTo>
                  <a:pt x="69539" y="47880"/>
                </a:lnTo>
                <a:lnTo>
                  <a:pt x="38421" y="81445"/>
                </a:lnTo>
                <a:lnTo>
                  <a:pt x="15648" y="121515"/>
                </a:lnTo>
                <a:lnTo>
                  <a:pt x="2606" y="166711"/>
                </a:lnTo>
                <a:lnTo>
                  <a:pt x="0" y="199009"/>
                </a:lnTo>
                <a:close/>
              </a:path>
            </a:pathLst>
          </a:custGeom>
          <a:solidFill>
            <a:srgbClr val="FFC000"/>
          </a:solidFill>
        </p:spPr>
        <p:txBody>
          <a:bodyPr wrap="square" lIns="0" tIns="0" rIns="0" bIns="0" rtlCol="0">
            <a:noAutofit/>
          </a:bodyPr>
          <a:lstStyle/>
          <a:p>
            <a:endParaRPr/>
          </a:p>
        </p:txBody>
      </p:sp>
      <p:sp>
        <p:nvSpPr>
          <p:cNvPr id="14" name="object 14"/>
          <p:cNvSpPr/>
          <p:nvPr/>
        </p:nvSpPr>
        <p:spPr>
          <a:xfrm>
            <a:off x="8520557" y="2199766"/>
            <a:ext cx="2978659" cy="1194562"/>
          </a:xfrm>
          <a:custGeom>
            <a:avLst/>
            <a:gdLst/>
            <a:ahLst/>
            <a:cxnLst/>
            <a:rect l="l" t="t" r="r" b="b"/>
            <a:pathLst>
              <a:path w="2978658" h="1194562">
                <a:moveTo>
                  <a:pt x="0" y="199009"/>
                </a:moveTo>
                <a:lnTo>
                  <a:pt x="5787" y="151161"/>
                </a:lnTo>
                <a:lnTo>
                  <a:pt x="22226" y="107520"/>
                </a:lnTo>
                <a:lnTo>
                  <a:pt x="47934" y="69466"/>
                </a:lnTo>
                <a:lnTo>
                  <a:pt x="81527" y="38376"/>
                </a:lnTo>
                <a:lnTo>
                  <a:pt x="121622" y="15628"/>
                </a:lnTo>
                <a:lnTo>
                  <a:pt x="166834" y="2602"/>
                </a:lnTo>
                <a:lnTo>
                  <a:pt x="199136" y="0"/>
                </a:lnTo>
                <a:lnTo>
                  <a:pt x="2779649" y="0"/>
                </a:lnTo>
                <a:lnTo>
                  <a:pt x="2827496" y="5779"/>
                </a:lnTo>
                <a:lnTo>
                  <a:pt x="2871137" y="22199"/>
                </a:lnTo>
                <a:lnTo>
                  <a:pt x="2909191" y="47880"/>
                </a:lnTo>
                <a:lnTo>
                  <a:pt x="2940281" y="81445"/>
                </a:lnTo>
                <a:lnTo>
                  <a:pt x="2963029" y="121515"/>
                </a:lnTo>
                <a:lnTo>
                  <a:pt x="2976055" y="166711"/>
                </a:lnTo>
                <a:lnTo>
                  <a:pt x="2978658" y="199009"/>
                </a:lnTo>
                <a:lnTo>
                  <a:pt x="2978658" y="995426"/>
                </a:lnTo>
                <a:lnTo>
                  <a:pt x="2972878" y="1043281"/>
                </a:lnTo>
                <a:lnTo>
                  <a:pt x="2956458" y="1086941"/>
                </a:lnTo>
                <a:lnTo>
                  <a:pt x="2930777" y="1125022"/>
                </a:lnTo>
                <a:lnTo>
                  <a:pt x="2897212" y="1156140"/>
                </a:lnTo>
                <a:lnTo>
                  <a:pt x="2857142" y="1178913"/>
                </a:lnTo>
                <a:lnTo>
                  <a:pt x="2811946" y="1191955"/>
                </a:lnTo>
                <a:lnTo>
                  <a:pt x="2779649" y="1194562"/>
                </a:lnTo>
                <a:lnTo>
                  <a:pt x="199136" y="1194562"/>
                </a:lnTo>
                <a:lnTo>
                  <a:pt x="151280" y="1188774"/>
                </a:lnTo>
                <a:lnTo>
                  <a:pt x="107620" y="1172335"/>
                </a:lnTo>
                <a:lnTo>
                  <a:pt x="69539" y="1146627"/>
                </a:lnTo>
                <a:lnTo>
                  <a:pt x="38421" y="1113034"/>
                </a:lnTo>
                <a:lnTo>
                  <a:pt x="15648" y="1072939"/>
                </a:lnTo>
                <a:lnTo>
                  <a:pt x="2606" y="1027727"/>
                </a:lnTo>
                <a:lnTo>
                  <a:pt x="0" y="995426"/>
                </a:lnTo>
                <a:lnTo>
                  <a:pt x="0" y="199009"/>
                </a:lnTo>
                <a:close/>
              </a:path>
            </a:pathLst>
          </a:custGeom>
          <a:ln w="25400">
            <a:solidFill>
              <a:srgbClr val="BB8B00"/>
            </a:solidFill>
          </a:ln>
        </p:spPr>
        <p:txBody>
          <a:bodyPr wrap="square" lIns="0" tIns="0" rIns="0" bIns="0" rtlCol="0">
            <a:noAutofit/>
          </a:bodyPr>
          <a:lstStyle/>
          <a:p>
            <a:endParaRPr/>
          </a:p>
        </p:txBody>
      </p:sp>
      <p:sp>
        <p:nvSpPr>
          <p:cNvPr id="15" name="object 15"/>
          <p:cNvSpPr/>
          <p:nvPr/>
        </p:nvSpPr>
        <p:spPr>
          <a:xfrm>
            <a:off x="6248402" y="3634740"/>
            <a:ext cx="2273300" cy="453770"/>
          </a:xfrm>
          <a:custGeom>
            <a:avLst/>
            <a:gdLst/>
            <a:ahLst/>
            <a:cxnLst/>
            <a:rect l="l" t="t" r="r" b="b"/>
            <a:pathLst>
              <a:path w="2273300" h="453770">
                <a:moveTo>
                  <a:pt x="11175" y="55880"/>
                </a:moveTo>
                <a:lnTo>
                  <a:pt x="75311" y="0"/>
                </a:lnTo>
                <a:lnTo>
                  <a:pt x="0" y="64389"/>
                </a:lnTo>
                <a:lnTo>
                  <a:pt x="11175" y="55880"/>
                </a:lnTo>
                <a:close/>
              </a:path>
              <a:path w="2273300" h="453770">
                <a:moveTo>
                  <a:pt x="84200" y="762"/>
                </a:moveTo>
                <a:lnTo>
                  <a:pt x="81914" y="-1904"/>
                </a:lnTo>
                <a:lnTo>
                  <a:pt x="77977" y="-2285"/>
                </a:lnTo>
                <a:lnTo>
                  <a:pt x="75311" y="0"/>
                </a:lnTo>
                <a:lnTo>
                  <a:pt x="11175" y="55880"/>
                </a:lnTo>
                <a:lnTo>
                  <a:pt x="0" y="64389"/>
                </a:lnTo>
                <a:lnTo>
                  <a:pt x="93090" y="98298"/>
                </a:lnTo>
                <a:lnTo>
                  <a:pt x="13462" y="68453"/>
                </a:lnTo>
                <a:lnTo>
                  <a:pt x="14477" y="56261"/>
                </a:lnTo>
                <a:lnTo>
                  <a:pt x="24760" y="59993"/>
                </a:lnTo>
                <a:lnTo>
                  <a:pt x="16510" y="67056"/>
                </a:lnTo>
                <a:lnTo>
                  <a:pt x="14477" y="56261"/>
                </a:lnTo>
                <a:lnTo>
                  <a:pt x="13462" y="68453"/>
                </a:lnTo>
                <a:lnTo>
                  <a:pt x="36531" y="64265"/>
                </a:lnTo>
                <a:lnTo>
                  <a:pt x="2273300" y="-341756"/>
                </a:lnTo>
                <a:lnTo>
                  <a:pt x="2271014" y="-354329"/>
                </a:lnTo>
                <a:lnTo>
                  <a:pt x="34513" y="51643"/>
                </a:lnTo>
                <a:lnTo>
                  <a:pt x="83565" y="9652"/>
                </a:lnTo>
                <a:lnTo>
                  <a:pt x="86233" y="7366"/>
                </a:lnTo>
                <a:lnTo>
                  <a:pt x="86487" y="3429"/>
                </a:lnTo>
                <a:lnTo>
                  <a:pt x="84200" y="762"/>
                </a:lnTo>
                <a:close/>
              </a:path>
              <a:path w="2273300" h="453770">
                <a:moveTo>
                  <a:pt x="93090" y="98298"/>
                </a:moveTo>
                <a:lnTo>
                  <a:pt x="96392" y="99441"/>
                </a:lnTo>
                <a:lnTo>
                  <a:pt x="100075" y="97790"/>
                </a:lnTo>
                <a:lnTo>
                  <a:pt x="101219" y="94487"/>
                </a:lnTo>
                <a:lnTo>
                  <a:pt x="102488" y="91186"/>
                </a:lnTo>
                <a:lnTo>
                  <a:pt x="100711" y="87503"/>
                </a:lnTo>
                <a:lnTo>
                  <a:pt x="97409" y="86360"/>
                </a:lnTo>
                <a:lnTo>
                  <a:pt x="36531" y="64265"/>
                </a:lnTo>
                <a:lnTo>
                  <a:pt x="13462" y="68453"/>
                </a:lnTo>
                <a:lnTo>
                  <a:pt x="93090" y="98298"/>
                </a:lnTo>
                <a:close/>
              </a:path>
              <a:path w="2273300" h="453770">
                <a:moveTo>
                  <a:pt x="24760" y="59993"/>
                </a:moveTo>
                <a:lnTo>
                  <a:pt x="14477" y="56261"/>
                </a:lnTo>
                <a:lnTo>
                  <a:pt x="16510" y="67056"/>
                </a:lnTo>
                <a:lnTo>
                  <a:pt x="24760" y="59993"/>
                </a:lnTo>
                <a:close/>
              </a:path>
            </a:pathLst>
          </a:custGeom>
          <a:solidFill>
            <a:srgbClr val="FFBE00"/>
          </a:solidFill>
        </p:spPr>
        <p:txBody>
          <a:bodyPr wrap="square" lIns="0" tIns="0" rIns="0" bIns="0" rtlCol="0">
            <a:noAutofit/>
          </a:bodyPr>
          <a:lstStyle/>
          <a:p>
            <a:endParaRPr/>
          </a:p>
        </p:txBody>
      </p:sp>
      <p:sp>
        <p:nvSpPr>
          <p:cNvPr id="9" name="object 9"/>
          <p:cNvSpPr txBox="1"/>
          <p:nvPr/>
        </p:nvSpPr>
        <p:spPr>
          <a:xfrm>
            <a:off x="387505" y="197103"/>
            <a:ext cx="686441" cy="380492"/>
          </a:xfrm>
          <a:prstGeom prst="rect">
            <a:avLst/>
          </a:prstGeom>
        </p:spPr>
        <p:txBody>
          <a:bodyPr wrap="square" lIns="0" tIns="18383" rIns="0" bIns="0" rtlCol="0">
            <a:noAutofit/>
          </a:bodyPr>
          <a:lstStyle/>
          <a:p>
            <a:pPr marL="12700">
              <a:lnSpc>
                <a:spcPts val="2895"/>
              </a:lnSpc>
            </a:pPr>
            <a:r>
              <a:rPr sz="2800" b="1" u="heavy" spc="-7" dirty="0">
                <a:solidFill>
                  <a:srgbClr val="404040"/>
                </a:solidFill>
                <a:latin typeface="Calibri"/>
                <a:cs typeface="Calibri"/>
              </a:rPr>
              <a:t>Sets</a:t>
            </a:r>
            <a:endParaRPr sz="2800">
              <a:latin typeface="Calibri"/>
              <a:cs typeface="Calibri"/>
            </a:endParaRPr>
          </a:p>
        </p:txBody>
      </p:sp>
      <p:sp>
        <p:nvSpPr>
          <p:cNvPr id="8" name="object 8"/>
          <p:cNvSpPr txBox="1"/>
          <p:nvPr/>
        </p:nvSpPr>
        <p:spPr>
          <a:xfrm>
            <a:off x="631954" y="1207786"/>
            <a:ext cx="152655"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7" name="object 7"/>
          <p:cNvSpPr txBox="1"/>
          <p:nvPr/>
        </p:nvSpPr>
        <p:spPr>
          <a:xfrm>
            <a:off x="918466" y="1223141"/>
            <a:ext cx="9640649" cy="584707"/>
          </a:xfrm>
          <a:prstGeom prst="rect">
            <a:avLst/>
          </a:prstGeom>
        </p:spPr>
        <p:txBody>
          <a:bodyPr wrap="square" lIns="0" tIns="13366" rIns="0" bIns="0" rtlCol="0">
            <a:noAutofit/>
          </a:bodyPr>
          <a:lstStyle/>
          <a:p>
            <a:pPr marL="12700">
              <a:lnSpc>
                <a:spcPts val="2105"/>
              </a:lnSpc>
            </a:pPr>
            <a:r>
              <a:rPr sz="2000" spc="-2" dirty="0">
                <a:latin typeface="Calibri"/>
                <a:cs typeface="Calibri"/>
              </a:rPr>
              <a:t>Sets are constructed from a sequence (or some other iterable object). Since sets cannot have</a:t>
            </a:r>
            <a:endParaRPr sz="2000">
              <a:latin typeface="Calibri"/>
              <a:cs typeface="Calibri"/>
            </a:endParaRPr>
          </a:p>
          <a:p>
            <a:pPr marL="12700" marR="38176">
              <a:lnSpc>
                <a:spcPts val="2400"/>
              </a:lnSpc>
              <a:spcBef>
                <a:spcPts val="14"/>
              </a:spcBef>
            </a:pPr>
            <a:r>
              <a:rPr sz="2000" spc="-2" dirty="0">
                <a:latin typeface="Calibri"/>
                <a:cs typeface="Calibri"/>
              </a:rPr>
              <a:t>duplicated, there are usually used to build sequence of unique items (e.g., set of identifiers).</a:t>
            </a:r>
            <a:endParaRPr sz="2000">
              <a:latin typeface="Calibri"/>
              <a:cs typeface="Calibri"/>
            </a:endParaRPr>
          </a:p>
        </p:txBody>
      </p:sp>
      <p:sp>
        <p:nvSpPr>
          <p:cNvPr id="6" name="object 6"/>
          <p:cNvSpPr txBox="1"/>
          <p:nvPr/>
        </p:nvSpPr>
        <p:spPr>
          <a:xfrm>
            <a:off x="8668261" y="2277999"/>
            <a:ext cx="2702991" cy="1077340"/>
          </a:xfrm>
          <a:prstGeom prst="rect">
            <a:avLst/>
          </a:prstGeom>
        </p:spPr>
        <p:txBody>
          <a:bodyPr wrap="square" lIns="0" tIns="12065" rIns="0" bIns="0" rtlCol="0">
            <a:noAutofit/>
          </a:bodyPr>
          <a:lstStyle/>
          <a:p>
            <a:pPr algn="ctr">
              <a:lnSpc>
                <a:spcPts val="1900"/>
              </a:lnSpc>
            </a:pPr>
            <a:r>
              <a:rPr sz="1800" spc="-2" dirty="0">
                <a:solidFill>
                  <a:srgbClr val="FFFFFF"/>
                </a:solidFill>
                <a:latin typeface="Calibri"/>
                <a:cs typeface="Calibri"/>
              </a:rPr>
              <a:t>“dog” is repeated two times,</a:t>
            </a:r>
            <a:endParaRPr sz="1800">
              <a:latin typeface="Calibri"/>
              <a:cs typeface="Calibri"/>
            </a:endParaRPr>
          </a:p>
          <a:p>
            <a:pPr marL="348592" marR="366940" algn="ctr">
              <a:lnSpc>
                <a:spcPts val="2165"/>
              </a:lnSpc>
              <a:spcBef>
                <a:spcPts val="13"/>
              </a:spcBef>
            </a:pPr>
            <a:r>
              <a:rPr sz="1800" spc="-3" dirty="0">
                <a:solidFill>
                  <a:srgbClr val="FFFFFF"/>
                </a:solidFill>
                <a:latin typeface="Calibri"/>
                <a:cs typeface="Calibri"/>
              </a:rPr>
              <a:t>but sets cannot keep</a:t>
            </a:r>
            <a:endParaRPr sz="1800">
              <a:latin typeface="Calibri"/>
              <a:cs typeface="Calibri"/>
            </a:endParaRPr>
          </a:p>
          <a:p>
            <a:pPr marR="6172" algn="ctr">
              <a:lnSpc>
                <a:spcPts val="2160"/>
              </a:lnSpc>
            </a:pPr>
            <a:r>
              <a:rPr sz="1800" spc="-1" dirty="0">
                <a:solidFill>
                  <a:srgbClr val="FFFFFF"/>
                </a:solidFill>
                <a:latin typeface="Calibri"/>
                <a:cs typeface="Calibri"/>
              </a:rPr>
              <a:t>duplicate item, so one “dog”</a:t>
            </a:r>
            <a:endParaRPr sz="1800">
              <a:latin typeface="Calibri"/>
              <a:cs typeface="Calibri"/>
            </a:endParaRPr>
          </a:p>
          <a:p>
            <a:pPr marL="801242" marR="820457" algn="ctr">
              <a:lnSpc>
                <a:spcPts val="2160"/>
              </a:lnSpc>
            </a:pPr>
            <a:r>
              <a:rPr sz="1800" spc="-4" dirty="0">
                <a:solidFill>
                  <a:srgbClr val="FFFFFF"/>
                </a:solidFill>
                <a:latin typeface="Calibri"/>
                <a:cs typeface="Calibri"/>
              </a:rPr>
              <a:t>is removed</a:t>
            </a:r>
            <a:endParaRPr sz="1800">
              <a:latin typeface="Calibri"/>
              <a:cs typeface="Calibri"/>
            </a:endParaRPr>
          </a:p>
        </p:txBody>
      </p:sp>
      <p:sp>
        <p:nvSpPr>
          <p:cNvPr id="5" name="object 5"/>
          <p:cNvSpPr txBox="1"/>
          <p:nvPr/>
        </p:nvSpPr>
        <p:spPr>
          <a:xfrm>
            <a:off x="631954" y="4073545"/>
            <a:ext cx="152655" cy="1011427"/>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a:p>
            <a:pPr marL="12700">
              <a:lnSpc>
                <a:spcPct val="95825"/>
              </a:lnSpc>
              <a:spcBef>
                <a:spcPts val="472"/>
              </a:spcBef>
            </a:pPr>
            <a:r>
              <a:rPr sz="2000" dirty="0">
                <a:latin typeface="Arial"/>
                <a:cs typeface="Arial"/>
              </a:rPr>
              <a:t>•</a:t>
            </a:r>
            <a:endParaRPr sz="2000">
              <a:latin typeface="Arial"/>
              <a:cs typeface="Arial"/>
            </a:endParaRPr>
          </a:p>
          <a:p>
            <a:pPr marL="12700">
              <a:lnSpc>
                <a:spcPct val="95825"/>
              </a:lnSpc>
              <a:spcBef>
                <a:spcPts val="580"/>
              </a:spcBef>
            </a:pPr>
            <a:r>
              <a:rPr sz="2000" dirty="0">
                <a:latin typeface="Arial"/>
                <a:cs typeface="Arial"/>
              </a:rPr>
              <a:t>•</a:t>
            </a:r>
            <a:endParaRPr sz="2000">
              <a:latin typeface="Arial"/>
              <a:cs typeface="Arial"/>
            </a:endParaRPr>
          </a:p>
        </p:txBody>
      </p:sp>
      <p:sp>
        <p:nvSpPr>
          <p:cNvPr id="4" name="object 4"/>
          <p:cNvSpPr txBox="1"/>
          <p:nvPr/>
        </p:nvSpPr>
        <p:spPr>
          <a:xfrm>
            <a:off x="918464" y="4088896"/>
            <a:ext cx="9501525" cy="1011427"/>
          </a:xfrm>
          <a:prstGeom prst="rect">
            <a:avLst/>
          </a:prstGeom>
        </p:spPr>
        <p:txBody>
          <a:bodyPr wrap="square" lIns="0" tIns="13366" rIns="0" bIns="0" rtlCol="0">
            <a:noAutofit/>
          </a:bodyPr>
          <a:lstStyle/>
          <a:p>
            <a:pPr marL="12700" marR="38176">
              <a:lnSpc>
                <a:spcPts val="2105"/>
              </a:lnSpc>
            </a:pPr>
            <a:r>
              <a:rPr sz="2000" spc="-3" dirty="0">
                <a:latin typeface="Calibri"/>
                <a:cs typeface="Calibri"/>
              </a:rPr>
              <a:t>Sets are mutable unordered sequence of unique elements</a:t>
            </a:r>
            <a:endParaRPr sz="2000">
              <a:latin typeface="Calibri"/>
              <a:cs typeface="Calibri"/>
            </a:endParaRPr>
          </a:p>
          <a:p>
            <a:pPr marL="12700" marR="38176">
              <a:lnSpc>
                <a:spcPct val="101725"/>
              </a:lnSpc>
              <a:spcBef>
                <a:spcPts val="329"/>
              </a:spcBef>
            </a:pPr>
            <a:r>
              <a:rPr sz="2000" spc="-2" dirty="0">
                <a:latin typeface="Calibri"/>
                <a:cs typeface="Calibri"/>
              </a:rPr>
              <a:t>Sets are constructed from a sequence (or some other iterable object)</a:t>
            </a:r>
            <a:endParaRPr sz="2000">
              <a:latin typeface="Calibri"/>
              <a:cs typeface="Calibri"/>
            </a:endParaRPr>
          </a:p>
          <a:p>
            <a:pPr marL="12700">
              <a:lnSpc>
                <a:spcPct val="101725"/>
              </a:lnSpc>
              <a:spcBef>
                <a:spcPts val="434"/>
              </a:spcBef>
            </a:pPr>
            <a:r>
              <a:rPr sz="2000" spc="-3" dirty="0">
                <a:latin typeface="Calibri"/>
                <a:cs typeface="Calibri"/>
              </a:rPr>
              <a:t>Since sets cannot have duplicated, there are usually used to build sequence of unique items</a:t>
            </a:r>
            <a:endParaRPr sz="2000">
              <a:latin typeface="Calibri"/>
              <a:cs typeface="Calibri"/>
            </a:endParaRPr>
          </a:p>
        </p:txBody>
      </p:sp>
      <p:sp>
        <p:nvSpPr>
          <p:cNvPr id="2" name="object 2"/>
          <p:cNvSpPr txBox="1"/>
          <p:nvPr/>
        </p:nvSpPr>
        <p:spPr>
          <a:xfrm>
            <a:off x="2133600" y="1978025"/>
            <a:ext cx="4959984" cy="1308608"/>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bject 24"/>
          <p:cNvSpPr/>
          <p:nvPr/>
        </p:nvSpPr>
        <p:spPr>
          <a:xfrm>
            <a:off x="3"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4" name="object 14"/>
          <p:cNvSpPr/>
          <p:nvPr/>
        </p:nvSpPr>
        <p:spPr>
          <a:xfrm>
            <a:off x="1426974" y="1801369"/>
            <a:ext cx="5611113" cy="3546475"/>
          </a:xfrm>
          <a:prstGeom prst="rect">
            <a:avLst/>
          </a:prstGeom>
          <a:blipFill>
            <a:blip r:embed="rId2" cstate="print"/>
            <a:stretch>
              <a:fillRect/>
            </a:stretch>
          </a:blipFill>
        </p:spPr>
        <p:txBody>
          <a:bodyPr wrap="square" lIns="0" tIns="0" rIns="0" bIns="0" rtlCol="0">
            <a:noAutofit/>
          </a:bodyPr>
          <a:lstStyle/>
          <a:p>
            <a:endParaRPr/>
          </a:p>
        </p:txBody>
      </p:sp>
      <p:sp>
        <p:nvSpPr>
          <p:cNvPr id="15" name="object 15"/>
          <p:cNvSpPr/>
          <p:nvPr/>
        </p:nvSpPr>
        <p:spPr>
          <a:xfrm>
            <a:off x="5652644" y="4135628"/>
            <a:ext cx="62357" cy="1376298"/>
          </a:xfrm>
          <a:custGeom>
            <a:avLst/>
            <a:gdLst/>
            <a:ahLst/>
            <a:cxnLst/>
            <a:rect l="l" t="t" r="r" b="b"/>
            <a:pathLst>
              <a:path w="62357" h="1376299">
                <a:moveTo>
                  <a:pt x="16383" y="86741"/>
                </a:moveTo>
                <a:lnTo>
                  <a:pt x="34603" y="77453"/>
                </a:lnTo>
                <a:lnTo>
                  <a:pt x="21835" y="77324"/>
                </a:lnTo>
                <a:lnTo>
                  <a:pt x="16383" y="86741"/>
                </a:lnTo>
                <a:close/>
              </a:path>
              <a:path w="62357" h="1376299">
                <a:moveTo>
                  <a:pt x="105537" y="84582"/>
                </a:moveTo>
                <a:lnTo>
                  <a:pt x="105537" y="81026"/>
                </a:lnTo>
                <a:lnTo>
                  <a:pt x="102743" y="78105"/>
                </a:lnTo>
                <a:lnTo>
                  <a:pt x="99187" y="78105"/>
                </a:lnTo>
                <a:lnTo>
                  <a:pt x="34603" y="77453"/>
                </a:lnTo>
                <a:lnTo>
                  <a:pt x="16383" y="86741"/>
                </a:lnTo>
                <a:lnTo>
                  <a:pt x="21835" y="77324"/>
                </a:lnTo>
                <a:lnTo>
                  <a:pt x="34603" y="77453"/>
                </a:lnTo>
                <a:lnTo>
                  <a:pt x="2406904" y="-1276095"/>
                </a:lnTo>
                <a:lnTo>
                  <a:pt x="2400554" y="-1287144"/>
                </a:lnTo>
                <a:lnTo>
                  <a:pt x="28111" y="66485"/>
                </a:lnTo>
                <a:lnTo>
                  <a:pt x="11049" y="77216"/>
                </a:lnTo>
                <a:lnTo>
                  <a:pt x="14097" y="89154"/>
                </a:lnTo>
                <a:lnTo>
                  <a:pt x="7747" y="78105"/>
                </a:lnTo>
                <a:lnTo>
                  <a:pt x="49530" y="4064"/>
                </a:lnTo>
                <a:lnTo>
                  <a:pt x="0" y="89916"/>
                </a:lnTo>
                <a:lnTo>
                  <a:pt x="99060" y="90805"/>
                </a:lnTo>
                <a:lnTo>
                  <a:pt x="102616" y="90805"/>
                </a:lnTo>
                <a:lnTo>
                  <a:pt x="105410" y="88011"/>
                </a:lnTo>
                <a:lnTo>
                  <a:pt x="105537" y="84582"/>
                </a:lnTo>
                <a:close/>
              </a:path>
              <a:path w="62357" h="1376299">
                <a:moveTo>
                  <a:pt x="55245" y="0"/>
                </a:moveTo>
                <a:lnTo>
                  <a:pt x="51308" y="1016"/>
                </a:lnTo>
                <a:lnTo>
                  <a:pt x="49530" y="4064"/>
                </a:lnTo>
                <a:lnTo>
                  <a:pt x="7747" y="78105"/>
                </a:lnTo>
                <a:lnTo>
                  <a:pt x="14097" y="89154"/>
                </a:lnTo>
                <a:lnTo>
                  <a:pt x="11049" y="77216"/>
                </a:lnTo>
                <a:lnTo>
                  <a:pt x="28111" y="66485"/>
                </a:lnTo>
                <a:lnTo>
                  <a:pt x="60579" y="10414"/>
                </a:lnTo>
                <a:lnTo>
                  <a:pt x="62357" y="7366"/>
                </a:lnTo>
                <a:lnTo>
                  <a:pt x="61341" y="3556"/>
                </a:lnTo>
                <a:lnTo>
                  <a:pt x="58293" y="1778"/>
                </a:lnTo>
                <a:lnTo>
                  <a:pt x="55245" y="0"/>
                </a:lnTo>
                <a:close/>
              </a:path>
            </a:pathLst>
          </a:custGeom>
          <a:solidFill>
            <a:srgbClr val="FFBE00"/>
          </a:solidFill>
        </p:spPr>
        <p:txBody>
          <a:bodyPr wrap="square" lIns="0" tIns="0" rIns="0" bIns="0" rtlCol="0">
            <a:noAutofit/>
          </a:bodyPr>
          <a:lstStyle/>
          <a:p>
            <a:endParaRPr/>
          </a:p>
        </p:txBody>
      </p:sp>
      <p:sp>
        <p:nvSpPr>
          <p:cNvPr id="16" name="object 16"/>
          <p:cNvSpPr/>
          <p:nvPr/>
        </p:nvSpPr>
        <p:spPr>
          <a:xfrm>
            <a:off x="4793617" y="4527554"/>
            <a:ext cx="104139" cy="874649"/>
          </a:xfrm>
          <a:custGeom>
            <a:avLst/>
            <a:gdLst/>
            <a:ahLst/>
            <a:cxnLst/>
            <a:rect l="l" t="t" r="r" b="b"/>
            <a:pathLst>
              <a:path w="104139" h="874649">
                <a:moveTo>
                  <a:pt x="24413" y="65835"/>
                </a:moveTo>
                <a:lnTo>
                  <a:pt x="13970" y="62864"/>
                </a:lnTo>
                <a:lnTo>
                  <a:pt x="16637" y="73532"/>
                </a:lnTo>
                <a:lnTo>
                  <a:pt x="24413" y="65835"/>
                </a:lnTo>
                <a:close/>
              </a:path>
              <a:path w="104139" h="874649">
                <a:moveTo>
                  <a:pt x="13970" y="62864"/>
                </a:moveTo>
                <a:lnTo>
                  <a:pt x="13715" y="75183"/>
                </a:lnTo>
                <a:lnTo>
                  <a:pt x="36575" y="69294"/>
                </a:lnTo>
                <a:lnTo>
                  <a:pt x="3264281" y="-762254"/>
                </a:lnTo>
                <a:lnTo>
                  <a:pt x="3261106" y="-774573"/>
                </a:lnTo>
                <a:lnTo>
                  <a:pt x="33350" y="56988"/>
                </a:lnTo>
                <a:lnTo>
                  <a:pt x="10540" y="62864"/>
                </a:lnTo>
                <a:lnTo>
                  <a:pt x="0" y="72136"/>
                </a:lnTo>
                <a:lnTo>
                  <a:pt x="95376" y="99187"/>
                </a:lnTo>
                <a:lnTo>
                  <a:pt x="13715" y="75183"/>
                </a:lnTo>
                <a:lnTo>
                  <a:pt x="13970" y="62864"/>
                </a:lnTo>
                <a:lnTo>
                  <a:pt x="24413" y="65835"/>
                </a:lnTo>
                <a:lnTo>
                  <a:pt x="16637" y="73532"/>
                </a:lnTo>
                <a:lnTo>
                  <a:pt x="13970" y="62864"/>
                </a:lnTo>
                <a:close/>
              </a:path>
              <a:path w="104139" h="874649">
                <a:moveTo>
                  <a:pt x="79375" y="11430"/>
                </a:moveTo>
                <a:lnTo>
                  <a:pt x="81914" y="9017"/>
                </a:lnTo>
                <a:lnTo>
                  <a:pt x="81914" y="4952"/>
                </a:lnTo>
                <a:lnTo>
                  <a:pt x="76962" y="0"/>
                </a:lnTo>
                <a:lnTo>
                  <a:pt x="72898" y="0"/>
                </a:lnTo>
                <a:lnTo>
                  <a:pt x="70485" y="2412"/>
                </a:lnTo>
                <a:lnTo>
                  <a:pt x="0" y="72136"/>
                </a:lnTo>
                <a:lnTo>
                  <a:pt x="10540" y="62864"/>
                </a:lnTo>
                <a:lnTo>
                  <a:pt x="33350" y="56988"/>
                </a:lnTo>
                <a:lnTo>
                  <a:pt x="79375" y="11430"/>
                </a:lnTo>
                <a:close/>
              </a:path>
              <a:path w="104139" h="874649">
                <a:moveTo>
                  <a:pt x="95376" y="99187"/>
                </a:moveTo>
                <a:lnTo>
                  <a:pt x="98806" y="100075"/>
                </a:lnTo>
                <a:lnTo>
                  <a:pt x="102235" y="98170"/>
                </a:lnTo>
                <a:lnTo>
                  <a:pt x="103250" y="94742"/>
                </a:lnTo>
                <a:lnTo>
                  <a:pt x="104139" y="91439"/>
                </a:lnTo>
                <a:lnTo>
                  <a:pt x="102235" y="87883"/>
                </a:lnTo>
                <a:lnTo>
                  <a:pt x="98806" y="86994"/>
                </a:lnTo>
                <a:lnTo>
                  <a:pt x="36575" y="69294"/>
                </a:lnTo>
                <a:lnTo>
                  <a:pt x="13715" y="75183"/>
                </a:lnTo>
                <a:lnTo>
                  <a:pt x="95376" y="99187"/>
                </a:lnTo>
                <a:close/>
              </a:path>
            </a:pathLst>
          </a:custGeom>
          <a:solidFill>
            <a:srgbClr val="FFBE00"/>
          </a:solidFill>
        </p:spPr>
        <p:txBody>
          <a:bodyPr wrap="square" lIns="0" tIns="0" rIns="0" bIns="0" rtlCol="0">
            <a:noAutofit/>
          </a:bodyPr>
          <a:lstStyle/>
          <a:p>
            <a:endParaRPr/>
          </a:p>
        </p:txBody>
      </p:sp>
      <p:sp>
        <p:nvSpPr>
          <p:cNvPr id="17" name="object 17"/>
          <p:cNvSpPr/>
          <p:nvPr/>
        </p:nvSpPr>
        <p:spPr>
          <a:xfrm>
            <a:off x="5015359" y="4752090"/>
            <a:ext cx="96773" cy="109727"/>
          </a:xfrm>
          <a:custGeom>
            <a:avLst/>
            <a:gdLst/>
            <a:ahLst/>
            <a:cxnLst/>
            <a:rect l="l" t="t" r="r" b="b"/>
            <a:pathLst>
              <a:path w="96773" h="109727">
                <a:moveTo>
                  <a:pt x="25206" y="52748"/>
                </a:moveTo>
                <a:lnTo>
                  <a:pt x="15620" y="47370"/>
                </a:lnTo>
                <a:lnTo>
                  <a:pt x="15875" y="58419"/>
                </a:lnTo>
                <a:lnTo>
                  <a:pt x="25206" y="52748"/>
                </a:lnTo>
                <a:close/>
              </a:path>
              <a:path w="96773" h="109727">
                <a:moveTo>
                  <a:pt x="15620" y="47370"/>
                </a:moveTo>
                <a:lnTo>
                  <a:pt x="12572" y="59308"/>
                </a:lnTo>
                <a:lnTo>
                  <a:pt x="36163" y="58896"/>
                </a:lnTo>
                <a:lnTo>
                  <a:pt x="3041141" y="6350"/>
                </a:lnTo>
                <a:lnTo>
                  <a:pt x="3040888" y="-6350"/>
                </a:lnTo>
                <a:lnTo>
                  <a:pt x="35986" y="46197"/>
                </a:lnTo>
                <a:lnTo>
                  <a:pt x="12445" y="46608"/>
                </a:lnTo>
                <a:lnTo>
                  <a:pt x="0" y="53212"/>
                </a:lnTo>
                <a:lnTo>
                  <a:pt x="86359" y="101600"/>
                </a:lnTo>
                <a:lnTo>
                  <a:pt x="12572" y="59308"/>
                </a:lnTo>
                <a:lnTo>
                  <a:pt x="15620" y="47370"/>
                </a:lnTo>
                <a:lnTo>
                  <a:pt x="25206" y="52748"/>
                </a:lnTo>
                <a:lnTo>
                  <a:pt x="15875" y="58419"/>
                </a:lnTo>
                <a:lnTo>
                  <a:pt x="15620" y="47370"/>
                </a:lnTo>
                <a:close/>
              </a:path>
              <a:path w="96773" h="109727">
                <a:moveTo>
                  <a:pt x="95250" y="6857"/>
                </a:moveTo>
                <a:lnTo>
                  <a:pt x="93344" y="3937"/>
                </a:lnTo>
                <a:lnTo>
                  <a:pt x="91566" y="888"/>
                </a:lnTo>
                <a:lnTo>
                  <a:pt x="87629" y="0"/>
                </a:lnTo>
                <a:lnTo>
                  <a:pt x="84708" y="1777"/>
                </a:lnTo>
                <a:lnTo>
                  <a:pt x="0" y="53212"/>
                </a:lnTo>
                <a:lnTo>
                  <a:pt x="12445" y="46608"/>
                </a:lnTo>
                <a:lnTo>
                  <a:pt x="35986" y="46197"/>
                </a:lnTo>
                <a:lnTo>
                  <a:pt x="91312" y="12572"/>
                </a:lnTo>
                <a:lnTo>
                  <a:pt x="94233" y="10794"/>
                </a:lnTo>
                <a:lnTo>
                  <a:pt x="95250" y="6857"/>
                </a:lnTo>
                <a:close/>
              </a:path>
              <a:path w="96773" h="109727">
                <a:moveTo>
                  <a:pt x="86359" y="101600"/>
                </a:moveTo>
                <a:lnTo>
                  <a:pt x="89534" y="103377"/>
                </a:lnTo>
                <a:lnTo>
                  <a:pt x="93344" y="102234"/>
                </a:lnTo>
                <a:lnTo>
                  <a:pt x="95122" y="99187"/>
                </a:lnTo>
                <a:lnTo>
                  <a:pt x="96773" y="96138"/>
                </a:lnTo>
                <a:lnTo>
                  <a:pt x="95630" y="92201"/>
                </a:lnTo>
                <a:lnTo>
                  <a:pt x="92582" y="90550"/>
                </a:lnTo>
                <a:lnTo>
                  <a:pt x="36163" y="58896"/>
                </a:lnTo>
                <a:lnTo>
                  <a:pt x="12572" y="59308"/>
                </a:lnTo>
                <a:lnTo>
                  <a:pt x="86359" y="101600"/>
                </a:lnTo>
                <a:close/>
              </a:path>
            </a:pathLst>
          </a:custGeom>
          <a:solidFill>
            <a:srgbClr val="FFBE00"/>
          </a:solidFill>
        </p:spPr>
        <p:txBody>
          <a:bodyPr wrap="square" lIns="0" tIns="0" rIns="0" bIns="0" rtlCol="0">
            <a:noAutofit/>
          </a:bodyPr>
          <a:lstStyle/>
          <a:p>
            <a:endParaRPr/>
          </a:p>
        </p:txBody>
      </p:sp>
      <p:sp>
        <p:nvSpPr>
          <p:cNvPr id="18" name="object 18"/>
          <p:cNvSpPr/>
          <p:nvPr/>
        </p:nvSpPr>
        <p:spPr>
          <a:xfrm>
            <a:off x="8056372" y="4428947"/>
            <a:ext cx="4001389" cy="752652"/>
          </a:xfrm>
          <a:custGeom>
            <a:avLst/>
            <a:gdLst/>
            <a:ahLst/>
            <a:cxnLst/>
            <a:rect l="l" t="t" r="r" b="b"/>
            <a:pathLst>
              <a:path w="4001389" h="752652">
                <a:moveTo>
                  <a:pt x="0" y="752652"/>
                </a:moveTo>
                <a:lnTo>
                  <a:pt x="4001389" y="752652"/>
                </a:lnTo>
                <a:lnTo>
                  <a:pt x="4001389" y="0"/>
                </a:lnTo>
                <a:lnTo>
                  <a:pt x="0" y="0"/>
                </a:lnTo>
                <a:lnTo>
                  <a:pt x="0" y="752652"/>
                </a:lnTo>
                <a:close/>
              </a:path>
            </a:pathLst>
          </a:custGeom>
          <a:solidFill>
            <a:srgbClr val="FFC000"/>
          </a:solidFill>
        </p:spPr>
        <p:txBody>
          <a:bodyPr wrap="square" lIns="0" tIns="0" rIns="0" bIns="0" rtlCol="0">
            <a:noAutofit/>
          </a:bodyPr>
          <a:lstStyle/>
          <a:p>
            <a:endParaRPr/>
          </a:p>
        </p:txBody>
      </p:sp>
      <p:sp>
        <p:nvSpPr>
          <p:cNvPr id="19" name="object 19"/>
          <p:cNvSpPr/>
          <p:nvPr/>
        </p:nvSpPr>
        <p:spPr>
          <a:xfrm>
            <a:off x="8056372" y="4428947"/>
            <a:ext cx="4001389" cy="752652"/>
          </a:xfrm>
          <a:custGeom>
            <a:avLst/>
            <a:gdLst/>
            <a:ahLst/>
            <a:cxnLst/>
            <a:rect l="l" t="t" r="r" b="b"/>
            <a:pathLst>
              <a:path w="4001389" h="752652">
                <a:moveTo>
                  <a:pt x="0" y="752652"/>
                </a:moveTo>
                <a:lnTo>
                  <a:pt x="4001389" y="752652"/>
                </a:lnTo>
                <a:lnTo>
                  <a:pt x="4001389" y="0"/>
                </a:lnTo>
                <a:lnTo>
                  <a:pt x="0" y="0"/>
                </a:lnTo>
                <a:lnTo>
                  <a:pt x="0" y="752652"/>
                </a:lnTo>
                <a:close/>
              </a:path>
            </a:pathLst>
          </a:custGeom>
          <a:ln w="25400">
            <a:solidFill>
              <a:srgbClr val="BB8B00"/>
            </a:solidFill>
          </a:ln>
        </p:spPr>
        <p:txBody>
          <a:bodyPr wrap="square" lIns="0" tIns="0" rIns="0" bIns="0" rtlCol="0">
            <a:noAutofit/>
          </a:bodyPr>
          <a:lstStyle/>
          <a:p>
            <a:endParaRPr/>
          </a:p>
        </p:txBody>
      </p:sp>
      <p:sp>
        <p:nvSpPr>
          <p:cNvPr id="20" name="object 20"/>
          <p:cNvSpPr/>
          <p:nvPr/>
        </p:nvSpPr>
        <p:spPr>
          <a:xfrm>
            <a:off x="8094220" y="5634291"/>
            <a:ext cx="4001389" cy="752652"/>
          </a:xfrm>
          <a:custGeom>
            <a:avLst/>
            <a:gdLst/>
            <a:ahLst/>
            <a:cxnLst/>
            <a:rect l="l" t="t" r="r" b="b"/>
            <a:pathLst>
              <a:path w="4001389" h="752652">
                <a:moveTo>
                  <a:pt x="0" y="752652"/>
                </a:moveTo>
                <a:lnTo>
                  <a:pt x="4001389" y="752652"/>
                </a:lnTo>
                <a:lnTo>
                  <a:pt x="4001389" y="0"/>
                </a:lnTo>
                <a:lnTo>
                  <a:pt x="0" y="0"/>
                </a:lnTo>
                <a:lnTo>
                  <a:pt x="0" y="752652"/>
                </a:lnTo>
                <a:close/>
              </a:path>
            </a:pathLst>
          </a:custGeom>
          <a:solidFill>
            <a:srgbClr val="FFC000"/>
          </a:solidFill>
        </p:spPr>
        <p:txBody>
          <a:bodyPr wrap="square" lIns="0" tIns="0" rIns="0" bIns="0" rtlCol="0">
            <a:noAutofit/>
          </a:bodyPr>
          <a:lstStyle/>
          <a:p>
            <a:endParaRPr/>
          </a:p>
        </p:txBody>
      </p:sp>
      <p:sp>
        <p:nvSpPr>
          <p:cNvPr id="21" name="object 21"/>
          <p:cNvSpPr/>
          <p:nvPr/>
        </p:nvSpPr>
        <p:spPr>
          <a:xfrm>
            <a:off x="8094220" y="5634291"/>
            <a:ext cx="4001389" cy="752652"/>
          </a:xfrm>
          <a:custGeom>
            <a:avLst/>
            <a:gdLst/>
            <a:ahLst/>
            <a:cxnLst/>
            <a:rect l="l" t="t" r="r" b="b"/>
            <a:pathLst>
              <a:path w="4001389" h="752652">
                <a:moveTo>
                  <a:pt x="0" y="752652"/>
                </a:moveTo>
                <a:lnTo>
                  <a:pt x="4001389" y="752652"/>
                </a:lnTo>
                <a:lnTo>
                  <a:pt x="4001389" y="0"/>
                </a:lnTo>
                <a:lnTo>
                  <a:pt x="0" y="0"/>
                </a:lnTo>
                <a:lnTo>
                  <a:pt x="0" y="752652"/>
                </a:lnTo>
                <a:close/>
              </a:path>
            </a:pathLst>
          </a:custGeom>
          <a:ln w="25400">
            <a:solidFill>
              <a:srgbClr val="BB8B00"/>
            </a:solidFill>
          </a:ln>
        </p:spPr>
        <p:txBody>
          <a:bodyPr wrap="square" lIns="0" tIns="0" rIns="0" bIns="0" rtlCol="0">
            <a:noAutofit/>
          </a:bodyPr>
          <a:lstStyle/>
          <a:p>
            <a:endParaRPr/>
          </a:p>
        </p:txBody>
      </p:sp>
      <p:sp>
        <p:nvSpPr>
          <p:cNvPr id="22" name="object 22"/>
          <p:cNvSpPr/>
          <p:nvPr/>
        </p:nvSpPr>
        <p:spPr>
          <a:xfrm>
            <a:off x="6206874" y="5167503"/>
            <a:ext cx="1889759" cy="795820"/>
          </a:xfrm>
          <a:custGeom>
            <a:avLst/>
            <a:gdLst/>
            <a:ahLst/>
            <a:cxnLst/>
            <a:rect l="l" t="t" r="r" b="b"/>
            <a:pathLst>
              <a:path w="1889759" h="795820">
                <a:moveTo>
                  <a:pt x="1884933" y="795820"/>
                </a:moveTo>
                <a:lnTo>
                  <a:pt x="1889759" y="784072"/>
                </a:lnTo>
                <a:lnTo>
                  <a:pt x="35787" y="21922"/>
                </a:lnTo>
                <a:lnTo>
                  <a:pt x="23262" y="23652"/>
                </a:lnTo>
                <a:lnTo>
                  <a:pt x="16637" y="14986"/>
                </a:lnTo>
                <a:lnTo>
                  <a:pt x="35787" y="21922"/>
                </a:lnTo>
                <a:lnTo>
                  <a:pt x="99821" y="13081"/>
                </a:lnTo>
                <a:lnTo>
                  <a:pt x="103377" y="12573"/>
                </a:lnTo>
                <a:lnTo>
                  <a:pt x="105790" y="9398"/>
                </a:lnTo>
                <a:lnTo>
                  <a:pt x="105282" y="5842"/>
                </a:lnTo>
                <a:lnTo>
                  <a:pt x="104775" y="2413"/>
                </a:lnTo>
                <a:lnTo>
                  <a:pt x="101600" y="0"/>
                </a:lnTo>
                <a:lnTo>
                  <a:pt x="98043" y="508"/>
                </a:lnTo>
                <a:lnTo>
                  <a:pt x="0" y="14097"/>
                </a:lnTo>
                <a:lnTo>
                  <a:pt x="13969" y="12954"/>
                </a:lnTo>
                <a:lnTo>
                  <a:pt x="12445" y="25146"/>
                </a:lnTo>
                <a:lnTo>
                  <a:pt x="30972" y="33737"/>
                </a:lnTo>
                <a:lnTo>
                  <a:pt x="1884933" y="795820"/>
                </a:lnTo>
                <a:close/>
              </a:path>
              <a:path w="1889759" h="795820">
                <a:moveTo>
                  <a:pt x="9143" y="24765"/>
                </a:moveTo>
                <a:lnTo>
                  <a:pt x="30972" y="33737"/>
                </a:lnTo>
                <a:lnTo>
                  <a:pt x="12445" y="25146"/>
                </a:lnTo>
                <a:lnTo>
                  <a:pt x="13969" y="12954"/>
                </a:lnTo>
                <a:lnTo>
                  <a:pt x="0" y="14097"/>
                </a:lnTo>
                <a:lnTo>
                  <a:pt x="60070" y="92837"/>
                </a:lnTo>
                <a:lnTo>
                  <a:pt x="62229" y="95631"/>
                </a:lnTo>
                <a:lnTo>
                  <a:pt x="66293" y="96139"/>
                </a:lnTo>
                <a:lnTo>
                  <a:pt x="69087" y="93980"/>
                </a:lnTo>
                <a:lnTo>
                  <a:pt x="71754" y="91821"/>
                </a:lnTo>
                <a:lnTo>
                  <a:pt x="72389" y="87884"/>
                </a:lnTo>
                <a:lnTo>
                  <a:pt x="70230" y="85090"/>
                </a:lnTo>
                <a:lnTo>
                  <a:pt x="30972" y="33737"/>
                </a:lnTo>
                <a:lnTo>
                  <a:pt x="9143" y="24765"/>
                </a:lnTo>
                <a:close/>
              </a:path>
              <a:path w="1889759" h="795820">
                <a:moveTo>
                  <a:pt x="35787" y="21922"/>
                </a:moveTo>
                <a:lnTo>
                  <a:pt x="16637" y="14986"/>
                </a:lnTo>
                <a:lnTo>
                  <a:pt x="23262" y="23652"/>
                </a:lnTo>
                <a:lnTo>
                  <a:pt x="35787" y="21922"/>
                </a:lnTo>
                <a:close/>
              </a:path>
            </a:pathLst>
          </a:custGeom>
          <a:solidFill>
            <a:srgbClr val="FFBE00"/>
          </a:solidFill>
        </p:spPr>
        <p:txBody>
          <a:bodyPr wrap="square" lIns="0" tIns="0" rIns="0" bIns="0" rtlCol="0">
            <a:noAutofit/>
          </a:bodyPr>
          <a:lstStyle/>
          <a:p>
            <a:endParaRPr/>
          </a:p>
        </p:txBody>
      </p:sp>
      <p:sp>
        <p:nvSpPr>
          <p:cNvPr id="12" name="object 12"/>
          <p:cNvSpPr/>
          <p:nvPr/>
        </p:nvSpPr>
        <p:spPr>
          <a:xfrm>
            <a:off x="8056372" y="2530932"/>
            <a:ext cx="4001389" cy="752652"/>
          </a:xfrm>
          <a:custGeom>
            <a:avLst/>
            <a:gdLst/>
            <a:ahLst/>
            <a:cxnLst/>
            <a:rect l="l" t="t" r="r" b="b"/>
            <a:pathLst>
              <a:path w="4001389" h="752652">
                <a:moveTo>
                  <a:pt x="0" y="752652"/>
                </a:moveTo>
                <a:lnTo>
                  <a:pt x="4001389" y="752652"/>
                </a:lnTo>
                <a:lnTo>
                  <a:pt x="4001389" y="0"/>
                </a:lnTo>
                <a:lnTo>
                  <a:pt x="0" y="0"/>
                </a:lnTo>
                <a:lnTo>
                  <a:pt x="0" y="752652"/>
                </a:lnTo>
                <a:close/>
              </a:path>
            </a:pathLst>
          </a:custGeom>
          <a:solidFill>
            <a:srgbClr val="FFC000"/>
          </a:solidFill>
        </p:spPr>
        <p:txBody>
          <a:bodyPr wrap="square" lIns="0" tIns="0" rIns="0" bIns="0" rtlCol="0">
            <a:noAutofit/>
          </a:bodyPr>
          <a:lstStyle/>
          <a:p>
            <a:endParaRPr/>
          </a:p>
        </p:txBody>
      </p:sp>
      <p:sp>
        <p:nvSpPr>
          <p:cNvPr id="13" name="object 13"/>
          <p:cNvSpPr/>
          <p:nvPr/>
        </p:nvSpPr>
        <p:spPr>
          <a:xfrm>
            <a:off x="8056372" y="2530932"/>
            <a:ext cx="4001389" cy="752652"/>
          </a:xfrm>
          <a:custGeom>
            <a:avLst/>
            <a:gdLst/>
            <a:ahLst/>
            <a:cxnLst/>
            <a:rect l="l" t="t" r="r" b="b"/>
            <a:pathLst>
              <a:path w="4001389" h="752652">
                <a:moveTo>
                  <a:pt x="0" y="752652"/>
                </a:moveTo>
                <a:lnTo>
                  <a:pt x="4001389" y="752652"/>
                </a:lnTo>
                <a:lnTo>
                  <a:pt x="4001389" y="0"/>
                </a:lnTo>
                <a:lnTo>
                  <a:pt x="0" y="0"/>
                </a:lnTo>
                <a:lnTo>
                  <a:pt x="0" y="752652"/>
                </a:lnTo>
                <a:close/>
              </a:path>
            </a:pathLst>
          </a:custGeom>
          <a:ln w="25400">
            <a:solidFill>
              <a:srgbClr val="BB8B00"/>
            </a:solidFill>
          </a:ln>
        </p:spPr>
        <p:txBody>
          <a:bodyPr wrap="square" lIns="0" tIns="0" rIns="0" bIns="0" rtlCol="0">
            <a:noAutofit/>
          </a:bodyPr>
          <a:lstStyle/>
          <a:p>
            <a:endParaRPr/>
          </a:p>
        </p:txBody>
      </p:sp>
      <p:sp>
        <p:nvSpPr>
          <p:cNvPr id="10" name="object 10"/>
          <p:cNvSpPr/>
          <p:nvPr/>
        </p:nvSpPr>
        <p:spPr>
          <a:xfrm>
            <a:off x="8056372" y="3435934"/>
            <a:ext cx="4001389" cy="752652"/>
          </a:xfrm>
          <a:custGeom>
            <a:avLst/>
            <a:gdLst/>
            <a:ahLst/>
            <a:cxnLst/>
            <a:rect l="l" t="t" r="r" b="b"/>
            <a:pathLst>
              <a:path w="4001389" h="752652">
                <a:moveTo>
                  <a:pt x="0" y="752652"/>
                </a:moveTo>
                <a:lnTo>
                  <a:pt x="4001389" y="752652"/>
                </a:lnTo>
                <a:lnTo>
                  <a:pt x="4001389" y="0"/>
                </a:lnTo>
                <a:lnTo>
                  <a:pt x="0" y="0"/>
                </a:lnTo>
                <a:lnTo>
                  <a:pt x="0" y="752652"/>
                </a:lnTo>
                <a:close/>
              </a:path>
            </a:pathLst>
          </a:custGeom>
          <a:solidFill>
            <a:srgbClr val="FFC000"/>
          </a:solidFill>
        </p:spPr>
        <p:txBody>
          <a:bodyPr wrap="square" lIns="0" tIns="0" rIns="0" bIns="0" rtlCol="0">
            <a:noAutofit/>
          </a:bodyPr>
          <a:lstStyle/>
          <a:p>
            <a:endParaRPr/>
          </a:p>
        </p:txBody>
      </p:sp>
      <p:sp>
        <p:nvSpPr>
          <p:cNvPr id="11" name="object 11"/>
          <p:cNvSpPr/>
          <p:nvPr/>
        </p:nvSpPr>
        <p:spPr>
          <a:xfrm>
            <a:off x="8056372" y="3435934"/>
            <a:ext cx="4001389" cy="752652"/>
          </a:xfrm>
          <a:custGeom>
            <a:avLst/>
            <a:gdLst/>
            <a:ahLst/>
            <a:cxnLst/>
            <a:rect l="l" t="t" r="r" b="b"/>
            <a:pathLst>
              <a:path w="4001389" h="752652">
                <a:moveTo>
                  <a:pt x="0" y="752652"/>
                </a:moveTo>
                <a:lnTo>
                  <a:pt x="4001389" y="752652"/>
                </a:lnTo>
                <a:lnTo>
                  <a:pt x="4001389" y="0"/>
                </a:lnTo>
                <a:lnTo>
                  <a:pt x="0" y="0"/>
                </a:lnTo>
                <a:lnTo>
                  <a:pt x="0" y="752652"/>
                </a:lnTo>
                <a:close/>
              </a:path>
            </a:pathLst>
          </a:custGeom>
          <a:ln w="25400">
            <a:solidFill>
              <a:srgbClr val="BB8B00"/>
            </a:solidFill>
          </a:ln>
        </p:spPr>
        <p:txBody>
          <a:bodyPr wrap="square" lIns="0" tIns="0" rIns="0" bIns="0" rtlCol="0">
            <a:noAutofit/>
          </a:bodyPr>
          <a:lstStyle/>
          <a:p>
            <a:endParaRPr/>
          </a:p>
        </p:txBody>
      </p:sp>
      <p:sp>
        <p:nvSpPr>
          <p:cNvPr id="9" name="object 9"/>
          <p:cNvSpPr txBox="1"/>
          <p:nvPr/>
        </p:nvSpPr>
        <p:spPr>
          <a:xfrm>
            <a:off x="387505" y="197103"/>
            <a:ext cx="686441" cy="380492"/>
          </a:xfrm>
          <a:prstGeom prst="rect">
            <a:avLst/>
          </a:prstGeom>
        </p:spPr>
        <p:txBody>
          <a:bodyPr wrap="square" lIns="0" tIns="18383" rIns="0" bIns="0" rtlCol="0">
            <a:noAutofit/>
          </a:bodyPr>
          <a:lstStyle/>
          <a:p>
            <a:pPr marL="12700">
              <a:lnSpc>
                <a:spcPts val="2895"/>
              </a:lnSpc>
            </a:pPr>
            <a:r>
              <a:rPr sz="2800" b="1" u="heavy" spc="-7" dirty="0">
                <a:solidFill>
                  <a:srgbClr val="404040"/>
                </a:solidFill>
                <a:latin typeface="Calibri"/>
                <a:cs typeface="Calibri"/>
              </a:rPr>
              <a:t>Sets</a:t>
            </a:r>
            <a:endParaRPr sz="2800">
              <a:latin typeface="Calibri"/>
              <a:cs typeface="Calibri"/>
            </a:endParaRPr>
          </a:p>
        </p:txBody>
      </p:sp>
      <p:sp>
        <p:nvSpPr>
          <p:cNvPr id="8" name="object 8"/>
          <p:cNvSpPr txBox="1"/>
          <p:nvPr/>
        </p:nvSpPr>
        <p:spPr>
          <a:xfrm>
            <a:off x="631954" y="1207786"/>
            <a:ext cx="152655"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7" name="object 7"/>
          <p:cNvSpPr txBox="1"/>
          <p:nvPr/>
        </p:nvSpPr>
        <p:spPr>
          <a:xfrm>
            <a:off x="974854" y="1223141"/>
            <a:ext cx="1150521" cy="279907"/>
          </a:xfrm>
          <a:prstGeom prst="rect">
            <a:avLst/>
          </a:prstGeom>
        </p:spPr>
        <p:txBody>
          <a:bodyPr wrap="square" lIns="0" tIns="13366" rIns="0" bIns="0" rtlCol="0">
            <a:noAutofit/>
          </a:bodyPr>
          <a:lstStyle/>
          <a:p>
            <a:pPr marL="12700">
              <a:lnSpc>
                <a:spcPts val="2105"/>
              </a:lnSpc>
            </a:pPr>
            <a:r>
              <a:rPr sz="2000" dirty="0">
                <a:latin typeface="Calibri"/>
                <a:cs typeface="Calibri"/>
              </a:rPr>
              <a:t>Quick look</a:t>
            </a:r>
            <a:endParaRPr sz="2000">
              <a:latin typeface="Calibri"/>
              <a:cs typeface="Calibri"/>
            </a:endParaRPr>
          </a:p>
        </p:txBody>
      </p:sp>
      <p:sp>
        <p:nvSpPr>
          <p:cNvPr id="5" name="object 5"/>
          <p:cNvSpPr txBox="1"/>
          <p:nvPr/>
        </p:nvSpPr>
        <p:spPr>
          <a:xfrm>
            <a:off x="8094220" y="5634291"/>
            <a:ext cx="4001389" cy="752652"/>
          </a:xfrm>
          <a:prstGeom prst="rect">
            <a:avLst/>
          </a:prstGeom>
        </p:spPr>
        <p:txBody>
          <a:bodyPr wrap="square" lIns="0" tIns="54356" rIns="0" bIns="0" rtlCol="0">
            <a:noAutofit/>
          </a:bodyPr>
          <a:lstStyle/>
          <a:p>
            <a:pPr marL="92455" marR="330540">
              <a:lnSpc>
                <a:spcPts val="2160"/>
              </a:lnSpc>
            </a:pPr>
            <a:r>
              <a:rPr sz="1800" dirty="0">
                <a:latin typeface="Calibri"/>
                <a:cs typeface="Calibri"/>
              </a:rPr>
              <a:t>“^” function combines all the element and removes all the common element</a:t>
            </a:r>
            <a:endParaRPr sz="1800">
              <a:latin typeface="Calibri"/>
              <a:cs typeface="Calibri"/>
            </a:endParaRPr>
          </a:p>
        </p:txBody>
      </p:sp>
      <p:sp>
        <p:nvSpPr>
          <p:cNvPr id="4" name="object 4"/>
          <p:cNvSpPr txBox="1"/>
          <p:nvPr/>
        </p:nvSpPr>
        <p:spPr>
          <a:xfrm>
            <a:off x="8056372" y="4428947"/>
            <a:ext cx="4001389" cy="752652"/>
          </a:xfrm>
          <a:prstGeom prst="rect">
            <a:avLst/>
          </a:prstGeom>
        </p:spPr>
        <p:txBody>
          <a:bodyPr wrap="square" lIns="0" tIns="38100" rIns="0" bIns="0" rtlCol="0">
            <a:noAutofit/>
          </a:bodyPr>
          <a:lstStyle/>
          <a:p>
            <a:pPr marL="92455">
              <a:lnSpc>
                <a:spcPct val="101725"/>
              </a:lnSpc>
            </a:pPr>
            <a:r>
              <a:rPr sz="1800" spc="0" dirty="0">
                <a:latin typeface="Calibri"/>
                <a:cs typeface="Calibri"/>
              </a:rPr>
              <a:t>“&lt;” function looks, if all the elements of</a:t>
            </a:r>
            <a:endParaRPr sz="1800">
              <a:latin typeface="Calibri"/>
              <a:cs typeface="Calibri"/>
            </a:endParaRPr>
          </a:p>
          <a:p>
            <a:pPr marL="92455">
              <a:lnSpc>
                <a:spcPts val="2160"/>
              </a:lnSpc>
              <a:spcBef>
                <a:spcPts val="108"/>
              </a:spcBef>
            </a:pPr>
            <a:r>
              <a:rPr sz="1800" spc="-3" dirty="0">
                <a:latin typeface="Calibri"/>
                <a:cs typeface="Calibri"/>
              </a:rPr>
              <a:t>“a” is present in “b”</a:t>
            </a:r>
            <a:endParaRPr sz="1800">
              <a:latin typeface="Calibri"/>
              <a:cs typeface="Calibri"/>
            </a:endParaRPr>
          </a:p>
        </p:txBody>
      </p:sp>
      <p:sp>
        <p:nvSpPr>
          <p:cNvPr id="3" name="object 3"/>
          <p:cNvSpPr txBox="1"/>
          <p:nvPr/>
        </p:nvSpPr>
        <p:spPr>
          <a:xfrm>
            <a:off x="8056372" y="3435934"/>
            <a:ext cx="4001389" cy="752652"/>
          </a:xfrm>
          <a:prstGeom prst="rect">
            <a:avLst/>
          </a:prstGeom>
        </p:spPr>
        <p:txBody>
          <a:bodyPr wrap="square" lIns="0" tIns="37465" rIns="0" bIns="0" rtlCol="0">
            <a:noAutofit/>
          </a:bodyPr>
          <a:lstStyle/>
          <a:p>
            <a:pPr marL="92455">
              <a:lnSpc>
                <a:spcPct val="101725"/>
              </a:lnSpc>
            </a:pPr>
            <a:r>
              <a:rPr sz="1800" spc="-4" dirty="0">
                <a:latin typeface="Calibri"/>
                <a:cs typeface="Calibri"/>
              </a:rPr>
              <a:t>“AND” picks all the elements which are</a:t>
            </a:r>
            <a:endParaRPr sz="1800">
              <a:latin typeface="Calibri"/>
              <a:cs typeface="Calibri"/>
            </a:endParaRPr>
          </a:p>
          <a:p>
            <a:pPr marL="92455">
              <a:lnSpc>
                <a:spcPts val="2160"/>
              </a:lnSpc>
              <a:spcBef>
                <a:spcPts val="108"/>
              </a:spcBef>
            </a:pPr>
            <a:r>
              <a:rPr sz="1800" spc="1" dirty="0">
                <a:latin typeface="Calibri"/>
                <a:cs typeface="Calibri"/>
              </a:rPr>
              <a:t>Common in both the sets</a:t>
            </a:r>
            <a:endParaRPr sz="1800">
              <a:latin typeface="Calibri"/>
              <a:cs typeface="Calibri"/>
            </a:endParaRPr>
          </a:p>
        </p:txBody>
      </p:sp>
      <p:sp>
        <p:nvSpPr>
          <p:cNvPr id="2" name="object 2"/>
          <p:cNvSpPr txBox="1"/>
          <p:nvPr/>
        </p:nvSpPr>
        <p:spPr>
          <a:xfrm>
            <a:off x="8056372" y="2530932"/>
            <a:ext cx="4001389" cy="752652"/>
          </a:xfrm>
          <a:prstGeom prst="rect">
            <a:avLst/>
          </a:prstGeom>
        </p:spPr>
        <p:txBody>
          <a:bodyPr wrap="square" lIns="0" tIns="37465" rIns="0" bIns="0" rtlCol="0">
            <a:noAutofit/>
          </a:bodyPr>
          <a:lstStyle/>
          <a:p>
            <a:pPr marL="92455">
              <a:lnSpc>
                <a:spcPct val="101725"/>
              </a:lnSpc>
            </a:pPr>
            <a:r>
              <a:rPr sz="1800" spc="0" dirty="0">
                <a:latin typeface="Calibri"/>
                <a:cs typeface="Calibri"/>
              </a:rPr>
              <a:t>“OR” combines all the element and</a:t>
            </a:r>
            <a:endParaRPr sz="1800">
              <a:latin typeface="Calibri"/>
              <a:cs typeface="Calibri"/>
            </a:endParaRPr>
          </a:p>
          <a:p>
            <a:pPr marL="92455">
              <a:lnSpc>
                <a:spcPts val="2160"/>
              </a:lnSpc>
              <a:spcBef>
                <a:spcPts val="108"/>
              </a:spcBef>
            </a:pPr>
            <a:r>
              <a:rPr sz="1800" spc="-1" dirty="0">
                <a:latin typeface="Calibri"/>
                <a:cs typeface="Calibri"/>
              </a:rPr>
              <a:t>takes unique value of combined element</a:t>
            </a:r>
            <a:endParaRPr sz="1800">
              <a:latin typeface="Calibri"/>
              <a:cs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p:nvPr/>
        </p:nvSpPr>
        <p:spPr>
          <a:xfrm>
            <a:off x="3"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1" name="object 11"/>
          <p:cNvSpPr/>
          <p:nvPr/>
        </p:nvSpPr>
        <p:spPr>
          <a:xfrm>
            <a:off x="2304033" y="3505200"/>
            <a:ext cx="3973323" cy="2286000"/>
          </a:xfrm>
          <a:prstGeom prst="rect">
            <a:avLst/>
          </a:prstGeom>
          <a:blipFill>
            <a:blip r:embed="rId2" cstate="print"/>
            <a:stretch>
              <a:fillRect/>
            </a:stretch>
          </a:blipFill>
        </p:spPr>
        <p:txBody>
          <a:bodyPr wrap="square" lIns="0" tIns="0" rIns="0" bIns="0" rtlCol="0">
            <a:noAutofit/>
          </a:bodyPr>
          <a:lstStyle/>
          <a:p>
            <a:endParaRPr/>
          </a:p>
        </p:txBody>
      </p:sp>
      <p:sp>
        <p:nvSpPr>
          <p:cNvPr id="12" name="object 12"/>
          <p:cNvSpPr/>
          <p:nvPr/>
        </p:nvSpPr>
        <p:spPr>
          <a:xfrm>
            <a:off x="6068313" y="3707003"/>
            <a:ext cx="2564891" cy="294640"/>
          </a:xfrm>
          <a:custGeom>
            <a:avLst/>
            <a:gdLst/>
            <a:ahLst/>
            <a:cxnLst/>
            <a:rect l="l" t="t" r="r" b="b"/>
            <a:pathLst>
              <a:path w="2564892" h="294640">
                <a:moveTo>
                  <a:pt x="15112" y="50038"/>
                </a:moveTo>
                <a:lnTo>
                  <a:pt x="35302" y="52793"/>
                </a:lnTo>
                <a:lnTo>
                  <a:pt x="2563621" y="294640"/>
                </a:lnTo>
                <a:lnTo>
                  <a:pt x="2564891" y="281940"/>
                </a:lnTo>
                <a:lnTo>
                  <a:pt x="36598" y="40095"/>
                </a:lnTo>
                <a:lnTo>
                  <a:pt x="13081" y="37846"/>
                </a:lnTo>
                <a:lnTo>
                  <a:pt x="11811" y="50546"/>
                </a:lnTo>
                <a:lnTo>
                  <a:pt x="80390" y="100838"/>
                </a:lnTo>
                <a:lnTo>
                  <a:pt x="35302" y="52793"/>
                </a:lnTo>
                <a:lnTo>
                  <a:pt x="15112" y="50038"/>
                </a:lnTo>
                <a:lnTo>
                  <a:pt x="16256" y="39116"/>
                </a:lnTo>
                <a:lnTo>
                  <a:pt x="25057" y="45436"/>
                </a:lnTo>
                <a:lnTo>
                  <a:pt x="15112" y="50038"/>
                </a:lnTo>
                <a:close/>
              </a:path>
              <a:path w="2564892" h="294640">
                <a:moveTo>
                  <a:pt x="80390" y="100838"/>
                </a:moveTo>
                <a:lnTo>
                  <a:pt x="11811" y="50546"/>
                </a:lnTo>
                <a:lnTo>
                  <a:pt x="13081" y="37846"/>
                </a:lnTo>
                <a:lnTo>
                  <a:pt x="36598" y="40095"/>
                </a:lnTo>
                <a:lnTo>
                  <a:pt x="95250" y="12954"/>
                </a:lnTo>
                <a:lnTo>
                  <a:pt x="98425" y="11557"/>
                </a:lnTo>
                <a:lnTo>
                  <a:pt x="99822" y="7747"/>
                </a:lnTo>
                <a:lnTo>
                  <a:pt x="98298" y="4572"/>
                </a:lnTo>
                <a:lnTo>
                  <a:pt x="96900" y="1397"/>
                </a:lnTo>
                <a:lnTo>
                  <a:pt x="93090" y="0"/>
                </a:lnTo>
                <a:lnTo>
                  <a:pt x="89915" y="1524"/>
                </a:lnTo>
                <a:lnTo>
                  <a:pt x="0" y="43053"/>
                </a:lnTo>
                <a:lnTo>
                  <a:pt x="80390" y="100838"/>
                </a:lnTo>
                <a:close/>
              </a:path>
              <a:path w="2564892" h="294640">
                <a:moveTo>
                  <a:pt x="25057" y="45436"/>
                </a:moveTo>
                <a:lnTo>
                  <a:pt x="16256" y="39116"/>
                </a:lnTo>
                <a:lnTo>
                  <a:pt x="15112" y="50038"/>
                </a:lnTo>
                <a:lnTo>
                  <a:pt x="25057" y="45436"/>
                </a:lnTo>
                <a:close/>
              </a:path>
            </a:pathLst>
          </a:custGeom>
          <a:solidFill>
            <a:srgbClr val="FFBE00"/>
          </a:solidFill>
        </p:spPr>
        <p:txBody>
          <a:bodyPr wrap="square" lIns="0" tIns="0" rIns="0" bIns="0" rtlCol="0">
            <a:noAutofit/>
          </a:bodyPr>
          <a:lstStyle/>
          <a:p>
            <a:endParaRPr/>
          </a:p>
        </p:txBody>
      </p:sp>
      <p:sp>
        <p:nvSpPr>
          <p:cNvPr id="13" name="object 13"/>
          <p:cNvSpPr/>
          <p:nvPr/>
        </p:nvSpPr>
        <p:spPr>
          <a:xfrm>
            <a:off x="8687943" y="3297429"/>
            <a:ext cx="2978784" cy="1745615"/>
          </a:xfrm>
          <a:custGeom>
            <a:avLst/>
            <a:gdLst/>
            <a:ahLst/>
            <a:cxnLst/>
            <a:rect l="l" t="t" r="r" b="b"/>
            <a:pathLst>
              <a:path w="2978784" h="1745615">
                <a:moveTo>
                  <a:pt x="0" y="290957"/>
                </a:moveTo>
                <a:lnTo>
                  <a:pt x="0" y="1454658"/>
                </a:lnTo>
                <a:lnTo>
                  <a:pt x="964" y="1478516"/>
                </a:lnTo>
                <a:lnTo>
                  <a:pt x="8458" y="1524566"/>
                </a:lnTo>
                <a:lnTo>
                  <a:pt x="22869" y="1567896"/>
                </a:lnTo>
                <a:lnTo>
                  <a:pt x="43600" y="1607905"/>
                </a:lnTo>
                <a:lnTo>
                  <a:pt x="70050" y="1643994"/>
                </a:lnTo>
                <a:lnTo>
                  <a:pt x="101620" y="1675564"/>
                </a:lnTo>
                <a:lnTo>
                  <a:pt x="137709" y="1702014"/>
                </a:lnTo>
                <a:lnTo>
                  <a:pt x="177718" y="1722745"/>
                </a:lnTo>
                <a:lnTo>
                  <a:pt x="221048" y="1737156"/>
                </a:lnTo>
                <a:lnTo>
                  <a:pt x="267098" y="1744650"/>
                </a:lnTo>
                <a:lnTo>
                  <a:pt x="290956" y="1745615"/>
                </a:lnTo>
                <a:lnTo>
                  <a:pt x="2687828" y="1745615"/>
                </a:lnTo>
                <a:lnTo>
                  <a:pt x="2735013" y="1741805"/>
                </a:lnTo>
                <a:lnTo>
                  <a:pt x="2779779" y="1730778"/>
                </a:lnTo>
                <a:lnTo>
                  <a:pt x="2821523" y="1713132"/>
                </a:lnTo>
                <a:lnTo>
                  <a:pt x="2859647" y="1689466"/>
                </a:lnTo>
                <a:lnTo>
                  <a:pt x="2893552" y="1660382"/>
                </a:lnTo>
                <a:lnTo>
                  <a:pt x="2922636" y="1626477"/>
                </a:lnTo>
                <a:lnTo>
                  <a:pt x="2946302" y="1588353"/>
                </a:lnTo>
                <a:lnTo>
                  <a:pt x="2963948" y="1546609"/>
                </a:lnTo>
                <a:lnTo>
                  <a:pt x="2974975" y="1501843"/>
                </a:lnTo>
                <a:lnTo>
                  <a:pt x="2978784" y="1454658"/>
                </a:lnTo>
                <a:lnTo>
                  <a:pt x="2978784" y="290957"/>
                </a:lnTo>
                <a:lnTo>
                  <a:pt x="2974975" y="243740"/>
                </a:lnTo>
                <a:lnTo>
                  <a:pt x="2963948" y="198957"/>
                </a:lnTo>
                <a:lnTo>
                  <a:pt x="2946302" y="157205"/>
                </a:lnTo>
                <a:lnTo>
                  <a:pt x="2922636" y="119082"/>
                </a:lnTo>
                <a:lnTo>
                  <a:pt x="2893552" y="85185"/>
                </a:lnTo>
                <a:lnTo>
                  <a:pt x="2859647" y="56111"/>
                </a:lnTo>
                <a:lnTo>
                  <a:pt x="2821523" y="32458"/>
                </a:lnTo>
                <a:lnTo>
                  <a:pt x="2779779" y="14824"/>
                </a:lnTo>
                <a:lnTo>
                  <a:pt x="2735013" y="3805"/>
                </a:lnTo>
                <a:lnTo>
                  <a:pt x="2687828" y="0"/>
                </a:lnTo>
                <a:lnTo>
                  <a:pt x="290956" y="0"/>
                </a:lnTo>
                <a:lnTo>
                  <a:pt x="243771" y="3805"/>
                </a:lnTo>
                <a:lnTo>
                  <a:pt x="199005" y="14824"/>
                </a:lnTo>
                <a:lnTo>
                  <a:pt x="157261" y="32458"/>
                </a:lnTo>
                <a:lnTo>
                  <a:pt x="119137" y="56111"/>
                </a:lnTo>
                <a:lnTo>
                  <a:pt x="85232" y="85185"/>
                </a:lnTo>
                <a:lnTo>
                  <a:pt x="56148" y="119082"/>
                </a:lnTo>
                <a:lnTo>
                  <a:pt x="32482" y="157205"/>
                </a:lnTo>
                <a:lnTo>
                  <a:pt x="14836" y="198957"/>
                </a:lnTo>
                <a:lnTo>
                  <a:pt x="3809" y="243740"/>
                </a:lnTo>
                <a:lnTo>
                  <a:pt x="0" y="290957"/>
                </a:lnTo>
                <a:close/>
              </a:path>
            </a:pathLst>
          </a:custGeom>
          <a:solidFill>
            <a:srgbClr val="FFC000"/>
          </a:solidFill>
        </p:spPr>
        <p:txBody>
          <a:bodyPr wrap="square" lIns="0" tIns="0" rIns="0" bIns="0" rtlCol="0">
            <a:noAutofit/>
          </a:bodyPr>
          <a:lstStyle/>
          <a:p>
            <a:endParaRPr/>
          </a:p>
        </p:txBody>
      </p:sp>
      <p:sp>
        <p:nvSpPr>
          <p:cNvPr id="14" name="object 14"/>
          <p:cNvSpPr/>
          <p:nvPr/>
        </p:nvSpPr>
        <p:spPr>
          <a:xfrm>
            <a:off x="8687943" y="3297429"/>
            <a:ext cx="2978784" cy="1745615"/>
          </a:xfrm>
          <a:custGeom>
            <a:avLst/>
            <a:gdLst/>
            <a:ahLst/>
            <a:cxnLst/>
            <a:rect l="l" t="t" r="r" b="b"/>
            <a:pathLst>
              <a:path w="2978784" h="1745615">
                <a:moveTo>
                  <a:pt x="0" y="290957"/>
                </a:moveTo>
                <a:lnTo>
                  <a:pt x="3809" y="243740"/>
                </a:lnTo>
                <a:lnTo>
                  <a:pt x="14836" y="198957"/>
                </a:lnTo>
                <a:lnTo>
                  <a:pt x="32482" y="157205"/>
                </a:lnTo>
                <a:lnTo>
                  <a:pt x="56148" y="119082"/>
                </a:lnTo>
                <a:lnTo>
                  <a:pt x="85232" y="85185"/>
                </a:lnTo>
                <a:lnTo>
                  <a:pt x="119137" y="56111"/>
                </a:lnTo>
                <a:lnTo>
                  <a:pt x="157261" y="32458"/>
                </a:lnTo>
                <a:lnTo>
                  <a:pt x="199005" y="14824"/>
                </a:lnTo>
                <a:lnTo>
                  <a:pt x="243771" y="3805"/>
                </a:lnTo>
                <a:lnTo>
                  <a:pt x="290956" y="0"/>
                </a:lnTo>
                <a:lnTo>
                  <a:pt x="2687828" y="0"/>
                </a:lnTo>
                <a:lnTo>
                  <a:pt x="2735013" y="3805"/>
                </a:lnTo>
                <a:lnTo>
                  <a:pt x="2779779" y="14824"/>
                </a:lnTo>
                <a:lnTo>
                  <a:pt x="2821523" y="32458"/>
                </a:lnTo>
                <a:lnTo>
                  <a:pt x="2859647" y="56111"/>
                </a:lnTo>
                <a:lnTo>
                  <a:pt x="2893552" y="85185"/>
                </a:lnTo>
                <a:lnTo>
                  <a:pt x="2922636" y="119082"/>
                </a:lnTo>
                <a:lnTo>
                  <a:pt x="2946302" y="157205"/>
                </a:lnTo>
                <a:lnTo>
                  <a:pt x="2963948" y="198957"/>
                </a:lnTo>
                <a:lnTo>
                  <a:pt x="2974975" y="243740"/>
                </a:lnTo>
                <a:lnTo>
                  <a:pt x="2978784" y="290957"/>
                </a:lnTo>
                <a:lnTo>
                  <a:pt x="2978784" y="1454658"/>
                </a:lnTo>
                <a:lnTo>
                  <a:pt x="2974975" y="1501843"/>
                </a:lnTo>
                <a:lnTo>
                  <a:pt x="2963948" y="1546609"/>
                </a:lnTo>
                <a:lnTo>
                  <a:pt x="2946302" y="1588353"/>
                </a:lnTo>
                <a:lnTo>
                  <a:pt x="2922636" y="1626477"/>
                </a:lnTo>
                <a:lnTo>
                  <a:pt x="2893552" y="1660382"/>
                </a:lnTo>
                <a:lnTo>
                  <a:pt x="2859647" y="1689466"/>
                </a:lnTo>
                <a:lnTo>
                  <a:pt x="2821523" y="1713132"/>
                </a:lnTo>
                <a:lnTo>
                  <a:pt x="2779779" y="1730778"/>
                </a:lnTo>
                <a:lnTo>
                  <a:pt x="2735013" y="1741805"/>
                </a:lnTo>
                <a:lnTo>
                  <a:pt x="2687828" y="1745615"/>
                </a:lnTo>
                <a:lnTo>
                  <a:pt x="290956" y="1745615"/>
                </a:lnTo>
                <a:lnTo>
                  <a:pt x="243771" y="1741805"/>
                </a:lnTo>
                <a:lnTo>
                  <a:pt x="199005" y="1730778"/>
                </a:lnTo>
                <a:lnTo>
                  <a:pt x="157261" y="1713132"/>
                </a:lnTo>
                <a:lnTo>
                  <a:pt x="119137" y="1689466"/>
                </a:lnTo>
                <a:lnTo>
                  <a:pt x="85232" y="1660382"/>
                </a:lnTo>
                <a:lnTo>
                  <a:pt x="56148" y="1626477"/>
                </a:lnTo>
                <a:lnTo>
                  <a:pt x="32482" y="1588353"/>
                </a:lnTo>
                <a:lnTo>
                  <a:pt x="14836" y="1546609"/>
                </a:lnTo>
                <a:lnTo>
                  <a:pt x="3809" y="1501843"/>
                </a:lnTo>
                <a:lnTo>
                  <a:pt x="0" y="1454658"/>
                </a:lnTo>
                <a:lnTo>
                  <a:pt x="0" y="290957"/>
                </a:lnTo>
                <a:close/>
              </a:path>
            </a:pathLst>
          </a:custGeom>
          <a:ln w="25399">
            <a:solidFill>
              <a:srgbClr val="BB8B00"/>
            </a:solidFill>
          </a:ln>
        </p:spPr>
        <p:txBody>
          <a:bodyPr wrap="square" lIns="0" tIns="0" rIns="0" bIns="0" rtlCol="0">
            <a:noAutofit/>
          </a:bodyPr>
          <a:lstStyle/>
          <a:p>
            <a:endParaRPr/>
          </a:p>
        </p:txBody>
      </p:sp>
      <p:sp>
        <p:nvSpPr>
          <p:cNvPr id="15" name="object 15"/>
          <p:cNvSpPr/>
          <p:nvPr/>
        </p:nvSpPr>
        <p:spPr>
          <a:xfrm>
            <a:off x="6123687" y="4462022"/>
            <a:ext cx="2564639" cy="185293"/>
          </a:xfrm>
          <a:custGeom>
            <a:avLst/>
            <a:gdLst/>
            <a:ahLst/>
            <a:cxnLst/>
            <a:rect l="l" t="t" r="r" b="b"/>
            <a:pathLst>
              <a:path w="2564637" h="185293">
                <a:moveTo>
                  <a:pt x="12191" y="47243"/>
                </a:moveTo>
                <a:lnTo>
                  <a:pt x="82930" y="0"/>
                </a:lnTo>
                <a:lnTo>
                  <a:pt x="0" y="54228"/>
                </a:lnTo>
                <a:lnTo>
                  <a:pt x="12191" y="47243"/>
                </a:lnTo>
                <a:close/>
              </a:path>
              <a:path w="2564637" h="185293">
                <a:moveTo>
                  <a:pt x="91693" y="1777"/>
                </a:moveTo>
                <a:lnTo>
                  <a:pt x="89788" y="-1143"/>
                </a:lnTo>
                <a:lnTo>
                  <a:pt x="85851" y="-1905"/>
                </a:lnTo>
                <a:lnTo>
                  <a:pt x="82930" y="0"/>
                </a:lnTo>
                <a:lnTo>
                  <a:pt x="12191" y="47243"/>
                </a:lnTo>
                <a:lnTo>
                  <a:pt x="0" y="54228"/>
                </a:lnTo>
                <a:lnTo>
                  <a:pt x="88011" y="99694"/>
                </a:lnTo>
                <a:lnTo>
                  <a:pt x="12826" y="59943"/>
                </a:lnTo>
                <a:lnTo>
                  <a:pt x="15493" y="48005"/>
                </a:lnTo>
                <a:lnTo>
                  <a:pt x="25126" y="52970"/>
                </a:lnTo>
                <a:lnTo>
                  <a:pt x="16001" y="58927"/>
                </a:lnTo>
                <a:lnTo>
                  <a:pt x="15493" y="48005"/>
                </a:lnTo>
                <a:lnTo>
                  <a:pt x="12826" y="59943"/>
                </a:lnTo>
                <a:lnTo>
                  <a:pt x="36311" y="58735"/>
                </a:lnTo>
                <a:lnTo>
                  <a:pt x="2564638" y="-71374"/>
                </a:lnTo>
                <a:lnTo>
                  <a:pt x="2564003" y="-83947"/>
                </a:lnTo>
                <a:lnTo>
                  <a:pt x="35751" y="46032"/>
                </a:lnTo>
                <a:lnTo>
                  <a:pt x="89915" y="10667"/>
                </a:lnTo>
                <a:lnTo>
                  <a:pt x="92837" y="8762"/>
                </a:lnTo>
                <a:lnTo>
                  <a:pt x="93599" y="4825"/>
                </a:lnTo>
                <a:lnTo>
                  <a:pt x="91693" y="1777"/>
                </a:lnTo>
                <a:close/>
              </a:path>
              <a:path w="2564637" h="185293">
                <a:moveTo>
                  <a:pt x="88011" y="99694"/>
                </a:moveTo>
                <a:lnTo>
                  <a:pt x="91186" y="101345"/>
                </a:lnTo>
                <a:lnTo>
                  <a:pt x="94996" y="100075"/>
                </a:lnTo>
                <a:lnTo>
                  <a:pt x="96647" y="97027"/>
                </a:lnTo>
                <a:lnTo>
                  <a:pt x="98171" y="93852"/>
                </a:lnTo>
                <a:lnTo>
                  <a:pt x="97027" y="90042"/>
                </a:lnTo>
                <a:lnTo>
                  <a:pt x="93852" y="88391"/>
                </a:lnTo>
                <a:lnTo>
                  <a:pt x="36311" y="58735"/>
                </a:lnTo>
                <a:lnTo>
                  <a:pt x="12826" y="59943"/>
                </a:lnTo>
                <a:lnTo>
                  <a:pt x="88011" y="99694"/>
                </a:lnTo>
                <a:close/>
              </a:path>
              <a:path w="2564637" h="185293">
                <a:moveTo>
                  <a:pt x="25126" y="52970"/>
                </a:moveTo>
                <a:lnTo>
                  <a:pt x="15493" y="48005"/>
                </a:lnTo>
                <a:lnTo>
                  <a:pt x="16001" y="58927"/>
                </a:lnTo>
                <a:lnTo>
                  <a:pt x="25126" y="52970"/>
                </a:lnTo>
                <a:close/>
              </a:path>
            </a:pathLst>
          </a:custGeom>
          <a:solidFill>
            <a:srgbClr val="FFBE00"/>
          </a:solidFill>
        </p:spPr>
        <p:txBody>
          <a:bodyPr wrap="square" lIns="0" tIns="0" rIns="0" bIns="0" rtlCol="0">
            <a:noAutofit/>
          </a:bodyPr>
          <a:lstStyle/>
          <a:p>
            <a:endParaRPr/>
          </a:p>
        </p:txBody>
      </p:sp>
      <p:sp>
        <p:nvSpPr>
          <p:cNvPr id="10" name="object 10"/>
          <p:cNvSpPr txBox="1"/>
          <p:nvPr/>
        </p:nvSpPr>
        <p:spPr>
          <a:xfrm>
            <a:off x="387505" y="197103"/>
            <a:ext cx="686441" cy="380492"/>
          </a:xfrm>
          <a:prstGeom prst="rect">
            <a:avLst/>
          </a:prstGeom>
        </p:spPr>
        <p:txBody>
          <a:bodyPr wrap="square" lIns="0" tIns="18383" rIns="0" bIns="0" rtlCol="0">
            <a:noAutofit/>
          </a:bodyPr>
          <a:lstStyle/>
          <a:p>
            <a:pPr marL="12700">
              <a:lnSpc>
                <a:spcPts val="2895"/>
              </a:lnSpc>
            </a:pPr>
            <a:r>
              <a:rPr sz="2800" b="1" u="heavy" spc="-7" dirty="0">
                <a:solidFill>
                  <a:srgbClr val="404040"/>
                </a:solidFill>
                <a:latin typeface="Calibri"/>
                <a:cs typeface="Calibri"/>
              </a:rPr>
              <a:t>Sets</a:t>
            </a:r>
            <a:endParaRPr sz="2800">
              <a:latin typeface="Calibri"/>
              <a:cs typeface="Calibri"/>
            </a:endParaRPr>
          </a:p>
        </p:txBody>
      </p:sp>
      <p:sp>
        <p:nvSpPr>
          <p:cNvPr id="9" name="object 9"/>
          <p:cNvSpPr txBox="1"/>
          <p:nvPr/>
        </p:nvSpPr>
        <p:spPr>
          <a:xfrm>
            <a:off x="631954" y="1207786"/>
            <a:ext cx="152655"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8" name="object 8"/>
          <p:cNvSpPr txBox="1"/>
          <p:nvPr/>
        </p:nvSpPr>
        <p:spPr>
          <a:xfrm>
            <a:off x="918464" y="1223141"/>
            <a:ext cx="1732779" cy="279907"/>
          </a:xfrm>
          <a:prstGeom prst="rect">
            <a:avLst/>
          </a:prstGeom>
        </p:spPr>
        <p:txBody>
          <a:bodyPr wrap="square" lIns="0" tIns="13366" rIns="0" bIns="0" rtlCol="0">
            <a:noAutofit/>
          </a:bodyPr>
          <a:lstStyle/>
          <a:p>
            <a:pPr marL="12700">
              <a:lnSpc>
                <a:spcPts val="2105"/>
              </a:lnSpc>
            </a:pPr>
            <a:r>
              <a:rPr sz="2000" spc="-4" dirty="0">
                <a:latin typeface="Calibri"/>
                <a:cs typeface="Calibri"/>
              </a:rPr>
              <a:t>Sets are iterable</a:t>
            </a:r>
            <a:endParaRPr sz="2000">
              <a:latin typeface="Calibri"/>
              <a:cs typeface="Calibri"/>
            </a:endParaRPr>
          </a:p>
        </p:txBody>
      </p:sp>
      <p:sp>
        <p:nvSpPr>
          <p:cNvPr id="7" name="object 7"/>
          <p:cNvSpPr txBox="1"/>
          <p:nvPr/>
        </p:nvSpPr>
        <p:spPr>
          <a:xfrm>
            <a:off x="1089154" y="1929820"/>
            <a:ext cx="187007" cy="583622"/>
          </a:xfrm>
          <a:prstGeom prst="rect">
            <a:avLst/>
          </a:prstGeom>
        </p:spPr>
        <p:txBody>
          <a:bodyPr wrap="square" lIns="0" tIns="12319" rIns="0" bIns="0" rtlCol="0">
            <a:noAutofit/>
          </a:bodyPr>
          <a:lstStyle/>
          <a:p>
            <a:pPr marL="12700" marR="215">
              <a:lnSpc>
                <a:spcPts val="1939"/>
              </a:lnSpc>
            </a:pPr>
            <a:r>
              <a:rPr sz="1800" dirty="0">
                <a:latin typeface="Arial"/>
                <a:cs typeface="Arial"/>
              </a:rPr>
              <a:t>–</a:t>
            </a:r>
            <a:endParaRPr sz="1800">
              <a:latin typeface="Arial"/>
              <a:cs typeface="Arial"/>
            </a:endParaRPr>
          </a:p>
          <a:p>
            <a:pPr marL="12700">
              <a:lnSpc>
                <a:spcPct val="95825"/>
              </a:lnSpc>
              <a:spcBef>
                <a:spcPts val="428"/>
              </a:spcBef>
            </a:pPr>
            <a:r>
              <a:rPr sz="1800" dirty="0">
                <a:latin typeface="Arial"/>
                <a:cs typeface="Arial"/>
              </a:rPr>
              <a:t>–</a:t>
            </a:r>
            <a:endParaRPr sz="1800">
              <a:latin typeface="Arial"/>
              <a:cs typeface="Arial"/>
            </a:endParaRPr>
          </a:p>
        </p:txBody>
      </p:sp>
      <p:sp>
        <p:nvSpPr>
          <p:cNvPr id="6" name="object 6"/>
          <p:cNvSpPr txBox="1"/>
          <p:nvPr/>
        </p:nvSpPr>
        <p:spPr>
          <a:xfrm>
            <a:off x="1375919" y="1943612"/>
            <a:ext cx="1704999" cy="583641"/>
          </a:xfrm>
          <a:prstGeom prst="rect">
            <a:avLst/>
          </a:prstGeom>
        </p:spPr>
        <p:txBody>
          <a:bodyPr wrap="square" lIns="0" tIns="12065" rIns="0" bIns="0" rtlCol="0">
            <a:noAutofit/>
          </a:bodyPr>
          <a:lstStyle/>
          <a:p>
            <a:pPr marL="12700">
              <a:lnSpc>
                <a:spcPts val="1900"/>
              </a:lnSpc>
            </a:pPr>
            <a:r>
              <a:rPr sz="1800" spc="0" dirty="0">
                <a:latin typeface="Calibri"/>
                <a:cs typeface="Calibri"/>
              </a:rPr>
              <a:t>i = 'cat' in animals</a:t>
            </a:r>
            <a:endParaRPr sz="1800">
              <a:latin typeface="Calibri"/>
              <a:cs typeface="Calibri"/>
            </a:endParaRPr>
          </a:p>
          <a:p>
            <a:pPr marL="12700" marR="34289">
              <a:lnSpc>
                <a:spcPct val="101725"/>
              </a:lnSpc>
              <a:spcBef>
                <a:spcPts val="300"/>
              </a:spcBef>
            </a:pPr>
            <a:r>
              <a:rPr sz="1800" spc="-4" dirty="0">
                <a:latin typeface="Calibri"/>
                <a:cs typeface="Calibri"/>
              </a:rPr>
              <a:t>print(i)</a:t>
            </a:r>
            <a:endParaRPr sz="1800">
              <a:latin typeface="Calibri"/>
              <a:cs typeface="Calibri"/>
            </a:endParaRPr>
          </a:p>
        </p:txBody>
      </p:sp>
      <p:sp>
        <p:nvSpPr>
          <p:cNvPr id="5" name="object 5"/>
          <p:cNvSpPr txBox="1"/>
          <p:nvPr/>
        </p:nvSpPr>
        <p:spPr>
          <a:xfrm>
            <a:off x="1089155" y="2917753"/>
            <a:ext cx="186791" cy="583184"/>
          </a:xfrm>
          <a:prstGeom prst="rect">
            <a:avLst/>
          </a:prstGeom>
        </p:spPr>
        <p:txBody>
          <a:bodyPr wrap="square" lIns="0" tIns="12319" rIns="0" bIns="0" rtlCol="0">
            <a:noAutofit/>
          </a:bodyPr>
          <a:lstStyle/>
          <a:p>
            <a:pPr marL="12700">
              <a:lnSpc>
                <a:spcPts val="1939"/>
              </a:lnSpc>
            </a:pPr>
            <a:r>
              <a:rPr sz="1800" dirty="0">
                <a:latin typeface="Arial"/>
                <a:cs typeface="Arial"/>
              </a:rPr>
              <a:t>–</a:t>
            </a:r>
            <a:endParaRPr sz="1800">
              <a:latin typeface="Arial"/>
              <a:cs typeface="Arial"/>
            </a:endParaRPr>
          </a:p>
          <a:p>
            <a:pPr marL="12700">
              <a:lnSpc>
                <a:spcPct val="95825"/>
              </a:lnSpc>
              <a:spcBef>
                <a:spcPts val="425"/>
              </a:spcBef>
            </a:pPr>
            <a:r>
              <a:rPr sz="1800" dirty="0">
                <a:latin typeface="Arial"/>
                <a:cs typeface="Arial"/>
              </a:rPr>
              <a:t>–</a:t>
            </a:r>
            <a:endParaRPr sz="1800">
              <a:latin typeface="Arial"/>
              <a:cs typeface="Arial"/>
            </a:endParaRPr>
          </a:p>
        </p:txBody>
      </p:sp>
      <p:sp>
        <p:nvSpPr>
          <p:cNvPr id="4" name="object 4"/>
          <p:cNvSpPr txBox="1"/>
          <p:nvPr/>
        </p:nvSpPr>
        <p:spPr>
          <a:xfrm>
            <a:off x="1375920" y="2931541"/>
            <a:ext cx="1883077" cy="583184"/>
          </a:xfrm>
          <a:prstGeom prst="rect">
            <a:avLst/>
          </a:prstGeom>
        </p:spPr>
        <p:txBody>
          <a:bodyPr wrap="square" lIns="0" tIns="12065" rIns="0" bIns="0" rtlCol="0">
            <a:noAutofit/>
          </a:bodyPr>
          <a:lstStyle/>
          <a:p>
            <a:pPr marL="12700">
              <a:lnSpc>
                <a:spcPts val="1900"/>
              </a:lnSpc>
            </a:pPr>
            <a:r>
              <a:rPr sz="1800" spc="0" dirty="0">
                <a:latin typeface="Calibri"/>
                <a:cs typeface="Calibri"/>
              </a:rPr>
              <a:t>j = 'crow' in animals</a:t>
            </a:r>
            <a:endParaRPr sz="1800">
              <a:latin typeface="Calibri"/>
              <a:cs typeface="Calibri"/>
            </a:endParaRPr>
          </a:p>
          <a:p>
            <a:pPr marL="12700" marR="34289">
              <a:lnSpc>
                <a:spcPct val="101725"/>
              </a:lnSpc>
              <a:spcBef>
                <a:spcPts val="299"/>
              </a:spcBef>
            </a:pPr>
            <a:r>
              <a:rPr sz="1800" spc="4" dirty="0">
                <a:latin typeface="Calibri"/>
                <a:cs typeface="Calibri"/>
              </a:rPr>
              <a:t>print(j)</a:t>
            </a:r>
            <a:endParaRPr sz="1800">
              <a:latin typeface="Calibri"/>
              <a:cs typeface="Calibri"/>
            </a:endParaRPr>
          </a:p>
        </p:txBody>
      </p:sp>
      <p:sp>
        <p:nvSpPr>
          <p:cNvPr id="3" name="object 3"/>
          <p:cNvSpPr txBox="1"/>
          <p:nvPr/>
        </p:nvSpPr>
        <p:spPr>
          <a:xfrm>
            <a:off x="8899397" y="3377185"/>
            <a:ext cx="2575432" cy="1625853"/>
          </a:xfrm>
          <a:prstGeom prst="rect">
            <a:avLst/>
          </a:prstGeom>
        </p:spPr>
        <p:txBody>
          <a:bodyPr wrap="square" lIns="0" tIns="12065" rIns="0" bIns="0" rtlCol="0">
            <a:noAutofit/>
          </a:bodyPr>
          <a:lstStyle/>
          <a:p>
            <a:pPr marL="63626" marR="80511" algn="ctr">
              <a:lnSpc>
                <a:spcPts val="1900"/>
              </a:lnSpc>
            </a:pPr>
            <a:r>
              <a:rPr sz="1800" spc="-2" dirty="0">
                <a:solidFill>
                  <a:srgbClr val="FFFFFF"/>
                </a:solidFill>
                <a:latin typeface="Calibri"/>
                <a:cs typeface="Calibri"/>
              </a:rPr>
              <a:t>animals contain( lion, cat,</a:t>
            </a:r>
            <a:endParaRPr sz="1800">
              <a:latin typeface="Calibri"/>
              <a:cs typeface="Calibri"/>
            </a:endParaRPr>
          </a:p>
          <a:p>
            <a:pPr marR="7772" algn="ctr">
              <a:lnSpc>
                <a:spcPts val="2160"/>
              </a:lnSpc>
              <a:spcBef>
                <a:spcPts val="13"/>
              </a:spcBef>
            </a:pPr>
            <a:r>
              <a:rPr sz="1800" spc="-7" dirty="0">
                <a:solidFill>
                  <a:srgbClr val="FFFFFF"/>
                </a:solidFill>
                <a:latin typeface="Calibri"/>
                <a:cs typeface="Calibri"/>
              </a:rPr>
              <a:t>dog and tiger. Since “cat” is</a:t>
            </a:r>
            <a:endParaRPr sz="1800">
              <a:latin typeface="Calibri"/>
              <a:cs typeface="Calibri"/>
            </a:endParaRPr>
          </a:p>
          <a:p>
            <a:pPr marL="310514" marR="328650" algn="ctr">
              <a:lnSpc>
                <a:spcPts val="2160"/>
              </a:lnSpc>
            </a:pPr>
            <a:r>
              <a:rPr sz="1800" spc="-1" dirty="0">
                <a:solidFill>
                  <a:srgbClr val="FFFFFF"/>
                </a:solidFill>
                <a:latin typeface="Calibri"/>
                <a:cs typeface="Calibri"/>
              </a:rPr>
              <a:t>in “animals” set, the</a:t>
            </a:r>
            <a:endParaRPr sz="1800">
              <a:latin typeface="Calibri"/>
              <a:cs typeface="Calibri"/>
            </a:endParaRPr>
          </a:p>
          <a:p>
            <a:pPr marR="6512" algn="ctr">
              <a:lnSpc>
                <a:spcPts val="2160"/>
              </a:lnSpc>
            </a:pPr>
            <a:r>
              <a:rPr sz="1800" spc="-4" dirty="0">
                <a:solidFill>
                  <a:srgbClr val="FFFFFF"/>
                </a:solidFill>
                <a:latin typeface="Calibri"/>
                <a:cs typeface="Calibri"/>
              </a:rPr>
              <a:t>statement is true. But crow</a:t>
            </a:r>
            <a:endParaRPr sz="1800">
              <a:latin typeface="Calibri"/>
              <a:cs typeface="Calibri"/>
            </a:endParaRPr>
          </a:p>
          <a:p>
            <a:pPr algn="ctr">
              <a:lnSpc>
                <a:spcPts val="2160"/>
              </a:lnSpc>
            </a:pPr>
            <a:r>
              <a:rPr sz="1800" spc="-1" dirty="0">
                <a:solidFill>
                  <a:srgbClr val="FFFFFF"/>
                </a:solidFill>
                <a:latin typeface="Calibri"/>
                <a:cs typeface="Calibri"/>
              </a:rPr>
              <a:t>is not part of “animals” set,</a:t>
            </a:r>
            <a:endParaRPr sz="1800">
              <a:latin typeface="Calibri"/>
              <a:cs typeface="Calibri"/>
            </a:endParaRPr>
          </a:p>
          <a:p>
            <a:pPr marL="432434" marR="452564" algn="ctr">
              <a:lnSpc>
                <a:spcPts val="2160"/>
              </a:lnSpc>
            </a:pPr>
            <a:r>
              <a:rPr sz="1800" spc="-1" dirty="0">
                <a:solidFill>
                  <a:srgbClr val="FFFFFF"/>
                </a:solidFill>
                <a:latin typeface="Calibri"/>
                <a:cs typeface="Calibri"/>
              </a:rPr>
              <a:t>so output is false.</a:t>
            </a:r>
            <a:endParaRPr sz="1800">
              <a:latin typeface="Calibri"/>
              <a:cs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p:nvPr/>
        </p:nvSpPr>
        <p:spPr>
          <a:xfrm>
            <a:off x="3"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0" name="object 10"/>
          <p:cNvSpPr/>
          <p:nvPr/>
        </p:nvSpPr>
        <p:spPr>
          <a:xfrm>
            <a:off x="1961769" y="3352800"/>
            <a:ext cx="5256403" cy="2362200"/>
          </a:xfrm>
          <a:prstGeom prst="rect">
            <a:avLst/>
          </a:prstGeom>
          <a:blipFill>
            <a:blip r:embed="rId2" cstate="print"/>
            <a:stretch>
              <a:fillRect/>
            </a:stretch>
          </a:blipFill>
        </p:spPr>
        <p:txBody>
          <a:bodyPr wrap="square" lIns="0" tIns="0" rIns="0" bIns="0" rtlCol="0">
            <a:noAutofit/>
          </a:bodyPr>
          <a:lstStyle/>
          <a:p>
            <a:endParaRPr/>
          </a:p>
        </p:txBody>
      </p:sp>
      <p:sp>
        <p:nvSpPr>
          <p:cNvPr id="9" name="object 9"/>
          <p:cNvSpPr txBox="1"/>
          <p:nvPr/>
        </p:nvSpPr>
        <p:spPr>
          <a:xfrm>
            <a:off x="387505" y="197103"/>
            <a:ext cx="686441" cy="380492"/>
          </a:xfrm>
          <a:prstGeom prst="rect">
            <a:avLst/>
          </a:prstGeom>
        </p:spPr>
        <p:txBody>
          <a:bodyPr wrap="square" lIns="0" tIns="18383" rIns="0" bIns="0" rtlCol="0">
            <a:noAutofit/>
          </a:bodyPr>
          <a:lstStyle/>
          <a:p>
            <a:pPr marL="12700">
              <a:lnSpc>
                <a:spcPts val="2895"/>
              </a:lnSpc>
            </a:pPr>
            <a:r>
              <a:rPr sz="2800" b="1" u="heavy" spc="-7" dirty="0">
                <a:solidFill>
                  <a:srgbClr val="404040"/>
                </a:solidFill>
                <a:latin typeface="Calibri"/>
                <a:cs typeface="Calibri"/>
              </a:rPr>
              <a:t>Sets</a:t>
            </a:r>
            <a:endParaRPr sz="2800">
              <a:latin typeface="Calibri"/>
              <a:cs typeface="Calibri"/>
            </a:endParaRPr>
          </a:p>
        </p:txBody>
      </p:sp>
      <p:sp>
        <p:nvSpPr>
          <p:cNvPr id="8" name="object 8"/>
          <p:cNvSpPr txBox="1"/>
          <p:nvPr/>
        </p:nvSpPr>
        <p:spPr>
          <a:xfrm>
            <a:off x="631954" y="1207786"/>
            <a:ext cx="152655"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7" name="object 7"/>
          <p:cNvSpPr txBox="1"/>
          <p:nvPr/>
        </p:nvSpPr>
        <p:spPr>
          <a:xfrm>
            <a:off x="918463" y="1223141"/>
            <a:ext cx="4750004" cy="279907"/>
          </a:xfrm>
          <a:prstGeom prst="rect">
            <a:avLst/>
          </a:prstGeom>
        </p:spPr>
        <p:txBody>
          <a:bodyPr wrap="square" lIns="0" tIns="13366" rIns="0" bIns="0" rtlCol="0">
            <a:noAutofit/>
          </a:bodyPr>
          <a:lstStyle/>
          <a:p>
            <a:pPr marL="12700">
              <a:lnSpc>
                <a:spcPts val="2105"/>
              </a:lnSpc>
            </a:pPr>
            <a:r>
              <a:rPr sz="2000" spc="-4" dirty="0">
                <a:latin typeface="Calibri"/>
                <a:cs typeface="Calibri"/>
              </a:rPr>
              <a:t>Set always give non-duplicate set of elements</a:t>
            </a:r>
            <a:endParaRPr sz="2000">
              <a:latin typeface="Calibri"/>
              <a:cs typeface="Calibri"/>
            </a:endParaRPr>
          </a:p>
        </p:txBody>
      </p:sp>
      <p:sp>
        <p:nvSpPr>
          <p:cNvPr id="6" name="object 6"/>
          <p:cNvSpPr txBox="1"/>
          <p:nvPr/>
        </p:nvSpPr>
        <p:spPr>
          <a:xfrm>
            <a:off x="1089155" y="1564060"/>
            <a:ext cx="186791" cy="583184"/>
          </a:xfrm>
          <a:prstGeom prst="rect">
            <a:avLst/>
          </a:prstGeom>
        </p:spPr>
        <p:txBody>
          <a:bodyPr wrap="square" lIns="0" tIns="12319" rIns="0" bIns="0" rtlCol="0">
            <a:noAutofit/>
          </a:bodyPr>
          <a:lstStyle/>
          <a:p>
            <a:pPr marL="12700">
              <a:lnSpc>
                <a:spcPts val="1939"/>
              </a:lnSpc>
            </a:pPr>
            <a:r>
              <a:rPr sz="1800" dirty="0">
                <a:latin typeface="Arial"/>
                <a:cs typeface="Arial"/>
              </a:rPr>
              <a:t>–</a:t>
            </a:r>
            <a:endParaRPr sz="1800">
              <a:latin typeface="Arial"/>
              <a:cs typeface="Arial"/>
            </a:endParaRPr>
          </a:p>
          <a:p>
            <a:pPr marL="12700">
              <a:lnSpc>
                <a:spcPct val="95825"/>
              </a:lnSpc>
              <a:spcBef>
                <a:spcPts val="425"/>
              </a:spcBef>
            </a:pPr>
            <a:r>
              <a:rPr sz="1800" dirty="0">
                <a:latin typeface="Arial"/>
                <a:cs typeface="Arial"/>
              </a:rPr>
              <a:t>–</a:t>
            </a:r>
            <a:endParaRPr sz="1800">
              <a:latin typeface="Arial"/>
              <a:cs typeface="Arial"/>
            </a:endParaRPr>
          </a:p>
        </p:txBody>
      </p:sp>
      <p:sp>
        <p:nvSpPr>
          <p:cNvPr id="5" name="object 5"/>
          <p:cNvSpPr txBox="1"/>
          <p:nvPr/>
        </p:nvSpPr>
        <p:spPr>
          <a:xfrm>
            <a:off x="1375921" y="1577848"/>
            <a:ext cx="2059009" cy="583184"/>
          </a:xfrm>
          <a:prstGeom prst="rect">
            <a:avLst/>
          </a:prstGeom>
        </p:spPr>
        <p:txBody>
          <a:bodyPr wrap="square" lIns="0" tIns="12065" rIns="0" bIns="0" rtlCol="0">
            <a:noAutofit/>
          </a:bodyPr>
          <a:lstStyle/>
          <a:p>
            <a:pPr marL="12700">
              <a:lnSpc>
                <a:spcPts val="1900"/>
              </a:lnSpc>
            </a:pPr>
            <a:r>
              <a:rPr sz="1800" spc="-3" dirty="0">
                <a:latin typeface="Calibri"/>
                <a:cs typeface="Calibri"/>
              </a:rPr>
              <a:t>a = set('abracadabra')</a:t>
            </a:r>
            <a:endParaRPr sz="1800">
              <a:latin typeface="Calibri"/>
              <a:cs typeface="Calibri"/>
            </a:endParaRPr>
          </a:p>
          <a:p>
            <a:pPr marL="12700" marR="34289">
              <a:lnSpc>
                <a:spcPct val="101725"/>
              </a:lnSpc>
              <a:spcBef>
                <a:spcPts val="299"/>
              </a:spcBef>
            </a:pPr>
            <a:r>
              <a:rPr sz="1800" spc="-1" dirty="0">
                <a:latin typeface="Calibri"/>
                <a:cs typeface="Calibri"/>
              </a:rPr>
              <a:t>b = set('alacazam')</a:t>
            </a:r>
            <a:endParaRPr sz="1800">
              <a:latin typeface="Calibri"/>
              <a:cs typeface="Calibri"/>
            </a:endParaRPr>
          </a:p>
        </p:txBody>
      </p:sp>
      <p:sp>
        <p:nvSpPr>
          <p:cNvPr id="4" name="object 4"/>
          <p:cNvSpPr txBox="1"/>
          <p:nvPr/>
        </p:nvSpPr>
        <p:spPr>
          <a:xfrm>
            <a:off x="1089155" y="2551993"/>
            <a:ext cx="186791" cy="583184"/>
          </a:xfrm>
          <a:prstGeom prst="rect">
            <a:avLst/>
          </a:prstGeom>
        </p:spPr>
        <p:txBody>
          <a:bodyPr wrap="square" lIns="0" tIns="12319" rIns="0" bIns="0" rtlCol="0">
            <a:noAutofit/>
          </a:bodyPr>
          <a:lstStyle/>
          <a:p>
            <a:pPr marL="12700">
              <a:lnSpc>
                <a:spcPts val="1939"/>
              </a:lnSpc>
            </a:pPr>
            <a:r>
              <a:rPr sz="1800" dirty="0">
                <a:latin typeface="Arial"/>
                <a:cs typeface="Arial"/>
              </a:rPr>
              <a:t>–</a:t>
            </a:r>
            <a:endParaRPr sz="1800">
              <a:latin typeface="Arial"/>
              <a:cs typeface="Arial"/>
            </a:endParaRPr>
          </a:p>
          <a:p>
            <a:pPr marL="12700">
              <a:lnSpc>
                <a:spcPct val="95825"/>
              </a:lnSpc>
              <a:spcBef>
                <a:spcPts val="425"/>
              </a:spcBef>
            </a:pPr>
            <a:r>
              <a:rPr sz="1800" dirty="0">
                <a:latin typeface="Arial"/>
                <a:cs typeface="Arial"/>
              </a:rPr>
              <a:t>–</a:t>
            </a:r>
            <a:endParaRPr sz="1800">
              <a:latin typeface="Arial"/>
              <a:cs typeface="Arial"/>
            </a:endParaRPr>
          </a:p>
        </p:txBody>
      </p:sp>
      <p:sp>
        <p:nvSpPr>
          <p:cNvPr id="3" name="object 3"/>
          <p:cNvSpPr txBox="1"/>
          <p:nvPr/>
        </p:nvSpPr>
        <p:spPr>
          <a:xfrm>
            <a:off x="1375919" y="2565780"/>
            <a:ext cx="1668247" cy="583184"/>
          </a:xfrm>
          <a:prstGeom prst="rect">
            <a:avLst/>
          </a:prstGeom>
        </p:spPr>
        <p:txBody>
          <a:bodyPr wrap="square" lIns="0" tIns="12065" rIns="0" bIns="0" rtlCol="0">
            <a:noAutofit/>
          </a:bodyPr>
          <a:lstStyle/>
          <a:p>
            <a:pPr marL="12700" marR="34289">
              <a:lnSpc>
                <a:spcPts val="1900"/>
              </a:lnSpc>
            </a:pPr>
            <a:r>
              <a:rPr sz="1800" spc="0" dirty="0">
                <a:latin typeface="Calibri"/>
                <a:cs typeface="Calibri"/>
              </a:rPr>
              <a:t>print("Set a is",a)</a:t>
            </a:r>
            <a:endParaRPr sz="1800">
              <a:latin typeface="Calibri"/>
              <a:cs typeface="Calibri"/>
            </a:endParaRPr>
          </a:p>
          <a:p>
            <a:pPr marL="12700">
              <a:lnSpc>
                <a:spcPct val="101725"/>
              </a:lnSpc>
              <a:spcBef>
                <a:spcPts val="299"/>
              </a:spcBef>
            </a:pPr>
            <a:r>
              <a:rPr sz="1800" dirty="0">
                <a:latin typeface="Calibri"/>
                <a:cs typeface="Calibri"/>
              </a:rPr>
              <a:t>print("Set b is",b)</a:t>
            </a:r>
            <a:endParaRPr sz="1800">
              <a:latin typeface="Calibri"/>
              <a:cs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3"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3" name="object 13"/>
          <p:cNvSpPr/>
          <p:nvPr/>
        </p:nvSpPr>
        <p:spPr>
          <a:xfrm>
            <a:off x="2209802" y="2667054"/>
            <a:ext cx="5212335" cy="882345"/>
          </a:xfrm>
          <a:prstGeom prst="rect">
            <a:avLst/>
          </a:prstGeom>
          <a:blipFill>
            <a:blip r:embed="rId2" cstate="print"/>
            <a:stretch>
              <a:fillRect/>
            </a:stretch>
          </a:blipFill>
        </p:spPr>
        <p:txBody>
          <a:bodyPr wrap="square" lIns="0" tIns="0" rIns="0" bIns="0" rtlCol="0">
            <a:noAutofit/>
          </a:bodyPr>
          <a:lstStyle/>
          <a:p>
            <a:endParaRPr/>
          </a:p>
        </p:txBody>
      </p:sp>
      <p:sp>
        <p:nvSpPr>
          <p:cNvPr id="12" name="object 12"/>
          <p:cNvSpPr/>
          <p:nvPr/>
        </p:nvSpPr>
        <p:spPr>
          <a:xfrm>
            <a:off x="807900" y="5165322"/>
            <a:ext cx="8031353" cy="836231"/>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txBox="1"/>
          <p:nvPr/>
        </p:nvSpPr>
        <p:spPr>
          <a:xfrm>
            <a:off x="387505" y="197103"/>
            <a:ext cx="686441" cy="380492"/>
          </a:xfrm>
          <a:prstGeom prst="rect">
            <a:avLst/>
          </a:prstGeom>
        </p:spPr>
        <p:txBody>
          <a:bodyPr wrap="square" lIns="0" tIns="18383" rIns="0" bIns="0" rtlCol="0">
            <a:noAutofit/>
          </a:bodyPr>
          <a:lstStyle/>
          <a:p>
            <a:pPr marL="12700">
              <a:lnSpc>
                <a:spcPts val="2895"/>
              </a:lnSpc>
            </a:pPr>
            <a:r>
              <a:rPr sz="2800" b="1" u="heavy" spc="-7" dirty="0">
                <a:solidFill>
                  <a:srgbClr val="404040"/>
                </a:solidFill>
                <a:latin typeface="Calibri"/>
                <a:cs typeface="Calibri"/>
              </a:rPr>
              <a:t>Sets</a:t>
            </a:r>
            <a:endParaRPr sz="2800">
              <a:latin typeface="Calibri"/>
              <a:cs typeface="Calibri"/>
            </a:endParaRPr>
          </a:p>
        </p:txBody>
      </p:sp>
      <p:sp>
        <p:nvSpPr>
          <p:cNvPr id="10" name="object 10"/>
          <p:cNvSpPr txBox="1"/>
          <p:nvPr/>
        </p:nvSpPr>
        <p:spPr>
          <a:xfrm>
            <a:off x="631954" y="1207786"/>
            <a:ext cx="152655"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9" name="object 9"/>
          <p:cNvSpPr txBox="1"/>
          <p:nvPr/>
        </p:nvSpPr>
        <p:spPr>
          <a:xfrm>
            <a:off x="918464" y="1223141"/>
            <a:ext cx="2459613" cy="279907"/>
          </a:xfrm>
          <a:prstGeom prst="rect">
            <a:avLst/>
          </a:prstGeom>
        </p:spPr>
        <p:txBody>
          <a:bodyPr wrap="square" lIns="0" tIns="13366" rIns="0" bIns="0" rtlCol="0">
            <a:noAutofit/>
          </a:bodyPr>
          <a:lstStyle/>
          <a:p>
            <a:pPr marL="12700">
              <a:lnSpc>
                <a:spcPts val="2105"/>
              </a:lnSpc>
            </a:pPr>
            <a:r>
              <a:rPr sz="2000" spc="-4" dirty="0">
                <a:latin typeface="Calibri"/>
                <a:cs typeface="Calibri"/>
              </a:rPr>
              <a:t>Letters in a but not in b</a:t>
            </a:r>
            <a:endParaRPr sz="2000">
              <a:latin typeface="Calibri"/>
              <a:cs typeface="Calibri"/>
            </a:endParaRPr>
          </a:p>
        </p:txBody>
      </p:sp>
      <p:sp>
        <p:nvSpPr>
          <p:cNvPr id="8" name="object 8"/>
          <p:cNvSpPr txBox="1"/>
          <p:nvPr/>
        </p:nvSpPr>
        <p:spPr>
          <a:xfrm>
            <a:off x="1089155" y="1564060"/>
            <a:ext cx="186791" cy="583184"/>
          </a:xfrm>
          <a:prstGeom prst="rect">
            <a:avLst/>
          </a:prstGeom>
        </p:spPr>
        <p:txBody>
          <a:bodyPr wrap="square" lIns="0" tIns="12319" rIns="0" bIns="0" rtlCol="0">
            <a:noAutofit/>
          </a:bodyPr>
          <a:lstStyle/>
          <a:p>
            <a:pPr marL="12700">
              <a:lnSpc>
                <a:spcPts val="1939"/>
              </a:lnSpc>
            </a:pPr>
            <a:r>
              <a:rPr sz="1800" dirty="0">
                <a:latin typeface="Arial"/>
                <a:cs typeface="Arial"/>
              </a:rPr>
              <a:t>–</a:t>
            </a:r>
            <a:endParaRPr sz="1800">
              <a:latin typeface="Arial"/>
              <a:cs typeface="Arial"/>
            </a:endParaRPr>
          </a:p>
          <a:p>
            <a:pPr marL="12700">
              <a:lnSpc>
                <a:spcPct val="95825"/>
              </a:lnSpc>
              <a:spcBef>
                <a:spcPts val="425"/>
              </a:spcBef>
            </a:pPr>
            <a:r>
              <a:rPr sz="1800" dirty="0">
                <a:latin typeface="Arial"/>
                <a:cs typeface="Arial"/>
              </a:rPr>
              <a:t>–</a:t>
            </a:r>
            <a:endParaRPr sz="1800">
              <a:latin typeface="Arial"/>
              <a:cs typeface="Arial"/>
            </a:endParaRPr>
          </a:p>
        </p:txBody>
      </p:sp>
      <p:sp>
        <p:nvSpPr>
          <p:cNvPr id="7" name="object 7"/>
          <p:cNvSpPr txBox="1"/>
          <p:nvPr/>
        </p:nvSpPr>
        <p:spPr>
          <a:xfrm>
            <a:off x="1375920" y="1577848"/>
            <a:ext cx="3098139" cy="583184"/>
          </a:xfrm>
          <a:prstGeom prst="rect">
            <a:avLst/>
          </a:prstGeom>
        </p:spPr>
        <p:txBody>
          <a:bodyPr wrap="square" lIns="0" tIns="12065" rIns="0" bIns="0" rtlCol="0">
            <a:noAutofit/>
          </a:bodyPr>
          <a:lstStyle/>
          <a:p>
            <a:pPr marL="12700" marR="34289">
              <a:lnSpc>
                <a:spcPts val="1900"/>
              </a:lnSpc>
            </a:pPr>
            <a:r>
              <a:rPr sz="1800" spc="2" dirty="0">
                <a:latin typeface="Calibri"/>
                <a:cs typeface="Calibri"/>
              </a:rPr>
              <a:t>c = a - b</a:t>
            </a:r>
            <a:endParaRPr sz="1800">
              <a:latin typeface="Calibri"/>
              <a:cs typeface="Calibri"/>
            </a:endParaRPr>
          </a:p>
          <a:p>
            <a:pPr marL="12700">
              <a:lnSpc>
                <a:spcPct val="101725"/>
              </a:lnSpc>
              <a:spcBef>
                <a:spcPts val="299"/>
              </a:spcBef>
            </a:pPr>
            <a:r>
              <a:rPr sz="1800" spc="-1" dirty="0">
                <a:latin typeface="Calibri"/>
                <a:cs typeface="Calibri"/>
              </a:rPr>
              <a:t>print("letters in a but not in b",c)</a:t>
            </a:r>
            <a:endParaRPr sz="1800">
              <a:latin typeface="Calibri"/>
              <a:cs typeface="Calibri"/>
            </a:endParaRPr>
          </a:p>
        </p:txBody>
      </p:sp>
      <p:sp>
        <p:nvSpPr>
          <p:cNvPr id="6" name="object 6"/>
          <p:cNvSpPr txBox="1"/>
          <p:nvPr/>
        </p:nvSpPr>
        <p:spPr>
          <a:xfrm>
            <a:off x="631954" y="3585614"/>
            <a:ext cx="152807" cy="280212"/>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5" name="object 5"/>
          <p:cNvSpPr txBox="1"/>
          <p:nvPr/>
        </p:nvSpPr>
        <p:spPr>
          <a:xfrm>
            <a:off x="918462" y="3600983"/>
            <a:ext cx="2348883" cy="280212"/>
          </a:xfrm>
          <a:prstGeom prst="rect">
            <a:avLst/>
          </a:prstGeom>
        </p:spPr>
        <p:txBody>
          <a:bodyPr wrap="square" lIns="0" tIns="13366" rIns="0" bIns="0" rtlCol="0">
            <a:noAutofit/>
          </a:bodyPr>
          <a:lstStyle/>
          <a:p>
            <a:pPr marL="12700">
              <a:lnSpc>
                <a:spcPts val="2105"/>
              </a:lnSpc>
            </a:pPr>
            <a:r>
              <a:rPr sz="2000" spc="-4" dirty="0">
                <a:latin typeface="Calibri"/>
                <a:cs typeface="Calibri"/>
              </a:rPr>
              <a:t>Letters in either a or b</a:t>
            </a:r>
            <a:endParaRPr sz="2000">
              <a:latin typeface="Calibri"/>
              <a:cs typeface="Calibri"/>
            </a:endParaRPr>
          </a:p>
        </p:txBody>
      </p:sp>
      <p:sp>
        <p:nvSpPr>
          <p:cNvPr id="4" name="object 4"/>
          <p:cNvSpPr txBox="1"/>
          <p:nvPr/>
        </p:nvSpPr>
        <p:spPr>
          <a:xfrm>
            <a:off x="1089155" y="3942139"/>
            <a:ext cx="186791" cy="583183"/>
          </a:xfrm>
          <a:prstGeom prst="rect">
            <a:avLst/>
          </a:prstGeom>
        </p:spPr>
        <p:txBody>
          <a:bodyPr wrap="square" lIns="0" tIns="12319" rIns="0" bIns="0" rtlCol="0">
            <a:noAutofit/>
          </a:bodyPr>
          <a:lstStyle/>
          <a:p>
            <a:pPr marL="12700">
              <a:lnSpc>
                <a:spcPts val="1939"/>
              </a:lnSpc>
            </a:pPr>
            <a:r>
              <a:rPr sz="1800" dirty="0">
                <a:latin typeface="Arial"/>
                <a:cs typeface="Arial"/>
              </a:rPr>
              <a:t>–</a:t>
            </a:r>
            <a:endParaRPr sz="1800">
              <a:latin typeface="Arial"/>
              <a:cs typeface="Arial"/>
            </a:endParaRPr>
          </a:p>
          <a:p>
            <a:pPr marL="12700">
              <a:lnSpc>
                <a:spcPct val="95825"/>
              </a:lnSpc>
              <a:spcBef>
                <a:spcPts val="425"/>
              </a:spcBef>
            </a:pPr>
            <a:r>
              <a:rPr sz="1800" dirty="0">
                <a:latin typeface="Arial"/>
                <a:cs typeface="Arial"/>
              </a:rPr>
              <a:t>–</a:t>
            </a:r>
            <a:endParaRPr sz="1800">
              <a:latin typeface="Arial"/>
              <a:cs typeface="Arial"/>
            </a:endParaRPr>
          </a:p>
        </p:txBody>
      </p:sp>
      <p:sp>
        <p:nvSpPr>
          <p:cNvPr id="3" name="object 3"/>
          <p:cNvSpPr txBox="1"/>
          <p:nvPr/>
        </p:nvSpPr>
        <p:spPr>
          <a:xfrm>
            <a:off x="1375921" y="3955927"/>
            <a:ext cx="3020415" cy="583183"/>
          </a:xfrm>
          <a:prstGeom prst="rect">
            <a:avLst/>
          </a:prstGeom>
        </p:spPr>
        <p:txBody>
          <a:bodyPr wrap="square" lIns="0" tIns="12065" rIns="0" bIns="0" rtlCol="0">
            <a:noAutofit/>
          </a:bodyPr>
          <a:lstStyle/>
          <a:p>
            <a:pPr marL="12700" marR="34289">
              <a:lnSpc>
                <a:spcPts val="1900"/>
              </a:lnSpc>
            </a:pPr>
            <a:r>
              <a:rPr sz="1800" spc="2" dirty="0">
                <a:latin typeface="Calibri"/>
                <a:cs typeface="Calibri"/>
              </a:rPr>
              <a:t>d = a | b</a:t>
            </a:r>
            <a:endParaRPr sz="1800">
              <a:latin typeface="Calibri"/>
              <a:cs typeface="Calibri"/>
            </a:endParaRPr>
          </a:p>
          <a:p>
            <a:pPr marL="12700">
              <a:lnSpc>
                <a:spcPct val="101725"/>
              </a:lnSpc>
              <a:spcBef>
                <a:spcPts val="299"/>
              </a:spcBef>
            </a:pPr>
            <a:r>
              <a:rPr sz="1800" spc="-1" dirty="0">
                <a:latin typeface="Calibri"/>
                <a:cs typeface="Calibri"/>
              </a:rPr>
              <a:t>print("letters in either a or b",d)</a:t>
            </a:r>
            <a:endParaRPr sz="1800">
              <a:latin typeface="Calibri"/>
              <a:cs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3"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3" name="object 13"/>
          <p:cNvSpPr/>
          <p:nvPr/>
        </p:nvSpPr>
        <p:spPr>
          <a:xfrm>
            <a:off x="1494411" y="2332714"/>
            <a:ext cx="5140071" cy="1075461"/>
          </a:xfrm>
          <a:prstGeom prst="rect">
            <a:avLst/>
          </a:prstGeom>
          <a:blipFill>
            <a:blip r:embed="rId2" cstate="print"/>
            <a:stretch>
              <a:fillRect/>
            </a:stretch>
          </a:blipFill>
        </p:spPr>
        <p:txBody>
          <a:bodyPr wrap="square" lIns="0" tIns="0" rIns="0" bIns="0" rtlCol="0">
            <a:noAutofit/>
          </a:bodyPr>
          <a:lstStyle/>
          <a:p>
            <a:endParaRPr/>
          </a:p>
        </p:txBody>
      </p:sp>
      <p:sp>
        <p:nvSpPr>
          <p:cNvPr id="12" name="object 12"/>
          <p:cNvSpPr/>
          <p:nvPr/>
        </p:nvSpPr>
        <p:spPr>
          <a:xfrm>
            <a:off x="1220002" y="4876804"/>
            <a:ext cx="7212711" cy="1080249"/>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txBox="1"/>
          <p:nvPr/>
        </p:nvSpPr>
        <p:spPr>
          <a:xfrm>
            <a:off x="387505" y="197103"/>
            <a:ext cx="686441" cy="380492"/>
          </a:xfrm>
          <a:prstGeom prst="rect">
            <a:avLst/>
          </a:prstGeom>
        </p:spPr>
        <p:txBody>
          <a:bodyPr wrap="square" lIns="0" tIns="18383" rIns="0" bIns="0" rtlCol="0">
            <a:noAutofit/>
          </a:bodyPr>
          <a:lstStyle/>
          <a:p>
            <a:pPr marL="12700">
              <a:lnSpc>
                <a:spcPts val="2895"/>
              </a:lnSpc>
            </a:pPr>
            <a:r>
              <a:rPr sz="2800" b="1" u="heavy" spc="-7" dirty="0">
                <a:solidFill>
                  <a:srgbClr val="404040"/>
                </a:solidFill>
                <a:latin typeface="Calibri"/>
                <a:cs typeface="Calibri"/>
              </a:rPr>
              <a:t>Sets</a:t>
            </a:r>
            <a:endParaRPr sz="2800">
              <a:latin typeface="Calibri"/>
              <a:cs typeface="Calibri"/>
            </a:endParaRPr>
          </a:p>
        </p:txBody>
      </p:sp>
      <p:sp>
        <p:nvSpPr>
          <p:cNvPr id="10" name="object 10"/>
          <p:cNvSpPr txBox="1"/>
          <p:nvPr/>
        </p:nvSpPr>
        <p:spPr>
          <a:xfrm>
            <a:off x="631954" y="1207786"/>
            <a:ext cx="152655"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9" name="object 9"/>
          <p:cNvSpPr txBox="1"/>
          <p:nvPr/>
        </p:nvSpPr>
        <p:spPr>
          <a:xfrm>
            <a:off x="918464" y="1223141"/>
            <a:ext cx="2380971" cy="279907"/>
          </a:xfrm>
          <a:prstGeom prst="rect">
            <a:avLst/>
          </a:prstGeom>
        </p:spPr>
        <p:txBody>
          <a:bodyPr wrap="square" lIns="0" tIns="13366" rIns="0" bIns="0" rtlCol="0">
            <a:noAutofit/>
          </a:bodyPr>
          <a:lstStyle/>
          <a:p>
            <a:pPr marL="12700">
              <a:lnSpc>
                <a:spcPts val="2105"/>
              </a:lnSpc>
            </a:pPr>
            <a:r>
              <a:rPr sz="2000" spc="-4" dirty="0">
                <a:latin typeface="Calibri"/>
                <a:cs typeface="Calibri"/>
              </a:rPr>
              <a:t>Letters in both a and b</a:t>
            </a:r>
            <a:endParaRPr sz="2000">
              <a:latin typeface="Calibri"/>
              <a:cs typeface="Calibri"/>
            </a:endParaRPr>
          </a:p>
        </p:txBody>
      </p:sp>
      <p:sp>
        <p:nvSpPr>
          <p:cNvPr id="8" name="object 8"/>
          <p:cNvSpPr txBox="1"/>
          <p:nvPr/>
        </p:nvSpPr>
        <p:spPr>
          <a:xfrm>
            <a:off x="1089155" y="1564060"/>
            <a:ext cx="186791" cy="583184"/>
          </a:xfrm>
          <a:prstGeom prst="rect">
            <a:avLst/>
          </a:prstGeom>
        </p:spPr>
        <p:txBody>
          <a:bodyPr wrap="square" lIns="0" tIns="12319" rIns="0" bIns="0" rtlCol="0">
            <a:noAutofit/>
          </a:bodyPr>
          <a:lstStyle/>
          <a:p>
            <a:pPr marL="12700">
              <a:lnSpc>
                <a:spcPts val="1939"/>
              </a:lnSpc>
            </a:pPr>
            <a:r>
              <a:rPr sz="1800" dirty="0">
                <a:latin typeface="Arial"/>
                <a:cs typeface="Arial"/>
              </a:rPr>
              <a:t>–</a:t>
            </a:r>
            <a:endParaRPr sz="1800">
              <a:latin typeface="Arial"/>
              <a:cs typeface="Arial"/>
            </a:endParaRPr>
          </a:p>
          <a:p>
            <a:pPr marL="12700">
              <a:lnSpc>
                <a:spcPct val="95825"/>
              </a:lnSpc>
              <a:spcBef>
                <a:spcPts val="425"/>
              </a:spcBef>
            </a:pPr>
            <a:r>
              <a:rPr sz="1800" dirty="0">
                <a:latin typeface="Arial"/>
                <a:cs typeface="Arial"/>
              </a:rPr>
              <a:t>–</a:t>
            </a:r>
            <a:endParaRPr sz="1800">
              <a:latin typeface="Arial"/>
              <a:cs typeface="Arial"/>
            </a:endParaRPr>
          </a:p>
        </p:txBody>
      </p:sp>
      <p:sp>
        <p:nvSpPr>
          <p:cNvPr id="7" name="object 7"/>
          <p:cNvSpPr txBox="1"/>
          <p:nvPr/>
        </p:nvSpPr>
        <p:spPr>
          <a:xfrm>
            <a:off x="1375921" y="1577848"/>
            <a:ext cx="3044799" cy="583184"/>
          </a:xfrm>
          <a:prstGeom prst="rect">
            <a:avLst/>
          </a:prstGeom>
        </p:spPr>
        <p:txBody>
          <a:bodyPr wrap="square" lIns="0" tIns="12065" rIns="0" bIns="0" rtlCol="0">
            <a:noAutofit/>
          </a:bodyPr>
          <a:lstStyle/>
          <a:p>
            <a:pPr marL="12700" marR="34289">
              <a:lnSpc>
                <a:spcPts val="1900"/>
              </a:lnSpc>
            </a:pPr>
            <a:r>
              <a:rPr sz="1800" spc="2" dirty="0">
                <a:latin typeface="Calibri"/>
                <a:cs typeface="Calibri"/>
              </a:rPr>
              <a:t>e = a &amp; b</a:t>
            </a:r>
            <a:endParaRPr sz="1800">
              <a:latin typeface="Calibri"/>
              <a:cs typeface="Calibri"/>
            </a:endParaRPr>
          </a:p>
          <a:p>
            <a:pPr marL="12700">
              <a:lnSpc>
                <a:spcPct val="101725"/>
              </a:lnSpc>
              <a:spcBef>
                <a:spcPts val="299"/>
              </a:spcBef>
            </a:pPr>
            <a:r>
              <a:rPr sz="1800" spc="-1" dirty="0">
                <a:latin typeface="Calibri"/>
                <a:cs typeface="Calibri"/>
              </a:rPr>
              <a:t>print("letters in both a and b",e)</a:t>
            </a:r>
            <a:endParaRPr sz="1800">
              <a:latin typeface="Calibri"/>
              <a:cs typeface="Calibri"/>
            </a:endParaRPr>
          </a:p>
        </p:txBody>
      </p:sp>
      <p:sp>
        <p:nvSpPr>
          <p:cNvPr id="6" name="object 6"/>
          <p:cNvSpPr txBox="1"/>
          <p:nvPr/>
        </p:nvSpPr>
        <p:spPr>
          <a:xfrm>
            <a:off x="631954" y="3549285"/>
            <a:ext cx="152655"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5" name="object 5"/>
          <p:cNvSpPr txBox="1"/>
          <p:nvPr/>
        </p:nvSpPr>
        <p:spPr>
          <a:xfrm>
            <a:off x="918463" y="3564640"/>
            <a:ext cx="3033960" cy="279907"/>
          </a:xfrm>
          <a:prstGeom prst="rect">
            <a:avLst/>
          </a:prstGeom>
        </p:spPr>
        <p:txBody>
          <a:bodyPr wrap="square" lIns="0" tIns="13366" rIns="0" bIns="0" rtlCol="0">
            <a:noAutofit/>
          </a:bodyPr>
          <a:lstStyle/>
          <a:p>
            <a:pPr marL="12700">
              <a:lnSpc>
                <a:spcPts val="2105"/>
              </a:lnSpc>
            </a:pPr>
            <a:r>
              <a:rPr sz="2000" spc="-3" dirty="0">
                <a:latin typeface="Calibri"/>
                <a:cs typeface="Calibri"/>
              </a:rPr>
              <a:t>Letters in a or b but not both</a:t>
            </a:r>
            <a:endParaRPr sz="2000">
              <a:latin typeface="Calibri"/>
              <a:cs typeface="Calibri"/>
            </a:endParaRPr>
          </a:p>
        </p:txBody>
      </p:sp>
      <p:sp>
        <p:nvSpPr>
          <p:cNvPr id="4" name="object 4"/>
          <p:cNvSpPr txBox="1"/>
          <p:nvPr/>
        </p:nvSpPr>
        <p:spPr>
          <a:xfrm>
            <a:off x="1089155" y="3905563"/>
            <a:ext cx="186791" cy="583183"/>
          </a:xfrm>
          <a:prstGeom prst="rect">
            <a:avLst/>
          </a:prstGeom>
        </p:spPr>
        <p:txBody>
          <a:bodyPr wrap="square" lIns="0" tIns="12319" rIns="0" bIns="0" rtlCol="0">
            <a:noAutofit/>
          </a:bodyPr>
          <a:lstStyle/>
          <a:p>
            <a:pPr marL="12700">
              <a:lnSpc>
                <a:spcPts val="1939"/>
              </a:lnSpc>
            </a:pPr>
            <a:r>
              <a:rPr sz="1800" dirty="0">
                <a:latin typeface="Arial"/>
                <a:cs typeface="Arial"/>
              </a:rPr>
              <a:t>–</a:t>
            </a:r>
            <a:endParaRPr sz="1800">
              <a:latin typeface="Arial"/>
              <a:cs typeface="Arial"/>
            </a:endParaRPr>
          </a:p>
          <a:p>
            <a:pPr marL="12700">
              <a:lnSpc>
                <a:spcPct val="95825"/>
              </a:lnSpc>
              <a:spcBef>
                <a:spcPts val="425"/>
              </a:spcBef>
            </a:pPr>
            <a:r>
              <a:rPr sz="1800" dirty="0">
                <a:latin typeface="Arial"/>
                <a:cs typeface="Arial"/>
              </a:rPr>
              <a:t>–</a:t>
            </a:r>
            <a:endParaRPr sz="1800">
              <a:latin typeface="Arial"/>
              <a:cs typeface="Arial"/>
            </a:endParaRPr>
          </a:p>
        </p:txBody>
      </p:sp>
      <p:sp>
        <p:nvSpPr>
          <p:cNvPr id="3" name="object 3"/>
          <p:cNvSpPr txBox="1"/>
          <p:nvPr/>
        </p:nvSpPr>
        <p:spPr>
          <a:xfrm>
            <a:off x="1375918" y="3919351"/>
            <a:ext cx="3591915" cy="583183"/>
          </a:xfrm>
          <a:prstGeom prst="rect">
            <a:avLst/>
          </a:prstGeom>
        </p:spPr>
        <p:txBody>
          <a:bodyPr wrap="square" lIns="0" tIns="12065" rIns="0" bIns="0" rtlCol="0">
            <a:noAutofit/>
          </a:bodyPr>
          <a:lstStyle/>
          <a:p>
            <a:pPr marL="12700" marR="34289">
              <a:lnSpc>
                <a:spcPts val="1900"/>
              </a:lnSpc>
            </a:pPr>
            <a:r>
              <a:rPr sz="1800" spc="2" dirty="0">
                <a:latin typeface="Calibri"/>
                <a:cs typeface="Calibri"/>
              </a:rPr>
              <a:t>f = a ^ b</a:t>
            </a:r>
            <a:endParaRPr sz="1800">
              <a:latin typeface="Calibri"/>
              <a:cs typeface="Calibri"/>
            </a:endParaRPr>
          </a:p>
          <a:p>
            <a:pPr marL="12700">
              <a:lnSpc>
                <a:spcPct val="101725"/>
              </a:lnSpc>
              <a:spcBef>
                <a:spcPts val="299"/>
              </a:spcBef>
            </a:pPr>
            <a:r>
              <a:rPr sz="1800" spc="0" dirty="0">
                <a:latin typeface="Calibri"/>
                <a:cs typeface="Calibri"/>
              </a:rPr>
              <a:t>print("letters in a or b but not both",f)</a:t>
            </a:r>
            <a:endParaRPr sz="1800">
              <a:latin typeface="Calibri"/>
              <a:cs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3"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0" name="object 10"/>
          <p:cNvSpPr/>
          <p:nvPr/>
        </p:nvSpPr>
        <p:spPr>
          <a:xfrm>
            <a:off x="1033451" y="3250869"/>
            <a:ext cx="7597903" cy="3219196"/>
          </a:xfrm>
          <a:prstGeom prst="rect">
            <a:avLst/>
          </a:prstGeom>
          <a:blipFill>
            <a:blip r:embed="rId2" cstate="print"/>
            <a:stretch>
              <a:fillRect/>
            </a:stretch>
          </a:blipFill>
        </p:spPr>
        <p:txBody>
          <a:bodyPr wrap="square" lIns="0" tIns="0" rIns="0" bIns="0" rtlCol="0">
            <a:noAutofit/>
          </a:bodyPr>
          <a:lstStyle/>
          <a:p>
            <a:endParaRPr/>
          </a:p>
        </p:txBody>
      </p:sp>
      <p:sp>
        <p:nvSpPr>
          <p:cNvPr id="11" name="object 11"/>
          <p:cNvSpPr/>
          <p:nvPr/>
        </p:nvSpPr>
        <p:spPr>
          <a:xfrm>
            <a:off x="9102474" y="3354324"/>
            <a:ext cx="2937129" cy="1674876"/>
          </a:xfrm>
          <a:custGeom>
            <a:avLst/>
            <a:gdLst/>
            <a:ahLst/>
            <a:cxnLst/>
            <a:rect l="l" t="t" r="r" b="b"/>
            <a:pathLst>
              <a:path w="2937129" h="1674876">
                <a:moveTo>
                  <a:pt x="0" y="279145"/>
                </a:moveTo>
                <a:lnTo>
                  <a:pt x="0" y="1395730"/>
                </a:lnTo>
                <a:lnTo>
                  <a:pt x="925" y="1418625"/>
                </a:lnTo>
                <a:lnTo>
                  <a:pt x="8112" y="1462815"/>
                </a:lnTo>
                <a:lnTo>
                  <a:pt x="21935" y="1504390"/>
                </a:lnTo>
                <a:lnTo>
                  <a:pt x="41820" y="1542776"/>
                </a:lnTo>
                <a:lnTo>
                  <a:pt x="67192" y="1577399"/>
                </a:lnTo>
                <a:lnTo>
                  <a:pt x="97476" y="1607683"/>
                </a:lnTo>
                <a:lnTo>
                  <a:pt x="132099" y="1633055"/>
                </a:lnTo>
                <a:lnTo>
                  <a:pt x="170485" y="1652940"/>
                </a:lnTo>
                <a:lnTo>
                  <a:pt x="212060" y="1666763"/>
                </a:lnTo>
                <a:lnTo>
                  <a:pt x="256250" y="1673950"/>
                </a:lnTo>
                <a:lnTo>
                  <a:pt x="279146" y="1674876"/>
                </a:lnTo>
                <a:lnTo>
                  <a:pt x="2657982" y="1674876"/>
                </a:lnTo>
                <a:lnTo>
                  <a:pt x="2703264" y="1671222"/>
                </a:lnTo>
                <a:lnTo>
                  <a:pt x="2746218" y="1660645"/>
                </a:lnTo>
                <a:lnTo>
                  <a:pt x="2786271" y="1643720"/>
                </a:lnTo>
                <a:lnTo>
                  <a:pt x="2822847" y="1621019"/>
                </a:lnTo>
                <a:lnTo>
                  <a:pt x="2855372" y="1593119"/>
                </a:lnTo>
                <a:lnTo>
                  <a:pt x="2883272" y="1560594"/>
                </a:lnTo>
                <a:lnTo>
                  <a:pt x="2905973" y="1524018"/>
                </a:lnTo>
                <a:lnTo>
                  <a:pt x="2922898" y="1483965"/>
                </a:lnTo>
                <a:lnTo>
                  <a:pt x="2933475" y="1441011"/>
                </a:lnTo>
                <a:lnTo>
                  <a:pt x="2937129" y="1395730"/>
                </a:lnTo>
                <a:lnTo>
                  <a:pt x="2937129" y="279145"/>
                </a:lnTo>
                <a:lnTo>
                  <a:pt x="2933475" y="233864"/>
                </a:lnTo>
                <a:lnTo>
                  <a:pt x="2922898" y="190910"/>
                </a:lnTo>
                <a:lnTo>
                  <a:pt x="2905973" y="150857"/>
                </a:lnTo>
                <a:lnTo>
                  <a:pt x="2883272" y="114281"/>
                </a:lnTo>
                <a:lnTo>
                  <a:pt x="2855372" y="81756"/>
                </a:lnTo>
                <a:lnTo>
                  <a:pt x="2822847" y="53856"/>
                </a:lnTo>
                <a:lnTo>
                  <a:pt x="2786271" y="31155"/>
                </a:lnTo>
                <a:lnTo>
                  <a:pt x="2746218" y="14230"/>
                </a:lnTo>
                <a:lnTo>
                  <a:pt x="2703264" y="3653"/>
                </a:lnTo>
                <a:lnTo>
                  <a:pt x="2657982" y="0"/>
                </a:lnTo>
                <a:lnTo>
                  <a:pt x="279146" y="0"/>
                </a:lnTo>
                <a:lnTo>
                  <a:pt x="233864" y="3653"/>
                </a:lnTo>
                <a:lnTo>
                  <a:pt x="190910" y="14230"/>
                </a:lnTo>
                <a:lnTo>
                  <a:pt x="150857" y="31155"/>
                </a:lnTo>
                <a:lnTo>
                  <a:pt x="114281" y="53856"/>
                </a:lnTo>
                <a:lnTo>
                  <a:pt x="81756" y="81756"/>
                </a:lnTo>
                <a:lnTo>
                  <a:pt x="53856" y="114281"/>
                </a:lnTo>
                <a:lnTo>
                  <a:pt x="31155" y="150857"/>
                </a:lnTo>
                <a:lnTo>
                  <a:pt x="14230" y="190910"/>
                </a:lnTo>
                <a:lnTo>
                  <a:pt x="3653" y="233864"/>
                </a:lnTo>
                <a:lnTo>
                  <a:pt x="0" y="279145"/>
                </a:lnTo>
                <a:close/>
              </a:path>
            </a:pathLst>
          </a:custGeom>
          <a:solidFill>
            <a:srgbClr val="FFC000"/>
          </a:solidFill>
        </p:spPr>
        <p:txBody>
          <a:bodyPr wrap="square" lIns="0" tIns="0" rIns="0" bIns="0" rtlCol="0">
            <a:noAutofit/>
          </a:bodyPr>
          <a:lstStyle/>
          <a:p>
            <a:endParaRPr/>
          </a:p>
        </p:txBody>
      </p:sp>
      <p:sp>
        <p:nvSpPr>
          <p:cNvPr id="12" name="object 12"/>
          <p:cNvSpPr/>
          <p:nvPr/>
        </p:nvSpPr>
        <p:spPr>
          <a:xfrm>
            <a:off x="9102474" y="3354324"/>
            <a:ext cx="2937129" cy="1674876"/>
          </a:xfrm>
          <a:custGeom>
            <a:avLst/>
            <a:gdLst/>
            <a:ahLst/>
            <a:cxnLst/>
            <a:rect l="l" t="t" r="r" b="b"/>
            <a:pathLst>
              <a:path w="2937129" h="1674876">
                <a:moveTo>
                  <a:pt x="0" y="279145"/>
                </a:moveTo>
                <a:lnTo>
                  <a:pt x="3653" y="233864"/>
                </a:lnTo>
                <a:lnTo>
                  <a:pt x="14230" y="190910"/>
                </a:lnTo>
                <a:lnTo>
                  <a:pt x="31155" y="150857"/>
                </a:lnTo>
                <a:lnTo>
                  <a:pt x="53856" y="114281"/>
                </a:lnTo>
                <a:lnTo>
                  <a:pt x="81756" y="81756"/>
                </a:lnTo>
                <a:lnTo>
                  <a:pt x="114281" y="53856"/>
                </a:lnTo>
                <a:lnTo>
                  <a:pt x="150857" y="31155"/>
                </a:lnTo>
                <a:lnTo>
                  <a:pt x="190910" y="14230"/>
                </a:lnTo>
                <a:lnTo>
                  <a:pt x="233864" y="3653"/>
                </a:lnTo>
                <a:lnTo>
                  <a:pt x="279146" y="0"/>
                </a:lnTo>
                <a:lnTo>
                  <a:pt x="2657982" y="0"/>
                </a:lnTo>
                <a:lnTo>
                  <a:pt x="2703264" y="3653"/>
                </a:lnTo>
                <a:lnTo>
                  <a:pt x="2746218" y="14230"/>
                </a:lnTo>
                <a:lnTo>
                  <a:pt x="2786271" y="31155"/>
                </a:lnTo>
                <a:lnTo>
                  <a:pt x="2822847" y="53856"/>
                </a:lnTo>
                <a:lnTo>
                  <a:pt x="2855372" y="81756"/>
                </a:lnTo>
                <a:lnTo>
                  <a:pt x="2883272" y="114281"/>
                </a:lnTo>
                <a:lnTo>
                  <a:pt x="2905973" y="150857"/>
                </a:lnTo>
                <a:lnTo>
                  <a:pt x="2922898" y="190910"/>
                </a:lnTo>
                <a:lnTo>
                  <a:pt x="2933475" y="233864"/>
                </a:lnTo>
                <a:lnTo>
                  <a:pt x="2937129" y="279145"/>
                </a:lnTo>
                <a:lnTo>
                  <a:pt x="2937129" y="1395730"/>
                </a:lnTo>
                <a:lnTo>
                  <a:pt x="2933475" y="1441011"/>
                </a:lnTo>
                <a:lnTo>
                  <a:pt x="2922898" y="1483965"/>
                </a:lnTo>
                <a:lnTo>
                  <a:pt x="2905973" y="1524018"/>
                </a:lnTo>
                <a:lnTo>
                  <a:pt x="2883272" y="1560594"/>
                </a:lnTo>
                <a:lnTo>
                  <a:pt x="2855372" y="1593119"/>
                </a:lnTo>
                <a:lnTo>
                  <a:pt x="2822847" y="1621019"/>
                </a:lnTo>
                <a:lnTo>
                  <a:pt x="2786271" y="1643720"/>
                </a:lnTo>
                <a:lnTo>
                  <a:pt x="2746218" y="1660645"/>
                </a:lnTo>
                <a:lnTo>
                  <a:pt x="2703264" y="1671222"/>
                </a:lnTo>
                <a:lnTo>
                  <a:pt x="2657982" y="1674876"/>
                </a:lnTo>
                <a:lnTo>
                  <a:pt x="279146" y="1674876"/>
                </a:lnTo>
                <a:lnTo>
                  <a:pt x="233864" y="1671222"/>
                </a:lnTo>
                <a:lnTo>
                  <a:pt x="190910" y="1660645"/>
                </a:lnTo>
                <a:lnTo>
                  <a:pt x="150857" y="1643720"/>
                </a:lnTo>
                <a:lnTo>
                  <a:pt x="114281" y="1621019"/>
                </a:lnTo>
                <a:lnTo>
                  <a:pt x="81756" y="1593119"/>
                </a:lnTo>
                <a:lnTo>
                  <a:pt x="53856" y="1560594"/>
                </a:lnTo>
                <a:lnTo>
                  <a:pt x="31155" y="1524018"/>
                </a:lnTo>
                <a:lnTo>
                  <a:pt x="14230" y="1483965"/>
                </a:lnTo>
                <a:lnTo>
                  <a:pt x="3653" y="1441011"/>
                </a:lnTo>
                <a:lnTo>
                  <a:pt x="0" y="1395730"/>
                </a:lnTo>
                <a:lnTo>
                  <a:pt x="0" y="279145"/>
                </a:lnTo>
                <a:close/>
              </a:path>
            </a:pathLst>
          </a:custGeom>
          <a:ln w="25400">
            <a:solidFill>
              <a:srgbClr val="BB8B00"/>
            </a:solidFill>
          </a:ln>
        </p:spPr>
        <p:txBody>
          <a:bodyPr wrap="square" lIns="0" tIns="0" rIns="0" bIns="0" rtlCol="0">
            <a:noAutofit/>
          </a:bodyPr>
          <a:lstStyle/>
          <a:p>
            <a:endParaRPr/>
          </a:p>
        </p:txBody>
      </p:sp>
      <p:sp>
        <p:nvSpPr>
          <p:cNvPr id="13" name="object 13"/>
          <p:cNvSpPr/>
          <p:nvPr/>
        </p:nvSpPr>
        <p:spPr>
          <a:xfrm>
            <a:off x="2867913" y="4804410"/>
            <a:ext cx="6234939" cy="506222"/>
          </a:xfrm>
          <a:custGeom>
            <a:avLst/>
            <a:gdLst/>
            <a:ahLst/>
            <a:cxnLst/>
            <a:rect l="l" t="t" r="r" b="b"/>
            <a:pathLst>
              <a:path w="6234938" h="506222">
                <a:moveTo>
                  <a:pt x="11811" y="48767"/>
                </a:moveTo>
                <a:lnTo>
                  <a:pt x="81661" y="0"/>
                </a:lnTo>
                <a:lnTo>
                  <a:pt x="0" y="56006"/>
                </a:lnTo>
                <a:lnTo>
                  <a:pt x="11811" y="48767"/>
                </a:lnTo>
                <a:close/>
              </a:path>
              <a:path w="6234938" h="506222">
                <a:moveTo>
                  <a:pt x="90550" y="1650"/>
                </a:moveTo>
                <a:lnTo>
                  <a:pt x="88518" y="-1270"/>
                </a:lnTo>
                <a:lnTo>
                  <a:pt x="84581" y="-1905"/>
                </a:lnTo>
                <a:lnTo>
                  <a:pt x="81661" y="0"/>
                </a:lnTo>
                <a:lnTo>
                  <a:pt x="11811" y="48767"/>
                </a:lnTo>
                <a:lnTo>
                  <a:pt x="0" y="56006"/>
                </a:lnTo>
                <a:lnTo>
                  <a:pt x="88900" y="99694"/>
                </a:lnTo>
                <a:lnTo>
                  <a:pt x="12700" y="61467"/>
                </a:lnTo>
                <a:lnTo>
                  <a:pt x="15367" y="49402"/>
                </a:lnTo>
                <a:lnTo>
                  <a:pt x="25103" y="54185"/>
                </a:lnTo>
                <a:lnTo>
                  <a:pt x="16129" y="60325"/>
                </a:lnTo>
                <a:lnTo>
                  <a:pt x="15367" y="49402"/>
                </a:lnTo>
                <a:lnTo>
                  <a:pt x="12700" y="61467"/>
                </a:lnTo>
                <a:lnTo>
                  <a:pt x="36410" y="59738"/>
                </a:lnTo>
                <a:lnTo>
                  <a:pt x="6234938" y="-392303"/>
                </a:lnTo>
                <a:lnTo>
                  <a:pt x="6234049" y="-405003"/>
                </a:lnTo>
                <a:lnTo>
                  <a:pt x="35553" y="47036"/>
                </a:lnTo>
                <a:lnTo>
                  <a:pt x="88900" y="10540"/>
                </a:lnTo>
                <a:lnTo>
                  <a:pt x="91821" y="8508"/>
                </a:lnTo>
                <a:lnTo>
                  <a:pt x="92456" y="4571"/>
                </a:lnTo>
                <a:lnTo>
                  <a:pt x="90550" y="1650"/>
                </a:lnTo>
                <a:close/>
              </a:path>
              <a:path w="6234938" h="506222">
                <a:moveTo>
                  <a:pt x="88900" y="99694"/>
                </a:moveTo>
                <a:lnTo>
                  <a:pt x="92075" y="101218"/>
                </a:lnTo>
                <a:lnTo>
                  <a:pt x="95885" y="99821"/>
                </a:lnTo>
                <a:lnTo>
                  <a:pt x="97409" y="96773"/>
                </a:lnTo>
                <a:lnTo>
                  <a:pt x="98933" y="93598"/>
                </a:lnTo>
                <a:lnTo>
                  <a:pt x="97662" y="89788"/>
                </a:lnTo>
                <a:lnTo>
                  <a:pt x="94487" y="88264"/>
                </a:lnTo>
                <a:lnTo>
                  <a:pt x="36410" y="59738"/>
                </a:lnTo>
                <a:lnTo>
                  <a:pt x="12700" y="61467"/>
                </a:lnTo>
                <a:lnTo>
                  <a:pt x="88900" y="99694"/>
                </a:lnTo>
                <a:close/>
              </a:path>
              <a:path w="6234938" h="506222">
                <a:moveTo>
                  <a:pt x="25103" y="54185"/>
                </a:moveTo>
                <a:lnTo>
                  <a:pt x="15367" y="49402"/>
                </a:lnTo>
                <a:lnTo>
                  <a:pt x="16129" y="60325"/>
                </a:lnTo>
                <a:lnTo>
                  <a:pt x="25103" y="54185"/>
                </a:lnTo>
                <a:close/>
              </a:path>
            </a:pathLst>
          </a:custGeom>
          <a:solidFill>
            <a:srgbClr val="FFBE00"/>
          </a:solidFill>
        </p:spPr>
        <p:txBody>
          <a:bodyPr wrap="square" lIns="0" tIns="0" rIns="0" bIns="0" rtlCol="0">
            <a:noAutofit/>
          </a:bodyPr>
          <a:lstStyle/>
          <a:p>
            <a:endParaRPr/>
          </a:p>
        </p:txBody>
      </p:sp>
      <p:sp>
        <p:nvSpPr>
          <p:cNvPr id="9" name="object 9"/>
          <p:cNvSpPr txBox="1"/>
          <p:nvPr/>
        </p:nvSpPr>
        <p:spPr>
          <a:xfrm>
            <a:off x="387505" y="197103"/>
            <a:ext cx="1637377" cy="380492"/>
          </a:xfrm>
          <a:prstGeom prst="rect">
            <a:avLst/>
          </a:prstGeom>
        </p:spPr>
        <p:txBody>
          <a:bodyPr wrap="square" lIns="0" tIns="18383" rIns="0" bIns="0" rtlCol="0">
            <a:noAutofit/>
          </a:bodyPr>
          <a:lstStyle/>
          <a:p>
            <a:pPr marL="12700">
              <a:lnSpc>
                <a:spcPts val="2895"/>
              </a:lnSpc>
            </a:pPr>
            <a:r>
              <a:rPr sz="2800" b="1" u="heavy" spc="-12" dirty="0">
                <a:solidFill>
                  <a:srgbClr val="404040"/>
                </a:solidFill>
                <a:latin typeface="Calibri"/>
                <a:cs typeface="Calibri"/>
              </a:rPr>
              <a:t>Frozensets</a:t>
            </a:r>
            <a:endParaRPr sz="2800">
              <a:latin typeface="Calibri"/>
              <a:cs typeface="Calibri"/>
            </a:endParaRPr>
          </a:p>
        </p:txBody>
      </p:sp>
      <p:sp>
        <p:nvSpPr>
          <p:cNvPr id="8" name="object 8"/>
          <p:cNvSpPr txBox="1"/>
          <p:nvPr/>
        </p:nvSpPr>
        <p:spPr>
          <a:xfrm>
            <a:off x="631954" y="1207786"/>
            <a:ext cx="152655"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7" name="object 7"/>
          <p:cNvSpPr txBox="1"/>
          <p:nvPr/>
        </p:nvSpPr>
        <p:spPr>
          <a:xfrm>
            <a:off x="974854" y="1223141"/>
            <a:ext cx="8878999" cy="279907"/>
          </a:xfrm>
          <a:prstGeom prst="rect">
            <a:avLst/>
          </a:prstGeom>
        </p:spPr>
        <p:txBody>
          <a:bodyPr wrap="square" lIns="0" tIns="13366" rIns="0" bIns="0" rtlCol="0">
            <a:noAutofit/>
          </a:bodyPr>
          <a:lstStyle/>
          <a:p>
            <a:pPr marL="12700">
              <a:lnSpc>
                <a:spcPts val="2105"/>
              </a:lnSpc>
            </a:pPr>
            <a:r>
              <a:rPr sz="2000" spc="-5" dirty="0">
                <a:latin typeface="Calibri"/>
                <a:cs typeface="Calibri"/>
              </a:rPr>
              <a:t>Sets are mutable, and may therefore not be used, for example, as keys in dictionaries.</a:t>
            </a:r>
            <a:endParaRPr sz="2000">
              <a:latin typeface="Calibri"/>
              <a:cs typeface="Calibri"/>
            </a:endParaRPr>
          </a:p>
        </p:txBody>
      </p:sp>
      <p:sp>
        <p:nvSpPr>
          <p:cNvPr id="6" name="object 6"/>
          <p:cNvSpPr txBox="1"/>
          <p:nvPr/>
        </p:nvSpPr>
        <p:spPr>
          <a:xfrm>
            <a:off x="631954" y="1939306"/>
            <a:ext cx="152655"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5" name="object 5"/>
          <p:cNvSpPr txBox="1"/>
          <p:nvPr/>
        </p:nvSpPr>
        <p:spPr>
          <a:xfrm>
            <a:off x="974852" y="1954657"/>
            <a:ext cx="10429445" cy="1255648"/>
          </a:xfrm>
          <a:prstGeom prst="rect">
            <a:avLst/>
          </a:prstGeom>
        </p:spPr>
        <p:txBody>
          <a:bodyPr wrap="square" lIns="0" tIns="13366" rIns="0" bIns="0" rtlCol="0">
            <a:noAutofit/>
          </a:bodyPr>
          <a:lstStyle/>
          <a:p>
            <a:pPr marL="12700" marR="46508">
              <a:lnSpc>
                <a:spcPts val="2105"/>
              </a:lnSpc>
            </a:pPr>
            <a:r>
              <a:rPr sz="2000" spc="-2" dirty="0">
                <a:latin typeface="Calibri"/>
                <a:cs typeface="Calibri"/>
              </a:rPr>
              <a:t>Another problem is that sets themselves may only contain immutable (hashable) values, and thus</a:t>
            </a:r>
            <a:endParaRPr sz="2000">
              <a:latin typeface="Calibri"/>
              <a:cs typeface="Calibri"/>
            </a:endParaRPr>
          </a:p>
          <a:p>
            <a:pPr marL="12700" marR="46508">
              <a:lnSpc>
                <a:spcPts val="2405"/>
              </a:lnSpc>
              <a:spcBef>
                <a:spcPts val="15"/>
              </a:spcBef>
            </a:pPr>
            <a:r>
              <a:rPr sz="2000" spc="-4" dirty="0">
                <a:latin typeface="Calibri"/>
                <a:cs typeface="Calibri"/>
              </a:rPr>
              <a:t>may not contain other sets.</a:t>
            </a:r>
            <a:endParaRPr sz="2000">
              <a:latin typeface="Calibri"/>
              <a:cs typeface="Calibri"/>
            </a:endParaRPr>
          </a:p>
          <a:p>
            <a:pPr marL="12700">
              <a:lnSpc>
                <a:spcPct val="101725"/>
              </a:lnSpc>
              <a:spcBef>
                <a:spcPts val="314"/>
              </a:spcBef>
            </a:pPr>
            <a:r>
              <a:rPr sz="2000" spc="-2" dirty="0">
                <a:latin typeface="Calibri"/>
                <a:cs typeface="Calibri"/>
              </a:rPr>
              <a:t>Because sets of sets often occur in practice, there is the </a:t>
            </a:r>
            <a:r>
              <a:rPr sz="2000" b="1" spc="-2" dirty="0">
                <a:latin typeface="Calibri"/>
                <a:cs typeface="Calibri"/>
              </a:rPr>
              <a:t>frozenset </a:t>
            </a:r>
            <a:r>
              <a:rPr sz="2000" spc="-2" dirty="0">
                <a:latin typeface="Calibri"/>
                <a:cs typeface="Calibri"/>
              </a:rPr>
              <a:t>type, which represents immutable</a:t>
            </a:r>
            <a:endParaRPr sz="2000">
              <a:latin typeface="Calibri"/>
              <a:cs typeface="Calibri"/>
            </a:endParaRPr>
          </a:p>
          <a:p>
            <a:pPr marL="12700" marR="46508">
              <a:lnSpc>
                <a:spcPts val="2400"/>
              </a:lnSpc>
              <a:spcBef>
                <a:spcPts val="120"/>
              </a:spcBef>
            </a:pPr>
            <a:r>
              <a:rPr sz="2000" spc="-3" dirty="0">
                <a:latin typeface="Calibri"/>
                <a:cs typeface="Calibri"/>
              </a:rPr>
              <a:t>(and, therefore, hashable) sets.</a:t>
            </a:r>
            <a:endParaRPr sz="2000">
              <a:latin typeface="Calibri"/>
              <a:cs typeface="Calibri"/>
            </a:endParaRPr>
          </a:p>
        </p:txBody>
      </p:sp>
      <p:sp>
        <p:nvSpPr>
          <p:cNvPr id="4" name="object 4"/>
          <p:cNvSpPr txBox="1"/>
          <p:nvPr/>
        </p:nvSpPr>
        <p:spPr>
          <a:xfrm>
            <a:off x="631952" y="2610251"/>
            <a:ext cx="152653" cy="279907"/>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3" name="object 3"/>
          <p:cNvSpPr txBox="1"/>
          <p:nvPr/>
        </p:nvSpPr>
        <p:spPr>
          <a:xfrm>
            <a:off x="9290687" y="3947418"/>
            <a:ext cx="2597724" cy="528319"/>
          </a:xfrm>
          <a:prstGeom prst="rect">
            <a:avLst/>
          </a:prstGeom>
        </p:spPr>
        <p:txBody>
          <a:bodyPr wrap="square" lIns="0" tIns="12065" rIns="0" bIns="0" rtlCol="0">
            <a:noAutofit/>
          </a:bodyPr>
          <a:lstStyle/>
          <a:p>
            <a:pPr marL="12700">
              <a:lnSpc>
                <a:spcPts val="1900"/>
              </a:lnSpc>
            </a:pPr>
            <a:r>
              <a:rPr sz="1800" spc="-5" dirty="0">
                <a:solidFill>
                  <a:srgbClr val="FFFFFF"/>
                </a:solidFill>
                <a:latin typeface="Calibri"/>
                <a:cs typeface="Calibri"/>
              </a:rPr>
              <a:t>Frozenset is immutable. So,</a:t>
            </a:r>
            <a:endParaRPr sz="1800">
              <a:latin typeface="Calibri"/>
              <a:cs typeface="Calibri"/>
            </a:endParaRPr>
          </a:p>
          <a:p>
            <a:pPr marL="15748" marR="4384">
              <a:lnSpc>
                <a:spcPts val="2160"/>
              </a:lnSpc>
              <a:spcBef>
                <a:spcPts val="13"/>
              </a:spcBef>
            </a:pPr>
            <a:r>
              <a:rPr sz="1800" spc="-1" dirty="0">
                <a:solidFill>
                  <a:srgbClr val="FFFFFF"/>
                </a:solidFill>
                <a:latin typeface="Calibri"/>
                <a:cs typeface="Calibri"/>
              </a:rPr>
              <a:t>we can’t assign values to it.</a:t>
            </a:r>
            <a:endParaRPr sz="1800">
              <a:latin typeface="Calibri"/>
              <a:cs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3"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8" name="object 8"/>
          <p:cNvSpPr/>
          <p:nvPr/>
        </p:nvSpPr>
        <p:spPr>
          <a:xfrm>
            <a:off x="1468631" y="2524052"/>
            <a:ext cx="4184015" cy="1230579"/>
          </a:xfrm>
          <a:prstGeom prst="rect">
            <a:avLst/>
          </a:prstGeom>
          <a:blipFill>
            <a:blip r:embed="rId2" cstate="print"/>
            <a:stretch>
              <a:fillRect/>
            </a:stretch>
          </a:blipFill>
        </p:spPr>
        <p:txBody>
          <a:bodyPr wrap="square" lIns="0" tIns="0" rIns="0" bIns="0" rtlCol="0">
            <a:noAutofit/>
          </a:bodyPr>
          <a:lstStyle/>
          <a:p>
            <a:endParaRPr/>
          </a:p>
        </p:txBody>
      </p:sp>
      <p:sp>
        <p:nvSpPr>
          <p:cNvPr id="9" name="object 9"/>
          <p:cNvSpPr/>
          <p:nvPr/>
        </p:nvSpPr>
        <p:spPr>
          <a:xfrm>
            <a:off x="1288418" y="2462407"/>
            <a:ext cx="4959985" cy="1444625"/>
          </a:xfrm>
          <a:custGeom>
            <a:avLst/>
            <a:gdLst/>
            <a:ahLst/>
            <a:cxnLst/>
            <a:rect l="l" t="t" r="r" b="b"/>
            <a:pathLst>
              <a:path w="4959985" h="1444625">
                <a:moveTo>
                  <a:pt x="0" y="1444625"/>
                </a:moveTo>
                <a:lnTo>
                  <a:pt x="4959985" y="1444625"/>
                </a:lnTo>
                <a:lnTo>
                  <a:pt x="4959985" y="0"/>
                </a:lnTo>
                <a:lnTo>
                  <a:pt x="0" y="0"/>
                </a:lnTo>
                <a:lnTo>
                  <a:pt x="0" y="1444625"/>
                </a:lnTo>
                <a:close/>
              </a:path>
            </a:pathLst>
          </a:custGeom>
          <a:ln w="28575">
            <a:solidFill>
              <a:srgbClr val="BB8B00"/>
            </a:solidFill>
            <a:prstDash val="lgDash"/>
          </a:ln>
        </p:spPr>
        <p:txBody>
          <a:bodyPr wrap="square" lIns="0" tIns="0" rIns="0" bIns="0" rtlCol="0">
            <a:noAutofit/>
          </a:bodyPr>
          <a:lstStyle/>
          <a:p>
            <a:endParaRPr/>
          </a:p>
        </p:txBody>
      </p:sp>
      <p:sp>
        <p:nvSpPr>
          <p:cNvPr id="10" name="object 10"/>
          <p:cNvSpPr/>
          <p:nvPr/>
        </p:nvSpPr>
        <p:spPr>
          <a:xfrm>
            <a:off x="4932172" y="2987044"/>
            <a:ext cx="4876800" cy="103505"/>
          </a:xfrm>
          <a:custGeom>
            <a:avLst/>
            <a:gdLst/>
            <a:ahLst/>
            <a:cxnLst/>
            <a:rect l="l" t="t" r="r" b="b"/>
            <a:pathLst>
              <a:path w="4876800" h="103505">
                <a:moveTo>
                  <a:pt x="92582" y="1015"/>
                </a:moveTo>
                <a:lnTo>
                  <a:pt x="88645" y="0"/>
                </a:lnTo>
                <a:lnTo>
                  <a:pt x="85598" y="1777"/>
                </a:lnTo>
                <a:lnTo>
                  <a:pt x="0" y="51688"/>
                </a:lnTo>
                <a:lnTo>
                  <a:pt x="12445" y="45338"/>
                </a:lnTo>
                <a:lnTo>
                  <a:pt x="15875" y="57276"/>
                </a:lnTo>
                <a:lnTo>
                  <a:pt x="36122" y="58038"/>
                </a:lnTo>
                <a:lnTo>
                  <a:pt x="4876800" y="58038"/>
                </a:lnTo>
                <a:lnTo>
                  <a:pt x="4876800" y="45338"/>
                </a:lnTo>
                <a:lnTo>
                  <a:pt x="36340" y="45338"/>
                </a:lnTo>
                <a:lnTo>
                  <a:pt x="25345" y="51752"/>
                </a:lnTo>
                <a:lnTo>
                  <a:pt x="15875" y="46227"/>
                </a:lnTo>
                <a:lnTo>
                  <a:pt x="36340" y="45338"/>
                </a:lnTo>
                <a:lnTo>
                  <a:pt x="92075" y="12826"/>
                </a:lnTo>
                <a:lnTo>
                  <a:pt x="94995" y="11049"/>
                </a:lnTo>
                <a:lnTo>
                  <a:pt x="96012" y="7112"/>
                </a:lnTo>
                <a:lnTo>
                  <a:pt x="94361" y="4063"/>
                </a:lnTo>
                <a:lnTo>
                  <a:pt x="92582" y="1015"/>
                </a:lnTo>
                <a:close/>
              </a:path>
              <a:path w="4876800" h="103505">
                <a:moveTo>
                  <a:pt x="85598" y="101726"/>
                </a:moveTo>
                <a:lnTo>
                  <a:pt x="88645" y="103505"/>
                </a:lnTo>
                <a:lnTo>
                  <a:pt x="92582" y="102488"/>
                </a:lnTo>
                <a:lnTo>
                  <a:pt x="94361" y="99440"/>
                </a:lnTo>
                <a:lnTo>
                  <a:pt x="96012" y="96393"/>
                </a:lnTo>
                <a:lnTo>
                  <a:pt x="94995" y="92456"/>
                </a:lnTo>
                <a:lnTo>
                  <a:pt x="92075" y="90677"/>
                </a:lnTo>
                <a:lnTo>
                  <a:pt x="36122" y="58038"/>
                </a:lnTo>
                <a:lnTo>
                  <a:pt x="12445" y="58038"/>
                </a:lnTo>
                <a:lnTo>
                  <a:pt x="36122" y="58038"/>
                </a:lnTo>
                <a:lnTo>
                  <a:pt x="15875" y="57276"/>
                </a:lnTo>
                <a:lnTo>
                  <a:pt x="12445" y="45338"/>
                </a:lnTo>
                <a:lnTo>
                  <a:pt x="0" y="51688"/>
                </a:lnTo>
                <a:lnTo>
                  <a:pt x="85598" y="101726"/>
                </a:lnTo>
                <a:close/>
              </a:path>
              <a:path w="4876800" h="103505">
                <a:moveTo>
                  <a:pt x="36340" y="45338"/>
                </a:moveTo>
                <a:lnTo>
                  <a:pt x="15875" y="46227"/>
                </a:lnTo>
                <a:lnTo>
                  <a:pt x="25345" y="51752"/>
                </a:lnTo>
                <a:lnTo>
                  <a:pt x="36340" y="45338"/>
                </a:lnTo>
                <a:close/>
              </a:path>
            </a:pathLst>
          </a:custGeom>
          <a:solidFill>
            <a:srgbClr val="FFBE00"/>
          </a:solidFill>
        </p:spPr>
        <p:txBody>
          <a:bodyPr wrap="square" lIns="0" tIns="0" rIns="0" bIns="0" rtlCol="0">
            <a:noAutofit/>
          </a:bodyPr>
          <a:lstStyle/>
          <a:p>
            <a:endParaRPr/>
          </a:p>
        </p:txBody>
      </p:sp>
      <p:sp>
        <p:nvSpPr>
          <p:cNvPr id="11" name="object 11"/>
          <p:cNvSpPr/>
          <p:nvPr/>
        </p:nvSpPr>
        <p:spPr>
          <a:xfrm>
            <a:off x="8118732" y="2462276"/>
            <a:ext cx="2978785" cy="1640840"/>
          </a:xfrm>
          <a:custGeom>
            <a:avLst/>
            <a:gdLst/>
            <a:ahLst/>
            <a:cxnLst/>
            <a:rect l="l" t="t" r="r" b="b"/>
            <a:pathLst>
              <a:path w="2978785" h="1640840">
                <a:moveTo>
                  <a:pt x="0" y="273431"/>
                </a:moveTo>
                <a:lnTo>
                  <a:pt x="0" y="1367282"/>
                </a:lnTo>
                <a:lnTo>
                  <a:pt x="906" y="1389707"/>
                </a:lnTo>
                <a:lnTo>
                  <a:pt x="7947" y="1432995"/>
                </a:lnTo>
                <a:lnTo>
                  <a:pt x="21490" y="1473729"/>
                </a:lnTo>
                <a:lnTo>
                  <a:pt x="40973" y="1511345"/>
                </a:lnTo>
                <a:lnTo>
                  <a:pt x="65834" y="1545278"/>
                </a:lnTo>
                <a:lnTo>
                  <a:pt x="95509" y="1574963"/>
                </a:lnTo>
                <a:lnTo>
                  <a:pt x="129437" y="1599835"/>
                </a:lnTo>
                <a:lnTo>
                  <a:pt x="167056" y="1619331"/>
                </a:lnTo>
                <a:lnTo>
                  <a:pt x="207803" y="1632885"/>
                </a:lnTo>
                <a:lnTo>
                  <a:pt x="251115" y="1639932"/>
                </a:lnTo>
                <a:lnTo>
                  <a:pt x="273557" y="1640840"/>
                </a:lnTo>
                <a:lnTo>
                  <a:pt x="2705354" y="1640840"/>
                </a:lnTo>
                <a:lnTo>
                  <a:pt x="2749703" y="1637257"/>
                </a:lnTo>
                <a:lnTo>
                  <a:pt x="2791775" y="1626886"/>
                </a:lnTo>
                <a:lnTo>
                  <a:pt x="2831007" y="1610291"/>
                </a:lnTo>
                <a:lnTo>
                  <a:pt x="2866835" y="1588036"/>
                </a:lnTo>
                <a:lnTo>
                  <a:pt x="2898695" y="1560687"/>
                </a:lnTo>
                <a:lnTo>
                  <a:pt x="2926026" y="1528807"/>
                </a:lnTo>
                <a:lnTo>
                  <a:pt x="2948263" y="1492962"/>
                </a:lnTo>
                <a:lnTo>
                  <a:pt x="2964844" y="1453717"/>
                </a:lnTo>
                <a:lnTo>
                  <a:pt x="2975206" y="1411635"/>
                </a:lnTo>
                <a:lnTo>
                  <a:pt x="2978785" y="1367282"/>
                </a:lnTo>
                <a:lnTo>
                  <a:pt x="2978785" y="273431"/>
                </a:lnTo>
                <a:lnTo>
                  <a:pt x="2975206" y="229081"/>
                </a:lnTo>
                <a:lnTo>
                  <a:pt x="2964844" y="187009"/>
                </a:lnTo>
                <a:lnTo>
                  <a:pt x="2948263" y="147777"/>
                </a:lnTo>
                <a:lnTo>
                  <a:pt x="2926026" y="111949"/>
                </a:lnTo>
                <a:lnTo>
                  <a:pt x="2898695" y="80089"/>
                </a:lnTo>
                <a:lnTo>
                  <a:pt x="2866835" y="52758"/>
                </a:lnTo>
                <a:lnTo>
                  <a:pt x="2831007" y="30521"/>
                </a:lnTo>
                <a:lnTo>
                  <a:pt x="2791775" y="13940"/>
                </a:lnTo>
                <a:lnTo>
                  <a:pt x="2749703" y="3578"/>
                </a:lnTo>
                <a:lnTo>
                  <a:pt x="2705354" y="0"/>
                </a:lnTo>
                <a:lnTo>
                  <a:pt x="273557" y="0"/>
                </a:lnTo>
                <a:lnTo>
                  <a:pt x="229173" y="3578"/>
                </a:lnTo>
                <a:lnTo>
                  <a:pt x="187074" y="13940"/>
                </a:lnTo>
                <a:lnTo>
                  <a:pt x="147821" y="30521"/>
                </a:lnTo>
                <a:lnTo>
                  <a:pt x="111977" y="52758"/>
                </a:lnTo>
                <a:lnTo>
                  <a:pt x="80105" y="80089"/>
                </a:lnTo>
                <a:lnTo>
                  <a:pt x="52766" y="111949"/>
                </a:lnTo>
                <a:lnTo>
                  <a:pt x="30524" y="147777"/>
                </a:lnTo>
                <a:lnTo>
                  <a:pt x="13941" y="187009"/>
                </a:lnTo>
                <a:lnTo>
                  <a:pt x="3579" y="229081"/>
                </a:lnTo>
                <a:lnTo>
                  <a:pt x="0" y="273431"/>
                </a:lnTo>
                <a:close/>
              </a:path>
            </a:pathLst>
          </a:custGeom>
          <a:solidFill>
            <a:srgbClr val="FFC000"/>
          </a:solidFill>
        </p:spPr>
        <p:txBody>
          <a:bodyPr wrap="square" lIns="0" tIns="0" rIns="0" bIns="0" rtlCol="0">
            <a:noAutofit/>
          </a:bodyPr>
          <a:lstStyle/>
          <a:p>
            <a:endParaRPr/>
          </a:p>
        </p:txBody>
      </p:sp>
      <p:sp>
        <p:nvSpPr>
          <p:cNvPr id="12" name="object 12"/>
          <p:cNvSpPr/>
          <p:nvPr/>
        </p:nvSpPr>
        <p:spPr>
          <a:xfrm>
            <a:off x="8118732" y="2462276"/>
            <a:ext cx="2978785" cy="1640840"/>
          </a:xfrm>
          <a:custGeom>
            <a:avLst/>
            <a:gdLst/>
            <a:ahLst/>
            <a:cxnLst/>
            <a:rect l="l" t="t" r="r" b="b"/>
            <a:pathLst>
              <a:path w="2978785" h="1640840">
                <a:moveTo>
                  <a:pt x="0" y="273431"/>
                </a:moveTo>
                <a:lnTo>
                  <a:pt x="3579" y="229081"/>
                </a:lnTo>
                <a:lnTo>
                  <a:pt x="13941" y="187009"/>
                </a:lnTo>
                <a:lnTo>
                  <a:pt x="30524" y="147777"/>
                </a:lnTo>
                <a:lnTo>
                  <a:pt x="52766" y="111949"/>
                </a:lnTo>
                <a:lnTo>
                  <a:pt x="80105" y="80089"/>
                </a:lnTo>
                <a:lnTo>
                  <a:pt x="111977" y="52758"/>
                </a:lnTo>
                <a:lnTo>
                  <a:pt x="147821" y="30521"/>
                </a:lnTo>
                <a:lnTo>
                  <a:pt x="187074" y="13940"/>
                </a:lnTo>
                <a:lnTo>
                  <a:pt x="229173" y="3578"/>
                </a:lnTo>
                <a:lnTo>
                  <a:pt x="273557" y="0"/>
                </a:lnTo>
                <a:lnTo>
                  <a:pt x="2705354" y="0"/>
                </a:lnTo>
                <a:lnTo>
                  <a:pt x="2749703" y="3578"/>
                </a:lnTo>
                <a:lnTo>
                  <a:pt x="2791775" y="13940"/>
                </a:lnTo>
                <a:lnTo>
                  <a:pt x="2831007" y="30521"/>
                </a:lnTo>
                <a:lnTo>
                  <a:pt x="2866835" y="52758"/>
                </a:lnTo>
                <a:lnTo>
                  <a:pt x="2898695" y="80089"/>
                </a:lnTo>
                <a:lnTo>
                  <a:pt x="2926026" y="111949"/>
                </a:lnTo>
                <a:lnTo>
                  <a:pt x="2948263" y="147777"/>
                </a:lnTo>
                <a:lnTo>
                  <a:pt x="2964844" y="187009"/>
                </a:lnTo>
                <a:lnTo>
                  <a:pt x="2975206" y="229081"/>
                </a:lnTo>
                <a:lnTo>
                  <a:pt x="2978785" y="273431"/>
                </a:lnTo>
                <a:lnTo>
                  <a:pt x="2978785" y="1367282"/>
                </a:lnTo>
                <a:lnTo>
                  <a:pt x="2975206" y="1411635"/>
                </a:lnTo>
                <a:lnTo>
                  <a:pt x="2964844" y="1453717"/>
                </a:lnTo>
                <a:lnTo>
                  <a:pt x="2948263" y="1492962"/>
                </a:lnTo>
                <a:lnTo>
                  <a:pt x="2926026" y="1528807"/>
                </a:lnTo>
                <a:lnTo>
                  <a:pt x="2898695" y="1560687"/>
                </a:lnTo>
                <a:lnTo>
                  <a:pt x="2866835" y="1588036"/>
                </a:lnTo>
                <a:lnTo>
                  <a:pt x="2831007" y="1610291"/>
                </a:lnTo>
                <a:lnTo>
                  <a:pt x="2791775" y="1626886"/>
                </a:lnTo>
                <a:lnTo>
                  <a:pt x="2749703" y="1637257"/>
                </a:lnTo>
                <a:lnTo>
                  <a:pt x="2705354" y="1640840"/>
                </a:lnTo>
                <a:lnTo>
                  <a:pt x="273557" y="1640840"/>
                </a:lnTo>
                <a:lnTo>
                  <a:pt x="229173" y="1637257"/>
                </a:lnTo>
                <a:lnTo>
                  <a:pt x="187074" y="1626886"/>
                </a:lnTo>
                <a:lnTo>
                  <a:pt x="147821" y="1610291"/>
                </a:lnTo>
                <a:lnTo>
                  <a:pt x="111977" y="1588036"/>
                </a:lnTo>
                <a:lnTo>
                  <a:pt x="80105" y="1560687"/>
                </a:lnTo>
                <a:lnTo>
                  <a:pt x="52766" y="1528807"/>
                </a:lnTo>
                <a:lnTo>
                  <a:pt x="30524" y="1492962"/>
                </a:lnTo>
                <a:lnTo>
                  <a:pt x="13941" y="1453717"/>
                </a:lnTo>
                <a:lnTo>
                  <a:pt x="3579" y="1411635"/>
                </a:lnTo>
                <a:lnTo>
                  <a:pt x="0" y="1367282"/>
                </a:lnTo>
                <a:lnTo>
                  <a:pt x="0" y="273431"/>
                </a:lnTo>
                <a:close/>
              </a:path>
            </a:pathLst>
          </a:custGeom>
          <a:ln w="25400">
            <a:solidFill>
              <a:srgbClr val="BB8B00"/>
            </a:solidFill>
          </a:ln>
        </p:spPr>
        <p:txBody>
          <a:bodyPr wrap="square" lIns="0" tIns="0" rIns="0" bIns="0" rtlCol="0">
            <a:noAutofit/>
          </a:bodyPr>
          <a:lstStyle/>
          <a:p>
            <a:endParaRPr/>
          </a:p>
        </p:txBody>
      </p:sp>
      <p:sp>
        <p:nvSpPr>
          <p:cNvPr id="7" name="object 7"/>
          <p:cNvSpPr txBox="1"/>
          <p:nvPr/>
        </p:nvSpPr>
        <p:spPr>
          <a:xfrm>
            <a:off x="387505" y="197103"/>
            <a:ext cx="1637377" cy="380492"/>
          </a:xfrm>
          <a:prstGeom prst="rect">
            <a:avLst/>
          </a:prstGeom>
        </p:spPr>
        <p:txBody>
          <a:bodyPr wrap="square" lIns="0" tIns="18383" rIns="0" bIns="0" rtlCol="0">
            <a:noAutofit/>
          </a:bodyPr>
          <a:lstStyle/>
          <a:p>
            <a:pPr marL="12700">
              <a:lnSpc>
                <a:spcPts val="2895"/>
              </a:lnSpc>
            </a:pPr>
            <a:r>
              <a:rPr sz="2800" b="1" u="heavy" spc="-12" dirty="0">
                <a:solidFill>
                  <a:srgbClr val="404040"/>
                </a:solidFill>
                <a:latin typeface="Calibri"/>
                <a:cs typeface="Calibri"/>
              </a:rPr>
              <a:t>Frozensets</a:t>
            </a:r>
            <a:endParaRPr sz="2800">
              <a:latin typeface="Calibri"/>
              <a:cs typeface="Calibri"/>
            </a:endParaRPr>
          </a:p>
        </p:txBody>
      </p:sp>
      <p:sp>
        <p:nvSpPr>
          <p:cNvPr id="6" name="object 6"/>
          <p:cNvSpPr txBox="1"/>
          <p:nvPr/>
        </p:nvSpPr>
        <p:spPr>
          <a:xfrm>
            <a:off x="631954" y="1588899"/>
            <a:ext cx="6967705" cy="645667"/>
          </a:xfrm>
          <a:prstGeom prst="rect">
            <a:avLst/>
          </a:prstGeom>
        </p:spPr>
        <p:txBody>
          <a:bodyPr wrap="square" lIns="0" tIns="13366" rIns="0" bIns="0" rtlCol="0">
            <a:noAutofit/>
          </a:bodyPr>
          <a:lstStyle/>
          <a:p>
            <a:pPr marL="12700" marR="38176">
              <a:lnSpc>
                <a:spcPts val="2105"/>
              </a:lnSpc>
            </a:pPr>
            <a:r>
              <a:rPr sz="2000" b="1" spc="-3" dirty="0">
                <a:latin typeface="Calibri"/>
                <a:cs typeface="Calibri"/>
              </a:rPr>
              <a:t>Frozensets : </a:t>
            </a:r>
            <a:r>
              <a:rPr sz="2000" spc="-3" dirty="0">
                <a:latin typeface="Calibri"/>
                <a:cs typeface="Calibri"/>
              </a:rPr>
              <a:t>Using set as key in a </a:t>
            </a:r>
            <a:r>
              <a:rPr sz="2000" b="1" spc="-3" dirty="0">
                <a:latin typeface="Calibri"/>
                <a:cs typeface="Calibri"/>
              </a:rPr>
              <a:t>dictionary</a:t>
            </a:r>
            <a:endParaRPr sz="2000">
              <a:latin typeface="Calibri"/>
              <a:cs typeface="Calibri"/>
            </a:endParaRPr>
          </a:p>
          <a:p>
            <a:pPr marL="12700">
              <a:lnSpc>
                <a:spcPct val="101725"/>
              </a:lnSpc>
              <a:spcBef>
                <a:spcPts val="329"/>
              </a:spcBef>
            </a:pPr>
            <a:r>
              <a:rPr sz="2000" spc="-7" dirty="0">
                <a:latin typeface="Calibri"/>
                <a:cs typeface="Calibri"/>
              </a:rPr>
              <a:t>If you want to use a set as a key dictionary, you will need frozenset:</a:t>
            </a:r>
            <a:endParaRPr sz="2000">
              <a:latin typeface="Calibri"/>
              <a:cs typeface="Calibri"/>
            </a:endParaRPr>
          </a:p>
        </p:txBody>
      </p:sp>
      <p:sp>
        <p:nvSpPr>
          <p:cNvPr id="5" name="object 5"/>
          <p:cNvSpPr txBox="1"/>
          <p:nvPr/>
        </p:nvSpPr>
        <p:spPr>
          <a:xfrm>
            <a:off x="8278749" y="2901065"/>
            <a:ext cx="2620459" cy="802639"/>
          </a:xfrm>
          <a:prstGeom prst="rect">
            <a:avLst/>
          </a:prstGeom>
        </p:spPr>
        <p:txBody>
          <a:bodyPr wrap="square" lIns="0" tIns="12065" rIns="0" bIns="0" rtlCol="0">
            <a:noAutofit/>
          </a:bodyPr>
          <a:lstStyle/>
          <a:p>
            <a:pPr marL="12700">
              <a:lnSpc>
                <a:spcPts val="1900"/>
              </a:lnSpc>
            </a:pPr>
            <a:r>
              <a:rPr sz="1800" spc="-2" dirty="0">
                <a:solidFill>
                  <a:srgbClr val="FFFFFF"/>
                </a:solidFill>
                <a:latin typeface="Calibri"/>
                <a:cs typeface="Calibri"/>
              </a:rPr>
              <a:t>1 as key value, has been set</a:t>
            </a:r>
            <a:endParaRPr sz="1800">
              <a:latin typeface="Calibri"/>
              <a:cs typeface="Calibri"/>
            </a:endParaRPr>
          </a:p>
          <a:p>
            <a:pPr marL="12700" marR="34290">
              <a:lnSpc>
                <a:spcPts val="2160"/>
              </a:lnSpc>
              <a:spcBef>
                <a:spcPts val="13"/>
              </a:spcBef>
            </a:pPr>
            <a:r>
              <a:rPr sz="1800" spc="-4" dirty="0">
                <a:solidFill>
                  <a:srgbClr val="FFFFFF"/>
                </a:solidFill>
                <a:latin typeface="Calibri"/>
                <a:cs typeface="Calibri"/>
              </a:rPr>
              <a:t>to fa (frozenset).  It can be</a:t>
            </a:r>
            <a:endParaRPr sz="1800">
              <a:latin typeface="Calibri"/>
              <a:cs typeface="Calibri"/>
            </a:endParaRPr>
          </a:p>
          <a:p>
            <a:pPr marL="12700" marR="34290">
              <a:lnSpc>
                <a:spcPts val="2160"/>
              </a:lnSpc>
            </a:pPr>
            <a:r>
              <a:rPr sz="1800" spc="-6" dirty="0">
                <a:solidFill>
                  <a:srgbClr val="FFFFFF"/>
                </a:solidFill>
                <a:latin typeface="Calibri"/>
                <a:cs typeface="Calibri"/>
              </a:rPr>
              <a:t>retrieved.</a:t>
            </a:r>
            <a:endParaRPr sz="1800">
              <a:latin typeface="Calibri"/>
              <a:cs typeface="Calibri"/>
            </a:endParaRPr>
          </a:p>
        </p:txBody>
      </p:sp>
      <p:sp>
        <p:nvSpPr>
          <p:cNvPr id="4" name="object 4"/>
          <p:cNvSpPr txBox="1"/>
          <p:nvPr/>
        </p:nvSpPr>
        <p:spPr>
          <a:xfrm>
            <a:off x="631954" y="4149856"/>
            <a:ext cx="10521124" cy="1316609"/>
          </a:xfrm>
          <a:prstGeom prst="rect">
            <a:avLst/>
          </a:prstGeom>
        </p:spPr>
        <p:txBody>
          <a:bodyPr wrap="square" lIns="0" tIns="13366" rIns="0" bIns="0" rtlCol="0">
            <a:noAutofit/>
          </a:bodyPr>
          <a:lstStyle/>
          <a:p>
            <a:pPr marL="12700" marR="33808">
              <a:lnSpc>
                <a:spcPts val="2105"/>
              </a:lnSpc>
            </a:pPr>
            <a:r>
              <a:rPr sz="2000" b="1" spc="-6" dirty="0">
                <a:latin typeface="Calibri"/>
                <a:cs typeface="Calibri"/>
              </a:rPr>
              <a:t>Frozensets : Methods</a:t>
            </a:r>
            <a:endParaRPr sz="2000">
              <a:latin typeface="Calibri"/>
              <a:cs typeface="Calibri"/>
            </a:endParaRPr>
          </a:p>
          <a:p>
            <a:pPr marL="12700" marR="33808">
              <a:lnSpc>
                <a:spcPct val="101725"/>
              </a:lnSpc>
              <a:spcBef>
                <a:spcPts val="329"/>
              </a:spcBef>
            </a:pPr>
            <a:r>
              <a:rPr sz="2000" spc="-4" dirty="0">
                <a:latin typeface="Calibri"/>
                <a:cs typeface="Calibri"/>
              </a:rPr>
              <a:t>frozensets have less methods than sets.</a:t>
            </a:r>
            <a:endParaRPr sz="2000">
              <a:latin typeface="Calibri"/>
              <a:cs typeface="Calibri"/>
            </a:endParaRPr>
          </a:p>
          <a:p>
            <a:pPr marL="12700">
              <a:lnSpc>
                <a:spcPts val="2400"/>
              </a:lnSpc>
              <a:spcBef>
                <a:spcPts val="580"/>
              </a:spcBef>
            </a:pPr>
            <a:r>
              <a:rPr sz="2000" dirty="0">
                <a:latin typeface="Calibri"/>
                <a:cs typeface="Calibri"/>
              </a:rPr>
              <a:t>The</a:t>
            </a:r>
            <a:r>
              <a:rPr sz="2000" spc="-29" dirty="0">
                <a:latin typeface="Calibri"/>
                <a:cs typeface="Calibri"/>
              </a:rPr>
              <a:t>r</a:t>
            </a:r>
            <a:r>
              <a:rPr sz="2000" spc="0" dirty="0">
                <a:latin typeface="Calibri"/>
                <a:cs typeface="Calibri"/>
              </a:rPr>
              <a:t>e a</a:t>
            </a:r>
            <a:r>
              <a:rPr sz="2000" spc="-25" dirty="0">
                <a:latin typeface="Calibri"/>
                <a:cs typeface="Calibri"/>
              </a:rPr>
              <a:t>r</a:t>
            </a:r>
            <a:r>
              <a:rPr sz="2000" spc="0" dirty="0">
                <a:latin typeface="Calibri"/>
                <a:cs typeface="Calibri"/>
              </a:rPr>
              <a:t>e so</a:t>
            </a:r>
            <a:r>
              <a:rPr sz="2000" spc="-9" dirty="0">
                <a:latin typeface="Calibri"/>
                <a:cs typeface="Calibri"/>
              </a:rPr>
              <a:t>m</a:t>
            </a:r>
            <a:r>
              <a:rPr sz="2000" spc="0" dirty="0">
                <a:latin typeface="Calibri"/>
                <a:cs typeface="Calibri"/>
              </a:rPr>
              <a:t>e</a:t>
            </a:r>
            <a:r>
              <a:rPr sz="2000" spc="14" dirty="0">
                <a:latin typeface="Calibri"/>
                <a:cs typeface="Calibri"/>
              </a:rPr>
              <a:t> </a:t>
            </a:r>
            <a:r>
              <a:rPr sz="2000" spc="0" dirty="0">
                <a:latin typeface="Calibri"/>
                <a:cs typeface="Calibri"/>
              </a:rPr>
              <a:t>ope</a:t>
            </a:r>
            <a:r>
              <a:rPr sz="2000" spc="-39" dirty="0">
                <a:latin typeface="Calibri"/>
                <a:cs typeface="Calibri"/>
              </a:rPr>
              <a:t>r</a:t>
            </a:r>
            <a:r>
              <a:rPr sz="2000" spc="-25" dirty="0">
                <a:latin typeface="Calibri"/>
                <a:cs typeface="Calibri"/>
              </a:rPr>
              <a:t>at</a:t>
            </a:r>
            <a:r>
              <a:rPr sz="2000" spc="0" dirty="0">
                <a:latin typeface="Calibri"/>
                <a:cs typeface="Calibri"/>
              </a:rPr>
              <a:t>o</a:t>
            </a:r>
            <a:r>
              <a:rPr sz="2000" spc="-39" dirty="0">
                <a:latin typeface="Calibri"/>
                <a:cs typeface="Calibri"/>
              </a:rPr>
              <a:t>r</a:t>
            </a:r>
            <a:r>
              <a:rPr sz="2000" spc="0" dirty="0">
                <a:latin typeface="Calibri"/>
                <a:cs typeface="Calibri"/>
              </a:rPr>
              <a:t>s s</a:t>
            </a:r>
            <a:r>
              <a:rPr sz="2000" spc="-4" dirty="0">
                <a:latin typeface="Calibri"/>
                <a:cs typeface="Calibri"/>
              </a:rPr>
              <a:t>i</a:t>
            </a:r>
            <a:r>
              <a:rPr sz="2000" spc="0" dirty="0">
                <a:latin typeface="Calibri"/>
                <a:cs typeface="Calibri"/>
              </a:rPr>
              <a:t>m</a:t>
            </a:r>
            <a:r>
              <a:rPr sz="2000" spc="-9" dirty="0">
                <a:latin typeface="Calibri"/>
                <a:cs typeface="Calibri"/>
              </a:rPr>
              <a:t>i</a:t>
            </a:r>
            <a:r>
              <a:rPr sz="2000" spc="0" dirty="0">
                <a:latin typeface="Calibri"/>
                <a:cs typeface="Calibri"/>
              </a:rPr>
              <a:t>lar</a:t>
            </a:r>
            <a:r>
              <a:rPr sz="2000" spc="34" dirty="0">
                <a:latin typeface="Calibri"/>
                <a:cs typeface="Calibri"/>
              </a:rPr>
              <a:t> </a:t>
            </a:r>
            <a:r>
              <a:rPr sz="2000" spc="-25" dirty="0">
                <a:latin typeface="Calibri"/>
                <a:cs typeface="Calibri"/>
              </a:rPr>
              <a:t>t</a:t>
            </a:r>
            <a:r>
              <a:rPr sz="2000" spc="0" dirty="0">
                <a:latin typeface="Calibri"/>
                <a:cs typeface="Calibri"/>
              </a:rPr>
              <a:t>o</a:t>
            </a:r>
            <a:r>
              <a:rPr sz="2000" spc="-9" dirty="0">
                <a:latin typeface="Calibri"/>
                <a:cs typeface="Calibri"/>
              </a:rPr>
              <a:t> </a:t>
            </a:r>
            <a:r>
              <a:rPr sz="2000" spc="0" dirty="0">
                <a:latin typeface="Calibri"/>
                <a:cs typeface="Calibri"/>
              </a:rPr>
              <a:t>s</a:t>
            </a:r>
            <a:r>
              <a:rPr sz="2000" spc="-14" dirty="0">
                <a:latin typeface="Calibri"/>
                <a:cs typeface="Calibri"/>
              </a:rPr>
              <a:t>e</a:t>
            </a:r>
            <a:r>
              <a:rPr sz="2000" spc="0" dirty="0">
                <a:latin typeface="Calibri"/>
                <a:cs typeface="Calibri"/>
              </a:rPr>
              <a:t>ts</a:t>
            </a:r>
            <a:r>
              <a:rPr sz="2000" spc="24" dirty="0">
                <a:latin typeface="Calibri"/>
                <a:cs typeface="Calibri"/>
              </a:rPr>
              <a:t> </a:t>
            </a:r>
            <a:r>
              <a:rPr sz="2000" spc="0" dirty="0">
                <a:latin typeface="Calibri"/>
                <a:cs typeface="Calibri"/>
              </a:rPr>
              <a:t>(i</a:t>
            </a:r>
            <a:r>
              <a:rPr sz="2000" spc="-19" dirty="0">
                <a:latin typeface="Calibri"/>
                <a:cs typeface="Calibri"/>
              </a:rPr>
              <a:t>n</a:t>
            </a:r>
            <a:r>
              <a:rPr sz="2000" spc="-25" dirty="0">
                <a:latin typeface="Calibri"/>
                <a:cs typeface="Calibri"/>
              </a:rPr>
              <a:t>t</a:t>
            </a:r>
            <a:r>
              <a:rPr sz="2000" spc="0" dirty="0">
                <a:latin typeface="Calibri"/>
                <a:cs typeface="Calibri"/>
              </a:rPr>
              <a:t>e</a:t>
            </a:r>
            <a:r>
              <a:rPr sz="2000" spc="-39" dirty="0">
                <a:latin typeface="Calibri"/>
                <a:cs typeface="Calibri"/>
              </a:rPr>
              <a:t>r</a:t>
            </a:r>
            <a:r>
              <a:rPr sz="2000" spc="0" dirty="0">
                <a:latin typeface="Calibri"/>
                <a:cs typeface="Calibri"/>
              </a:rPr>
              <a:t>section(</a:t>
            </a:r>
            <a:r>
              <a:rPr sz="2000" spc="4" dirty="0">
                <a:latin typeface="Calibri"/>
                <a:cs typeface="Calibri"/>
              </a:rPr>
              <a:t>)</a:t>
            </a:r>
            <a:r>
              <a:rPr sz="2000" spc="0" dirty="0">
                <a:latin typeface="Calibri"/>
                <a:cs typeface="Calibri"/>
              </a:rPr>
              <a:t>,</a:t>
            </a:r>
            <a:r>
              <a:rPr sz="2000" spc="29" dirty="0">
                <a:latin typeface="Calibri"/>
                <a:cs typeface="Calibri"/>
              </a:rPr>
              <a:t> </a:t>
            </a:r>
            <a:r>
              <a:rPr sz="2000" spc="0" dirty="0">
                <a:latin typeface="Calibri"/>
                <a:cs typeface="Calibri"/>
              </a:rPr>
              <a:t>u</a:t>
            </a:r>
            <a:r>
              <a:rPr sz="2000" spc="4" dirty="0">
                <a:latin typeface="Calibri"/>
                <a:cs typeface="Calibri"/>
              </a:rPr>
              <a:t>n</a:t>
            </a:r>
            <a:r>
              <a:rPr sz="2000" spc="0" dirty="0">
                <a:latin typeface="Calibri"/>
                <a:cs typeface="Calibri"/>
              </a:rPr>
              <a:t>ion(</a:t>
            </a:r>
            <a:r>
              <a:rPr sz="2000" spc="4" dirty="0">
                <a:latin typeface="Calibri"/>
                <a:cs typeface="Calibri"/>
              </a:rPr>
              <a:t>)</a:t>
            </a:r>
            <a:r>
              <a:rPr sz="2000" spc="0" dirty="0">
                <a:latin typeface="Calibri"/>
                <a:cs typeface="Calibri"/>
              </a:rPr>
              <a:t>,</a:t>
            </a:r>
            <a:r>
              <a:rPr sz="2000" spc="-4" dirty="0">
                <a:latin typeface="Calibri"/>
                <a:cs typeface="Calibri"/>
              </a:rPr>
              <a:t> </a:t>
            </a:r>
            <a:r>
              <a:rPr sz="2000" spc="-39" dirty="0">
                <a:latin typeface="Calibri"/>
                <a:cs typeface="Calibri"/>
              </a:rPr>
              <a:t>s</a:t>
            </a:r>
            <a:r>
              <a:rPr sz="2000" spc="0" dirty="0">
                <a:latin typeface="Calibri"/>
                <a:cs typeface="Calibri"/>
              </a:rPr>
              <a:t>ym</a:t>
            </a:r>
            <a:r>
              <a:rPr sz="2000" spc="-4" dirty="0">
                <a:latin typeface="Calibri"/>
                <a:cs typeface="Calibri"/>
              </a:rPr>
              <a:t>m</a:t>
            </a:r>
            <a:r>
              <a:rPr sz="2000" spc="-14" dirty="0">
                <a:latin typeface="Calibri"/>
                <a:cs typeface="Calibri"/>
              </a:rPr>
              <a:t>e</a:t>
            </a:r>
            <a:r>
              <a:rPr sz="2000" spc="0" dirty="0">
                <a:latin typeface="Calibri"/>
                <a:cs typeface="Calibri"/>
              </a:rPr>
              <a:t>tr</a:t>
            </a:r>
            <a:r>
              <a:rPr sz="2000" spc="-4" dirty="0">
                <a:latin typeface="Calibri"/>
                <a:cs typeface="Calibri"/>
              </a:rPr>
              <a:t>i</a:t>
            </a:r>
            <a:r>
              <a:rPr sz="2000" spc="0" dirty="0">
                <a:latin typeface="Calibri"/>
                <a:cs typeface="Calibri"/>
              </a:rPr>
              <a:t>c_</a:t>
            </a:r>
            <a:r>
              <a:rPr sz="2000" spc="4" dirty="0">
                <a:latin typeface="Calibri"/>
                <a:cs typeface="Calibri"/>
              </a:rPr>
              <a:t>d</a:t>
            </a:r>
            <a:r>
              <a:rPr sz="2000" spc="0" dirty="0">
                <a:latin typeface="Calibri"/>
                <a:cs typeface="Calibri"/>
              </a:rPr>
              <a:t>i</a:t>
            </a:r>
            <a:r>
              <a:rPr sz="2000" spc="-25" dirty="0">
                <a:latin typeface="Calibri"/>
                <a:cs typeface="Calibri"/>
              </a:rPr>
              <a:t>f</a:t>
            </a:r>
            <a:r>
              <a:rPr sz="2000" spc="-50" dirty="0">
                <a:latin typeface="Calibri"/>
                <a:cs typeface="Calibri"/>
              </a:rPr>
              <a:t>f</a:t>
            </a:r>
            <a:r>
              <a:rPr sz="2000" spc="0" dirty="0">
                <a:latin typeface="Calibri"/>
                <a:cs typeface="Calibri"/>
              </a:rPr>
              <a:t>e</a:t>
            </a:r>
            <a:r>
              <a:rPr sz="2000" spc="-29" dirty="0">
                <a:latin typeface="Calibri"/>
                <a:cs typeface="Calibri"/>
              </a:rPr>
              <a:t>r</a:t>
            </a:r>
            <a:r>
              <a:rPr sz="2000" spc="0" dirty="0">
                <a:latin typeface="Calibri"/>
                <a:cs typeface="Calibri"/>
              </a:rPr>
              <a:t>en</a:t>
            </a:r>
            <a:r>
              <a:rPr sz="2000" spc="4" dirty="0">
                <a:latin typeface="Calibri"/>
                <a:cs typeface="Calibri"/>
              </a:rPr>
              <a:t>c</a:t>
            </a:r>
            <a:r>
              <a:rPr sz="2000" spc="9" dirty="0">
                <a:latin typeface="Calibri"/>
                <a:cs typeface="Calibri"/>
              </a:rPr>
              <a:t>e</a:t>
            </a:r>
            <a:r>
              <a:rPr sz="2000" spc="0" dirty="0">
                <a:latin typeface="Calibri"/>
                <a:cs typeface="Calibri"/>
              </a:rPr>
              <a:t>(</a:t>
            </a:r>
            <a:r>
              <a:rPr sz="2000" spc="4" dirty="0">
                <a:latin typeface="Calibri"/>
                <a:cs typeface="Calibri"/>
              </a:rPr>
              <a:t>)</a:t>
            </a:r>
            <a:r>
              <a:rPr sz="2000" spc="0" dirty="0">
                <a:latin typeface="Calibri"/>
                <a:cs typeface="Calibri"/>
              </a:rPr>
              <a:t>,</a:t>
            </a:r>
            <a:r>
              <a:rPr sz="2000" spc="29" dirty="0">
                <a:latin typeface="Calibri"/>
                <a:cs typeface="Calibri"/>
              </a:rPr>
              <a:t> </a:t>
            </a:r>
            <a:r>
              <a:rPr sz="2000" spc="0" dirty="0">
                <a:latin typeface="Calibri"/>
                <a:cs typeface="Calibri"/>
              </a:rPr>
              <a:t>di</a:t>
            </a:r>
            <a:r>
              <a:rPr sz="2000" spc="-25" dirty="0">
                <a:latin typeface="Calibri"/>
                <a:cs typeface="Calibri"/>
              </a:rPr>
              <a:t>f</a:t>
            </a:r>
            <a:r>
              <a:rPr sz="2000" spc="-50" dirty="0">
                <a:latin typeface="Calibri"/>
                <a:cs typeface="Calibri"/>
              </a:rPr>
              <a:t>f</a:t>
            </a:r>
            <a:r>
              <a:rPr sz="2000" spc="0" dirty="0">
                <a:latin typeface="Calibri"/>
                <a:cs typeface="Calibri"/>
              </a:rPr>
              <a:t>e</a:t>
            </a:r>
            <a:r>
              <a:rPr sz="2000" spc="-29" dirty="0">
                <a:latin typeface="Calibri"/>
                <a:cs typeface="Calibri"/>
              </a:rPr>
              <a:t>r</a:t>
            </a:r>
            <a:r>
              <a:rPr sz="2000" spc="0" dirty="0">
                <a:latin typeface="Calibri"/>
                <a:cs typeface="Calibri"/>
              </a:rPr>
              <a:t>en</a:t>
            </a:r>
            <a:r>
              <a:rPr sz="2000" spc="4" dirty="0">
                <a:latin typeface="Calibri"/>
                <a:cs typeface="Calibri"/>
              </a:rPr>
              <a:t>c</a:t>
            </a:r>
            <a:r>
              <a:rPr sz="2000" spc="0" dirty="0">
                <a:latin typeface="Calibri"/>
                <a:cs typeface="Calibri"/>
              </a:rPr>
              <a:t>e(</a:t>
            </a:r>
            <a:r>
              <a:rPr sz="2000" spc="4" dirty="0">
                <a:latin typeface="Calibri"/>
                <a:cs typeface="Calibri"/>
              </a:rPr>
              <a:t>)</a:t>
            </a:r>
            <a:r>
              <a:rPr sz="2000" spc="0" dirty="0">
                <a:latin typeface="Calibri"/>
                <a:cs typeface="Calibri"/>
              </a:rPr>
              <a:t>, i</a:t>
            </a:r>
            <a:r>
              <a:rPr sz="2000" spc="-4" dirty="0">
                <a:latin typeface="Calibri"/>
                <a:cs typeface="Calibri"/>
              </a:rPr>
              <a:t>s</a:t>
            </a:r>
            <a:r>
              <a:rPr sz="2000" spc="0" dirty="0">
                <a:latin typeface="Calibri"/>
                <a:cs typeface="Calibri"/>
              </a:rPr>
              <a:t>su</a:t>
            </a:r>
            <a:r>
              <a:rPr sz="2000" spc="-9" dirty="0">
                <a:latin typeface="Calibri"/>
                <a:cs typeface="Calibri"/>
              </a:rPr>
              <a:t>b</a:t>
            </a:r>
            <a:r>
              <a:rPr sz="2000" spc="0" dirty="0">
                <a:latin typeface="Calibri"/>
                <a:cs typeface="Calibri"/>
              </a:rPr>
              <a:t>s</a:t>
            </a:r>
            <a:r>
              <a:rPr sz="2000" spc="-14" dirty="0">
                <a:latin typeface="Calibri"/>
                <a:cs typeface="Calibri"/>
              </a:rPr>
              <a:t>e</a:t>
            </a:r>
            <a:r>
              <a:rPr sz="2000" spc="4" dirty="0">
                <a:latin typeface="Calibri"/>
                <a:cs typeface="Calibri"/>
              </a:rPr>
              <a:t>t</a:t>
            </a:r>
            <a:r>
              <a:rPr sz="2000" spc="0" dirty="0">
                <a:latin typeface="Calibri"/>
                <a:cs typeface="Calibri"/>
              </a:rPr>
              <a:t>(</a:t>
            </a:r>
            <a:r>
              <a:rPr sz="2000" spc="4" dirty="0">
                <a:latin typeface="Calibri"/>
                <a:cs typeface="Calibri"/>
              </a:rPr>
              <a:t>)</a:t>
            </a:r>
            <a:r>
              <a:rPr sz="2000" spc="0" dirty="0">
                <a:latin typeface="Calibri"/>
                <a:cs typeface="Calibri"/>
              </a:rPr>
              <a:t>,</a:t>
            </a:r>
            <a:r>
              <a:rPr sz="2000" spc="34" dirty="0">
                <a:latin typeface="Calibri"/>
                <a:cs typeface="Calibri"/>
              </a:rPr>
              <a:t> </a:t>
            </a:r>
            <a:r>
              <a:rPr sz="2000" spc="0" dirty="0">
                <a:latin typeface="Calibri"/>
                <a:cs typeface="Calibri"/>
              </a:rPr>
              <a:t>i</a:t>
            </a:r>
            <a:r>
              <a:rPr sz="2000" spc="-4" dirty="0">
                <a:latin typeface="Calibri"/>
                <a:cs typeface="Calibri"/>
              </a:rPr>
              <a:t>s</a:t>
            </a:r>
            <a:r>
              <a:rPr sz="2000" spc="0" dirty="0">
                <a:latin typeface="Calibri"/>
                <a:cs typeface="Calibri"/>
              </a:rPr>
              <a:t>disjo</a:t>
            </a:r>
            <a:r>
              <a:rPr sz="2000" spc="-9" dirty="0">
                <a:latin typeface="Calibri"/>
                <a:cs typeface="Calibri"/>
              </a:rPr>
              <a:t>i</a:t>
            </a:r>
            <a:r>
              <a:rPr sz="2000" spc="-19" dirty="0">
                <a:latin typeface="Calibri"/>
                <a:cs typeface="Calibri"/>
              </a:rPr>
              <a:t>n</a:t>
            </a:r>
            <a:r>
              <a:rPr sz="2000" spc="0" dirty="0">
                <a:latin typeface="Calibri"/>
                <a:cs typeface="Calibri"/>
              </a:rPr>
              <a:t>t(</a:t>
            </a:r>
            <a:r>
              <a:rPr sz="2000" spc="4" dirty="0">
                <a:latin typeface="Calibri"/>
                <a:cs typeface="Calibri"/>
              </a:rPr>
              <a:t>)</a:t>
            </a:r>
            <a:r>
              <a:rPr sz="2000" spc="0" dirty="0">
                <a:latin typeface="Calibri"/>
                <a:cs typeface="Calibri"/>
              </a:rPr>
              <a:t>,</a:t>
            </a:r>
            <a:r>
              <a:rPr sz="2000" spc="9" dirty="0">
                <a:latin typeface="Calibri"/>
                <a:cs typeface="Calibri"/>
              </a:rPr>
              <a:t> </a:t>
            </a:r>
            <a:r>
              <a:rPr sz="2000" spc="0" dirty="0">
                <a:latin typeface="Calibri"/>
                <a:cs typeface="Calibri"/>
              </a:rPr>
              <a:t>i</a:t>
            </a:r>
            <a:r>
              <a:rPr sz="2000" spc="-4" dirty="0">
                <a:latin typeface="Calibri"/>
                <a:cs typeface="Calibri"/>
              </a:rPr>
              <a:t>s</a:t>
            </a:r>
            <a:r>
              <a:rPr sz="2000" spc="0" dirty="0">
                <a:latin typeface="Calibri"/>
                <a:cs typeface="Calibri"/>
              </a:rPr>
              <a:t>supe</a:t>
            </a:r>
            <a:r>
              <a:rPr sz="2000" spc="-39" dirty="0">
                <a:latin typeface="Calibri"/>
                <a:cs typeface="Calibri"/>
              </a:rPr>
              <a:t>r</a:t>
            </a:r>
            <a:r>
              <a:rPr sz="2000" spc="0" dirty="0">
                <a:latin typeface="Calibri"/>
                <a:cs typeface="Calibri"/>
              </a:rPr>
              <a:t>s</a:t>
            </a:r>
            <a:r>
              <a:rPr sz="2000" spc="-14" dirty="0">
                <a:latin typeface="Calibri"/>
                <a:cs typeface="Calibri"/>
              </a:rPr>
              <a:t>e</a:t>
            </a:r>
            <a:r>
              <a:rPr sz="2000" spc="4" dirty="0">
                <a:latin typeface="Calibri"/>
                <a:cs typeface="Calibri"/>
              </a:rPr>
              <a:t>t</a:t>
            </a:r>
            <a:r>
              <a:rPr sz="2000" spc="0" dirty="0">
                <a:latin typeface="Calibri"/>
                <a:cs typeface="Calibri"/>
              </a:rPr>
              <a:t>(</a:t>
            </a:r>
            <a:r>
              <a:rPr sz="2000" spc="4" dirty="0">
                <a:latin typeface="Calibri"/>
                <a:cs typeface="Calibri"/>
              </a:rPr>
              <a:t>)</a:t>
            </a:r>
            <a:r>
              <a:rPr sz="2000" spc="0" dirty="0">
                <a:latin typeface="Calibri"/>
                <a:cs typeface="Calibri"/>
              </a:rPr>
              <a:t>)</a:t>
            </a:r>
            <a:r>
              <a:rPr sz="2000" spc="44" dirty="0">
                <a:latin typeface="Calibri"/>
                <a:cs typeface="Calibri"/>
              </a:rPr>
              <a:t> </a:t>
            </a:r>
            <a:r>
              <a:rPr sz="2000" spc="0" dirty="0">
                <a:latin typeface="Calibri"/>
                <a:cs typeface="Calibri"/>
              </a:rPr>
              <a:t>and a</a:t>
            </a:r>
            <a:r>
              <a:rPr sz="2000" spc="-4" dirty="0">
                <a:latin typeface="Calibri"/>
                <a:cs typeface="Calibri"/>
              </a:rPr>
              <a:t> </a:t>
            </a:r>
            <a:r>
              <a:rPr sz="2000" spc="-9" dirty="0">
                <a:latin typeface="Calibri"/>
                <a:cs typeface="Calibri"/>
              </a:rPr>
              <a:t>c</a:t>
            </a:r>
            <a:r>
              <a:rPr sz="2000" spc="0" dirty="0">
                <a:latin typeface="Calibri"/>
                <a:cs typeface="Calibri"/>
              </a:rPr>
              <a:t>o</a:t>
            </a:r>
            <a:r>
              <a:rPr sz="2000" spc="-9" dirty="0">
                <a:latin typeface="Calibri"/>
                <a:cs typeface="Calibri"/>
              </a:rPr>
              <a:t>p</a:t>
            </a:r>
            <a:r>
              <a:rPr sz="2000" spc="0" dirty="0">
                <a:latin typeface="Calibri"/>
                <a:cs typeface="Calibri"/>
              </a:rPr>
              <a:t>y</a:t>
            </a:r>
            <a:r>
              <a:rPr sz="2000" spc="4" dirty="0">
                <a:latin typeface="Calibri"/>
                <a:cs typeface="Calibri"/>
              </a:rPr>
              <a:t>(</a:t>
            </a:r>
            <a:r>
              <a:rPr sz="2000" spc="0" dirty="0">
                <a:latin typeface="Calibri"/>
                <a:cs typeface="Calibri"/>
              </a:rPr>
              <a:t>)</a:t>
            </a:r>
            <a:r>
              <a:rPr sz="2000" spc="-14" dirty="0">
                <a:latin typeface="Calibri"/>
                <a:cs typeface="Calibri"/>
              </a:rPr>
              <a:t> </a:t>
            </a:r>
            <a:r>
              <a:rPr sz="2000" spc="0" dirty="0">
                <a:latin typeface="Calibri"/>
                <a:cs typeface="Calibri"/>
              </a:rPr>
              <a:t>m</a:t>
            </a:r>
            <a:r>
              <a:rPr sz="2000" spc="-19" dirty="0">
                <a:latin typeface="Calibri"/>
                <a:cs typeface="Calibri"/>
              </a:rPr>
              <a:t>e</a:t>
            </a:r>
            <a:r>
              <a:rPr sz="2000" spc="0" dirty="0">
                <a:latin typeface="Calibri"/>
                <a:cs typeface="Calibri"/>
              </a:rPr>
              <a:t>tho</a:t>
            </a:r>
            <a:r>
              <a:rPr sz="2000" spc="4" dirty="0">
                <a:latin typeface="Calibri"/>
                <a:cs typeface="Calibri"/>
              </a:rPr>
              <a:t>d</a:t>
            </a:r>
            <a:r>
              <a:rPr sz="2000" spc="0" dirty="0">
                <a:latin typeface="Calibri"/>
                <a:cs typeface="Calibri"/>
              </a:rPr>
              <a:t>.</a:t>
            </a:r>
            <a:endParaRPr sz="2000">
              <a:latin typeface="Calibri"/>
              <a:cs typeface="Calibri"/>
            </a:endParaRPr>
          </a:p>
        </p:txBody>
      </p:sp>
      <p:sp>
        <p:nvSpPr>
          <p:cNvPr id="2" name="object 2"/>
          <p:cNvSpPr txBox="1"/>
          <p:nvPr/>
        </p:nvSpPr>
        <p:spPr>
          <a:xfrm>
            <a:off x="1288418" y="2462407"/>
            <a:ext cx="4959985" cy="1444625"/>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FC64FFD1-17C5-4F5D-BA7E-604C4795F37F}"/>
              </a:ext>
            </a:extLst>
          </p:cNvPr>
          <p:cNvSpPr/>
          <p:nvPr/>
        </p:nvSpPr>
        <p:spPr>
          <a:xfrm>
            <a:off x="437965" y="426532"/>
            <a:ext cx="10996475" cy="923330"/>
          </a:xfrm>
          <a:prstGeom prst="rect">
            <a:avLst/>
          </a:prstGeom>
        </p:spPr>
        <p:txBody>
          <a:bodyPr wrap="square">
            <a:spAutoFit/>
          </a:bodyPr>
          <a:lstStyle/>
          <a:p>
            <a:r>
              <a:rPr lang="en-US" dirty="0">
                <a:solidFill>
                  <a:srgbClr val="000000"/>
                </a:solidFill>
                <a:latin typeface="Verdana" panose="020B0604030504040204" pitchFamily="34" charset="0"/>
              </a:rPr>
              <a:t>A </a:t>
            </a:r>
            <a:r>
              <a:rPr lang="en-US" i="1" dirty="0">
                <a:solidFill>
                  <a:srgbClr val="000000"/>
                </a:solidFill>
                <a:latin typeface="Verdana" panose="020B0604030504040204" pitchFamily="34" charset="0"/>
              </a:rPr>
              <a:t>regular expression</a:t>
            </a:r>
            <a:r>
              <a:rPr lang="en-US" dirty="0">
                <a:solidFill>
                  <a:srgbClr val="000000"/>
                </a:solidFill>
                <a:latin typeface="Verdana" panose="020B0604030504040204" pitchFamily="34" charset="0"/>
              </a:rPr>
              <a:t> is a special sequence of characters that helps you match or find other strings or sets of strings, using a specialized syntax held in a pattern. Regular expressions are widely used in UNIX world</a:t>
            </a:r>
            <a:endParaRPr lang="en-IN" dirty="0"/>
          </a:p>
        </p:txBody>
      </p:sp>
      <p:sp>
        <p:nvSpPr>
          <p:cNvPr id="3" name="Rectangle 2">
            <a:extLst>
              <a:ext uri="{FF2B5EF4-FFF2-40B4-BE49-F238E27FC236}">
                <a16:creationId xmlns="" xmlns:a16="http://schemas.microsoft.com/office/drawing/2014/main" id="{1E262163-3C2E-425F-9351-178AD15B45B7}"/>
              </a:ext>
            </a:extLst>
          </p:cNvPr>
          <p:cNvSpPr/>
          <p:nvPr/>
        </p:nvSpPr>
        <p:spPr>
          <a:xfrm>
            <a:off x="437969" y="1561083"/>
            <a:ext cx="11147393" cy="1200329"/>
          </a:xfrm>
          <a:prstGeom prst="rect">
            <a:avLst/>
          </a:prstGeom>
        </p:spPr>
        <p:txBody>
          <a:bodyPr wrap="square">
            <a:spAutoFit/>
          </a:bodyPr>
          <a:lstStyle/>
          <a:p>
            <a:r>
              <a:rPr lang="en-US" dirty="0">
                <a:solidFill>
                  <a:srgbClr val="000000"/>
                </a:solidFill>
                <a:latin typeface="Verdana" panose="020B0604030504040204" pitchFamily="34" charset="0"/>
              </a:rPr>
              <a:t>We would cover two important functions, which would be used to handle regular expressions. But a small thing first: There are various characters, which would have special meaning when they are used in regular expression. To avoid any confusion while dealing with regular expressions, we would use Raw Strings as </a:t>
            </a:r>
            <a:r>
              <a:rPr lang="en-US" b="1" dirty="0" err="1">
                <a:solidFill>
                  <a:srgbClr val="000000"/>
                </a:solidFill>
                <a:latin typeface="Verdana" panose="020B0604030504040204" pitchFamily="34" charset="0"/>
              </a:rPr>
              <a:t>r'expression</a:t>
            </a:r>
            <a:r>
              <a:rPr lang="en-US" b="1" dirty="0">
                <a:solidFill>
                  <a:srgbClr val="000000"/>
                </a:solidFill>
                <a:latin typeface="Verdana" panose="020B0604030504040204" pitchFamily="34" charset="0"/>
              </a:rPr>
              <a:t>'</a:t>
            </a:r>
            <a:r>
              <a:rPr lang="en-US" dirty="0">
                <a:solidFill>
                  <a:srgbClr val="000000"/>
                </a:solidFill>
                <a:latin typeface="Verdana" panose="020B0604030504040204" pitchFamily="34" charset="0"/>
              </a:rPr>
              <a:t>.</a:t>
            </a:r>
            <a:endParaRPr lang="en-IN" dirty="0"/>
          </a:p>
        </p:txBody>
      </p:sp>
      <p:sp>
        <p:nvSpPr>
          <p:cNvPr id="5" name="Rectangle 4">
            <a:extLst>
              <a:ext uri="{FF2B5EF4-FFF2-40B4-BE49-F238E27FC236}">
                <a16:creationId xmlns="" xmlns:a16="http://schemas.microsoft.com/office/drawing/2014/main" id="{E5391283-DF88-481E-BCBE-05841F62345B}"/>
              </a:ext>
            </a:extLst>
          </p:cNvPr>
          <p:cNvSpPr/>
          <p:nvPr/>
        </p:nvSpPr>
        <p:spPr>
          <a:xfrm>
            <a:off x="375824" y="3116465"/>
            <a:ext cx="11209537" cy="923330"/>
          </a:xfrm>
          <a:prstGeom prst="rect">
            <a:avLst/>
          </a:prstGeom>
        </p:spPr>
        <p:txBody>
          <a:bodyPr wrap="square">
            <a:spAutoFit/>
          </a:bodyPr>
          <a:lstStyle/>
          <a:p>
            <a:r>
              <a:rPr lang="en-US" dirty="0">
                <a:solidFill>
                  <a:srgbClr val="000000"/>
                </a:solidFill>
                <a:latin typeface="Verdana" panose="020B0604030504040204" pitchFamily="34" charset="0"/>
              </a:rPr>
              <a:t>Python offers two different primitive operations based on regular expressions: </a:t>
            </a:r>
            <a:r>
              <a:rPr lang="en-US" b="1" dirty="0">
                <a:solidFill>
                  <a:srgbClr val="000000"/>
                </a:solidFill>
                <a:latin typeface="Verdana" panose="020B0604030504040204" pitchFamily="34" charset="0"/>
              </a:rPr>
              <a:t>match</a:t>
            </a:r>
            <a:r>
              <a:rPr lang="en-US" dirty="0">
                <a:solidFill>
                  <a:srgbClr val="000000"/>
                </a:solidFill>
                <a:latin typeface="Verdana" panose="020B0604030504040204" pitchFamily="34" charset="0"/>
              </a:rPr>
              <a:t> checks for a match only at the beginning of the string, while </a:t>
            </a:r>
            <a:r>
              <a:rPr lang="en-US" b="1" dirty="0" err="1">
                <a:solidFill>
                  <a:srgbClr val="000000"/>
                </a:solidFill>
                <a:latin typeface="Verdana" panose="020B0604030504040204" pitchFamily="34" charset="0"/>
              </a:rPr>
              <a:t>search</a:t>
            </a:r>
            <a:r>
              <a:rPr lang="en-US" dirty="0" err="1">
                <a:solidFill>
                  <a:srgbClr val="000000"/>
                </a:solidFill>
                <a:latin typeface="Verdana" panose="020B0604030504040204" pitchFamily="34" charset="0"/>
              </a:rPr>
              <a:t>checks</a:t>
            </a:r>
            <a:r>
              <a:rPr lang="en-US" dirty="0">
                <a:solidFill>
                  <a:srgbClr val="000000"/>
                </a:solidFill>
                <a:latin typeface="Verdana" panose="020B0604030504040204" pitchFamily="34" charset="0"/>
              </a:rPr>
              <a:t> for a match anywhere in the string (this is what Perl does by default).</a:t>
            </a:r>
            <a:endParaRPr lang="en-IN" dirty="0"/>
          </a:p>
        </p:txBody>
      </p:sp>
    </p:spTree>
    <p:extLst>
      <p:ext uri="{BB962C8B-B14F-4D97-AF65-F5344CB8AC3E}">
        <p14:creationId xmlns:p14="http://schemas.microsoft.com/office/powerpoint/2010/main" val="17208589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47566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3"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3" name="object 13"/>
          <p:cNvSpPr/>
          <p:nvPr/>
        </p:nvSpPr>
        <p:spPr>
          <a:xfrm>
            <a:off x="4793235" y="1981200"/>
            <a:ext cx="5715000" cy="1551686"/>
          </a:xfrm>
          <a:prstGeom prst="rect">
            <a:avLst/>
          </a:prstGeom>
          <a:blipFill>
            <a:blip r:embed="rId2" cstate="print"/>
            <a:stretch>
              <a:fillRect/>
            </a:stretch>
          </a:blipFill>
        </p:spPr>
        <p:txBody>
          <a:bodyPr wrap="square" lIns="0" tIns="0" rIns="0" bIns="0" rtlCol="0">
            <a:noAutofit/>
          </a:bodyPr>
          <a:lstStyle/>
          <a:p>
            <a:endParaRPr/>
          </a:p>
        </p:txBody>
      </p:sp>
      <p:sp>
        <p:nvSpPr>
          <p:cNvPr id="12" name="object 12"/>
          <p:cNvSpPr/>
          <p:nvPr/>
        </p:nvSpPr>
        <p:spPr>
          <a:xfrm>
            <a:off x="5013707" y="4502734"/>
            <a:ext cx="5274056" cy="1506474"/>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txBox="1"/>
          <p:nvPr/>
        </p:nvSpPr>
        <p:spPr>
          <a:xfrm>
            <a:off x="387503" y="197103"/>
            <a:ext cx="576744" cy="380492"/>
          </a:xfrm>
          <a:prstGeom prst="rect">
            <a:avLst/>
          </a:prstGeom>
        </p:spPr>
        <p:txBody>
          <a:bodyPr wrap="square" lIns="0" tIns="18383" rIns="0" bIns="0" rtlCol="0">
            <a:noAutofit/>
          </a:bodyPr>
          <a:lstStyle/>
          <a:p>
            <a:pPr marL="12700">
              <a:lnSpc>
                <a:spcPts val="2895"/>
              </a:lnSpc>
            </a:pPr>
            <a:r>
              <a:rPr sz="2800" b="1" u="heavy" spc="-7" dirty="0">
                <a:solidFill>
                  <a:srgbClr val="404040"/>
                </a:solidFill>
                <a:latin typeface="Calibri"/>
                <a:cs typeface="Calibri"/>
              </a:rPr>
              <a:t>List</a:t>
            </a:r>
            <a:endParaRPr sz="2800">
              <a:latin typeface="Calibri"/>
              <a:cs typeface="Calibri"/>
            </a:endParaRPr>
          </a:p>
        </p:txBody>
      </p:sp>
      <p:sp>
        <p:nvSpPr>
          <p:cNvPr id="10" name="object 10"/>
          <p:cNvSpPr txBox="1"/>
          <p:nvPr/>
        </p:nvSpPr>
        <p:spPr>
          <a:xfrm>
            <a:off x="631954" y="1207786"/>
            <a:ext cx="152655"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9" name="object 9"/>
          <p:cNvSpPr txBox="1"/>
          <p:nvPr/>
        </p:nvSpPr>
        <p:spPr>
          <a:xfrm>
            <a:off x="918464" y="1223141"/>
            <a:ext cx="2977173" cy="279907"/>
          </a:xfrm>
          <a:prstGeom prst="rect">
            <a:avLst/>
          </a:prstGeom>
        </p:spPr>
        <p:txBody>
          <a:bodyPr wrap="square" lIns="0" tIns="13366" rIns="0" bIns="0" rtlCol="0">
            <a:noAutofit/>
          </a:bodyPr>
          <a:lstStyle/>
          <a:p>
            <a:pPr marL="12700">
              <a:lnSpc>
                <a:spcPts val="2105"/>
              </a:lnSpc>
            </a:pPr>
            <a:r>
              <a:rPr sz="2000" spc="-11" dirty="0">
                <a:latin typeface="Calibri"/>
                <a:cs typeface="Calibri"/>
              </a:rPr>
              <a:t>To find index of any element</a:t>
            </a:r>
            <a:endParaRPr sz="2000">
              <a:latin typeface="Calibri"/>
              <a:cs typeface="Calibri"/>
            </a:endParaRPr>
          </a:p>
        </p:txBody>
      </p:sp>
      <p:sp>
        <p:nvSpPr>
          <p:cNvPr id="8" name="object 8"/>
          <p:cNvSpPr txBox="1"/>
          <p:nvPr/>
        </p:nvSpPr>
        <p:spPr>
          <a:xfrm>
            <a:off x="1089154" y="1564060"/>
            <a:ext cx="187007" cy="912806"/>
          </a:xfrm>
          <a:prstGeom prst="rect">
            <a:avLst/>
          </a:prstGeom>
        </p:spPr>
        <p:txBody>
          <a:bodyPr wrap="square" lIns="0" tIns="12319" rIns="0" bIns="0" rtlCol="0">
            <a:noAutofit/>
          </a:bodyPr>
          <a:lstStyle/>
          <a:p>
            <a:pPr marL="12700" marR="215">
              <a:lnSpc>
                <a:spcPts val="1939"/>
              </a:lnSpc>
            </a:pPr>
            <a:r>
              <a:rPr sz="1800" dirty="0">
                <a:latin typeface="Arial"/>
                <a:cs typeface="Arial"/>
              </a:rPr>
              <a:t>–</a:t>
            </a:r>
            <a:endParaRPr sz="1800">
              <a:latin typeface="Arial"/>
              <a:cs typeface="Arial"/>
            </a:endParaRPr>
          </a:p>
          <a:p>
            <a:pPr marL="12700" marR="215">
              <a:lnSpc>
                <a:spcPct val="95825"/>
              </a:lnSpc>
              <a:spcBef>
                <a:spcPts val="425"/>
              </a:spcBef>
            </a:pPr>
            <a:r>
              <a:rPr sz="1800" dirty="0">
                <a:latin typeface="Arial"/>
                <a:cs typeface="Arial"/>
              </a:rPr>
              <a:t>–</a:t>
            </a:r>
            <a:endParaRPr sz="1800">
              <a:latin typeface="Arial"/>
              <a:cs typeface="Arial"/>
            </a:endParaRPr>
          </a:p>
          <a:p>
            <a:pPr marL="12700">
              <a:lnSpc>
                <a:spcPct val="95825"/>
              </a:lnSpc>
              <a:spcBef>
                <a:spcPts val="525"/>
              </a:spcBef>
            </a:pPr>
            <a:r>
              <a:rPr sz="1800" dirty="0">
                <a:latin typeface="Arial"/>
                <a:cs typeface="Arial"/>
              </a:rPr>
              <a:t>–</a:t>
            </a:r>
            <a:endParaRPr sz="1800">
              <a:latin typeface="Arial"/>
              <a:cs typeface="Arial"/>
            </a:endParaRPr>
          </a:p>
        </p:txBody>
      </p:sp>
      <p:sp>
        <p:nvSpPr>
          <p:cNvPr id="7" name="object 7"/>
          <p:cNvSpPr txBox="1"/>
          <p:nvPr/>
        </p:nvSpPr>
        <p:spPr>
          <a:xfrm>
            <a:off x="1375919" y="1577851"/>
            <a:ext cx="2606376" cy="912825"/>
          </a:xfrm>
          <a:prstGeom prst="rect">
            <a:avLst/>
          </a:prstGeom>
        </p:spPr>
        <p:txBody>
          <a:bodyPr wrap="square" lIns="0" tIns="12065" rIns="0" bIns="0" rtlCol="0">
            <a:noAutofit/>
          </a:bodyPr>
          <a:lstStyle/>
          <a:p>
            <a:pPr marL="12700" marR="34335">
              <a:lnSpc>
                <a:spcPts val="1900"/>
              </a:lnSpc>
            </a:pPr>
            <a:r>
              <a:rPr sz="1800" spc="-3" dirty="0">
                <a:latin typeface="Calibri"/>
                <a:cs typeface="Calibri"/>
              </a:rPr>
              <a:t>print(temp)</a:t>
            </a:r>
            <a:endParaRPr sz="1800">
              <a:latin typeface="Calibri"/>
              <a:cs typeface="Calibri"/>
            </a:endParaRPr>
          </a:p>
          <a:p>
            <a:pPr marL="12700" marR="34335">
              <a:lnSpc>
                <a:spcPct val="101725"/>
              </a:lnSpc>
              <a:spcBef>
                <a:spcPts val="299"/>
              </a:spcBef>
            </a:pPr>
            <a:r>
              <a:rPr sz="1800" spc="-2" dirty="0">
                <a:latin typeface="Calibri"/>
                <a:cs typeface="Calibri"/>
              </a:rPr>
              <a:t>index = temp.index(5)</a:t>
            </a:r>
            <a:endParaRPr sz="1800">
              <a:latin typeface="Calibri"/>
              <a:cs typeface="Calibri"/>
            </a:endParaRPr>
          </a:p>
          <a:p>
            <a:pPr marL="12700">
              <a:lnSpc>
                <a:spcPct val="101725"/>
              </a:lnSpc>
              <a:spcBef>
                <a:spcPts val="395"/>
              </a:spcBef>
            </a:pPr>
            <a:r>
              <a:rPr sz="1800" spc="-1" dirty="0">
                <a:latin typeface="Calibri"/>
                <a:cs typeface="Calibri"/>
              </a:rPr>
              <a:t>print("Index of 5 is ", index)</a:t>
            </a:r>
            <a:endParaRPr sz="1800">
              <a:latin typeface="Calibri"/>
              <a:cs typeface="Calibri"/>
            </a:endParaRPr>
          </a:p>
        </p:txBody>
      </p:sp>
      <p:sp>
        <p:nvSpPr>
          <p:cNvPr id="6" name="object 6"/>
          <p:cNvSpPr txBox="1"/>
          <p:nvPr/>
        </p:nvSpPr>
        <p:spPr>
          <a:xfrm>
            <a:off x="631954" y="3658766"/>
            <a:ext cx="152807" cy="280212"/>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5" name="object 5"/>
          <p:cNvSpPr txBox="1"/>
          <p:nvPr/>
        </p:nvSpPr>
        <p:spPr>
          <a:xfrm>
            <a:off x="918464" y="3674135"/>
            <a:ext cx="2368139" cy="280212"/>
          </a:xfrm>
          <a:prstGeom prst="rect">
            <a:avLst/>
          </a:prstGeom>
        </p:spPr>
        <p:txBody>
          <a:bodyPr wrap="square" lIns="0" tIns="13366" rIns="0" bIns="0" rtlCol="0">
            <a:noAutofit/>
          </a:bodyPr>
          <a:lstStyle/>
          <a:p>
            <a:pPr marL="12700">
              <a:lnSpc>
                <a:spcPts val="2105"/>
              </a:lnSpc>
            </a:pPr>
            <a:r>
              <a:rPr sz="2000" spc="-15" dirty="0">
                <a:latin typeface="Calibri"/>
                <a:cs typeface="Calibri"/>
              </a:rPr>
              <a:t>To remove an element</a:t>
            </a:r>
            <a:endParaRPr sz="2000">
              <a:latin typeface="Calibri"/>
              <a:cs typeface="Calibri"/>
            </a:endParaRPr>
          </a:p>
        </p:txBody>
      </p:sp>
      <p:sp>
        <p:nvSpPr>
          <p:cNvPr id="4" name="object 4"/>
          <p:cNvSpPr txBox="1"/>
          <p:nvPr/>
        </p:nvSpPr>
        <p:spPr>
          <a:xfrm>
            <a:off x="1089155" y="4015287"/>
            <a:ext cx="186791" cy="912368"/>
          </a:xfrm>
          <a:prstGeom prst="rect">
            <a:avLst/>
          </a:prstGeom>
        </p:spPr>
        <p:txBody>
          <a:bodyPr wrap="square" lIns="0" tIns="12319" rIns="0" bIns="0" rtlCol="0">
            <a:noAutofit/>
          </a:bodyPr>
          <a:lstStyle/>
          <a:p>
            <a:pPr marL="12700">
              <a:lnSpc>
                <a:spcPts val="1939"/>
              </a:lnSpc>
            </a:pPr>
            <a:r>
              <a:rPr sz="1800" dirty="0">
                <a:latin typeface="Arial"/>
                <a:cs typeface="Arial"/>
              </a:rPr>
              <a:t>–</a:t>
            </a:r>
            <a:endParaRPr sz="1800">
              <a:latin typeface="Arial"/>
              <a:cs typeface="Arial"/>
            </a:endParaRPr>
          </a:p>
          <a:p>
            <a:pPr marL="12700">
              <a:lnSpc>
                <a:spcPct val="95825"/>
              </a:lnSpc>
              <a:spcBef>
                <a:spcPts val="425"/>
              </a:spcBef>
            </a:pPr>
            <a:r>
              <a:rPr sz="1800" dirty="0">
                <a:latin typeface="Arial"/>
                <a:cs typeface="Arial"/>
              </a:rPr>
              <a:t>–</a:t>
            </a:r>
            <a:endParaRPr sz="1800">
              <a:latin typeface="Arial"/>
              <a:cs typeface="Arial"/>
            </a:endParaRPr>
          </a:p>
          <a:p>
            <a:pPr marL="12700">
              <a:lnSpc>
                <a:spcPct val="95825"/>
              </a:lnSpc>
              <a:spcBef>
                <a:spcPts val="522"/>
              </a:spcBef>
            </a:pPr>
            <a:r>
              <a:rPr sz="1800" dirty="0">
                <a:latin typeface="Arial"/>
                <a:cs typeface="Arial"/>
              </a:rPr>
              <a:t>–</a:t>
            </a:r>
            <a:endParaRPr sz="1800">
              <a:latin typeface="Arial"/>
              <a:cs typeface="Arial"/>
            </a:endParaRPr>
          </a:p>
        </p:txBody>
      </p:sp>
      <p:sp>
        <p:nvSpPr>
          <p:cNvPr id="3" name="object 3"/>
          <p:cNvSpPr txBox="1"/>
          <p:nvPr/>
        </p:nvSpPr>
        <p:spPr>
          <a:xfrm>
            <a:off x="1375919" y="4029075"/>
            <a:ext cx="3278428" cy="912368"/>
          </a:xfrm>
          <a:prstGeom prst="rect">
            <a:avLst/>
          </a:prstGeom>
        </p:spPr>
        <p:txBody>
          <a:bodyPr wrap="square" lIns="0" tIns="12065" rIns="0" bIns="0" rtlCol="0">
            <a:noAutofit/>
          </a:bodyPr>
          <a:lstStyle/>
          <a:p>
            <a:pPr marL="12700" marR="34289">
              <a:lnSpc>
                <a:spcPts val="1900"/>
              </a:lnSpc>
            </a:pPr>
            <a:r>
              <a:rPr sz="1800" spc="-3" dirty="0">
                <a:latin typeface="Calibri"/>
                <a:cs typeface="Calibri"/>
              </a:rPr>
              <a:t>print(temp)</a:t>
            </a:r>
            <a:endParaRPr sz="1800">
              <a:latin typeface="Calibri"/>
              <a:cs typeface="Calibri"/>
            </a:endParaRPr>
          </a:p>
          <a:p>
            <a:pPr marL="12700" marR="34289">
              <a:lnSpc>
                <a:spcPct val="101725"/>
              </a:lnSpc>
              <a:spcBef>
                <a:spcPts val="299"/>
              </a:spcBef>
            </a:pPr>
            <a:r>
              <a:rPr sz="1800" spc="-3" dirty="0">
                <a:latin typeface="Calibri"/>
                <a:cs typeface="Calibri"/>
              </a:rPr>
              <a:t>temp.remove(5)</a:t>
            </a:r>
            <a:endParaRPr sz="1800">
              <a:latin typeface="Calibri"/>
              <a:cs typeface="Calibri"/>
            </a:endParaRPr>
          </a:p>
          <a:p>
            <a:pPr marL="12700">
              <a:lnSpc>
                <a:spcPct val="101725"/>
              </a:lnSpc>
              <a:spcBef>
                <a:spcPts val="395"/>
              </a:spcBef>
            </a:pPr>
            <a:r>
              <a:rPr sz="1800" spc="-3" dirty="0">
                <a:latin typeface="Calibri"/>
                <a:cs typeface="Calibri"/>
              </a:rPr>
              <a:t>print("List after removing 5",temp)</a:t>
            </a:r>
            <a:endParaRPr sz="1800">
              <a:latin typeface="Calibri"/>
              <a:cs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35747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63421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8060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3"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3" name="object 13"/>
          <p:cNvSpPr/>
          <p:nvPr/>
        </p:nvSpPr>
        <p:spPr>
          <a:xfrm>
            <a:off x="4676648" y="2163699"/>
            <a:ext cx="5334000" cy="1632458"/>
          </a:xfrm>
          <a:prstGeom prst="rect">
            <a:avLst/>
          </a:prstGeom>
          <a:blipFill>
            <a:blip r:embed="rId2" cstate="print"/>
            <a:stretch>
              <a:fillRect/>
            </a:stretch>
          </a:blipFill>
        </p:spPr>
        <p:txBody>
          <a:bodyPr wrap="square" lIns="0" tIns="0" rIns="0" bIns="0" rtlCol="0">
            <a:noAutofit/>
          </a:bodyPr>
          <a:lstStyle/>
          <a:p>
            <a:endParaRPr/>
          </a:p>
        </p:txBody>
      </p:sp>
      <p:sp>
        <p:nvSpPr>
          <p:cNvPr id="12" name="object 12"/>
          <p:cNvSpPr/>
          <p:nvPr/>
        </p:nvSpPr>
        <p:spPr>
          <a:xfrm>
            <a:off x="4495800" y="5029254"/>
            <a:ext cx="5334000" cy="1399031"/>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txBox="1"/>
          <p:nvPr/>
        </p:nvSpPr>
        <p:spPr>
          <a:xfrm>
            <a:off x="387503" y="197103"/>
            <a:ext cx="576744" cy="380492"/>
          </a:xfrm>
          <a:prstGeom prst="rect">
            <a:avLst/>
          </a:prstGeom>
        </p:spPr>
        <p:txBody>
          <a:bodyPr wrap="square" lIns="0" tIns="18383" rIns="0" bIns="0" rtlCol="0">
            <a:noAutofit/>
          </a:bodyPr>
          <a:lstStyle/>
          <a:p>
            <a:pPr marL="12700">
              <a:lnSpc>
                <a:spcPts val="2895"/>
              </a:lnSpc>
            </a:pPr>
            <a:r>
              <a:rPr sz="2800" b="1" u="heavy" spc="-7" dirty="0">
                <a:solidFill>
                  <a:srgbClr val="404040"/>
                </a:solidFill>
                <a:latin typeface="Calibri"/>
                <a:cs typeface="Calibri"/>
              </a:rPr>
              <a:t>List</a:t>
            </a:r>
            <a:endParaRPr sz="2800">
              <a:latin typeface="Calibri"/>
              <a:cs typeface="Calibri"/>
            </a:endParaRPr>
          </a:p>
        </p:txBody>
      </p:sp>
      <p:sp>
        <p:nvSpPr>
          <p:cNvPr id="10" name="object 10"/>
          <p:cNvSpPr txBox="1"/>
          <p:nvPr/>
        </p:nvSpPr>
        <p:spPr>
          <a:xfrm>
            <a:off x="631954" y="1207786"/>
            <a:ext cx="152655"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9" name="object 9"/>
          <p:cNvSpPr txBox="1"/>
          <p:nvPr/>
        </p:nvSpPr>
        <p:spPr>
          <a:xfrm>
            <a:off x="918465" y="1223141"/>
            <a:ext cx="1873627" cy="279907"/>
          </a:xfrm>
          <a:prstGeom prst="rect">
            <a:avLst/>
          </a:prstGeom>
        </p:spPr>
        <p:txBody>
          <a:bodyPr wrap="square" lIns="0" tIns="13366" rIns="0" bIns="0" rtlCol="0">
            <a:noAutofit/>
          </a:bodyPr>
          <a:lstStyle/>
          <a:p>
            <a:pPr marL="12700">
              <a:lnSpc>
                <a:spcPts val="2105"/>
              </a:lnSpc>
            </a:pPr>
            <a:r>
              <a:rPr sz="2000" spc="-16" dirty="0">
                <a:latin typeface="Calibri"/>
                <a:cs typeface="Calibri"/>
              </a:rPr>
              <a:t>To reverse the list</a:t>
            </a:r>
            <a:endParaRPr sz="2000">
              <a:latin typeface="Calibri"/>
              <a:cs typeface="Calibri"/>
            </a:endParaRPr>
          </a:p>
        </p:txBody>
      </p:sp>
      <p:sp>
        <p:nvSpPr>
          <p:cNvPr id="8" name="object 8"/>
          <p:cNvSpPr txBox="1"/>
          <p:nvPr/>
        </p:nvSpPr>
        <p:spPr>
          <a:xfrm>
            <a:off x="1089154" y="1564060"/>
            <a:ext cx="187007" cy="912806"/>
          </a:xfrm>
          <a:prstGeom prst="rect">
            <a:avLst/>
          </a:prstGeom>
        </p:spPr>
        <p:txBody>
          <a:bodyPr wrap="square" lIns="0" tIns="12319" rIns="0" bIns="0" rtlCol="0">
            <a:noAutofit/>
          </a:bodyPr>
          <a:lstStyle/>
          <a:p>
            <a:pPr marL="12700" marR="215">
              <a:lnSpc>
                <a:spcPts val="1939"/>
              </a:lnSpc>
            </a:pPr>
            <a:r>
              <a:rPr sz="1800" dirty="0">
                <a:latin typeface="Arial"/>
                <a:cs typeface="Arial"/>
              </a:rPr>
              <a:t>–</a:t>
            </a:r>
            <a:endParaRPr sz="1800">
              <a:latin typeface="Arial"/>
              <a:cs typeface="Arial"/>
            </a:endParaRPr>
          </a:p>
          <a:p>
            <a:pPr marL="12700" marR="215">
              <a:lnSpc>
                <a:spcPct val="95825"/>
              </a:lnSpc>
              <a:spcBef>
                <a:spcPts val="425"/>
              </a:spcBef>
            </a:pPr>
            <a:r>
              <a:rPr sz="1800" dirty="0">
                <a:latin typeface="Arial"/>
                <a:cs typeface="Arial"/>
              </a:rPr>
              <a:t>–</a:t>
            </a:r>
            <a:endParaRPr sz="1800">
              <a:latin typeface="Arial"/>
              <a:cs typeface="Arial"/>
            </a:endParaRPr>
          </a:p>
          <a:p>
            <a:pPr marL="12700">
              <a:lnSpc>
                <a:spcPct val="95825"/>
              </a:lnSpc>
              <a:spcBef>
                <a:spcPts val="525"/>
              </a:spcBef>
            </a:pPr>
            <a:r>
              <a:rPr sz="1800" dirty="0">
                <a:latin typeface="Arial"/>
                <a:cs typeface="Arial"/>
              </a:rPr>
              <a:t>–</a:t>
            </a:r>
            <a:endParaRPr sz="1800">
              <a:latin typeface="Arial"/>
              <a:cs typeface="Arial"/>
            </a:endParaRPr>
          </a:p>
        </p:txBody>
      </p:sp>
      <p:sp>
        <p:nvSpPr>
          <p:cNvPr id="7" name="object 7"/>
          <p:cNvSpPr txBox="1"/>
          <p:nvPr/>
        </p:nvSpPr>
        <p:spPr>
          <a:xfrm>
            <a:off x="1375919" y="1577851"/>
            <a:ext cx="3141252" cy="912825"/>
          </a:xfrm>
          <a:prstGeom prst="rect">
            <a:avLst/>
          </a:prstGeom>
        </p:spPr>
        <p:txBody>
          <a:bodyPr wrap="square" lIns="0" tIns="12065" rIns="0" bIns="0" rtlCol="0">
            <a:noAutofit/>
          </a:bodyPr>
          <a:lstStyle/>
          <a:p>
            <a:pPr marL="12700" marR="34335">
              <a:lnSpc>
                <a:spcPts val="1900"/>
              </a:lnSpc>
            </a:pPr>
            <a:r>
              <a:rPr sz="1800" spc="-3" dirty="0">
                <a:latin typeface="Calibri"/>
                <a:cs typeface="Calibri"/>
              </a:rPr>
              <a:t>print(temp)</a:t>
            </a:r>
            <a:endParaRPr sz="1800">
              <a:latin typeface="Calibri"/>
              <a:cs typeface="Calibri"/>
            </a:endParaRPr>
          </a:p>
          <a:p>
            <a:pPr marL="12700" marR="34335">
              <a:lnSpc>
                <a:spcPct val="101725"/>
              </a:lnSpc>
              <a:spcBef>
                <a:spcPts val="299"/>
              </a:spcBef>
            </a:pPr>
            <a:r>
              <a:rPr sz="1800" spc="-6" dirty="0">
                <a:latin typeface="Calibri"/>
                <a:cs typeface="Calibri"/>
              </a:rPr>
              <a:t>temp.reverse()</a:t>
            </a:r>
            <a:endParaRPr sz="1800">
              <a:latin typeface="Calibri"/>
              <a:cs typeface="Calibri"/>
            </a:endParaRPr>
          </a:p>
          <a:p>
            <a:pPr marL="12700">
              <a:lnSpc>
                <a:spcPct val="101725"/>
              </a:lnSpc>
              <a:spcBef>
                <a:spcPts val="395"/>
              </a:spcBef>
            </a:pPr>
            <a:r>
              <a:rPr sz="1800" spc="-4" dirty="0">
                <a:latin typeface="Calibri"/>
                <a:cs typeface="Calibri"/>
              </a:rPr>
              <a:t>print("List after reversing", temp)</a:t>
            </a:r>
            <a:endParaRPr sz="1800">
              <a:latin typeface="Calibri"/>
              <a:cs typeface="Calibri"/>
            </a:endParaRPr>
          </a:p>
        </p:txBody>
      </p:sp>
      <p:sp>
        <p:nvSpPr>
          <p:cNvPr id="6" name="object 6"/>
          <p:cNvSpPr txBox="1"/>
          <p:nvPr/>
        </p:nvSpPr>
        <p:spPr>
          <a:xfrm>
            <a:off x="631954" y="4024773"/>
            <a:ext cx="152655" cy="279907"/>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5" name="object 5"/>
          <p:cNvSpPr txBox="1"/>
          <p:nvPr/>
        </p:nvSpPr>
        <p:spPr>
          <a:xfrm>
            <a:off x="918465" y="4040128"/>
            <a:ext cx="1520115" cy="279907"/>
          </a:xfrm>
          <a:prstGeom prst="rect">
            <a:avLst/>
          </a:prstGeom>
        </p:spPr>
        <p:txBody>
          <a:bodyPr wrap="square" lIns="0" tIns="13366" rIns="0" bIns="0" rtlCol="0">
            <a:noAutofit/>
          </a:bodyPr>
          <a:lstStyle/>
          <a:p>
            <a:pPr marL="12700">
              <a:lnSpc>
                <a:spcPts val="2105"/>
              </a:lnSpc>
            </a:pPr>
            <a:r>
              <a:rPr sz="2000" spc="-14" dirty="0">
                <a:latin typeface="Calibri"/>
                <a:cs typeface="Calibri"/>
              </a:rPr>
              <a:t>To sort the list</a:t>
            </a:r>
            <a:endParaRPr sz="2000">
              <a:latin typeface="Calibri"/>
              <a:cs typeface="Calibri"/>
            </a:endParaRPr>
          </a:p>
        </p:txBody>
      </p:sp>
      <p:sp>
        <p:nvSpPr>
          <p:cNvPr id="4" name="object 4"/>
          <p:cNvSpPr txBox="1"/>
          <p:nvPr/>
        </p:nvSpPr>
        <p:spPr>
          <a:xfrm>
            <a:off x="1089154" y="4381047"/>
            <a:ext cx="187007" cy="912806"/>
          </a:xfrm>
          <a:prstGeom prst="rect">
            <a:avLst/>
          </a:prstGeom>
        </p:spPr>
        <p:txBody>
          <a:bodyPr wrap="square" lIns="0" tIns="12319" rIns="0" bIns="0" rtlCol="0">
            <a:noAutofit/>
          </a:bodyPr>
          <a:lstStyle/>
          <a:p>
            <a:pPr marL="12700" marR="215">
              <a:lnSpc>
                <a:spcPts val="1939"/>
              </a:lnSpc>
            </a:pPr>
            <a:r>
              <a:rPr sz="1800" dirty="0">
                <a:latin typeface="Arial"/>
                <a:cs typeface="Arial"/>
              </a:rPr>
              <a:t>–</a:t>
            </a:r>
            <a:endParaRPr sz="1800">
              <a:latin typeface="Arial"/>
              <a:cs typeface="Arial"/>
            </a:endParaRPr>
          </a:p>
          <a:p>
            <a:pPr marL="12700" marR="215">
              <a:lnSpc>
                <a:spcPct val="95825"/>
              </a:lnSpc>
              <a:spcBef>
                <a:spcPts val="425"/>
              </a:spcBef>
            </a:pPr>
            <a:r>
              <a:rPr sz="1800" dirty="0">
                <a:latin typeface="Arial"/>
                <a:cs typeface="Arial"/>
              </a:rPr>
              <a:t>–</a:t>
            </a:r>
            <a:endParaRPr sz="1800">
              <a:latin typeface="Arial"/>
              <a:cs typeface="Arial"/>
            </a:endParaRPr>
          </a:p>
          <a:p>
            <a:pPr marL="12700">
              <a:lnSpc>
                <a:spcPct val="95825"/>
              </a:lnSpc>
              <a:spcBef>
                <a:spcPts val="525"/>
              </a:spcBef>
            </a:pPr>
            <a:r>
              <a:rPr sz="1800" dirty="0">
                <a:latin typeface="Arial"/>
                <a:cs typeface="Arial"/>
              </a:rPr>
              <a:t>–</a:t>
            </a:r>
            <a:endParaRPr sz="1800">
              <a:latin typeface="Arial"/>
              <a:cs typeface="Arial"/>
            </a:endParaRPr>
          </a:p>
        </p:txBody>
      </p:sp>
      <p:sp>
        <p:nvSpPr>
          <p:cNvPr id="3" name="object 3"/>
          <p:cNvSpPr txBox="1"/>
          <p:nvPr/>
        </p:nvSpPr>
        <p:spPr>
          <a:xfrm>
            <a:off x="1375920" y="4394839"/>
            <a:ext cx="2305797" cy="912825"/>
          </a:xfrm>
          <a:prstGeom prst="rect">
            <a:avLst/>
          </a:prstGeom>
        </p:spPr>
        <p:txBody>
          <a:bodyPr wrap="square" lIns="0" tIns="12065" rIns="0" bIns="0" rtlCol="0">
            <a:noAutofit/>
          </a:bodyPr>
          <a:lstStyle/>
          <a:p>
            <a:pPr marL="12700" marR="34335">
              <a:lnSpc>
                <a:spcPts val="1900"/>
              </a:lnSpc>
            </a:pPr>
            <a:r>
              <a:rPr sz="1800" spc="-3" dirty="0">
                <a:latin typeface="Calibri"/>
                <a:cs typeface="Calibri"/>
              </a:rPr>
              <a:t>print(temp)</a:t>
            </a:r>
            <a:endParaRPr sz="1800">
              <a:latin typeface="Calibri"/>
              <a:cs typeface="Calibri"/>
            </a:endParaRPr>
          </a:p>
          <a:p>
            <a:pPr marL="12700" marR="34335">
              <a:lnSpc>
                <a:spcPct val="101725"/>
              </a:lnSpc>
              <a:spcBef>
                <a:spcPts val="299"/>
              </a:spcBef>
            </a:pPr>
            <a:r>
              <a:rPr sz="1800" spc="-2" dirty="0">
                <a:latin typeface="Calibri"/>
                <a:cs typeface="Calibri"/>
              </a:rPr>
              <a:t>temp.sort()</a:t>
            </a:r>
            <a:endParaRPr sz="1800">
              <a:latin typeface="Calibri"/>
              <a:cs typeface="Calibri"/>
            </a:endParaRPr>
          </a:p>
          <a:p>
            <a:pPr marL="12700">
              <a:lnSpc>
                <a:spcPct val="101725"/>
              </a:lnSpc>
              <a:spcBef>
                <a:spcPts val="395"/>
              </a:spcBef>
            </a:pPr>
            <a:r>
              <a:rPr sz="1800" spc="-4" dirty="0">
                <a:latin typeface="Calibri"/>
                <a:cs typeface="Calibri"/>
              </a:rPr>
              <a:t>print("Sorted list",temp)</a:t>
            </a:r>
            <a:endParaRPr sz="180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3"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3" name="object 13"/>
          <p:cNvSpPr/>
          <p:nvPr/>
        </p:nvSpPr>
        <p:spPr>
          <a:xfrm>
            <a:off x="4563494" y="2175133"/>
            <a:ext cx="5181599" cy="1410335"/>
          </a:xfrm>
          <a:prstGeom prst="rect">
            <a:avLst/>
          </a:prstGeom>
          <a:blipFill>
            <a:blip r:embed="rId2" cstate="print"/>
            <a:stretch>
              <a:fillRect/>
            </a:stretch>
          </a:blipFill>
        </p:spPr>
        <p:txBody>
          <a:bodyPr wrap="square" lIns="0" tIns="0" rIns="0" bIns="0" rtlCol="0">
            <a:noAutofit/>
          </a:bodyPr>
          <a:lstStyle/>
          <a:p>
            <a:endParaRPr/>
          </a:p>
        </p:txBody>
      </p:sp>
      <p:sp>
        <p:nvSpPr>
          <p:cNvPr id="12" name="object 12"/>
          <p:cNvSpPr/>
          <p:nvPr/>
        </p:nvSpPr>
        <p:spPr>
          <a:xfrm>
            <a:off x="4391027" y="4793653"/>
            <a:ext cx="5526532" cy="1285748"/>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txBox="1"/>
          <p:nvPr/>
        </p:nvSpPr>
        <p:spPr>
          <a:xfrm>
            <a:off x="387503" y="197103"/>
            <a:ext cx="576744" cy="380492"/>
          </a:xfrm>
          <a:prstGeom prst="rect">
            <a:avLst/>
          </a:prstGeom>
        </p:spPr>
        <p:txBody>
          <a:bodyPr wrap="square" lIns="0" tIns="18383" rIns="0" bIns="0" rtlCol="0">
            <a:noAutofit/>
          </a:bodyPr>
          <a:lstStyle/>
          <a:p>
            <a:pPr marL="12700">
              <a:lnSpc>
                <a:spcPts val="2895"/>
              </a:lnSpc>
            </a:pPr>
            <a:r>
              <a:rPr sz="2800" b="1" u="heavy" spc="-7" dirty="0">
                <a:solidFill>
                  <a:srgbClr val="404040"/>
                </a:solidFill>
                <a:latin typeface="Calibri"/>
                <a:cs typeface="Calibri"/>
              </a:rPr>
              <a:t>List</a:t>
            </a:r>
            <a:endParaRPr sz="2800">
              <a:latin typeface="Calibri"/>
              <a:cs typeface="Calibri"/>
            </a:endParaRPr>
          </a:p>
        </p:txBody>
      </p:sp>
      <p:sp>
        <p:nvSpPr>
          <p:cNvPr id="10" name="object 10"/>
          <p:cNvSpPr txBox="1"/>
          <p:nvPr/>
        </p:nvSpPr>
        <p:spPr>
          <a:xfrm>
            <a:off x="631954" y="1207786"/>
            <a:ext cx="152655"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9" name="object 9"/>
          <p:cNvSpPr txBox="1"/>
          <p:nvPr/>
        </p:nvSpPr>
        <p:spPr>
          <a:xfrm>
            <a:off x="918465" y="1223141"/>
            <a:ext cx="6297863" cy="279907"/>
          </a:xfrm>
          <a:prstGeom prst="rect">
            <a:avLst/>
          </a:prstGeom>
        </p:spPr>
        <p:txBody>
          <a:bodyPr wrap="square" lIns="0" tIns="13366" rIns="0" bIns="0" rtlCol="0">
            <a:noAutofit/>
          </a:bodyPr>
          <a:lstStyle/>
          <a:p>
            <a:pPr marL="12700">
              <a:lnSpc>
                <a:spcPts val="2105"/>
              </a:lnSpc>
            </a:pPr>
            <a:r>
              <a:rPr sz="2000" spc="-7" dirty="0">
                <a:latin typeface="Calibri"/>
                <a:cs typeface="Calibri"/>
              </a:rPr>
              <a:t>To remove last element of list or pop the element from stack</a:t>
            </a:r>
            <a:endParaRPr sz="2000">
              <a:latin typeface="Calibri"/>
              <a:cs typeface="Calibri"/>
            </a:endParaRPr>
          </a:p>
        </p:txBody>
      </p:sp>
      <p:sp>
        <p:nvSpPr>
          <p:cNvPr id="8" name="object 8"/>
          <p:cNvSpPr txBox="1"/>
          <p:nvPr/>
        </p:nvSpPr>
        <p:spPr>
          <a:xfrm>
            <a:off x="1089154" y="1564060"/>
            <a:ext cx="187007" cy="912806"/>
          </a:xfrm>
          <a:prstGeom prst="rect">
            <a:avLst/>
          </a:prstGeom>
        </p:spPr>
        <p:txBody>
          <a:bodyPr wrap="square" lIns="0" tIns="12319" rIns="0" bIns="0" rtlCol="0">
            <a:noAutofit/>
          </a:bodyPr>
          <a:lstStyle/>
          <a:p>
            <a:pPr marL="12700" marR="215">
              <a:lnSpc>
                <a:spcPts val="1939"/>
              </a:lnSpc>
            </a:pPr>
            <a:r>
              <a:rPr sz="1800" dirty="0">
                <a:latin typeface="Arial"/>
                <a:cs typeface="Arial"/>
              </a:rPr>
              <a:t>–</a:t>
            </a:r>
            <a:endParaRPr sz="1800">
              <a:latin typeface="Arial"/>
              <a:cs typeface="Arial"/>
            </a:endParaRPr>
          </a:p>
          <a:p>
            <a:pPr marL="12700" marR="215">
              <a:lnSpc>
                <a:spcPct val="95825"/>
              </a:lnSpc>
              <a:spcBef>
                <a:spcPts val="425"/>
              </a:spcBef>
            </a:pPr>
            <a:r>
              <a:rPr sz="1800" dirty="0">
                <a:latin typeface="Arial"/>
                <a:cs typeface="Arial"/>
              </a:rPr>
              <a:t>–</a:t>
            </a:r>
            <a:endParaRPr sz="1800">
              <a:latin typeface="Arial"/>
              <a:cs typeface="Arial"/>
            </a:endParaRPr>
          </a:p>
          <a:p>
            <a:pPr marL="12700">
              <a:lnSpc>
                <a:spcPct val="95825"/>
              </a:lnSpc>
              <a:spcBef>
                <a:spcPts val="525"/>
              </a:spcBef>
            </a:pPr>
            <a:r>
              <a:rPr sz="1800" dirty="0">
                <a:latin typeface="Arial"/>
                <a:cs typeface="Arial"/>
              </a:rPr>
              <a:t>–</a:t>
            </a:r>
            <a:endParaRPr sz="1800">
              <a:latin typeface="Arial"/>
              <a:cs typeface="Arial"/>
            </a:endParaRPr>
          </a:p>
        </p:txBody>
      </p:sp>
      <p:sp>
        <p:nvSpPr>
          <p:cNvPr id="7" name="object 7"/>
          <p:cNvSpPr txBox="1"/>
          <p:nvPr/>
        </p:nvSpPr>
        <p:spPr>
          <a:xfrm>
            <a:off x="1375920" y="1577851"/>
            <a:ext cx="2595357" cy="912825"/>
          </a:xfrm>
          <a:prstGeom prst="rect">
            <a:avLst/>
          </a:prstGeom>
        </p:spPr>
        <p:txBody>
          <a:bodyPr wrap="square" lIns="0" tIns="12065" rIns="0" bIns="0" rtlCol="0">
            <a:noAutofit/>
          </a:bodyPr>
          <a:lstStyle/>
          <a:p>
            <a:pPr marL="12700" marR="34335">
              <a:lnSpc>
                <a:spcPts val="1900"/>
              </a:lnSpc>
            </a:pPr>
            <a:r>
              <a:rPr sz="1800" spc="-3" dirty="0">
                <a:latin typeface="Calibri"/>
                <a:cs typeface="Calibri"/>
              </a:rPr>
              <a:t>print(temp)</a:t>
            </a:r>
            <a:endParaRPr sz="1800">
              <a:latin typeface="Calibri"/>
              <a:cs typeface="Calibri"/>
            </a:endParaRPr>
          </a:p>
          <a:p>
            <a:pPr marL="12700" marR="34335">
              <a:lnSpc>
                <a:spcPct val="101725"/>
              </a:lnSpc>
              <a:spcBef>
                <a:spcPts val="299"/>
              </a:spcBef>
            </a:pPr>
            <a:r>
              <a:rPr sz="1800" spc="-1" dirty="0">
                <a:latin typeface="Calibri"/>
                <a:cs typeface="Calibri"/>
              </a:rPr>
              <a:t>temp.pop()</a:t>
            </a:r>
            <a:endParaRPr sz="1800">
              <a:latin typeface="Calibri"/>
              <a:cs typeface="Calibri"/>
            </a:endParaRPr>
          </a:p>
          <a:p>
            <a:pPr marL="12700">
              <a:lnSpc>
                <a:spcPct val="101725"/>
              </a:lnSpc>
              <a:spcBef>
                <a:spcPts val="395"/>
              </a:spcBef>
            </a:pPr>
            <a:r>
              <a:rPr sz="1800" spc="-4" dirty="0">
                <a:latin typeface="Calibri"/>
                <a:cs typeface="Calibri"/>
              </a:rPr>
              <a:t>print("List after pop",temp)</a:t>
            </a:r>
            <a:endParaRPr sz="1800">
              <a:latin typeface="Calibri"/>
              <a:cs typeface="Calibri"/>
            </a:endParaRPr>
          </a:p>
        </p:txBody>
      </p:sp>
      <p:sp>
        <p:nvSpPr>
          <p:cNvPr id="6" name="object 6"/>
          <p:cNvSpPr txBox="1"/>
          <p:nvPr/>
        </p:nvSpPr>
        <p:spPr>
          <a:xfrm>
            <a:off x="631954" y="3878470"/>
            <a:ext cx="152655" cy="279907"/>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5" name="object 5"/>
          <p:cNvSpPr txBox="1"/>
          <p:nvPr/>
        </p:nvSpPr>
        <p:spPr>
          <a:xfrm>
            <a:off x="918465" y="3893820"/>
            <a:ext cx="1248075" cy="279907"/>
          </a:xfrm>
          <a:prstGeom prst="rect">
            <a:avLst/>
          </a:prstGeom>
        </p:spPr>
        <p:txBody>
          <a:bodyPr wrap="square" lIns="0" tIns="13366" rIns="0" bIns="0" rtlCol="0">
            <a:noAutofit/>
          </a:bodyPr>
          <a:lstStyle/>
          <a:p>
            <a:pPr marL="12700">
              <a:lnSpc>
                <a:spcPts val="2105"/>
              </a:lnSpc>
            </a:pPr>
            <a:r>
              <a:rPr sz="2000" spc="-6" dirty="0">
                <a:latin typeface="Calibri"/>
                <a:cs typeface="Calibri"/>
              </a:rPr>
              <a:t>Nested lists</a:t>
            </a:r>
            <a:endParaRPr sz="2000">
              <a:latin typeface="Calibri"/>
              <a:cs typeface="Calibri"/>
            </a:endParaRPr>
          </a:p>
        </p:txBody>
      </p:sp>
      <p:sp>
        <p:nvSpPr>
          <p:cNvPr id="4" name="object 4"/>
          <p:cNvSpPr txBox="1"/>
          <p:nvPr/>
        </p:nvSpPr>
        <p:spPr>
          <a:xfrm>
            <a:off x="1089155" y="4234747"/>
            <a:ext cx="186791" cy="583183"/>
          </a:xfrm>
          <a:prstGeom prst="rect">
            <a:avLst/>
          </a:prstGeom>
        </p:spPr>
        <p:txBody>
          <a:bodyPr wrap="square" lIns="0" tIns="12319" rIns="0" bIns="0" rtlCol="0">
            <a:noAutofit/>
          </a:bodyPr>
          <a:lstStyle/>
          <a:p>
            <a:pPr marL="12700">
              <a:lnSpc>
                <a:spcPts val="1939"/>
              </a:lnSpc>
            </a:pPr>
            <a:r>
              <a:rPr sz="1800" dirty="0">
                <a:latin typeface="Arial"/>
                <a:cs typeface="Arial"/>
              </a:rPr>
              <a:t>–</a:t>
            </a:r>
            <a:endParaRPr sz="1800">
              <a:latin typeface="Arial"/>
              <a:cs typeface="Arial"/>
            </a:endParaRPr>
          </a:p>
          <a:p>
            <a:pPr marL="12700">
              <a:lnSpc>
                <a:spcPct val="95825"/>
              </a:lnSpc>
              <a:spcBef>
                <a:spcPts val="425"/>
              </a:spcBef>
            </a:pPr>
            <a:r>
              <a:rPr sz="1800" dirty="0">
                <a:latin typeface="Arial"/>
                <a:cs typeface="Arial"/>
              </a:rPr>
              <a:t>–</a:t>
            </a:r>
            <a:endParaRPr sz="1800">
              <a:latin typeface="Arial"/>
              <a:cs typeface="Arial"/>
            </a:endParaRPr>
          </a:p>
        </p:txBody>
      </p:sp>
      <p:sp>
        <p:nvSpPr>
          <p:cNvPr id="3" name="object 3"/>
          <p:cNvSpPr txBox="1"/>
          <p:nvPr/>
        </p:nvSpPr>
        <p:spPr>
          <a:xfrm>
            <a:off x="1375917" y="4248535"/>
            <a:ext cx="2962251" cy="583183"/>
          </a:xfrm>
          <a:prstGeom prst="rect">
            <a:avLst/>
          </a:prstGeom>
        </p:spPr>
        <p:txBody>
          <a:bodyPr wrap="square" lIns="0" tIns="12065" rIns="0" bIns="0" rtlCol="0">
            <a:noAutofit/>
          </a:bodyPr>
          <a:lstStyle/>
          <a:p>
            <a:pPr marL="12700">
              <a:lnSpc>
                <a:spcPts val="1900"/>
              </a:lnSpc>
            </a:pPr>
            <a:r>
              <a:rPr sz="1800" spc="-1" dirty="0">
                <a:latin typeface="Calibri"/>
                <a:cs typeface="Calibri"/>
              </a:rPr>
              <a:t>nested = [[1,2,3],[2,3,4],[5,6,7]]</a:t>
            </a:r>
            <a:endParaRPr sz="1800">
              <a:latin typeface="Calibri"/>
              <a:cs typeface="Calibri"/>
            </a:endParaRPr>
          </a:p>
          <a:p>
            <a:pPr marL="12700" marR="34289">
              <a:lnSpc>
                <a:spcPct val="101725"/>
              </a:lnSpc>
              <a:spcBef>
                <a:spcPts val="299"/>
              </a:spcBef>
            </a:pPr>
            <a:r>
              <a:rPr sz="1800" spc="-3" dirty="0">
                <a:latin typeface="Calibri"/>
                <a:cs typeface="Calibri"/>
              </a:rPr>
              <a:t>print("Nest list",nested)</a:t>
            </a:r>
            <a:endParaRPr sz="18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3"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1" name="object 11"/>
          <p:cNvSpPr/>
          <p:nvPr/>
        </p:nvSpPr>
        <p:spPr>
          <a:xfrm>
            <a:off x="2157478" y="2328803"/>
            <a:ext cx="4314825" cy="1800225"/>
          </a:xfrm>
          <a:prstGeom prst="rect">
            <a:avLst/>
          </a:prstGeom>
          <a:blipFill>
            <a:blip r:embed="rId2" cstate="print"/>
            <a:stretch>
              <a:fillRect/>
            </a:stretch>
          </a:blipFill>
        </p:spPr>
        <p:txBody>
          <a:bodyPr wrap="square" lIns="0" tIns="0" rIns="0" bIns="0" rtlCol="0">
            <a:noAutofit/>
          </a:bodyPr>
          <a:lstStyle/>
          <a:p>
            <a:endParaRPr/>
          </a:p>
        </p:txBody>
      </p:sp>
      <p:sp>
        <p:nvSpPr>
          <p:cNvPr id="12" name="object 12"/>
          <p:cNvSpPr/>
          <p:nvPr/>
        </p:nvSpPr>
        <p:spPr>
          <a:xfrm>
            <a:off x="4876801" y="2816483"/>
            <a:ext cx="2681731" cy="241681"/>
          </a:xfrm>
          <a:custGeom>
            <a:avLst/>
            <a:gdLst/>
            <a:ahLst/>
            <a:cxnLst/>
            <a:rect l="l" t="t" r="r" b="b"/>
            <a:pathLst>
              <a:path w="2681731" h="241681">
                <a:moveTo>
                  <a:pt x="63753" y="210947"/>
                </a:moveTo>
                <a:lnTo>
                  <a:pt x="62864" y="198247"/>
                </a:lnTo>
                <a:lnTo>
                  <a:pt x="0" y="209423"/>
                </a:lnTo>
                <a:lnTo>
                  <a:pt x="78866" y="241681"/>
                </a:lnTo>
                <a:lnTo>
                  <a:pt x="63753" y="210947"/>
                </a:lnTo>
                <a:close/>
              </a:path>
              <a:path w="2681731" h="241681">
                <a:moveTo>
                  <a:pt x="78866" y="241681"/>
                </a:moveTo>
                <a:lnTo>
                  <a:pt x="76481" y="209983"/>
                </a:lnTo>
                <a:lnTo>
                  <a:pt x="2681731" y="12700"/>
                </a:lnTo>
                <a:lnTo>
                  <a:pt x="2680843" y="0"/>
                </a:lnTo>
                <a:lnTo>
                  <a:pt x="75526" y="197288"/>
                </a:lnTo>
                <a:lnTo>
                  <a:pt x="73151" y="165735"/>
                </a:lnTo>
                <a:lnTo>
                  <a:pt x="0" y="209423"/>
                </a:lnTo>
                <a:lnTo>
                  <a:pt x="62864" y="198247"/>
                </a:lnTo>
                <a:lnTo>
                  <a:pt x="63753" y="210947"/>
                </a:lnTo>
                <a:lnTo>
                  <a:pt x="78866" y="241681"/>
                </a:lnTo>
                <a:close/>
              </a:path>
            </a:pathLst>
          </a:custGeom>
          <a:solidFill>
            <a:srgbClr val="FFBE00"/>
          </a:solidFill>
        </p:spPr>
        <p:txBody>
          <a:bodyPr wrap="square" lIns="0" tIns="0" rIns="0" bIns="0" rtlCol="0">
            <a:noAutofit/>
          </a:bodyPr>
          <a:lstStyle/>
          <a:p>
            <a:endParaRPr/>
          </a:p>
        </p:txBody>
      </p:sp>
      <p:sp>
        <p:nvSpPr>
          <p:cNvPr id="13" name="object 13"/>
          <p:cNvSpPr/>
          <p:nvPr/>
        </p:nvSpPr>
        <p:spPr>
          <a:xfrm>
            <a:off x="2157479" y="2064261"/>
            <a:ext cx="4451223" cy="2272157"/>
          </a:xfrm>
          <a:custGeom>
            <a:avLst/>
            <a:gdLst/>
            <a:ahLst/>
            <a:cxnLst/>
            <a:rect l="l" t="t" r="r" b="b"/>
            <a:pathLst>
              <a:path w="4451223" h="2272157">
                <a:moveTo>
                  <a:pt x="0" y="2272157"/>
                </a:moveTo>
                <a:lnTo>
                  <a:pt x="4451223" y="2272157"/>
                </a:lnTo>
                <a:lnTo>
                  <a:pt x="4451223" y="0"/>
                </a:lnTo>
                <a:lnTo>
                  <a:pt x="0" y="0"/>
                </a:lnTo>
                <a:lnTo>
                  <a:pt x="0" y="2272157"/>
                </a:lnTo>
                <a:close/>
              </a:path>
            </a:pathLst>
          </a:custGeom>
          <a:ln w="28574">
            <a:solidFill>
              <a:srgbClr val="BB8B00"/>
            </a:solidFill>
            <a:prstDash val="lgDash"/>
          </a:ln>
        </p:spPr>
        <p:txBody>
          <a:bodyPr wrap="square" lIns="0" tIns="0" rIns="0" bIns="0" rtlCol="0">
            <a:noAutofit/>
          </a:bodyPr>
          <a:lstStyle/>
          <a:p>
            <a:endParaRPr/>
          </a:p>
        </p:txBody>
      </p:sp>
      <p:sp>
        <p:nvSpPr>
          <p:cNvPr id="14" name="object 14"/>
          <p:cNvSpPr/>
          <p:nvPr/>
        </p:nvSpPr>
        <p:spPr>
          <a:xfrm>
            <a:off x="7558153" y="2493776"/>
            <a:ext cx="3691763" cy="706627"/>
          </a:xfrm>
          <a:custGeom>
            <a:avLst/>
            <a:gdLst/>
            <a:ahLst/>
            <a:cxnLst/>
            <a:rect l="l" t="t" r="r" b="b"/>
            <a:pathLst>
              <a:path w="3691763" h="706627">
                <a:moveTo>
                  <a:pt x="0" y="117855"/>
                </a:moveTo>
                <a:lnTo>
                  <a:pt x="7787" y="75639"/>
                </a:lnTo>
                <a:lnTo>
                  <a:pt x="29218" y="40167"/>
                </a:lnTo>
                <a:lnTo>
                  <a:pt x="61393" y="14356"/>
                </a:lnTo>
                <a:lnTo>
                  <a:pt x="101412" y="1123"/>
                </a:lnTo>
                <a:lnTo>
                  <a:pt x="117728" y="0"/>
                </a:lnTo>
                <a:lnTo>
                  <a:pt x="3574033" y="0"/>
                </a:lnTo>
                <a:lnTo>
                  <a:pt x="3616233" y="7804"/>
                </a:lnTo>
                <a:lnTo>
                  <a:pt x="3651666" y="29273"/>
                </a:lnTo>
                <a:lnTo>
                  <a:pt x="3677436" y="61490"/>
                </a:lnTo>
                <a:lnTo>
                  <a:pt x="3690641" y="101536"/>
                </a:lnTo>
                <a:lnTo>
                  <a:pt x="3691763" y="117855"/>
                </a:lnTo>
                <a:lnTo>
                  <a:pt x="3691763" y="588899"/>
                </a:lnTo>
                <a:lnTo>
                  <a:pt x="3683967" y="631119"/>
                </a:lnTo>
                <a:lnTo>
                  <a:pt x="3662515" y="666565"/>
                </a:lnTo>
                <a:lnTo>
                  <a:pt x="3630310" y="692333"/>
                </a:lnTo>
                <a:lnTo>
                  <a:pt x="3590257" y="705519"/>
                </a:lnTo>
                <a:lnTo>
                  <a:pt x="3574033" y="706627"/>
                </a:lnTo>
                <a:lnTo>
                  <a:pt x="117728" y="706627"/>
                </a:lnTo>
                <a:lnTo>
                  <a:pt x="75508" y="698832"/>
                </a:lnTo>
                <a:lnTo>
                  <a:pt x="40062" y="677380"/>
                </a:lnTo>
                <a:lnTo>
                  <a:pt x="14294" y="645175"/>
                </a:lnTo>
                <a:lnTo>
                  <a:pt x="1108" y="605122"/>
                </a:lnTo>
                <a:lnTo>
                  <a:pt x="0" y="588899"/>
                </a:lnTo>
                <a:lnTo>
                  <a:pt x="0" y="117855"/>
                </a:lnTo>
                <a:close/>
              </a:path>
            </a:pathLst>
          </a:custGeom>
          <a:ln w="28575">
            <a:solidFill>
              <a:srgbClr val="BB8B00"/>
            </a:solidFill>
            <a:prstDash val="lgDash"/>
          </a:ln>
        </p:spPr>
        <p:txBody>
          <a:bodyPr wrap="square" lIns="0" tIns="0" rIns="0" bIns="0" rtlCol="0">
            <a:noAutofit/>
          </a:bodyPr>
          <a:lstStyle/>
          <a:p>
            <a:endParaRPr/>
          </a:p>
        </p:txBody>
      </p:sp>
      <p:sp>
        <p:nvSpPr>
          <p:cNvPr id="10" name="object 10"/>
          <p:cNvSpPr txBox="1"/>
          <p:nvPr/>
        </p:nvSpPr>
        <p:spPr>
          <a:xfrm>
            <a:off x="387503" y="197103"/>
            <a:ext cx="576744" cy="380492"/>
          </a:xfrm>
          <a:prstGeom prst="rect">
            <a:avLst/>
          </a:prstGeom>
        </p:spPr>
        <p:txBody>
          <a:bodyPr wrap="square" lIns="0" tIns="18383" rIns="0" bIns="0" rtlCol="0">
            <a:noAutofit/>
          </a:bodyPr>
          <a:lstStyle/>
          <a:p>
            <a:pPr marL="12700">
              <a:lnSpc>
                <a:spcPts val="2895"/>
              </a:lnSpc>
            </a:pPr>
            <a:r>
              <a:rPr sz="2800" b="1" u="heavy" spc="-7" dirty="0">
                <a:solidFill>
                  <a:srgbClr val="404040"/>
                </a:solidFill>
                <a:latin typeface="Calibri"/>
                <a:cs typeface="Calibri"/>
              </a:rPr>
              <a:t>List</a:t>
            </a:r>
            <a:endParaRPr sz="2800">
              <a:latin typeface="Calibri"/>
              <a:cs typeface="Calibri"/>
            </a:endParaRPr>
          </a:p>
        </p:txBody>
      </p:sp>
      <p:sp>
        <p:nvSpPr>
          <p:cNvPr id="9" name="object 9"/>
          <p:cNvSpPr txBox="1"/>
          <p:nvPr/>
        </p:nvSpPr>
        <p:spPr>
          <a:xfrm>
            <a:off x="631954" y="1207786"/>
            <a:ext cx="152655"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8" name="object 8"/>
          <p:cNvSpPr txBox="1"/>
          <p:nvPr/>
        </p:nvSpPr>
        <p:spPr>
          <a:xfrm>
            <a:off x="918466" y="1223141"/>
            <a:ext cx="6193513" cy="279907"/>
          </a:xfrm>
          <a:prstGeom prst="rect">
            <a:avLst/>
          </a:prstGeom>
        </p:spPr>
        <p:txBody>
          <a:bodyPr wrap="square" lIns="0" tIns="13366" rIns="0" bIns="0" rtlCol="0">
            <a:noAutofit/>
          </a:bodyPr>
          <a:lstStyle/>
          <a:p>
            <a:pPr marL="12700">
              <a:lnSpc>
                <a:spcPts val="2105"/>
              </a:lnSpc>
            </a:pPr>
            <a:r>
              <a:rPr sz="2000" spc="-4" dirty="0">
                <a:latin typeface="Calibri"/>
                <a:cs typeface="Calibri"/>
              </a:rPr>
              <a:t>To slice -&gt;Slicing uses the symbol : to access to part of a list:</a:t>
            </a:r>
            <a:endParaRPr sz="2000">
              <a:latin typeface="Calibri"/>
              <a:cs typeface="Calibri"/>
            </a:endParaRPr>
          </a:p>
        </p:txBody>
      </p:sp>
      <p:sp>
        <p:nvSpPr>
          <p:cNvPr id="7" name="object 7"/>
          <p:cNvSpPr txBox="1"/>
          <p:nvPr/>
        </p:nvSpPr>
        <p:spPr>
          <a:xfrm>
            <a:off x="1032766" y="1588899"/>
            <a:ext cx="1276551" cy="279907"/>
          </a:xfrm>
          <a:prstGeom prst="rect">
            <a:avLst/>
          </a:prstGeom>
        </p:spPr>
        <p:txBody>
          <a:bodyPr wrap="square" lIns="0" tIns="13366" rIns="0" bIns="0" rtlCol="0">
            <a:noAutofit/>
          </a:bodyPr>
          <a:lstStyle/>
          <a:p>
            <a:pPr marL="12700">
              <a:lnSpc>
                <a:spcPts val="2105"/>
              </a:lnSpc>
            </a:pPr>
            <a:r>
              <a:rPr sz="2000" spc="-7" dirty="0">
                <a:latin typeface="Calibri"/>
                <a:cs typeface="Calibri"/>
              </a:rPr>
              <a:t>&gt;&gt;&gt; list[first</a:t>
            </a:r>
            <a:endParaRPr sz="2000">
              <a:latin typeface="Calibri"/>
              <a:cs typeface="Calibri"/>
            </a:endParaRPr>
          </a:p>
        </p:txBody>
      </p:sp>
      <p:sp>
        <p:nvSpPr>
          <p:cNvPr id="6" name="object 6"/>
          <p:cNvSpPr txBox="1"/>
          <p:nvPr/>
        </p:nvSpPr>
        <p:spPr>
          <a:xfrm>
            <a:off x="2310133" y="1588899"/>
            <a:ext cx="2254263" cy="279907"/>
          </a:xfrm>
          <a:prstGeom prst="rect">
            <a:avLst/>
          </a:prstGeom>
        </p:spPr>
        <p:txBody>
          <a:bodyPr wrap="square" lIns="0" tIns="13366" rIns="0" bIns="0" rtlCol="0">
            <a:noAutofit/>
          </a:bodyPr>
          <a:lstStyle/>
          <a:p>
            <a:pPr marL="12700">
              <a:lnSpc>
                <a:spcPts val="2105"/>
              </a:lnSpc>
            </a:pPr>
            <a:r>
              <a:rPr sz="2000" spc="-6" dirty="0">
                <a:latin typeface="Calibri"/>
                <a:cs typeface="Calibri"/>
              </a:rPr>
              <a:t>index:last index:step]</a:t>
            </a:r>
            <a:endParaRPr sz="2000">
              <a:latin typeface="Calibri"/>
              <a:cs typeface="Calibri"/>
            </a:endParaRPr>
          </a:p>
        </p:txBody>
      </p:sp>
      <p:sp>
        <p:nvSpPr>
          <p:cNvPr id="5" name="object 5"/>
          <p:cNvSpPr txBox="1"/>
          <p:nvPr/>
        </p:nvSpPr>
        <p:spPr>
          <a:xfrm>
            <a:off x="1032766" y="1954660"/>
            <a:ext cx="1022583" cy="279907"/>
          </a:xfrm>
          <a:prstGeom prst="rect">
            <a:avLst/>
          </a:prstGeom>
        </p:spPr>
        <p:txBody>
          <a:bodyPr wrap="square" lIns="0" tIns="13366" rIns="0" bIns="0" rtlCol="0">
            <a:noAutofit/>
          </a:bodyPr>
          <a:lstStyle/>
          <a:p>
            <a:pPr marL="12700">
              <a:lnSpc>
                <a:spcPts val="2105"/>
              </a:lnSpc>
            </a:pPr>
            <a:r>
              <a:rPr sz="2000" spc="-2" dirty="0">
                <a:latin typeface="Calibri"/>
                <a:cs typeface="Calibri"/>
              </a:rPr>
              <a:t>&gt;&gt;&gt; list[:]</a:t>
            </a:r>
            <a:endParaRPr sz="2000">
              <a:latin typeface="Calibri"/>
              <a:cs typeface="Calibri"/>
            </a:endParaRPr>
          </a:p>
        </p:txBody>
      </p:sp>
      <p:sp>
        <p:nvSpPr>
          <p:cNvPr id="4" name="object 4"/>
          <p:cNvSpPr txBox="1"/>
          <p:nvPr/>
        </p:nvSpPr>
        <p:spPr>
          <a:xfrm>
            <a:off x="7637781" y="2713609"/>
            <a:ext cx="3364395" cy="254000"/>
          </a:xfrm>
          <a:prstGeom prst="rect">
            <a:avLst/>
          </a:prstGeom>
        </p:spPr>
        <p:txBody>
          <a:bodyPr wrap="square" lIns="0" tIns="12065" rIns="0" bIns="0" rtlCol="0">
            <a:noAutofit/>
          </a:bodyPr>
          <a:lstStyle/>
          <a:p>
            <a:pPr marL="12700">
              <a:lnSpc>
                <a:spcPts val="1900"/>
              </a:lnSpc>
            </a:pPr>
            <a:r>
              <a:rPr sz="1800" spc="0" dirty="0">
                <a:latin typeface="Calibri"/>
                <a:cs typeface="Calibri"/>
              </a:rPr>
              <a:t>Last element is accessed through -1</a:t>
            </a:r>
            <a:endParaRPr sz="1800">
              <a:latin typeface="Calibri"/>
              <a:cs typeface="Calibri"/>
            </a:endParaRPr>
          </a:p>
        </p:txBody>
      </p:sp>
      <p:sp>
        <p:nvSpPr>
          <p:cNvPr id="2" name="object 2"/>
          <p:cNvSpPr txBox="1"/>
          <p:nvPr/>
        </p:nvSpPr>
        <p:spPr>
          <a:xfrm>
            <a:off x="2157479" y="2064261"/>
            <a:ext cx="4451223" cy="2272157"/>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3"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7" name="object 7"/>
          <p:cNvSpPr/>
          <p:nvPr/>
        </p:nvSpPr>
        <p:spPr>
          <a:xfrm>
            <a:off x="1828801" y="2862317"/>
            <a:ext cx="6100699" cy="3306699"/>
          </a:xfrm>
          <a:prstGeom prst="rect">
            <a:avLst/>
          </a:prstGeom>
          <a:blipFill>
            <a:blip r:embed="rId2" cstate="print"/>
            <a:stretch>
              <a:fillRect/>
            </a:stretch>
          </a:blipFill>
        </p:spPr>
        <p:txBody>
          <a:bodyPr wrap="square" lIns="0" tIns="0" rIns="0" bIns="0" rtlCol="0">
            <a:noAutofit/>
          </a:bodyPr>
          <a:lstStyle/>
          <a:p>
            <a:endParaRPr/>
          </a:p>
        </p:txBody>
      </p:sp>
      <p:sp>
        <p:nvSpPr>
          <p:cNvPr id="6" name="object 6"/>
          <p:cNvSpPr txBox="1"/>
          <p:nvPr/>
        </p:nvSpPr>
        <p:spPr>
          <a:xfrm>
            <a:off x="387505" y="197103"/>
            <a:ext cx="1947841" cy="380492"/>
          </a:xfrm>
          <a:prstGeom prst="rect">
            <a:avLst/>
          </a:prstGeom>
        </p:spPr>
        <p:txBody>
          <a:bodyPr wrap="square" lIns="0" tIns="18383" rIns="0" bIns="0" rtlCol="0">
            <a:noAutofit/>
          </a:bodyPr>
          <a:lstStyle/>
          <a:p>
            <a:pPr marL="12700">
              <a:lnSpc>
                <a:spcPts val="2895"/>
              </a:lnSpc>
            </a:pPr>
            <a:r>
              <a:rPr sz="2800" b="1" u="heavy" spc="-6" dirty="0">
                <a:solidFill>
                  <a:srgbClr val="404040"/>
                </a:solidFill>
                <a:latin typeface="Calibri"/>
                <a:cs typeface="Calibri"/>
              </a:rPr>
              <a:t>List as stacks</a:t>
            </a:r>
            <a:endParaRPr sz="2800">
              <a:latin typeface="Calibri"/>
              <a:cs typeface="Calibri"/>
            </a:endParaRPr>
          </a:p>
        </p:txBody>
      </p:sp>
      <p:sp>
        <p:nvSpPr>
          <p:cNvPr id="5" name="object 5"/>
          <p:cNvSpPr txBox="1"/>
          <p:nvPr/>
        </p:nvSpPr>
        <p:spPr>
          <a:xfrm>
            <a:off x="1032766" y="1223138"/>
            <a:ext cx="10217607" cy="1316609"/>
          </a:xfrm>
          <a:prstGeom prst="rect">
            <a:avLst/>
          </a:prstGeom>
        </p:spPr>
        <p:txBody>
          <a:bodyPr wrap="square" lIns="0" tIns="13366" rIns="0" bIns="0" rtlCol="0">
            <a:noAutofit/>
          </a:bodyPr>
          <a:lstStyle/>
          <a:p>
            <a:pPr marL="12700" marR="33808">
              <a:lnSpc>
                <a:spcPts val="2105"/>
              </a:lnSpc>
            </a:pPr>
            <a:r>
              <a:rPr sz="2000" spc="-3" dirty="0">
                <a:latin typeface="Calibri"/>
                <a:cs typeface="Calibri"/>
              </a:rPr>
              <a:t>Lists is treated as stacks, that is a last-in, first-out data structures (LIFO).</a:t>
            </a:r>
            <a:endParaRPr sz="2000">
              <a:latin typeface="Calibri"/>
              <a:cs typeface="Calibri"/>
            </a:endParaRPr>
          </a:p>
          <a:p>
            <a:pPr marL="12700" marR="33808">
              <a:lnSpc>
                <a:spcPct val="101725"/>
              </a:lnSpc>
              <a:spcBef>
                <a:spcPts val="329"/>
              </a:spcBef>
            </a:pPr>
            <a:r>
              <a:rPr sz="2000" spc="-2" dirty="0">
                <a:latin typeface="Calibri"/>
                <a:cs typeface="Calibri"/>
              </a:rPr>
              <a:t>An item can be added to a list by using the append() method.</a:t>
            </a:r>
            <a:endParaRPr sz="2000">
              <a:latin typeface="Calibri"/>
              <a:cs typeface="Calibri"/>
            </a:endParaRPr>
          </a:p>
          <a:p>
            <a:pPr marL="12700">
              <a:lnSpc>
                <a:spcPts val="2400"/>
              </a:lnSpc>
              <a:spcBef>
                <a:spcPts val="580"/>
              </a:spcBef>
            </a:pPr>
            <a:r>
              <a:rPr sz="2000" dirty="0">
                <a:latin typeface="Calibri"/>
                <a:cs typeface="Calibri"/>
              </a:rPr>
              <a:t>The la</a:t>
            </a:r>
            <a:r>
              <a:rPr sz="2000" spc="-29" dirty="0">
                <a:latin typeface="Calibri"/>
                <a:cs typeface="Calibri"/>
              </a:rPr>
              <a:t>s</a:t>
            </a:r>
            <a:r>
              <a:rPr sz="2000" spc="0" dirty="0">
                <a:latin typeface="Calibri"/>
                <a:cs typeface="Calibri"/>
              </a:rPr>
              <a:t>t</a:t>
            </a:r>
            <a:r>
              <a:rPr sz="2000" spc="14" dirty="0">
                <a:latin typeface="Calibri"/>
                <a:cs typeface="Calibri"/>
              </a:rPr>
              <a:t> </a:t>
            </a:r>
            <a:r>
              <a:rPr sz="2000" spc="0" dirty="0">
                <a:latin typeface="Calibri"/>
                <a:cs typeface="Calibri"/>
              </a:rPr>
              <a:t>i</a:t>
            </a:r>
            <a:r>
              <a:rPr sz="2000" spc="-25" dirty="0">
                <a:latin typeface="Calibri"/>
                <a:cs typeface="Calibri"/>
              </a:rPr>
              <a:t>t</a:t>
            </a:r>
            <a:r>
              <a:rPr sz="2000" spc="0" dirty="0">
                <a:latin typeface="Calibri"/>
                <a:cs typeface="Calibri"/>
              </a:rPr>
              <a:t>em</a:t>
            </a:r>
            <a:r>
              <a:rPr sz="2000" spc="9" dirty="0">
                <a:latin typeface="Calibri"/>
                <a:cs typeface="Calibri"/>
              </a:rPr>
              <a:t> </a:t>
            </a:r>
            <a:r>
              <a:rPr sz="2000" spc="-9" dirty="0">
                <a:latin typeface="Calibri"/>
                <a:cs typeface="Calibri"/>
              </a:rPr>
              <a:t>c</a:t>
            </a:r>
            <a:r>
              <a:rPr sz="2000" spc="0" dirty="0">
                <a:latin typeface="Calibri"/>
                <a:cs typeface="Calibri"/>
              </a:rPr>
              <a:t>an be</a:t>
            </a:r>
            <a:r>
              <a:rPr sz="2000" spc="-9" dirty="0">
                <a:latin typeface="Calibri"/>
                <a:cs typeface="Calibri"/>
              </a:rPr>
              <a:t> </a:t>
            </a:r>
            <a:r>
              <a:rPr sz="2000" spc="-25" dirty="0">
                <a:latin typeface="Calibri"/>
                <a:cs typeface="Calibri"/>
              </a:rPr>
              <a:t>r</a:t>
            </a:r>
            <a:r>
              <a:rPr sz="2000" spc="0" dirty="0">
                <a:latin typeface="Calibri"/>
                <a:cs typeface="Calibri"/>
              </a:rPr>
              <a:t>e</a:t>
            </a:r>
            <a:r>
              <a:rPr sz="2000" spc="-4" dirty="0">
                <a:latin typeface="Calibri"/>
                <a:cs typeface="Calibri"/>
              </a:rPr>
              <a:t>m</a:t>
            </a:r>
            <a:r>
              <a:rPr sz="2000" spc="-14" dirty="0">
                <a:latin typeface="Calibri"/>
                <a:cs typeface="Calibri"/>
              </a:rPr>
              <a:t>o</a:t>
            </a:r>
            <a:r>
              <a:rPr sz="2000" spc="-29" dirty="0">
                <a:latin typeface="Calibri"/>
                <a:cs typeface="Calibri"/>
              </a:rPr>
              <a:t>v</a:t>
            </a:r>
            <a:r>
              <a:rPr sz="2000" spc="0" dirty="0">
                <a:latin typeface="Calibri"/>
                <a:cs typeface="Calibri"/>
              </a:rPr>
              <a:t>ed f</a:t>
            </a:r>
            <a:r>
              <a:rPr sz="2000" spc="-34" dirty="0">
                <a:latin typeface="Calibri"/>
                <a:cs typeface="Calibri"/>
              </a:rPr>
              <a:t>r</a:t>
            </a:r>
            <a:r>
              <a:rPr sz="2000" spc="0" dirty="0">
                <a:latin typeface="Calibri"/>
                <a:cs typeface="Calibri"/>
              </a:rPr>
              <a:t>om the l</a:t>
            </a:r>
            <a:r>
              <a:rPr sz="2000" spc="-4" dirty="0">
                <a:latin typeface="Calibri"/>
                <a:cs typeface="Calibri"/>
              </a:rPr>
              <a:t>i</a:t>
            </a:r>
            <a:r>
              <a:rPr sz="2000" spc="-29" dirty="0">
                <a:latin typeface="Calibri"/>
                <a:cs typeface="Calibri"/>
              </a:rPr>
              <a:t>s</a:t>
            </a:r>
            <a:r>
              <a:rPr sz="2000" spc="0" dirty="0">
                <a:latin typeface="Calibri"/>
                <a:cs typeface="Calibri"/>
              </a:rPr>
              <a:t>t</a:t>
            </a:r>
            <a:r>
              <a:rPr sz="2000" spc="14" dirty="0">
                <a:latin typeface="Calibri"/>
                <a:cs typeface="Calibri"/>
              </a:rPr>
              <a:t> </a:t>
            </a:r>
            <a:r>
              <a:rPr sz="2000" spc="-9" dirty="0">
                <a:latin typeface="Calibri"/>
                <a:cs typeface="Calibri"/>
              </a:rPr>
              <a:t>b</a:t>
            </a:r>
            <a:r>
              <a:rPr sz="2000" spc="0" dirty="0">
                <a:latin typeface="Calibri"/>
                <a:cs typeface="Calibri"/>
              </a:rPr>
              <a:t>y us</a:t>
            </a:r>
            <a:r>
              <a:rPr sz="2000" spc="-9" dirty="0">
                <a:latin typeface="Calibri"/>
                <a:cs typeface="Calibri"/>
              </a:rPr>
              <a:t>i</a:t>
            </a:r>
            <a:r>
              <a:rPr sz="2000" spc="0" dirty="0">
                <a:latin typeface="Calibri"/>
                <a:cs typeface="Calibri"/>
              </a:rPr>
              <a:t>ng</a:t>
            </a:r>
            <a:r>
              <a:rPr sz="2000" spc="-14" dirty="0">
                <a:latin typeface="Calibri"/>
                <a:cs typeface="Calibri"/>
              </a:rPr>
              <a:t> </a:t>
            </a:r>
            <a:r>
              <a:rPr sz="2000" spc="0" dirty="0">
                <a:latin typeface="Calibri"/>
                <a:cs typeface="Calibri"/>
              </a:rPr>
              <a:t>the </a:t>
            </a:r>
            <a:r>
              <a:rPr sz="2000" spc="4" dirty="0">
                <a:latin typeface="Calibri"/>
                <a:cs typeface="Calibri"/>
              </a:rPr>
              <a:t>p</a:t>
            </a:r>
            <a:r>
              <a:rPr sz="2000" spc="0" dirty="0">
                <a:latin typeface="Calibri"/>
                <a:cs typeface="Calibri"/>
              </a:rPr>
              <a:t>op</a:t>
            </a:r>
            <a:r>
              <a:rPr sz="2000" spc="4" dirty="0">
                <a:latin typeface="Calibri"/>
                <a:cs typeface="Calibri"/>
              </a:rPr>
              <a:t>(</a:t>
            </a:r>
            <a:r>
              <a:rPr sz="2000" spc="0" dirty="0">
                <a:latin typeface="Calibri"/>
                <a:cs typeface="Calibri"/>
              </a:rPr>
              <a:t>)</a:t>
            </a:r>
            <a:r>
              <a:rPr sz="2000" spc="-14" dirty="0">
                <a:latin typeface="Calibri"/>
                <a:cs typeface="Calibri"/>
              </a:rPr>
              <a:t> </a:t>
            </a:r>
            <a:r>
              <a:rPr sz="2000" spc="0" dirty="0">
                <a:latin typeface="Calibri"/>
                <a:cs typeface="Calibri"/>
              </a:rPr>
              <a:t>m</a:t>
            </a:r>
            <a:r>
              <a:rPr sz="2000" spc="-19" dirty="0">
                <a:latin typeface="Calibri"/>
                <a:cs typeface="Calibri"/>
              </a:rPr>
              <a:t>e</a:t>
            </a:r>
            <a:r>
              <a:rPr sz="2000" spc="0" dirty="0">
                <a:latin typeface="Calibri"/>
                <a:cs typeface="Calibri"/>
              </a:rPr>
              <a:t>thod w</a:t>
            </a:r>
            <a:r>
              <a:rPr sz="2000" spc="-9" dirty="0">
                <a:latin typeface="Calibri"/>
                <a:cs typeface="Calibri"/>
              </a:rPr>
              <a:t>i</a:t>
            </a:r>
            <a:r>
              <a:rPr sz="2000" spc="0" dirty="0">
                <a:latin typeface="Calibri"/>
                <a:cs typeface="Calibri"/>
              </a:rPr>
              <a:t>tho</a:t>
            </a:r>
            <a:r>
              <a:rPr sz="2000" spc="4" dirty="0">
                <a:latin typeface="Calibri"/>
                <a:cs typeface="Calibri"/>
              </a:rPr>
              <a:t>u</a:t>
            </a:r>
            <a:r>
              <a:rPr sz="2000" spc="0" dirty="0">
                <a:latin typeface="Calibri"/>
                <a:cs typeface="Calibri"/>
              </a:rPr>
              <a:t>t</a:t>
            </a:r>
            <a:r>
              <a:rPr sz="2000" spc="-4" dirty="0">
                <a:latin typeface="Calibri"/>
                <a:cs typeface="Calibri"/>
              </a:rPr>
              <a:t> </a:t>
            </a:r>
            <a:r>
              <a:rPr sz="2000" spc="0" dirty="0">
                <a:latin typeface="Calibri"/>
                <a:cs typeface="Calibri"/>
              </a:rPr>
              <a:t>pass</a:t>
            </a:r>
            <a:r>
              <a:rPr sz="2000" spc="-9" dirty="0">
                <a:latin typeface="Calibri"/>
                <a:cs typeface="Calibri"/>
              </a:rPr>
              <a:t>i</a:t>
            </a:r>
            <a:r>
              <a:rPr sz="2000" spc="0" dirty="0">
                <a:latin typeface="Calibri"/>
                <a:cs typeface="Calibri"/>
              </a:rPr>
              <a:t>ng</a:t>
            </a:r>
            <a:r>
              <a:rPr sz="2000" spc="4" dirty="0">
                <a:latin typeface="Calibri"/>
                <a:cs typeface="Calibri"/>
              </a:rPr>
              <a:t> </a:t>
            </a:r>
            <a:r>
              <a:rPr sz="2000" spc="0" dirty="0">
                <a:latin typeface="Calibri"/>
                <a:cs typeface="Calibri"/>
              </a:rPr>
              <a:t>a</a:t>
            </a:r>
            <a:r>
              <a:rPr sz="2000" spc="-29" dirty="0">
                <a:latin typeface="Calibri"/>
                <a:cs typeface="Calibri"/>
              </a:rPr>
              <a:t>n</a:t>
            </a:r>
            <a:r>
              <a:rPr sz="2000" spc="0" dirty="0">
                <a:latin typeface="Calibri"/>
                <a:cs typeface="Calibri"/>
              </a:rPr>
              <a:t>y</a:t>
            </a:r>
            <a:r>
              <a:rPr sz="2000" spc="-14" dirty="0">
                <a:latin typeface="Calibri"/>
                <a:cs typeface="Calibri"/>
              </a:rPr>
              <a:t> </a:t>
            </a:r>
            <a:r>
              <a:rPr sz="2000" spc="0" dirty="0">
                <a:latin typeface="Calibri"/>
                <a:cs typeface="Calibri"/>
              </a:rPr>
              <a:t>ind</a:t>
            </a:r>
            <a:r>
              <a:rPr sz="2000" spc="-34" dirty="0">
                <a:latin typeface="Calibri"/>
                <a:cs typeface="Calibri"/>
              </a:rPr>
              <a:t>e</a:t>
            </a:r>
            <a:r>
              <a:rPr sz="2000" spc="0" dirty="0">
                <a:latin typeface="Calibri"/>
                <a:cs typeface="Calibri"/>
              </a:rPr>
              <a:t>x</a:t>
            </a:r>
            <a:r>
              <a:rPr sz="2000" spc="-9" dirty="0">
                <a:latin typeface="Calibri"/>
                <a:cs typeface="Calibri"/>
              </a:rPr>
              <a:t> </a:t>
            </a:r>
            <a:r>
              <a:rPr sz="2000" spc="-25" dirty="0">
                <a:latin typeface="Calibri"/>
                <a:cs typeface="Calibri"/>
              </a:rPr>
              <a:t>t</a:t>
            </a:r>
            <a:r>
              <a:rPr sz="2000" spc="0" dirty="0">
                <a:latin typeface="Calibri"/>
                <a:cs typeface="Calibri"/>
              </a:rPr>
              <a:t>o </a:t>
            </a:r>
            <a:r>
              <a:rPr sz="2000" spc="-4" dirty="0">
                <a:latin typeface="Calibri"/>
                <a:cs typeface="Calibri"/>
              </a:rPr>
              <a:t>i</a:t>
            </a:r>
            <a:r>
              <a:rPr sz="2000" spc="0" dirty="0">
                <a:latin typeface="Calibri"/>
                <a:cs typeface="Calibri"/>
              </a:rPr>
              <a:t>t.</a:t>
            </a:r>
            <a:endParaRPr sz="2000">
              <a:latin typeface="Calibri"/>
              <a:cs typeface="Calibri"/>
            </a:endParaRPr>
          </a:p>
        </p:txBody>
      </p:sp>
      <p:sp>
        <p:nvSpPr>
          <p:cNvPr id="3" name="object 3"/>
          <p:cNvSpPr txBox="1"/>
          <p:nvPr/>
        </p:nvSpPr>
        <p:spPr>
          <a:xfrm>
            <a:off x="898284" y="336423"/>
            <a:ext cx="82139"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1297371" y="336423"/>
            <a:ext cx="80400"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3" y="6610350"/>
            <a:ext cx="12191999" cy="247646"/>
          </a:xfrm>
          <a:custGeom>
            <a:avLst/>
            <a:gdLst/>
            <a:ahLst/>
            <a:cxnLst/>
            <a:rect l="l" t="t" r="r" b="b"/>
            <a:pathLst>
              <a:path w="12191999" h="247646">
                <a:moveTo>
                  <a:pt x="12191999" y="247646"/>
                </a:moveTo>
                <a:lnTo>
                  <a:pt x="12191999" y="0"/>
                </a:lnTo>
                <a:lnTo>
                  <a:pt x="0" y="0"/>
                </a:lnTo>
                <a:lnTo>
                  <a:pt x="0" y="247646"/>
                </a:lnTo>
                <a:lnTo>
                  <a:pt x="12191999" y="247646"/>
                </a:lnTo>
                <a:close/>
              </a:path>
            </a:pathLst>
          </a:custGeom>
          <a:solidFill>
            <a:srgbClr val="FFC000"/>
          </a:solidFill>
        </p:spPr>
        <p:txBody>
          <a:bodyPr wrap="square" lIns="0" tIns="0" rIns="0" bIns="0" rtlCol="0">
            <a:noAutofit/>
          </a:bodyPr>
          <a:lstStyle/>
          <a:p>
            <a:endParaRPr/>
          </a:p>
        </p:txBody>
      </p:sp>
      <p:sp>
        <p:nvSpPr>
          <p:cNvPr id="15" name="object 15"/>
          <p:cNvSpPr/>
          <p:nvPr/>
        </p:nvSpPr>
        <p:spPr>
          <a:xfrm>
            <a:off x="8866508" y="3463036"/>
            <a:ext cx="2764281" cy="1455293"/>
          </a:xfrm>
          <a:custGeom>
            <a:avLst/>
            <a:gdLst/>
            <a:ahLst/>
            <a:cxnLst/>
            <a:rect l="l" t="t" r="r" b="b"/>
            <a:pathLst>
              <a:path w="2764281" h="1455292">
                <a:moveTo>
                  <a:pt x="0" y="242569"/>
                </a:moveTo>
                <a:lnTo>
                  <a:pt x="0" y="1212722"/>
                </a:lnTo>
                <a:lnTo>
                  <a:pt x="803" y="1232619"/>
                </a:lnTo>
                <a:lnTo>
                  <a:pt x="7048" y="1271021"/>
                </a:lnTo>
                <a:lnTo>
                  <a:pt x="27071" y="1324205"/>
                </a:lnTo>
                <a:lnTo>
                  <a:pt x="58385" y="1370592"/>
                </a:lnTo>
                <a:lnTo>
                  <a:pt x="99303" y="1408496"/>
                </a:lnTo>
                <a:lnTo>
                  <a:pt x="148143" y="1436233"/>
                </a:lnTo>
                <a:lnTo>
                  <a:pt x="203219" y="1452118"/>
                </a:lnTo>
                <a:lnTo>
                  <a:pt x="242570" y="1455293"/>
                </a:lnTo>
                <a:lnTo>
                  <a:pt x="2521712" y="1455293"/>
                </a:lnTo>
                <a:lnTo>
                  <a:pt x="2561031" y="1452118"/>
                </a:lnTo>
                <a:lnTo>
                  <a:pt x="2598340" y="1442928"/>
                </a:lnTo>
                <a:lnTo>
                  <a:pt x="2649438" y="1418954"/>
                </a:lnTo>
                <a:lnTo>
                  <a:pt x="2693193" y="1384252"/>
                </a:lnTo>
                <a:lnTo>
                  <a:pt x="2727913" y="1340506"/>
                </a:lnTo>
                <a:lnTo>
                  <a:pt x="2751905" y="1289400"/>
                </a:lnTo>
                <a:lnTo>
                  <a:pt x="2761104" y="1252073"/>
                </a:lnTo>
                <a:lnTo>
                  <a:pt x="2764281" y="1212722"/>
                </a:lnTo>
                <a:lnTo>
                  <a:pt x="2764281" y="242569"/>
                </a:lnTo>
                <a:lnTo>
                  <a:pt x="2761104" y="203219"/>
                </a:lnTo>
                <a:lnTo>
                  <a:pt x="2751905" y="165892"/>
                </a:lnTo>
                <a:lnTo>
                  <a:pt x="2727913" y="114786"/>
                </a:lnTo>
                <a:lnTo>
                  <a:pt x="2693193" y="71040"/>
                </a:lnTo>
                <a:lnTo>
                  <a:pt x="2649438" y="36338"/>
                </a:lnTo>
                <a:lnTo>
                  <a:pt x="2598340" y="12364"/>
                </a:lnTo>
                <a:lnTo>
                  <a:pt x="2561031" y="3174"/>
                </a:lnTo>
                <a:lnTo>
                  <a:pt x="2521712" y="0"/>
                </a:lnTo>
                <a:lnTo>
                  <a:pt x="242570" y="0"/>
                </a:lnTo>
                <a:lnTo>
                  <a:pt x="203219" y="3174"/>
                </a:lnTo>
                <a:lnTo>
                  <a:pt x="165892" y="12364"/>
                </a:lnTo>
                <a:lnTo>
                  <a:pt x="114786" y="36338"/>
                </a:lnTo>
                <a:lnTo>
                  <a:pt x="71040" y="71040"/>
                </a:lnTo>
                <a:lnTo>
                  <a:pt x="36338" y="114786"/>
                </a:lnTo>
                <a:lnTo>
                  <a:pt x="12364" y="165892"/>
                </a:lnTo>
                <a:lnTo>
                  <a:pt x="3174" y="203219"/>
                </a:lnTo>
                <a:lnTo>
                  <a:pt x="0" y="242569"/>
                </a:lnTo>
                <a:close/>
              </a:path>
            </a:pathLst>
          </a:custGeom>
          <a:solidFill>
            <a:srgbClr val="FFC000"/>
          </a:solidFill>
        </p:spPr>
        <p:txBody>
          <a:bodyPr wrap="square" lIns="0" tIns="0" rIns="0" bIns="0" rtlCol="0">
            <a:noAutofit/>
          </a:bodyPr>
          <a:lstStyle/>
          <a:p>
            <a:endParaRPr/>
          </a:p>
        </p:txBody>
      </p:sp>
      <p:sp>
        <p:nvSpPr>
          <p:cNvPr id="16" name="object 16"/>
          <p:cNvSpPr/>
          <p:nvPr/>
        </p:nvSpPr>
        <p:spPr>
          <a:xfrm>
            <a:off x="8866508" y="3463036"/>
            <a:ext cx="2764281" cy="1455293"/>
          </a:xfrm>
          <a:custGeom>
            <a:avLst/>
            <a:gdLst/>
            <a:ahLst/>
            <a:cxnLst/>
            <a:rect l="l" t="t" r="r" b="b"/>
            <a:pathLst>
              <a:path w="2764281" h="1455292">
                <a:moveTo>
                  <a:pt x="0" y="242569"/>
                </a:moveTo>
                <a:lnTo>
                  <a:pt x="3174" y="203219"/>
                </a:lnTo>
                <a:lnTo>
                  <a:pt x="12364" y="165892"/>
                </a:lnTo>
                <a:lnTo>
                  <a:pt x="36338" y="114786"/>
                </a:lnTo>
                <a:lnTo>
                  <a:pt x="71040" y="71040"/>
                </a:lnTo>
                <a:lnTo>
                  <a:pt x="114786" y="36338"/>
                </a:lnTo>
                <a:lnTo>
                  <a:pt x="165892" y="12364"/>
                </a:lnTo>
                <a:lnTo>
                  <a:pt x="203219" y="3174"/>
                </a:lnTo>
                <a:lnTo>
                  <a:pt x="242570" y="0"/>
                </a:lnTo>
                <a:lnTo>
                  <a:pt x="2521712" y="0"/>
                </a:lnTo>
                <a:lnTo>
                  <a:pt x="2561031" y="3174"/>
                </a:lnTo>
                <a:lnTo>
                  <a:pt x="2598340" y="12364"/>
                </a:lnTo>
                <a:lnTo>
                  <a:pt x="2649438" y="36338"/>
                </a:lnTo>
                <a:lnTo>
                  <a:pt x="2693193" y="71040"/>
                </a:lnTo>
                <a:lnTo>
                  <a:pt x="2727913" y="114786"/>
                </a:lnTo>
                <a:lnTo>
                  <a:pt x="2751905" y="165892"/>
                </a:lnTo>
                <a:lnTo>
                  <a:pt x="2761104" y="203219"/>
                </a:lnTo>
                <a:lnTo>
                  <a:pt x="2764281" y="242569"/>
                </a:lnTo>
                <a:lnTo>
                  <a:pt x="2764281" y="1212722"/>
                </a:lnTo>
                <a:lnTo>
                  <a:pt x="2761104" y="1252073"/>
                </a:lnTo>
                <a:lnTo>
                  <a:pt x="2751905" y="1289400"/>
                </a:lnTo>
                <a:lnTo>
                  <a:pt x="2727913" y="1340506"/>
                </a:lnTo>
                <a:lnTo>
                  <a:pt x="2693193" y="1384252"/>
                </a:lnTo>
                <a:lnTo>
                  <a:pt x="2649438" y="1418954"/>
                </a:lnTo>
                <a:lnTo>
                  <a:pt x="2598340" y="1442928"/>
                </a:lnTo>
                <a:lnTo>
                  <a:pt x="2561031" y="1452118"/>
                </a:lnTo>
                <a:lnTo>
                  <a:pt x="2521712" y="1455293"/>
                </a:lnTo>
                <a:lnTo>
                  <a:pt x="242570" y="1455293"/>
                </a:lnTo>
                <a:lnTo>
                  <a:pt x="203219" y="1452118"/>
                </a:lnTo>
                <a:lnTo>
                  <a:pt x="165892" y="1442928"/>
                </a:lnTo>
                <a:lnTo>
                  <a:pt x="114786" y="1418954"/>
                </a:lnTo>
                <a:lnTo>
                  <a:pt x="71040" y="1384252"/>
                </a:lnTo>
                <a:lnTo>
                  <a:pt x="36338" y="1340506"/>
                </a:lnTo>
                <a:lnTo>
                  <a:pt x="12364" y="1289400"/>
                </a:lnTo>
                <a:lnTo>
                  <a:pt x="3174" y="1252073"/>
                </a:lnTo>
                <a:lnTo>
                  <a:pt x="0" y="1212722"/>
                </a:lnTo>
                <a:lnTo>
                  <a:pt x="0" y="242569"/>
                </a:lnTo>
                <a:close/>
              </a:path>
            </a:pathLst>
          </a:custGeom>
          <a:ln w="25400">
            <a:solidFill>
              <a:srgbClr val="BB8B00"/>
            </a:solidFill>
          </a:ln>
        </p:spPr>
        <p:txBody>
          <a:bodyPr wrap="square" lIns="0" tIns="0" rIns="0" bIns="0" rtlCol="0">
            <a:noAutofit/>
          </a:bodyPr>
          <a:lstStyle/>
          <a:p>
            <a:endParaRPr/>
          </a:p>
        </p:txBody>
      </p:sp>
      <p:sp>
        <p:nvSpPr>
          <p:cNvPr id="12" name="object 12"/>
          <p:cNvSpPr/>
          <p:nvPr/>
        </p:nvSpPr>
        <p:spPr>
          <a:xfrm>
            <a:off x="1828803" y="1963728"/>
            <a:ext cx="5957951" cy="3705225"/>
          </a:xfrm>
          <a:prstGeom prst="rect">
            <a:avLst/>
          </a:prstGeom>
          <a:blipFill>
            <a:blip r:embed="rId2" cstate="print"/>
            <a:stretch>
              <a:fillRect/>
            </a:stretch>
          </a:blipFill>
        </p:spPr>
        <p:txBody>
          <a:bodyPr wrap="square" lIns="0" tIns="0" rIns="0" bIns="0" rtlCol="0">
            <a:noAutofit/>
          </a:bodyPr>
          <a:lstStyle/>
          <a:p>
            <a:endParaRPr/>
          </a:p>
        </p:txBody>
      </p:sp>
      <p:sp>
        <p:nvSpPr>
          <p:cNvPr id="13" name="object 13"/>
          <p:cNvSpPr/>
          <p:nvPr/>
        </p:nvSpPr>
        <p:spPr>
          <a:xfrm>
            <a:off x="1828802" y="3560614"/>
            <a:ext cx="5763513" cy="2272157"/>
          </a:xfrm>
          <a:custGeom>
            <a:avLst/>
            <a:gdLst/>
            <a:ahLst/>
            <a:cxnLst/>
            <a:rect l="l" t="t" r="r" b="b"/>
            <a:pathLst>
              <a:path w="5763513" h="2272157">
                <a:moveTo>
                  <a:pt x="0" y="2272157"/>
                </a:moveTo>
                <a:lnTo>
                  <a:pt x="5763513" y="2272157"/>
                </a:lnTo>
                <a:lnTo>
                  <a:pt x="5763513" y="0"/>
                </a:lnTo>
                <a:lnTo>
                  <a:pt x="0" y="0"/>
                </a:lnTo>
                <a:lnTo>
                  <a:pt x="0" y="2272157"/>
                </a:lnTo>
                <a:close/>
              </a:path>
            </a:pathLst>
          </a:custGeom>
          <a:ln w="28575">
            <a:solidFill>
              <a:srgbClr val="BB8B00"/>
            </a:solidFill>
            <a:prstDash val="lgDash"/>
          </a:ln>
        </p:spPr>
        <p:txBody>
          <a:bodyPr wrap="square" lIns="0" tIns="0" rIns="0" bIns="0" rtlCol="0">
            <a:noAutofit/>
          </a:bodyPr>
          <a:lstStyle/>
          <a:p>
            <a:endParaRPr/>
          </a:p>
        </p:txBody>
      </p:sp>
      <p:sp>
        <p:nvSpPr>
          <p:cNvPr id="14" name="object 14"/>
          <p:cNvSpPr/>
          <p:nvPr/>
        </p:nvSpPr>
        <p:spPr>
          <a:xfrm>
            <a:off x="3768345" y="4434971"/>
            <a:ext cx="97155" cy="180467"/>
          </a:xfrm>
          <a:custGeom>
            <a:avLst/>
            <a:gdLst/>
            <a:ahLst/>
            <a:cxnLst/>
            <a:rect l="l" t="t" r="r" b="b"/>
            <a:pathLst>
              <a:path w="97154" h="180467">
                <a:moveTo>
                  <a:pt x="25337" y="53289"/>
                </a:moveTo>
                <a:lnTo>
                  <a:pt x="15747" y="48005"/>
                </a:lnTo>
                <a:lnTo>
                  <a:pt x="16001" y="59054"/>
                </a:lnTo>
                <a:lnTo>
                  <a:pt x="25337" y="53289"/>
                </a:lnTo>
                <a:close/>
              </a:path>
              <a:path w="97154" h="180467">
                <a:moveTo>
                  <a:pt x="15747" y="48005"/>
                </a:moveTo>
                <a:lnTo>
                  <a:pt x="12700" y="59943"/>
                </a:lnTo>
                <a:lnTo>
                  <a:pt x="36364" y="59365"/>
                </a:lnTo>
                <a:lnTo>
                  <a:pt x="5098287" y="-64389"/>
                </a:lnTo>
                <a:lnTo>
                  <a:pt x="5098033" y="-77089"/>
                </a:lnTo>
                <a:lnTo>
                  <a:pt x="36066" y="46663"/>
                </a:lnTo>
                <a:lnTo>
                  <a:pt x="12318" y="47243"/>
                </a:lnTo>
                <a:lnTo>
                  <a:pt x="0" y="53847"/>
                </a:lnTo>
                <a:lnTo>
                  <a:pt x="86867" y="101726"/>
                </a:lnTo>
                <a:lnTo>
                  <a:pt x="12700" y="59943"/>
                </a:lnTo>
                <a:lnTo>
                  <a:pt x="15747" y="48005"/>
                </a:lnTo>
                <a:lnTo>
                  <a:pt x="25337" y="53289"/>
                </a:lnTo>
                <a:lnTo>
                  <a:pt x="16001" y="59054"/>
                </a:lnTo>
                <a:lnTo>
                  <a:pt x="15747" y="48005"/>
                </a:lnTo>
                <a:close/>
              </a:path>
              <a:path w="97154" h="180467">
                <a:moveTo>
                  <a:pt x="94995" y="6984"/>
                </a:moveTo>
                <a:lnTo>
                  <a:pt x="93217" y="3936"/>
                </a:lnTo>
                <a:lnTo>
                  <a:pt x="91312" y="1015"/>
                </a:lnTo>
                <a:lnTo>
                  <a:pt x="87375" y="0"/>
                </a:lnTo>
                <a:lnTo>
                  <a:pt x="84454" y="1904"/>
                </a:lnTo>
                <a:lnTo>
                  <a:pt x="0" y="53847"/>
                </a:lnTo>
                <a:lnTo>
                  <a:pt x="12318" y="47243"/>
                </a:lnTo>
                <a:lnTo>
                  <a:pt x="36066" y="46663"/>
                </a:lnTo>
                <a:lnTo>
                  <a:pt x="91058" y="12699"/>
                </a:lnTo>
                <a:lnTo>
                  <a:pt x="94106" y="10921"/>
                </a:lnTo>
                <a:lnTo>
                  <a:pt x="94995" y="6984"/>
                </a:lnTo>
                <a:close/>
              </a:path>
              <a:path w="97154" h="180467">
                <a:moveTo>
                  <a:pt x="86867" y="101726"/>
                </a:moveTo>
                <a:lnTo>
                  <a:pt x="89915" y="103377"/>
                </a:lnTo>
                <a:lnTo>
                  <a:pt x="93852" y="102361"/>
                </a:lnTo>
                <a:lnTo>
                  <a:pt x="95503" y="99186"/>
                </a:lnTo>
                <a:lnTo>
                  <a:pt x="97154" y="96138"/>
                </a:lnTo>
                <a:lnTo>
                  <a:pt x="96011" y="92328"/>
                </a:lnTo>
                <a:lnTo>
                  <a:pt x="92963" y="90550"/>
                </a:lnTo>
                <a:lnTo>
                  <a:pt x="36364" y="59365"/>
                </a:lnTo>
                <a:lnTo>
                  <a:pt x="12700" y="59943"/>
                </a:lnTo>
                <a:lnTo>
                  <a:pt x="86867" y="101726"/>
                </a:lnTo>
                <a:close/>
              </a:path>
            </a:pathLst>
          </a:custGeom>
          <a:solidFill>
            <a:srgbClr val="FFBE00"/>
          </a:solidFill>
        </p:spPr>
        <p:txBody>
          <a:bodyPr wrap="square" lIns="0" tIns="0" rIns="0" bIns="0" rtlCol="0">
            <a:noAutofit/>
          </a:bodyPr>
          <a:lstStyle/>
          <a:p>
            <a:endParaRPr/>
          </a:p>
        </p:txBody>
      </p:sp>
      <p:sp>
        <p:nvSpPr>
          <p:cNvPr id="11" name="object 11"/>
          <p:cNvSpPr txBox="1"/>
          <p:nvPr/>
        </p:nvSpPr>
        <p:spPr>
          <a:xfrm>
            <a:off x="387504" y="197103"/>
            <a:ext cx="2695933" cy="380492"/>
          </a:xfrm>
          <a:prstGeom prst="rect">
            <a:avLst/>
          </a:prstGeom>
        </p:spPr>
        <p:txBody>
          <a:bodyPr wrap="square" lIns="0" tIns="18383" rIns="0" bIns="0" rtlCol="0">
            <a:noAutofit/>
          </a:bodyPr>
          <a:lstStyle/>
          <a:p>
            <a:pPr marL="12700">
              <a:lnSpc>
                <a:spcPts val="2895"/>
              </a:lnSpc>
            </a:pPr>
            <a:r>
              <a:rPr sz="2800" b="1" u="heavy" spc="-13" dirty="0">
                <a:solidFill>
                  <a:srgbClr val="404040"/>
                </a:solidFill>
                <a:latin typeface="Calibri"/>
                <a:cs typeface="Calibri"/>
              </a:rPr>
              <a:t>How to copy a list</a:t>
            </a:r>
            <a:endParaRPr sz="2800">
              <a:latin typeface="Calibri"/>
              <a:cs typeface="Calibri"/>
            </a:endParaRPr>
          </a:p>
        </p:txBody>
      </p:sp>
      <p:sp>
        <p:nvSpPr>
          <p:cNvPr id="10" name="object 10"/>
          <p:cNvSpPr txBox="1"/>
          <p:nvPr/>
        </p:nvSpPr>
        <p:spPr>
          <a:xfrm>
            <a:off x="631954" y="1207786"/>
            <a:ext cx="152655" cy="279908"/>
          </a:xfrm>
          <a:prstGeom prst="rect">
            <a:avLst/>
          </a:prstGeom>
        </p:spPr>
        <p:txBody>
          <a:bodyPr wrap="square" lIns="0" tIns="13652" rIns="0" bIns="0" rtlCol="0">
            <a:noAutofit/>
          </a:bodyPr>
          <a:lstStyle/>
          <a:p>
            <a:pPr marL="12700">
              <a:lnSpc>
                <a:spcPts val="2150"/>
              </a:lnSpc>
            </a:pPr>
            <a:r>
              <a:rPr sz="2000" dirty="0">
                <a:latin typeface="Arial"/>
                <a:cs typeface="Arial"/>
              </a:rPr>
              <a:t>•</a:t>
            </a:r>
            <a:endParaRPr sz="2000">
              <a:latin typeface="Arial"/>
              <a:cs typeface="Arial"/>
            </a:endParaRPr>
          </a:p>
        </p:txBody>
      </p:sp>
      <p:sp>
        <p:nvSpPr>
          <p:cNvPr id="9" name="object 9"/>
          <p:cNvSpPr txBox="1"/>
          <p:nvPr/>
        </p:nvSpPr>
        <p:spPr>
          <a:xfrm>
            <a:off x="974853" y="1223141"/>
            <a:ext cx="3651227" cy="279907"/>
          </a:xfrm>
          <a:prstGeom prst="rect">
            <a:avLst/>
          </a:prstGeom>
        </p:spPr>
        <p:txBody>
          <a:bodyPr wrap="square" lIns="0" tIns="13366" rIns="0" bIns="0" rtlCol="0">
            <a:noAutofit/>
          </a:bodyPr>
          <a:lstStyle/>
          <a:p>
            <a:pPr marL="12700">
              <a:lnSpc>
                <a:spcPts val="2105"/>
              </a:lnSpc>
            </a:pPr>
            <a:r>
              <a:rPr sz="2000" spc="-7" dirty="0">
                <a:latin typeface="Calibri"/>
                <a:cs typeface="Calibri"/>
              </a:rPr>
              <a:t>There are three ways to copy a list:</a:t>
            </a:r>
            <a:endParaRPr sz="2000">
              <a:latin typeface="Calibri"/>
              <a:cs typeface="Calibri"/>
            </a:endParaRPr>
          </a:p>
        </p:txBody>
      </p:sp>
      <p:sp>
        <p:nvSpPr>
          <p:cNvPr id="8" name="object 8"/>
          <p:cNvSpPr txBox="1"/>
          <p:nvPr/>
        </p:nvSpPr>
        <p:spPr>
          <a:xfrm>
            <a:off x="9084945" y="3672208"/>
            <a:ext cx="2360651" cy="1076959"/>
          </a:xfrm>
          <a:prstGeom prst="rect">
            <a:avLst/>
          </a:prstGeom>
        </p:spPr>
        <p:txBody>
          <a:bodyPr wrap="square" lIns="0" tIns="12065" rIns="0" bIns="0" rtlCol="0">
            <a:noAutofit/>
          </a:bodyPr>
          <a:lstStyle/>
          <a:p>
            <a:pPr marL="40131" marR="34290">
              <a:lnSpc>
                <a:spcPts val="1900"/>
              </a:lnSpc>
            </a:pPr>
            <a:r>
              <a:rPr sz="1800" spc="-4" dirty="0">
                <a:solidFill>
                  <a:srgbClr val="FFFFFF"/>
                </a:solidFill>
                <a:latin typeface="Calibri"/>
                <a:cs typeface="Calibri"/>
              </a:rPr>
              <a:t>Even the last item of “a”</a:t>
            </a:r>
            <a:endParaRPr sz="1800">
              <a:latin typeface="Calibri"/>
              <a:cs typeface="Calibri"/>
            </a:endParaRPr>
          </a:p>
          <a:p>
            <a:pPr marL="12700">
              <a:lnSpc>
                <a:spcPts val="2160"/>
              </a:lnSpc>
              <a:spcBef>
                <a:spcPts val="13"/>
              </a:spcBef>
            </a:pPr>
            <a:r>
              <a:rPr sz="1800" spc="0" dirty="0">
                <a:solidFill>
                  <a:srgbClr val="FFFFFF"/>
                </a:solidFill>
                <a:latin typeface="Calibri"/>
                <a:cs typeface="Calibri"/>
              </a:rPr>
              <a:t>is popped out,  the value</a:t>
            </a:r>
            <a:endParaRPr sz="1800">
              <a:latin typeface="Calibri"/>
              <a:cs typeface="Calibri"/>
            </a:endParaRPr>
          </a:p>
          <a:p>
            <a:pPr marL="41655" marR="34290">
              <a:lnSpc>
                <a:spcPts val="2160"/>
              </a:lnSpc>
            </a:pPr>
            <a:r>
              <a:rPr sz="1800" spc="0" dirty="0">
                <a:solidFill>
                  <a:srgbClr val="FFFFFF"/>
                </a:solidFill>
                <a:latin typeface="Calibri"/>
                <a:cs typeface="Calibri"/>
              </a:rPr>
              <a:t>of “b” which was copied</a:t>
            </a:r>
            <a:endParaRPr sz="1800">
              <a:latin typeface="Calibri"/>
              <a:cs typeface="Calibri"/>
            </a:endParaRPr>
          </a:p>
          <a:p>
            <a:pPr marL="55372" marR="34290">
              <a:lnSpc>
                <a:spcPts val="2160"/>
              </a:lnSpc>
            </a:pPr>
            <a:r>
              <a:rPr sz="1800" spc="-7" dirty="0">
                <a:solidFill>
                  <a:srgbClr val="FFFFFF"/>
                </a:solidFill>
                <a:latin typeface="Calibri"/>
                <a:cs typeface="Calibri"/>
              </a:rPr>
              <a:t>earlier, remained intact.</a:t>
            </a:r>
            <a:endParaRPr sz="1800">
              <a:latin typeface="Calibri"/>
              <a:cs typeface="Calibri"/>
            </a:endParaRPr>
          </a:p>
        </p:txBody>
      </p:sp>
      <p:sp>
        <p:nvSpPr>
          <p:cNvPr id="6" name="object 6"/>
          <p:cNvSpPr txBox="1"/>
          <p:nvPr/>
        </p:nvSpPr>
        <p:spPr>
          <a:xfrm>
            <a:off x="1828802" y="3560614"/>
            <a:ext cx="5763513" cy="2272157"/>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1079700" y="336423"/>
            <a:ext cx="80401"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1470305" y="336423"/>
            <a:ext cx="81459"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247260" y="336423"/>
            <a:ext cx="80381"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2502935" y="336423"/>
            <a:ext cx="80375"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TotalTime>
  <Words>2340</Words>
  <Application>Microsoft Office PowerPoint</Application>
  <PresentationFormat>Custom</PresentationFormat>
  <Paragraphs>417</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Abhinash Mishra</dc:creator>
  <cp:lastModifiedBy>Windows User</cp:lastModifiedBy>
  <cp:revision>8</cp:revision>
  <dcterms:created xsi:type="dcterms:W3CDTF">2019-07-17T07:23:16Z</dcterms:created>
  <dcterms:modified xsi:type="dcterms:W3CDTF">2020-04-01T08:58:09Z</dcterms:modified>
</cp:coreProperties>
</file>