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085" r:id="rId6"/>
    <p:sldId id="1282" r:id="rId7"/>
    <p:sldId id="352" r:id="rId8"/>
    <p:sldId id="1283" r:id="rId9"/>
    <p:sldId id="1284" r:id="rId10"/>
    <p:sldId id="1285" r:id="rId11"/>
    <p:sldId id="1286" r:id="rId12"/>
    <p:sldId id="1287" r:id="rId13"/>
    <p:sldId id="1289" r:id="rId14"/>
    <p:sldId id="1292" r:id="rId15"/>
    <p:sldId id="1295" r:id="rId16"/>
    <p:sldId id="1290" r:id="rId17"/>
    <p:sldId id="1293" r:id="rId18"/>
    <p:sldId id="1291" r:id="rId19"/>
    <p:sldId id="1294" r:id="rId20"/>
    <p:sldId id="1288" r:id="rId21"/>
    <p:sldId id="124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90"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F1BB41-7AD7-1CC0-14CB-83A346628A5B}"/>
              </a:ext>
            </a:extLst>
          </p:cNvPr>
          <p:cNvPicPr>
            <a:picLocks noChangeAspect="1"/>
          </p:cNvPicPr>
          <p:nvPr/>
        </p:nvPicPr>
        <p:blipFill>
          <a:blip r:embed="rId2"/>
          <a:stretch>
            <a:fillRect/>
          </a:stretch>
        </p:blipFill>
        <p:spPr>
          <a:xfrm>
            <a:off x="13475" y="0"/>
            <a:ext cx="9117050" cy="5143500"/>
          </a:xfrm>
          <a:prstGeom prst="rect">
            <a:avLst/>
          </a:prstGeom>
        </p:spPr>
      </p:pic>
    </p:spTree>
    <p:extLst>
      <p:ext uri="{BB962C8B-B14F-4D97-AF65-F5344CB8AC3E}">
        <p14:creationId xmlns:p14="http://schemas.microsoft.com/office/powerpoint/2010/main" val="335982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A62E20-4D4B-68DE-48C1-351F584EF97E}"/>
              </a:ext>
            </a:extLst>
          </p:cNvPr>
          <p:cNvSpPr>
            <a:spLocks noGrp="1"/>
          </p:cNvSpPr>
          <p:nvPr>
            <p:ph type="body" idx="1"/>
          </p:nvPr>
        </p:nvSpPr>
        <p:spPr>
          <a:xfrm>
            <a:off x="-67242" y="607006"/>
            <a:ext cx="8461599" cy="4467502"/>
          </a:xfrm>
        </p:spPr>
        <p:txBody>
          <a:bodyPr/>
          <a:lstStyle/>
          <a:p>
            <a:pPr algn="just"/>
            <a:r>
              <a:rPr lang="en-US" sz="1400" b="1" dirty="0"/>
              <a:t>Top 3 </a:t>
            </a:r>
            <a:r>
              <a:rPr lang="en-US" sz="1400" b="1" dirty="0" err="1"/>
              <a:t>SalesPerson</a:t>
            </a:r>
            <a:r>
              <a:rPr lang="en-US" sz="1400" b="1" dirty="0"/>
              <a:t>:</a:t>
            </a:r>
            <a:endParaRPr lang="en-US" sz="1400" dirty="0"/>
          </a:p>
          <a:p>
            <a:pPr marL="444500" indent="0" algn="just">
              <a:buNone/>
            </a:pPr>
            <a:r>
              <a:rPr lang="en-US" sz="1400" dirty="0"/>
              <a:t>﻿Kristi Shaw had the highest Sum of Sales at </a:t>
            </a:r>
            <a:r>
              <a:rPr lang="en-US" sz="1400" b="1" dirty="0"/>
              <a:t>1,00,62,974.19</a:t>
            </a:r>
            <a:r>
              <a:rPr lang="en-US" sz="1400" dirty="0"/>
              <a:t>, followed by Kenneth Lamb at </a:t>
            </a:r>
            <a:r>
              <a:rPr lang="en-US" sz="1400" b="1" dirty="0"/>
              <a:t>99,34,575.88</a:t>
            </a:r>
            <a:r>
              <a:rPr lang="en-US" sz="1400" dirty="0"/>
              <a:t> and David Torres at </a:t>
            </a:r>
            <a:r>
              <a:rPr lang="en-US" sz="1400" b="1" dirty="0"/>
              <a:t>97,62,317.99</a:t>
            </a:r>
            <a:r>
              <a:rPr lang="en-US" sz="1400" dirty="0"/>
              <a:t>.﻿﻿</a:t>
            </a:r>
          </a:p>
          <a:p>
            <a:pPr marL="444500" indent="0" algn="just">
              <a:buNone/>
            </a:pPr>
            <a:r>
              <a:rPr lang="en-US" sz="1400" dirty="0"/>
              <a:t>﻿﻿Kristi Shaw accounted for </a:t>
            </a:r>
            <a:r>
              <a:rPr lang="en-US" sz="1400" b="1" dirty="0"/>
              <a:t>33.81% </a:t>
            </a:r>
            <a:r>
              <a:rPr lang="en-US" sz="1400" dirty="0"/>
              <a:t>of Sum of Sales.﻿﻿</a:t>
            </a:r>
          </a:p>
          <a:p>
            <a:pPr marL="444500" indent="0" algn="just">
              <a:buNone/>
            </a:pPr>
            <a:r>
              <a:rPr lang="en-US" sz="1400" dirty="0"/>
              <a:t>﻿</a:t>
            </a:r>
          </a:p>
          <a:p>
            <a:pPr algn="just"/>
            <a:r>
              <a:rPr lang="en-US" sz="1400" b="1" dirty="0"/>
              <a:t>Sales by Region:</a:t>
            </a:r>
            <a:endParaRPr lang="en-US" sz="1400" dirty="0"/>
          </a:p>
          <a:p>
            <a:pPr marL="444500" indent="0" algn="just">
              <a:buNone/>
            </a:pPr>
            <a:r>
              <a:rPr lang="en-US" sz="1400" b="1" dirty="0"/>
              <a:t>﻿</a:t>
            </a:r>
            <a:r>
              <a:rPr lang="en-US" sz="1400" dirty="0"/>
              <a:t>Europe had the highest Sum of Sales at </a:t>
            </a:r>
            <a:r>
              <a:rPr lang="en-US" sz="1400" b="1" dirty="0"/>
              <a:t>3,56,75,825.02</a:t>
            </a:r>
            <a:r>
              <a:rPr lang="en-US" sz="1400" dirty="0"/>
              <a:t>, followed by America, Asia, and Africa.﻿﻿﻿﻿Europe accounted for </a:t>
            </a:r>
            <a:r>
              <a:rPr lang="en-US" sz="1400" b="1" dirty="0"/>
              <a:t>45.93%</a:t>
            </a:r>
            <a:r>
              <a:rPr lang="en-US" sz="1400" dirty="0"/>
              <a:t> of Sum of Sales.﻿﻿</a:t>
            </a:r>
          </a:p>
          <a:p>
            <a:pPr marL="444500" indent="0" algn="just">
              <a:buNone/>
            </a:pPr>
            <a:r>
              <a:rPr lang="en-US" sz="1400" b="1" dirty="0"/>
              <a:t>﻿</a:t>
            </a:r>
            <a:endParaRPr lang="en-US" sz="1400" dirty="0"/>
          </a:p>
          <a:p>
            <a:pPr algn="just"/>
            <a:r>
              <a:rPr lang="en-US" sz="1400" b="1" dirty="0"/>
              <a:t>Sales by Category:</a:t>
            </a:r>
            <a:endParaRPr lang="en-US" sz="1400" dirty="0"/>
          </a:p>
          <a:p>
            <a:pPr marL="444500" indent="0" algn="just">
              <a:buNone/>
            </a:pPr>
            <a:r>
              <a:rPr lang="en-US" sz="1400" b="1" dirty="0"/>
              <a:t>Fruits and Vegetables</a:t>
            </a:r>
            <a:r>
              <a:rPr lang="en-US" sz="1400" dirty="0"/>
              <a:t> is the top-selling category, generating </a:t>
            </a:r>
            <a:r>
              <a:rPr lang="en-US" sz="1400" b="1" dirty="0"/>
              <a:t>$18.57M</a:t>
            </a:r>
            <a:r>
              <a:rPr lang="en-US" sz="1400" dirty="0"/>
              <a:t> in sales.</a:t>
            </a:r>
          </a:p>
          <a:p>
            <a:pPr marL="444500" indent="0" algn="just">
              <a:buNone/>
            </a:pPr>
            <a:endParaRPr lang="en-US" sz="1400" dirty="0"/>
          </a:p>
          <a:p>
            <a:pPr algn="just"/>
            <a:r>
              <a:rPr lang="en-US" sz="1400" b="1" dirty="0"/>
              <a:t>Sales by Location:</a:t>
            </a:r>
            <a:endParaRPr lang="en-US" sz="1400" dirty="0"/>
          </a:p>
          <a:p>
            <a:pPr marL="444500" indent="0" algn="just">
              <a:buNone/>
            </a:pPr>
            <a:r>
              <a:rPr lang="en-US" sz="1400" dirty="0"/>
              <a:t>At </a:t>
            </a:r>
            <a:r>
              <a:rPr lang="en-US" sz="1400" b="1" dirty="0"/>
              <a:t>3,64,69,996.36</a:t>
            </a:r>
            <a:r>
              <a:rPr lang="en-US" sz="1400" dirty="0"/>
              <a:t>,</a:t>
            </a:r>
            <a:r>
              <a:rPr lang="en-US" sz="1400" b="1" dirty="0"/>
              <a:t> </a:t>
            </a:r>
            <a:r>
              <a:rPr lang="en-US" sz="1400" dirty="0"/>
              <a:t>Fridge had the highest Sum of Sales and was </a:t>
            </a:r>
            <a:r>
              <a:rPr lang="en-US" sz="1400" b="1" dirty="0"/>
              <a:t>372.53% </a:t>
            </a:r>
            <a:r>
              <a:rPr lang="en-US" sz="1400" dirty="0"/>
              <a:t>higher than Freezer, which had the lowest Sum of Sales at </a:t>
            </a:r>
            <a:r>
              <a:rPr lang="en-US" sz="1400" b="1" dirty="0"/>
              <a:t>77,18,048.90</a:t>
            </a:r>
            <a:r>
              <a:rPr lang="en-US" sz="1400" dirty="0"/>
              <a:t>.</a:t>
            </a:r>
          </a:p>
        </p:txBody>
      </p:sp>
    </p:spTree>
    <p:extLst>
      <p:ext uri="{BB962C8B-B14F-4D97-AF65-F5344CB8AC3E}">
        <p14:creationId xmlns:p14="http://schemas.microsoft.com/office/powerpoint/2010/main" val="159765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A62E20-4D4B-68DE-48C1-351F584EF97E}"/>
              </a:ext>
            </a:extLst>
          </p:cNvPr>
          <p:cNvSpPr>
            <a:spLocks noGrp="1"/>
          </p:cNvSpPr>
          <p:nvPr>
            <p:ph type="body" idx="1"/>
          </p:nvPr>
        </p:nvSpPr>
        <p:spPr>
          <a:xfrm>
            <a:off x="-67242" y="607006"/>
            <a:ext cx="8453361" cy="4467502"/>
          </a:xfrm>
        </p:spPr>
        <p:txBody>
          <a:bodyPr/>
          <a:lstStyle/>
          <a:p>
            <a:pPr algn="just"/>
            <a:r>
              <a:rPr lang="en-US" sz="1400" b="1" dirty="0"/>
              <a:t>Manager-Wise Profit:</a:t>
            </a:r>
            <a:endParaRPr lang="en-US" sz="1400" dirty="0"/>
          </a:p>
          <a:p>
            <a:pPr marL="444500" indent="0" algn="just">
              <a:buNone/>
            </a:pPr>
            <a:r>
              <a:rPr lang="en-US" sz="1400" dirty="0"/>
              <a:t>﻿Sum of Profit for Kimberly Mack (4826398.69) was higher than Brian Baldwin (4715447.22).﻿﻿</a:t>
            </a:r>
          </a:p>
          <a:p>
            <a:pPr marL="444500" indent="0" algn="just">
              <a:buNone/>
            </a:pPr>
            <a:r>
              <a:rPr lang="en-US" sz="1400" dirty="0"/>
              <a:t>﻿﻿Kimberly Mack accounted for 50.58% of Sum of Profit.﻿﻿</a:t>
            </a:r>
          </a:p>
        </p:txBody>
      </p:sp>
    </p:spTree>
    <p:extLst>
      <p:ext uri="{BB962C8B-B14F-4D97-AF65-F5344CB8AC3E}">
        <p14:creationId xmlns:p14="http://schemas.microsoft.com/office/powerpoint/2010/main" val="248553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75D765-9109-B23A-1E8D-49194770EB7F}"/>
              </a:ext>
            </a:extLst>
          </p:cNvPr>
          <p:cNvPicPr>
            <a:picLocks noChangeAspect="1"/>
          </p:cNvPicPr>
          <p:nvPr/>
        </p:nvPicPr>
        <p:blipFill>
          <a:blip r:embed="rId2"/>
          <a:stretch>
            <a:fillRect/>
          </a:stretch>
        </p:blipFill>
        <p:spPr>
          <a:xfrm>
            <a:off x="0" y="26991"/>
            <a:ext cx="9144000" cy="5089518"/>
          </a:xfrm>
          <a:prstGeom prst="rect">
            <a:avLst/>
          </a:prstGeom>
        </p:spPr>
      </p:pic>
    </p:spTree>
    <p:extLst>
      <p:ext uri="{BB962C8B-B14F-4D97-AF65-F5344CB8AC3E}">
        <p14:creationId xmlns:p14="http://schemas.microsoft.com/office/powerpoint/2010/main" val="214006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DD4A7-1E47-41EE-86D8-CEB452B62646}"/>
              </a:ext>
            </a:extLst>
          </p:cNvPr>
          <p:cNvSpPr>
            <a:spLocks noGrp="1"/>
          </p:cNvSpPr>
          <p:nvPr>
            <p:ph type="body" idx="1"/>
          </p:nvPr>
        </p:nvSpPr>
        <p:spPr>
          <a:xfrm>
            <a:off x="311700" y="749643"/>
            <a:ext cx="8107370" cy="4316627"/>
          </a:xfrm>
        </p:spPr>
        <p:txBody>
          <a:bodyPr/>
          <a:lstStyle/>
          <a:p>
            <a:pPr algn="just" rtl="0"/>
            <a:r>
              <a:rPr lang="en-US" sz="1400" b="1" dirty="0">
                <a:effectLst/>
              </a:rPr>
              <a:t>Top 5 Stores:</a:t>
            </a:r>
          </a:p>
          <a:p>
            <a:pPr marL="444500" indent="0" algn="just" rtl="0">
              <a:buNone/>
            </a:pPr>
            <a:r>
              <a:rPr lang="en-US" sz="1400" b="1" dirty="0">
                <a:effectLst/>
              </a:rPr>
              <a:t>Greenfield</a:t>
            </a:r>
            <a:r>
              <a:rPr lang="en-US" sz="1400" dirty="0">
                <a:effectLst/>
              </a:rPr>
              <a:t> is the top-performing region, generating </a:t>
            </a:r>
            <a:r>
              <a:rPr lang="en-US" sz="1400" b="1" dirty="0">
                <a:effectLst/>
              </a:rPr>
              <a:t>$49K</a:t>
            </a:r>
            <a:r>
              <a:rPr lang="en-US" sz="1400" dirty="0">
                <a:effectLst/>
              </a:rPr>
              <a:t> in sales.</a:t>
            </a:r>
          </a:p>
          <a:p>
            <a:pPr marL="444500" indent="0" algn="just" rtl="0">
              <a:buNone/>
            </a:pPr>
            <a:r>
              <a:rPr lang="en-US" sz="1400" b="1" dirty="0">
                <a:effectLst/>
              </a:rPr>
              <a:t>Monticello</a:t>
            </a:r>
            <a:r>
              <a:rPr lang="en-US" sz="1400" dirty="0">
                <a:effectLst/>
              </a:rPr>
              <a:t> and </a:t>
            </a:r>
            <a:r>
              <a:rPr lang="en-US" sz="1400" b="1" dirty="0">
                <a:effectLst/>
              </a:rPr>
              <a:t>Lancaster</a:t>
            </a:r>
            <a:r>
              <a:rPr lang="en-US" sz="1400" dirty="0">
                <a:effectLst/>
              </a:rPr>
              <a:t> are the next highest-selling regions, at </a:t>
            </a:r>
            <a:r>
              <a:rPr lang="en-US" sz="1400" b="1" dirty="0">
                <a:effectLst/>
              </a:rPr>
              <a:t>$45K</a:t>
            </a:r>
            <a:r>
              <a:rPr lang="en-US" sz="1400" dirty="0">
                <a:effectLst/>
              </a:rPr>
              <a:t> and </a:t>
            </a:r>
            <a:r>
              <a:rPr lang="en-US" sz="1400" b="1" dirty="0">
                <a:effectLst/>
              </a:rPr>
              <a:t>$39K</a:t>
            </a:r>
            <a:r>
              <a:rPr lang="en-US" sz="1400" dirty="0">
                <a:effectLst/>
              </a:rPr>
              <a:t>, respectively.</a:t>
            </a:r>
          </a:p>
          <a:p>
            <a:pPr marL="444500" indent="0" algn="just" rtl="0">
              <a:buNone/>
            </a:pPr>
            <a:endParaRPr lang="en-US" sz="1400" dirty="0">
              <a:effectLst/>
            </a:endParaRPr>
          </a:p>
          <a:p>
            <a:pPr algn="just" rtl="0"/>
            <a:r>
              <a:rPr lang="en-US" sz="1400" b="1" dirty="0">
                <a:effectLst/>
              </a:rPr>
              <a:t>Year-Wise Sales of Manager:</a:t>
            </a:r>
            <a:endParaRPr lang="en-US" sz="1400" dirty="0">
              <a:effectLst/>
            </a:endParaRPr>
          </a:p>
          <a:p>
            <a:pPr marL="444500" indent="0" algn="just" rtl="0">
              <a:buNone/>
              <a:tabLst>
                <a:tab pos="87313" algn="l"/>
              </a:tabLst>
            </a:pPr>
            <a:r>
              <a:rPr lang="en-US" sz="1400" b="1" dirty="0">
                <a:effectLst/>
              </a:rPr>
              <a:t>Brian Baldwin</a:t>
            </a:r>
            <a:r>
              <a:rPr lang="en-US" sz="1400" dirty="0">
                <a:effectLst/>
              </a:rPr>
              <a:t> has the highest sales in 2005, at </a:t>
            </a:r>
            <a:r>
              <a:rPr lang="en-US" sz="1400" b="1" dirty="0">
                <a:effectLst/>
              </a:rPr>
              <a:t>$20M</a:t>
            </a:r>
            <a:r>
              <a:rPr lang="en-US" sz="1400" dirty="0">
                <a:effectLst/>
              </a:rPr>
              <a:t>.</a:t>
            </a:r>
          </a:p>
          <a:p>
            <a:pPr marL="444500" indent="0" algn="just" rtl="0">
              <a:buNone/>
              <a:tabLst>
                <a:tab pos="87313" algn="l"/>
              </a:tabLst>
            </a:pPr>
            <a:r>
              <a:rPr lang="en-US" sz="1400" b="1" dirty="0">
                <a:effectLst/>
              </a:rPr>
              <a:t>Kimberly Mack</a:t>
            </a:r>
            <a:r>
              <a:rPr lang="en-US" sz="1400" dirty="0">
                <a:effectLst/>
              </a:rPr>
              <a:t> has the highest sales in 2003, at </a:t>
            </a:r>
            <a:r>
              <a:rPr lang="en-US" sz="1400" b="1" dirty="0">
                <a:effectLst/>
              </a:rPr>
              <a:t>$15M</a:t>
            </a:r>
            <a:r>
              <a:rPr lang="en-US" sz="1400" dirty="0">
                <a:effectLst/>
              </a:rPr>
              <a:t>.</a:t>
            </a:r>
          </a:p>
          <a:p>
            <a:pPr marL="444500" indent="0" algn="just" rtl="0">
              <a:buNone/>
              <a:tabLst>
                <a:tab pos="87313" algn="l"/>
              </a:tabLst>
            </a:pPr>
            <a:endParaRPr lang="en-US" sz="1400" dirty="0">
              <a:effectLst/>
            </a:endParaRPr>
          </a:p>
          <a:p>
            <a:pPr algn="just" rtl="0"/>
            <a:r>
              <a:rPr lang="en-US" sz="1400" b="1" dirty="0">
                <a:effectLst/>
              </a:rPr>
              <a:t>Top 5 States by Sales:</a:t>
            </a:r>
            <a:endParaRPr lang="en-US" sz="1400" dirty="0">
              <a:effectLst/>
            </a:endParaRPr>
          </a:p>
          <a:p>
            <a:pPr marL="444500" indent="0" algn="just" rtl="0">
              <a:buNone/>
            </a:pPr>
            <a:r>
              <a:rPr lang="en-US" sz="1400" b="1" dirty="0">
                <a:effectLst/>
              </a:rPr>
              <a:t>Bavaria</a:t>
            </a:r>
            <a:r>
              <a:rPr lang="en-US" sz="1400" dirty="0">
                <a:effectLst/>
              </a:rPr>
              <a:t> is the top state, with sales of </a:t>
            </a:r>
            <a:r>
              <a:rPr lang="en-US" sz="1400" b="1" dirty="0">
                <a:effectLst/>
              </a:rPr>
              <a:t>$22,91,053.48</a:t>
            </a:r>
            <a:r>
              <a:rPr lang="en-US" sz="1400" dirty="0">
                <a:effectLst/>
              </a:rPr>
              <a:t>.</a:t>
            </a:r>
          </a:p>
          <a:p>
            <a:pPr marL="444500" indent="0" algn="just" rtl="0">
              <a:buNone/>
            </a:pPr>
            <a:r>
              <a:rPr lang="en-US" sz="1400" b="1" dirty="0">
                <a:effectLst/>
              </a:rPr>
              <a:t>England</a:t>
            </a:r>
            <a:r>
              <a:rPr lang="en-US" sz="1400" dirty="0">
                <a:effectLst/>
              </a:rPr>
              <a:t> and </a:t>
            </a:r>
            <a:r>
              <a:rPr lang="en-US" sz="1400" b="1" dirty="0">
                <a:effectLst/>
              </a:rPr>
              <a:t>Lombardy</a:t>
            </a:r>
            <a:r>
              <a:rPr lang="en-US" sz="1400" dirty="0">
                <a:effectLst/>
              </a:rPr>
              <a:t> are the next highest-selling states, at </a:t>
            </a:r>
            <a:r>
              <a:rPr lang="en-US" sz="1400" b="1" dirty="0">
                <a:effectLst/>
              </a:rPr>
              <a:t>$39,53,628.62</a:t>
            </a:r>
            <a:r>
              <a:rPr lang="en-US" sz="1400" dirty="0">
                <a:effectLst/>
              </a:rPr>
              <a:t> and </a:t>
            </a:r>
            <a:r>
              <a:rPr lang="en-US" sz="1400" b="1" dirty="0">
                <a:effectLst/>
              </a:rPr>
              <a:t>$20,10,840.22</a:t>
            </a:r>
            <a:r>
              <a:rPr lang="en-US" sz="1400" dirty="0">
                <a:effectLst/>
              </a:rPr>
              <a:t>, respectively</a:t>
            </a:r>
          </a:p>
          <a:p>
            <a:pPr marL="152396" indent="0" algn="just">
              <a:buNone/>
            </a:pPr>
            <a:endParaRPr lang="en-IN" sz="1400" dirty="0"/>
          </a:p>
        </p:txBody>
      </p:sp>
    </p:spTree>
    <p:extLst>
      <p:ext uri="{BB962C8B-B14F-4D97-AF65-F5344CB8AC3E}">
        <p14:creationId xmlns:p14="http://schemas.microsoft.com/office/powerpoint/2010/main" val="331417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BCDCB0-E25F-6200-EA8F-878A96269834}"/>
              </a:ext>
            </a:extLst>
          </p:cNvPr>
          <p:cNvPicPr>
            <a:picLocks noChangeAspect="1"/>
          </p:cNvPicPr>
          <p:nvPr/>
        </p:nvPicPr>
        <p:blipFill>
          <a:blip r:embed="rId2"/>
          <a:stretch>
            <a:fillRect/>
          </a:stretch>
        </p:blipFill>
        <p:spPr>
          <a:xfrm>
            <a:off x="0" y="13862"/>
            <a:ext cx="9144000" cy="5115775"/>
          </a:xfrm>
          <a:prstGeom prst="rect">
            <a:avLst/>
          </a:prstGeom>
        </p:spPr>
      </p:pic>
    </p:spTree>
    <p:extLst>
      <p:ext uri="{BB962C8B-B14F-4D97-AF65-F5344CB8AC3E}">
        <p14:creationId xmlns:p14="http://schemas.microsoft.com/office/powerpoint/2010/main" val="3244062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DB177E-F0C1-C530-80B2-8796ED91AAA3}"/>
              </a:ext>
            </a:extLst>
          </p:cNvPr>
          <p:cNvSpPr>
            <a:spLocks noGrp="1"/>
          </p:cNvSpPr>
          <p:nvPr>
            <p:ph type="body" idx="1"/>
          </p:nvPr>
        </p:nvSpPr>
        <p:spPr>
          <a:xfrm>
            <a:off x="311699" y="881450"/>
            <a:ext cx="8057943" cy="2529016"/>
          </a:xfrm>
        </p:spPr>
        <p:txBody>
          <a:bodyPr/>
          <a:lstStyle/>
          <a:p>
            <a:pPr algn="just" rtl="0"/>
            <a:r>
              <a:rPr lang="en-US" sz="1400" b="1" dirty="0"/>
              <a:t>Key Influences and Segments</a:t>
            </a:r>
            <a:r>
              <a:rPr lang="en-US" sz="1400" b="1" dirty="0">
                <a:effectLst/>
              </a:rPr>
              <a:t>:</a:t>
            </a:r>
          </a:p>
          <a:p>
            <a:pPr marL="444500" indent="0" algn="just" rtl="0">
              <a:buNone/>
            </a:pPr>
            <a:r>
              <a:rPr lang="en-US" sz="1400" b="1" dirty="0">
                <a:effectLst/>
              </a:rPr>
              <a:t>﻿</a:t>
            </a:r>
            <a:r>
              <a:rPr lang="en-US" sz="1400" dirty="0">
                <a:effectLst/>
              </a:rPr>
              <a:t>Sales Decreased the most (by 750.69) when Category was Beverages. 2 other factors also caused Sales to Decrease, explore them in the key influencers visual.﻿﻿</a:t>
            </a:r>
          </a:p>
          <a:p>
            <a:pPr marL="444500" indent="0" algn="just" rtl="0">
              <a:buNone/>
            </a:pPr>
            <a:r>
              <a:rPr lang="en-US" sz="1400" b="1" dirty="0">
                <a:effectLst/>
              </a:rPr>
              <a:t>﻿﻿﻿</a:t>
            </a:r>
            <a:r>
              <a:rPr lang="en-US" sz="1400" dirty="0">
                <a:effectLst/>
              </a:rPr>
              <a:t>Sales Increased the most (by 547.79) when Category was Snack. 2 other factors also caused Sales to Increase, explore them in the key influencers visual.﻿﻿</a:t>
            </a:r>
            <a:endParaRPr lang="en-IN" sz="1400" dirty="0"/>
          </a:p>
        </p:txBody>
      </p:sp>
    </p:spTree>
    <p:extLst>
      <p:ext uri="{BB962C8B-B14F-4D97-AF65-F5344CB8AC3E}">
        <p14:creationId xmlns:p14="http://schemas.microsoft.com/office/powerpoint/2010/main" val="2729753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249818" cy="3402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Font typeface="Arial" panose="020B0604020202020204" pitchFamily="34" charset="0"/>
              <a:buChar char="•"/>
            </a:pPr>
            <a:r>
              <a:rPr lang="en-US" b="1" dirty="0"/>
              <a:t>Key Influences:</a:t>
            </a:r>
            <a:endParaRPr lang="en-US" dirty="0"/>
          </a:p>
          <a:p>
            <a:pPr marL="742950" lvl="1" indent="-285750" algn="just">
              <a:buFont typeface="Arial" panose="020B0604020202020204" pitchFamily="34" charset="0"/>
              <a:buChar char="•"/>
            </a:pPr>
            <a:r>
              <a:rPr lang="en-US" dirty="0"/>
              <a:t>Highest Sales Decrease: Beverages category (</a:t>
            </a:r>
            <a:r>
              <a:rPr lang="en-US" b="1" dirty="0"/>
              <a:t>$750.69</a:t>
            </a:r>
            <a:r>
              <a:rPr lang="en-US" dirty="0"/>
              <a:t>).</a:t>
            </a:r>
          </a:p>
          <a:p>
            <a:pPr marL="742950" lvl="1" indent="-285750" algn="just">
              <a:buFont typeface="Arial" panose="020B0604020202020204" pitchFamily="34" charset="0"/>
              <a:buChar char="•"/>
            </a:pPr>
            <a:r>
              <a:rPr lang="en-US" dirty="0"/>
              <a:t>Highest Sales Increase: Snack category </a:t>
            </a:r>
            <a:r>
              <a:rPr lang="en-US" b="1" dirty="0"/>
              <a:t>($547.79</a:t>
            </a:r>
            <a:r>
              <a:rPr lang="en-US" dirty="0"/>
              <a:t>).</a:t>
            </a:r>
          </a:p>
          <a:p>
            <a:pPr algn="just">
              <a:buFont typeface="Arial" panose="020B0604020202020204" pitchFamily="34" charset="0"/>
              <a:buChar char="•"/>
            </a:pPr>
            <a:r>
              <a:rPr lang="en-US" b="1" dirty="0"/>
              <a:t>Top Performers:</a:t>
            </a:r>
            <a:endParaRPr lang="en-US" dirty="0"/>
          </a:p>
          <a:p>
            <a:pPr marL="742950" lvl="1" indent="-285750" algn="just">
              <a:buFont typeface="Arial" panose="020B0604020202020204" pitchFamily="34" charset="0"/>
              <a:buChar char="•"/>
            </a:pPr>
            <a:r>
              <a:rPr lang="en-US" dirty="0"/>
              <a:t>Top Store: Greenfield (</a:t>
            </a:r>
            <a:r>
              <a:rPr lang="en-US" b="1" dirty="0"/>
              <a:t>$49K</a:t>
            </a:r>
            <a:r>
              <a:rPr lang="en-US" dirty="0"/>
              <a:t>).</a:t>
            </a:r>
          </a:p>
          <a:p>
            <a:pPr marL="742950" lvl="1" indent="-285750" algn="just">
              <a:buFont typeface="Arial" panose="020B0604020202020204" pitchFamily="34" charset="0"/>
              <a:buChar char="•"/>
            </a:pPr>
            <a:r>
              <a:rPr lang="en-US" dirty="0"/>
              <a:t>Top Manager: Kimberly Mack.</a:t>
            </a:r>
          </a:p>
          <a:p>
            <a:pPr marL="742950" lvl="1" indent="-285750" algn="just">
              <a:buFont typeface="Arial" panose="020B0604020202020204" pitchFamily="34" charset="0"/>
              <a:buChar char="•"/>
            </a:pPr>
            <a:r>
              <a:rPr lang="en-US" dirty="0"/>
              <a:t>Top State: Bavaria (</a:t>
            </a:r>
            <a:r>
              <a:rPr lang="en-US" b="1" dirty="0"/>
              <a:t>$22.91M</a:t>
            </a:r>
            <a:r>
              <a:rPr lang="en-US" dirty="0"/>
              <a:t>).</a:t>
            </a:r>
          </a:p>
          <a:p>
            <a:pPr marL="742950" lvl="1" indent="-285750" algn="just">
              <a:buFont typeface="Arial" panose="020B0604020202020204" pitchFamily="34" charset="0"/>
              <a:buChar char="•"/>
            </a:pPr>
            <a:r>
              <a:rPr lang="en-US" dirty="0"/>
              <a:t>Top Salesperson: Kristi Shaw (</a:t>
            </a:r>
            <a:r>
              <a:rPr lang="en-US" b="1" dirty="0"/>
              <a:t>$100.63M</a:t>
            </a:r>
            <a:r>
              <a:rPr lang="en-US" dirty="0"/>
              <a:t>).</a:t>
            </a:r>
          </a:p>
          <a:p>
            <a:pPr marL="742950" lvl="1" indent="-285750" algn="just">
              <a:buFont typeface="Arial" panose="020B0604020202020204" pitchFamily="34" charset="0"/>
              <a:buChar char="•"/>
            </a:pPr>
            <a:r>
              <a:rPr lang="en-US" dirty="0"/>
              <a:t>Top Region: Europe (</a:t>
            </a:r>
            <a:r>
              <a:rPr lang="en-US" b="1" dirty="0"/>
              <a:t>$356.76M</a:t>
            </a:r>
            <a:r>
              <a:rPr lang="en-US" dirty="0"/>
              <a:t>).</a:t>
            </a:r>
          </a:p>
          <a:p>
            <a:pPr algn="just">
              <a:buFont typeface="Arial" panose="020B0604020202020204" pitchFamily="34" charset="0"/>
              <a:buChar char="•"/>
            </a:pPr>
            <a:r>
              <a:rPr lang="en-US" b="1" dirty="0"/>
              <a:t>Profit Insights:</a:t>
            </a:r>
            <a:endParaRPr lang="en-US" dirty="0"/>
          </a:p>
          <a:p>
            <a:pPr marL="742950" lvl="1" indent="-285750" algn="just">
              <a:buFont typeface="Arial" panose="020B0604020202020204" pitchFamily="34" charset="0"/>
              <a:buChar char="•"/>
            </a:pPr>
            <a:r>
              <a:rPr lang="en-US" dirty="0"/>
              <a:t>Kimberly Mack's profit exceeds Brian Baldwin's (</a:t>
            </a:r>
            <a:r>
              <a:rPr lang="en-US" b="1" dirty="0"/>
              <a:t>$4.83M </a:t>
            </a:r>
            <a:r>
              <a:rPr lang="en-US" dirty="0"/>
              <a:t>vs.</a:t>
            </a:r>
            <a:r>
              <a:rPr lang="en-US" b="1" dirty="0"/>
              <a:t> $4.72M</a:t>
            </a:r>
            <a:r>
              <a:rPr lang="en-US" dirty="0"/>
              <a:t>).</a:t>
            </a:r>
          </a:p>
          <a:p>
            <a:pPr marL="742950" lvl="1" indent="-285750" algn="just">
              <a:buFont typeface="Arial" panose="020B0604020202020204" pitchFamily="34" charset="0"/>
              <a:buChar char="•"/>
            </a:pPr>
            <a:r>
              <a:rPr lang="en-US" dirty="0"/>
              <a:t>Kimberly Mack accounts for 50.58% of total profit.</a:t>
            </a:r>
          </a:p>
          <a:p>
            <a:pPr algn="just">
              <a:buFont typeface="Arial" panose="020B0604020202020204" pitchFamily="34" charset="0"/>
              <a:buChar char="•"/>
            </a:pPr>
            <a:r>
              <a:rPr lang="en-US" b="1" dirty="0"/>
              <a:t>Sales Breakdown:</a:t>
            </a:r>
            <a:endParaRPr lang="en-US" dirty="0"/>
          </a:p>
          <a:p>
            <a:pPr marL="742950" lvl="1" indent="-285750" algn="just">
              <a:buFont typeface="Arial" panose="020B0604020202020204" pitchFamily="34" charset="0"/>
              <a:buChar char="•"/>
            </a:pPr>
            <a:r>
              <a:rPr lang="en-US" dirty="0"/>
              <a:t>Fruits and Vegetables lead in category sales (</a:t>
            </a:r>
            <a:r>
              <a:rPr lang="en-US" b="1" dirty="0"/>
              <a:t>$18.57M</a:t>
            </a:r>
            <a:r>
              <a:rPr lang="en-US" dirty="0"/>
              <a:t>).</a:t>
            </a:r>
          </a:p>
          <a:p>
            <a:pPr marL="742950" lvl="1" indent="-285750" algn="just">
              <a:buFont typeface="Arial" panose="020B0604020202020204" pitchFamily="34" charset="0"/>
              <a:buChar char="•"/>
            </a:pPr>
            <a:r>
              <a:rPr lang="en-US" dirty="0"/>
              <a:t>Fridge category dominates in location sales (</a:t>
            </a:r>
            <a:r>
              <a:rPr lang="en-US" b="1" dirty="0"/>
              <a:t>$364.70M</a:t>
            </a:r>
            <a:r>
              <a:rPr lang="en-US" dirty="0"/>
              <a:t>).</a:t>
            </a:r>
          </a:p>
          <a:p>
            <a:pPr algn="just">
              <a:spcBef>
                <a:spcPts val="200"/>
              </a:spcBef>
              <a:buClr>
                <a:srgbClr val="213163"/>
              </a:buClr>
            </a:pPr>
            <a:endParaRPr lang="en-US" dirty="0"/>
          </a:p>
          <a:p>
            <a:pPr marL="173355" indent="-173355" algn="just">
              <a:spcBef>
                <a:spcPts val="200"/>
              </a:spcBef>
              <a:buClr>
                <a:srgbClr val="213163"/>
              </a:buClr>
              <a:buFont typeface="Arial" panose="020B0604020202020204" pitchFamily="34" charset="0"/>
              <a:buChar char="•"/>
            </a:pPr>
            <a:endParaRPr lang="en-US" dirty="0"/>
          </a:p>
          <a:p>
            <a:pPr marL="173355" indent="-173355" algn="just">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S. ABHINAV GOURAV</a:t>
            </a:r>
          </a:p>
          <a:p>
            <a:r>
              <a:rPr lang="en-US" sz="1400" dirty="0">
                <a:cs typeface="Arial"/>
              </a:rPr>
              <a:t>Student ID		: STU60542e84c78711616129668</a:t>
            </a:r>
          </a:p>
          <a:p>
            <a:r>
              <a:rPr lang="en-US" sz="1400" dirty="0">
                <a:cs typeface="Arial"/>
              </a:rPr>
              <a:t>College Name	: MARRI LAXMAN REDDY INSTITUTE OF 		  TECHNOLOGY AND MANGEMENT</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50808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sz="1800" b="1" dirty="0"/>
              <a:t>Implementation of Star Schema Based Sales Analysis</a:t>
            </a:r>
          </a:p>
          <a:p>
            <a:pPr algn="ctr">
              <a:lnSpc>
                <a:spcPts val="1996"/>
              </a:lnSpc>
              <a:spcBef>
                <a:spcPct val="0"/>
              </a:spcBef>
            </a:pPr>
            <a:r>
              <a:rPr lang="en-US" sz="1650" b="1" dirty="0">
                <a:solidFill>
                  <a:srgbClr val="0066A1"/>
                </a:solidFill>
                <a:latin typeface="Poppins"/>
              </a:rPr>
              <a:t>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75636"/>
            <a:ext cx="8274532" cy="2812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This project implements a Sales Analysis system using Microsoft Power BI, a robust business intelligence platform. Leveraging star schemas, the optimized structure enhances data analysis capabilities, enabling users to connect seamlessly to diverse data sources. The initiative aims to empower users with an intuitive interface and rich visualizations, facilitating informed decision-making and driving improved business outcomes.</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42684"/>
            <a:ext cx="8233342" cy="3010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Organizations grapple with inefficient data analysis in their sales systems, lacking an integrated solution that combines Microsoft Power BI with optimized star schemas. This gap impedes informed decision-making, impacting overall business outcomes. This project aims to address this challenge by seamlessly integrating Power BI with star schemas in a Sales Analysis system, providing a comprehensive solution for enhanced data analytics and improved decision support.</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241580" cy="3402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The project centers on developing a Sales Analysis system to address challenges faced by organizations in extracting actionable insights from their sales data. Leveraging Microsoft Power BI and optimized star schemas, the system aims to seamlessly integrate an intuitive interface with enhanced data structuring. This integration will empower users to conduct efficient data analysis, enabling informed decision-making and contributing to improved business outcomes. The project's scope encompasses the implementation of this integrated solution, emphasizing a comprehensive approach to sales data analytics for organizational benefit.</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274532" cy="3402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Our solution transforms Sales Analysis by combining Microsoft Power BI with thoughtfully structured star schemas. This straightforward approach simplifies data analysis, allowing organizations to uncover key patterns in their sales data. With Power BI's user-friendly features, users can make informed decisions, leading to improved business outcomes. This uncomplicated solution provides a clear and strategic insight into organizational performance, offering a significant step forward in sales data analytics without unnecessary complexity.</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233342" cy="3479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indent="-285750" algn="just" rtl="0">
              <a:spcBef>
                <a:spcPts val="200"/>
              </a:spcBef>
              <a:spcAft>
                <a:spcPts val="0"/>
              </a:spcAft>
              <a:buFont typeface="Arial" panose="020B0604020202020204" pitchFamily="34" charset="0"/>
              <a:buChar char="•"/>
            </a:pPr>
            <a:r>
              <a:rPr lang="en-US"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Power BI:</a:t>
            </a:r>
            <a:endParaRPr lang="en-IN" dirty="0">
              <a:ea typeface="Arial" panose="020B0604020202020204" pitchFamily="34" charset="0"/>
            </a:endParaRPr>
          </a:p>
          <a:p>
            <a:pPr marL="271463" marR="0" algn="just" rtl="0">
              <a:spcBef>
                <a:spcPts val="200"/>
              </a:spcBef>
              <a:spcAft>
                <a:spcPts val="0"/>
              </a:spcAft>
            </a:pPr>
            <a:r>
              <a:rPr lang="en-IN"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It refers to a business intelligence (BI) platform developed by Microsoft. It allows users to connect to various data sources, analyze it, create interactive visualizations, and share their findings with others. Power BI offers both a desktop application for detailed analysis and a cloud-based service for sharing and collaboration.</a:t>
            </a:r>
            <a:endParaRPr lang="en-IN" dirty="0">
              <a:ea typeface="Arial" panose="020B0604020202020204" pitchFamily="34" charset="0"/>
            </a:endParaRPr>
          </a:p>
          <a:p>
            <a:pPr marL="271463" lvl="1" algn="just">
              <a:spcBef>
                <a:spcPts val="200"/>
              </a:spcBef>
            </a:pPr>
            <a:r>
              <a:rPr lang="en-IN"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Power BI and star schemas are a powerful combination for data analysis. The optimized structure, intuitive interface, and rich visual capabilities empower users to gain deeper insights from their data, driving better decision-making and improved business outcomes.</a:t>
            </a:r>
            <a:endParaRPr lang="en-IN" dirty="0">
              <a:effectLst/>
            </a:endParaRP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222" y="2261297"/>
            <a:ext cx="4629664" cy="8526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600" b="1" dirty="0">
                <a:solidFill>
                  <a:srgbClr val="213163"/>
                </a:solidFill>
                <a:latin typeface="+mj-lt"/>
              </a:rPr>
              <a:t>Modelling &amp; Results</a:t>
            </a:r>
            <a:endParaRPr lang="en-IN" sz="3600" dirty="0">
              <a:latin typeface="+mj-lt"/>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www.w3.org/XML/1998/namespace"/>
    <ds:schemaRef ds:uri="http://schemas.microsoft.com/office/2006/documentManagement/types"/>
    <ds:schemaRef ds:uri="http://schemas.microsoft.com/office/2006/metadata/properties"/>
    <ds:schemaRef ds:uri="9162bd5b-4ed9-4da3-b376-05204580ba3f"/>
    <ds:schemaRef ds:uri="c0fa2617-96bd-425d-8578-e93563fe37c5"/>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218</TotalTime>
  <Words>934</Words>
  <Application>Microsoft Office PowerPoint</Application>
  <PresentationFormat>On-screen Show (16:9)</PresentationFormat>
  <Paragraphs>72</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Abhinav Simhadri</cp:lastModifiedBy>
  <cp:revision>38</cp:revision>
  <dcterms:modified xsi:type="dcterms:W3CDTF">2024-01-15T10:29:28Z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