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ink/ink1.xml" ContentType="application/inkml+xml"/>
  <Override PartName="/ppt/ink/ink2.xml" ContentType="application/inkml+xml"/>
  <Override PartName="/ppt/media/image1.svg" ContentType="image/svg+xml"/>
  <Override PartName="/ppt/media/image2.svg" ContentType="image/svg+xml"/>
  <Override PartName="/ppt/media/image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70" r:id="rId4"/>
    <p:sldId id="281" r:id="rId5"/>
    <p:sldId id="282" r:id="rId6"/>
    <p:sldId id="291" r:id="rId7"/>
    <p:sldId id="283" r:id="rId8"/>
    <p:sldId id="284" r:id="rId9"/>
    <p:sldId id="285" r:id="rId11"/>
    <p:sldId id="286" r:id="rId12"/>
    <p:sldId id="287" r:id="rId13"/>
    <p:sldId id="288" r:id="rId14"/>
    <p:sldId id="289" r:id="rId15"/>
    <p:sldId id="290" r:id="rId16"/>
    <p:sldId id="280" r:id="rId17"/>
    <p:sldId id="269" r:id="rId18"/>
    <p:sldId id="271" r:id="rId19"/>
    <p:sldId id="276" r:id="rId20"/>
    <p:sldId id="277" r:id="rId21"/>
    <p:sldId id="278" r:id="rId22"/>
    <p:sldId id="274" r:id="rId23"/>
    <p:sldId id="262" r:id="rId24"/>
    <p:sldId id="263" r:id="rId25"/>
    <p:sldId id="264" r:id="rId26"/>
    <p:sldId id="258" r:id="rId27"/>
    <p:sldId id="259" r:id="rId28"/>
    <p:sldId id="260" r:id="rId29"/>
    <p:sldId id="292" r:id="rId30"/>
    <p:sldId id="293" r:id="rId31"/>
    <p:sldId id="257" r:id="rId32"/>
    <p:sldId id="266" r:id="rId33"/>
    <p:sldId id="267" r:id="rId34"/>
    <p:sldId id="26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1414"/>
    <a:srgbClr val="451B1B"/>
    <a:srgbClr val="FF4747"/>
    <a:srgbClr val="FF4B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74" autoAdjust="0"/>
    <p:restoredTop sz="86827" autoAdjust="0"/>
  </p:normalViewPr>
  <p:slideViewPr>
    <p:cSldViewPr snapToGrid="0">
      <p:cViewPr varScale="1">
        <p:scale>
          <a:sx n="65" d="100"/>
          <a:sy n="65" d="100"/>
        </p:scale>
        <p:origin x="124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iagrams/_rels/data3.xml.rels><?xml version="1.0" encoding="UTF-8" standalone="yes"?>
<Relationships xmlns="http://schemas.openxmlformats.org/package/2006/relationships"><Relationship Id="rId4" Type="http://schemas.openxmlformats.org/officeDocument/2006/relationships/image" Target="../media/image3.svg"/><Relationship Id="rId3" Type="http://schemas.openxmlformats.org/officeDocument/2006/relationships/image" Target="../media/image32.png"/><Relationship Id="rId2" Type="http://schemas.openxmlformats.org/officeDocument/2006/relationships/image" Target="../media/image2.svg"/><Relationship Id="rId1" Type="http://schemas.openxmlformats.org/officeDocument/2006/relationships/image" Target="../media/image31.png"/></Relationships>
</file>

<file path=ppt/diagrams/_rels/drawing3.xml.rels><?xml version="1.0" encoding="UTF-8" standalone="yes"?>
<Relationships xmlns="http://schemas.openxmlformats.org/package/2006/relationships"><Relationship Id="rId4" Type="http://schemas.openxmlformats.org/officeDocument/2006/relationships/image" Target="../media/image3.svg"/><Relationship Id="rId3" Type="http://schemas.openxmlformats.org/officeDocument/2006/relationships/image" Target="../media/image32.png"/><Relationship Id="rId2" Type="http://schemas.openxmlformats.org/officeDocument/2006/relationships/image" Target="../media/image2.svg"/><Relationship Id="rId1" Type="http://schemas.openxmlformats.org/officeDocument/2006/relationships/image" Target="../media/image3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8912760-798E-48F8-B7EF-89AD4F039EA9}"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A1E47710-A757-4BAE-886F-CECDBD4FCC10}">
      <dgm:prSet custT="1"/>
      <dgm:spPr/>
      <dgm:t>
        <a:bodyPr/>
        <a:lstStyle/>
        <a:p>
          <a:pPr algn="ctr"/>
          <a:r>
            <a:rPr lang="en-US" sz="2000" b="1" dirty="0">
              <a:solidFill>
                <a:schemeClr val="tx1"/>
              </a:solidFill>
            </a:rPr>
            <a:t>O2 inspiration is the beginning of the process of exercise</a:t>
          </a:r>
          <a:endParaRPr lang="en-US" sz="2000" dirty="0">
            <a:solidFill>
              <a:schemeClr val="tx1"/>
            </a:solidFill>
          </a:endParaRPr>
        </a:p>
      </dgm:t>
    </dgm:pt>
    <dgm:pt modelId="{6B74B250-345D-42B6-984D-C6C98383A5B2}" cxnId="{A5720DE4-36C8-4584-A53B-427000158EFD}" type="parTrans">
      <dgm:prSet/>
      <dgm:spPr/>
      <dgm:t>
        <a:bodyPr/>
        <a:lstStyle/>
        <a:p>
          <a:endParaRPr lang="en-US"/>
        </a:p>
      </dgm:t>
    </dgm:pt>
    <dgm:pt modelId="{69AC7263-1EDC-4309-97DD-59919C0CC53A}" cxnId="{A5720DE4-36C8-4584-A53B-427000158EFD}" type="sibTrans">
      <dgm:prSet/>
      <dgm:spPr>
        <a:solidFill>
          <a:schemeClr val="accent2">
            <a:alpha val="90000"/>
          </a:schemeClr>
        </a:solidFill>
      </dgm:spPr>
      <dgm:t>
        <a:bodyPr/>
        <a:lstStyle/>
        <a:p>
          <a:endParaRPr lang="en-US"/>
        </a:p>
      </dgm:t>
    </dgm:pt>
    <dgm:pt modelId="{551BB0CD-42BB-4C24-97B3-CAF61FDA78DC}">
      <dgm:prSet custT="1"/>
      <dgm:spPr/>
      <dgm:t>
        <a:bodyPr/>
        <a:lstStyle/>
        <a:p>
          <a:pPr algn="l"/>
          <a:r>
            <a:rPr lang="en-US" sz="2000" b="1" dirty="0">
              <a:solidFill>
                <a:schemeClr val="tx1"/>
              </a:solidFill>
            </a:rPr>
            <a:t>In response to the increased demands of exercise </a:t>
          </a:r>
          <a:r>
            <a:rPr lang="en-US" sz="2000" b="1" dirty="0">
              <a:solidFill>
                <a:schemeClr val="tx1"/>
              </a:solidFill>
              <a:sym typeface="Wingdings" panose="05000000000000000000" pitchFamily="2" charset="2"/>
            </a:rPr>
            <a:t></a:t>
          </a:r>
          <a:r>
            <a:rPr lang="en-US" sz="2000" b="1" dirty="0">
              <a:solidFill>
                <a:schemeClr val="tx1"/>
              </a:solidFill>
            </a:rPr>
            <a:t> body absorbs more oxygen </a:t>
          </a:r>
          <a:endParaRPr lang="en-US" sz="2000" dirty="0">
            <a:solidFill>
              <a:schemeClr val="tx1"/>
            </a:solidFill>
          </a:endParaRPr>
        </a:p>
      </dgm:t>
    </dgm:pt>
    <dgm:pt modelId="{BEACA5C0-5F7F-4461-9826-F04058C80ACD}" cxnId="{78B8AA61-C9D2-41F6-8D40-26C9EED08121}" type="parTrans">
      <dgm:prSet/>
      <dgm:spPr/>
      <dgm:t>
        <a:bodyPr/>
        <a:lstStyle/>
        <a:p>
          <a:endParaRPr lang="en-US"/>
        </a:p>
      </dgm:t>
    </dgm:pt>
    <dgm:pt modelId="{844D17FA-83C3-40F7-9B0D-756106102DFD}" cxnId="{78B8AA61-C9D2-41F6-8D40-26C9EED08121}" type="sibTrans">
      <dgm:prSet/>
      <dgm:spPr>
        <a:solidFill>
          <a:schemeClr val="accent2">
            <a:alpha val="90000"/>
          </a:schemeClr>
        </a:solidFill>
      </dgm:spPr>
      <dgm:t>
        <a:bodyPr/>
        <a:lstStyle/>
        <a:p>
          <a:endParaRPr lang="en-US"/>
        </a:p>
      </dgm:t>
    </dgm:pt>
    <dgm:pt modelId="{D118D26C-018D-4C73-A779-5C647BF94B08}">
      <dgm:prSet custT="1"/>
      <dgm:spPr/>
      <dgm:t>
        <a:bodyPr/>
        <a:lstStyle/>
        <a:p>
          <a:pPr algn="l"/>
          <a:r>
            <a:rPr lang="en-US" sz="2000" b="1" dirty="0">
              <a:solidFill>
                <a:schemeClr val="tx1"/>
              </a:solidFill>
            </a:rPr>
            <a:t>With time, the diaphragm, intercostal muscles, and pectoralis minor that control respiration all become more efficient and able to work longer at higher intensities</a:t>
          </a:r>
          <a:endParaRPr lang="en-US" sz="2000" dirty="0">
            <a:solidFill>
              <a:schemeClr val="tx1"/>
            </a:solidFill>
          </a:endParaRPr>
        </a:p>
      </dgm:t>
    </dgm:pt>
    <dgm:pt modelId="{54892B88-51FD-442F-A5C0-21718C12999C}" cxnId="{C1BF7FF2-9132-4172-83D8-BAE13B615C34}" type="parTrans">
      <dgm:prSet/>
      <dgm:spPr/>
      <dgm:t>
        <a:bodyPr/>
        <a:lstStyle/>
        <a:p>
          <a:endParaRPr lang="en-US"/>
        </a:p>
      </dgm:t>
    </dgm:pt>
    <dgm:pt modelId="{5DD9F0FA-05C0-4357-A0E1-A036D372173A}" cxnId="{C1BF7FF2-9132-4172-83D8-BAE13B615C34}" type="sibTrans">
      <dgm:prSet/>
      <dgm:spPr/>
      <dgm:t>
        <a:bodyPr/>
        <a:lstStyle/>
        <a:p>
          <a:endParaRPr lang="en-US"/>
        </a:p>
      </dgm:t>
    </dgm:pt>
    <dgm:pt modelId="{EC150997-64B2-4646-AFFF-E23320A234C7}" type="pres">
      <dgm:prSet presAssocID="{A8912760-798E-48F8-B7EF-89AD4F039EA9}" presName="outerComposite" presStyleCnt="0">
        <dgm:presLayoutVars>
          <dgm:chMax val="5"/>
          <dgm:dir/>
          <dgm:resizeHandles val="exact"/>
        </dgm:presLayoutVars>
      </dgm:prSet>
      <dgm:spPr/>
      <dgm:t>
        <a:bodyPr/>
        <a:lstStyle/>
        <a:p>
          <a:endParaRPr lang="en-IN"/>
        </a:p>
      </dgm:t>
    </dgm:pt>
    <dgm:pt modelId="{EBAABEB8-665F-4067-B3EA-58AFB51D0EAF}" type="pres">
      <dgm:prSet presAssocID="{A8912760-798E-48F8-B7EF-89AD4F039EA9}" presName="dummyMaxCanvas" presStyleCnt="0">
        <dgm:presLayoutVars/>
      </dgm:prSet>
      <dgm:spPr/>
    </dgm:pt>
    <dgm:pt modelId="{7D8C8718-2CE3-4A4A-9963-87D597C0FB8C}" type="pres">
      <dgm:prSet presAssocID="{A8912760-798E-48F8-B7EF-89AD4F039EA9}" presName="ThreeNodes_1" presStyleLbl="node1" presStyleIdx="0" presStyleCnt="3" custScaleX="86610">
        <dgm:presLayoutVars>
          <dgm:bulletEnabled val="1"/>
        </dgm:presLayoutVars>
      </dgm:prSet>
      <dgm:spPr/>
      <dgm:t>
        <a:bodyPr/>
        <a:lstStyle/>
        <a:p>
          <a:endParaRPr lang="en-IN"/>
        </a:p>
      </dgm:t>
    </dgm:pt>
    <dgm:pt modelId="{4F19D011-A9F6-43FB-8B8E-3716413752C6}" type="pres">
      <dgm:prSet presAssocID="{A8912760-798E-48F8-B7EF-89AD4F039EA9}" presName="ThreeNodes_2" presStyleLbl="node1" presStyleIdx="1" presStyleCnt="3" custScaleX="105926">
        <dgm:presLayoutVars>
          <dgm:bulletEnabled val="1"/>
        </dgm:presLayoutVars>
      </dgm:prSet>
      <dgm:spPr/>
      <dgm:t>
        <a:bodyPr/>
        <a:lstStyle/>
        <a:p>
          <a:endParaRPr lang="en-IN"/>
        </a:p>
      </dgm:t>
    </dgm:pt>
    <dgm:pt modelId="{0C087DEC-400A-45BD-9ADF-6A633024FF8B}" type="pres">
      <dgm:prSet presAssocID="{A8912760-798E-48F8-B7EF-89AD4F039EA9}" presName="ThreeNodes_3" presStyleLbl="node1" presStyleIdx="2" presStyleCnt="3" custScaleX="111307" custLinFactNeighborX="-7274" custLinFactNeighborY="-1013">
        <dgm:presLayoutVars>
          <dgm:bulletEnabled val="1"/>
        </dgm:presLayoutVars>
      </dgm:prSet>
      <dgm:spPr/>
      <dgm:t>
        <a:bodyPr/>
        <a:lstStyle/>
        <a:p>
          <a:endParaRPr lang="en-IN"/>
        </a:p>
      </dgm:t>
    </dgm:pt>
    <dgm:pt modelId="{72800812-B664-49DA-9527-74FBD8C5FE1D}" type="pres">
      <dgm:prSet presAssocID="{A8912760-798E-48F8-B7EF-89AD4F039EA9}" presName="ThreeConn_1-2" presStyleLbl="fgAccFollowNode1" presStyleIdx="0" presStyleCnt="2" custScaleX="64863">
        <dgm:presLayoutVars>
          <dgm:bulletEnabled val="1"/>
        </dgm:presLayoutVars>
      </dgm:prSet>
      <dgm:spPr/>
      <dgm:t>
        <a:bodyPr/>
        <a:lstStyle/>
        <a:p>
          <a:endParaRPr lang="en-IN"/>
        </a:p>
      </dgm:t>
    </dgm:pt>
    <dgm:pt modelId="{05F12D1C-9868-48D3-B39E-7D9CE93D5FBF}" type="pres">
      <dgm:prSet presAssocID="{A8912760-798E-48F8-B7EF-89AD4F039EA9}" presName="ThreeConn_2-3" presStyleLbl="fgAccFollowNode1" presStyleIdx="1" presStyleCnt="2" custScaleX="61497">
        <dgm:presLayoutVars>
          <dgm:bulletEnabled val="1"/>
        </dgm:presLayoutVars>
      </dgm:prSet>
      <dgm:spPr/>
      <dgm:t>
        <a:bodyPr/>
        <a:lstStyle/>
        <a:p>
          <a:endParaRPr lang="en-IN"/>
        </a:p>
      </dgm:t>
    </dgm:pt>
    <dgm:pt modelId="{4670346E-9DEB-49F8-9BF6-D7632E920A3A}" type="pres">
      <dgm:prSet presAssocID="{A8912760-798E-48F8-B7EF-89AD4F039EA9}" presName="ThreeNodes_1_text" presStyleLbl="node1" presStyleIdx="2" presStyleCnt="3">
        <dgm:presLayoutVars>
          <dgm:bulletEnabled val="1"/>
        </dgm:presLayoutVars>
      </dgm:prSet>
      <dgm:spPr/>
      <dgm:t>
        <a:bodyPr/>
        <a:lstStyle/>
        <a:p>
          <a:endParaRPr lang="en-IN"/>
        </a:p>
      </dgm:t>
    </dgm:pt>
    <dgm:pt modelId="{123FA47E-9F4D-4FA1-89B4-5E3043B8347E}" type="pres">
      <dgm:prSet presAssocID="{A8912760-798E-48F8-B7EF-89AD4F039EA9}" presName="ThreeNodes_2_text" presStyleLbl="node1" presStyleIdx="2" presStyleCnt="3">
        <dgm:presLayoutVars>
          <dgm:bulletEnabled val="1"/>
        </dgm:presLayoutVars>
      </dgm:prSet>
      <dgm:spPr/>
      <dgm:t>
        <a:bodyPr/>
        <a:lstStyle/>
        <a:p>
          <a:endParaRPr lang="en-IN"/>
        </a:p>
      </dgm:t>
    </dgm:pt>
    <dgm:pt modelId="{C312790E-6002-47A8-A331-ED9DC75B6AC6}" type="pres">
      <dgm:prSet presAssocID="{A8912760-798E-48F8-B7EF-89AD4F039EA9}" presName="ThreeNodes_3_text" presStyleLbl="node1" presStyleIdx="2" presStyleCnt="3">
        <dgm:presLayoutVars>
          <dgm:bulletEnabled val="1"/>
        </dgm:presLayoutVars>
      </dgm:prSet>
      <dgm:spPr/>
      <dgm:t>
        <a:bodyPr/>
        <a:lstStyle/>
        <a:p>
          <a:endParaRPr lang="en-IN"/>
        </a:p>
      </dgm:t>
    </dgm:pt>
  </dgm:ptLst>
  <dgm:cxnLst>
    <dgm:cxn modelId="{6B681653-1203-4C7D-BA83-EBED8CE19322}" type="presOf" srcId="{551BB0CD-42BB-4C24-97B3-CAF61FDA78DC}" destId="{123FA47E-9F4D-4FA1-89B4-5E3043B8347E}" srcOrd="1" destOrd="0" presId="urn:microsoft.com/office/officeart/2005/8/layout/vProcess5"/>
    <dgm:cxn modelId="{926200BA-757A-4A0D-A545-04544A3FE01A}" type="presOf" srcId="{844D17FA-83C3-40F7-9B0D-756106102DFD}" destId="{05F12D1C-9868-48D3-B39E-7D9CE93D5FBF}" srcOrd="0" destOrd="0" presId="urn:microsoft.com/office/officeart/2005/8/layout/vProcess5"/>
    <dgm:cxn modelId="{B8B71AFA-C5BD-459E-8137-7B6F0C874AEC}" type="presOf" srcId="{A1E47710-A757-4BAE-886F-CECDBD4FCC10}" destId="{7D8C8718-2CE3-4A4A-9963-87D597C0FB8C}" srcOrd="0" destOrd="0" presId="urn:microsoft.com/office/officeart/2005/8/layout/vProcess5"/>
    <dgm:cxn modelId="{C1BF7FF2-9132-4172-83D8-BAE13B615C34}" srcId="{A8912760-798E-48F8-B7EF-89AD4F039EA9}" destId="{D118D26C-018D-4C73-A779-5C647BF94B08}" srcOrd="2" destOrd="0" parTransId="{54892B88-51FD-442F-A5C0-21718C12999C}" sibTransId="{5DD9F0FA-05C0-4357-A0E1-A036D372173A}"/>
    <dgm:cxn modelId="{EC599E3F-DDF7-4E63-9A5D-9D79337F3951}" type="presOf" srcId="{D118D26C-018D-4C73-A779-5C647BF94B08}" destId="{0C087DEC-400A-45BD-9ADF-6A633024FF8B}" srcOrd="0" destOrd="0" presId="urn:microsoft.com/office/officeart/2005/8/layout/vProcess5"/>
    <dgm:cxn modelId="{B507A46C-FED5-4D94-9505-DFE5FC41A3F1}" type="presOf" srcId="{A8912760-798E-48F8-B7EF-89AD4F039EA9}" destId="{EC150997-64B2-4646-AFFF-E23320A234C7}" srcOrd="0" destOrd="0" presId="urn:microsoft.com/office/officeart/2005/8/layout/vProcess5"/>
    <dgm:cxn modelId="{10921DA9-4B59-41B2-AA2A-C63429D69DEC}" type="presOf" srcId="{A1E47710-A757-4BAE-886F-CECDBD4FCC10}" destId="{4670346E-9DEB-49F8-9BF6-D7632E920A3A}" srcOrd="1" destOrd="0" presId="urn:microsoft.com/office/officeart/2005/8/layout/vProcess5"/>
    <dgm:cxn modelId="{399CAD80-0AD8-42F0-A081-8C00A76AC92F}" type="presOf" srcId="{551BB0CD-42BB-4C24-97B3-CAF61FDA78DC}" destId="{4F19D011-A9F6-43FB-8B8E-3716413752C6}" srcOrd="0" destOrd="0" presId="urn:microsoft.com/office/officeart/2005/8/layout/vProcess5"/>
    <dgm:cxn modelId="{2E6C897F-E66D-4438-A1C3-155796519C71}" type="presOf" srcId="{69AC7263-1EDC-4309-97DD-59919C0CC53A}" destId="{72800812-B664-49DA-9527-74FBD8C5FE1D}" srcOrd="0" destOrd="0" presId="urn:microsoft.com/office/officeart/2005/8/layout/vProcess5"/>
    <dgm:cxn modelId="{78B8AA61-C9D2-41F6-8D40-26C9EED08121}" srcId="{A8912760-798E-48F8-B7EF-89AD4F039EA9}" destId="{551BB0CD-42BB-4C24-97B3-CAF61FDA78DC}" srcOrd="1" destOrd="0" parTransId="{BEACA5C0-5F7F-4461-9826-F04058C80ACD}" sibTransId="{844D17FA-83C3-40F7-9B0D-756106102DFD}"/>
    <dgm:cxn modelId="{91C2B43F-F9A3-4FBD-A6DD-370E9B7C31FF}" type="presOf" srcId="{D118D26C-018D-4C73-A779-5C647BF94B08}" destId="{C312790E-6002-47A8-A331-ED9DC75B6AC6}" srcOrd="1" destOrd="0" presId="urn:microsoft.com/office/officeart/2005/8/layout/vProcess5"/>
    <dgm:cxn modelId="{A5720DE4-36C8-4584-A53B-427000158EFD}" srcId="{A8912760-798E-48F8-B7EF-89AD4F039EA9}" destId="{A1E47710-A757-4BAE-886F-CECDBD4FCC10}" srcOrd="0" destOrd="0" parTransId="{6B74B250-345D-42B6-984D-C6C98383A5B2}" sibTransId="{69AC7263-1EDC-4309-97DD-59919C0CC53A}"/>
    <dgm:cxn modelId="{F0DC4BA2-D730-492C-8FCE-E28484BEDF6B}" type="presParOf" srcId="{EC150997-64B2-4646-AFFF-E23320A234C7}" destId="{EBAABEB8-665F-4067-B3EA-58AFB51D0EAF}" srcOrd="0" destOrd="0" presId="urn:microsoft.com/office/officeart/2005/8/layout/vProcess5"/>
    <dgm:cxn modelId="{2923A767-F59D-4C9C-AB63-3098F9820CCD}" type="presParOf" srcId="{EC150997-64B2-4646-AFFF-E23320A234C7}" destId="{7D8C8718-2CE3-4A4A-9963-87D597C0FB8C}" srcOrd="1" destOrd="0" presId="urn:microsoft.com/office/officeart/2005/8/layout/vProcess5"/>
    <dgm:cxn modelId="{1F174C26-E5A8-428B-BF24-C9107A0AACB9}" type="presParOf" srcId="{EC150997-64B2-4646-AFFF-E23320A234C7}" destId="{4F19D011-A9F6-43FB-8B8E-3716413752C6}" srcOrd="2" destOrd="0" presId="urn:microsoft.com/office/officeart/2005/8/layout/vProcess5"/>
    <dgm:cxn modelId="{7863EFEF-D9BE-42CD-8B7F-64AA9807CAA3}" type="presParOf" srcId="{EC150997-64B2-4646-AFFF-E23320A234C7}" destId="{0C087DEC-400A-45BD-9ADF-6A633024FF8B}" srcOrd="3" destOrd="0" presId="urn:microsoft.com/office/officeart/2005/8/layout/vProcess5"/>
    <dgm:cxn modelId="{9F4F4800-B789-418C-A073-154D2D39EE57}" type="presParOf" srcId="{EC150997-64B2-4646-AFFF-E23320A234C7}" destId="{72800812-B664-49DA-9527-74FBD8C5FE1D}" srcOrd="4" destOrd="0" presId="urn:microsoft.com/office/officeart/2005/8/layout/vProcess5"/>
    <dgm:cxn modelId="{EE59A312-240C-4643-8FC6-3726C147A7E7}" type="presParOf" srcId="{EC150997-64B2-4646-AFFF-E23320A234C7}" destId="{05F12D1C-9868-48D3-B39E-7D9CE93D5FBF}" srcOrd="5" destOrd="0" presId="urn:microsoft.com/office/officeart/2005/8/layout/vProcess5"/>
    <dgm:cxn modelId="{194B2B16-E0AC-4FCF-9E6E-558FC6EE7958}" type="presParOf" srcId="{EC150997-64B2-4646-AFFF-E23320A234C7}" destId="{4670346E-9DEB-49F8-9BF6-D7632E920A3A}" srcOrd="6" destOrd="0" presId="urn:microsoft.com/office/officeart/2005/8/layout/vProcess5"/>
    <dgm:cxn modelId="{FF2F60BC-B6F5-4612-9890-82C892F33B52}" type="presParOf" srcId="{EC150997-64B2-4646-AFFF-E23320A234C7}" destId="{123FA47E-9F4D-4FA1-89B4-5E3043B8347E}" srcOrd="7" destOrd="0" presId="urn:microsoft.com/office/officeart/2005/8/layout/vProcess5"/>
    <dgm:cxn modelId="{D0AF6399-3349-45B5-B59F-B13656ECC0C8}" type="presParOf" srcId="{EC150997-64B2-4646-AFFF-E23320A234C7}" destId="{C312790E-6002-47A8-A331-ED9DC75B6AC6}"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1964CA-1110-416C-B35C-FE3057AC199B}" type="doc">
      <dgm:prSet loTypeId="urn:microsoft.com/office/officeart/2005/8/layout/process2" loCatId="process" qsTypeId="urn:microsoft.com/office/officeart/2005/8/quickstyle/simple1" qsCatId="simple" csTypeId="urn:microsoft.com/office/officeart/2005/8/colors/colorful1" csCatId="colorful" phldr="1"/>
      <dgm:spPr/>
      <dgm:t>
        <a:bodyPr/>
        <a:lstStyle/>
        <a:p>
          <a:endParaRPr lang="en-US"/>
        </a:p>
      </dgm:t>
    </dgm:pt>
    <dgm:pt modelId="{D29B57BD-BEB6-4A68-AB3E-F55DF866B60C}">
      <dgm:prSet custT="1"/>
      <dgm:spPr/>
      <dgm:t>
        <a:bodyPr/>
        <a:lstStyle/>
        <a:p>
          <a:r>
            <a:rPr lang="en-US" sz="2400" b="0" i="0" dirty="0"/>
            <a:t>Frequency -2-3 days a week</a:t>
          </a:r>
          <a:endParaRPr lang="en-US" sz="1050" dirty="0"/>
        </a:p>
      </dgm:t>
    </dgm:pt>
    <dgm:pt modelId="{75EA48C1-ACC2-4B99-8F06-AE63138A3191}" cxnId="{1E988117-F247-4522-B4C0-966BB68A9ECF}" type="parTrans">
      <dgm:prSet/>
      <dgm:spPr/>
      <dgm:t>
        <a:bodyPr/>
        <a:lstStyle/>
        <a:p>
          <a:endParaRPr lang="en-US"/>
        </a:p>
      </dgm:t>
    </dgm:pt>
    <dgm:pt modelId="{151A75BE-D1FC-4ED5-94E4-C10A2783373D}" cxnId="{1E988117-F247-4522-B4C0-966BB68A9ECF}" type="sibTrans">
      <dgm:prSet/>
      <dgm:spPr/>
      <dgm:t>
        <a:bodyPr/>
        <a:lstStyle/>
        <a:p>
          <a:endParaRPr lang="en-US"/>
        </a:p>
      </dgm:t>
    </dgm:pt>
    <dgm:pt modelId="{54203E50-AFC1-4842-BAB5-60CFFA87E852}">
      <dgm:prSet custT="1"/>
      <dgm:spPr/>
      <dgm:t>
        <a:bodyPr/>
        <a:lstStyle/>
        <a:p>
          <a:r>
            <a:rPr lang="en-US" sz="2400" b="0" i="0" dirty="0"/>
            <a:t>Intensity -one set of 8-10 RM to volitional fatigue</a:t>
          </a:r>
          <a:endParaRPr lang="en-US" sz="2400" dirty="0"/>
        </a:p>
      </dgm:t>
    </dgm:pt>
    <dgm:pt modelId="{17BE6695-0DF7-4C4A-AA53-3BCC0CEB9EBF}" cxnId="{BD9B4AFF-CDE4-440F-A03A-B252100F40CE}" type="parTrans">
      <dgm:prSet/>
      <dgm:spPr/>
      <dgm:t>
        <a:bodyPr/>
        <a:lstStyle/>
        <a:p>
          <a:endParaRPr lang="en-US"/>
        </a:p>
      </dgm:t>
    </dgm:pt>
    <dgm:pt modelId="{ACA3BEE7-60CE-49A4-A9AA-150433463FCE}" cxnId="{BD9B4AFF-CDE4-440F-A03A-B252100F40CE}" type="sibTrans">
      <dgm:prSet/>
      <dgm:spPr/>
      <dgm:t>
        <a:bodyPr/>
        <a:lstStyle/>
        <a:p>
          <a:endParaRPr lang="en-US"/>
        </a:p>
      </dgm:t>
    </dgm:pt>
    <dgm:pt modelId="{245B7A46-2BB7-4053-89F0-FC3949F0EB74}">
      <dgm:prSet custT="1"/>
      <dgm:spPr/>
      <dgm:t>
        <a:bodyPr/>
        <a:lstStyle/>
        <a:p>
          <a:r>
            <a:rPr lang="en-US" sz="1800" b="0" i="0" dirty="0"/>
            <a:t>Duration -3 seconds for the concentric phase and 3 seconds for the eccentric phase of the activity (about 1 minute in total)</a:t>
          </a:r>
          <a:endParaRPr lang="en-US" sz="1800" dirty="0"/>
        </a:p>
      </dgm:t>
    </dgm:pt>
    <dgm:pt modelId="{8610D160-ABDC-49E6-BD31-2AF3DA1708A5}" cxnId="{B1D77DA0-A1AE-4FFF-A0DB-628338E26B0D}" type="parTrans">
      <dgm:prSet/>
      <dgm:spPr/>
      <dgm:t>
        <a:bodyPr/>
        <a:lstStyle/>
        <a:p>
          <a:endParaRPr lang="en-US"/>
        </a:p>
      </dgm:t>
    </dgm:pt>
    <dgm:pt modelId="{CDFF77A3-8C69-4030-A676-BB041FCD9064}" cxnId="{B1D77DA0-A1AE-4FFF-A0DB-628338E26B0D}" type="sibTrans">
      <dgm:prSet/>
      <dgm:spPr/>
      <dgm:t>
        <a:bodyPr/>
        <a:lstStyle/>
        <a:p>
          <a:endParaRPr lang="en-US"/>
        </a:p>
      </dgm:t>
    </dgm:pt>
    <dgm:pt modelId="{5688070F-8F97-49AB-AA74-F9CD538CCC0A}">
      <dgm:prSet custT="1"/>
      <dgm:spPr/>
      <dgm:t>
        <a:bodyPr/>
        <a:lstStyle/>
        <a:p>
          <a:r>
            <a:rPr lang="en-US" sz="1800" b="0" i="0" dirty="0"/>
            <a:t>A general strengthening program would include 8-10 exercises that target all the major muscle groups in the body</a:t>
          </a:r>
          <a:endParaRPr lang="en-US" sz="1800" dirty="0"/>
        </a:p>
      </dgm:t>
    </dgm:pt>
    <dgm:pt modelId="{4A9F1CC2-357C-4ED7-BF3B-8529E727BAF7}" cxnId="{9A396722-0A86-4FA2-8EFD-9B6438E9D5A9}" type="parTrans">
      <dgm:prSet/>
      <dgm:spPr/>
      <dgm:t>
        <a:bodyPr/>
        <a:lstStyle/>
        <a:p>
          <a:endParaRPr lang="en-US"/>
        </a:p>
      </dgm:t>
    </dgm:pt>
    <dgm:pt modelId="{D301639F-C7C8-4E1B-9B9A-9D03BD2C887E}" cxnId="{9A396722-0A86-4FA2-8EFD-9B6438E9D5A9}" type="sibTrans">
      <dgm:prSet/>
      <dgm:spPr/>
      <dgm:t>
        <a:bodyPr/>
        <a:lstStyle/>
        <a:p>
          <a:endParaRPr lang="en-US"/>
        </a:p>
      </dgm:t>
    </dgm:pt>
    <dgm:pt modelId="{6BF0D65D-A148-4DAC-A6FE-1079A05EA60A}">
      <dgm:prSet custT="1"/>
      <dgm:spPr/>
      <dgm:t>
        <a:bodyPr/>
        <a:lstStyle/>
        <a:p>
          <a:r>
            <a:rPr lang="en-US" sz="1050" b="0" i="0" dirty="0"/>
            <a:t>Resistance training (RT) is an effective method to improve muscular strength, power, and hypertrophy which are fundamental components of physical fitness related to the quality of life</a:t>
          </a:r>
          <a:endParaRPr lang="en-US" sz="1050" dirty="0"/>
        </a:p>
      </dgm:t>
    </dgm:pt>
    <dgm:pt modelId="{7E60D00A-033B-46A0-80BD-BF3037376E9D}" cxnId="{59324BBB-115D-43EB-B195-D3DCDD5E0138}" type="parTrans">
      <dgm:prSet/>
      <dgm:spPr/>
      <dgm:t>
        <a:bodyPr/>
        <a:lstStyle/>
        <a:p>
          <a:endParaRPr lang="en-US"/>
        </a:p>
      </dgm:t>
    </dgm:pt>
    <dgm:pt modelId="{5B63D0F7-87D8-41FC-AEBD-802412099BFC}" cxnId="{59324BBB-115D-43EB-B195-D3DCDD5E0138}" type="sibTrans">
      <dgm:prSet/>
      <dgm:spPr/>
      <dgm:t>
        <a:bodyPr/>
        <a:lstStyle/>
        <a:p>
          <a:endParaRPr lang="en-US"/>
        </a:p>
      </dgm:t>
    </dgm:pt>
    <dgm:pt modelId="{B6F6D621-727C-4233-BD1D-2B12F94BDBDE}" type="pres">
      <dgm:prSet presAssocID="{C61964CA-1110-416C-B35C-FE3057AC199B}" presName="linearFlow" presStyleCnt="0">
        <dgm:presLayoutVars>
          <dgm:resizeHandles val="exact"/>
        </dgm:presLayoutVars>
      </dgm:prSet>
      <dgm:spPr/>
      <dgm:t>
        <a:bodyPr/>
        <a:lstStyle/>
        <a:p>
          <a:endParaRPr lang="en-IN"/>
        </a:p>
      </dgm:t>
    </dgm:pt>
    <dgm:pt modelId="{CF4D35E4-0D44-47AE-B499-F7ADD8D7F8CE}" type="pres">
      <dgm:prSet presAssocID="{D29B57BD-BEB6-4A68-AB3E-F55DF866B60C}" presName="node" presStyleLbl="node1" presStyleIdx="0" presStyleCnt="5" custScaleX="174847">
        <dgm:presLayoutVars>
          <dgm:bulletEnabled val="1"/>
        </dgm:presLayoutVars>
      </dgm:prSet>
      <dgm:spPr/>
      <dgm:t>
        <a:bodyPr/>
        <a:lstStyle/>
        <a:p>
          <a:endParaRPr lang="en-IN"/>
        </a:p>
      </dgm:t>
    </dgm:pt>
    <dgm:pt modelId="{08476FCB-D3C6-4FD8-A3F4-F417E84F1C21}" type="pres">
      <dgm:prSet presAssocID="{151A75BE-D1FC-4ED5-94E4-C10A2783373D}" presName="sibTrans" presStyleLbl="sibTrans2D1" presStyleIdx="0" presStyleCnt="4"/>
      <dgm:spPr/>
      <dgm:t>
        <a:bodyPr/>
        <a:lstStyle/>
        <a:p>
          <a:endParaRPr lang="en-IN"/>
        </a:p>
      </dgm:t>
    </dgm:pt>
    <dgm:pt modelId="{4B824747-0EA3-42F1-964E-FD210A099339}" type="pres">
      <dgm:prSet presAssocID="{151A75BE-D1FC-4ED5-94E4-C10A2783373D}" presName="connectorText" presStyleLbl="sibTrans2D1" presStyleIdx="0" presStyleCnt="4"/>
      <dgm:spPr/>
      <dgm:t>
        <a:bodyPr/>
        <a:lstStyle/>
        <a:p>
          <a:endParaRPr lang="en-IN"/>
        </a:p>
      </dgm:t>
    </dgm:pt>
    <dgm:pt modelId="{1CBA1F52-0377-41E3-BA81-F302CC0991F1}" type="pres">
      <dgm:prSet presAssocID="{54203E50-AFC1-4842-BAB5-60CFFA87E852}" presName="node" presStyleLbl="node1" presStyleIdx="1" presStyleCnt="5" custScaleX="174847">
        <dgm:presLayoutVars>
          <dgm:bulletEnabled val="1"/>
        </dgm:presLayoutVars>
      </dgm:prSet>
      <dgm:spPr/>
      <dgm:t>
        <a:bodyPr/>
        <a:lstStyle/>
        <a:p>
          <a:endParaRPr lang="en-IN"/>
        </a:p>
      </dgm:t>
    </dgm:pt>
    <dgm:pt modelId="{ACAE4130-98F7-446F-BF79-835FE98DB2EA}" type="pres">
      <dgm:prSet presAssocID="{ACA3BEE7-60CE-49A4-A9AA-150433463FCE}" presName="sibTrans" presStyleLbl="sibTrans2D1" presStyleIdx="1" presStyleCnt="4"/>
      <dgm:spPr/>
      <dgm:t>
        <a:bodyPr/>
        <a:lstStyle/>
        <a:p>
          <a:endParaRPr lang="en-IN"/>
        </a:p>
      </dgm:t>
    </dgm:pt>
    <dgm:pt modelId="{868FFD20-19F3-4192-BEDD-64C9FD84A743}" type="pres">
      <dgm:prSet presAssocID="{ACA3BEE7-60CE-49A4-A9AA-150433463FCE}" presName="connectorText" presStyleLbl="sibTrans2D1" presStyleIdx="1" presStyleCnt="4"/>
      <dgm:spPr/>
      <dgm:t>
        <a:bodyPr/>
        <a:lstStyle/>
        <a:p>
          <a:endParaRPr lang="en-IN"/>
        </a:p>
      </dgm:t>
    </dgm:pt>
    <dgm:pt modelId="{F01D76FE-6465-492E-8B10-22E71BCA78F0}" type="pres">
      <dgm:prSet presAssocID="{245B7A46-2BB7-4053-89F0-FC3949F0EB74}" presName="node" presStyleLbl="node1" presStyleIdx="2" presStyleCnt="5" custScaleX="174847" custLinFactNeighborX="-1584" custLinFactNeighborY="2877">
        <dgm:presLayoutVars>
          <dgm:bulletEnabled val="1"/>
        </dgm:presLayoutVars>
      </dgm:prSet>
      <dgm:spPr/>
      <dgm:t>
        <a:bodyPr/>
        <a:lstStyle/>
        <a:p>
          <a:endParaRPr lang="en-IN"/>
        </a:p>
      </dgm:t>
    </dgm:pt>
    <dgm:pt modelId="{2DDD80A6-0D1E-4164-ABE5-277A2AA85565}" type="pres">
      <dgm:prSet presAssocID="{CDFF77A3-8C69-4030-A676-BB041FCD9064}" presName="sibTrans" presStyleLbl="sibTrans2D1" presStyleIdx="2" presStyleCnt="4"/>
      <dgm:spPr/>
      <dgm:t>
        <a:bodyPr/>
        <a:lstStyle/>
        <a:p>
          <a:endParaRPr lang="en-IN"/>
        </a:p>
      </dgm:t>
    </dgm:pt>
    <dgm:pt modelId="{2A4B1A19-2166-45A5-B169-3B7792195C57}" type="pres">
      <dgm:prSet presAssocID="{CDFF77A3-8C69-4030-A676-BB041FCD9064}" presName="connectorText" presStyleLbl="sibTrans2D1" presStyleIdx="2" presStyleCnt="4"/>
      <dgm:spPr/>
      <dgm:t>
        <a:bodyPr/>
        <a:lstStyle/>
        <a:p>
          <a:endParaRPr lang="en-IN"/>
        </a:p>
      </dgm:t>
    </dgm:pt>
    <dgm:pt modelId="{DBF5B807-C5E4-49FD-8B07-399E325B4714}" type="pres">
      <dgm:prSet presAssocID="{5688070F-8F97-49AB-AA74-F9CD538CCC0A}" presName="node" presStyleLbl="node1" presStyleIdx="3" presStyleCnt="5" custScaleX="174847">
        <dgm:presLayoutVars>
          <dgm:bulletEnabled val="1"/>
        </dgm:presLayoutVars>
      </dgm:prSet>
      <dgm:spPr/>
      <dgm:t>
        <a:bodyPr/>
        <a:lstStyle/>
        <a:p>
          <a:endParaRPr lang="en-IN"/>
        </a:p>
      </dgm:t>
    </dgm:pt>
    <dgm:pt modelId="{4D07C01F-771A-4CDD-A2D8-A1FC42441850}" type="pres">
      <dgm:prSet presAssocID="{D301639F-C7C8-4E1B-9B9A-9D03BD2C887E}" presName="sibTrans" presStyleLbl="sibTrans2D1" presStyleIdx="3" presStyleCnt="4"/>
      <dgm:spPr/>
      <dgm:t>
        <a:bodyPr/>
        <a:lstStyle/>
        <a:p>
          <a:endParaRPr lang="en-IN"/>
        </a:p>
      </dgm:t>
    </dgm:pt>
    <dgm:pt modelId="{925A41FB-EE37-40EE-B038-49941CB2FD51}" type="pres">
      <dgm:prSet presAssocID="{D301639F-C7C8-4E1B-9B9A-9D03BD2C887E}" presName="connectorText" presStyleLbl="sibTrans2D1" presStyleIdx="3" presStyleCnt="4"/>
      <dgm:spPr/>
      <dgm:t>
        <a:bodyPr/>
        <a:lstStyle/>
        <a:p>
          <a:endParaRPr lang="en-IN"/>
        </a:p>
      </dgm:t>
    </dgm:pt>
    <dgm:pt modelId="{204DB798-EE7B-4D9F-93D4-6B4A93E12833}" type="pres">
      <dgm:prSet presAssocID="{6BF0D65D-A148-4DAC-A6FE-1079A05EA60A}" presName="node" presStyleLbl="node1" presStyleIdx="4" presStyleCnt="5" custScaleX="189620">
        <dgm:presLayoutVars>
          <dgm:bulletEnabled val="1"/>
        </dgm:presLayoutVars>
      </dgm:prSet>
      <dgm:spPr/>
      <dgm:t>
        <a:bodyPr/>
        <a:lstStyle/>
        <a:p>
          <a:endParaRPr lang="en-IN"/>
        </a:p>
      </dgm:t>
    </dgm:pt>
  </dgm:ptLst>
  <dgm:cxnLst>
    <dgm:cxn modelId="{6EBEE20E-7E08-4F03-BB5E-537AA0CE7C5D}" type="presOf" srcId="{6BF0D65D-A148-4DAC-A6FE-1079A05EA60A}" destId="{204DB798-EE7B-4D9F-93D4-6B4A93E12833}" srcOrd="0" destOrd="0" presId="urn:microsoft.com/office/officeart/2005/8/layout/process2"/>
    <dgm:cxn modelId="{1E988117-F247-4522-B4C0-966BB68A9ECF}" srcId="{C61964CA-1110-416C-B35C-FE3057AC199B}" destId="{D29B57BD-BEB6-4A68-AB3E-F55DF866B60C}" srcOrd="0" destOrd="0" parTransId="{75EA48C1-ACC2-4B99-8F06-AE63138A3191}" sibTransId="{151A75BE-D1FC-4ED5-94E4-C10A2783373D}"/>
    <dgm:cxn modelId="{4B360D47-9565-424F-9090-B51375E9C578}" type="presOf" srcId="{151A75BE-D1FC-4ED5-94E4-C10A2783373D}" destId="{4B824747-0EA3-42F1-964E-FD210A099339}" srcOrd="1" destOrd="0" presId="urn:microsoft.com/office/officeart/2005/8/layout/process2"/>
    <dgm:cxn modelId="{2E5F6D05-FB84-4218-975A-EE1984C83AC3}" type="presOf" srcId="{D29B57BD-BEB6-4A68-AB3E-F55DF866B60C}" destId="{CF4D35E4-0D44-47AE-B499-F7ADD8D7F8CE}" srcOrd="0" destOrd="0" presId="urn:microsoft.com/office/officeart/2005/8/layout/process2"/>
    <dgm:cxn modelId="{E758B13A-07D4-43E8-B2A8-165DF00125DC}" type="presOf" srcId="{151A75BE-D1FC-4ED5-94E4-C10A2783373D}" destId="{08476FCB-D3C6-4FD8-A3F4-F417E84F1C21}" srcOrd="0" destOrd="0" presId="urn:microsoft.com/office/officeart/2005/8/layout/process2"/>
    <dgm:cxn modelId="{E164C050-7E1E-4872-B743-CEF6B67E9024}" type="presOf" srcId="{C61964CA-1110-416C-B35C-FE3057AC199B}" destId="{B6F6D621-727C-4233-BD1D-2B12F94BDBDE}" srcOrd="0" destOrd="0" presId="urn:microsoft.com/office/officeart/2005/8/layout/process2"/>
    <dgm:cxn modelId="{6D7ED11D-E144-4BD9-8DE9-743AD75DC616}" type="presOf" srcId="{ACA3BEE7-60CE-49A4-A9AA-150433463FCE}" destId="{ACAE4130-98F7-446F-BF79-835FE98DB2EA}" srcOrd="0" destOrd="0" presId="urn:microsoft.com/office/officeart/2005/8/layout/process2"/>
    <dgm:cxn modelId="{3F8B5A11-5ED3-4850-86FD-673B459ABF11}" type="presOf" srcId="{5688070F-8F97-49AB-AA74-F9CD538CCC0A}" destId="{DBF5B807-C5E4-49FD-8B07-399E325B4714}" srcOrd="0" destOrd="0" presId="urn:microsoft.com/office/officeart/2005/8/layout/process2"/>
    <dgm:cxn modelId="{023BB198-302A-47FA-8687-71AFE96ED569}" type="presOf" srcId="{D301639F-C7C8-4E1B-9B9A-9D03BD2C887E}" destId="{925A41FB-EE37-40EE-B038-49941CB2FD51}" srcOrd="1" destOrd="0" presId="urn:microsoft.com/office/officeart/2005/8/layout/process2"/>
    <dgm:cxn modelId="{518A37E2-B6A8-49BF-A7F5-6766174B5210}" type="presOf" srcId="{54203E50-AFC1-4842-BAB5-60CFFA87E852}" destId="{1CBA1F52-0377-41E3-BA81-F302CC0991F1}" srcOrd="0" destOrd="0" presId="urn:microsoft.com/office/officeart/2005/8/layout/process2"/>
    <dgm:cxn modelId="{AC6A5D59-7C5F-422B-AB5F-4023F27B9155}" type="presOf" srcId="{CDFF77A3-8C69-4030-A676-BB041FCD9064}" destId="{2DDD80A6-0D1E-4164-ABE5-277A2AA85565}" srcOrd="0" destOrd="0" presId="urn:microsoft.com/office/officeart/2005/8/layout/process2"/>
    <dgm:cxn modelId="{9A396722-0A86-4FA2-8EFD-9B6438E9D5A9}" srcId="{C61964CA-1110-416C-B35C-FE3057AC199B}" destId="{5688070F-8F97-49AB-AA74-F9CD538CCC0A}" srcOrd="3" destOrd="0" parTransId="{4A9F1CC2-357C-4ED7-BF3B-8529E727BAF7}" sibTransId="{D301639F-C7C8-4E1B-9B9A-9D03BD2C887E}"/>
    <dgm:cxn modelId="{AAA00548-3F30-433E-88C5-38D1D9131588}" type="presOf" srcId="{D301639F-C7C8-4E1B-9B9A-9D03BD2C887E}" destId="{4D07C01F-771A-4CDD-A2D8-A1FC42441850}" srcOrd="0" destOrd="0" presId="urn:microsoft.com/office/officeart/2005/8/layout/process2"/>
    <dgm:cxn modelId="{1893E8E4-BC4F-4314-84B8-A41C18E5D369}" type="presOf" srcId="{ACA3BEE7-60CE-49A4-A9AA-150433463FCE}" destId="{868FFD20-19F3-4192-BEDD-64C9FD84A743}" srcOrd="1" destOrd="0" presId="urn:microsoft.com/office/officeart/2005/8/layout/process2"/>
    <dgm:cxn modelId="{BD9B4AFF-CDE4-440F-A03A-B252100F40CE}" srcId="{C61964CA-1110-416C-B35C-FE3057AC199B}" destId="{54203E50-AFC1-4842-BAB5-60CFFA87E852}" srcOrd="1" destOrd="0" parTransId="{17BE6695-0DF7-4C4A-AA53-3BCC0CEB9EBF}" sibTransId="{ACA3BEE7-60CE-49A4-A9AA-150433463FCE}"/>
    <dgm:cxn modelId="{EA113C6F-88A7-4B8F-AD2B-639D729047B5}" type="presOf" srcId="{CDFF77A3-8C69-4030-A676-BB041FCD9064}" destId="{2A4B1A19-2166-45A5-B169-3B7792195C57}" srcOrd="1" destOrd="0" presId="urn:microsoft.com/office/officeart/2005/8/layout/process2"/>
    <dgm:cxn modelId="{6B6F469E-781D-4C87-BFFF-7B6B3738DAB9}" type="presOf" srcId="{245B7A46-2BB7-4053-89F0-FC3949F0EB74}" destId="{F01D76FE-6465-492E-8B10-22E71BCA78F0}" srcOrd="0" destOrd="0" presId="urn:microsoft.com/office/officeart/2005/8/layout/process2"/>
    <dgm:cxn modelId="{59324BBB-115D-43EB-B195-D3DCDD5E0138}" srcId="{C61964CA-1110-416C-B35C-FE3057AC199B}" destId="{6BF0D65D-A148-4DAC-A6FE-1079A05EA60A}" srcOrd="4" destOrd="0" parTransId="{7E60D00A-033B-46A0-80BD-BF3037376E9D}" sibTransId="{5B63D0F7-87D8-41FC-AEBD-802412099BFC}"/>
    <dgm:cxn modelId="{B1D77DA0-A1AE-4FFF-A0DB-628338E26B0D}" srcId="{C61964CA-1110-416C-B35C-FE3057AC199B}" destId="{245B7A46-2BB7-4053-89F0-FC3949F0EB74}" srcOrd="2" destOrd="0" parTransId="{8610D160-ABDC-49E6-BD31-2AF3DA1708A5}" sibTransId="{CDFF77A3-8C69-4030-A676-BB041FCD9064}"/>
    <dgm:cxn modelId="{ACB6E6A0-B44D-49DE-81D7-E46D3EFF5786}" type="presParOf" srcId="{B6F6D621-727C-4233-BD1D-2B12F94BDBDE}" destId="{CF4D35E4-0D44-47AE-B499-F7ADD8D7F8CE}" srcOrd="0" destOrd="0" presId="urn:microsoft.com/office/officeart/2005/8/layout/process2"/>
    <dgm:cxn modelId="{E3CC8F08-B74F-46A1-9B0B-662B3D3EB756}" type="presParOf" srcId="{B6F6D621-727C-4233-BD1D-2B12F94BDBDE}" destId="{08476FCB-D3C6-4FD8-A3F4-F417E84F1C21}" srcOrd="1" destOrd="0" presId="urn:microsoft.com/office/officeart/2005/8/layout/process2"/>
    <dgm:cxn modelId="{0B716BF2-44B3-431F-A403-BDF3AC2197FF}" type="presParOf" srcId="{08476FCB-D3C6-4FD8-A3F4-F417E84F1C21}" destId="{4B824747-0EA3-42F1-964E-FD210A099339}" srcOrd="0" destOrd="0" presId="urn:microsoft.com/office/officeart/2005/8/layout/process2"/>
    <dgm:cxn modelId="{3C6B2D86-708B-4E77-A19D-064354F27090}" type="presParOf" srcId="{B6F6D621-727C-4233-BD1D-2B12F94BDBDE}" destId="{1CBA1F52-0377-41E3-BA81-F302CC0991F1}" srcOrd="2" destOrd="0" presId="urn:microsoft.com/office/officeart/2005/8/layout/process2"/>
    <dgm:cxn modelId="{B00228F2-63D2-4AAD-87ED-02ABAE412C3D}" type="presParOf" srcId="{B6F6D621-727C-4233-BD1D-2B12F94BDBDE}" destId="{ACAE4130-98F7-446F-BF79-835FE98DB2EA}" srcOrd="3" destOrd="0" presId="urn:microsoft.com/office/officeart/2005/8/layout/process2"/>
    <dgm:cxn modelId="{83E1FD80-C9C9-4701-9260-2E9D52015DE6}" type="presParOf" srcId="{ACAE4130-98F7-446F-BF79-835FE98DB2EA}" destId="{868FFD20-19F3-4192-BEDD-64C9FD84A743}" srcOrd="0" destOrd="0" presId="urn:microsoft.com/office/officeart/2005/8/layout/process2"/>
    <dgm:cxn modelId="{DF9868C7-7FE0-46CC-86B8-169FC537331D}" type="presParOf" srcId="{B6F6D621-727C-4233-BD1D-2B12F94BDBDE}" destId="{F01D76FE-6465-492E-8B10-22E71BCA78F0}" srcOrd="4" destOrd="0" presId="urn:microsoft.com/office/officeart/2005/8/layout/process2"/>
    <dgm:cxn modelId="{BCE33BDD-3707-46BE-A8D7-46EA4A599D99}" type="presParOf" srcId="{B6F6D621-727C-4233-BD1D-2B12F94BDBDE}" destId="{2DDD80A6-0D1E-4164-ABE5-277A2AA85565}" srcOrd="5" destOrd="0" presId="urn:microsoft.com/office/officeart/2005/8/layout/process2"/>
    <dgm:cxn modelId="{7FB4E661-A51A-4F0D-969E-F69129EBB38A}" type="presParOf" srcId="{2DDD80A6-0D1E-4164-ABE5-277A2AA85565}" destId="{2A4B1A19-2166-45A5-B169-3B7792195C57}" srcOrd="0" destOrd="0" presId="urn:microsoft.com/office/officeart/2005/8/layout/process2"/>
    <dgm:cxn modelId="{96CCB6BA-4C15-4129-B8BB-57D4030D177E}" type="presParOf" srcId="{B6F6D621-727C-4233-BD1D-2B12F94BDBDE}" destId="{DBF5B807-C5E4-49FD-8B07-399E325B4714}" srcOrd="6" destOrd="0" presId="urn:microsoft.com/office/officeart/2005/8/layout/process2"/>
    <dgm:cxn modelId="{B39307AC-46A8-43CC-B65A-6C4012184ABE}" type="presParOf" srcId="{B6F6D621-727C-4233-BD1D-2B12F94BDBDE}" destId="{4D07C01F-771A-4CDD-A2D8-A1FC42441850}" srcOrd="7" destOrd="0" presId="urn:microsoft.com/office/officeart/2005/8/layout/process2"/>
    <dgm:cxn modelId="{9B2D5F92-2012-4454-BCEB-4EF84F944978}" type="presParOf" srcId="{4D07C01F-771A-4CDD-A2D8-A1FC42441850}" destId="{925A41FB-EE37-40EE-B038-49941CB2FD51}" srcOrd="0" destOrd="0" presId="urn:microsoft.com/office/officeart/2005/8/layout/process2"/>
    <dgm:cxn modelId="{D95B3494-A875-4958-AABC-9E3C3574D29C}" type="presParOf" srcId="{B6F6D621-727C-4233-BD1D-2B12F94BDBDE}" destId="{204DB798-EE7B-4D9F-93D4-6B4A93E12833}"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077612-EF56-4F38-AC71-98967020646F}" type="doc">
      <dgm:prSet loTypeId="urn:microsoft.com/office/officeart/2018/5/layout/IconLeafLabelList" loCatId="icon" qsTypeId="urn:microsoft.com/office/officeart/2005/8/quickstyle/simple1" qsCatId="simple" csTypeId="urn:microsoft.com/office/officeart/2018/5/colors/Iconchunking_neutralbg_accent6_2" csCatId="accent6" phldr="1"/>
      <dgm:spPr/>
      <dgm:t>
        <a:bodyPr/>
        <a:lstStyle/>
        <a:p>
          <a:endParaRPr lang="en-US"/>
        </a:p>
      </dgm:t>
    </dgm:pt>
    <dgm:pt modelId="{DE3BF9F6-CD3A-44B2-B45A-A4171ECAAAB0}">
      <dgm:prSet custT="1"/>
      <dgm:spPr/>
      <dgm:t>
        <a:bodyPr/>
        <a:lstStyle/>
        <a:p>
          <a:pPr>
            <a:lnSpc>
              <a:spcPct val="100000"/>
            </a:lnSpc>
          </a:pPr>
          <a:r>
            <a:rPr lang="en-US" sz="1600" b="0" i="0" dirty="0"/>
            <a:t>Research over the last few decades has investigated the effects of several acute training variables on maximal strength gains that influence the overall outcome of an RT program</a:t>
          </a:r>
          <a:endParaRPr lang="en-US" sz="1600" dirty="0"/>
        </a:p>
      </dgm:t>
    </dgm:pt>
    <dgm:pt modelId="{BF4858D2-9EE3-4F61-94A9-9C47E2E76089}" cxnId="{47BB38B5-A2C5-4BBB-9F58-BF1E37964604}" type="parTrans">
      <dgm:prSet/>
      <dgm:spPr/>
      <dgm:t>
        <a:bodyPr/>
        <a:lstStyle/>
        <a:p>
          <a:endParaRPr lang="en-US"/>
        </a:p>
      </dgm:t>
    </dgm:pt>
    <dgm:pt modelId="{DA40CA0D-F41F-47E8-B7A2-6F5AB30D4BC7}" cxnId="{47BB38B5-A2C5-4BBB-9F58-BF1E37964604}" type="sibTrans">
      <dgm:prSet/>
      <dgm:spPr/>
      <dgm:t>
        <a:bodyPr/>
        <a:lstStyle/>
        <a:p>
          <a:endParaRPr lang="en-US"/>
        </a:p>
      </dgm:t>
    </dgm:pt>
    <dgm:pt modelId="{0EE1B295-3F6D-4115-8CBE-6981CA915167}">
      <dgm:prSet/>
      <dgm:spPr/>
      <dgm:t>
        <a:bodyPr/>
        <a:lstStyle/>
        <a:p>
          <a:pPr>
            <a:lnSpc>
              <a:spcPct val="100000"/>
            </a:lnSpc>
          </a:pPr>
          <a:r>
            <a:rPr lang="en-US" b="0" i="0"/>
            <a:t>These RT variables include exercise order, the number of sets, repetitions, inter-set recovery periods, training intensity per muscle group, and total training volume</a:t>
          </a:r>
          <a:endParaRPr lang="en-US"/>
        </a:p>
      </dgm:t>
    </dgm:pt>
    <dgm:pt modelId="{13C1D406-0AFF-4D33-A022-E334B7571050}" cxnId="{11B885CC-36CD-4D51-BF8C-59AC221454D7}" type="parTrans">
      <dgm:prSet/>
      <dgm:spPr/>
      <dgm:t>
        <a:bodyPr/>
        <a:lstStyle/>
        <a:p>
          <a:endParaRPr lang="en-US"/>
        </a:p>
      </dgm:t>
    </dgm:pt>
    <dgm:pt modelId="{7A3B79CB-481F-4F04-8A36-DE9719A1FC9F}" cxnId="{11B885CC-36CD-4D51-BF8C-59AC221454D7}" type="sibTrans">
      <dgm:prSet/>
      <dgm:spPr/>
      <dgm:t>
        <a:bodyPr/>
        <a:lstStyle/>
        <a:p>
          <a:endParaRPr lang="en-US"/>
        </a:p>
      </dgm:t>
    </dgm:pt>
    <dgm:pt modelId="{A4AA32C1-C434-4DCE-B726-8ED8A11D8DD4}" type="pres">
      <dgm:prSet presAssocID="{F5077612-EF56-4F38-AC71-98967020646F}" presName="root" presStyleCnt="0">
        <dgm:presLayoutVars>
          <dgm:dir/>
          <dgm:resizeHandles val="exact"/>
        </dgm:presLayoutVars>
      </dgm:prSet>
      <dgm:spPr/>
      <dgm:t>
        <a:bodyPr/>
        <a:lstStyle/>
        <a:p>
          <a:endParaRPr lang="en-IN"/>
        </a:p>
      </dgm:t>
    </dgm:pt>
    <dgm:pt modelId="{77863420-BB02-4C16-A5A1-3FB5A52531CB}" type="pres">
      <dgm:prSet presAssocID="{DE3BF9F6-CD3A-44B2-B45A-A4171ECAAAB0}" presName="compNode" presStyleCnt="0"/>
      <dgm:spPr/>
    </dgm:pt>
    <dgm:pt modelId="{FF8A3FF6-710C-4E2A-BDD1-4B2FFA793F60}" type="pres">
      <dgm:prSet presAssocID="{DE3BF9F6-CD3A-44B2-B45A-A4171ECAAAB0}" presName="iconBgRect" presStyleLbl="bgShp" presStyleIdx="0" presStyleCnt="2"/>
      <dgm:spPr>
        <a:prstGeom prst="round2DiagRect">
          <a:avLst>
            <a:gd name="adj1" fmla="val 29727"/>
            <a:gd name="adj2" fmla="val 0"/>
          </a:avLst>
        </a:prstGeom>
      </dgm:spPr>
    </dgm:pt>
    <dgm:pt modelId="{EBF12947-6E33-4028-88E8-BAA63967EF7C}" type="pres">
      <dgm:prSet presAssocID="{DE3BF9F6-CD3A-44B2-B45A-A4171ECAAAB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279AD009-B98D-49E2-92BC-F9C83207CBF0}" type="pres">
      <dgm:prSet presAssocID="{DE3BF9F6-CD3A-44B2-B45A-A4171ECAAAB0}" presName="spaceRect" presStyleCnt="0"/>
      <dgm:spPr/>
    </dgm:pt>
    <dgm:pt modelId="{60C38B3D-E61E-4761-BA5A-E9C74BD6C20D}" type="pres">
      <dgm:prSet presAssocID="{DE3BF9F6-CD3A-44B2-B45A-A4171ECAAAB0}" presName="textRect" presStyleLbl="revTx" presStyleIdx="0" presStyleCnt="2">
        <dgm:presLayoutVars>
          <dgm:chMax val="1"/>
          <dgm:chPref val="1"/>
        </dgm:presLayoutVars>
      </dgm:prSet>
      <dgm:spPr/>
      <dgm:t>
        <a:bodyPr/>
        <a:lstStyle/>
        <a:p>
          <a:endParaRPr lang="en-IN"/>
        </a:p>
      </dgm:t>
    </dgm:pt>
    <dgm:pt modelId="{07DBAA61-041D-4FA7-B719-92BB61DEED11}" type="pres">
      <dgm:prSet presAssocID="{DA40CA0D-F41F-47E8-B7A2-6F5AB30D4BC7}" presName="sibTrans" presStyleCnt="0"/>
      <dgm:spPr/>
    </dgm:pt>
    <dgm:pt modelId="{ABDCC688-921E-43A2-8837-4D5C6E0D456A}" type="pres">
      <dgm:prSet presAssocID="{0EE1B295-3F6D-4115-8CBE-6981CA915167}" presName="compNode" presStyleCnt="0"/>
      <dgm:spPr/>
    </dgm:pt>
    <dgm:pt modelId="{87B3028A-398C-4234-9FF8-AEFE96273DCB}" type="pres">
      <dgm:prSet presAssocID="{0EE1B295-3F6D-4115-8CBE-6981CA915167}" presName="iconBgRect" presStyleLbl="bgShp" presStyleIdx="1" presStyleCnt="2"/>
      <dgm:spPr>
        <a:prstGeom prst="round2DiagRect">
          <a:avLst>
            <a:gd name="adj1" fmla="val 29727"/>
            <a:gd name="adj2" fmla="val 0"/>
          </a:avLst>
        </a:prstGeom>
      </dgm:spPr>
    </dgm:pt>
    <dgm:pt modelId="{370D21AF-E93C-43A6-9443-201371CA7D68}" type="pres">
      <dgm:prSet presAssocID="{0EE1B295-3F6D-4115-8CBE-6981CA91516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EBCFC26A-7C23-43E0-81FB-7F590C7FAEAD}" type="pres">
      <dgm:prSet presAssocID="{0EE1B295-3F6D-4115-8CBE-6981CA915167}" presName="spaceRect" presStyleCnt="0"/>
      <dgm:spPr/>
    </dgm:pt>
    <dgm:pt modelId="{F922B885-54AB-4B1E-A540-D8A3D3F12F00}" type="pres">
      <dgm:prSet presAssocID="{0EE1B295-3F6D-4115-8CBE-6981CA915167}" presName="textRect" presStyleLbl="revTx" presStyleIdx="1" presStyleCnt="2">
        <dgm:presLayoutVars>
          <dgm:chMax val="1"/>
          <dgm:chPref val="1"/>
        </dgm:presLayoutVars>
      </dgm:prSet>
      <dgm:spPr/>
      <dgm:t>
        <a:bodyPr/>
        <a:lstStyle/>
        <a:p>
          <a:endParaRPr lang="en-IN"/>
        </a:p>
      </dgm:t>
    </dgm:pt>
  </dgm:ptLst>
  <dgm:cxnLst>
    <dgm:cxn modelId="{5AD055F9-E09E-4F51-BBA8-12E57A1CE071}" type="presOf" srcId="{F5077612-EF56-4F38-AC71-98967020646F}" destId="{A4AA32C1-C434-4DCE-B726-8ED8A11D8DD4}" srcOrd="0" destOrd="0" presId="urn:microsoft.com/office/officeart/2018/5/layout/IconLeafLabelList"/>
    <dgm:cxn modelId="{AE6ABAF1-374E-468C-BD64-958AB11E4E26}" type="presOf" srcId="{0EE1B295-3F6D-4115-8CBE-6981CA915167}" destId="{F922B885-54AB-4B1E-A540-D8A3D3F12F00}" srcOrd="0" destOrd="0" presId="urn:microsoft.com/office/officeart/2018/5/layout/IconLeafLabelList"/>
    <dgm:cxn modelId="{11B885CC-36CD-4D51-BF8C-59AC221454D7}" srcId="{F5077612-EF56-4F38-AC71-98967020646F}" destId="{0EE1B295-3F6D-4115-8CBE-6981CA915167}" srcOrd="1" destOrd="0" parTransId="{13C1D406-0AFF-4D33-A022-E334B7571050}" sibTransId="{7A3B79CB-481F-4F04-8A36-DE9719A1FC9F}"/>
    <dgm:cxn modelId="{3A104787-1994-4D20-ABB0-62E0258CDE24}" type="presOf" srcId="{DE3BF9F6-CD3A-44B2-B45A-A4171ECAAAB0}" destId="{60C38B3D-E61E-4761-BA5A-E9C74BD6C20D}" srcOrd="0" destOrd="0" presId="urn:microsoft.com/office/officeart/2018/5/layout/IconLeafLabelList"/>
    <dgm:cxn modelId="{47BB38B5-A2C5-4BBB-9F58-BF1E37964604}" srcId="{F5077612-EF56-4F38-AC71-98967020646F}" destId="{DE3BF9F6-CD3A-44B2-B45A-A4171ECAAAB0}" srcOrd="0" destOrd="0" parTransId="{BF4858D2-9EE3-4F61-94A9-9C47E2E76089}" sibTransId="{DA40CA0D-F41F-47E8-B7A2-6F5AB30D4BC7}"/>
    <dgm:cxn modelId="{30F0F360-77D1-48EA-86C5-E9FD3272BA4F}" type="presParOf" srcId="{A4AA32C1-C434-4DCE-B726-8ED8A11D8DD4}" destId="{77863420-BB02-4C16-A5A1-3FB5A52531CB}" srcOrd="0" destOrd="0" presId="urn:microsoft.com/office/officeart/2018/5/layout/IconLeafLabelList"/>
    <dgm:cxn modelId="{DFC029B5-E69E-4BDA-B83C-6FD62C8E2670}" type="presParOf" srcId="{77863420-BB02-4C16-A5A1-3FB5A52531CB}" destId="{FF8A3FF6-710C-4E2A-BDD1-4B2FFA793F60}" srcOrd="0" destOrd="0" presId="urn:microsoft.com/office/officeart/2018/5/layout/IconLeafLabelList"/>
    <dgm:cxn modelId="{9F94E784-54CD-41A9-B4DA-99F6509464DB}" type="presParOf" srcId="{77863420-BB02-4C16-A5A1-3FB5A52531CB}" destId="{EBF12947-6E33-4028-88E8-BAA63967EF7C}" srcOrd="1" destOrd="0" presId="urn:microsoft.com/office/officeart/2018/5/layout/IconLeafLabelList"/>
    <dgm:cxn modelId="{5386F1EC-A35E-47C0-951B-08F4A49324AC}" type="presParOf" srcId="{77863420-BB02-4C16-A5A1-3FB5A52531CB}" destId="{279AD009-B98D-49E2-92BC-F9C83207CBF0}" srcOrd="2" destOrd="0" presId="urn:microsoft.com/office/officeart/2018/5/layout/IconLeafLabelList"/>
    <dgm:cxn modelId="{C98A875A-5D30-4C3C-B9CF-54B858FB2106}" type="presParOf" srcId="{77863420-BB02-4C16-A5A1-3FB5A52531CB}" destId="{60C38B3D-E61E-4761-BA5A-E9C74BD6C20D}" srcOrd="3" destOrd="0" presId="urn:microsoft.com/office/officeart/2018/5/layout/IconLeafLabelList"/>
    <dgm:cxn modelId="{E359CEA1-84FC-45DD-96A4-A6DFCE76671A}" type="presParOf" srcId="{A4AA32C1-C434-4DCE-B726-8ED8A11D8DD4}" destId="{07DBAA61-041D-4FA7-B719-92BB61DEED11}" srcOrd="1" destOrd="0" presId="urn:microsoft.com/office/officeart/2018/5/layout/IconLeafLabelList"/>
    <dgm:cxn modelId="{80D3D527-993D-4675-BA85-90101CE25C43}" type="presParOf" srcId="{A4AA32C1-C434-4DCE-B726-8ED8A11D8DD4}" destId="{ABDCC688-921E-43A2-8837-4D5C6E0D456A}" srcOrd="2" destOrd="0" presId="urn:microsoft.com/office/officeart/2018/5/layout/IconLeafLabelList"/>
    <dgm:cxn modelId="{8D89D0C7-AF49-4E9A-A520-1C4C28244734}" type="presParOf" srcId="{ABDCC688-921E-43A2-8837-4D5C6E0D456A}" destId="{87B3028A-398C-4234-9FF8-AEFE96273DCB}" srcOrd="0" destOrd="0" presId="urn:microsoft.com/office/officeart/2018/5/layout/IconLeafLabelList"/>
    <dgm:cxn modelId="{6A384A13-7D3D-4B7F-ACD7-6B5CB084CFC5}" type="presParOf" srcId="{ABDCC688-921E-43A2-8837-4D5C6E0D456A}" destId="{370D21AF-E93C-43A6-9443-201371CA7D68}" srcOrd="1" destOrd="0" presId="urn:microsoft.com/office/officeart/2018/5/layout/IconLeafLabelList"/>
    <dgm:cxn modelId="{A48AEE68-6815-4AC8-A91E-6E2B4D6E8DA5}" type="presParOf" srcId="{ABDCC688-921E-43A2-8837-4D5C6E0D456A}" destId="{EBCFC26A-7C23-43E0-81FB-7F590C7FAEAD}" srcOrd="2" destOrd="0" presId="urn:microsoft.com/office/officeart/2018/5/layout/IconLeafLabelList"/>
    <dgm:cxn modelId="{7DB78E19-3C8A-4D8E-8D5D-D09E17D5B927}" type="presParOf" srcId="{ABDCC688-921E-43A2-8837-4D5C6E0D456A}" destId="{F922B885-54AB-4B1E-A540-D8A3D3F12F00}"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5408906" cy="5548394"/>
        <a:chOff x="0" y="0"/>
        <a:chExt cx="5408906" cy="5548394"/>
      </a:xfrm>
    </dsp:grpSpPr>
    <dsp:sp modelId="{7D8C8718-2CE3-4A4A-9963-87D597C0FB8C}">
      <dsp:nvSpPr>
        <dsp:cNvPr id="3" name="Rounded Rectangle 2"/>
        <dsp:cNvSpPr/>
      </dsp:nvSpPr>
      <dsp:spPr bwMode="white">
        <a:xfrm>
          <a:off x="0" y="0"/>
          <a:ext cx="4597570" cy="1664518"/>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76200" tIns="76200" rIns="76200" bIns="7620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gn="ctr">
            <a:lnSpc>
              <a:spcPct val="100000"/>
            </a:lnSpc>
            <a:spcBef>
              <a:spcPct val="0"/>
            </a:spcBef>
            <a:spcAft>
              <a:spcPct val="35000"/>
            </a:spcAft>
          </a:pPr>
          <a:r>
            <a:rPr lang="en-US" sz="2000" b="1" dirty="0">
              <a:solidFill>
                <a:schemeClr val="tx1"/>
              </a:solidFill>
            </a:rPr>
            <a:t>O2 inspiration is the beginning of the process of exercise</a:t>
          </a:r>
          <a:endParaRPr lang="en-US" sz="2000" dirty="0">
            <a:solidFill>
              <a:schemeClr val="tx1"/>
            </a:solidFill>
          </a:endParaRPr>
        </a:p>
      </dsp:txBody>
      <dsp:txXfrm>
        <a:off x="0" y="0"/>
        <a:ext cx="4597570" cy="1664518"/>
      </dsp:txXfrm>
    </dsp:sp>
    <dsp:sp modelId="{4F19D011-A9F6-43FB-8B8E-3716413752C6}">
      <dsp:nvSpPr>
        <dsp:cNvPr id="4" name="Rounded Rectangle 3"/>
        <dsp:cNvSpPr/>
      </dsp:nvSpPr>
      <dsp:spPr bwMode="white">
        <a:xfrm>
          <a:off x="405668" y="1941938"/>
          <a:ext cx="4597570" cy="1664518"/>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76200" tIns="76200" rIns="76200" bIns="7620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gn="l">
            <a:lnSpc>
              <a:spcPct val="100000"/>
            </a:lnSpc>
            <a:spcBef>
              <a:spcPct val="0"/>
            </a:spcBef>
            <a:spcAft>
              <a:spcPct val="35000"/>
            </a:spcAft>
          </a:pPr>
          <a:r>
            <a:rPr lang="en-US" sz="2000" b="1" dirty="0">
              <a:solidFill>
                <a:schemeClr val="tx1"/>
              </a:solidFill>
            </a:rPr>
            <a:t>In response to the increased demands of exercise </a:t>
          </a:r>
          <a:r>
            <a:rPr lang="en-US" sz="2000" b="1" dirty="0">
              <a:solidFill>
                <a:schemeClr val="tx1"/>
              </a:solidFill>
              <a:sym typeface="Wingdings" panose="05000000000000000000" pitchFamily="2" charset="2"/>
            </a:rPr>
            <a:t></a:t>
          </a:r>
          <a:r>
            <a:rPr lang="en-US" sz="2000" b="1" dirty="0">
              <a:solidFill>
                <a:schemeClr val="tx1"/>
              </a:solidFill>
            </a:rPr>
            <a:t> body absorbs more oxygen </a:t>
          </a:r>
          <a:endParaRPr lang="en-US" sz="2000" dirty="0">
            <a:solidFill>
              <a:schemeClr val="tx1"/>
            </a:solidFill>
          </a:endParaRPr>
        </a:p>
      </dsp:txBody>
      <dsp:txXfrm>
        <a:off x="405668" y="1941938"/>
        <a:ext cx="4597570" cy="1664518"/>
      </dsp:txXfrm>
    </dsp:sp>
    <dsp:sp modelId="{0C087DEC-400A-45BD-9ADF-6A633024FF8B}">
      <dsp:nvSpPr>
        <dsp:cNvPr id="5" name="Rounded Rectangle 4"/>
        <dsp:cNvSpPr/>
      </dsp:nvSpPr>
      <dsp:spPr bwMode="white">
        <a:xfrm>
          <a:off x="510881" y="3867014"/>
          <a:ext cx="4597570" cy="1664518"/>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76200" tIns="76200" rIns="76200" bIns="7620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gn="l">
            <a:lnSpc>
              <a:spcPct val="100000"/>
            </a:lnSpc>
            <a:spcBef>
              <a:spcPct val="0"/>
            </a:spcBef>
            <a:spcAft>
              <a:spcPct val="35000"/>
            </a:spcAft>
          </a:pPr>
          <a:r>
            <a:rPr lang="en-US" sz="2000" b="1" dirty="0">
              <a:solidFill>
                <a:schemeClr val="tx1"/>
              </a:solidFill>
            </a:rPr>
            <a:t>With time, the diaphragm, intercostal muscles, and pectoralis minor that control respiration all become more efficient and able to work longer at higher intensities</a:t>
          </a:r>
          <a:endParaRPr lang="en-US" sz="2000" dirty="0">
            <a:solidFill>
              <a:schemeClr val="tx1"/>
            </a:solidFill>
          </a:endParaRPr>
        </a:p>
      </dsp:txBody>
      <dsp:txXfrm>
        <a:off x="510881" y="3867014"/>
        <a:ext cx="4597570" cy="1664518"/>
      </dsp:txXfrm>
    </dsp:sp>
    <dsp:sp modelId="{72800812-B664-49DA-9527-74FBD8C5FE1D}">
      <dsp:nvSpPr>
        <dsp:cNvPr id="6" name="Down Arrow 5"/>
        <dsp:cNvSpPr/>
      </dsp:nvSpPr>
      <dsp:spPr bwMode="white">
        <a:xfrm>
          <a:off x="3515633" y="1262260"/>
          <a:ext cx="1081937" cy="1081937"/>
        </a:xfrm>
        <a:prstGeom prst="downArrow">
          <a:avLst>
            <a:gd name="adj1" fmla="val 55000"/>
            <a:gd name="adj2" fmla="val 45000"/>
          </a:avLst>
        </a:prstGeom>
        <a:solidFill>
          <a:schemeClr val="accent2">
            <a:alpha val="90000"/>
          </a:schemeClr>
        </a:solidFill>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57150" tIns="57150" rIns="57150" bIns="57150" anchor="ctr"/>
        <a:lstStyle>
          <a:lvl1pPr algn="ctr">
            <a:defRPr sz="4500"/>
          </a:lvl1pPr>
          <a:lvl2pPr marL="285750" indent="-285750" algn="ctr">
            <a:defRPr sz="3500"/>
          </a:lvl2pPr>
          <a:lvl3pPr marL="571500" indent="-285750" algn="ctr">
            <a:defRPr sz="3500"/>
          </a:lvl3pPr>
          <a:lvl4pPr marL="857250" indent="-285750" algn="ctr">
            <a:defRPr sz="3500"/>
          </a:lvl4pPr>
          <a:lvl5pPr marL="1143000" indent="-285750" algn="ctr">
            <a:defRPr sz="3500"/>
          </a:lvl5pPr>
          <a:lvl6pPr marL="1428750" indent="-285750" algn="ctr">
            <a:defRPr sz="3500"/>
          </a:lvl6pPr>
          <a:lvl7pPr marL="1714500" indent="-285750" algn="ctr">
            <a:defRPr sz="3500"/>
          </a:lvl7pPr>
          <a:lvl8pPr marL="2000250" indent="-285750" algn="ctr">
            <a:defRPr sz="3500"/>
          </a:lvl8pPr>
          <a:lvl9pPr marL="2286000" indent="-285750" algn="ctr">
            <a:defRPr sz="3500"/>
          </a:lvl9pPr>
        </a:lstStyle>
        <a:p>
          <a:pPr lvl="0">
            <a:lnSpc>
              <a:spcPct val="100000"/>
            </a:lnSpc>
            <a:spcBef>
              <a:spcPct val="0"/>
            </a:spcBef>
            <a:spcAft>
              <a:spcPct val="35000"/>
            </a:spcAft>
          </a:pPr>
          <a:endParaRPr lang="en-US">
            <a:solidFill>
              <a:schemeClr val="dk1"/>
            </a:solidFill>
          </a:endParaRPr>
        </a:p>
      </dsp:txBody>
      <dsp:txXfrm>
        <a:off x="3515633" y="1262260"/>
        <a:ext cx="1081937" cy="1081937"/>
      </dsp:txXfrm>
    </dsp:sp>
    <dsp:sp modelId="{05F12D1C-9868-48D3-B39E-7D9CE93D5FBF}">
      <dsp:nvSpPr>
        <dsp:cNvPr id="7" name="Down Arrow 6"/>
        <dsp:cNvSpPr/>
      </dsp:nvSpPr>
      <dsp:spPr bwMode="white">
        <a:xfrm>
          <a:off x="3921301" y="3193101"/>
          <a:ext cx="1081937" cy="1081937"/>
        </a:xfrm>
        <a:prstGeom prst="downArrow">
          <a:avLst>
            <a:gd name="adj1" fmla="val 55000"/>
            <a:gd name="adj2" fmla="val 45000"/>
          </a:avLst>
        </a:prstGeom>
        <a:solidFill>
          <a:schemeClr val="accent2">
            <a:alpha val="90000"/>
          </a:schemeClr>
        </a:solidFill>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57150" tIns="57150" rIns="57150" bIns="57150" anchor="ctr"/>
        <a:lstStyle>
          <a:lvl1pPr algn="ctr">
            <a:defRPr sz="4500"/>
          </a:lvl1pPr>
          <a:lvl2pPr marL="285750" indent="-285750" algn="ctr">
            <a:defRPr sz="3500"/>
          </a:lvl2pPr>
          <a:lvl3pPr marL="571500" indent="-285750" algn="ctr">
            <a:defRPr sz="3500"/>
          </a:lvl3pPr>
          <a:lvl4pPr marL="857250" indent="-285750" algn="ctr">
            <a:defRPr sz="3500"/>
          </a:lvl4pPr>
          <a:lvl5pPr marL="1143000" indent="-285750" algn="ctr">
            <a:defRPr sz="3500"/>
          </a:lvl5pPr>
          <a:lvl6pPr marL="1428750" indent="-285750" algn="ctr">
            <a:defRPr sz="3500"/>
          </a:lvl6pPr>
          <a:lvl7pPr marL="1714500" indent="-285750" algn="ctr">
            <a:defRPr sz="3500"/>
          </a:lvl7pPr>
          <a:lvl8pPr marL="2000250" indent="-285750" algn="ctr">
            <a:defRPr sz="3500"/>
          </a:lvl8pPr>
          <a:lvl9pPr marL="2286000" indent="-285750" algn="ctr">
            <a:defRPr sz="3500"/>
          </a:lvl9pPr>
        </a:lstStyle>
        <a:p>
          <a:pPr lvl="0">
            <a:lnSpc>
              <a:spcPct val="100000"/>
            </a:lnSpc>
            <a:spcBef>
              <a:spcPct val="0"/>
            </a:spcBef>
            <a:spcAft>
              <a:spcPct val="35000"/>
            </a:spcAft>
          </a:pPr>
          <a:endParaRPr lang="en-US">
            <a:solidFill>
              <a:schemeClr val="dk1"/>
            </a:solidFill>
          </a:endParaRPr>
        </a:p>
      </dsp:txBody>
      <dsp:txXfrm>
        <a:off x="3921301" y="3193101"/>
        <a:ext cx="1081937" cy="1081937"/>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344529" cy="6457071"/>
        <a:chOff x="0" y="0"/>
        <a:chExt cx="6344529" cy="6457071"/>
      </a:xfrm>
    </dsp:grpSpPr>
    <dsp:sp modelId="{CF4D35E4-0D44-47AE-B499-F7ADD8D7F8CE}">
      <dsp:nvSpPr>
        <dsp:cNvPr id="3" name="Rounded Rectangle 2"/>
        <dsp:cNvSpPr/>
      </dsp:nvSpPr>
      <dsp:spPr bwMode="white">
        <a:xfrm>
          <a:off x="12187" y="0"/>
          <a:ext cx="6320155" cy="922439"/>
        </a:xfrm>
        <a:prstGeom prst="roundRect">
          <a:avLst>
            <a:gd name="adj" fmla="val 10000"/>
          </a:avLst>
        </a:prstGeom>
      </dsp:spPr>
      <dsp:style>
        <a:lnRef idx="2">
          <a:schemeClr val="lt1"/>
        </a:lnRef>
        <a:fillRef idx="1">
          <a:schemeClr val="accent2"/>
        </a:fillRef>
        <a:effectRef idx="0">
          <a:scrgbClr r="0" g="0" b="0"/>
        </a:effectRef>
        <a:fontRef idx="minor">
          <a:schemeClr val="lt1"/>
        </a:fontRef>
      </dsp:style>
      <dsp:txBody>
        <a:bodyPr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400" b="0" i="0" dirty="0"/>
            <a:t>Frequency -2-3 days a week</a:t>
          </a:r>
          <a:endParaRPr lang="en-US" sz="1050" dirty="0"/>
        </a:p>
      </dsp:txBody>
      <dsp:txXfrm>
        <a:off x="12187" y="0"/>
        <a:ext cx="6320155" cy="922439"/>
      </dsp:txXfrm>
    </dsp:sp>
    <dsp:sp modelId="{08476FCB-D3C6-4FD8-A3F4-F417E84F1C21}">
      <dsp:nvSpPr>
        <dsp:cNvPr id="4" name="Right Arrow 3"/>
        <dsp:cNvSpPr/>
      </dsp:nvSpPr>
      <dsp:spPr bwMode="white">
        <a:xfrm rot="5399999">
          <a:off x="2999307" y="945500"/>
          <a:ext cx="345915" cy="415097"/>
        </a:xfrm>
        <a:prstGeom prst="rightArrow">
          <a:avLst>
            <a:gd name="adj1" fmla="val 60000"/>
            <a:gd name="adj2" fmla="val 50000"/>
          </a:avLst>
        </a:prstGeom>
      </dsp:spPr>
      <dsp:style>
        <a:lnRef idx="0">
          <a:schemeClr val="lt1">
            <a:hueOff val="0"/>
            <a:satOff val="0"/>
            <a:lumOff val="0"/>
            <a:alpha val="100000"/>
          </a:schemeClr>
        </a:lnRef>
        <a:fillRef idx="1">
          <a:schemeClr val="accent2"/>
        </a:fillRef>
        <a:effectRef idx="0">
          <a:scrgbClr r="0" g="0" b="0"/>
        </a:effectRef>
        <a:fontRef idx="minor">
          <a:schemeClr val="lt1"/>
        </a:fontRef>
      </dsp:style>
      <dsp:txBody>
        <a:bodyPr rot="-5400000"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en-US"/>
        </a:p>
      </dsp:txBody>
      <dsp:txXfrm rot="5399999">
        <a:off x="2999307" y="945500"/>
        <a:ext cx="345915" cy="415097"/>
      </dsp:txXfrm>
    </dsp:sp>
    <dsp:sp modelId="{1CBA1F52-0377-41E3-BA81-F302CC0991F1}">
      <dsp:nvSpPr>
        <dsp:cNvPr id="5" name="Rounded Rectangle 4"/>
        <dsp:cNvSpPr/>
      </dsp:nvSpPr>
      <dsp:spPr bwMode="white">
        <a:xfrm>
          <a:off x="12187" y="1383658"/>
          <a:ext cx="6320155" cy="922439"/>
        </a:xfrm>
        <a:prstGeom prst="roundRect">
          <a:avLst>
            <a:gd name="adj" fmla="val 10000"/>
          </a:avLst>
        </a:prstGeom>
      </dsp:spPr>
      <dsp:style>
        <a:lnRef idx="2">
          <a:schemeClr val="lt1"/>
        </a:lnRef>
        <a:fillRef idx="1">
          <a:schemeClr val="accent3"/>
        </a:fillRef>
        <a:effectRef idx="0">
          <a:scrgbClr r="0" g="0" b="0"/>
        </a:effectRef>
        <a:fontRef idx="minor">
          <a:schemeClr val="lt1"/>
        </a:fontRef>
      </dsp:style>
      <dsp:txBody>
        <a:bodyPr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400" b="0" i="0" dirty="0"/>
            <a:t>Intensity -one set of 8-10 RM to volitional fatigue</a:t>
          </a:r>
          <a:endParaRPr lang="en-US" sz="2400" dirty="0"/>
        </a:p>
      </dsp:txBody>
      <dsp:txXfrm>
        <a:off x="12187" y="1383658"/>
        <a:ext cx="6320155" cy="922439"/>
      </dsp:txXfrm>
    </dsp:sp>
    <dsp:sp modelId="{ACAE4130-98F7-446F-BF79-835FE98DB2EA}">
      <dsp:nvSpPr>
        <dsp:cNvPr id="6" name="Right Arrow 5"/>
        <dsp:cNvSpPr/>
      </dsp:nvSpPr>
      <dsp:spPr bwMode="white">
        <a:xfrm rot="5464716">
          <a:off x="2988231" y="2335792"/>
          <a:ext cx="355880" cy="415097"/>
        </a:xfrm>
        <a:prstGeom prst="rightArrow">
          <a:avLst>
            <a:gd name="adj1" fmla="val 60000"/>
            <a:gd name="adj2" fmla="val 50000"/>
          </a:avLst>
        </a:prstGeom>
      </dsp:spPr>
      <dsp:style>
        <a:lnRef idx="0">
          <a:schemeClr val="lt1">
            <a:hueOff val="0"/>
            <a:satOff val="0"/>
            <a:lumOff val="0"/>
            <a:alpha val="100000"/>
          </a:schemeClr>
        </a:lnRef>
        <a:fillRef idx="1">
          <a:schemeClr val="accent3"/>
        </a:fillRef>
        <a:effectRef idx="0">
          <a:scrgbClr r="0" g="0" b="0"/>
        </a:effectRef>
        <a:fontRef idx="minor">
          <a:schemeClr val="lt1"/>
        </a:fontRef>
      </dsp:style>
      <dsp:txBody>
        <a:bodyPr rot="-5400000" lIns="0" tIns="0" rIns="0" bIns="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en-US"/>
        </a:p>
      </dsp:txBody>
      <dsp:txXfrm rot="5464716">
        <a:off x="2988231" y="2335792"/>
        <a:ext cx="355880" cy="415097"/>
      </dsp:txXfrm>
    </dsp:sp>
    <dsp:sp modelId="{F01D76FE-6465-492E-8B10-22E71BCA78F0}">
      <dsp:nvSpPr>
        <dsp:cNvPr id="7" name="Rounded Rectangle 6"/>
        <dsp:cNvSpPr/>
      </dsp:nvSpPr>
      <dsp:spPr bwMode="white">
        <a:xfrm>
          <a:off x="0" y="2780585"/>
          <a:ext cx="6320155" cy="922439"/>
        </a:xfrm>
        <a:prstGeom prst="roundRect">
          <a:avLst>
            <a:gd name="adj" fmla="val 10000"/>
          </a:avLst>
        </a:prstGeom>
      </dsp:spPr>
      <dsp:style>
        <a:lnRef idx="2">
          <a:schemeClr val="lt1"/>
        </a:lnRef>
        <a:fillRef idx="1">
          <a:schemeClr val="accent4"/>
        </a:fillRef>
        <a:effectRef idx="0">
          <a:scrgbClr r="0" g="0" b="0"/>
        </a:effectRef>
        <a:fontRef idx="minor">
          <a:schemeClr val="lt1"/>
        </a:fontRef>
      </dsp:style>
      <dsp:txBody>
        <a:bodyPr lIns="68580" tIns="68580" rIns="68580" bIns="685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800" b="0" i="0" dirty="0"/>
            <a:t>Duration -3 seconds for the concentric phase and 3 seconds for the eccentric phase of the activity (about 1 minute in total)</a:t>
          </a:r>
          <a:endParaRPr lang="en-US" sz="1800" dirty="0"/>
        </a:p>
      </dsp:txBody>
      <dsp:txXfrm>
        <a:off x="0" y="2780585"/>
        <a:ext cx="6320155" cy="922439"/>
      </dsp:txXfrm>
    </dsp:sp>
    <dsp:sp modelId="{2DDD80A6-0D1E-4164-ABE5-277A2AA85565}">
      <dsp:nvSpPr>
        <dsp:cNvPr id="8" name="Right Arrow 7"/>
        <dsp:cNvSpPr/>
      </dsp:nvSpPr>
      <dsp:spPr bwMode="white">
        <a:xfrm rot="5334030">
          <a:off x="2998183" y="3719450"/>
          <a:ext cx="335976" cy="415097"/>
        </a:xfrm>
        <a:prstGeom prst="rightArrow">
          <a:avLst>
            <a:gd name="adj1" fmla="val 60000"/>
            <a:gd name="adj2" fmla="val 50000"/>
          </a:avLst>
        </a:prstGeom>
      </dsp:spPr>
      <dsp:style>
        <a:lnRef idx="0">
          <a:schemeClr val="lt1">
            <a:hueOff val="0"/>
            <a:satOff val="0"/>
            <a:lumOff val="0"/>
            <a:alpha val="100000"/>
          </a:schemeClr>
        </a:lnRef>
        <a:fillRef idx="1">
          <a:schemeClr val="accent4"/>
        </a:fillRef>
        <a:effectRef idx="0">
          <a:scrgbClr r="0" g="0" b="0"/>
        </a:effectRef>
        <a:fontRef idx="minor">
          <a:schemeClr val="lt1"/>
        </a:fontRef>
      </dsp:style>
      <dsp:txBody>
        <a:bodyPr rot="-5400000"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en-US"/>
        </a:p>
      </dsp:txBody>
      <dsp:txXfrm rot="5334030">
        <a:off x="2998183" y="3719450"/>
        <a:ext cx="335976" cy="415097"/>
      </dsp:txXfrm>
    </dsp:sp>
    <dsp:sp modelId="{DBF5B807-C5E4-49FD-8B07-399E325B4714}">
      <dsp:nvSpPr>
        <dsp:cNvPr id="9" name="Rounded Rectangle 8"/>
        <dsp:cNvSpPr/>
      </dsp:nvSpPr>
      <dsp:spPr bwMode="white">
        <a:xfrm>
          <a:off x="12187" y="4150974"/>
          <a:ext cx="6320155" cy="922439"/>
        </a:xfrm>
        <a:prstGeom prst="roundRect">
          <a:avLst>
            <a:gd name="adj" fmla="val 10000"/>
          </a:avLst>
        </a:prstGeom>
      </dsp:spPr>
      <dsp:style>
        <a:lnRef idx="2">
          <a:schemeClr val="lt1"/>
        </a:lnRef>
        <a:fillRef idx="1">
          <a:schemeClr val="accent5"/>
        </a:fillRef>
        <a:effectRef idx="0">
          <a:scrgbClr r="0" g="0" b="0"/>
        </a:effectRef>
        <a:fontRef idx="minor">
          <a:schemeClr val="lt1"/>
        </a:fontRef>
      </dsp:style>
      <dsp:txBody>
        <a:bodyPr lIns="68580" tIns="68580" rIns="68580" bIns="685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800" b="0" i="0" dirty="0"/>
            <a:t>A general strengthening program would include 8-10 exercises that target all the major muscle groups in the body</a:t>
          </a:r>
          <a:endParaRPr lang="en-US" sz="1800" dirty="0"/>
        </a:p>
      </dsp:txBody>
      <dsp:txXfrm>
        <a:off x="12187" y="4150974"/>
        <a:ext cx="6320155" cy="922439"/>
      </dsp:txXfrm>
    </dsp:sp>
    <dsp:sp modelId="{4D07C01F-771A-4CDD-A2D8-A1FC42441850}">
      <dsp:nvSpPr>
        <dsp:cNvPr id="10" name="Right Arrow 9"/>
        <dsp:cNvSpPr/>
      </dsp:nvSpPr>
      <dsp:spPr bwMode="white">
        <a:xfrm rot="5399999">
          <a:off x="2999307" y="5096474"/>
          <a:ext cx="345915" cy="415097"/>
        </a:xfrm>
        <a:prstGeom prst="rightArrow">
          <a:avLst>
            <a:gd name="adj1" fmla="val 60000"/>
            <a:gd name="adj2" fmla="val 50000"/>
          </a:avLst>
        </a:prstGeom>
      </dsp:spPr>
      <dsp:style>
        <a:lnRef idx="0">
          <a:schemeClr val="lt1">
            <a:hueOff val="0"/>
            <a:satOff val="0"/>
            <a:lumOff val="0"/>
            <a:alpha val="100000"/>
          </a:schemeClr>
        </a:lnRef>
        <a:fillRef idx="1">
          <a:schemeClr val="accent5"/>
        </a:fillRef>
        <a:effectRef idx="0">
          <a:scrgbClr r="0" g="0" b="0"/>
        </a:effectRef>
        <a:fontRef idx="minor">
          <a:schemeClr val="lt1"/>
        </a:fontRef>
      </dsp:style>
      <dsp:txBody>
        <a:bodyPr rot="-5400000"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en-US"/>
        </a:p>
      </dsp:txBody>
      <dsp:txXfrm rot="5399999">
        <a:off x="2999307" y="5096474"/>
        <a:ext cx="345915" cy="415097"/>
      </dsp:txXfrm>
    </dsp:sp>
    <dsp:sp modelId="{204DB798-EE7B-4D9F-93D4-6B4A93E12833}">
      <dsp:nvSpPr>
        <dsp:cNvPr id="11" name="Rounded Rectangle 10"/>
        <dsp:cNvSpPr/>
      </dsp:nvSpPr>
      <dsp:spPr bwMode="white">
        <a:xfrm>
          <a:off x="0" y="5534632"/>
          <a:ext cx="6344529" cy="922439"/>
        </a:xfrm>
        <a:prstGeom prst="roundRect">
          <a:avLst>
            <a:gd name="adj" fmla="val 10000"/>
          </a:avLst>
        </a:prstGeom>
      </dsp:spPr>
      <dsp:style>
        <a:lnRef idx="2">
          <a:schemeClr val="lt1"/>
        </a:lnRef>
        <a:fillRef idx="1">
          <a:schemeClr val="accent6"/>
        </a:fillRef>
        <a:effectRef idx="0">
          <a:scrgbClr r="0" g="0" b="0"/>
        </a:effectRef>
        <a:fontRef idx="minor">
          <a:schemeClr val="lt1"/>
        </a:fontRef>
      </dsp:style>
      <dsp:txBody>
        <a:bodyPr lIns="38100" tIns="38100" rIns="38100" bIns="381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050" b="0" i="0" dirty="0"/>
            <a:t>Resistance training (RT) is an effective method to improve muscular strength, power, and hypertrophy which are fundamental components of physical fitness related to the quality of life</a:t>
          </a:r>
          <a:endParaRPr lang="en-US" sz="1050" dirty="0"/>
        </a:p>
      </dsp:txBody>
      <dsp:txXfrm>
        <a:off x="0" y="5534632"/>
        <a:ext cx="6344529" cy="922439"/>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5314543" cy="4205966"/>
        <a:chOff x="0" y="0"/>
        <a:chExt cx="5314543" cy="4205966"/>
      </a:xfrm>
    </dsp:grpSpPr>
    <dsp:sp modelId="{FF8A3FF6-710C-4E2A-BDD1-4B2FFA793F60}">
      <dsp:nvSpPr>
        <dsp:cNvPr id="3" name="Round Diagonal Corner Rectangle 2"/>
        <dsp:cNvSpPr/>
      </dsp:nvSpPr>
      <dsp:spPr bwMode="white">
        <a:xfrm>
          <a:off x="1575698" y="-949125"/>
          <a:ext cx="2164904" cy="2164904"/>
        </a:xfrm>
        <a:prstGeom prst="round2DiagRect">
          <a:avLst>
            <a:gd name="adj1" fmla="val 29727"/>
            <a:gd name="adj2" fmla="val 0"/>
          </a:avLst>
        </a:prstGeom>
      </dsp:spPr>
      <dsp:style>
        <a:lnRef idx="0">
          <a:schemeClr val="accent6"/>
        </a:lnRef>
        <a:fillRef idx="1">
          <a:schemeClr val="bg1">
            <a:lumMod val="95000"/>
          </a:schemeClr>
        </a:fillRef>
        <a:effectRef idx="0">
          <a:scrgbClr r="0" g="0" b="0"/>
        </a:effectRef>
        <a:fontRef idx="minor"/>
      </dsp:style>
      <dsp:txXfrm>
        <a:off x="1575698" y="-949125"/>
        <a:ext cx="2164904" cy="2164904"/>
      </dsp:txXfrm>
    </dsp:sp>
    <dsp:sp modelId="{EBF12947-6E33-4028-88E8-BAA63967EF7C}">
      <dsp:nvSpPr>
        <dsp:cNvPr id="4" name="Rectangles 3"/>
        <dsp:cNvSpPr/>
      </dsp:nvSpPr>
      <dsp:spPr bwMode="white">
        <a:xfrm>
          <a:off x="2037071" y="-487752"/>
          <a:ext cx="1242158" cy="1242158"/>
        </a:xfrm>
        <a:prstGeom prst="rect">
          <a:avLst/>
        </a:prstGeom>
        <a: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sp:spPr>
      <dsp:style>
        <a:lnRef idx="2">
          <a:schemeClr val="lt1">
            <a:alpha val="0"/>
          </a:schemeClr>
        </a:lnRef>
        <a:fillRef idx="1">
          <a:schemeClr val="accent6"/>
        </a:fillRef>
        <a:effectRef idx="0">
          <a:scrgbClr r="0" g="0" b="0"/>
        </a:effectRef>
        <a:fontRef idx="minor">
          <a:schemeClr val="lt1"/>
        </a:fontRef>
      </dsp:style>
      <dsp:txXfrm>
        <a:off x="2037071" y="-487752"/>
        <a:ext cx="1242158" cy="1242158"/>
      </dsp:txXfrm>
    </dsp:sp>
    <dsp:sp modelId="{60C38B3D-E61E-4761-BA5A-E9C74BD6C20D}">
      <dsp:nvSpPr>
        <dsp:cNvPr id="5" name="Rectangles 4"/>
        <dsp:cNvSpPr/>
      </dsp:nvSpPr>
      <dsp:spPr bwMode="white">
        <a:xfrm>
          <a:off x="883639" y="1890093"/>
          <a:ext cx="3549023" cy="72000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t"/>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sz="1600" b="0" i="0" dirty="0">
              <a:solidFill>
                <a:schemeClr val="tx1"/>
              </a:solidFill>
            </a:rPr>
            <a:t>Research over the last few decades has investigated the effects of several acute training variables on maximal strength gains that influence the overall outcome of an RT program</a:t>
          </a:r>
          <a:endParaRPr lang="en-US" sz="1600" dirty="0">
            <a:solidFill>
              <a:schemeClr val="tx1"/>
            </a:solidFill>
          </a:endParaRPr>
        </a:p>
      </dsp:txBody>
      <dsp:txXfrm>
        <a:off x="883639" y="1890093"/>
        <a:ext cx="3549023" cy="720000"/>
      </dsp:txXfrm>
    </dsp:sp>
    <dsp:sp modelId="{87B3028A-398C-4234-9FF8-AEFE96273DCB}">
      <dsp:nvSpPr>
        <dsp:cNvPr id="6" name="Round Diagonal Corner Rectangle 5"/>
        <dsp:cNvSpPr/>
      </dsp:nvSpPr>
      <dsp:spPr bwMode="white">
        <a:xfrm>
          <a:off x="1575698" y="1595873"/>
          <a:ext cx="2164904" cy="2164904"/>
        </a:xfrm>
        <a:prstGeom prst="round2DiagRect">
          <a:avLst>
            <a:gd name="adj1" fmla="val 29727"/>
            <a:gd name="adj2" fmla="val 0"/>
          </a:avLst>
        </a:prstGeom>
      </dsp:spPr>
      <dsp:style>
        <a:lnRef idx="0">
          <a:schemeClr val="accent6"/>
        </a:lnRef>
        <a:fillRef idx="1">
          <a:schemeClr val="bg1">
            <a:lumMod val="95000"/>
          </a:schemeClr>
        </a:fillRef>
        <a:effectRef idx="0">
          <a:scrgbClr r="0" g="0" b="0"/>
        </a:effectRef>
        <a:fontRef idx="minor"/>
      </dsp:style>
      <dsp:txXfrm>
        <a:off x="1575698" y="1595873"/>
        <a:ext cx="2164904" cy="2164904"/>
      </dsp:txXfrm>
    </dsp:sp>
    <dsp:sp modelId="{370D21AF-E93C-43A6-9443-201371CA7D68}">
      <dsp:nvSpPr>
        <dsp:cNvPr id="7" name="Rectangles 6"/>
        <dsp:cNvSpPr/>
      </dsp:nvSpPr>
      <dsp:spPr bwMode="white">
        <a:xfrm>
          <a:off x="2037071" y="2057246"/>
          <a:ext cx="1242158" cy="1242158"/>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sp:spPr>
      <dsp:style>
        <a:lnRef idx="2">
          <a:schemeClr val="lt1">
            <a:alpha val="0"/>
          </a:schemeClr>
        </a:lnRef>
        <a:fillRef idx="1">
          <a:schemeClr val="accent6"/>
        </a:fillRef>
        <a:effectRef idx="0">
          <a:scrgbClr r="0" g="0" b="0"/>
        </a:effectRef>
        <a:fontRef idx="minor">
          <a:schemeClr val="lt1"/>
        </a:fontRef>
      </dsp:style>
      <dsp:txXfrm>
        <a:off x="2037071" y="2057246"/>
        <a:ext cx="1242158" cy="1242158"/>
      </dsp:txXfrm>
    </dsp:sp>
    <dsp:sp modelId="{F922B885-54AB-4B1E-A540-D8A3D3F12F00}">
      <dsp:nvSpPr>
        <dsp:cNvPr id="8" name="Rectangles 7"/>
        <dsp:cNvSpPr/>
      </dsp:nvSpPr>
      <dsp:spPr bwMode="white">
        <a:xfrm>
          <a:off x="883639" y="4435091"/>
          <a:ext cx="3549023" cy="72000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t"/>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b="0" i="0">
              <a:solidFill>
                <a:schemeClr val="tx1"/>
              </a:solidFill>
            </a:rPr>
            <a:t>These RT variables include exercise order, the number of sets, repetitions, inter-set recovery periods, training intensity per muscle group, and total training volume</a:t>
          </a:r>
          <a:endParaRPr lang="en-US">
            <a:solidFill>
              <a:schemeClr val="tx1"/>
            </a:solidFill>
          </a:endParaRPr>
        </a:p>
      </dsp:txBody>
      <dsp:txXfrm>
        <a:off x="883639" y="4435091"/>
        <a:ext cx="3549023"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off" val="ctr"/>
          <dgm:param type="contDir" val="sameDir"/>
          <dgm:param type="grDir" val="tL"/>
          <dgm:param type="flowDir" val="row"/>
          <dgm:param type="horzAlign" val="ctr"/>
          <dgm:param type="vertAlign" val="mid"/>
        </dgm:alg>
      </dgm:if>
      <dgm:else name="Name2">
        <dgm:alg type="snake">
          <dgm:param type="off" val="ctr"/>
          <dgm:param type="contDir" val="sameDir"/>
          <dgm:param type="grDir" val="tR"/>
          <dgm:param type="flowDir" val="row"/>
          <dgm:param type="horzAlign" val="ctr"/>
          <dgm:param type="vertAlign" val="mid"/>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1-12T02:57:14"/>
    </inkml:context>
    <inkml:brush xml:id="br0">
      <inkml:brushProperty name="width" value="0.05292" units="cm"/>
      <inkml:brushProperty name="height" value="0.05292" units="cm"/>
      <inkml:brushProperty name="color" value="#ff0000"/>
    </inkml:brush>
  </inkml:definitions>
  <inkml:trace contextRef="#ctx0" brushRef="#br0">18504 15156 0,'521'0'125,"-422"0"-125,-49 0 0,24 0 15,-24 0 1,-25 0-16,0 0 0,-1 0 15,1 0 1,25 0 0,-25 0-16,49 0 15,-49 0-15,49 0 16,-49 0-16,25 0 16,-1 0-16,1 0 15,0 0 1,-26 0-16,1 0 15,25 0 1,-25 0 0,24 0-16,1 0 15,-1 0-15,-24 0 16,0 0 0,0 0-16,24 0 62,1 0-62,24 0 16,-49 0-16,50 0 15,-1 0-15,-49 0 16,24 0 0,-24 0-16,25 0 31,-25 0-16,24 0-15,-24 0 16,74 0 0,-24 0-16,-1 0 15,-49 0-15,49 0 16,-24 0-16,0 0 16,-1 0-16,-24 0 15,0 0-15,0 0 16,24 0-1,-24 0-15,0 0 16,49 0-16,-49 0 16,25 0-16,-1 0 15,1 0-15,24 0 16,-49 0-16,25 0 16,-25 0-16,24 0 15,-24 0 1,0 0-1,24 0 1,-24 0 0,0 0-1,0 0 1,0 0 0,-1 0-1,1 0-15,0 0 16,0 0-1,0 0 235,24 0-234,26 0-16,-26 0 16,26 0-16,-26 0 15,-24 0-15</inkml:trace>
  <inkml:trace contextRef="#ctx0" brushRef="#br0">18777 9699 0,'50'0'94,"24"0"-94,-24 0 15,-1 0-15,51 0 16,-26 0-16,25 0 16,-49 0-1,-25 0-15,-1 0 16,26 0-16,0 0 16,-1 0-1,1 0-15,-25 0 16,49 0-1,-49 0-15,25 0 16,-26 0-16,26 0 16,24 0-16,1 0 15,-1 0-15,-24 0 16,-25 0-16,-1 0 16,1 0 46,50 0-46,-1 0-16,0 0 15,1 0-15,-1 0 16,1 0-16,-26 0 16,26 0-16,-50 0 15,24 0 1,-24 0-16,25 0 15,-26 0-15,26 0 16,-25 0-16,49 0 16,-24 0-16,24 0 15,1 0-15,-1 0 16,-49 0-16,49 0 16,-49-25-16,49 25 15,1-25-15,-50 25 16,24 0-16,51-25 15,-76 25-15,51 0 16,-50 0 0,24-25-16</inkml:trace>
  <inkml:trace contextRef="#ctx0" brushRef="#br0">14982 10542 0,'74'0'219,"26"0"-204,24 0-15,25 0 16,-25 0-16,-25 0 16,-25 0-16,1 0 15,-51 0-15,51 0 16,-50 0-16,24 0 15,-24 0-15,25 0 16,-26 0-16,26 0 16,0 0-1,24 0-15,-24 0 16,-1 0-16,1 0 16,-25 0-16,24 0 15,-24 0 1,25 0 46,24 0-46,25 0-16,1 0 16,-51 0-16,50 0 15,-24 0 1,-26 0-16,1 0 15,24 0-15,1 0 16,-50 0 0,24 0-16,-24 0 15,49 0-15,1 0 16,-50 0-16,49 0 16,-49 0-16,49 0 15,1 0-15,-50 0 16,49 0-16,-49 0 15,24 0-15,-24 0 16,25 0 0,-25 0-16,-1 0 15,1 0 1,0 0 0,0 0-1,24 0 32,26 0-31,-50 0-16,49 0 15,0 0-15,-49 0 16,0 0-16,25 0 16,-1 0-1,-24 0 1,25 0-1,-25 0-15,49 0 16,-24 0 0,-26 0-16,1 0 15,25 0-15,-25 0 16,24-25-16,-24 25 16,25 0-16,-26 0 15,1 0 1,-25-25-16,50 25 172,24 0-157,-49-24-15</inkml:trace>
  <inkml:trace contextRef="#ctx0" brushRef="#br0">14982 11212 0,'25'0'250,"74"0"-234,25-25-16,-25 25 15,1 0-15,-26 0 16,25 0-16,0 0 16,-74 0-16,50 0 15,-51 0-15,1 0 16,0 0 46,0 0-62,24 0 16,-24 0 0,25 0-16,-1 0 15,-24 0-15,25 0 16,-25 0-1,-1 0 1,1 0-16,25 0 16,24 0-16,-49 0 15,25 0-15,-25 0 16,49 0-16,-49 0 16,24 0-16,1 0 15,0 0-15,-1 0 16,1 0-16,-25 0 15,-1 0-15,26 0 16,0 0 0,-26 0-16,1 0 15,0 0 1,0 0 0,0 0-16,24 0 15,1 0 1,-25 0-16,-1 0 15,26 0-15,24 0 16,-24 0-16,0 0 16,-26 0-1,51 0-15,-50 0 16,24 0-16,-24 0 16,0 0-16,0 0 15,0 0-15,-1 0 16,1 0-16,50 0 15,-51 0 1,26 0 0,-25 0-1,24 0 17,1 0-32,0 0 15,-1 0 1,-24 0-16,49 0 15,-49 0 1,25 0 78,-25 0-94,24 0 31,-24 0-31,25 0 16,-26 0-1,1 0-15,0 0 16,25 0 0,-1 0-16,-24 0 15,0 0 1,0 0 281,49 0-282,-49 0-15</inkml:trace>
  <inkml:trace contextRef="#ctx0" brushRef="#br0">19149 11237 0,'50'0'125,"-1"0"-125,26-25 16,24 25-16,75 0 15,49 0-15,50 0 16,-50 0 0,75 0-16,-25 0 15,24 0-15,-49 0 16,25 0-16,-74 0 15,-26 0-15,-49 0 16,-49 0-16,-26 0 16,1 0-16,-1 0 15,-24 0 1,25 0 0</inkml:trace>
  <inkml:trace contextRef="#ctx0" brushRef="#br0">14957 12055 0,'75'0'156,"49"0"-141,99 0-15,-25 0 16,-24 0-16,24 0 16,-24 0-16,-50 0 15,50 0-15,-75 0 16,0 0-16,-49 0 16,-1 0-16,1 0 15,0 0-15,-26 0 16,26 0-16,-25 0 15,24 0-15,-24 0 16,25 0-16,-1 0 16,26 0-16,-1 0 15,-49 0-15,49 0 16,26 0-16,-76 0 16,51 0-16,24 0 15,-24 0-15,24 0 16,0 0-16,0 0 15,0 0-15,1 0 16,-1 0-16,25 0 16,-25 0-1,-24 0-15,24 0 16,-50 0-16,26 0 16,-1 0-16,-24 0 15,-25 0-15,-1 0 16,51 0-16,-1 0 15,-24 0-15,-1 0 16,26 0-16,-50 0 16,24 0-16,1 0 15,24 0 1,-49 0-16,25 0 16,-1 0-16,1 0 15,24 0-15,-49 0 16,74 0-16,-24 0 15,-1 0-15,1 0 16,-26 0-16,26 0 16,-1 0-16,-49 0 15,24 0-15,-24 0 16,25 0-16,-25 0 31,24 0-31,-24 0 16,25 0-1,-26 0-15,1 0 32,0 0-17,0 0 1,25 0 0</inkml:trace>
  <inkml:trace contextRef="#ctx0" brushRef="#br0">14908 12799 0,'24'0'172,"100"0"-157,50 0-15,0 0 16,-50 0-16,-25 0 16,25 0-16,-50 0 15,-49 0-15,25 0 16,-25 0-1,49 0 64,-24 0-79,49 0 15,-50 0-15,26 0 16,24 0-16,-24 0 15,-51 0-15,26 0 16,0 0 62,-1 0-78,50 0 16,25 0-16,-24 0 15,-26 0-15,25 0 16,-24 0-16,-26 0 16,1 0-16,-25 0 15,24 0 1,-24 0 46,25 0-62,-26 0 16,26 0-16,-25 0 16,74 0 281,-49 0-282,-1 0-15,1 0 16,0-49-16</inkml:trace>
  <inkml:trace contextRef="#ctx0" brushRef="#br0">23490 3944 0,'50'0'328,"-1"0"-328,1 0 16,-1 0-16,-24 0 16,50 0-16,-26 25 15,1-25-15,49 0 16,-24 25-16,24-25 16,50 49-16,-50-49 15,0 0-15,-25 25 16,1-25-16,-26 0 15,26 0-15,24 25 16,-24-25-16,-26 0 16,1 0-16,-1 0 15,1 0-15,0 0 16,-1 0-16,1 0 16,-25 0-1,24 0-15,1 49 16,-25-49-16,24 0 15,26 0-15,-1 0 16,-24 0-16,-1 0 16,26 0-16,-26 0 15,51 0-15,-26 0 16,25 0-16,-24 0 16,-1 0-16,25 0 15,-49 0-15,49 0 16,-49 0-16,-1 0 15,26 0-15,-26 0 16,1 0 0,-1 0-16,26 0 15,-50 0-15,24 0 16,1 0-16,0 0 16,-26 0-16,1 0 15,0 0-15,0 0 16,24 0-16,-24 0 15,0 0-15,25 0 16,24 0 0,-24 0-16,24 0 0,-24 0 15,-1 0 1,26 0-16,-1 0 16,-24 0-16,-1 0 15,26 0-15,49 0 16,-50 0-1,1 0-15,24-24 16,-50 24-16,26 0 16,-26 0-16,26-25 15,-50 25-15,24 0 16,1-25-16,-1 25 16,26 0-16,-1-25 15,1 25 1,-26-25-1,51 25-15,-51 0 16,50 0-16,25-49 16,-24 49-16,-1-25 15,0 0 1,-49 25-16,24 0 0,0-25 16,1 1-16,-1-1 15,-49 25-15,25-25 16,-1 25-1,1 0-15,-25 0 16,49-50 0,-24 50-1,-1 0 1,1 0-16,-25-24 16,0 24-16,24 0 15,-24 0 1,0 0-1</inkml:trace>
  <inkml:trace contextRef="#ctx0" brushRef="#br0">23465 4688 0,'149'0'172,"-25"0"-172,75 0 16,-26 0-16,-24 0 15,25 0-15,-75 0 16,-50 0-16,26 0 15,-26 0-15,-24 0 16,0 0-16,0 0 16,0 0-1,24 0 1,-24 0-16,25 0 16,-1 0-16,26 0 15,-1 0-15,-49 0 16,74 0-16,-49 0 15,24 0 1,-49 0-16,25 0 0,-26 0 16,1 0-1,25 0-15,-25 0 16,24 0-16,-24 0 16,25 0-16,-26 0 15,26 25-15,-25-25 16,24 0-16,-24 0 15,0 0 1</inkml:trace>
  <inkml:trace contextRef="#ctx0" brushRef="#br0">23564 7913 0,'25'0'250,"124"0"-234,25 0-16,74 0 15,25 0-15,-75 0 16,-24 0-16,-75 0 16,0 0-16,-24 0 15,-26 0-15,-24 0 16,0 0-16,0 0 16,-1 0-16,1 0 15,25 0 1,-25 0-16,49 0 0,-49 0 15,24 0 1,-24 0-16,25 0 16,-25 0-16,24 0 15,-24 0-15,0 0 16,0 0-16,-1 0 16,26 0-16,0 0 15,24 0-15,-49 0 16,49 0-16,1 0 15,-1 0-15,-24 0 16,24 0-16,25 0 16,1 0-16,-51 0 15,1 0-15,49 0 16,-25 0-16,1 0 16,-1 0-16,1 0 15,-26 0-15,-24 0 16,25 0-16,24 0 15,-49 0-15,49 0 16,-24 24-16,49 1 16,-24-25-16,24 0 15,-25 0-15,50 0 16,-25 0-16,-24 0 16,-1 0-1,-24 0-15,49 0 16,-24 0-16,-26 0 15,1 0-15,24 0 16,1 0-16,-26 0 16,26 0-16,-1 0 15,-24 0-15,49 0 16,-25 0-16,25 0 16,1 0-16,-1 0 15,0 0-15,0 0 16,1 0-16,-1 0 15,0 0-15,-25 0 16,-24 0-16,0 0 16,24 0-16,-49 0 15,49 0-15,25 0 16,-24 0-16,-25 0 16,-1 0-16,26 0 15,-1 0-15,-24 0 16,-1 0-16,1 0 15,74 0-15,-75 0 16,26 0-16,-50 0 16,49 0-1,-49 0-15,0 0 16,-1 0 0,1-25 15,25 25-16,-50-24-15,25 24 16,-1 0-16,1 0 16,0 0 15</inkml:trace>
  <inkml:trace contextRef="#ctx0" brushRef="#br0">23540 8706 0,'74'0'141,"50"0"-125,50 0-16,24 0 15,50 0-15,-25 0 16,25 0-16,-74 0 16,25 0-16,-51 0 15,-24 0-15,-24 0 16,-1 0-16,50 0 15,-75 0-15,25 0 16,-49 0-16,-25 0 16,49 0-16,1 0 15,-1 0-15,-24 0 16,24 0-16,25 0 16,-24 0-16,24 0 15,-25 0-15,25 0 16,-49 0-16,49 0 15,-49 0 1,49 0-16,-24 0 0,-1 0 16,25 0-1,-49 0-15,49 0 16,0 0-16,0 0 16,1 0-16,-1 0 15,0 0-15,0 0 16,1-24-16,24 24 15,0 0-15,-50 0 16,50 0-16,-50 0 16,26 0-16,-51 0 15,26 0-15,24 0 16,-25 0-16,1 0 16,-50 0-16,49 0 15,-49 0-15,24 0 16,1 0-16,24 0 15,-24 0-15,0 0 16,24 0-16,-24 0 16,-1 0-16,26 0 15,-26 0-15,1 0 16,-1 0-16,-24 0 16,25 0-16,-1 0 15,1 0-15,0 0 16,24 0-1,1 0-15,-26 0 16,-24 0 0,49 0-16,-24 0 15,0 0-15,-26 0 16,51 0-16,-1 0 16,-49 0-16,49 0 15,-49 0-15,25 0 16,-25 0-16,24 0 15,-24 0-15,25 0 16,-26-25 0,1 25-16,0 0 15,50-25-15,-51 25 16,1 0-16,25 0 16,-1 0-16,1-25 15,-25 25-15,24 0 16,-24 0-16,25 0 15,-25 0 1,-1 0-16,1 0 16</inkml:trace>
  <inkml:trace contextRef="#ctx0" brushRef="#br0">23540 9475 0,'0'-24'125,"74"24"-125,100 0 16,74 0-16,25 0 16,-50 0-16,-74 0 15,-75 0-15,0 0 16,-49 0-16,25 0 15,-25 0-15,0 0 32,49 0-17,-24 0-15,-26 0 16,26 0-16,0 0 16,-1 0-16,26 0 15,24 0-15,-25 0 16,1 0-16,-1 0 15,0 0-15,-49 0 16,50 0-16,-1-50 31,-49 50-31,25 0 16,-1 0-16,1 0 16,24 0-16,-24 0 15,-1 0-15,26 0 16,-26 0-16,26 0 15,-1 0-15,-49 0 16,25 0-16,-26 0 16,26 0-16,0 0 15,-26 0 1,26 0-16,0 0 16,-26 0-1,26 0-15,-25 0 16,24-50-16,1 50 15,0 0-15,49 0 16,-74 0-16,24 0 16,1 0-16,24 0 15,-24 0-15,0 0 16,24 0-16,0 0 16,-24 0-16,0 0 15,-26 0-15,51 0 16,-50 0-16,24 0 15,-24 0 1,0 0-16,0 0 16,-1 0-1,26 0-15,0 0 16,-25 0 0</inkml:trace>
  <inkml:trace contextRef="#ctx0" brushRef="#br0">29766 12725 0,'49'0'172,"1"0"-156,24 0-1,1 0-15,-1 0 16,-49 0-16,49 0 16</inkml:trace>
  <inkml:trace contextRef="#ctx0" brushRef="#br0">28277 12650 0,'25'0'188,"25"0"-173,24 0-15,1 0 16,-1 0-16,-24 0 15,24 0-15,0 0 16,-24 0-16,24 0 16,-24 0-16,0-24 15,-26 24-15,26 0 16,0-25 0,-25 25-16,24 0 15,-24 0 1,25 0-16,-26 0 31,1 0-31,0 0 16,0 0-1,0 0-15,24 0 16,-24 0 0,25 0-16,-26 0 15,26 0-15,-25 0 16,49 0-16,-49 0 15,25 0-15,-26 0 16,26 0-16,-25 0 16,0 0-1,-1 0-15,1 0 16,25 0 109,-1 0-109,1 0-1,-25 0-15,24 0 16,26 0-16,-25 0 15,-26 0 64,1 0-79,0 0 15,49 0-15,1 0 16,-1 0-16,-24 0 15,24 0-15,-24 0 16,-1 0-16,1 0 125,-25 0-125,24 0 31</inkml:trace>
  <inkml:trace contextRef="#ctx0" brushRef="#br0">23614 13419 0,'99'0'235,"25"0"-220,124 0-15,-99 0 16,25 0-16,-50 0 16,0 0-16,-50 0 15,-49 0-15,0 0 16,0 0-16,-1 0 62,51 0-62,-1 0 16,50 0-16,-24 0 16,-1 0-16,0 0 15,0 0-15,-49 0 16,24 0-16,-49 0 15,0 0 1,0 0-16,24 0 31,-24 0-31,25 0 16,-26 0-16,26 0 16,-25 0-16,0 0 15,0 0-15,-1 0 16,1 0-16,0 0 15,0 0-15,24 0 94,1 0-94,0 0 16,-26 0-16,26 0 15,-25 0-15,49 0 16,-49 0-16,0 0 16,0 0-16,-1 0 15,51 0 63,-50 0-78,74 0 16,0 0-16,-25 0 16,-24 0-16,-25 0 15,24 0 32,1 0-47,49 0 16,1 0-16,-1 0 15,25 0-15,49 0 16,-49 0-16,25 0 16,-25 0-16,50 0 15,-50 0-15,25 0 16,-50 0-16,0 0 16,-24 0-16,24 0 15,-50 0-15,75 0 16,-49 0-16,-1 0 15,75 0-15,-50 0 16,50 0-16,-74 0 16,-26 0-16,1 0 15,-25 0-15,24 0 16</inkml:trace>
  <inkml:trace contextRef="#ctx0" brushRef="#br0">23316 14188 0,'25'0'156,"99"-49"-156,75 24 16,24 0-16,25 25 15,-25 0-15,-49 0 16,24 0-16,-99 0 16,1 0-16,-75 0 15,49 0-15,-49 0 16,24 0-16,-24 0 15,0 0-15,25 0 16,24 0-16,0 0 16,26 0-16,-51 0 15,100 0-15,-25-25 16,0 25-16,0 0 16,0 0-16,50 0 15,-25-49-15,-1 24 16,-48 0-16,24 25 15,-25 0 1,75-25-16,-75 25 16,74 0-16,-24 0 15,0 0-15,25 0 16,24 0-16,-24 0 16,-50 0-16,74 0 15,-99 0-15,25 0 16,-24 0-16,-1 0 15,-25 0-15,-24 0 16,24 0-16,1 0 16,-50 0-16,49 0 15,-49 0-15,24 0 16,-24 0 15,25 0-31,-25 0 16,-1 0-1,1 0-15,25 0 16,24 0-16,-24 0 16,-25 0-1</inkml:trace>
  <inkml:trace contextRef="#ctx0" brushRef="#br0">23540 15007 0,'99'0'110,"124"0"-110,50 0 15,49 0-15,1 0 16,-25 0-16,-1 0 15,-74 0-15,-24 0 16,-25 0 0,-26 0-16,-73 0 15,-1 0-15,-49 0 16,0 0-16,0 0 16,-1 0-16,1 0 15,25 0-15,24 0 16,-24 0-1,-25 0 1,49 0-16,-49 0 31,0 0-15,-1 0-16,1 0 16,25 0-1,-25 0-15,24 0 16,1 0-16,-25 0 15</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1-12T03:20:49"/>
    </inkml:context>
    <inkml:brush xml:id="br0">
      <inkml:brushProperty name="width" value="0.05292" units="cm"/>
      <inkml:brushProperty name="height" value="0.05292" units="cm"/>
      <inkml:brushProperty name="color" value="#ff0000"/>
    </inkml:brush>
  </inkml:definitions>
  <inkml:trace contextRef="#ctx0" brushRef="#br0">25971 11733 0,'24'0'140,"1"0"-124,25 0 0,-25 0-16,74 0 15,-50 0-15,26 0 16,-1 0-16,-24 0 16,-25 0-16,-1 0 15,1 0-15,0 0 31,0 0 1,24 24-17,1-24-15,-25 0 16,24 0-16,-24 0 16,50 0-16,-51 0 15,26 0-15,-25 0 16,0 0-16,24 0 15,-24 0 1,50 0-16,-26 0 16,1 0-16,24 0 15,-24 0-15,-25 0 16,-1 0-16,1 0 16,0 0-16,0 0 15,0 0 1,24 0-16,1 0 15,-1 0-15,1 0 16,24 0-16,-24 0 16,24 0-16,-49 0 15,50 0-15,-1 0 16,-49 0-16,0 0 16,24 0-16,51 0 15,-76 0-15,1 0 16,0 0-16,25 0 15,-26 0-15,26 0 16,-25 0-16,24 0 16,-24 0-16,0 0 15,25 0-15,24 0 16,-24 0-16,-1 0 16,-24 0-1,25-24-15,-1 24 16,-24 0-1,0 0-15,0 0 16,-1 0-16,26 0 16,0 0-1,24 0-15,-49 0 16,0 0-16,0 0 16,24 0-16,1 0 15,-25 0 1,24 0-1,-24 0-15,0 0 16,0 0 0,-1 0-16,1 0 15,0 0 1,25 0 0,-26 0-16,1 0 15,0 0-15,0 0 16,0 0-16,-1 0 31,1 0-15,0 0-1,0 0 1,24 0 0,-24 0-1,25 0 1,-1 0-1,-24-25 1,0 25 187</inkml:trace>
  <inkml:trace contextRef="#ctx0" brushRef="#br0">16321 12328 0,'50'0'62,"0"0"-15,-25 0-31,-1 0-16,1 0 15,0 0-15,49 0 16,1 0-16,-1 0 16,-24 0-16,24 25 15,50 0-15,-49-1 16,24 1 0,-25 0-16,1-25 15,24 25-15,-25-25 16,1 0-16,-26 25 15,26-25-15,-26 0 16,1 0-16,0 0 16,-26 0-16,51 0 15,-50 0-15,49 0 16,-24 0-16,24 0 16,0 0-16,1 0 15,-1 0-15,-24 0 16,24 0-16,26 0 15,-51 0-15,-24 0 16,25 0-16,-26 0 16,1 0-16,25 0 15,-1 0-15,1 0 16,24 0-16,1 0 16,24 0-16,0 0 15,0 0-15,25 0 16,-24 0-16,-75 0 15,49 0 1,-49 0-16,49 0 16,-24 0-16,-1 0 15,26 0-15,-1 0 16,-49 0-16,49 0 16,-49 0-16,25 0 15,-1 0-15,26 0 16,-1 0-16,-49 0 15,25 0-15,-1 0 16,1 0-16,24 0 16,1 0-16,24 0 15,-49 0-15,24 0 16,75 0-16,-50 0 16,25 0-16,25 49 15,-100-49-15,125 0 16,-149 0-16,49 0 15,26 0-15,-1 25 16,25-25-16,-25 0 16,0 0-16,25 0 15,0 25-15,0-25 16,75 0-16,-75 0 16,25 0-1,49 0-15,-49 49 16,-25-49-16,49 0 15,-73 0-15,-26 0 16,1 0-16,-26 0 16,26 0-16,-26 0 15,1 0-15,49 0 16,-49 0-16,49 0 16,-25 0-16,25 0 15,-24 0-15,24 0 16,-49 0-16,24 0 15,-24 0-15,24 0 16,-24 0-16,-25 0 16,74 0-16,-74 0 15,49 0-15,-24 0 16,-1 0-16,1 0 16,-1 0-16,26 0 15,-50 0-15,49 0 16,0 0-16,26 0 15,-26 0-15,1 0 16,-1 0-16,0 0 16,-24 0-1,24 0-15,26 0 0,-51 0 16,26 0 0,-26 0-16,26 0 15,-26 0-15,1 0 16,-1 0-16,26 0 15,-26 0-15,1 0 16,0 0-16,24 0 16,1 0-16,-1 0 15,-24 0-15,49 0 16,-25 0-16,50 0 16,-74 0-16,24 0 15,-24 0-15,24 0 16,-49 0-16,25 0 15,-1 0 1,1 0-16,0 0 16,-26 0-16,51 0 15,-1 0-15,-49 0 16,49 0-16,-49 0 16,50 0-16,-1 0 15,25 0-15,25 0 16,-25 0-16,1 0 15,24 0-15,-25 0 16,-25 0 0,1 0-16,-26 0 15,100 0-15,-74 0 16,73 0-16,-48 0 16,-51 0-16,26 0 15,-1 0-15,0 0 16,-24 0-16,-25 0 15,25 0-15,-1 0 16,-24 0-16,25 0 16,-26 0-16,51 0 15,-26 0 1,1 0-16,24 0 16,-24 0-16,49 0 15,0 0-15,-24 0 16,24 0-16,25-24 15,-25-1-15,-24 25 16,24 0-16,-25-25 16,-24 0-16,24 25 15,1 0-15,-75-25 16,25 25-16,24 0 31,-24 0-31,0-49 16,0 49-16,-1 0 15,26 0 1,-25 0-16,0 0 16,-1 0-1,1-25-15,0 25 16,25 0 0,-26 0 218,51-50-218,-50 26-16,74-1 15,-74 25-15,0 0 16,24 0-16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946B6B-5A9F-459A-9C9F-BCDF483AAA18}"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311308-7F4A-4D44-AEBC-A14ADC8B13F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311308-7F4A-4D44-AEBC-A14ADC8B13F7}"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311308-7F4A-4D44-AEBC-A14ADC8B13F7}"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311308-7F4A-4D44-AEBC-A14ADC8B13F7}"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undervalued component in exercise</a:t>
            </a:r>
            <a:endParaRPr lang="en-US" dirty="0"/>
          </a:p>
        </p:txBody>
      </p:sp>
      <p:sp>
        <p:nvSpPr>
          <p:cNvPr id="4" name="Slide Number Placeholder 3"/>
          <p:cNvSpPr>
            <a:spLocks noGrp="1"/>
          </p:cNvSpPr>
          <p:nvPr>
            <p:ph type="sldNum" sz="quarter" idx="5"/>
          </p:nvPr>
        </p:nvSpPr>
        <p:spPr/>
        <p:txBody>
          <a:bodyPr/>
          <a:lstStyle/>
          <a:p>
            <a:fld id="{88311308-7F4A-4D44-AEBC-A14ADC8B13F7}"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0175905-773E-4B66-ABCD-E924A28D59E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5CD0AA-1C81-46D0-9E5F-370BDCE365B2}"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0175905-773E-4B66-ABCD-E924A28D59E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5CD0AA-1C81-46D0-9E5F-370BDCE365B2}"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0175905-773E-4B66-ABCD-E924A28D59E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5CD0AA-1C81-46D0-9E5F-370BDCE365B2}"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0175905-773E-4B66-ABCD-E924A28D59E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5CD0AA-1C81-46D0-9E5F-370BDCE365B2}"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0175905-773E-4B66-ABCD-E924A28D59E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5CD0AA-1C81-46D0-9E5F-370BDCE365B2}"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00175905-773E-4B66-ABCD-E924A28D59E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5CD0AA-1C81-46D0-9E5F-370BDCE365B2}"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00175905-773E-4B66-ABCD-E924A28D59E1}"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A5CD0AA-1C81-46D0-9E5F-370BDCE365B2}"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0175905-773E-4B66-ABCD-E924A28D59E1}"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A5CD0AA-1C81-46D0-9E5F-370BDCE365B2}"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175905-773E-4B66-ABCD-E924A28D59E1}"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A5CD0AA-1C81-46D0-9E5F-370BDCE365B2}"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0175905-773E-4B66-ABCD-E924A28D59E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5CD0AA-1C81-46D0-9E5F-370BDCE365B2}"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0175905-773E-4B66-ABCD-E924A28D59E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5CD0AA-1C81-46D0-9E5F-370BDCE365B2}"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175905-773E-4B66-ABCD-E924A28D59E1}"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5CD0AA-1C81-46D0-9E5F-370BDCE365B2}"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customXml" Target="../ink/ink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21.png"/><Relationship Id="rId6" Type="http://schemas.openxmlformats.org/officeDocument/2006/relationships/customXml" Target="../ink/ink2.xml"/><Relationship Id="rId5" Type="http://schemas.openxmlformats.org/officeDocument/2006/relationships/hyperlink" Target="https://psychcentral.com/news/2013/06/27/teen-fitness-may-reduce-suicide-risk-later-in-life/56549.html" TargetMode="External"/><Relationship Id="rId4" Type="http://schemas.openxmlformats.org/officeDocument/2006/relationships/hyperlink" Target="https://www.washingtonpost.com/national/health-science/can-exercise-cure-depression-and-anxiety/2016/05/09/2a938914-ed2f-11e5-bc08-3e03a5b41910_story.html?utm_term=.c765fe84a66d" TargetMode="External"/><Relationship Id="rId3" Type="http://schemas.openxmlformats.org/officeDocument/2006/relationships/hyperlink" Target="https://www.helpguide.org/articles/depression/depression-symptoms-and-warning-signs.htm" TargetMode="External"/><Relationship Id="rId2" Type="http://schemas.openxmlformats.org/officeDocument/2006/relationships/image" Target="../media/image20.jpeg"/><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helpguide.org/articles/add-adhd/adhd-attention-deficit-disorder-in-adults.htm" TargetMode="Externa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svg"/><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www.physio-pedia.com/Principles_of_Exercise#cite_note-:1-4" TargetMode="Externa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4.png"/><Relationship Id="rId1"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3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image" Target="../media/image29.png"/></Relationships>
</file>

<file path=ppt/slides/_rels/slide3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image" Target="../media/image30.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6.xml"/><Relationship Id="rId7" Type="http://schemas.openxmlformats.org/officeDocument/2006/relationships/image" Target="../media/image7.png"/><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microsoft.com/office/2007/relationships/hdphoto" Target="../media/image9.wdp"/><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6.xml"/><Relationship Id="rId2" Type="http://schemas.microsoft.com/office/2007/relationships/hdphoto" Target="../media/image11.wdp"/><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bwMode="white">
          <a:xfrm>
            <a:off x="0" y="0"/>
            <a:ext cx="7552267"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37595" y="640081"/>
            <a:ext cx="6274591" cy="3943391"/>
          </a:xfrm>
        </p:spPr>
        <p:txBody>
          <a:bodyPr>
            <a:normAutofit/>
          </a:bodyPr>
          <a:lstStyle/>
          <a:p>
            <a:pPr algn="l"/>
            <a:r>
              <a:rPr lang="en-US" sz="4800" b="1" dirty="0">
                <a:solidFill>
                  <a:schemeClr val="bg1"/>
                </a:solidFill>
                <a:latin typeface="+mn-lt"/>
              </a:rPr>
              <a:t>Components of </a:t>
            </a:r>
            <a:br>
              <a:rPr lang="en-US" sz="4800" b="1" dirty="0">
                <a:solidFill>
                  <a:schemeClr val="bg1"/>
                </a:solidFill>
                <a:latin typeface="+mn-lt"/>
              </a:rPr>
            </a:br>
            <a:r>
              <a:rPr lang="en-US" sz="4800" b="1" dirty="0">
                <a:solidFill>
                  <a:schemeClr val="bg1"/>
                </a:solidFill>
                <a:latin typeface="+mn-lt"/>
              </a:rPr>
              <a:t>fitness and Well-being  </a:t>
            </a:r>
            <a:endParaRPr lang="en-IN" sz="4800" b="1" dirty="0">
              <a:solidFill>
                <a:schemeClr val="bg1"/>
              </a:solidFill>
              <a:latin typeface="+mn-lt"/>
            </a:endParaRPr>
          </a:p>
        </p:txBody>
      </p:sp>
      <p:sp>
        <p:nvSpPr>
          <p:cNvPr id="3" name="Subtitle 2"/>
          <p:cNvSpPr>
            <a:spLocks noGrp="1"/>
          </p:cNvSpPr>
          <p:nvPr>
            <p:ph type="subTitle" idx="1"/>
          </p:nvPr>
        </p:nvSpPr>
        <p:spPr>
          <a:xfrm>
            <a:off x="637594" y="4721902"/>
            <a:ext cx="6274592" cy="1496019"/>
          </a:xfrm>
        </p:spPr>
        <p:txBody>
          <a:bodyPr>
            <a:normAutofit/>
          </a:bodyPr>
          <a:lstStyle/>
          <a:p>
            <a:pPr algn="l"/>
            <a:r>
              <a:rPr lang="en-US" b="1" dirty="0">
                <a:solidFill>
                  <a:schemeClr val="bg1"/>
                </a:solidFill>
              </a:rPr>
              <a:t>Role of the Cardio-vascular system</a:t>
            </a:r>
            <a:endParaRPr lang="en-IN" b="1" dirty="0">
              <a:solidFill>
                <a:schemeClr val="bg1"/>
              </a:solidFill>
            </a:endParaRPr>
          </a:p>
        </p:txBody>
      </p:sp>
      <p:pic>
        <p:nvPicPr>
          <p:cNvPr id="5" name="Picture 4"/>
          <p:cNvPicPr>
            <a:picLocks noChangeAspect="1"/>
          </p:cNvPicPr>
          <p:nvPr/>
        </p:nvPicPr>
        <p:blipFill rotWithShape="1">
          <a:blip r:embed="rId1"/>
          <a:srcRect l="23819" r="31167"/>
          <a:stretch>
            <a:fillRect/>
          </a:stretch>
        </p:blipFill>
        <p:spPr>
          <a:xfrm>
            <a:off x="7549780" y="10"/>
            <a:ext cx="4642220" cy="68579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1">
            <a:alphaModFix amt="70000"/>
          </a:blip>
          <a:stretch>
            <a:fillRect/>
          </a:stretch>
        </p:blipFill>
        <p:spPr>
          <a:xfrm>
            <a:off x="0" y="0"/>
            <a:ext cx="12192000" cy="6858000"/>
          </a:xfrm>
          <a:prstGeom prst="rect">
            <a:avLst/>
          </a:prstGeom>
        </p:spPr>
      </p:pic>
      <p:sp>
        <p:nvSpPr>
          <p:cNvPr id="2" name="Title 1"/>
          <p:cNvSpPr>
            <a:spLocks noGrp="1"/>
          </p:cNvSpPr>
          <p:nvPr>
            <p:ph type="title"/>
          </p:nvPr>
        </p:nvSpPr>
        <p:spPr>
          <a:xfrm>
            <a:off x="154983" y="0"/>
            <a:ext cx="4107051" cy="1618658"/>
          </a:xfrm>
        </p:spPr>
        <p:txBody>
          <a:bodyPr>
            <a:noAutofit/>
          </a:bodyPr>
          <a:lstStyle/>
          <a:p>
            <a:r>
              <a:rPr lang="en-US" sz="3600" b="1" dirty="0">
                <a:solidFill>
                  <a:srgbClr val="002060"/>
                </a:solidFill>
                <a:latin typeface="+mn-lt"/>
              </a:rPr>
              <a:t>Muscular Endurance and Strength </a:t>
            </a:r>
            <a:endParaRPr lang="en-US" sz="3600" b="1" dirty="0">
              <a:solidFill>
                <a:srgbClr val="002060"/>
              </a:solidFill>
              <a:latin typeface="+mn-lt"/>
            </a:endParaRPr>
          </a:p>
        </p:txBody>
      </p:sp>
      <p:sp>
        <p:nvSpPr>
          <p:cNvPr id="4" name="TextBox 3"/>
          <p:cNvSpPr txBox="1"/>
          <p:nvPr/>
        </p:nvSpPr>
        <p:spPr>
          <a:xfrm>
            <a:off x="170705" y="2009535"/>
            <a:ext cx="7593946" cy="4708981"/>
          </a:xfrm>
          <a:prstGeom prst="rect">
            <a:avLst/>
          </a:prstGeom>
          <a:noFill/>
          <a:ln>
            <a:solidFill>
              <a:schemeClr val="tx1"/>
            </a:solidFill>
          </a:ln>
        </p:spPr>
        <p:txBody>
          <a:bodyPr wrap="square">
            <a:spAutoFit/>
          </a:bodyPr>
          <a:lstStyle/>
          <a:p>
            <a:pPr marL="285750" indent="-285750">
              <a:buFont typeface="Arial" panose="020B0604020202020204" pitchFamily="34" charset="0"/>
              <a:buChar char="•"/>
            </a:pPr>
            <a:r>
              <a:rPr lang="en-US" sz="2000" b="1" u="sng" dirty="0"/>
              <a:t>Muscular endurance </a:t>
            </a:r>
            <a:r>
              <a:rPr lang="en-US" sz="2000" dirty="0"/>
              <a:t>– fueled by the lactate system (supplying energy gradual builds up lactic acid in the muscle). Regular exercise improves the supply of oxygen so that you’re able to perform for a longer amount of time before lactic acid builds up</a:t>
            </a:r>
            <a:endParaRPr lang="en-US" sz="2000" dirty="0"/>
          </a:p>
          <a:p>
            <a:pPr marL="285750" indent="-285750">
              <a:buFont typeface="Arial" panose="020B0604020202020204" pitchFamily="34" charset="0"/>
              <a:buChar char="•"/>
            </a:pPr>
            <a:r>
              <a:rPr lang="en-US" sz="2000" b="1" u="sng" dirty="0"/>
              <a:t>Muscular strength </a:t>
            </a:r>
            <a:r>
              <a:rPr lang="en-US" sz="2000" b="1" dirty="0"/>
              <a:t>– </a:t>
            </a:r>
            <a:r>
              <a:rPr lang="en-US" sz="2000" dirty="0"/>
              <a:t>training leads to microscopic tears to the tissues at the cellular level. Ingesting sufficient protein and resting builds the adaptive process of </a:t>
            </a:r>
            <a:r>
              <a:rPr lang="en-US" sz="2000" b="1" u="sng" dirty="0"/>
              <a:t>super-compensation</a:t>
            </a:r>
            <a:r>
              <a:rPr lang="en-US" sz="2000" dirty="0"/>
              <a:t>, leading to increase in the cross-sectional muscle size and a corresponding increase in strength</a:t>
            </a:r>
            <a:endParaRPr lang="en-US" sz="2000" dirty="0"/>
          </a:p>
          <a:p>
            <a:pPr marL="285750" indent="-285750">
              <a:buFont typeface="Arial" panose="020B0604020202020204" pitchFamily="34" charset="0"/>
              <a:buChar char="•"/>
            </a:pPr>
            <a:r>
              <a:rPr lang="en-US" sz="2000" dirty="0"/>
              <a:t>Muscular endurance and strength training have been proven to increase bone density, which reduces the risk of osteoporosis; increases metabolic rate, assisting in weight management; reduces blood pressure; decreases LDL; and raises HDL. Muscular endurance and strength training also improve posture, thereby reducing the risk of lower back malady and the risk of injury from events such as falls</a:t>
            </a:r>
            <a:endParaRPr lang="en-US" sz="2000" dirty="0"/>
          </a:p>
        </p:txBody>
      </p:sp>
      <p:sp>
        <p:nvSpPr>
          <p:cNvPr id="6" name="TextBox 5"/>
          <p:cNvSpPr txBox="1"/>
          <p:nvPr/>
        </p:nvSpPr>
        <p:spPr>
          <a:xfrm>
            <a:off x="4397644" y="306486"/>
            <a:ext cx="7381068" cy="1631216"/>
          </a:xfrm>
          <a:prstGeom prst="rect">
            <a:avLst/>
          </a:prstGeom>
          <a:noFill/>
          <a:ln>
            <a:solidFill>
              <a:schemeClr val="tx1"/>
            </a:solidFill>
          </a:ln>
        </p:spPr>
        <p:txBody>
          <a:bodyPr wrap="square">
            <a:spAutoFit/>
          </a:bodyPr>
          <a:lstStyle/>
          <a:p>
            <a:r>
              <a:rPr lang="en-US" sz="2000" b="1" dirty="0"/>
              <a:t>Muscular endurance and strength are different health-related fitness components, but they functionally complement each other; there is a continuum that ranges from strength at one end to endurance at the other end</a:t>
            </a:r>
            <a:endParaRPr lang="en-US" sz="2000" b="1" dirty="0"/>
          </a:p>
          <a:p>
            <a:r>
              <a:rPr lang="en-US" sz="2000" dirty="0"/>
              <a:t>CDC recommends endurance and strength training twice weekly</a:t>
            </a:r>
            <a:endParaRPr lang="en-US" sz="2000" b="1" dirty="0"/>
          </a:p>
        </p:txBody>
      </p:sp>
      <p:sp>
        <p:nvSpPr>
          <p:cNvPr id="8" name="TextBox 7"/>
          <p:cNvSpPr txBox="1"/>
          <p:nvPr/>
        </p:nvSpPr>
        <p:spPr>
          <a:xfrm>
            <a:off x="8019081" y="3608610"/>
            <a:ext cx="4038600" cy="2585323"/>
          </a:xfrm>
          <a:prstGeom prst="rect">
            <a:avLst/>
          </a:prstGeom>
          <a:noFill/>
          <a:ln>
            <a:solidFill>
              <a:schemeClr val="tx1"/>
            </a:solidFill>
          </a:ln>
        </p:spPr>
        <p:txBody>
          <a:bodyPr wrap="square">
            <a:spAutoFit/>
          </a:bodyPr>
          <a:lstStyle/>
          <a:p>
            <a:r>
              <a:rPr lang="en-US" b="1" dirty="0"/>
              <a:t>Women will grow bulging muscles with strength training</a:t>
            </a:r>
            <a:endParaRPr lang="en-US" b="1" dirty="0"/>
          </a:p>
          <a:p>
            <a:r>
              <a:rPr lang="en-US" sz="1800" dirty="0"/>
              <a:t>The degree to which muscles grow is dependent upon testosterone levels, which explains the different responses between men and women with this type of training. In general, men who lift weights increase muscle size, but women improve their tone and appear leaner</a:t>
            </a:r>
            <a:endParaRPr lang="en-US" sz="1800" dirty="0"/>
          </a:p>
        </p:txBody>
      </p:sp>
      <p:pic>
        <p:nvPicPr>
          <p:cNvPr id="12" name="Picture 11" descr="A close-up of a hand holding a pen&#10;&#10;Description automatically generated with low confiden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8600" y="2557220"/>
            <a:ext cx="1059938" cy="105993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alphaModFix amt="50000"/>
          </a:blip>
          <a:stretch>
            <a:fillRect/>
          </a:stretch>
        </p:blipFill>
        <p:spPr>
          <a:xfrm>
            <a:off x="0" y="0"/>
            <a:ext cx="12191999" cy="6858000"/>
          </a:xfrm>
          <a:prstGeom prst="rect">
            <a:avLst/>
          </a:prstGeom>
        </p:spPr>
      </p:pic>
      <p:sp>
        <p:nvSpPr>
          <p:cNvPr id="4" name="TextBox 3"/>
          <p:cNvSpPr txBox="1"/>
          <p:nvPr/>
        </p:nvSpPr>
        <p:spPr>
          <a:xfrm>
            <a:off x="418455" y="4441307"/>
            <a:ext cx="11422249" cy="2308324"/>
          </a:xfrm>
          <a:prstGeom prst="rect">
            <a:avLst/>
          </a:prstGeom>
          <a:noFill/>
          <a:ln>
            <a:solidFill>
              <a:schemeClr val="tx1"/>
            </a:solidFill>
          </a:ln>
        </p:spPr>
        <p:txBody>
          <a:bodyPr wrap="square">
            <a:spAutoFit/>
          </a:bodyPr>
          <a:lstStyle/>
          <a:p>
            <a:r>
              <a:rPr lang="en-US" sz="2400" b="1" dirty="0">
                <a:solidFill>
                  <a:srgbClr val="451B1B"/>
                </a:solidFill>
              </a:rPr>
              <a:t>To improve muscular endurance and strength, warm up to be done by performing basic resistance training movements but with no resistance</a:t>
            </a:r>
            <a:endParaRPr lang="en-US" sz="2400" b="1" dirty="0">
              <a:solidFill>
                <a:srgbClr val="451B1B"/>
              </a:solidFill>
            </a:endParaRPr>
          </a:p>
          <a:p>
            <a:r>
              <a:rPr lang="en-US" sz="2400" b="1" dirty="0">
                <a:solidFill>
                  <a:srgbClr val="451B1B"/>
                </a:solidFill>
              </a:rPr>
              <a:t>Desirable </a:t>
            </a:r>
            <a:r>
              <a:rPr lang="en-US" sz="2400" b="1" dirty="0">
                <a:solidFill>
                  <a:srgbClr val="451B1B"/>
                </a:solidFill>
                <a:sym typeface="Wingdings" panose="05000000000000000000" pitchFamily="2" charset="2"/>
              </a:rPr>
              <a:t> </a:t>
            </a:r>
            <a:r>
              <a:rPr lang="en-US" sz="2400" b="1" dirty="0">
                <a:solidFill>
                  <a:srgbClr val="451B1B"/>
                </a:solidFill>
              </a:rPr>
              <a:t>a minimum frequency of 2 times/week and 1 to 3 sets of 5 strength and 25 endurance repetitions—resting for 30 to 60 seconds between sets and allowing 30 to 45 minutes for each session</a:t>
            </a:r>
            <a:endParaRPr lang="en-US" sz="2400" b="1" dirty="0">
              <a:solidFill>
                <a:srgbClr val="451B1B"/>
              </a:solidFill>
            </a:endParaRPr>
          </a:p>
          <a:p>
            <a:r>
              <a:rPr lang="en-US" sz="2400" b="1" dirty="0">
                <a:solidFill>
                  <a:srgbClr val="451B1B"/>
                </a:solidFill>
              </a:rPr>
              <a:t>Cool down with some stretches for the muscle groups worked in the session</a:t>
            </a:r>
            <a:endParaRPr lang="en-US" b="1" dirty="0">
              <a:solidFill>
                <a:srgbClr val="451B1B"/>
              </a:solidFill>
            </a:endParaRPr>
          </a:p>
        </p:txBody>
      </p:sp>
      <p:sp>
        <p:nvSpPr>
          <p:cNvPr id="7" name="Title 1"/>
          <p:cNvSpPr>
            <a:spLocks noGrp="1"/>
          </p:cNvSpPr>
          <p:nvPr>
            <p:ph type="title"/>
          </p:nvPr>
        </p:nvSpPr>
        <p:spPr>
          <a:xfrm>
            <a:off x="154983" y="0"/>
            <a:ext cx="4107051" cy="1618658"/>
          </a:xfrm>
        </p:spPr>
        <p:txBody>
          <a:bodyPr>
            <a:noAutofit/>
          </a:bodyPr>
          <a:lstStyle/>
          <a:p>
            <a:r>
              <a:rPr lang="en-US" sz="3600" b="1" dirty="0">
                <a:solidFill>
                  <a:srgbClr val="002060"/>
                </a:solidFill>
                <a:latin typeface="+mn-lt"/>
              </a:rPr>
              <a:t>Muscular Endurance and Strength </a:t>
            </a:r>
            <a:endParaRPr lang="en-US" sz="3600" b="1" dirty="0">
              <a:solidFill>
                <a:srgbClr val="002060"/>
              </a:solidFill>
              <a:latin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1">
            <a:alphaModFix amt="50000"/>
          </a:blip>
          <a:stretch>
            <a:fillRect/>
          </a:stretch>
        </p:blipFill>
        <p:spPr>
          <a:xfrm>
            <a:off x="0" y="116237"/>
            <a:ext cx="12119674" cy="6741763"/>
          </a:xfrm>
          <a:prstGeom prst="rect">
            <a:avLst/>
          </a:prstGeom>
        </p:spPr>
      </p:pic>
      <p:sp>
        <p:nvSpPr>
          <p:cNvPr id="2" name="Title 1"/>
          <p:cNvSpPr>
            <a:spLocks noGrp="1"/>
          </p:cNvSpPr>
          <p:nvPr>
            <p:ph type="title"/>
          </p:nvPr>
        </p:nvSpPr>
        <p:spPr>
          <a:xfrm>
            <a:off x="900193" y="287632"/>
            <a:ext cx="2448339" cy="854075"/>
          </a:xfrm>
        </p:spPr>
        <p:txBody>
          <a:bodyPr/>
          <a:lstStyle/>
          <a:p>
            <a:r>
              <a:rPr lang="en-US" b="1" dirty="0">
                <a:solidFill>
                  <a:srgbClr val="C00000"/>
                </a:solidFill>
                <a:latin typeface="+mn-lt"/>
              </a:rPr>
              <a:t>Flexibility </a:t>
            </a:r>
            <a:endParaRPr lang="en-US" b="1" dirty="0">
              <a:solidFill>
                <a:srgbClr val="C00000"/>
              </a:solidFill>
              <a:latin typeface="+mn-lt"/>
            </a:endParaRPr>
          </a:p>
        </p:txBody>
      </p:sp>
      <p:sp>
        <p:nvSpPr>
          <p:cNvPr id="4" name="TextBox 3"/>
          <p:cNvSpPr txBox="1"/>
          <p:nvPr/>
        </p:nvSpPr>
        <p:spPr>
          <a:xfrm>
            <a:off x="205748" y="1199023"/>
            <a:ext cx="5621614" cy="4524315"/>
          </a:xfrm>
          <a:prstGeom prst="rect">
            <a:avLst/>
          </a:prstGeom>
          <a:noFill/>
          <a:ln>
            <a:solidFill>
              <a:schemeClr val="tx1"/>
            </a:solidFill>
          </a:ln>
        </p:spPr>
        <p:txBody>
          <a:bodyPr wrap="square">
            <a:spAutoFit/>
          </a:bodyPr>
          <a:lstStyle/>
          <a:p>
            <a:pPr marL="285750" indent="-285750">
              <a:buFont typeface="Arial" panose="020B0604020202020204" pitchFamily="34" charset="0"/>
              <a:buChar char="•"/>
            </a:pPr>
            <a:r>
              <a:rPr lang="en-US" sz="2400" b="1" u="sng" dirty="0"/>
              <a:t>Static flexibility</a:t>
            </a:r>
            <a:r>
              <a:rPr lang="en-US" sz="2400" b="1" dirty="0"/>
              <a:t> </a:t>
            </a:r>
            <a:r>
              <a:rPr lang="en-US" sz="2400" b="1" dirty="0">
                <a:sym typeface="Wingdings" panose="05000000000000000000" pitchFamily="2" charset="2"/>
              </a:rPr>
              <a:t> </a:t>
            </a:r>
            <a:r>
              <a:rPr lang="en-US" sz="2400" dirty="0"/>
              <a:t>slowly lengthening a muscle, by natural movement or by adding external pressure at the end point and then holding the position</a:t>
            </a:r>
            <a:endParaRPr lang="en-US" sz="2400" dirty="0"/>
          </a:p>
          <a:p>
            <a:pPr marL="285750" indent="-285750">
              <a:buFont typeface="Arial" panose="020B0604020202020204" pitchFamily="34" charset="0"/>
              <a:buChar char="•"/>
            </a:pPr>
            <a:r>
              <a:rPr lang="en-US" sz="2400" b="1" u="sng" dirty="0"/>
              <a:t>Dynamic </a:t>
            </a:r>
            <a:r>
              <a:rPr lang="en-US" sz="2400" b="1" dirty="0"/>
              <a:t>flexibility </a:t>
            </a:r>
            <a:r>
              <a:rPr lang="en-US" sz="2400" b="1" dirty="0">
                <a:sym typeface="Wingdings" panose="05000000000000000000" pitchFamily="2" charset="2"/>
              </a:rPr>
              <a:t> </a:t>
            </a:r>
            <a:r>
              <a:rPr lang="en-US" sz="2400" dirty="0"/>
              <a:t>range that can be achieved through movement, in which the muscle is continuously lengthened and shortened but is not held at an end point.  </a:t>
            </a:r>
            <a:r>
              <a:rPr lang="en-US" sz="2400" b="1" dirty="0"/>
              <a:t>Movement must be controlled because dynamic flexibility carries an injury risk if it causes an overstretching of the muscle’s capability</a:t>
            </a:r>
            <a:endParaRPr lang="en-US" sz="2400" b="1" dirty="0"/>
          </a:p>
        </p:txBody>
      </p:sp>
      <p:sp>
        <p:nvSpPr>
          <p:cNvPr id="6" name="TextBox 5"/>
          <p:cNvSpPr txBox="1"/>
          <p:nvPr/>
        </p:nvSpPr>
        <p:spPr>
          <a:xfrm>
            <a:off x="3905574" y="228009"/>
            <a:ext cx="8090114" cy="830997"/>
          </a:xfrm>
          <a:prstGeom prst="rect">
            <a:avLst/>
          </a:prstGeom>
          <a:noFill/>
          <a:ln>
            <a:solidFill>
              <a:schemeClr val="tx1"/>
            </a:solidFill>
          </a:ln>
        </p:spPr>
        <p:txBody>
          <a:bodyPr wrap="square">
            <a:spAutoFit/>
          </a:bodyPr>
          <a:lstStyle/>
          <a:p>
            <a:pPr algn="just"/>
            <a:r>
              <a:rPr lang="en-US" sz="2400" b="1" dirty="0"/>
              <a:t>Divided into static and dynamic classifications, and a good score in one doesn’t necessarily imply the same in the other </a:t>
            </a:r>
            <a:endParaRPr lang="en-US" sz="2400" b="1" dirty="0"/>
          </a:p>
        </p:txBody>
      </p:sp>
      <p:sp>
        <p:nvSpPr>
          <p:cNvPr id="8" name="TextBox 7"/>
          <p:cNvSpPr txBox="1"/>
          <p:nvPr/>
        </p:nvSpPr>
        <p:spPr>
          <a:xfrm>
            <a:off x="573437" y="5904855"/>
            <a:ext cx="10445857" cy="76944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2400" b="1" u="sng" dirty="0"/>
              <a:t>Flexibility improves with developmental stretch</a:t>
            </a:r>
            <a:r>
              <a:rPr lang="en-US" sz="2400" u="sng" dirty="0"/>
              <a:t> - </a:t>
            </a:r>
            <a:r>
              <a:rPr lang="en-US" sz="2000" dirty="0"/>
              <a:t> </a:t>
            </a:r>
            <a:r>
              <a:rPr lang="en-US" sz="2000" b="1" dirty="0"/>
              <a:t>A static stretch carefully applied and aims to lengthen the elastic muscle beyond its original length</a:t>
            </a:r>
            <a:endParaRPr lang="en-US" sz="2000" b="1" dirty="0"/>
          </a:p>
        </p:txBody>
      </p:sp>
      <p:sp>
        <p:nvSpPr>
          <p:cNvPr id="10" name="TextBox 9"/>
          <p:cNvSpPr txBox="1"/>
          <p:nvPr/>
        </p:nvSpPr>
        <p:spPr>
          <a:xfrm>
            <a:off x="6493791" y="1575377"/>
            <a:ext cx="2758698" cy="3416320"/>
          </a:xfrm>
          <a:prstGeom prst="rect">
            <a:avLst/>
          </a:prstGeom>
          <a:noFill/>
          <a:ln>
            <a:solidFill>
              <a:schemeClr val="tx1"/>
            </a:solidFill>
          </a:ln>
        </p:spPr>
        <p:txBody>
          <a:bodyPr wrap="square">
            <a:spAutoFit/>
          </a:bodyPr>
          <a:lstStyle/>
          <a:p>
            <a:r>
              <a:rPr lang="en-US" sz="2000" b="1" dirty="0">
                <a:solidFill>
                  <a:schemeClr val="accent2">
                    <a:lumMod val="75000"/>
                  </a:schemeClr>
                </a:solidFill>
              </a:rPr>
              <a:t>The American College of Sports Medicine recommends including flexibility training 3 times per week</a:t>
            </a:r>
            <a:endParaRPr lang="en-US" sz="2000" b="1" dirty="0">
              <a:solidFill>
                <a:schemeClr val="accent2">
                  <a:lumMod val="75000"/>
                </a:schemeClr>
              </a:solidFill>
            </a:endParaRPr>
          </a:p>
          <a:p>
            <a:r>
              <a:rPr lang="en-US" sz="2000" b="1" dirty="0" err="1">
                <a:solidFill>
                  <a:schemeClr val="accent2">
                    <a:lumMod val="75000"/>
                  </a:schemeClr>
                </a:solidFill>
              </a:rPr>
              <a:t>Eg</a:t>
            </a:r>
            <a:r>
              <a:rPr lang="en-US" sz="2000" b="1" dirty="0">
                <a:solidFill>
                  <a:schemeClr val="accent2">
                    <a:lumMod val="75000"/>
                  </a:schemeClr>
                </a:solidFill>
              </a:rPr>
              <a:t>: Yoga, dance</a:t>
            </a:r>
            <a:endParaRPr lang="en-US" sz="2000" b="1" dirty="0">
              <a:solidFill>
                <a:schemeClr val="accent2">
                  <a:lumMod val="75000"/>
                </a:schemeClr>
              </a:solidFill>
            </a:endParaRPr>
          </a:p>
          <a:p>
            <a:r>
              <a:rPr lang="en-US" sz="2400" dirty="0"/>
              <a:t>the rate of improvement is greater at a younger age</a:t>
            </a:r>
            <a:endParaRPr lang="en-US" sz="2400" b="1" dirty="0">
              <a:solidFill>
                <a:schemeClr val="accent2">
                  <a:lumMod val="75000"/>
                </a:schemeClr>
              </a:solidFill>
            </a:endParaRPr>
          </a:p>
        </p:txBody>
      </p:sp>
      <p:sp>
        <p:nvSpPr>
          <p:cNvPr id="14" name="TextBox 13"/>
          <p:cNvSpPr txBox="1"/>
          <p:nvPr/>
        </p:nvSpPr>
        <p:spPr>
          <a:xfrm>
            <a:off x="9469464" y="2117818"/>
            <a:ext cx="2324745" cy="1569660"/>
          </a:xfrm>
          <a:prstGeom prst="rect">
            <a:avLst/>
          </a:prstGeom>
          <a:noFill/>
          <a:ln>
            <a:solidFill>
              <a:schemeClr val="tx1"/>
            </a:solidFill>
          </a:ln>
        </p:spPr>
        <p:txBody>
          <a:bodyPr wrap="square">
            <a:spAutoFit/>
          </a:bodyPr>
          <a:lstStyle/>
          <a:p>
            <a:r>
              <a:rPr lang="en-US" sz="2400" b="1" dirty="0"/>
              <a:t>Improvements in flexibility </a:t>
            </a:r>
            <a:r>
              <a:rPr lang="en-US" sz="2400" b="1" dirty="0">
                <a:sym typeface="Wingdings" panose="05000000000000000000" pitchFamily="2" charset="2"/>
              </a:rPr>
              <a:t></a:t>
            </a:r>
            <a:r>
              <a:rPr lang="en-US" sz="2400" b="1" dirty="0"/>
              <a:t> a developmental stretch</a:t>
            </a:r>
            <a:endParaRPr lang="en-US" sz="24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1">
            <a:alphaModFix amt="70000"/>
          </a:blip>
          <a:srcRect l="3497" t="11739" r="2263" b="3577"/>
          <a:stretch>
            <a:fillRect/>
          </a:stretch>
        </p:blipFill>
        <p:spPr>
          <a:xfrm>
            <a:off x="3766088" y="251119"/>
            <a:ext cx="6679769" cy="6606881"/>
          </a:xfrm>
          <a:prstGeom prst="rect">
            <a:avLst/>
          </a:prstGeom>
        </p:spPr>
      </p:pic>
      <p:sp>
        <p:nvSpPr>
          <p:cNvPr id="2" name="Title 1"/>
          <p:cNvSpPr>
            <a:spLocks noGrp="1"/>
          </p:cNvSpPr>
          <p:nvPr>
            <p:ph type="title"/>
          </p:nvPr>
        </p:nvSpPr>
        <p:spPr>
          <a:xfrm>
            <a:off x="390546" y="336150"/>
            <a:ext cx="2864098" cy="1066109"/>
          </a:xfrm>
          <a:ln>
            <a:solidFill>
              <a:schemeClr val="tx1"/>
            </a:solidFill>
          </a:ln>
        </p:spPr>
        <p:txBody>
          <a:bodyPr>
            <a:normAutofit fontScale="90000"/>
          </a:bodyPr>
          <a:lstStyle/>
          <a:p>
            <a:r>
              <a:rPr lang="en-US" b="1" dirty="0">
                <a:solidFill>
                  <a:srgbClr val="C00000"/>
                </a:solidFill>
                <a:latin typeface="+mn-lt"/>
              </a:rPr>
              <a:t>Body Composition </a:t>
            </a:r>
            <a:endParaRPr lang="en-US" b="1" dirty="0">
              <a:solidFill>
                <a:srgbClr val="C00000"/>
              </a:solidFill>
              <a:latin typeface="+mn-lt"/>
            </a:endParaRPr>
          </a:p>
        </p:txBody>
      </p:sp>
      <p:sp>
        <p:nvSpPr>
          <p:cNvPr id="4" name="TextBox 3"/>
          <p:cNvSpPr txBox="1"/>
          <p:nvPr/>
        </p:nvSpPr>
        <p:spPr>
          <a:xfrm>
            <a:off x="123311" y="1533465"/>
            <a:ext cx="5378587" cy="5324535"/>
          </a:xfrm>
          <a:prstGeom prst="rect">
            <a:avLst/>
          </a:prstGeom>
          <a:noFill/>
          <a:ln>
            <a:solidFill>
              <a:schemeClr val="tx1"/>
            </a:solidFill>
          </a:ln>
        </p:spPr>
        <p:txBody>
          <a:bodyPr wrap="square">
            <a:spAutoFit/>
          </a:bodyPr>
          <a:lstStyle/>
          <a:p>
            <a:pPr marL="285750" indent="-285750">
              <a:buFont typeface="Arial" panose="020B0604020202020204" pitchFamily="34" charset="0"/>
              <a:buChar char="•"/>
            </a:pPr>
            <a:r>
              <a:rPr lang="en-US" sz="2000" b="1" dirty="0">
                <a:solidFill>
                  <a:srgbClr val="002060"/>
                </a:solidFill>
              </a:rPr>
              <a:t>Lean body weight</a:t>
            </a:r>
            <a:r>
              <a:rPr lang="en-US" sz="2000" dirty="0"/>
              <a:t>—muscles and bones—are more dense than fat. This explains why someone who is in great shape might weigh more than someone who physically looks heavier</a:t>
            </a:r>
            <a:endParaRPr lang="en-US" sz="2000" dirty="0"/>
          </a:p>
          <a:p>
            <a:pPr marL="285750" indent="-285750">
              <a:buFont typeface="Arial" panose="020B0604020202020204" pitchFamily="34" charset="0"/>
              <a:buChar char="•"/>
            </a:pPr>
            <a:r>
              <a:rPr lang="en-US" sz="2000" b="1" dirty="0">
                <a:solidFill>
                  <a:srgbClr val="002060"/>
                </a:solidFill>
              </a:rPr>
              <a:t>Body fat </a:t>
            </a:r>
            <a:r>
              <a:rPr lang="en-US" sz="2000" dirty="0"/>
              <a:t>(essential fat), found in the bone marrow and the organs. The additional fat that we store beneath the skin (subcutaneous fat) presents a risk factor. </a:t>
            </a:r>
            <a:r>
              <a:rPr lang="en-US" sz="2000" u="sng" dirty="0"/>
              <a:t>The distribution of fat influences the degree of risk</a:t>
            </a:r>
            <a:r>
              <a:rPr lang="en-US" sz="2000" dirty="0"/>
              <a:t>, with abdominal accumulation being more dangerous than fat around the hips and thighs</a:t>
            </a:r>
            <a:endParaRPr lang="en-US" sz="2000" dirty="0"/>
          </a:p>
          <a:p>
            <a:pPr marL="285750" indent="-285750">
              <a:buFont typeface="Arial" panose="020B0604020202020204" pitchFamily="34" charset="0"/>
              <a:buChar char="•"/>
            </a:pPr>
            <a:r>
              <a:rPr lang="en-US" sz="2000" u="sng" dirty="0"/>
              <a:t>Improving body composition is ideally achieved by reducing calorie intake</a:t>
            </a:r>
            <a:r>
              <a:rPr lang="en-US" sz="2000" dirty="0"/>
              <a:t>, through suitable cardiovascular exercise, and </a:t>
            </a:r>
            <a:r>
              <a:rPr lang="en-US" sz="2000" u="sng" dirty="0"/>
              <a:t>by increasing lean body mass</a:t>
            </a:r>
            <a:r>
              <a:rPr lang="en-US" sz="2000" dirty="0"/>
              <a:t>, </a:t>
            </a:r>
            <a:r>
              <a:rPr lang="en-US" sz="2000" u="sng" dirty="0"/>
              <a:t>through muscular endurance and strength training</a:t>
            </a:r>
            <a:endParaRPr lang="en-US" sz="2000" u="sng" dirty="0"/>
          </a:p>
        </p:txBody>
      </p:sp>
      <p:sp>
        <p:nvSpPr>
          <p:cNvPr id="6" name="TextBox 5"/>
          <p:cNvSpPr txBox="1"/>
          <p:nvPr/>
        </p:nvSpPr>
        <p:spPr>
          <a:xfrm>
            <a:off x="5882618" y="374967"/>
            <a:ext cx="6096000" cy="1631216"/>
          </a:xfrm>
          <a:prstGeom prst="rect">
            <a:avLst/>
          </a:prstGeom>
          <a:noFill/>
          <a:ln>
            <a:solidFill>
              <a:schemeClr val="tx1"/>
            </a:solidFill>
          </a:ln>
        </p:spPr>
        <p:txBody>
          <a:bodyPr wrap="square">
            <a:spAutoFit/>
          </a:bodyPr>
          <a:lstStyle/>
          <a:p>
            <a:pPr algn="just"/>
            <a:r>
              <a:rPr lang="en-US" sz="2000" b="1" dirty="0"/>
              <a:t>To assess the percentage of our body weight that’s attributed to fat. The medical community universally agrees that excess body fat can lead to increased risk of diabetes, cardiovascular disease, joint problems, respiratory issues, and high blood pressure</a:t>
            </a:r>
            <a:endParaRPr lang="en-US" sz="2000" b="1" dirty="0"/>
          </a:p>
        </p:txBody>
      </p:sp>
      <p:sp>
        <p:nvSpPr>
          <p:cNvPr id="8" name="TextBox 7"/>
          <p:cNvSpPr txBox="1"/>
          <p:nvPr/>
        </p:nvSpPr>
        <p:spPr>
          <a:xfrm>
            <a:off x="9391973" y="2485035"/>
            <a:ext cx="2629546" cy="3139321"/>
          </a:xfrm>
          <a:prstGeom prst="rect">
            <a:avLst/>
          </a:prstGeom>
          <a:noFill/>
          <a:ln>
            <a:solidFill>
              <a:schemeClr val="tx1"/>
            </a:solidFill>
          </a:ln>
        </p:spPr>
        <p:txBody>
          <a:bodyPr wrap="square">
            <a:spAutoFit/>
          </a:bodyPr>
          <a:lstStyle/>
          <a:p>
            <a:r>
              <a:rPr lang="en-US" b="1" dirty="0"/>
              <a:t>The National Institutes of Health target guidelines are 20–21% body fat for women, with 30% or more being considered obese </a:t>
            </a:r>
            <a:endParaRPr lang="en-US" b="1" dirty="0"/>
          </a:p>
          <a:p>
            <a:r>
              <a:rPr lang="en-US" b="1" dirty="0"/>
              <a:t>The healthy ranges for men are between 13% and 17%, with 25% or more being considered obese</a:t>
            </a:r>
            <a:endParaRPr 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5B4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1"/>
          <a:stretch>
            <a:fillRect/>
          </a:stretch>
        </p:blipFill>
        <p:spPr>
          <a:xfrm>
            <a:off x="3068246" y="643467"/>
            <a:ext cx="6055507" cy="5571066"/>
          </a:xfrm>
          <a:prstGeom prst="rect">
            <a:avLst/>
          </a:prstGeom>
        </p:spPr>
      </p:pic>
      <p:sp>
        <p:nvSpPr>
          <p:cNvPr id="4" name="TextBox 3"/>
          <p:cNvSpPr txBox="1"/>
          <p:nvPr/>
        </p:nvSpPr>
        <p:spPr>
          <a:xfrm>
            <a:off x="9028058" y="5762065"/>
            <a:ext cx="2686929" cy="461665"/>
          </a:xfrm>
          <a:prstGeom prst="rect">
            <a:avLst/>
          </a:prstGeom>
          <a:noFill/>
        </p:spPr>
        <p:txBody>
          <a:bodyPr wrap="square" rtlCol="0">
            <a:spAutoFit/>
          </a:bodyPr>
          <a:lstStyle/>
          <a:p>
            <a:pPr algn="r"/>
            <a:r>
              <a:rPr lang="en-IN" sz="1200" b="0" i="0" u="none" strike="noStrike" baseline="0" dirty="0">
                <a:solidFill>
                  <a:srgbClr val="0070C0"/>
                </a:solidFill>
                <a:latin typeface="JansonTextLTStd-Roman"/>
              </a:rPr>
              <a:t>Pedersen, 2018, Annual Review of Physio </a:t>
            </a:r>
            <a:endParaRPr lang="en-IN" sz="1200" dirty="0">
              <a:solidFill>
                <a:srgbClr val="0070C0"/>
              </a:solidFill>
            </a:endParaRPr>
          </a:p>
        </p:txBody>
      </p:sp>
      <p:sp>
        <p:nvSpPr>
          <p:cNvPr id="11" name="TextBox 10"/>
          <p:cNvSpPr txBox="1"/>
          <p:nvPr/>
        </p:nvSpPr>
        <p:spPr>
          <a:xfrm>
            <a:off x="7933122" y="1161079"/>
            <a:ext cx="3596269" cy="1200329"/>
          </a:xfrm>
          <a:prstGeom prst="rect">
            <a:avLst/>
          </a:prstGeom>
          <a:noFill/>
        </p:spPr>
        <p:txBody>
          <a:bodyPr wrap="square">
            <a:spAutoFit/>
          </a:bodyPr>
          <a:lstStyle/>
          <a:p>
            <a:r>
              <a:rPr lang="en-US" sz="1800" b="1" i="0" u="none" strike="noStrike" baseline="0" dirty="0">
                <a:latin typeface="JansonTextLTStd-Roman"/>
              </a:rPr>
              <a:t>The links between the lack of physical inactivity, abdominal adiposity, inflammation, and disease</a:t>
            </a:r>
            <a:endParaRPr lang="en-IN"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10747" y="1042315"/>
            <a:ext cx="8097079" cy="4708981"/>
          </a:xfrm>
          <a:prstGeom prst="rect">
            <a:avLst/>
          </a:prstGeom>
          <a:noFill/>
          <a:ln>
            <a:solidFill>
              <a:schemeClr val="tx1"/>
            </a:solidFill>
          </a:ln>
        </p:spPr>
        <p:txBody>
          <a:bodyPr wrap="square">
            <a:spAutoFit/>
          </a:bodyPr>
          <a:lstStyle/>
          <a:p>
            <a:pPr marL="285750" indent="-285750" algn="l">
              <a:buFont typeface="Arial" panose="020B0604020202020204" pitchFamily="34" charset="0"/>
              <a:buChar char="•"/>
            </a:pPr>
            <a:r>
              <a:rPr lang="en-US" sz="2000" b="0" i="0" u="sng" strike="noStrike" baseline="0" dirty="0">
                <a:solidFill>
                  <a:srgbClr val="000000"/>
                </a:solidFill>
              </a:rPr>
              <a:t>Physical activity </a:t>
            </a:r>
            <a:r>
              <a:rPr lang="en-US" sz="2000" b="0" i="0" u="none" strike="noStrike" baseline="0" dirty="0">
                <a:solidFill>
                  <a:srgbClr val="000000"/>
                </a:solidFill>
              </a:rPr>
              <a:t>is associated with a range of health benefits, and its absence can have harmful effects on health and well being, increasing the </a:t>
            </a:r>
            <a:r>
              <a:rPr lang="en-US" sz="2000" b="0" i="0" u="sng" strike="noStrike" baseline="0" dirty="0">
                <a:solidFill>
                  <a:srgbClr val="000000"/>
                </a:solidFill>
              </a:rPr>
              <a:t>risk for coronary heart disease, diabetes, certain cancers, obesity, hypertension and all cause mortality </a:t>
            </a:r>
            <a:r>
              <a:rPr lang="en-US" sz="2000" b="0" i="0" u="none" strike="noStrike" baseline="0" dirty="0">
                <a:solidFill>
                  <a:srgbClr val="000000"/>
                </a:solidFill>
              </a:rPr>
              <a:t>(CDC </a:t>
            </a:r>
            <a:r>
              <a:rPr lang="en-US" sz="2000" b="0" i="0" u="none" strike="noStrike" baseline="0" dirty="0">
                <a:solidFill>
                  <a:srgbClr val="0000FF"/>
                </a:solidFill>
              </a:rPr>
              <a:t>1996</a:t>
            </a:r>
            <a:r>
              <a:rPr lang="en-US" sz="2000" b="0" i="0" u="none" strike="noStrike" baseline="0" dirty="0">
                <a:solidFill>
                  <a:srgbClr val="000000"/>
                </a:solidFill>
              </a:rPr>
              <a:t>)</a:t>
            </a:r>
            <a:endParaRPr lang="en-US" sz="2000" b="0" i="0" u="none" strike="noStrike" baseline="0" dirty="0">
              <a:solidFill>
                <a:srgbClr val="000000"/>
              </a:solidFill>
            </a:endParaRPr>
          </a:p>
          <a:p>
            <a:pPr marL="285750" indent="-285750" algn="l">
              <a:buFont typeface="Arial" panose="020B0604020202020204" pitchFamily="34" charset="0"/>
              <a:buChar char="•"/>
            </a:pPr>
            <a:endParaRPr lang="en-US" sz="2000" b="0" i="0" u="none" strike="noStrike" baseline="0" dirty="0">
              <a:solidFill>
                <a:srgbClr val="000000"/>
              </a:solidFill>
            </a:endParaRPr>
          </a:p>
          <a:p>
            <a:pPr marL="285750" indent="-285750" algn="l">
              <a:buFont typeface="Arial" panose="020B0604020202020204" pitchFamily="34" charset="0"/>
              <a:buChar char="•"/>
            </a:pPr>
            <a:r>
              <a:rPr lang="en-US" sz="2000" b="0" i="0" u="sng" strike="noStrike" baseline="0" dirty="0">
                <a:solidFill>
                  <a:srgbClr val="000000"/>
                </a:solidFill>
              </a:rPr>
              <a:t>Physical inactivity </a:t>
            </a:r>
            <a:r>
              <a:rPr lang="en-US" sz="2000" b="0" i="0" u="none" strike="noStrike" baseline="0" dirty="0">
                <a:solidFill>
                  <a:srgbClr val="000000"/>
                </a:solidFill>
              </a:rPr>
              <a:t>may also be associated with the development of mental disorders: some clinical and epidemiological studies have shown </a:t>
            </a:r>
            <a:r>
              <a:rPr lang="en-US" sz="2000" b="0" i="0" u="sng" strike="noStrike" baseline="0" dirty="0">
                <a:solidFill>
                  <a:srgbClr val="000000"/>
                </a:solidFill>
              </a:rPr>
              <a:t>associations between physical activity and symptoms of depression and anxiety </a:t>
            </a:r>
            <a:r>
              <a:rPr lang="en-US" sz="2000" b="0" i="0" u="none" strike="noStrike" baseline="0" dirty="0">
                <a:solidFill>
                  <a:srgbClr val="000000"/>
                </a:solidFill>
              </a:rPr>
              <a:t>in cross-sectional </a:t>
            </a:r>
            <a:r>
              <a:rPr lang="en-IN" sz="2000" b="0" i="0" u="none" strike="noStrike" baseline="0" dirty="0">
                <a:solidFill>
                  <a:srgbClr val="000000"/>
                </a:solidFill>
              </a:rPr>
              <a:t>and prospective-longitudinal studies (Goodwin </a:t>
            </a:r>
            <a:r>
              <a:rPr lang="en-IN" sz="2000" b="0" i="0" u="none" strike="noStrike" baseline="0" dirty="0">
                <a:solidFill>
                  <a:srgbClr val="0000FF"/>
                </a:solidFill>
              </a:rPr>
              <a:t>2003</a:t>
            </a:r>
            <a:r>
              <a:rPr lang="en-IN" sz="2000" b="0" i="0" u="none" strike="noStrike" baseline="0" dirty="0">
                <a:solidFill>
                  <a:srgbClr val="000000"/>
                </a:solidFill>
              </a:rPr>
              <a:t>; </a:t>
            </a:r>
            <a:r>
              <a:rPr lang="en-IN" sz="2000" b="0" i="0" u="none" strike="noStrike" baseline="0" dirty="0" err="1">
                <a:solidFill>
                  <a:srgbClr val="000000"/>
                </a:solidFill>
              </a:rPr>
              <a:t>Motl</a:t>
            </a:r>
            <a:r>
              <a:rPr lang="en-IN" sz="2000" b="0" i="0" u="none" strike="noStrike" baseline="0" dirty="0">
                <a:solidFill>
                  <a:srgbClr val="000000"/>
                </a:solidFill>
              </a:rPr>
              <a:t> et al. </a:t>
            </a:r>
            <a:r>
              <a:rPr lang="en-IN" sz="2000" b="0" i="0" u="none" strike="noStrike" baseline="0" dirty="0">
                <a:solidFill>
                  <a:srgbClr val="0000FF"/>
                </a:solidFill>
              </a:rPr>
              <a:t>2004</a:t>
            </a:r>
            <a:r>
              <a:rPr lang="en-IN" sz="2000" b="0" i="0" u="none" strike="noStrike" baseline="0" dirty="0">
                <a:solidFill>
                  <a:srgbClr val="000000"/>
                </a:solidFill>
              </a:rPr>
              <a:t>)</a:t>
            </a:r>
            <a:endParaRPr lang="en-IN" sz="2000" b="0" i="0" u="none" strike="noStrike" baseline="0" dirty="0">
              <a:solidFill>
                <a:srgbClr val="000000"/>
              </a:solidFill>
            </a:endParaRPr>
          </a:p>
          <a:p>
            <a:pPr algn="l"/>
            <a:endParaRPr lang="en-IN" sz="2000" b="0" i="0" u="none" strike="noStrike" baseline="0" dirty="0">
              <a:solidFill>
                <a:srgbClr val="000000"/>
              </a:solidFill>
            </a:endParaRPr>
          </a:p>
          <a:p>
            <a:pPr marL="285750" indent="-285750" algn="l">
              <a:buFont typeface="Arial" panose="020B0604020202020204" pitchFamily="34" charset="0"/>
              <a:buChar char="•"/>
            </a:pPr>
            <a:r>
              <a:rPr lang="en-US" sz="2000" b="0" i="0" u="none" strike="noStrike" baseline="0" dirty="0"/>
              <a:t>Exercise is an integral part in the treatment and rehabilitation of many medical conditions. Improving physical well being may also lead to improved psychological well being and is generally accepted that physical activity may have positive effects on mood and anxiety</a:t>
            </a:r>
            <a:endParaRPr lang="en-IN" sz="2000" dirty="0"/>
          </a:p>
        </p:txBody>
      </p:sp>
      <p:sp>
        <p:nvSpPr>
          <p:cNvPr id="4" name="TextBox 3"/>
          <p:cNvSpPr txBox="1"/>
          <p:nvPr/>
        </p:nvSpPr>
        <p:spPr>
          <a:xfrm>
            <a:off x="530086" y="309053"/>
            <a:ext cx="4876800" cy="584775"/>
          </a:xfrm>
          <a:prstGeom prst="rect">
            <a:avLst/>
          </a:prstGeom>
          <a:noFill/>
        </p:spPr>
        <p:txBody>
          <a:bodyPr wrap="square" rtlCol="0">
            <a:spAutoFit/>
          </a:bodyPr>
          <a:lstStyle/>
          <a:p>
            <a:r>
              <a:rPr lang="en-US" sz="3200" b="1" dirty="0">
                <a:solidFill>
                  <a:srgbClr val="C00000"/>
                </a:solidFill>
              </a:rPr>
              <a:t>Recent literature</a:t>
            </a:r>
            <a:endParaRPr lang="en-IN" sz="3200" b="1" dirty="0">
              <a:solidFill>
                <a:srgbClr val="C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p:cNvSpPr>
            <a:spLocks noGrp="1" noRot="1" noChangeAspect="1" noMove="1" noResize="1" noEditPoints="1" noAdjustHandles="1" noChangeArrowheads="1" noChangeShapeType="1" noTextEdit="1"/>
          </p:cNvSpPr>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43277" y="712269"/>
            <a:ext cx="3370998" cy="550226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rgbClr val="FFFFFF"/>
                </a:solidFill>
                <a:latin typeface="+mj-lt"/>
                <a:ea typeface="+mj-ea"/>
                <a:cs typeface="+mj-cs"/>
              </a:rPr>
              <a:t>Exercise and neurotrophic factors</a:t>
            </a:r>
            <a:endParaRPr lang="en-US" sz="4400" b="1" kern="1200">
              <a:solidFill>
                <a:srgbClr val="FFFFFF"/>
              </a:solidFill>
              <a:latin typeface="+mj-lt"/>
              <a:ea typeface="+mj-ea"/>
              <a:cs typeface="+mj-cs"/>
            </a:endParaRPr>
          </a:p>
        </p:txBody>
      </p:sp>
      <p:cxnSp>
        <p:nvCxnSpPr>
          <p:cNvPr id="17" name="Straight Connector 16"/>
          <p:cNvCxnSpPr>
            <a:cxnSpLocks noGrp="1" noRot="1" noChangeAspect="1" noMove="1" noResize="1" noEditPoints="1" noAdjustHandles="1" noChangeArrowheads="1" noChangeShapeType="1"/>
          </p:cNvCxnSpPr>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356600" y="635000"/>
            <a:ext cx="3162300" cy="1536700"/>
          </a:xfrm>
          <a:prstGeom prst="rect">
            <a:avLst/>
          </a:prstGeom>
          <a:noFill/>
          <a:ln>
            <a:solidFill>
              <a:schemeClr val="tx1"/>
            </a:solidFill>
          </a:ln>
        </p:spPr>
        <p:txBody>
          <a:bodyPr wrap="square" anchor="t">
            <a:normAutofit/>
          </a:bodyPr>
          <a:lstStyle/>
          <a:p>
            <a:pPr>
              <a:lnSpc>
                <a:spcPct val="90000"/>
              </a:lnSpc>
              <a:spcAft>
                <a:spcPts val="600"/>
              </a:spcAft>
            </a:pPr>
            <a:r>
              <a:rPr lang="en-US" dirty="0"/>
              <a:t>Some of the beneficial aspects of exercise act directly on the molecular machinery of the brain itself, rather than on general health</a:t>
            </a:r>
            <a:endParaRPr lang="en-IN"/>
          </a:p>
        </p:txBody>
      </p:sp>
      <p:sp>
        <p:nvSpPr>
          <p:cNvPr id="5" name="TextBox 4"/>
          <p:cNvSpPr txBox="1"/>
          <p:nvPr/>
        </p:nvSpPr>
        <p:spPr>
          <a:xfrm>
            <a:off x="5270500" y="635000"/>
            <a:ext cx="3035300" cy="5562600"/>
          </a:xfrm>
          <a:prstGeom prst="rect">
            <a:avLst/>
          </a:prstGeom>
          <a:noFill/>
          <a:ln>
            <a:solidFill>
              <a:schemeClr val="tx1"/>
            </a:solidFill>
          </a:ln>
        </p:spPr>
        <p:txBody>
          <a:bodyPr wrap="square" anchor="t">
            <a:normAutofit lnSpcReduction="10000"/>
          </a:bodyPr>
          <a:lstStyle/>
          <a:p>
            <a:pPr>
              <a:lnSpc>
                <a:spcPct val="90000"/>
              </a:lnSpc>
              <a:spcAft>
                <a:spcPts val="600"/>
              </a:spcAft>
            </a:pPr>
            <a:r>
              <a:rPr lang="en-US" sz="2000" dirty="0"/>
              <a:t>Exercise is a simple behavior that activates molecular and cellular cascades that support and maintain brain plasticity</a:t>
            </a:r>
            <a:endParaRPr lang="en-US" sz="2000" dirty="0"/>
          </a:p>
          <a:p>
            <a:pPr>
              <a:lnSpc>
                <a:spcPct val="90000"/>
              </a:lnSpc>
              <a:spcAft>
                <a:spcPts val="600"/>
              </a:spcAft>
            </a:pPr>
            <a:r>
              <a:rPr lang="en-US" sz="2000" dirty="0"/>
              <a:t>It induces expression of genes associated with plasticity, such as that encoding Brain Derived Neurotrophic Factor (BDNF), and in addition promotes brain vascularization, neurogenesis, functional changes in neuronal structure and neuronal resistance to injury</a:t>
            </a:r>
            <a:endParaRPr lang="en-US" sz="2000" dirty="0"/>
          </a:p>
          <a:p>
            <a:pPr>
              <a:lnSpc>
                <a:spcPct val="90000"/>
              </a:lnSpc>
              <a:spcAft>
                <a:spcPts val="600"/>
              </a:spcAft>
            </a:pPr>
            <a:r>
              <a:rPr lang="en-US" sz="2000" dirty="0"/>
              <a:t>Significantly, these effects occur in the hippocampus, a brain region central to learning and memory</a:t>
            </a:r>
            <a:endParaRPr lang="en-IN" sz="2000" dirty="0"/>
          </a:p>
        </p:txBody>
      </p:sp>
      <p:sp>
        <p:nvSpPr>
          <p:cNvPr id="9" name="TextBox 8"/>
          <p:cNvSpPr txBox="1"/>
          <p:nvPr/>
        </p:nvSpPr>
        <p:spPr>
          <a:xfrm>
            <a:off x="8356600" y="2247900"/>
            <a:ext cx="3162300" cy="3937000"/>
          </a:xfrm>
          <a:prstGeom prst="rect">
            <a:avLst/>
          </a:prstGeom>
          <a:noFill/>
          <a:ln>
            <a:solidFill>
              <a:schemeClr val="tx1"/>
            </a:solidFill>
          </a:ln>
        </p:spPr>
        <p:txBody>
          <a:bodyPr wrap="square" anchor="t">
            <a:normAutofit/>
          </a:bodyPr>
          <a:lstStyle/>
          <a:p>
            <a:pPr>
              <a:lnSpc>
                <a:spcPct val="90000"/>
              </a:lnSpc>
              <a:spcAft>
                <a:spcPts val="600"/>
              </a:spcAft>
            </a:pPr>
            <a:r>
              <a:rPr lang="en-US" sz="2000" dirty="0"/>
              <a:t>Physical condition has been positively related to school achievement of children and college students (Gruber, 1975),</a:t>
            </a:r>
            <a:endParaRPr lang="en-US" sz="2000" dirty="0"/>
          </a:p>
          <a:p>
            <a:pPr>
              <a:lnSpc>
                <a:spcPct val="90000"/>
              </a:lnSpc>
              <a:spcAft>
                <a:spcPts val="600"/>
              </a:spcAft>
            </a:pPr>
            <a:r>
              <a:rPr lang="en-US" sz="2000" dirty="0"/>
              <a:t>Improvement in physical condition associated with improvement in cognitive functioning on global measures of mental functioning (Cattell Culture Fair Intelligence Test)</a:t>
            </a:r>
            <a:endParaRPr lang="en-IN" sz="2000" dirty="0"/>
          </a:p>
        </p:txBody>
      </p:sp>
      <mc:AlternateContent xmlns:mc="http://schemas.openxmlformats.org/markup-compatibility/2006" xmlns:p14="http://schemas.microsoft.com/office/powerpoint/2010/main">
        <mc:Choice Requires="p14">
          <p:contentPart r:id="rId1" p14:bwMode="auto">
            <p14:nvContentPartPr>
              <p14:cNvPr id="2" name="Ink 1"/>
              <p14:cNvContentPartPr/>
              <p14:nvPr/>
            </p14:nvContentPartPr>
            <p14:xfrm>
              <a:off x="5366880" y="1348560"/>
              <a:ext cx="6054480" cy="4107960"/>
            </p14:xfrm>
          </p:contentPart>
        </mc:Choice>
        <mc:Fallback xmlns="">
          <p:pic>
            <p:nvPicPr>
              <p:cNvPr id="2" name="Ink 1"/>
            </p:nvPicPr>
            <p:blipFill>
              <a:blip r:embed="rId2"/>
            </p:blipFill>
            <p:spPr>
              <a:xfrm>
                <a:off x="5366880" y="1348560"/>
                <a:ext cx="6054480" cy="4107960"/>
              </a:xfrm>
              <a:prstGeom prst="rect"/>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p:cNvSpPr>
            <a:spLocks noGrp="1" noRot="1" noChangeAspect="1" noMove="1" noResize="1" noEditPoints="1" noAdjustHandles="1" noChangeArrowheads="1" noChangeShapeType="1" noTextEdit="1"/>
          </p:cNvSpPr>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a:spLocks noGrp="1" noRot="1" noChangeAspect="1" noMove="1" noResize="1" noEditPoints="1" noAdjustHandles="1" noChangeArrowheads="1" noChangeShapeType="1" noTextEdit="1"/>
          </p:cNvSpPr>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a:spLocks noGrp="1" noRot="1" noChangeAspect="1" noMove="1" noResize="1" noEditPoints="1" noAdjustHandles="1" noChangeArrowheads="1" noChangeShapeType="1" noTextEdit="1"/>
          </p:cNvSpPr>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a:spLocks noGrp="1" noRot="1" noChangeAspect="1" noMove="1" noResize="1" noEditPoints="1" noAdjustHandles="1" noChangeArrowheads="1" noChangeShapeType="1" noTextEdit="1"/>
          </p:cNvSpPr>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p:cNvSpPr>
            <a:spLocks noGrp="1" noRot="1" noChangeAspect="1" noMove="1" noResize="1" noEditPoints="1" noAdjustHandles="1" noChangeArrowheads="1" noChangeShapeType="1" noTextEdit="1"/>
          </p:cNvSpPr>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p:cNvSpPr>
            <a:spLocks noGrp="1" noRot="1" noChangeAspect="1" noMove="1" noResize="1" noEditPoints="1" noAdjustHandles="1" noChangeArrowheads="1" noChangeShapeType="1" noTextEdit="1"/>
          </p:cNvSpPr>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66722" y="586855"/>
            <a:ext cx="3201366" cy="3387497"/>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b="1" kern="1200">
                <a:solidFill>
                  <a:srgbClr val="FFFFFF"/>
                </a:solidFill>
                <a:latin typeface="+mj-lt"/>
                <a:ea typeface="+mj-ea"/>
                <a:cs typeface="+mj-cs"/>
              </a:rPr>
              <a:t>Exercise and the brain </a:t>
            </a:r>
            <a:endParaRPr lang="en-US" sz="4000" b="1" kern="1200">
              <a:solidFill>
                <a:srgbClr val="FFFFFF"/>
              </a:solidFill>
              <a:latin typeface="+mj-lt"/>
              <a:ea typeface="+mj-ea"/>
              <a:cs typeface="+mj-cs"/>
            </a:endParaRPr>
          </a:p>
        </p:txBody>
      </p:sp>
      <p:sp>
        <p:nvSpPr>
          <p:cNvPr id="3" name="TextBox 2"/>
          <p:cNvSpPr txBox="1"/>
          <p:nvPr/>
        </p:nvSpPr>
        <p:spPr>
          <a:xfrm>
            <a:off x="4835711" y="755373"/>
            <a:ext cx="6555347" cy="5016084"/>
          </a:xfrm>
          <a:prstGeom prst="rect">
            <a:avLst/>
          </a:prstGeom>
        </p:spPr>
        <p:txBody>
          <a:bodyPr vert="horz" lIns="91440" tIns="45720" rIns="91440" bIns="45720" rtlCol="0" anchor="ctr">
            <a:normAutofit lnSpcReduction="10000"/>
          </a:bodyPr>
          <a:lstStyle/>
          <a:p>
            <a:pPr>
              <a:lnSpc>
                <a:spcPct val="90000"/>
              </a:lnSpc>
              <a:spcAft>
                <a:spcPts val="600"/>
              </a:spcAft>
            </a:pPr>
            <a:r>
              <a:rPr lang="en-US" sz="2400" b="1" i="0" u="sng" dirty="0">
                <a:solidFill>
                  <a:srgbClr val="C00000"/>
                </a:solidFill>
                <a:effectLst/>
              </a:rPr>
              <a:t>Cardiovascular exercise make you smarter</a:t>
            </a:r>
            <a:endParaRPr lang="en-US" sz="2400" b="1" i="0" u="sng" dirty="0">
              <a:solidFill>
                <a:srgbClr val="C00000"/>
              </a:solidFill>
              <a:effectLst/>
            </a:endParaRPr>
          </a:p>
          <a:p>
            <a:pPr marL="342900" indent="-342900">
              <a:lnSpc>
                <a:spcPct val="90000"/>
              </a:lnSpc>
              <a:spcAft>
                <a:spcPts val="600"/>
              </a:spcAft>
              <a:buFont typeface="Arial" panose="020B0604020202020204" pitchFamily="34" charset="0"/>
              <a:buChar char="•"/>
            </a:pPr>
            <a:r>
              <a:rPr lang="en-US" sz="2000" b="0" i="0" dirty="0">
                <a:effectLst/>
              </a:rPr>
              <a:t>Heart-pumping activity is also an instant mood booster and has been shown to be as effective as prescription antidepressant medicine. Exercise activates the same pathways in the brain as morphine and increases the release of </a:t>
            </a:r>
            <a:r>
              <a:rPr lang="en-US" sz="2000" b="0" i="0" u="sng" dirty="0">
                <a:solidFill>
                  <a:srgbClr val="FF0000"/>
                </a:solidFill>
                <a:effectLst/>
              </a:rPr>
              <a:t>endorphins</a:t>
            </a:r>
            <a:r>
              <a:rPr lang="en-US" sz="2000" b="0" i="0" dirty="0">
                <a:effectLst/>
              </a:rPr>
              <a:t>, natural feel-good neurotransmitters</a:t>
            </a:r>
            <a:br>
              <a:rPr lang="en-US" sz="2000" dirty="0"/>
            </a:br>
            <a:br>
              <a:rPr lang="en-US" sz="2000" dirty="0"/>
            </a:br>
            <a:r>
              <a:rPr lang="en-US" sz="2000" b="0" i="0" dirty="0">
                <a:effectLst/>
              </a:rPr>
              <a:t>Cardio allows natural mood-enhancing </a:t>
            </a:r>
            <a:r>
              <a:rPr lang="en-US" sz="2000" b="0" i="0" dirty="0">
                <a:solidFill>
                  <a:srgbClr val="C00000"/>
                </a:solidFill>
                <a:effectLst/>
              </a:rPr>
              <a:t>amino acid tryptophan</a:t>
            </a:r>
            <a:r>
              <a:rPr lang="en-US" sz="2000" b="0" i="0" dirty="0">
                <a:effectLst/>
              </a:rPr>
              <a:t> to enter the brain</a:t>
            </a:r>
            <a:endParaRPr lang="en-US" sz="2000" b="0" i="0" dirty="0">
              <a:effectLst/>
            </a:endParaRPr>
          </a:p>
          <a:p>
            <a:pPr marL="342900" indent="-342900">
              <a:lnSpc>
                <a:spcPct val="90000"/>
              </a:lnSpc>
              <a:spcAft>
                <a:spcPts val="600"/>
              </a:spcAft>
              <a:buFont typeface="Arial" panose="020B0604020202020204" pitchFamily="34" charset="0"/>
              <a:buChar char="•"/>
            </a:pPr>
            <a:r>
              <a:rPr lang="en-US" sz="2000" b="0" i="0" dirty="0">
                <a:solidFill>
                  <a:srgbClr val="C00000"/>
                </a:solidFill>
                <a:effectLst/>
              </a:rPr>
              <a:t>Tryptophan</a:t>
            </a:r>
            <a:r>
              <a:rPr lang="en-US" sz="2000" b="0" i="0" dirty="0">
                <a:effectLst/>
              </a:rPr>
              <a:t> is a precursor to the neurotransmitter </a:t>
            </a:r>
            <a:r>
              <a:rPr lang="en-US" sz="2000" b="0" i="0" dirty="0">
                <a:solidFill>
                  <a:srgbClr val="C00000"/>
                </a:solidFill>
                <a:effectLst/>
              </a:rPr>
              <a:t>serotonin</a:t>
            </a:r>
            <a:r>
              <a:rPr lang="en-US" sz="2000" b="0" i="0" dirty="0">
                <a:effectLst/>
              </a:rPr>
              <a:t>, which balances moods</a:t>
            </a:r>
            <a:endParaRPr lang="en-US" sz="2000" b="0" i="0" dirty="0">
              <a:effectLst/>
            </a:endParaRPr>
          </a:p>
          <a:p>
            <a:pPr marL="342900" indent="-342900">
              <a:lnSpc>
                <a:spcPct val="90000"/>
              </a:lnSpc>
              <a:spcAft>
                <a:spcPts val="600"/>
              </a:spcAft>
              <a:buFont typeface="Arial" panose="020B0604020202020204" pitchFamily="34" charset="0"/>
              <a:buChar char="•"/>
            </a:pPr>
            <a:r>
              <a:rPr lang="en-US" sz="2000" b="0" i="0" dirty="0">
                <a:effectLst/>
              </a:rPr>
              <a:t>It is a relatively small amino acid, and it often competes with larger amino acids to cross the blood channels into the brain. With exercise, the muscles of the body utilize the larger amino acids and decrease the competition for tryptophan to enter the brain, which makes you feel better</a:t>
            </a:r>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1"/>
          <p:cNvSpPr>
            <a:spLocks noGrp="1" noRot="1" noChangeAspect="1" noMove="1" noResize="1" noEditPoints="1" noAdjustHandles="1" noChangeArrowheads="1" noChangeShapeType="1" noTextEdit="1"/>
          </p:cNvSpPr>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13"/>
          <p:cNvPicPr>
            <a:picLocks noGrp="1" noRot="1" noChangeAspect="1" noMove="1" noResize="1" noEditPoints="1" noAdjustHandles="1" noChangeArrowheads="1" noChangeShapeType="1" noCrop="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096000" y="1293006"/>
            <a:ext cx="5795888" cy="923330"/>
          </a:xfrm>
        </p:spPr>
        <p:txBody>
          <a:bodyPr>
            <a:normAutofit/>
          </a:bodyPr>
          <a:lstStyle/>
          <a:p>
            <a:r>
              <a:rPr lang="en-US" sz="2000" b="1" i="0" dirty="0">
                <a:solidFill>
                  <a:srgbClr val="C00000"/>
                </a:solidFill>
                <a:effectLst/>
                <a:latin typeface="+mn-lt"/>
              </a:rPr>
              <a:t>What are the mental health benefits of exercise?</a:t>
            </a:r>
            <a:br>
              <a:rPr lang="en-US" sz="2000" b="1" i="0" dirty="0">
                <a:solidFill>
                  <a:srgbClr val="C00000"/>
                </a:solidFill>
                <a:effectLst/>
                <a:latin typeface="+mn-lt"/>
              </a:rPr>
            </a:br>
            <a:endParaRPr lang="en-IN" sz="2000" b="1" dirty="0">
              <a:solidFill>
                <a:srgbClr val="C00000"/>
              </a:solidFill>
              <a:latin typeface="+mn-lt"/>
            </a:endParaRPr>
          </a:p>
        </p:txBody>
      </p:sp>
      <p:sp>
        <p:nvSpPr>
          <p:cNvPr id="28" name="Freeform 62"/>
          <p:cNvSpPr>
            <a:spLocks noGrp="1" noRot="1" noChangeAspect="1" noMove="1" noResize="1" noEditPoints="1" noAdjustHandles="1" noChangeArrowheads="1" noChangeShapeType="1" noTextEdit="1"/>
          </p:cNvSpPr>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9692" r="2523" b="-1"/>
          <a:stretch>
            <a:fillRect/>
          </a:stretch>
        </p:blipFill>
        <p:spPr>
          <a:xfrm>
            <a:off x="20" y="907231"/>
            <a:ext cx="4838021"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3" name="Content Placeholder 2"/>
          <p:cNvSpPr>
            <a:spLocks noGrp="1"/>
          </p:cNvSpPr>
          <p:nvPr>
            <p:ph idx="1"/>
          </p:nvPr>
        </p:nvSpPr>
        <p:spPr>
          <a:xfrm>
            <a:off x="5481563" y="2014330"/>
            <a:ext cx="6293096" cy="4664766"/>
          </a:xfrm>
        </p:spPr>
        <p:txBody>
          <a:bodyPr anchor="ctr">
            <a:normAutofit/>
          </a:bodyPr>
          <a:lstStyle/>
          <a:p>
            <a:r>
              <a:rPr lang="en-IN" sz="1600" b="1" i="0" u="sng" dirty="0">
                <a:solidFill>
                  <a:srgbClr val="000000"/>
                </a:solidFill>
                <a:effectLst/>
              </a:rPr>
              <a:t>Exercise and depression</a:t>
            </a:r>
            <a:r>
              <a:rPr lang="en-IN" sz="1600" b="1" i="0" dirty="0">
                <a:solidFill>
                  <a:srgbClr val="000000"/>
                </a:solidFill>
                <a:effectLst/>
              </a:rPr>
              <a:t> </a:t>
            </a:r>
            <a:r>
              <a:rPr lang="en-IN" sz="1600" b="0" i="0" dirty="0">
                <a:solidFill>
                  <a:srgbClr val="000000"/>
                </a:solidFill>
                <a:effectLst/>
              </a:rPr>
              <a:t>- </a:t>
            </a:r>
            <a:r>
              <a:rPr lang="en-US" sz="1600" b="0" i="0" dirty="0">
                <a:solidFill>
                  <a:srgbClr val="000000"/>
                </a:solidFill>
                <a:effectLst/>
              </a:rPr>
              <a:t>Harvard T.H. Chan School of Public Health found that running for 15 minutes a day or walking for an hour reduces the risk of major depression by 26%. In addition to relieving </a:t>
            </a:r>
            <a:r>
              <a:rPr lang="en-US" sz="1600" b="0" i="0" dirty="0">
                <a:solidFill>
                  <a:srgbClr val="000000"/>
                </a:solidFill>
                <a:effectLst/>
                <a:hlinkClick r:id="rId3"/>
              </a:rPr>
              <a:t>depression symptoms</a:t>
            </a:r>
            <a:r>
              <a:rPr lang="en-US" sz="1600" b="0" i="0" dirty="0">
                <a:solidFill>
                  <a:srgbClr val="000000"/>
                </a:solidFill>
                <a:effectLst/>
              </a:rPr>
              <a:t>, research also shows that maintaining an exercise schedule can prevent you from relapsing</a:t>
            </a:r>
            <a:endParaRPr lang="en-US" sz="1600" b="0" i="0" dirty="0">
              <a:solidFill>
                <a:srgbClr val="000000"/>
              </a:solidFill>
              <a:effectLst/>
            </a:endParaRPr>
          </a:p>
          <a:p>
            <a:pPr marL="285750" indent="-285750" algn="l">
              <a:buFont typeface="Arial" panose="020B0604020202020204" pitchFamily="34" charset="0"/>
              <a:buChar char="•"/>
            </a:pPr>
            <a:r>
              <a:rPr lang="en-US" sz="1600" b="0" i="0" dirty="0">
                <a:effectLst/>
              </a:rPr>
              <a:t>Cardio exercise produces endorphins that may improve your sense of well-being and overall mood</a:t>
            </a:r>
            <a:endParaRPr lang="en-US" sz="1600" b="0" i="0" dirty="0">
              <a:effectLst/>
            </a:endParaRPr>
          </a:p>
          <a:p>
            <a:pPr marL="285750" indent="-285750" algn="l">
              <a:buFont typeface="Arial" panose="020B0604020202020204" pitchFamily="34" charset="0"/>
              <a:buChar char="•"/>
            </a:pPr>
            <a:r>
              <a:rPr lang="en-US" sz="1600" b="0" i="0" dirty="0">
                <a:effectLst/>
              </a:rPr>
              <a:t>Cardio can increase neurotransmitters like glutamate, GABA, serotonin, and norepinephrine, which may be </a:t>
            </a:r>
            <a:r>
              <a:rPr lang="en-US" sz="1600" b="0" i="0" u="none" strike="noStrike" dirty="0">
                <a:effectLst/>
                <a:hlinkClick r:id="rId4"/>
              </a:rPr>
              <a:t>low in depressed people</a:t>
            </a:r>
            <a:endParaRPr lang="en-US" sz="1600" b="0" i="0" u="none" strike="noStrike" dirty="0">
              <a:effectLst/>
            </a:endParaRPr>
          </a:p>
          <a:p>
            <a:pPr marL="285750" indent="-285750" algn="l">
              <a:buFont typeface="Arial" panose="020B0604020202020204" pitchFamily="34" charset="0"/>
              <a:buChar char="•"/>
            </a:pPr>
            <a:r>
              <a:rPr lang="en-US" sz="1600" b="0" i="0" dirty="0">
                <a:effectLst/>
              </a:rPr>
              <a:t>Exercise improves sleep</a:t>
            </a:r>
            <a:r>
              <a:rPr lang="en-US" sz="1600" dirty="0"/>
              <a:t>.</a:t>
            </a:r>
            <a:r>
              <a:rPr lang="en-US" sz="1600" b="0" i="0" dirty="0">
                <a:effectLst/>
              </a:rPr>
              <a:t> Going outside, changing routine, and social interaction helps mood</a:t>
            </a:r>
            <a:r>
              <a:rPr lang="en-US" sz="1600" dirty="0"/>
              <a:t> elevation</a:t>
            </a:r>
            <a:endParaRPr lang="en-US" sz="1600" b="0" i="0" dirty="0">
              <a:effectLst/>
            </a:endParaRPr>
          </a:p>
          <a:p>
            <a:endParaRPr lang="en-US" sz="1800" b="0" i="0" dirty="0">
              <a:solidFill>
                <a:srgbClr val="000000"/>
              </a:solidFill>
              <a:effectLst/>
            </a:endParaRPr>
          </a:p>
          <a:p>
            <a:r>
              <a:rPr lang="en-US" sz="1600" b="1" i="0" u="sng" dirty="0">
                <a:solidFill>
                  <a:srgbClr val="000000"/>
                </a:solidFill>
                <a:effectLst/>
              </a:rPr>
              <a:t>Exercise and anxiety </a:t>
            </a:r>
            <a:r>
              <a:rPr lang="en-US" sz="1600" b="0" i="0" dirty="0">
                <a:solidFill>
                  <a:srgbClr val="000000"/>
                </a:solidFill>
                <a:effectLst/>
              </a:rPr>
              <a:t>- It relieves tension and stress, boosts physical and mental energy, and enhances well-being through the release of endorphins</a:t>
            </a:r>
            <a:endParaRPr lang="en-US" sz="1600" b="0" i="0" dirty="0">
              <a:solidFill>
                <a:srgbClr val="000000"/>
              </a:solidFill>
              <a:effectLst/>
            </a:endParaRPr>
          </a:p>
          <a:p>
            <a:pPr marL="0" indent="0">
              <a:buNone/>
            </a:pPr>
            <a:endParaRPr lang="en-IN" sz="1300" dirty="0">
              <a:solidFill>
                <a:srgbClr val="000000"/>
              </a:solidFill>
            </a:endParaRPr>
          </a:p>
        </p:txBody>
      </p:sp>
      <p:sp>
        <p:nvSpPr>
          <p:cNvPr id="5" name="TextBox 4"/>
          <p:cNvSpPr txBox="1"/>
          <p:nvPr/>
        </p:nvSpPr>
        <p:spPr>
          <a:xfrm>
            <a:off x="775252" y="154667"/>
            <a:ext cx="10641495" cy="923330"/>
          </a:xfrm>
          <a:prstGeom prst="rect">
            <a:avLst/>
          </a:prstGeom>
          <a:noFill/>
        </p:spPr>
        <p:txBody>
          <a:bodyPr wrap="square">
            <a:spAutoFit/>
          </a:bodyPr>
          <a:lstStyle/>
          <a:p>
            <a:pPr>
              <a:spcAft>
                <a:spcPts val="600"/>
              </a:spcAft>
            </a:pPr>
            <a:r>
              <a:rPr lang="en-US" b="1" i="0" dirty="0">
                <a:solidFill>
                  <a:srgbClr val="0070C0"/>
                </a:solidFill>
                <a:effectLst/>
                <a:latin typeface="Roboto-Regular"/>
              </a:rPr>
              <a:t>Research indicates that modest amounts of exercise can make a real difference. No matter your age or fitness level, you can learn to use exercise as a powerful tool to deal with mental health problems, improve your energy and outlook, and get more out of life</a:t>
            </a:r>
            <a:endParaRPr lang="en-IN" b="1" dirty="0">
              <a:solidFill>
                <a:srgbClr val="0070C0"/>
              </a:solidFill>
            </a:endParaRPr>
          </a:p>
        </p:txBody>
      </p:sp>
      <p:sp>
        <p:nvSpPr>
          <p:cNvPr id="25" name="TextBox 24"/>
          <p:cNvSpPr txBox="1"/>
          <p:nvPr/>
        </p:nvSpPr>
        <p:spPr>
          <a:xfrm>
            <a:off x="526313" y="5539416"/>
            <a:ext cx="4838021" cy="1200329"/>
          </a:xfrm>
          <a:prstGeom prst="rect">
            <a:avLst/>
          </a:prstGeom>
          <a:noFill/>
        </p:spPr>
        <p:txBody>
          <a:bodyPr wrap="square">
            <a:spAutoFit/>
          </a:bodyPr>
          <a:lstStyle/>
          <a:p>
            <a:pPr marL="285750" indent="-285750" algn="l">
              <a:buFont typeface="Arial" panose="020B0604020202020204" pitchFamily="34" charset="0"/>
              <a:buChar char="•"/>
            </a:pPr>
            <a:r>
              <a:rPr lang="en-US" b="0" i="0" dirty="0">
                <a:effectLst/>
              </a:rPr>
              <a:t>Teens who engage in physical fitness </a:t>
            </a:r>
            <a:r>
              <a:rPr lang="en-US" b="0" i="0" u="none" strike="noStrike" dirty="0">
                <a:effectLst/>
                <a:hlinkClick r:id="rId5"/>
              </a:rPr>
              <a:t>can reduce the risk of depression</a:t>
            </a:r>
            <a:r>
              <a:rPr lang="en-US" b="0" i="0" dirty="0">
                <a:effectLst/>
              </a:rPr>
              <a:t> and suicide later in life, and even exercise as simple as walking can reduce overall symptoms of depression</a:t>
            </a:r>
            <a:endParaRPr lang="en-US" b="0" i="0" dirty="0">
              <a:effectLst/>
            </a:endParaRPr>
          </a:p>
        </p:txBody>
      </p:sp>
      <mc:AlternateContent xmlns:mc="http://schemas.openxmlformats.org/markup-compatibility/2006" xmlns:p14="http://schemas.microsoft.com/office/powerpoint/2010/main">
        <mc:Choice Requires="p14">
          <p:contentPart r:id="rId6" p14:bwMode="auto">
            <p14:nvContentPartPr>
              <p14:cNvPr id="4" name="Ink 3"/>
              <p14:cNvContentPartPr/>
              <p14:nvPr/>
            </p14:nvContentPartPr>
            <p14:xfrm>
              <a:off x="5875560" y="4214880"/>
              <a:ext cx="5822640" cy="339480"/>
            </p14:xfrm>
          </p:contentPart>
        </mc:Choice>
        <mc:Fallback xmlns="">
          <p:pic>
            <p:nvPicPr>
              <p:cNvPr id="4" name="Ink 3"/>
            </p:nvPicPr>
            <p:blipFill>
              <a:blip r:embed="rId7"/>
            </p:blipFill>
            <p:spPr>
              <a:xfrm>
                <a:off x="5875560" y="4214880"/>
                <a:ext cx="5822640" cy="339480"/>
              </a:xfrm>
              <a:prstGeom prst="rect"/>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4617" y="1037241"/>
            <a:ext cx="6490253" cy="5721368"/>
          </a:xfrm>
          <a:ln>
            <a:solidFill>
              <a:schemeClr val="tx1"/>
            </a:solidFill>
          </a:ln>
        </p:spPr>
        <p:txBody>
          <a:bodyPr>
            <a:normAutofit fontScale="92500" lnSpcReduction="10000"/>
          </a:bodyPr>
          <a:lstStyle/>
          <a:p>
            <a:pPr algn="l"/>
            <a:r>
              <a:rPr lang="en-US" sz="2100" b="1" i="0" u="sng" dirty="0">
                <a:solidFill>
                  <a:srgbClr val="333333"/>
                </a:solidFill>
                <a:effectLst/>
              </a:rPr>
              <a:t>Exercise and stress </a:t>
            </a:r>
            <a:r>
              <a:rPr lang="en-US" sz="2100" b="0" i="0" dirty="0">
                <a:solidFill>
                  <a:srgbClr val="333333"/>
                </a:solidFill>
                <a:effectLst/>
              </a:rPr>
              <a:t>– stress </a:t>
            </a:r>
            <a:r>
              <a:rPr lang="en-US" sz="2100" dirty="0">
                <a:solidFill>
                  <a:srgbClr val="333333"/>
                </a:solidFill>
              </a:rPr>
              <a:t>contracts </a:t>
            </a:r>
            <a:r>
              <a:rPr lang="en-US" sz="2100" b="0" i="0" dirty="0">
                <a:solidFill>
                  <a:srgbClr val="333333"/>
                </a:solidFill>
                <a:effectLst/>
              </a:rPr>
              <a:t>muscles inducing back or neck pain, or painful headaches, tightness in your chest, a pounding pulse, or muscle cramps, with added problems of insomnia, heartburn, stomachache, diarrhea, or frequent urination. The worry and discomfort of all these physical symptoms can in turn lead to even more stress, creating a vicious cycle between your mind and body</a:t>
            </a:r>
            <a:endParaRPr lang="en-US" sz="2100" b="0" i="0" dirty="0">
              <a:solidFill>
                <a:srgbClr val="333333"/>
              </a:solidFill>
              <a:effectLst/>
            </a:endParaRPr>
          </a:p>
          <a:p>
            <a:pPr marL="0" indent="0" algn="l">
              <a:buNone/>
            </a:pPr>
            <a:r>
              <a:rPr lang="en-US" sz="2100" b="0" i="0" dirty="0">
                <a:solidFill>
                  <a:srgbClr val="333333"/>
                </a:solidFill>
                <a:effectLst/>
              </a:rPr>
              <a:t>Exercising is an effective way to break this cycle. As well as releasing endorphins in the brain, physical activity helps to relax the muscles and relieve tension in the body. Since the body and mind are so closely linked, when your body feels better so, too, will your mind.</a:t>
            </a:r>
            <a:endParaRPr lang="en-US" sz="2100" b="0" i="0" dirty="0">
              <a:solidFill>
                <a:srgbClr val="333333"/>
              </a:solidFill>
              <a:effectLst/>
            </a:endParaRPr>
          </a:p>
          <a:p>
            <a:pPr algn="l"/>
            <a:endParaRPr lang="en-US" sz="2100" b="0" i="0" dirty="0">
              <a:solidFill>
                <a:srgbClr val="333333"/>
              </a:solidFill>
              <a:effectLst/>
            </a:endParaRPr>
          </a:p>
          <a:p>
            <a:pPr algn="l"/>
            <a:r>
              <a:rPr lang="en-US" sz="2100" b="1" i="0" u="sng" dirty="0">
                <a:solidFill>
                  <a:srgbClr val="333333"/>
                </a:solidFill>
                <a:effectLst/>
              </a:rPr>
              <a:t>Exercise and ADHD </a:t>
            </a:r>
            <a:r>
              <a:rPr lang="en-US" sz="2100" b="0" i="0" dirty="0">
                <a:solidFill>
                  <a:srgbClr val="333333"/>
                </a:solidFill>
                <a:effectLst/>
              </a:rPr>
              <a:t>- Exercising regularly is one of the easiest and most effective ways to reduce the </a:t>
            </a:r>
            <a:r>
              <a:rPr lang="en-US" sz="2100" b="0" i="0" dirty="0">
                <a:solidFill>
                  <a:srgbClr val="000000"/>
                </a:solidFill>
                <a:effectLst/>
                <a:hlinkClick r:id="rId1"/>
              </a:rPr>
              <a:t>symptoms of ADHD</a:t>
            </a:r>
            <a:r>
              <a:rPr lang="en-US" sz="2100" b="0" i="0" dirty="0">
                <a:solidFill>
                  <a:srgbClr val="333333"/>
                </a:solidFill>
                <a:effectLst/>
              </a:rPr>
              <a:t> and improve concentration, motivation, memory, and mood. Physical activity immediately boosts the brain’s dopamine, norepinephrine, and serotonin levels—all of which affect focus and attention. In this way, exercise works in much the same way as ADHD medications such as Ritalin and Adderall</a:t>
            </a:r>
            <a:endParaRPr lang="en-US" sz="2100" b="0" i="0" dirty="0">
              <a:solidFill>
                <a:srgbClr val="333333"/>
              </a:solidFill>
              <a:effectLst/>
            </a:endParaRPr>
          </a:p>
          <a:p>
            <a:pPr marL="0" indent="0">
              <a:buNone/>
            </a:pPr>
            <a:endParaRPr lang="en-IN" dirty="0"/>
          </a:p>
        </p:txBody>
      </p:sp>
      <p:sp>
        <p:nvSpPr>
          <p:cNvPr id="4" name="Title 1"/>
          <p:cNvSpPr>
            <a:spLocks noGrp="1"/>
          </p:cNvSpPr>
          <p:nvPr>
            <p:ph type="title"/>
          </p:nvPr>
        </p:nvSpPr>
        <p:spPr>
          <a:xfrm>
            <a:off x="1260613" y="256206"/>
            <a:ext cx="9670774" cy="589032"/>
          </a:xfrm>
          <a:ln w="38100">
            <a:solidFill>
              <a:schemeClr val="tx1"/>
            </a:solidFill>
          </a:ln>
        </p:spPr>
        <p:txBody>
          <a:bodyPr>
            <a:normAutofit fontScale="90000"/>
          </a:bodyPr>
          <a:lstStyle/>
          <a:p>
            <a:pPr algn="ctr"/>
            <a:br>
              <a:rPr lang="en-US" b="0" i="0" dirty="0">
                <a:solidFill>
                  <a:srgbClr val="3C6EB7"/>
                </a:solidFill>
                <a:effectLst/>
                <a:latin typeface="Source Serif Pro"/>
              </a:rPr>
            </a:br>
            <a:r>
              <a:rPr lang="en-US" sz="4000" b="1" i="0" dirty="0">
                <a:solidFill>
                  <a:srgbClr val="C00000"/>
                </a:solidFill>
                <a:effectLst/>
                <a:latin typeface="+mn-lt"/>
              </a:rPr>
              <a:t>What are the mental health benefits of exercise?</a:t>
            </a:r>
            <a:br>
              <a:rPr lang="en-US" sz="4000" b="1" i="0" dirty="0">
                <a:solidFill>
                  <a:srgbClr val="C00000"/>
                </a:solidFill>
                <a:effectLst/>
                <a:latin typeface="+mn-lt"/>
              </a:rPr>
            </a:br>
            <a:endParaRPr lang="en-IN" b="1" dirty="0">
              <a:solidFill>
                <a:srgbClr val="C00000"/>
              </a:solidFill>
              <a:latin typeface="+mn-lt"/>
            </a:endParaRPr>
          </a:p>
        </p:txBody>
      </p:sp>
      <p:sp>
        <p:nvSpPr>
          <p:cNvPr id="5" name="Title 1"/>
          <p:cNvSpPr txBox="1"/>
          <p:nvPr/>
        </p:nvSpPr>
        <p:spPr>
          <a:xfrm>
            <a:off x="7301950" y="1928881"/>
            <a:ext cx="4025346" cy="589032"/>
          </a:xfrm>
          <a:prstGeom prst="rect">
            <a:avLst/>
          </a:prstGeom>
          <a:ln w="28575">
            <a:solidFill>
              <a:schemeClr val="tx1"/>
            </a:solidFill>
          </a:ln>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b="1" dirty="0">
                <a:solidFill>
                  <a:srgbClr val="C00000"/>
                </a:solidFill>
                <a:latin typeface="+mn-lt"/>
              </a:rPr>
            </a:br>
            <a:r>
              <a:rPr lang="en-US" sz="7200" b="1" dirty="0">
                <a:solidFill>
                  <a:srgbClr val="C00000"/>
                </a:solidFill>
                <a:latin typeface="+mn-lt"/>
              </a:rPr>
              <a:t>Other mental health benefits of exercise</a:t>
            </a:r>
            <a:br>
              <a:rPr lang="en-US" dirty="0">
                <a:solidFill>
                  <a:srgbClr val="3C6EB7"/>
                </a:solidFill>
                <a:latin typeface="Source Serif Pro"/>
              </a:rPr>
            </a:br>
            <a:endParaRPr lang="en-IN" dirty="0"/>
          </a:p>
        </p:txBody>
      </p:sp>
      <p:sp>
        <p:nvSpPr>
          <p:cNvPr id="6" name="Content Placeholder 2"/>
          <p:cNvSpPr txBox="1"/>
          <p:nvPr/>
        </p:nvSpPr>
        <p:spPr>
          <a:xfrm>
            <a:off x="7926457" y="2705229"/>
            <a:ext cx="3057939" cy="2411895"/>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b="1" dirty="0">
                <a:solidFill>
                  <a:srgbClr val="333333"/>
                </a:solidFill>
              </a:rPr>
              <a:t>Sharper memory and thinking</a:t>
            </a:r>
            <a:endParaRPr lang="en-IN" sz="2000" b="1" dirty="0">
              <a:solidFill>
                <a:srgbClr val="333333"/>
              </a:solidFill>
            </a:endParaRPr>
          </a:p>
          <a:p>
            <a:r>
              <a:rPr lang="en-IN" sz="2000" b="1" dirty="0">
                <a:solidFill>
                  <a:srgbClr val="333333"/>
                </a:solidFill>
              </a:rPr>
              <a:t>Higher self-esteem</a:t>
            </a:r>
            <a:endParaRPr lang="en-IN" sz="2000" b="1" dirty="0">
              <a:solidFill>
                <a:srgbClr val="333333"/>
              </a:solidFill>
            </a:endParaRPr>
          </a:p>
          <a:p>
            <a:r>
              <a:rPr lang="en-IN" sz="2000" b="1" dirty="0">
                <a:solidFill>
                  <a:srgbClr val="333333"/>
                </a:solidFill>
              </a:rPr>
              <a:t>Better sleep</a:t>
            </a:r>
            <a:endParaRPr lang="en-IN" sz="2000" b="1" dirty="0">
              <a:solidFill>
                <a:srgbClr val="333333"/>
              </a:solidFill>
            </a:endParaRPr>
          </a:p>
          <a:p>
            <a:r>
              <a:rPr lang="en-IN" sz="2000" b="1" dirty="0">
                <a:solidFill>
                  <a:srgbClr val="333333"/>
                </a:solidFill>
              </a:rPr>
              <a:t>More energy</a:t>
            </a:r>
            <a:endParaRPr lang="en-IN" sz="2000" b="1" dirty="0">
              <a:solidFill>
                <a:srgbClr val="333333"/>
              </a:solidFill>
            </a:endParaRPr>
          </a:p>
          <a:p>
            <a:r>
              <a:rPr lang="en-IN" sz="2000" b="1" dirty="0">
                <a:solidFill>
                  <a:srgbClr val="333333"/>
                </a:solidFill>
              </a:rPr>
              <a:t>Stronger resilience</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p:cNvGrpSpPr>
            <a:grpSpLocks noGrp="1" noRot="1" noChangeAspect="1" noMove="1" noResize="1" noUngrp="1"/>
          </p:cNvGrpSpPr>
          <p:nvPr/>
        </p:nvGrpSpPr>
        <p:grpSpPr>
          <a:xfrm flipH="1">
            <a:off x="-52475" y="1"/>
            <a:ext cx="4262009" cy="2602764"/>
            <a:chOff x="6867015" y="-1"/>
            <a:chExt cx="5324985" cy="3251912"/>
          </a:xfrm>
          <a:solidFill>
            <a:schemeClr val="accent5">
              <a:alpha val="5000"/>
            </a:schemeClr>
          </a:solidFill>
        </p:grpSpPr>
        <p:sp>
          <p:nvSpPr>
            <p:cNvPr id="13" name="Freeform: Shape 12"/>
            <p:cNvSpPr/>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p:cNvSpPr/>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p:cNvSpPr/>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p:cNvSpPr/>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a:grpSpLocks noGrp="1" noRot="1" noChangeAspect="1" noMove="1" noResize="1" noUngrp="1"/>
          </p:cNvGrpSpPr>
          <p:nvPr/>
        </p:nvGrpSpPr>
        <p:grpSpPr>
          <a:xfrm>
            <a:off x="6160995" y="62352"/>
            <a:ext cx="6028697" cy="6795648"/>
            <a:chOff x="6160995" y="62352"/>
            <a:chExt cx="6028697" cy="6795648"/>
          </a:xfrm>
        </p:grpSpPr>
        <p:sp>
          <p:nvSpPr>
            <p:cNvPr id="19" name="Freeform: Shape 18"/>
            <p:cNvSpPr/>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p:cNvSpPr/>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p:cNvSpPr/>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p:cNvPicPr>
            <a:picLocks noChangeAspect="1"/>
          </p:cNvPicPr>
          <p:nvPr/>
        </p:nvPicPr>
        <p:blipFill>
          <a:blip r:embed="rId1">
            <a:alphaModFix amt="85000"/>
          </a:blip>
          <a:stretch>
            <a:fillRect/>
          </a:stretch>
        </p:blipFill>
        <p:spPr>
          <a:xfrm>
            <a:off x="3748410" y="0"/>
            <a:ext cx="8443590" cy="6484346"/>
          </a:xfrm>
          <a:prstGeom prst="rect">
            <a:avLst/>
          </a:prstGeom>
        </p:spPr>
      </p:pic>
      <p:sp>
        <p:nvSpPr>
          <p:cNvPr id="3" name="TextBox 2"/>
          <p:cNvSpPr txBox="1"/>
          <p:nvPr/>
        </p:nvSpPr>
        <p:spPr>
          <a:xfrm>
            <a:off x="257679" y="82084"/>
            <a:ext cx="5760719" cy="474780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dirty="0">
                <a:solidFill>
                  <a:srgbClr val="002060"/>
                </a:solidFill>
                <a:latin typeface="+mj-lt"/>
                <a:ea typeface="+mj-ea"/>
                <a:cs typeface="+mj-cs"/>
              </a:rPr>
              <a:t>Maintaining brain health and plasticity throughout life is an important public health goal, and it is increasingly clear that exercise can help us to achieve it</a:t>
            </a:r>
            <a:endParaRPr lang="en-US" sz="4000" b="1" kern="1200" dirty="0">
              <a:solidFill>
                <a:srgbClr val="002060"/>
              </a:solidFill>
              <a:latin typeface="+mj-lt"/>
              <a:ea typeface="+mj-ea"/>
              <a:cs typeface="+mj-cs"/>
            </a:endParaRPr>
          </a:p>
        </p:txBody>
      </p:sp>
      <p:sp>
        <p:nvSpPr>
          <p:cNvPr id="2" name="Text Box 1"/>
          <p:cNvSpPr txBox="1"/>
          <p:nvPr/>
        </p:nvSpPr>
        <p:spPr>
          <a:xfrm>
            <a:off x="339090" y="5114925"/>
            <a:ext cx="5328920" cy="1198880"/>
          </a:xfrm>
          <a:prstGeom prst="rect">
            <a:avLst/>
          </a:prstGeom>
          <a:noFill/>
        </p:spPr>
        <p:txBody>
          <a:bodyPr wrap="square" rtlCol="0">
            <a:spAutoFit/>
          </a:bodyPr>
          <a:p>
            <a:r>
              <a:rPr lang="en-IN" altLang="en-US" b="1"/>
              <a:t>B</a:t>
            </a:r>
            <a:r>
              <a:rPr lang="en-US" b="1"/>
              <a:t>rain plasticity</a:t>
            </a:r>
            <a:r>
              <a:rPr lang="en-US"/>
              <a:t>, can be defined as the ability of the nervous system to change its activity in response to intrinsic or extrinsic stimuli by reorganizing its structure, functions, or connections.</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01756" y="923045"/>
            <a:ext cx="5645427" cy="5355312"/>
          </a:xfrm>
          <a:prstGeom prst="rect">
            <a:avLst/>
          </a:prstGeom>
          <a:noFill/>
          <a:ln>
            <a:solidFill>
              <a:schemeClr val="tx1"/>
            </a:solidFill>
          </a:ln>
        </p:spPr>
        <p:txBody>
          <a:bodyPr wrap="square">
            <a:spAutoFit/>
          </a:bodyPr>
          <a:lstStyle/>
          <a:p>
            <a:pPr marL="285750" indent="-285750" algn="l" fontAlgn="base">
              <a:buFont typeface="Arial" panose="020B0604020202020204" pitchFamily="34" charset="0"/>
              <a:buChar char="•"/>
            </a:pPr>
            <a:r>
              <a:rPr lang="en-US" b="0" i="0" dirty="0">
                <a:solidFill>
                  <a:srgbClr val="000000"/>
                </a:solidFill>
                <a:effectLst/>
              </a:rPr>
              <a:t>Starting out too hard in a new exercise program may be one of the reasons people disdain physical activity</a:t>
            </a:r>
            <a:endParaRPr lang="en-US" dirty="0">
              <a:solidFill>
                <a:srgbClr val="000000"/>
              </a:solidFill>
            </a:endParaRPr>
          </a:p>
          <a:p>
            <a:pPr marL="285750" indent="-285750" algn="l" fontAlgn="base">
              <a:buFont typeface="Arial" panose="020B0604020202020204" pitchFamily="34" charset="0"/>
              <a:buChar char="•"/>
            </a:pPr>
            <a:r>
              <a:rPr lang="en-US" b="0" i="0" dirty="0">
                <a:solidFill>
                  <a:srgbClr val="000000"/>
                </a:solidFill>
                <a:effectLst/>
              </a:rPr>
              <a:t>When people exercise above their respiratory threshold — that is, above the point when it gets hard to talk — they postpone exercise's immediate mood boost by about 30 minutes</a:t>
            </a:r>
            <a:endParaRPr lang="en-US" dirty="0">
              <a:solidFill>
                <a:srgbClr val="000000"/>
              </a:solidFill>
            </a:endParaRPr>
          </a:p>
          <a:p>
            <a:pPr marL="285750" indent="-285750" algn="l" fontAlgn="base">
              <a:buFont typeface="Arial" panose="020B0604020202020204" pitchFamily="34" charset="0"/>
              <a:buChar char="•"/>
            </a:pPr>
            <a:endParaRPr lang="en-US" b="0" i="0" dirty="0">
              <a:solidFill>
                <a:srgbClr val="000000"/>
              </a:solidFill>
              <a:effectLst/>
            </a:endParaRPr>
          </a:p>
          <a:p>
            <a:pPr marL="285750" indent="-285750" algn="l" fontAlgn="base">
              <a:buFont typeface="Arial" panose="020B0604020202020204" pitchFamily="34" charset="0"/>
              <a:buChar char="•"/>
            </a:pPr>
            <a:r>
              <a:rPr lang="en-US" b="0" i="0" dirty="0">
                <a:solidFill>
                  <a:srgbClr val="000000"/>
                </a:solidFill>
                <a:effectLst/>
              </a:rPr>
              <a:t>For novices, that delay could turn them off from the treadmill for good.</a:t>
            </a:r>
            <a:endParaRPr lang="en-US" b="0" i="0" dirty="0">
              <a:solidFill>
                <a:srgbClr val="000000"/>
              </a:solidFill>
              <a:effectLst/>
            </a:endParaRPr>
          </a:p>
          <a:p>
            <a:pPr marL="285750" indent="-285750" algn="l" fontAlgn="base">
              <a:buFont typeface="Arial" panose="020B0604020202020204" pitchFamily="34" charset="0"/>
              <a:buChar char="•"/>
            </a:pPr>
            <a:endParaRPr lang="en-US" dirty="0">
              <a:solidFill>
                <a:srgbClr val="000000"/>
              </a:solidFill>
            </a:endParaRPr>
          </a:p>
          <a:p>
            <a:pPr marL="285750" indent="-285750" algn="l" fontAlgn="base">
              <a:buFont typeface="Arial" panose="020B0604020202020204" pitchFamily="34" charset="0"/>
              <a:buChar char="•"/>
            </a:pPr>
            <a:r>
              <a:rPr lang="en-US" b="0" i="0" dirty="0">
                <a:solidFill>
                  <a:srgbClr val="000000"/>
                </a:solidFill>
                <a:effectLst/>
              </a:rPr>
              <a:t>Sports trainers suggest workout neophytes start slowly, with a moderate exercise plan</a:t>
            </a:r>
            <a:endParaRPr lang="en-US" b="0" i="0" dirty="0">
              <a:solidFill>
                <a:srgbClr val="000000"/>
              </a:solidFill>
              <a:effectLst/>
            </a:endParaRPr>
          </a:p>
          <a:p>
            <a:pPr marL="285750" indent="-285750" algn="l" fontAlgn="base">
              <a:buFont typeface="Arial" panose="020B0604020202020204" pitchFamily="34" charset="0"/>
              <a:buChar char="•"/>
            </a:pPr>
            <a:endParaRPr lang="en-US" b="0" i="0" dirty="0">
              <a:solidFill>
                <a:srgbClr val="000000"/>
              </a:solidFill>
              <a:effectLst/>
            </a:endParaRPr>
          </a:p>
          <a:p>
            <a:pPr marL="285750" indent="-285750" algn="l" fontAlgn="base">
              <a:buFont typeface="Arial" panose="020B0604020202020204" pitchFamily="34" charset="0"/>
              <a:buChar char="•"/>
            </a:pPr>
            <a:r>
              <a:rPr lang="en-US" b="0" i="0" dirty="0">
                <a:solidFill>
                  <a:srgbClr val="000000"/>
                </a:solidFill>
                <a:effectLst/>
              </a:rPr>
              <a:t>An emphasis on the physical effects of exercise also brings about apathy to activity. Physicians frequently tell patients to work out to lose weight, lower cholesterol or prevent diabetes. Unfortunately, it takes months before any physical results of your hard work in the gym are apparent</a:t>
            </a:r>
            <a:endParaRPr lang="en-US" b="0" i="0" dirty="0">
              <a:solidFill>
                <a:srgbClr val="000000"/>
              </a:solidFill>
              <a:effectLst/>
            </a:endParaRPr>
          </a:p>
        </p:txBody>
      </p:sp>
      <p:sp>
        <p:nvSpPr>
          <p:cNvPr id="5" name="TextBox 4"/>
          <p:cNvSpPr txBox="1"/>
          <p:nvPr/>
        </p:nvSpPr>
        <p:spPr>
          <a:xfrm>
            <a:off x="1616763" y="6433774"/>
            <a:ext cx="6202018" cy="369332"/>
          </a:xfrm>
          <a:prstGeom prst="rect">
            <a:avLst/>
          </a:prstGeom>
          <a:solidFill>
            <a:schemeClr val="accent2"/>
          </a:solidFill>
        </p:spPr>
        <p:txBody>
          <a:bodyPr wrap="square">
            <a:spAutoFit/>
          </a:bodyPr>
          <a:lstStyle/>
          <a:p>
            <a:pPr marL="285750" indent="-285750">
              <a:buFont typeface="Arial" panose="020B0604020202020204" pitchFamily="34" charset="0"/>
              <a:buChar char="•"/>
            </a:pPr>
            <a:r>
              <a:rPr lang="en-US" b="1" i="0" dirty="0">
                <a:solidFill>
                  <a:srgbClr val="000000"/>
                </a:solidFill>
                <a:effectLst/>
              </a:rPr>
              <a:t>The exercise mood boost, offers near-instant gratification</a:t>
            </a:r>
            <a:endParaRPr lang="en-IN" b="1" dirty="0"/>
          </a:p>
        </p:txBody>
      </p:sp>
      <p:sp>
        <p:nvSpPr>
          <p:cNvPr id="7" name="TextBox 6"/>
          <p:cNvSpPr txBox="1"/>
          <p:nvPr/>
        </p:nvSpPr>
        <p:spPr>
          <a:xfrm>
            <a:off x="801756" y="174685"/>
            <a:ext cx="10588487" cy="584775"/>
          </a:xfrm>
          <a:prstGeom prst="rect">
            <a:avLst/>
          </a:prstGeom>
          <a:noFill/>
          <a:ln w="38100">
            <a:solidFill>
              <a:schemeClr val="tx1"/>
            </a:solidFill>
          </a:ln>
        </p:spPr>
        <p:txBody>
          <a:bodyPr wrap="square">
            <a:spAutoFit/>
          </a:bodyPr>
          <a:lstStyle/>
          <a:p>
            <a:r>
              <a:rPr lang="en-US" sz="3200" b="1" i="0" dirty="0">
                <a:solidFill>
                  <a:srgbClr val="C00000"/>
                </a:solidFill>
                <a:effectLst/>
              </a:rPr>
              <a:t>If exercise makes us feel so good, why is it so hard to do it? </a:t>
            </a:r>
            <a:endParaRPr lang="en-IN" sz="3200" b="1" dirty="0">
              <a:solidFill>
                <a:srgbClr val="C00000"/>
              </a:solidFill>
            </a:endParaRPr>
          </a:p>
        </p:txBody>
      </p:sp>
      <p:sp>
        <p:nvSpPr>
          <p:cNvPr id="6" name="TextBox 5"/>
          <p:cNvSpPr txBox="1"/>
          <p:nvPr/>
        </p:nvSpPr>
        <p:spPr>
          <a:xfrm>
            <a:off x="7019546" y="1782396"/>
            <a:ext cx="4370697" cy="461665"/>
          </a:xfrm>
          <a:prstGeom prst="rect">
            <a:avLst/>
          </a:prstGeom>
          <a:noFill/>
          <a:ln>
            <a:solidFill>
              <a:schemeClr val="tx1"/>
            </a:solidFill>
          </a:ln>
        </p:spPr>
        <p:txBody>
          <a:bodyPr wrap="square">
            <a:spAutoFit/>
          </a:bodyPr>
          <a:lstStyle/>
          <a:p>
            <a:pPr algn="l"/>
            <a:r>
              <a:rPr lang="en-IN" sz="2400" b="1" i="0" dirty="0">
                <a:solidFill>
                  <a:srgbClr val="C00000"/>
                </a:solidFill>
                <a:effectLst/>
              </a:rPr>
              <a:t>Getting started with exercise</a:t>
            </a:r>
            <a:endParaRPr lang="en-IN" sz="2400" b="1" i="0" dirty="0">
              <a:solidFill>
                <a:srgbClr val="C00000"/>
              </a:solidFill>
              <a:effectLst/>
            </a:endParaRPr>
          </a:p>
        </p:txBody>
      </p:sp>
      <p:sp>
        <p:nvSpPr>
          <p:cNvPr id="8" name="TextBox 7"/>
          <p:cNvSpPr txBox="1"/>
          <p:nvPr/>
        </p:nvSpPr>
        <p:spPr>
          <a:xfrm>
            <a:off x="7019546" y="2613392"/>
            <a:ext cx="4370697" cy="2031325"/>
          </a:xfrm>
          <a:prstGeom prst="rect">
            <a:avLst/>
          </a:prstGeom>
          <a:noFill/>
          <a:ln>
            <a:solidFill>
              <a:schemeClr val="tx1"/>
            </a:solidFill>
          </a:ln>
        </p:spPr>
        <p:txBody>
          <a:bodyPr wrap="square">
            <a:spAutoFit/>
          </a:bodyPr>
          <a:lstStyle/>
          <a:p>
            <a:pPr marL="285750" indent="-285750">
              <a:buFont typeface="Arial" panose="020B0604020202020204" pitchFamily="34" charset="0"/>
              <a:buChar char="•"/>
            </a:pPr>
            <a:r>
              <a:rPr lang="en-IN" i="0" dirty="0">
                <a:solidFill>
                  <a:srgbClr val="333333"/>
                </a:solidFill>
                <a:effectLst/>
              </a:rPr>
              <a:t>Start small</a:t>
            </a:r>
            <a:endParaRPr lang="en-IN" i="0" dirty="0">
              <a:solidFill>
                <a:srgbClr val="333333"/>
              </a:solidFill>
              <a:effectLst/>
            </a:endParaRPr>
          </a:p>
          <a:p>
            <a:pPr marL="285750" indent="-285750">
              <a:buFont typeface="Arial" panose="020B0604020202020204" pitchFamily="34" charset="0"/>
              <a:buChar char="•"/>
            </a:pPr>
            <a:r>
              <a:rPr lang="en-US" i="0" dirty="0">
                <a:solidFill>
                  <a:srgbClr val="333333"/>
                </a:solidFill>
                <a:effectLst/>
              </a:rPr>
              <a:t>Schedule workouts when your energy is highest</a:t>
            </a:r>
            <a:endParaRPr lang="en-US" i="0" dirty="0">
              <a:solidFill>
                <a:srgbClr val="333333"/>
              </a:solidFill>
              <a:effectLst/>
            </a:endParaRPr>
          </a:p>
          <a:p>
            <a:pPr marL="285750" indent="-285750">
              <a:buFont typeface="Arial" panose="020B0604020202020204" pitchFamily="34" charset="0"/>
              <a:buChar char="•"/>
            </a:pPr>
            <a:r>
              <a:rPr lang="en-US" i="0" dirty="0">
                <a:solidFill>
                  <a:srgbClr val="333333"/>
                </a:solidFill>
                <a:effectLst/>
              </a:rPr>
              <a:t>Focus on activities you enjoy</a:t>
            </a:r>
            <a:endParaRPr lang="en-US" i="0" dirty="0">
              <a:solidFill>
                <a:srgbClr val="333333"/>
              </a:solidFill>
              <a:effectLst/>
            </a:endParaRPr>
          </a:p>
          <a:p>
            <a:pPr marL="285750" indent="-285750">
              <a:buFont typeface="Arial" panose="020B0604020202020204" pitchFamily="34" charset="0"/>
              <a:buChar char="•"/>
            </a:pPr>
            <a:r>
              <a:rPr lang="en-IN" i="0" dirty="0">
                <a:solidFill>
                  <a:srgbClr val="333333"/>
                </a:solidFill>
                <a:effectLst/>
              </a:rPr>
              <a:t>Be comfortable</a:t>
            </a:r>
            <a:endParaRPr lang="en-IN" i="0" dirty="0">
              <a:solidFill>
                <a:srgbClr val="333333"/>
              </a:solidFill>
              <a:effectLst/>
            </a:endParaRPr>
          </a:p>
          <a:p>
            <a:pPr marL="285750" indent="-285750">
              <a:buFont typeface="Arial" panose="020B0604020202020204" pitchFamily="34" charset="0"/>
              <a:buChar char="•"/>
            </a:pPr>
            <a:r>
              <a:rPr lang="en-IN" i="0" dirty="0">
                <a:solidFill>
                  <a:srgbClr val="333333"/>
                </a:solidFill>
                <a:effectLst/>
              </a:rPr>
              <a:t>Reward yourself</a:t>
            </a:r>
            <a:endParaRPr lang="en-IN" dirty="0">
              <a:solidFill>
                <a:srgbClr val="333333"/>
              </a:solidFill>
            </a:endParaRPr>
          </a:p>
          <a:p>
            <a:pPr marL="285750" indent="-285750">
              <a:buFont typeface="Arial" panose="020B0604020202020204" pitchFamily="34" charset="0"/>
              <a:buChar char="•"/>
            </a:pPr>
            <a:r>
              <a:rPr lang="en-IN" i="0" dirty="0">
                <a:solidFill>
                  <a:srgbClr val="333333"/>
                </a:solidFill>
                <a:effectLst/>
              </a:rPr>
              <a:t>Make exercise a social activity</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TextBox 2"/>
          <p:cNvSpPr txBox="1"/>
          <p:nvPr/>
        </p:nvSpPr>
        <p:spPr>
          <a:xfrm>
            <a:off x="762001" y="414650"/>
            <a:ext cx="5314536"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100" b="1" i="0" kern="1200" dirty="0">
                <a:solidFill>
                  <a:schemeClr val="accent2">
                    <a:lumMod val="60000"/>
                    <a:lumOff val="40000"/>
                  </a:schemeClr>
                </a:solidFill>
                <a:effectLst/>
                <a:latin typeface="+mj-lt"/>
                <a:ea typeface="+mj-ea"/>
                <a:cs typeface="+mj-cs"/>
              </a:rPr>
              <a:t>Designing a therapeutic exercise program</a:t>
            </a:r>
            <a:endParaRPr lang="en-US" sz="4100" b="1" i="0" kern="1200" dirty="0">
              <a:solidFill>
                <a:schemeClr val="accent2">
                  <a:lumMod val="60000"/>
                  <a:lumOff val="40000"/>
                </a:schemeClr>
              </a:solidFill>
              <a:effectLst/>
              <a:latin typeface="+mj-lt"/>
              <a:ea typeface="+mj-ea"/>
              <a:cs typeface="+mj-cs"/>
            </a:endParaRPr>
          </a:p>
        </p:txBody>
      </p:sp>
      <p:sp>
        <p:nvSpPr>
          <p:cNvPr id="5" name="TextBox 4"/>
          <p:cNvSpPr txBox="1"/>
          <p:nvPr/>
        </p:nvSpPr>
        <p:spPr>
          <a:xfrm>
            <a:off x="762000" y="1961321"/>
            <a:ext cx="5314543" cy="2133601"/>
          </a:xfrm>
          <a:prstGeom prst="rect">
            <a:avLst/>
          </a:prstGeom>
        </p:spPr>
        <p:txBody>
          <a:bodyPr vert="horz" lIns="91440" tIns="45720" rIns="91440" bIns="45720" rtlCol="0" anchor="t">
            <a:normAutofit/>
          </a:bodyPr>
          <a:lstStyle/>
          <a:p>
            <a:pPr>
              <a:lnSpc>
                <a:spcPct val="90000"/>
              </a:lnSpc>
              <a:spcAft>
                <a:spcPts val="600"/>
              </a:spcAft>
            </a:pPr>
            <a:r>
              <a:rPr lang="en-US" sz="2000" b="0" i="0" dirty="0">
                <a:effectLst/>
              </a:rPr>
              <a:t>A program may include exercise for improving or preventing deterioration in:</a:t>
            </a:r>
            <a:endParaRPr lang="en-US" sz="2000" b="0" i="0" dirty="0">
              <a:effectLst/>
            </a:endParaRPr>
          </a:p>
          <a:p>
            <a:pPr marL="342900" indent="-342900">
              <a:lnSpc>
                <a:spcPct val="90000"/>
              </a:lnSpc>
              <a:spcAft>
                <a:spcPts val="600"/>
              </a:spcAft>
              <a:buFont typeface="Arial" panose="020B0604020202020204" pitchFamily="34" charset="0"/>
              <a:buChar char="•"/>
            </a:pPr>
            <a:r>
              <a:rPr lang="en-US" sz="2000" b="0" i="0" dirty="0">
                <a:effectLst/>
              </a:rPr>
              <a:t>aerobic capacity</a:t>
            </a:r>
            <a:endParaRPr lang="en-US" sz="2000" b="0" i="0" dirty="0">
              <a:effectLst/>
            </a:endParaRPr>
          </a:p>
          <a:p>
            <a:pPr marL="342900" indent="-342900">
              <a:lnSpc>
                <a:spcPct val="90000"/>
              </a:lnSpc>
              <a:spcAft>
                <a:spcPts val="600"/>
              </a:spcAft>
              <a:buFont typeface="Arial" panose="020B0604020202020204" pitchFamily="34" charset="0"/>
              <a:buChar char="•"/>
            </a:pPr>
            <a:r>
              <a:rPr lang="en-US" sz="2000" b="0" i="0" dirty="0">
                <a:effectLst/>
              </a:rPr>
              <a:t>muscle strength power and endurance</a:t>
            </a:r>
            <a:endParaRPr lang="en-US" sz="2000" b="0" i="0" dirty="0">
              <a:effectLst/>
            </a:endParaRPr>
          </a:p>
          <a:p>
            <a:pPr marL="342900" indent="-342900">
              <a:lnSpc>
                <a:spcPct val="90000"/>
              </a:lnSpc>
              <a:spcAft>
                <a:spcPts val="600"/>
              </a:spcAft>
              <a:buFont typeface="Arial" panose="020B0604020202020204" pitchFamily="34" charset="0"/>
              <a:buChar char="•"/>
            </a:pPr>
            <a:r>
              <a:rPr lang="en-US" sz="2000" b="0" i="0" dirty="0">
                <a:effectLst/>
              </a:rPr>
              <a:t>flexibility or range of movement</a:t>
            </a:r>
            <a:endParaRPr lang="en-US" sz="2000" b="0" i="0" dirty="0">
              <a:effectLst/>
            </a:endParaRPr>
          </a:p>
          <a:p>
            <a:pPr marL="342900" indent="-342900">
              <a:lnSpc>
                <a:spcPct val="90000"/>
              </a:lnSpc>
              <a:spcAft>
                <a:spcPts val="600"/>
              </a:spcAft>
              <a:buFont typeface="Arial" panose="020B0604020202020204" pitchFamily="34" charset="0"/>
              <a:buChar char="•"/>
            </a:pPr>
            <a:r>
              <a:rPr lang="en-US" sz="2000" b="0" i="0" dirty="0">
                <a:effectLst/>
              </a:rPr>
              <a:t>balance, coordination, and agility</a:t>
            </a:r>
            <a:endParaRPr lang="en-US" sz="2000" dirty="0"/>
          </a:p>
        </p:txBody>
      </p:sp>
      <p:sp>
        <p:nvSpPr>
          <p:cNvPr id="22" name="Freeform: Shape 13"/>
          <p:cNvSpPr>
            <a:spLocks noGrp="1" noRot="1" noChangeAspect="1" noMove="1" noResize="1" noEditPoints="1" noAdjustHandles="1" noChangeArrowheads="1" noChangeShapeType="1" noTextEdit="1"/>
          </p:cNvSpPr>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15"/>
          <p:cNvSpPr>
            <a:spLocks noGrp="1" noRot="1" noChangeAspect="1" noMove="1" noResize="1" noEditPoints="1" noAdjustHandles="1" noChangeArrowheads="1" noChangeShapeType="1" noTextEdit="1"/>
          </p:cNvSpPr>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10" descr="Dumbbell"/>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7884057" y="643002"/>
            <a:ext cx="3796790" cy="3796790"/>
          </a:xfrm>
          <a:prstGeom prst="rect">
            <a:avLst/>
          </a:prstGeom>
        </p:spPr>
      </p:pic>
      <p:sp>
        <p:nvSpPr>
          <p:cNvPr id="7" name="TextBox 6"/>
          <p:cNvSpPr txBox="1"/>
          <p:nvPr/>
        </p:nvSpPr>
        <p:spPr>
          <a:xfrm>
            <a:off x="614697" y="4163149"/>
            <a:ext cx="5501488" cy="2462213"/>
          </a:xfrm>
          <a:prstGeom prst="rect">
            <a:avLst/>
          </a:prstGeom>
          <a:solidFill>
            <a:schemeClr val="bg1"/>
          </a:solidFill>
          <a:ln>
            <a:noFill/>
          </a:ln>
        </p:spPr>
        <p:txBody>
          <a:bodyPr wrap="square">
            <a:spAutoFit/>
          </a:bodyPr>
          <a:lstStyle/>
          <a:p>
            <a:pPr marL="285750" indent="-285750">
              <a:spcAft>
                <a:spcPts val="600"/>
              </a:spcAft>
              <a:buFont typeface="Arial" panose="020B0604020202020204" pitchFamily="34" charset="0"/>
              <a:buChar char="•"/>
            </a:pPr>
            <a:r>
              <a:rPr lang="en-US" dirty="0">
                <a:latin typeface="tisapro-regular"/>
              </a:rPr>
              <a:t>A</a:t>
            </a:r>
            <a:r>
              <a:rPr lang="en-US" b="0" i="0" dirty="0">
                <a:effectLst/>
                <a:latin typeface="tisapro-regular"/>
              </a:rPr>
              <a:t>ll exercise training and sport sessions should start with a 10–15-min dynamic warm-up period followed by 20–60 min of exercise training</a:t>
            </a:r>
            <a:endParaRPr lang="en-US" b="0" i="0" dirty="0">
              <a:effectLst/>
              <a:latin typeface="tisapro-regular"/>
            </a:endParaRPr>
          </a:p>
          <a:p>
            <a:pPr marL="285750" indent="-285750">
              <a:spcAft>
                <a:spcPts val="600"/>
              </a:spcAft>
              <a:buFont typeface="Arial" panose="020B0604020202020204" pitchFamily="34" charset="0"/>
              <a:buChar char="•"/>
            </a:pPr>
            <a:r>
              <a:rPr lang="en-US" b="0" i="0" dirty="0">
                <a:effectLst/>
                <a:latin typeface="tisapro-regular"/>
              </a:rPr>
              <a:t>Finally, a 10-min cool-down period with less intensive activities and stretching should end the exercise training session</a:t>
            </a:r>
            <a:endParaRPr lang="en-US" b="0" i="0" dirty="0">
              <a:effectLst/>
              <a:latin typeface="tisapro-regular"/>
            </a:endParaRPr>
          </a:p>
          <a:p>
            <a:pPr marL="285750" indent="-285750">
              <a:spcAft>
                <a:spcPts val="600"/>
              </a:spcAft>
              <a:buFont typeface="Arial" panose="020B0604020202020204" pitchFamily="34" charset="0"/>
              <a:buChar char="•"/>
            </a:pPr>
            <a:r>
              <a:rPr lang="en-US" b="0" i="0" dirty="0">
                <a:effectLst/>
                <a:latin typeface="tisapro-regular"/>
              </a:rPr>
              <a:t>Between the training sessions, there must be enough time to recover</a:t>
            </a:r>
            <a:endParaRPr lang="en-IN" dirty="0"/>
          </a:p>
        </p:txBody>
      </p:sp>
    </p:spTree>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574" y="142748"/>
            <a:ext cx="9936938" cy="893577"/>
          </a:xfrm>
          <a:ln w="38100">
            <a:solidFill>
              <a:schemeClr val="tx1"/>
            </a:solidFill>
          </a:ln>
        </p:spPr>
        <p:txBody>
          <a:bodyPr>
            <a:normAutofit fontScale="90000"/>
          </a:bodyPr>
          <a:lstStyle/>
          <a:p>
            <a:pPr algn="ctr"/>
            <a:br>
              <a:rPr lang="en-IN" b="1" i="0" dirty="0">
                <a:solidFill>
                  <a:srgbClr val="2D3238"/>
                </a:solidFill>
                <a:effectLst/>
                <a:latin typeface="tisapro-regular"/>
              </a:rPr>
            </a:br>
            <a:r>
              <a:rPr lang="en-IN" b="1" i="0" dirty="0">
                <a:solidFill>
                  <a:srgbClr val="C00000"/>
                </a:solidFill>
                <a:effectLst/>
                <a:latin typeface="tisapro-regular"/>
              </a:rPr>
              <a:t>Common training principles of exercise </a:t>
            </a:r>
            <a:br>
              <a:rPr lang="en-IN" b="0" i="0" dirty="0">
                <a:solidFill>
                  <a:srgbClr val="2D3238"/>
                </a:solidFill>
                <a:effectLst/>
                <a:latin typeface="f37-ginger-bold"/>
              </a:rPr>
            </a:br>
            <a:endParaRPr lang="en-IN" dirty="0"/>
          </a:p>
        </p:txBody>
      </p:sp>
      <p:sp>
        <p:nvSpPr>
          <p:cNvPr id="4" name="TextBox 3"/>
          <p:cNvSpPr txBox="1"/>
          <p:nvPr/>
        </p:nvSpPr>
        <p:spPr>
          <a:xfrm>
            <a:off x="384314" y="1179189"/>
            <a:ext cx="4875678" cy="5355312"/>
          </a:xfrm>
          <a:prstGeom prst="rect">
            <a:avLst/>
          </a:prstGeom>
          <a:noFill/>
          <a:ln>
            <a:solidFill>
              <a:schemeClr val="tx1"/>
            </a:solidFill>
          </a:ln>
        </p:spPr>
        <p:txBody>
          <a:bodyPr wrap="square">
            <a:spAutoFit/>
          </a:bodyPr>
          <a:lstStyle/>
          <a:p>
            <a:pPr marL="285750" indent="-285750" algn="l">
              <a:buFont typeface="Arial" panose="020B0604020202020204" pitchFamily="34" charset="0"/>
              <a:buChar char="•"/>
            </a:pPr>
            <a:r>
              <a:rPr lang="en-US" b="0" i="0" dirty="0">
                <a:solidFill>
                  <a:srgbClr val="020621"/>
                </a:solidFill>
                <a:effectLst/>
                <a:latin typeface="tisapro-regular"/>
              </a:rPr>
              <a:t>A system must be exercised at a level beyond which it is presently accustomed for a training effect to occur</a:t>
            </a:r>
            <a:endParaRPr lang="en-US" dirty="0">
              <a:solidFill>
                <a:srgbClr val="020621"/>
              </a:solidFill>
              <a:latin typeface="tisapro-regular"/>
            </a:endParaRPr>
          </a:p>
          <a:p>
            <a:pPr marL="285750" indent="-285750" algn="l">
              <a:buFont typeface="Arial" panose="020B0604020202020204" pitchFamily="34" charset="0"/>
              <a:buChar char="•"/>
            </a:pPr>
            <a:endParaRPr lang="en-US" b="0" i="0" dirty="0">
              <a:solidFill>
                <a:srgbClr val="020621"/>
              </a:solidFill>
              <a:effectLst/>
              <a:latin typeface="tisapro-regular"/>
            </a:endParaRPr>
          </a:p>
          <a:p>
            <a:pPr marL="285750" indent="-285750" algn="l">
              <a:buFont typeface="Arial" panose="020B0604020202020204" pitchFamily="34" charset="0"/>
              <a:buChar char="•"/>
            </a:pPr>
            <a:r>
              <a:rPr lang="en-US" b="0" i="0" dirty="0">
                <a:solidFill>
                  <a:srgbClr val="020621"/>
                </a:solidFill>
                <a:effectLst/>
                <a:latin typeface="tisapro-regular"/>
              </a:rPr>
              <a:t>The system being exercised will gradually adapt to the overload or training stimulus being applied, and this will go on happening till the training stimulus continues to be increased until the tissue can no longer adapt</a:t>
            </a:r>
            <a:endParaRPr lang="en-US" b="0" i="0" dirty="0">
              <a:solidFill>
                <a:srgbClr val="020621"/>
              </a:solidFill>
              <a:effectLst/>
              <a:latin typeface="tisapro-regular"/>
            </a:endParaRPr>
          </a:p>
          <a:p>
            <a:pPr marL="285750" indent="-285750" algn="l">
              <a:buFont typeface="Arial" panose="020B0604020202020204" pitchFamily="34" charset="0"/>
              <a:buChar char="•"/>
            </a:pPr>
            <a:endParaRPr lang="en-US" dirty="0">
              <a:solidFill>
                <a:srgbClr val="020621"/>
              </a:solidFill>
              <a:latin typeface="tisapro-regular"/>
            </a:endParaRPr>
          </a:p>
          <a:p>
            <a:pPr marL="285750" indent="-285750" algn="l">
              <a:buFont typeface="Arial" panose="020B0604020202020204" pitchFamily="34" charset="0"/>
              <a:buChar char="•"/>
            </a:pPr>
            <a:r>
              <a:rPr lang="en-US" b="0" i="0" dirty="0">
                <a:solidFill>
                  <a:srgbClr val="020621"/>
                </a:solidFill>
                <a:effectLst/>
                <a:latin typeface="tisapro-regular"/>
              </a:rPr>
              <a:t>The training stimulus applied consists of different variables such </a:t>
            </a:r>
            <a:r>
              <a:rPr lang="en-US" b="0" i="0" u="sng" dirty="0">
                <a:solidFill>
                  <a:srgbClr val="FF0000"/>
                </a:solidFill>
                <a:effectLst/>
                <a:latin typeface="tisapro-regular"/>
              </a:rPr>
              <a:t>as intensity, duration, and frequency of exercise</a:t>
            </a:r>
            <a:endParaRPr lang="en-US" u="sng" dirty="0">
              <a:solidFill>
                <a:srgbClr val="020621"/>
              </a:solidFill>
              <a:latin typeface="tisapro-regular"/>
            </a:endParaRPr>
          </a:p>
          <a:p>
            <a:pPr marL="285750" indent="-285750" algn="l">
              <a:buFont typeface="Arial" panose="020B0604020202020204" pitchFamily="34" charset="0"/>
              <a:buChar char="•"/>
            </a:pPr>
            <a:endParaRPr lang="en-US" b="0" i="0" u="sng" dirty="0">
              <a:solidFill>
                <a:srgbClr val="020621"/>
              </a:solidFill>
              <a:effectLst/>
              <a:latin typeface="tisapro-regular"/>
            </a:endParaRPr>
          </a:p>
          <a:p>
            <a:pPr marL="285750" indent="-285750" algn="l">
              <a:buFont typeface="Arial" panose="020B0604020202020204" pitchFamily="34" charset="0"/>
              <a:buChar char="•"/>
            </a:pPr>
            <a:r>
              <a:rPr lang="en-US" b="0" i="0" dirty="0">
                <a:solidFill>
                  <a:srgbClr val="020621"/>
                </a:solidFill>
                <a:effectLst/>
                <a:latin typeface="tisapro-regular"/>
              </a:rPr>
              <a:t>It is important to give the system being exercised enough time to recover and only apply a training stimulus again when the system is no longer fatigued (warm up and cool down)</a:t>
            </a:r>
            <a:endParaRPr lang="en-US" b="0" i="0" baseline="30000" dirty="0">
              <a:solidFill>
                <a:srgbClr val="2752FF"/>
              </a:solidFill>
              <a:effectLst/>
              <a:latin typeface="tisapro-regular"/>
            </a:endParaRPr>
          </a:p>
        </p:txBody>
      </p:sp>
      <p:sp>
        <p:nvSpPr>
          <p:cNvPr id="6" name="TextBox 5"/>
          <p:cNvSpPr txBox="1"/>
          <p:nvPr/>
        </p:nvSpPr>
        <p:spPr>
          <a:xfrm>
            <a:off x="583095" y="836270"/>
            <a:ext cx="1298339" cy="400110"/>
          </a:xfrm>
          <a:prstGeom prst="rect">
            <a:avLst/>
          </a:prstGeom>
          <a:noFill/>
        </p:spPr>
        <p:txBody>
          <a:bodyPr wrap="square">
            <a:spAutoFit/>
          </a:bodyPr>
          <a:lstStyle/>
          <a:p>
            <a:r>
              <a:rPr lang="en-US" sz="2000" b="1" i="0" dirty="0">
                <a:solidFill>
                  <a:srgbClr val="C00000"/>
                </a:solidFill>
                <a:effectLst/>
                <a:latin typeface="tisapro-regular"/>
              </a:rPr>
              <a:t>Overload</a:t>
            </a:r>
            <a:endParaRPr lang="en-IN" sz="2000" b="1" dirty="0">
              <a:solidFill>
                <a:srgbClr val="C00000"/>
              </a:solidFill>
            </a:endParaRPr>
          </a:p>
        </p:txBody>
      </p:sp>
      <p:sp>
        <p:nvSpPr>
          <p:cNvPr id="8" name="TextBox 7"/>
          <p:cNvSpPr txBox="1"/>
          <p:nvPr/>
        </p:nvSpPr>
        <p:spPr>
          <a:xfrm>
            <a:off x="5565913" y="1705845"/>
            <a:ext cx="5964599" cy="4801314"/>
          </a:xfrm>
          <a:prstGeom prst="rect">
            <a:avLst/>
          </a:prstGeom>
          <a:noFill/>
          <a:ln>
            <a:solidFill>
              <a:schemeClr val="tx1"/>
            </a:solidFill>
          </a:ln>
        </p:spPr>
        <p:txBody>
          <a:bodyPr wrap="square">
            <a:spAutoFit/>
          </a:bodyPr>
          <a:lstStyle/>
          <a:p>
            <a:pPr marL="285750" indent="-285750" algn="l">
              <a:buFont typeface="Arial" panose="020B0604020202020204" pitchFamily="34" charset="0"/>
              <a:buChar char="•"/>
            </a:pPr>
            <a:r>
              <a:rPr lang="en-US" b="0" i="0" dirty="0">
                <a:solidFill>
                  <a:srgbClr val="020621"/>
                </a:solidFill>
                <a:effectLst/>
                <a:latin typeface="tisapro-regular"/>
              </a:rPr>
              <a:t>Any exercise will train a system for the particular task being carried out as the training stimulus. </a:t>
            </a:r>
            <a:r>
              <a:rPr lang="en-US" b="0" i="0" dirty="0" err="1">
                <a:solidFill>
                  <a:srgbClr val="020621"/>
                </a:solidFill>
                <a:effectLst/>
                <a:latin typeface="tisapro-regular"/>
              </a:rPr>
              <a:t>Eg</a:t>
            </a:r>
            <a:r>
              <a:rPr lang="en-US" b="0" i="0" dirty="0">
                <a:solidFill>
                  <a:srgbClr val="020621"/>
                </a:solidFill>
                <a:effectLst/>
                <a:latin typeface="tisapro-regular"/>
              </a:rPr>
              <a:t>: a training program including muscle strengthening will train the muscle in the range that it is working and the way that the muscle is being used, i.e. isometrically, concentrically, or eccentrically</a:t>
            </a:r>
            <a:endParaRPr lang="en-US" dirty="0">
              <a:solidFill>
                <a:srgbClr val="020621"/>
              </a:solidFill>
              <a:latin typeface="tisapro-regular"/>
            </a:endParaRPr>
          </a:p>
          <a:p>
            <a:pPr marL="285750" indent="-285750" algn="l">
              <a:buFont typeface="Arial" panose="020B0604020202020204" pitchFamily="34" charset="0"/>
              <a:buChar char="•"/>
            </a:pPr>
            <a:endParaRPr lang="en-US" b="0" i="0" dirty="0">
              <a:solidFill>
                <a:srgbClr val="020621"/>
              </a:solidFill>
              <a:effectLst/>
              <a:latin typeface="tisapro-regular"/>
            </a:endParaRPr>
          </a:p>
          <a:p>
            <a:pPr marL="285750" indent="-285750" algn="l">
              <a:buFont typeface="Arial" panose="020B0604020202020204" pitchFamily="34" charset="0"/>
              <a:buChar char="•"/>
            </a:pPr>
            <a:r>
              <a:rPr lang="en-US" b="0" i="0" dirty="0">
                <a:solidFill>
                  <a:srgbClr val="020621"/>
                </a:solidFill>
                <a:effectLst/>
                <a:latin typeface="tisapro-regular"/>
              </a:rPr>
              <a:t>It is important that any exercise to strengthen muscle targets the muscle range and type of muscle work specific to the task required. </a:t>
            </a:r>
            <a:r>
              <a:rPr lang="en-US" b="0" i="0" dirty="0" err="1">
                <a:solidFill>
                  <a:srgbClr val="020621"/>
                </a:solidFill>
                <a:effectLst/>
                <a:latin typeface="tisapro-regular"/>
              </a:rPr>
              <a:t>Eg</a:t>
            </a:r>
            <a:r>
              <a:rPr lang="en-US" b="0" i="0" dirty="0">
                <a:solidFill>
                  <a:srgbClr val="020621"/>
                </a:solidFill>
                <a:effectLst/>
                <a:latin typeface="tisapro-regular"/>
              </a:rPr>
              <a:t>: riding a bicycle requires concentric knee extension from mid-to inner range, as the pedal is pushed down to propel the bicycle along. Cyclist wishing to increase the strength of his quadriceps will need to tr</a:t>
            </a:r>
            <a:r>
              <a:rPr lang="en-US" dirty="0">
                <a:solidFill>
                  <a:srgbClr val="020621"/>
                </a:solidFill>
                <a:latin typeface="tisapro-regular"/>
              </a:rPr>
              <a:t>ai</a:t>
            </a:r>
            <a:r>
              <a:rPr lang="en-US" b="0" i="0" dirty="0">
                <a:solidFill>
                  <a:srgbClr val="020621"/>
                </a:solidFill>
                <a:effectLst/>
                <a:latin typeface="tisapro-regular"/>
              </a:rPr>
              <a:t>n concentrically in mid-to inner range</a:t>
            </a:r>
            <a:endParaRPr lang="en-US" b="0" i="0" dirty="0">
              <a:solidFill>
                <a:srgbClr val="020621"/>
              </a:solidFill>
              <a:effectLst/>
              <a:latin typeface="tisapro-regular"/>
            </a:endParaRPr>
          </a:p>
          <a:p>
            <a:pPr marL="285750" indent="-285750" algn="l">
              <a:buFont typeface="Arial" panose="020B0604020202020204" pitchFamily="34" charset="0"/>
              <a:buChar char="•"/>
            </a:pPr>
            <a:r>
              <a:rPr lang="en-US" b="0" i="0" dirty="0">
                <a:solidFill>
                  <a:srgbClr val="020621"/>
                </a:solidFill>
                <a:effectLst/>
                <a:latin typeface="tisapro-regular"/>
              </a:rPr>
              <a:t>Depending on the presenting problem, the required task should become part of the training program at an appropriate stage</a:t>
            </a:r>
            <a:endParaRPr lang="en-US" b="0" i="0" dirty="0">
              <a:solidFill>
                <a:srgbClr val="020621"/>
              </a:solidFill>
              <a:effectLst/>
              <a:latin typeface="tisapro-regular"/>
            </a:endParaRPr>
          </a:p>
        </p:txBody>
      </p:sp>
      <p:sp>
        <p:nvSpPr>
          <p:cNvPr id="10" name="TextBox 9"/>
          <p:cNvSpPr txBox="1"/>
          <p:nvPr/>
        </p:nvSpPr>
        <p:spPr>
          <a:xfrm>
            <a:off x="6932009" y="1179189"/>
            <a:ext cx="1510748" cy="400110"/>
          </a:xfrm>
          <a:prstGeom prst="rect">
            <a:avLst/>
          </a:prstGeom>
          <a:noFill/>
        </p:spPr>
        <p:txBody>
          <a:bodyPr wrap="square">
            <a:spAutoFit/>
          </a:bodyPr>
          <a:lstStyle/>
          <a:p>
            <a:r>
              <a:rPr lang="en-US" sz="2000" b="1" i="0" dirty="0">
                <a:solidFill>
                  <a:srgbClr val="C00000"/>
                </a:solidFill>
                <a:effectLst/>
                <a:latin typeface="tisapro-regular"/>
              </a:rPr>
              <a:t>Specificity </a:t>
            </a:r>
            <a:endParaRPr lang="en-IN" sz="2000" b="1" dirty="0">
              <a:solidFill>
                <a:srgbClr val="C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28869" y="1877349"/>
            <a:ext cx="3087757" cy="1754326"/>
          </a:xfrm>
          <a:prstGeom prst="rect">
            <a:avLst/>
          </a:prstGeom>
          <a:noFill/>
          <a:ln>
            <a:solidFill>
              <a:schemeClr val="tx1"/>
            </a:solidFill>
          </a:ln>
        </p:spPr>
        <p:txBody>
          <a:bodyPr wrap="square">
            <a:spAutoFit/>
          </a:bodyPr>
          <a:lstStyle/>
          <a:p>
            <a:pPr marL="285750" indent="-285750" algn="l">
              <a:buFont typeface="Arial" panose="020B0604020202020204" pitchFamily="34" charset="0"/>
              <a:buChar char="•"/>
            </a:pPr>
            <a:r>
              <a:rPr lang="en-US" b="0" i="0" dirty="0">
                <a:solidFill>
                  <a:srgbClr val="020621"/>
                </a:solidFill>
                <a:effectLst/>
                <a:latin typeface="tisapro-regular"/>
              </a:rPr>
              <a:t>The beneficial effects of training begin to be lost as soon as training stops. This happens in a similar time frame as it takes to train the system</a:t>
            </a:r>
            <a:endParaRPr lang="en-US" b="0" i="0" dirty="0">
              <a:solidFill>
                <a:srgbClr val="020621"/>
              </a:solidFill>
              <a:effectLst/>
              <a:latin typeface="tisapro-regular"/>
            </a:endParaRPr>
          </a:p>
        </p:txBody>
      </p:sp>
      <p:sp>
        <p:nvSpPr>
          <p:cNvPr id="5" name="TextBox 4"/>
          <p:cNvSpPr txBox="1"/>
          <p:nvPr/>
        </p:nvSpPr>
        <p:spPr>
          <a:xfrm>
            <a:off x="5062330" y="1859172"/>
            <a:ext cx="6096000" cy="3416320"/>
          </a:xfrm>
          <a:prstGeom prst="rect">
            <a:avLst/>
          </a:prstGeom>
          <a:noFill/>
          <a:ln>
            <a:solidFill>
              <a:schemeClr val="tx1"/>
            </a:solidFill>
          </a:ln>
        </p:spPr>
        <p:txBody>
          <a:bodyPr wrap="square">
            <a:spAutoFit/>
          </a:bodyPr>
          <a:lstStyle/>
          <a:p>
            <a:pPr marL="285750" indent="-285750" algn="l">
              <a:buFont typeface="Arial" panose="020B0604020202020204" pitchFamily="34" charset="0"/>
              <a:buChar char="•"/>
            </a:pPr>
            <a:r>
              <a:rPr lang="en-US" b="0" i="0" dirty="0">
                <a:solidFill>
                  <a:srgbClr val="020621"/>
                </a:solidFill>
                <a:effectLst/>
                <a:latin typeface="tisapro-regular"/>
              </a:rPr>
              <a:t>Variation in response to a training program will occur in a population as people respond differently to the same training program. This depends on the initial fitness level of the individual, their health status, and their genetic makeup</a:t>
            </a:r>
            <a:endParaRPr lang="en-US" b="0" i="0" dirty="0">
              <a:solidFill>
                <a:srgbClr val="020621"/>
              </a:solidFill>
              <a:effectLst/>
              <a:latin typeface="tisapro-regular"/>
            </a:endParaRPr>
          </a:p>
          <a:p>
            <a:pPr algn="l"/>
            <a:endParaRPr lang="en-US" b="0" i="0" dirty="0">
              <a:solidFill>
                <a:srgbClr val="020621"/>
              </a:solidFill>
              <a:effectLst/>
              <a:latin typeface="tisapro-regular"/>
            </a:endParaRPr>
          </a:p>
          <a:p>
            <a:pPr marL="285750" indent="-285750" algn="l">
              <a:buFont typeface="Arial" panose="020B0604020202020204" pitchFamily="34" charset="0"/>
              <a:buChar char="•"/>
            </a:pPr>
            <a:r>
              <a:rPr lang="en-US" b="0" i="0" dirty="0">
                <a:solidFill>
                  <a:srgbClr val="020621"/>
                </a:solidFill>
                <a:effectLst/>
                <a:latin typeface="tisapro-regular"/>
              </a:rPr>
              <a:t>Those individuals with a lower fitness level before starting an exercise program </a:t>
            </a:r>
            <a:r>
              <a:rPr lang="en-US" b="0" i="0" u="sng" dirty="0">
                <a:solidFill>
                  <a:srgbClr val="FF0000"/>
                </a:solidFill>
                <a:effectLst/>
                <a:latin typeface="tisapro-regular"/>
              </a:rPr>
              <a:t>show improvement in fitness more quickly </a:t>
            </a:r>
            <a:r>
              <a:rPr lang="en-US" b="0" i="0" dirty="0">
                <a:solidFill>
                  <a:srgbClr val="020621"/>
                </a:solidFill>
                <a:effectLst/>
                <a:latin typeface="tisapro-regular"/>
              </a:rPr>
              <a:t>than those who are relatively fit before training begins</a:t>
            </a:r>
            <a:endParaRPr lang="en-US" dirty="0">
              <a:solidFill>
                <a:srgbClr val="020621"/>
              </a:solidFill>
              <a:latin typeface="tisapro-regular"/>
            </a:endParaRPr>
          </a:p>
          <a:p>
            <a:pPr marL="285750" indent="-285750" algn="l">
              <a:buFont typeface="Arial" panose="020B0604020202020204" pitchFamily="34" charset="0"/>
              <a:buChar char="•"/>
            </a:pPr>
            <a:r>
              <a:rPr lang="en-US" b="0" i="0" dirty="0">
                <a:solidFill>
                  <a:srgbClr val="020621"/>
                </a:solidFill>
                <a:effectLst/>
                <a:latin typeface="tisapro-regular"/>
              </a:rPr>
              <a:t>Some individuals with health conditions may not be able to work at the same kind of intensity as a healthy individual and so will take longer to achieve a training goal</a:t>
            </a:r>
            <a:endParaRPr lang="en-US" b="0" i="0" dirty="0">
              <a:solidFill>
                <a:srgbClr val="020621"/>
              </a:solidFill>
              <a:effectLst/>
              <a:latin typeface="tisapro-regular"/>
            </a:endParaRPr>
          </a:p>
        </p:txBody>
      </p:sp>
      <p:sp>
        <p:nvSpPr>
          <p:cNvPr id="4" name="Title 1"/>
          <p:cNvSpPr txBox="1"/>
          <p:nvPr/>
        </p:nvSpPr>
        <p:spPr>
          <a:xfrm>
            <a:off x="1553818" y="298864"/>
            <a:ext cx="8941904" cy="661817"/>
          </a:xfrm>
          <a:prstGeom prst="rect">
            <a:avLst/>
          </a:prstGeom>
          <a:ln w="38100">
            <a:solidFill>
              <a:schemeClr val="tx1"/>
            </a:solidFill>
          </a:ln>
        </p:spPr>
        <p:txBody>
          <a:bodyP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IN" b="1" dirty="0">
                <a:solidFill>
                  <a:srgbClr val="2D3238"/>
                </a:solidFill>
                <a:latin typeface="tisapro-regular"/>
              </a:rPr>
            </a:br>
            <a:r>
              <a:rPr lang="en-IN" sz="16000" b="1" dirty="0">
                <a:solidFill>
                  <a:srgbClr val="C00000"/>
                </a:solidFill>
                <a:latin typeface="+mn-lt"/>
              </a:rPr>
              <a:t>Common training principles of exercise </a:t>
            </a:r>
            <a:br>
              <a:rPr lang="en-IN" sz="16000" dirty="0">
                <a:solidFill>
                  <a:srgbClr val="2D3238"/>
                </a:solidFill>
                <a:latin typeface="+mn-lt"/>
              </a:rPr>
            </a:br>
            <a:endParaRPr lang="en-IN" dirty="0">
              <a:latin typeface="+mn-lt"/>
            </a:endParaRPr>
          </a:p>
        </p:txBody>
      </p:sp>
      <p:sp>
        <p:nvSpPr>
          <p:cNvPr id="6" name="TextBox 5"/>
          <p:cNvSpPr txBox="1"/>
          <p:nvPr/>
        </p:nvSpPr>
        <p:spPr>
          <a:xfrm>
            <a:off x="768626" y="1476252"/>
            <a:ext cx="2054087" cy="400110"/>
          </a:xfrm>
          <a:prstGeom prst="rect">
            <a:avLst/>
          </a:prstGeom>
          <a:noFill/>
        </p:spPr>
        <p:txBody>
          <a:bodyPr wrap="square">
            <a:spAutoFit/>
          </a:bodyPr>
          <a:lstStyle/>
          <a:p>
            <a:r>
              <a:rPr lang="en-US" sz="2000" b="1" i="0" dirty="0">
                <a:solidFill>
                  <a:srgbClr val="FF0000"/>
                </a:solidFill>
                <a:effectLst/>
              </a:rPr>
              <a:t>Reversibility</a:t>
            </a:r>
            <a:endParaRPr lang="en-IN" sz="2000" b="1" dirty="0">
              <a:solidFill>
                <a:srgbClr val="FF0000"/>
              </a:solidFill>
            </a:endParaRPr>
          </a:p>
        </p:txBody>
      </p:sp>
      <p:sp>
        <p:nvSpPr>
          <p:cNvPr id="8" name="TextBox 7"/>
          <p:cNvSpPr txBox="1"/>
          <p:nvPr/>
        </p:nvSpPr>
        <p:spPr>
          <a:xfrm>
            <a:off x="5406886" y="1382453"/>
            <a:ext cx="1736036" cy="400110"/>
          </a:xfrm>
          <a:prstGeom prst="rect">
            <a:avLst/>
          </a:prstGeom>
          <a:noFill/>
        </p:spPr>
        <p:txBody>
          <a:bodyPr wrap="square">
            <a:spAutoFit/>
          </a:bodyPr>
          <a:lstStyle/>
          <a:p>
            <a:r>
              <a:rPr lang="en-US" sz="2000" b="1" i="0" dirty="0">
                <a:solidFill>
                  <a:srgbClr val="FF0000"/>
                </a:solidFill>
                <a:effectLst/>
              </a:rPr>
              <a:t>Individuality</a:t>
            </a:r>
            <a:endParaRPr lang="en-IN" sz="2000" b="1" dirty="0">
              <a:solidFill>
                <a:srgbClr val="FF0000"/>
              </a:solidFill>
            </a:endParaRPr>
          </a:p>
        </p:txBody>
      </p:sp>
      <p:sp>
        <p:nvSpPr>
          <p:cNvPr id="9" name="TextBox 8"/>
          <p:cNvSpPr txBox="1"/>
          <p:nvPr/>
        </p:nvSpPr>
        <p:spPr>
          <a:xfrm>
            <a:off x="1033670" y="4250812"/>
            <a:ext cx="3299790" cy="2308324"/>
          </a:xfrm>
          <a:prstGeom prst="rect">
            <a:avLst/>
          </a:prstGeom>
          <a:noFill/>
          <a:ln>
            <a:solidFill>
              <a:schemeClr val="tx1"/>
            </a:solidFill>
          </a:ln>
        </p:spPr>
        <p:txBody>
          <a:bodyPr wrap="square">
            <a:spAutoFit/>
          </a:bodyPr>
          <a:lstStyle/>
          <a:p>
            <a:r>
              <a:rPr lang="en-US" b="0" i="0" dirty="0">
                <a:solidFill>
                  <a:srgbClr val="020621"/>
                </a:solidFill>
                <a:effectLst/>
                <a:latin typeface="tisapro-regular"/>
              </a:rPr>
              <a:t>Whenever an individual exercise, there is a risk that they may injure themselves. Safety factors are considered here in relation to the physiotherapist. the environment and the patient or person carrying alit the exercise</a:t>
            </a:r>
            <a:r>
              <a:rPr lang="en-US" b="0" i="0" u="none" strike="noStrike" baseline="30000" dirty="0">
                <a:solidFill>
                  <a:srgbClr val="2752FF"/>
                </a:solidFill>
                <a:effectLst/>
                <a:latin typeface="tisapro-regular"/>
                <a:hlinkClick r:id="rId1"/>
              </a:rPr>
              <a:t>[4]</a:t>
            </a:r>
            <a:r>
              <a:rPr lang="en-US" b="0" i="0" dirty="0">
                <a:solidFill>
                  <a:srgbClr val="020621"/>
                </a:solidFill>
                <a:effectLst/>
                <a:latin typeface="tisapro-regular"/>
              </a:rPr>
              <a:t>.</a:t>
            </a:r>
            <a:endParaRPr lang="en-IN" dirty="0"/>
          </a:p>
        </p:txBody>
      </p:sp>
      <p:sp>
        <p:nvSpPr>
          <p:cNvPr id="11" name="TextBox 10"/>
          <p:cNvSpPr txBox="1"/>
          <p:nvPr/>
        </p:nvSpPr>
        <p:spPr>
          <a:xfrm>
            <a:off x="1033670" y="3850702"/>
            <a:ext cx="993914" cy="400110"/>
          </a:xfrm>
          <a:prstGeom prst="rect">
            <a:avLst/>
          </a:prstGeom>
          <a:noFill/>
        </p:spPr>
        <p:txBody>
          <a:bodyPr wrap="square">
            <a:spAutoFit/>
          </a:bodyPr>
          <a:lstStyle/>
          <a:p>
            <a:r>
              <a:rPr lang="en-US" sz="2000" b="1" i="0" dirty="0">
                <a:solidFill>
                  <a:srgbClr val="FF0000"/>
                </a:solidFill>
                <a:effectLst/>
              </a:rPr>
              <a:t>Safety </a:t>
            </a:r>
            <a:endParaRPr lang="en-IN" sz="2000" b="1" dirty="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alphaModFix amt="50000"/>
          </a:blip>
          <a:stretch>
            <a:fillRect/>
          </a:stretch>
        </p:blipFill>
        <p:spPr>
          <a:xfrm>
            <a:off x="0" y="-959093"/>
            <a:ext cx="12042182" cy="6662470"/>
          </a:xfrm>
          <a:prstGeom prst="rect">
            <a:avLst/>
          </a:prstGeom>
        </p:spPr>
      </p:pic>
      <p:sp>
        <p:nvSpPr>
          <p:cNvPr id="3" name="TextBox 2"/>
          <p:cNvSpPr txBox="1"/>
          <p:nvPr/>
        </p:nvSpPr>
        <p:spPr>
          <a:xfrm>
            <a:off x="206867" y="1106536"/>
            <a:ext cx="5016061" cy="3693319"/>
          </a:xfrm>
          <a:prstGeom prst="rect">
            <a:avLst/>
          </a:prstGeom>
          <a:noFill/>
          <a:ln>
            <a:solidFill>
              <a:schemeClr val="tx1"/>
            </a:solidFill>
          </a:ln>
        </p:spPr>
        <p:txBody>
          <a:bodyPr wrap="square">
            <a:spAutoFit/>
          </a:bodyPr>
          <a:lstStyle/>
          <a:p>
            <a:pPr algn="l" fontAlgn="base"/>
            <a:r>
              <a:rPr lang="en-US" b="1" i="0" dirty="0">
                <a:solidFill>
                  <a:srgbClr val="333333"/>
                </a:solidFill>
                <a:effectLst/>
                <a:latin typeface="Open Sans" panose="020B0606030504020204"/>
              </a:rPr>
              <a:t>Aerobic activities strengthen the lungs and heart</a:t>
            </a:r>
            <a:r>
              <a:rPr lang="en-US" b="1" dirty="0">
                <a:solidFill>
                  <a:srgbClr val="333333"/>
                </a:solidFill>
                <a:latin typeface="Open Sans" panose="020B0606030504020204"/>
              </a:rPr>
              <a:t> </a:t>
            </a:r>
            <a:r>
              <a:rPr lang="en-US" b="1" i="0" dirty="0">
                <a:solidFill>
                  <a:srgbClr val="333333"/>
                </a:solidFill>
                <a:effectLst/>
                <a:latin typeface="Open Sans" panose="020B0606030504020204"/>
              </a:rPr>
              <a:t>and make the working muscles more efficient at using oxygen. They also increase stroke volume (amount of blood pumped per heartbeat) and lowers the resting heart rate. Increasing stroke volume is very important because it means that the heart does not have to work as hard</a:t>
            </a:r>
            <a:endParaRPr lang="en-US" b="1" dirty="0">
              <a:solidFill>
                <a:srgbClr val="333333"/>
              </a:solidFill>
              <a:latin typeface="Open Sans" panose="020B0606030504020204"/>
            </a:endParaRPr>
          </a:p>
          <a:p>
            <a:pPr algn="l" fontAlgn="base"/>
            <a:r>
              <a:rPr lang="en-US" b="1" i="0" dirty="0">
                <a:solidFill>
                  <a:srgbClr val="333333"/>
                </a:solidFill>
                <a:effectLst/>
                <a:latin typeface="Open Sans" panose="020B0606030504020204"/>
              </a:rPr>
              <a:t>A resting heart rate varies from person to person, however the lower your resting heart rate, the more efficient your heart is working</a:t>
            </a:r>
            <a:endParaRPr lang="en-US" b="1" i="0" dirty="0">
              <a:solidFill>
                <a:srgbClr val="333333"/>
              </a:solidFill>
              <a:effectLst/>
              <a:latin typeface="Open Sans" panose="020B0606030504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1045" y="4510839"/>
            <a:ext cx="8436396" cy="234716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734373" y="967052"/>
            <a:ext cx="6152828" cy="3693319"/>
          </a:xfrm>
          <a:prstGeom prst="rect">
            <a:avLst/>
          </a:prstGeom>
          <a:noFill/>
          <a:ln>
            <a:solidFill>
              <a:schemeClr val="tx1"/>
            </a:solidFill>
          </a:ln>
        </p:spPr>
        <p:txBody>
          <a:bodyPr wrap="square">
            <a:spAutoFit/>
          </a:bodyPr>
          <a:lstStyle/>
          <a:p>
            <a:pPr algn="l" fontAlgn="base"/>
            <a:r>
              <a:rPr lang="en-US" b="1" i="0" dirty="0">
                <a:solidFill>
                  <a:srgbClr val="333333"/>
                </a:solidFill>
                <a:effectLst/>
                <a:latin typeface="Open Sans" panose="020B0606030504020204"/>
              </a:rPr>
              <a:t>One long-term result of regular aerobic activity is </a:t>
            </a:r>
            <a:r>
              <a:rPr lang="en-US" b="1" i="0" u="sng" dirty="0">
                <a:solidFill>
                  <a:srgbClr val="333333"/>
                </a:solidFill>
                <a:effectLst/>
                <a:latin typeface="Open Sans" panose="020B0606030504020204"/>
              </a:rPr>
              <a:t>cardiovascular endurance, </a:t>
            </a:r>
            <a:r>
              <a:rPr lang="en-US" b="1" i="0" dirty="0">
                <a:solidFill>
                  <a:srgbClr val="333333"/>
                </a:solidFill>
                <a:effectLst/>
                <a:latin typeface="Open Sans" panose="020B0606030504020204"/>
              </a:rPr>
              <a:t>also known as </a:t>
            </a:r>
            <a:r>
              <a:rPr lang="en-US" b="1" i="0" u="sng" dirty="0">
                <a:solidFill>
                  <a:srgbClr val="333333"/>
                </a:solidFill>
                <a:effectLst/>
                <a:latin typeface="Open Sans" panose="020B0606030504020204"/>
              </a:rPr>
              <a:t>cardio-respiratory endurance</a:t>
            </a:r>
            <a:r>
              <a:rPr lang="en-US" b="1" i="0" dirty="0">
                <a:solidFill>
                  <a:srgbClr val="333333"/>
                </a:solidFill>
                <a:effectLst/>
                <a:latin typeface="Open Sans" panose="020B0606030504020204"/>
              </a:rPr>
              <a:t>. This is the ability of the body to work continuously for extended periods of time. Those who have a high level of cardiovascular fitness have lowered risks of adult lifestyle diseases, such as, </a:t>
            </a:r>
            <a:r>
              <a:rPr lang="en-US" b="1" i="0" dirty="0">
                <a:solidFill>
                  <a:srgbClr val="C00000"/>
                </a:solidFill>
                <a:effectLst/>
                <a:latin typeface="Open Sans" panose="020B0606030504020204"/>
              </a:rPr>
              <a:t>type 2 diabetes, cardiovascular disease, and obesity</a:t>
            </a:r>
            <a:endParaRPr lang="en-US" b="1" i="0" dirty="0">
              <a:solidFill>
                <a:srgbClr val="C00000"/>
              </a:solidFill>
              <a:effectLst/>
              <a:latin typeface="Open Sans" panose="020B0606030504020204"/>
            </a:endParaRPr>
          </a:p>
          <a:p>
            <a:pPr algn="l" fontAlgn="base"/>
            <a:r>
              <a:rPr lang="en-US" b="1" i="0" dirty="0">
                <a:solidFill>
                  <a:srgbClr val="333333"/>
                </a:solidFill>
                <a:effectLst/>
                <a:latin typeface="Open Sans" panose="020B0606030504020204"/>
              </a:rPr>
              <a:t>Cardiovascular endurance increases chances for living a longer and healthier life. It is important to know your FITT Principles so that you gain health benefits for your heart. The table below illustrates the different FITT Principles</a:t>
            </a:r>
            <a:endParaRPr lang="en-US" b="1" i="0" dirty="0">
              <a:solidFill>
                <a:srgbClr val="333333"/>
              </a:solidFill>
              <a:effectLst/>
              <a:latin typeface="Open Sans" panose="020B06060305040202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p:cNvSpPr>
            <a:spLocks noGrp="1" noRot="1" noChangeAspect="1" noMove="1" noResize="1" noEditPoints="1" noAdjustHandles="1" noChangeArrowheads="1" noChangeShapeType="1" noTextEdit="1"/>
          </p:cNvSpPr>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extBox 5"/>
          <p:cNvSpPr txBox="1"/>
          <p:nvPr/>
        </p:nvSpPr>
        <p:spPr>
          <a:xfrm>
            <a:off x="838200" y="374015"/>
            <a:ext cx="5393361" cy="7794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dirty="0">
                <a:solidFill>
                  <a:srgbClr val="C00000"/>
                </a:solidFill>
                <a:ea typeface="+mj-ea"/>
                <a:cs typeface="+mj-cs"/>
              </a:rPr>
              <a:t>FITT PRINCIPLES </a:t>
            </a:r>
            <a:endParaRPr lang="en-US" sz="4400" b="1" dirty="0">
              <a:solidFill>
                <a:srgbClr val="C00000"/>
              </a:solidFill>
              <a:ea typeface="+mj-ea"/>
              <a:cs typeface="+mj-cs"/>
            </a:endParaRPr>
          </a:p>
        </p:txBody>
      </p:sp>
      <p:sp>
        <p:nvSpPr>
          <p:cNvPr id="3" name="TextBox 2"/>
          <p:cNvSpPr txBox="1"/>
          <p:nvPr/>
        </p:nvSpPr>
        <p:spPr>
          <a:xfrm>
            <a:off x="410817" y="1160674"/>
            <a:ext cx="5980805" cy="5465413"/>
          </a:xfrm>
          <a:prstGeom prst="rect">
            <a:avLst/>
          </a:prstGeom>
        </p:spPr>
        <p:txBody>
          <a:bodyPr vert="horz" lIns="91440" tIns="45720" rIns="91440" bIns="45720" rtlCol="0">
            <a:normAutofit fontScale="92500" lnSpcReduction="10000"/>
          </a:bodyPr>
          <a:lstStyle/>
          <a:p>
            <a:pPr marL="285750" indent="-228600" fontAlgn="base">
              <a:lnSpc>
                <a:spcPct val="90000"/>
              </a:lnSpc>
              <a:spcAft>
                <a:spcPts val="600"/>
              </a:spcAft>
              <a:buFont typeface="Arial" panose="020B0604020202020204" pitchFamily="34" charset="0"/>
              <a:buChar char="•"/>
            </a:pPr>
            <a:endParaRPr lang="en-US" sz="1400" b="1" i="0" u="sng" dirty="0">
              <a:effectLst/>
            </a:endParaRPr>
          </a:p>
          <a:p>
            <a:pPr marL="285750" indent="-228600" fontAlgn="base">
              <a:lnSpc>
                <a:spcPct val="90000"/>
              </a:lnSpc>
              <a:spcAft>
                <a:spcPts val="600"/>
              </a:spcAft>
              <a:buFont typeface="Arial" panose="020B0604020202020204" pitchFamily="34" charset="0"/>
              <a:buChar char="•"/>
            </a:pPr>
            <a:r>
              <a:rPr lang="en-US" sz="1400" b="1" i="0" u="sng" dirty="0">
                <a:effectLst/>
              </a:rPr>
              <a:t>Frequency of Exercise</a:t>
            </a:r>
            <a:r>
              <a:rPr lang="en-US" sz="1400" b="1" i="0" dirty="0">
                <a:effectLst/>
              </a:rPr>
              <a:t>:</a:t>
            </a:r>
            <a:r>
              <a:rPr lang="en-US" sz="1400" b="0" i="0" dirty="0">
                <a:effectLst/>
              </a:rPr>
              <a:t> Cardiovascular benefits are achieved when you engage in exercise 3-5 times each week. You may gain additional benefits if you engage in an activity more frequently, but 3-5 times is the recommended range to improve general fitness</a:t>
            </a:r>
            <a:endParaRPr lang="en-US" sz="1400" b="0" i="0" dirty="0">
              <a:effectLst/>
            </a:endParaRPr>
          </a:p>
          <a:p>
            <a:pPr marL="285750" indent="-228600" fontAlgn="base">
              <a:lnSpc>
                <a:spcPct val="90000"/>
              </a:lnSpc>
              <a:spcAft>
                <a:spcPts val="600"/>
              </a:spcAft>
              <a:buFont typeface="Arial" panose="020B0604020202020204" pitchFamily="34" charset="0"/>
              <a:buChar char="•"/>
            </a:pPr>
            <a:endParaRPr lang="en-US" sz="1400" b="0" i="0" dirty="0">
              <a:effectLst/>
            </a:endParaRPr>
          </a:p>
          <a:p>
            <a:pPr marL="285750" indent="-228600" fontAlgn="base">
              <a:lnSpc>
                <a:spcPct val="90000"/>
              </a:lnSpc>
              <a:spcAft>
                <a:spcPts val="600"/>
              </a:spcAft>
              <a:buFont typeface="Arial" panose="020B0604020202020204" pitchFamily="34" charset="0"/>
              <a:buChar char="•"/>
            </a:pPr>
            <a:r>
              <a:rPr lang="en-US" sz="1400" b="1" i="0" u="sng" dirty="0">
                <a:effectLst/>
              </a:rPr>
              <a:t>Intensity of Exercise</a:t>
            </a:r>
            <a:r>
              <a:rPr lang="en-US" sz="1400" b="1" i="0" dirty="0">
                <a:effectLst/>
              </a:rPr>
              <a:t>:</a:t>
            </a:r>
            <a:r>
              <a:rPr lang="en-US" sz="1400" b="0" i="0" dirty="0">
                <a:effectLst/>
              </a:rPr>
              <a:t> Intensity refers to how hard you are working. Intensity is one of the most important ways to determine if you are exercising at a level that benefits your heart. This level is called your Target Heart Rate (THR) Zone. In general, this means exercising at a level where the heart is beating between 50% and 85% of a person’s maximum heart rate (220 minus age) or approximately 142–186 BPM (average for youth)</a:t>
            </a:r>
            <a:endParaRPr lang="en-US" sz="1400" b="0" i="0" dirty="0">
              <a:effectLst/>
            </a:endParaRPr>
          </a:p>
          <a:p>
            <a:pPr marL="285750" indent="-228600" fontAlgn="base">
              <a:lnSpc>
                <a:spcPct val="90000"/>
              </a:lnSpc>
              <a:spcAft>
                <a:spcPts val="600"/>
              </a:spcAft>
              <a:buFont typeface="Arial" panose="020B0604020202020204" pitchFamily="34" charset="0"/>
              <a:buChar char="•"/>
            </a:pPr>
            <a:endParaRPr lang="en-US" sz="1400" b="0" i="0" dirty="0">
              <a:effectLst/>
            </a:endParaRPr>
          </a:p>
          <a:p>
            <a:pPr marL="285750" indent="-228600" fontAlgn="base">
              <a:lnSpc>
                <a:spcPct val="90000"/>
              </a:lnSpc>
              <a:spcAft>
                <a:spcPts val="600"/>
              </a:spcAft>
              <a:buFont typeface="Arial" panose="020B0604020202020204" pitchFamily="34" charset="0"/>
              <a:buChar char="•"/>
            </a:pPr>
            <a:r>
              <a:rPr lang="en-US" sz="1400" b="1" i="0" u="sng" dirty="0">
                <a:effectLst/>
              </a:rPr>
              <a:t>Time (Duration) of Exercise</a:t>
            </a:r>
            <a:r>
              <a:rPr lang="en-US" sz="1400" b="1" i="0" dirty="0">
                <a:effectLst/>
              </a:rPr>
              <a:t>: </a:t>
            </a:r>
            <a:r>
              <a:rPr lang="en-US" sz="1400" b="0" i="0" dirty="0">
                <a:effectLst/>
              </a:rPr>
              <a:t>Time refers to how long you should C03-02A exercise in your Target Heart Rate Zone. To achieve the greatest cardiovascular benefit, a workout should be at least 20 minutes of continuous or intermittent aerobic activity per exercise session. Intermittent means that the activity should be done in blocks of time that are 10 minutes or longer. Cardiovascular benefits continue to increase as the exercise duration is extended to 60 minutes. Beyond 60 minutes of activity, cardiovascular benefits start to level off, and the risk of injury increases</a:t>
            </a:r>
            <a:endParaRPr lang="en-US" sz="1400" b="0" i="0" dirty="0">
              <a:effectLst/>
            </a:endParaRPr>
          </a:p>
          <a:p>
            <a:pPr marL="285750" indent="-228600" fontAlgn="base">
              <a:lnSpc>
                <a:spcPct val="90000"/>
              </a:lnSpc>
              <a:spcAft>
                <a:spcPts val="600"/>
              </a:spcAft>
              <a:buFont typeface="Arial" panose="020B0604020202020204" pitchFamily="34" charset="0"/>
              <a:buChar char="•"/>
            </a:pPr>
            <a:endParaRPr lang="en-US" sz="1400" b="0" i="0" dirty="0">
              <a:effectLst/>
            </a:endParaRPr>
          </a:p>
          <a:p>
            <a:pPr marL="285750" indent="-228600" fontAlgn="base">
              <a:lnSpc>
                <a:spcPct val="90000"/>
              </a:lnSpc>
              <a:spcAft>
                <a:spcPts val="600"/>
              </a:spcAft>
              <a:buFont typeface="Arial" panose="020B0604020202020204" pitchFamily="34" charset="0"/>
              <a:buChar char="•"/>
            </a:pPr>
            <a:r>
              <a:rPr lang="en-US" sz="1400" b="1" i="0" u="sng" dirty="0">
                <a:effectLst/>
              </a:rPr>
              <a:t>Type of Exercise</a:t>
            </a:r>
            <a:r>
              <a:rPr lang="en-US" sz="1400" b="1" i="0" dirty="0">
                <a:effectLst/>
              </a:rPr>
              <a:t>:</a:t>
            </a:r>
            <a:r>
              <a:rPr lang="en-US" sz="1400" b="0" i="0" dirty="0">
                <a:effectLst/>
              </a:rPr>
              <a:t> Types of cardiovascular fitness exercises include rhythmical, repetitive activities that involve large muscle groups and are performed over prolonged periods. These types of activities provide the greatest improvements in cardiovascular fitness. The list of activities that fall into this category include walking, cycling, swimming, jogging, and aerobic class type activities.</a:t>
            </a:r>
            <a:endParaRPr lang="en-US" sz="1400" b="0" i="0" dirty="0">
              <a:effectLst/>
            </a:endParaRPr>
          </a:p>
          <a:p>
            <a:pPr marL="285750" indent="-228600" fontAlgn="base">
              <a:lnSpc>
                <a:spcPct val="90000"/>
              </a:lnSpc>
              <a:spcAft>
                <a:spcPts val="600"/>
              </a:spcAft>
              <a:buFont typeface="Arial" panose="020B0604020202020204" pitchFamily="34" charset="0"/>
              <a:buChar char="•"/>
            </a:pPr>
            <a:endParaRPr lang="en-US" sz="1000" b="0" i="0" dirty="0">
              <a:effectLst/>
            </a:endParaRPr>
          </a:p>
        </p:txBody>
      </p:sp>
      <p:pic>
        <p:nvPicPr>
          <p:cNvPr id="8" name="Picture 7" descr="A picture containing feet&#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l="12574" r="31427" b="2"/>
          <a:stretch>
            <a:fillRect/>
          </a:stretch>
        </p:blipFill>
        <p:spPr>
          <a:xfrm>
            <a:off x="6543984" y="758514"/>
            <a:ext cx="4953173" cy="495317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6" name="Arc 25"/>
          <p:cNvSpPr>
            <a:spLocks noGrp="1" noRot="1" noChangeAspect="1" noMove="1" noResize="1" noEditPoints="1" noAdjustHandles="1" noChangeArrowheads="1" noChangeShapeType="1" noTextEdit="1"/>
          </p:cNvSpPr>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 name="Oval 27"/>
          <p:cNvSpPr>
            <a:spLocks noGrp="1" noRot="1" noChangeAspect="1" noMove="1" noResize="1" noEditPoints="1" noAdjustHandles="1" noChangeArrowheads="1" noChangeShapeType="1" noTextEdit="1"/>
          </p:cNvSpPr>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p:cNvSpPr>
            <a:spLocks noGrp="1" noRot="1" noChangeAspect="1" noMove="1" noResize="1" noEditPoints="1" noAdjustHandles="1" noChangeArrowheads="1" noChangeShapeType="1" noTextEdit="1"/>
          </p:cNvSpPr>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a:spLocks noGrp="1" noRot="1" noChangeAspect="1" noMove="1" noResize="1" noEditPoints="1" noAdjustHandles="1" noChangeArrowheads="1" noChangeShapeType="1" noTextEdit="1"/>
          </p:cNvSpPr>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a:spLocks noGrp="1" noRot="1" noChangeAspect="1" noMove="1" noResize="1" noEditPoints="1" noAdjustHandles="1" noChangeArrowheads="1" noChangeShapeType="1" noTextEdit="1"/>
          </p:cNvSpPr>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p:cNvSpPr>
            <a:spLocks noGrp="1" noRot="1" noChangeAspect="1" noMove="1" noResize="1" noEditPoints="1" noAdjustHandles="1" noChangeArrowheads="1" noChangeShapeType="1" noTextEdit="1"/>
          </p:cNvSpPr>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p:cNvSpPr>
            <a:spLocks noGrp="1" noRot="1" noChangeAspect="1" noMove="1" noResize="1" noEditPoints="1" noAdjustHandles="1" noChangeArrowheads="1" noChangeShapeType="1" noTextEdit="1"/>
          </p:cNvSpPr>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a:spLocks noGrp="1" noRot="1" noChangeAspect="1" noMove="1" noResize="1" noEditPoints="1" noAdjustHandles="1" noChangeArrowheads="1" noChangeShapeType="1" noTextEdit="1"/>
          </p:cNvSpPr>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1"/>
          <a:stretch>
            <a:fillRect/>
          </a:stretch>
        </p:blipFill>
        <p:spPr>
          <a:xfrm>
            <a:off x="356462" y="166373"/>
            <a:ext cx="11835538" cy="6650068"/>
          </a:xfrm>
          <a:prstGeom prst="rect">
            <a:avLst/>
          </a:prstGeom>
        </p:spPr>
      </p:pic>
      <p:graphicFrame>
        <p:nvGraphicFramePr>
          <p:cNvPr id="2" name="Table 1"/>
          <p:cNvGraphicFramePr>
            <a:graphicFrameLocks noGrp="1"/>
          </p:cNvGraphicFramePr>
          <p:nvPr/>
        </p:nvGraphicFramePr>
        <p:xfrm>
          <a:off x="999928" y="891248"/>
          <a:ext cx="10905069" cy="5385469"/>
        </p:xfrm>
        <a:graphic>
          <a:graphicData uri="http://schemas.openxmlformats.org/drawingml/2006/table">
            <a:tbl>
              <a:tblPr firstRow="1" bandRow="1">
                <a:tableStyleId>{616DA210-FB5B-4158-B5E0-FEB733F419BA}</a:tableStyleId>
              </a:tblPr>
              <a:tblGrid>
                <a:gridCol w="1675857"/>
                <a:gridCol w="1252340"/>
                <a:gridCol w="1281131"/>
                <a:gridCol w="1367498"/>
                <a:gridCol w="1776081"/>
                <a:gridCol w="1776081"/>
                <a:gridCol w="1776081"/>
              </a:tblGrid>
              <a:tr h="613462">
                <a:tc gridSpan="7">
                  <a:txBody>
                    <a:bodyPr/>
                    <a:lstStyle/>
                    <a:p>
                      <a:pPr algn="ctr" fontAlgn="base">
                        <a:spcBef>
                          <a:spcPts val="0"/>
                        </a:spcBef>
                        <a:spcAft>
                          <a:spcPts val="0"/>
                        </a:spcAft>
                      </a:pPr>
                      <a:r>
                        <a:rPr lang="en-IN" sz="2800" b="1" u="none" strike="noStrike" dirty="0">
                          <a:solidFill>
                            <a:schemeClr val="bg1"/>
                          </a:solidFill>
                          <a:effectLst/>
                        </a:rPr>
                        <a:t>Heart Rate Percentages</a:t>
                      </a:r>
                      <a:endParaRPr lang="en-IN" sz="2800" b="0" i="0" u="none" strike="noStrike" dirty="0">
                        <a:solidFill>
                          <a:schemeClr val="bg1"/>
                        </a:solidFill>
                        <a:effectLst/>
                        <a:latin typeface="Arial" panose="020B0604020202020204" pitchFamily="34" charset="0"/>
                      </a:endParaRPr>
                    </a:p>
                  </a:txBody>
                  <a:tcPr marL="142695" marR="142695" marT="71348" marB="71348"/>
                </a:tc>
                <a:tc hMerge="1">
                  <a:tcPr/>
                </a:tc>
                <a:tc hMerge="1">
                  <a:tcPr/>
                </a:tc>
                <a:tc hMerge="1">
                  <a:tcPr/>
                </a:tc>
                <a:tc hMerge="1">
                  <a:tcPr/>
                </a:tc>
                <a:tc hMerge="1">
                  <a:tcPr/>
                </a:tc>
                <a:tc hMerge="1">
                  <a:tcPr/>
                </a:tc>
              </a:tr>
              <a:tr h="530223">
                <a:tc>
                  <a:txBody>
                    <a:bodyPr/>
                    <a:lstStyle/>
                    <a:p>
                      <a:pPr algn="ctr" fontAlgn="base">
                        <a:spcBef>
                          <a:spcPts val="0"/>
                        </a:spcBef>
                        <a:spcAft>
                          <a:spcPts val="0"/>
                        </a:spcAft>
                      </a:pPr>
                      <a:r>
                        <a:rPr lang="en-IN" sz="2800" b="1" u="none" strike="noStrike" dirty="0">
                          <a:solidFill>
                            <a:schemeClr val="bg1"/>
                          </a:solidFill>
                          <a:effectLst/>
                        </a:rPr>
                        <a:t>Age</a:t>
                      </a:r>
                      <a:endParaRPr lang="en-IN" sz="2800" b="0" i="0" u="none" strike="noStrike" dirty="0">
                        <a:solidFill>
                          <a:schemeClr val="bg1"/>
                        </a:solidFill>
                        <a:effectLst/>
                        <a:latin typeface="Arial" panose="020B0604020202020204" pitchFamily="34" charset="0"/>
                      </a:endParaRPr>
                    </a:p>
                  </a:txBody>
                  <a:tcPr marL="148641" marR="148641" marT="29729" marB="29729"/>
                </a:tc>
                <a:tc>
                  <a:txBody>
                    <a:bodyPr/>
                    <a:lstStyle/>
                    <a:p>
                      <a:pPr algn="ctr" fontAlgn="base">
                        <a:spcBef>
                          <a:spcPts val="0"/>
                        </a:spcBef>
                        <a:spcAft>
                          <a:spcPts val="0"/>
                        </a:spcAft>
                      </a:pPr>
                      <a:r>
                        <a:rPr lang="en-IN" sz="2800" b="1" u="none" strike="noStrike">
                          <a:solidFill>
                            <a:schemeClr val="bg1"/>
                          </a:solidFill>
                          <a:effectLst/>
                        </a:rPr>
                        <a:t>MHR</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ctr" fontAlgn="base">
                        <a:spcBef>
                          <a:spcPts val="0"/>
                        </a:spcBef>
                        <a:spcAft>
                          <a:spcPts val="0"/>
                        </a:spcAft>
                      </a:pPr>
                      <a:r>
                        <a:rPr lang="en-IN" sz="2800" b="1" u="none" strike="noStrike">
                          <a:solidFill>
                            <a:schemeClr val="bg1"/>
                          </a:solidFill>
                          <a:effectLst/>
                        </a:rPr>
                        <a:t>50%</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ctr" fontAlgn="base">
                        <a:spcBef>
                          <a:spcPts val="0"/>
                        </a:spcBef>
                        <a:spcAft>
                          <a:spcPts val="0"/>
                        </a:spcAft>
                      </a:pPr>
                      <a:r>
                        <a:rPr lang="en-IN" sz="2800" b="1" u="none" strike="noStrike">
                          <a:solidFill>
                            <a:schemeClr val="bg1"/>
                          </a:solidFill>
                          <a:effectLst/>
                        </a:rPr>
                        <a:t>60%</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ctr" fontAlgn="base">
                        <a:spcBef>
                          <a:spcPts val="0"/>
                        </a:spcBef>
                        <a:spcAft>
                          <a:spcPts val="0"/>
                        </a:spcAft>
                      </a:pPr>
                      <a:r>
                        <a:rPr lang="en-IN" sz="2800" b="1" u="none" strike="noStrike">
                          <a:solidFill>
                            <a:schemeClr val="bg1"/>
                          </a:solidFill>
                          <a:effectLst/>
                        </a:rPr>
                        <a:t>70%</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ctr" fontAlgn="base">
                        <a:spcBef>
                          <a:spcPts val="0"/>
                        </a:spcBef>
                        <a:spcAft>
                          <a:spcPts val="0"/>
                        </a:spcAft>
                      </a:pPr>
                      <a:r>
                        <a:rPr lang="en-IN" sz="2800" b="1" u="none" strike="noStrike">
                          <a:solidFill>
                            <a:schemeClr val="bg1"/>
                          </a:solidFill>
                          <a:effectLst/>
                        </a:rPr>
                        <a:t>80%</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ctr" fontAlgn="base">
                        <a:spcBef>
                          <a:spcPts val="0"/>
                        </a:spcBef>
                        <a:spcAft>
                          <a:spcPts val="0"/>
                        </a:spcAft>
                      </a:pPr>
                      <a:r>
                        <a:rPr lang="en-IN" sz="2800" b="1" u="none" strike="noStrike">
                          <a:solidFill>
                            <a:schemeClr val="bg1"/>
                          </a:solidFill>
                          <a:effectLst/>
                        </a:rPr>
                        <a:t>90%</a:t>
                      </a:r>
                      <a:endParaRPr lang="en-IN" sz="2800" b="0" i="0" u="none" strike="noStrike">
                        <a:solidFill>
                          <a:schemeClr val="bg1"/>
                        </a:solidFill>
                        <a:effectLst/>
                        <a:latin typeface="Arial" panose="020B0604020202020204" pitchFamily="34" charset="0"/>
                      </a:endParaRPr>
                    </a:p>
                  </a:txBody>
                  <a:tcPr marL="148641" marR="148641" marT="29729" marB="29729"/>
                </a:tc>
              </a:tr>
              <a:tr h="530223">
                <a:tc>
                  <a:txBody>
                    <a:bodyPr/>
                    <a:lstStyle/>
                    <a:p>
                      <a:pPr algn="l" fontAlgn="t">
                        <a:spcBef>
                          <a:spcPts val="0"/>
                        </a:spcBef>
                        <a:spcAft>
                          <a:spcPts val="0"/>
                        </a:spcAft>
                      </a:pPr>
                      <a:r>
                        <a:rPr lang="en-IN" sz="2800" b="0" u="none" strike="noStrike">
                          <a:solidFill>
                            <a:schemeClr val="bg1"/>
                          </a:solidFill>
                          <a:effectLst/>
                        </a:rPr>
                        <a:t>11</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dirty="0">
                          <a:solidFill>
                            <a:schemeClr val="bg1"/>
                          </a:solidFill>
                          <a:effectLst/>
                        </a:rPr>
                        <a:t>209</a:t>
                      </a:r>
                      <a:endParaRPr lang="en-IN" sz="2800" b="0" i="0" u="none" strike="noStrike" dirty="0">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147</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160</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172</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185</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dirty="0">
                          <a:solidFill>
                            <a:schemeClr val="bg1"/>
                          </a:solidFill>
                          <a:effectLst/>
                        </a:rPr>
                        <a:t>197</a:t>
                      </a:r>
                      <a:endParaRPr lang="en-IN" sz="2800" b="0" i="0" u="none" strike="noStrike" dirty="0">
                        <a:solidFill>
                          <a:schemeClr val="bg1"/>
                        </a:solidFill>
                        <a:effectLst/>
                        <a:latin typeface="Arial" panose="020B0604020202020204" pitchFamily="34" charset="0"/>
                      </a:endParaRPr>
                    </a:p>
                  </a:txBody>
                  <a:tcPr marL="148641" marR="148641" marT="29729" marB="29729"/>
                </a:tc>
              </a:tr>
              <a:tr h="530223">
                <a:tc>
                  <a:txBody>
                    <a:bodyPr/>
                    <a:lstStyle/>
                    <a:p>
                      <a:pPr algn="l" fontAlgn="t">
                        <a:spcBef>
                          <a:spcPts val="0"/>
                        </a:spcBef>
                        <a:spcAft>
                          <a:spcPts val="0"/>
                        </a:spcAft>
                      </a:pPr>
                      <a:r>
                        <a:rPr lang="en-IN" sz="2800" b="0" u="none" strike="noStrike">
                          <a:solidFill>
                            <a:schemeClr val="bg1"/>
                          </a:solidFill>
                          <a:effectLst/>
                        </a:rPr>
                        <a:t>12</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dirty="0">
                          <a:solidFill>
                            <a:schemeClr val="bg1"/>
                          </a:solidFill>
                          <a:effectLst/>
                        </a:rPr>
                        <a:t>208</a:t>
                      </a:r>
                      <a:endParaRPr lang="en-IN" sz="2800" b="0" i="0" u="none" strike="noStrike" dirty="0">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dirty="0">
                          <a:solidFill>
                            <a:schemeClr val="bg1"/>
                          </a:solidFill>
                          <a:effectLst/>
                        </a:rPr>
                        <a:t>146</a:t>
                      </a:r>
                      <a:endParaRPr lang="en-IN" sz="2800" b="0" i="0" u="none" strike="noStrike" dirty="0">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159</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171</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183</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196</a:t>
                      </a:r>
                      <a:endParaRPr lang="en-IN" sz="2800" b="0" i="0" u="none" strike="noStrike">
                        <a:solidFill>
                          <a:schemeClr val="bg1"/>
                        </a:solidFill>
                        <a:effectLst/>
                        <a:latin typeface="Arial" panose="020B0604020202020204" pitchFamily="34" charset="0"/>
                      </a:endParaRPr>
                    </a:p>
                  </a:txBody>
                  <a:tcPr marL="148641" marR="148641" marT="29729" marB="29729"/>
                </a:tc>
              </a:tr>
              <a:tr h="530223">
                <a:tc>
                  <a:txBody>
                    <a:bodyPr/>
                    <a:lstStyle/>
                    <a:p>
                      <a:pPr algn="l" fontAlgn="t">
                        <a:spcBef>
                          <a:spcPts val="0"/>
                        </a:spcBef>
                        <a:spcAft>
                          <a:spcPts val="0"/>
                        </a:spcAft>
                      </a:pPr>
                      <a:r>
                        <a:rPr lang="en-IN" sz="2800" b="0" u="none" strike="noStrike">
                          <a:solidFill>
                            <a:schemeClr val="bg1"/>
                          </a:solidFill>
                          <a:effectLst/>
                        </a:rPr>
                        <a:t>13</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207</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dirty="0">
                          <a:solidFill>
                            <a:schemeClr val="bg1"/>
                          </a:solidFill>
                          <a:effectLst/>
                        </a:rPr>
                        <a:t>146</a:t>
                      </a:r>
                      <a:endParaRPr lang="en-IN" sz="2800" b="0" i="0" u="none" strike="noStrike" dirty="0">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158</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170</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182</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194</a:t>
                      </a:r>
                      <a:endParaRPr lang="en-IN" sz="2800" b="0" i="0" u="none" strike="noStrike">
                        <a:solidFill>
                          <a:schemeClr val="bg1"/>
                        </a:solidFill>
                        <a:effectLst/>
                        <a:latin typeface="Arial" panose="020B0604020202020204" pitchFamily="34" charset="0"/>
                      </a:endParaRPr>
                    </a:p>
                  </a:txBody>
                  <a:tcPr marL="148641" marR="148641" marT="29729" marB="29729"/>
                </a:tc>
              </a:tr>
              <a:tr h="530223">
                <a:tc>
                  <a:txBody>
                    <a:bodyPr/>
                    <a:lstStyle/>
                    <a:p>
                      <a:pPr algn="l" fontAlgn="t">
                        <a:spcBef>
                          <a:spcPts val="0"/>
                        </a:spcBef>
                        <a:spcAft>
                          <a:spcPts val="0"/>
                        </a:spcAft>
                      </a:pPr>
                      <a:r>
                        <a:rPr lang="en-IN" sz="2800" b="0" u="none" strike="noStrike">
                          <a:solidFill>
                            <a:schemeClr val="bg1"/>
                          </a:solidFill>
                          <a:effectLst/>
                        </a:rPr>
                        <a:t>14</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206</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146</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dirty="0">
                          <a:solidFill>
                            <a:schemeClr val="bg1"/>
                          </a:solidFill>
                          <a:effectLst/>
                        </a:rPr>
                        <a:t>158</a:t>
                      </a:r>
                      <a:endParaRPr lang="en-IN" sz="2800" b="0" i="0" u="none" strike="noStrike" dirty="0">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170</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182</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194</a:t>
                      </a:r>
                      <a:endParaRPr lang="en-IN" sz="2800" b="0" i="0" u="none" strike="noStrike">
                        <a:solidFill>
                          <a:schemeClr val="bg1"/>
                        </a:solidFill>
                        <a:effectLst/>
                        <a:latin typeface="Arial" panose="020B0604020202020204" pitchFamily="34" charset="0"/>
                      </a:endParaRPr>
                    </a:p>
                  </a:txBody>
                  <a:tcPr marL="148641" marR="148641" marT="29729" marB="29729"/>
                </a:tc>
              </a:tr>
              <a:tr h="530223">
                <a:tc>
                  <a:txBody>
                    <a:bodyPr/>
                    <a:lstStyle/>
                    <a:p>
                      <a:pPr algn="l" fontAlgn="t">
                        <a:spcBef>
                          <a:spcPts val="0"/>
                        </a:spcBef>
                        <a:spcAft>
                          <a:spcPts val="0"/>
                        </a:spcAft>
                      </a:pPr>
                      <a:r>
                        <a:rPr lang="en-IN" sz="2800" b="0" u="none" strike="noStrike" dirty="0">
                          <a:solidFill>
                            <a:schemeClr val="bg1"/>
                          </a:solidFill>
                          <a:effectLst/>
                        </a:rPr>
                        <a:t>15</a:t>
                      </a:r>
                      <a:endParaRPr lang="en-IN" sz="2800" b="0" i="0" u="none" strike="noStrike" dirty="0">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205</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139</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152</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dirty="0">
                          <a:solidFill>
                            <a:schemeClr val="bg1"/>
                          </a:solidFill>
                          <a:effectLst/>
                        </a:rPr>
                        <a:t>165</a:t>
                      </a:r>
                      <a:endParaRPr lang="en-IN" sz="2800" b="0" i="0" u="none" strike="noStrike" dirty="0">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178</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192</a:t>
                      </a:r>
                      <a:endParaRPr lang="en-IN" sz="2800" b="0" i="0" u="none" strike="noStrike">
                        <a:solidFill>
                          <a:schemeClr val="bg1"/>
                        </a:solidFill>
                        <a:effectLst/>
                        <a:latin typeface="Arial" panose="020B0604020202020204" pitchFamily="34" charset="0"/>
                      </a:endParaRPr>
                    </a:p>
                  </a:txBody>
                  <a:tcPr marL="148641" marR="148641" marT="29729" marB="29729"/>
                </a:tc>
              </a:tr>
              <a:tr h="530223">
                <a:tc>
                  <a:txBody>
                    <a:bodyPr/>
                    <a:lstStyle/>
                    <a:p>
                      <a:pPr algn="l" fontAlgn="t">
                        <a:spcBef>
                          <a:spcPts val="0"/>
                        </a:spcBef>
                        <a:spcAft>
                          <a:spcPts val="0"/>
                        </a:spcAft>
                      </a:pPr>
                      <a:r>
                        <a:rPr lang="en-IN" sz="2800" b="0" u="none" strike="noStrike">
                          <a:solidFill>
                            <a:schemeClr val="bg1"/>
                          </a:solidFill>
                          <a:effectLst/>
                        </a:rPr>
                        <a:t>16</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204</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138</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151</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dirty="0">
                          <a:solidFill>
                            <a:schemeClr val="bg1"/>
                          </a:solidFill>
                          <a:effectLst/>
                        </a:rPr>
                        <a:t>164</a:t>
                      </a:r>
                      <a:endParaRPr lang="en-IN" sz="2800" b="0" i="0" u="none" strike="noStrike" dirty="0">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dirty="0">
                          <a:solidFill>
                            <a:schemeClr val="bg1"/>
                          </a:solidFill>
                          <a:effectLst/>
                        </a:rPr>
                        <a:t>178</a:t>
                      </a:r>
                      <a:endParaRPr lang="en-IN" sz="2800" b="0" i="0" u="none" strike="noStrike" dirty="0">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191</a:t>
                      </a:r>
                      <a:endParaRPr lang="en-IN" sz="2800" b="0" i="0" u="none" strike="noStrike">
                        <a:solidFill>
                          <a:schemeClr val="bg1"/>
                        </a:solidFill>
                        <a:effectLst/>
                        <a:latin typeface="Arial" panose="020B0604020202020204" pitchFamily="34" charset="0"/>
                      </a:endParaRPr>
                    </a:p>
                  </a:txBody>
                  <a:tcPr marL="148641" marR="148641" marT="29729" marB="29729"/>
                </a:tc>
              </a:tr>
              <a:tr h="530223">
                <a:tc>
                  <a:txBody>
                    <a:bodyPr/>
                    <a:lstStyle/>
                    <a:p>
                      <a:pPr algn="l" fontAlgn="t">
                        <a:spcBef>
                          <a:spcPts val="0"/>
                        </a:spcBef>
                        <a:spcAft>
                          <a:spcPts val="0"/>
                        </a:spcAft>
                      </a:pPr>
                      <a:r>
                        <a:rPr lang="en-IN" sz="2800" b="0" u="none" strike="noStrike">
                          <a:solidFill>
                            <a:schemeClr val="bg1"/>
                          </a:solidFill>
                          <a:effectLst/>
                        </a:rPr>
                        <a:t>17</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203</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138</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151</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164</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dirty="0">
                          <a:solidFill>
                            <a:schemeClr val="bg1"/>
                          </a:solidFill>
                          <a:effectLst/>
                        </a:rPr>
                        <a:t>177</a:t>
                      </a:r>
                      <a:endParaRPr lang="en-IN" sz="2800" b="0" i="0" u="none" strike="noStrike" dirty="0">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190</a:t>
                      </a:r>
                      <a:endParaRPr lang="en-IN" sz="2800" b="0" i="0" u="none" strike="noStrike">
                        <a:solidFill>
                          <a:schemeClr val="bg1"/>
                        </a:solidFill>
                        <a:effectLst/>
                        <a:latin typeface="Arial" panose="020B0604020202020204" pitchFamily="34" charset="0"/>
                      </a:endParaRPr>
                    </a:p>
                  </a:txBody>
                  <a:tcPr marL="148641" marR="148641" marT="29729" marB="29729"/>
                </a:tc>
              </a:tr>
              <a:tr h="530223">
                <a:tc>
                  <a:txBody>
                    <a:bodyPr/>
                    <a:lstStyle/>
                    <a:p>
                      <a:pPr algn="l" fontAlgn="t">
                        <a:spcBef>
                          <a:spcPts val="0"/>
                        </a:spcBef>
                        <a:spcAft>
                          <a:spcPts val="0"/>
                        </a:spcAft>
                      </a:pPr>
                      <a:r>
                        <a:rPr lang="en-IN" sz="2800" b="0" u="none" strike="noStrike">
                          <a:solidFill>
                            <a:schemeClr val="bg1"/>
                          </a:solidFill>
                          <a:effectLst/>
                        </a:rPr>
                        <a:t>18</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202</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137</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150</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163</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dirty="0">
                          <a:solidFill>
                            <a:schemeClr val="bg1"/>
                          </a:solidFill>
                          <a:effectLst/>
                        </a:rPr>
                        <a:t>176</a:t>
                      </a:r>
                      <a:endParaRPr lang="en-IN" sz="2800" b="0" i="0" u="none" strike="noStrike" dirty="0">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dirty="0">
                          <a:solidFill>
                            <a:schemeClr val="bg1"/>
                          </a:solidFill>
                          <a:effectLst/>
                        </a:rPr>
                        <a:t>190</a:t>
                      </a:r>
                      <a:endParaRPr lang="en-IN" sz="2800" b="0" i="0" u="none" strike="noStrike" dirty="0">
                        <a:solidFill>
                          <a:schemeClr val="bg1"/>
                        </a:solidFill>
                        <a:effectLst/>
                        <a:latin typeface="Arial" panose="020B0604020202020204" pitchFamily="34" charset="0"/>
                      </a:endParaRPr>
                    </a:p>
                  </a:txBody>
                  <a:tcPr marL="148641" marR="148641" marT="29729" marB="29729"/>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55405" y="2176922"/>
            <a:ext cx="7095212" cy="1569660"/>
          </a:xfrm>
          <a:prstGeom prst="rect">
            <a:avLst/>
          </a:prstGeom>
          <a:noFill/>
        </p:spPr>
        <p:txBody>
          <a:bodyPr wrap="none" lIns="91440" tIns="45720" rIns="91440" bIns="45720">
            <a:spAutoFit/>
          </a:bodyPr>
          <a:lstStyle/>
          <a:p>
            <a:pPr algn="ctr"/>
            <a:r>
              <a:rPr lang="en-US" sz="9600" i="1" dirty="0">
                <a:solidFill>
                  <a:srgbClr val="C00000"/>
                </a:solidFill>
                <a:latin typeface="Algerian" panose="04020705040A02060702" pitchFamily="82" charset="0"/>
              </a:rPr>
              <a:t>Thank you </a:t>
            </a:r>
            <a:endParaRPr lang="en-US" sz="5400" b="1" i="1" cap="none" spc="0" dirty="0">
              <a:ln w="9525">
                <a:solidFill>
                  <a:schemeClr val="bg1"/>
                </a:solidFill>
                <a:prstDash val="solid"/>
              </a:ln>
              <a:solidFill>
                <a:srgbClr val="C00000"/>
              </a:solidFill>
              <a:effectLst>
                <a:outerShdw blurRad="12700" dist="38100" dir="2700000" algn="tl" rotWithShape="0">
                  <a:schemeClr val="bg1">
                    <a:lumMod val="50000"/>
                  </a:schemeClr>
                </a:outerShdw>
              </a:effectLst>
              <a:latin typeface="Algerian" panose="04020705040A02060702" pitchFamily="82"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4694" y="2426400"/>
            <a:ext cx="10515600" cy="1325563"/>
          </a:xfrm>
        </p:spPr>
        <p:txBody>
          <a:bodyPr>
            <a:normAutofit/>
          </a:bodyPr>
          <a:lstStyle/>
          <a:p>
            <a:pPr algn="ctr"/>
            <a:r>
              <a:rPr lang="en-US" sz="6000" b="1" i="1" dirty="0">
                <a:solidFill>
                  <a:srgbClr val="C00000"/>
                </a:solidFill>
                <a:latin typeface="Algerian" panose="04020705040A02060702" pitchFamily="82" charset="0"/>
              </a:rPr>
              <a:t>Buffer slides</a:t>
            </a:r>
            <a:endParaRPr lang="en-US" sz="6000" b="1" i="1" dirty="0">
              <a:solidFill>
                <a:srgbClr val="C00000"/>
              </a:solidFill>
              <a:latin typeface="Algerian" panose="04020705040A02060702" pitchFamily="82"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256" y="4767072"/>
            <a:ext cx="6594189" cy="1625210"/>
          </a:xfrm>
        </p:spPr>
        <p:txBody>
          <a:bodyPr>
            <a:normAutofit/>
          </a:bodyPr>
          <a:lstStyle/>
          <a:p>
            <a:pPr algn="r"/>
            <a:r>
              <a:rPr lang="en-US" b="1" dirty="0">
                <a:solidFill>
                  <a:schemeClr val="accent2">
                    <a:lumMod val="75000"/>
                  </a:schemeClr>
                </a:solidFill>
                <a:latin typeface="+mn-lt"/>
              </a:rPr>
              <a:t>What is meant by Cardiovascular exercise? </a:t>
            </a:r>
            <a:endParaRPr lang="en-IN" b="1" dirty="0">
              <a:solidFill>
                <a:schemeClr val="accent2">
                  <a:lumMod val="75000"/>
                </a:schemeClr>
              </a:solidFill>
              <a:latin typeface="+mn-lt"/>
            </a:endParaRPr>
          </a:p>
        </p:txBody>
      </p:sp>
      <p:pic>
        <p:nvPicPr>
          <p:cNvPr id="5" name="Picture 4"/>
          <p:cNvPicPr>
            <a:picLocks noChangeAspect="1"/>
          </p:cNvPicPr>
          <p:nvPr/>
        </p:nvPicPr>
        <p:blipFill rotWithShape="1">
          <a:blip r:embed="rId1"/>
          <a:srcRect l="80" r="3689" b="1"/>
          <a:stretch>
            <a:fillRect/>
          </a:stretch>
        </p:blipFill>
        <p:spPr>
          <a:xfrm>
            <a:off x="327547" y="321733"/>
            <a:ext cx="7058306" cy="4107392"/>
          </a:xfrm>
          <a:prstGeom prst="rect">
            <a:avLst/>
          </a:prstGeom>
        </p:spPr>
      </p:pic>
      <p:sp>
        <p:nvSpPr>
          <p:cNvPr id="3" name="Content Placeholder 2"/>
          <p:cNvSpPr>
            <a:spLocks noGrp="1"/>
          </p:cNvSpPr>
          <p:nvPr>
            <p:ph idx="1"/>
          </p:nvPr>
        </p:nvSpPr>
        <p:spPr>
          <a:xfrm>
            <a:off x="8029319" y="917725"/>
            <a:ext cx="3424739" cy="4852362"/>
          </a:xfrm>
        </p:spPr>
        <p:txBody>
          <a:bodyPr anchor="ctr">
            <a:normAutofit/>
          </a:bodyPr>
          <a:lstStyle/>
          <a:p>
            <a:pPr marL="0" indent="0">
              <a:buNone/>
            </a:pPr>
            <a:r>
              <a:rPr lang="en-US" sz="1900" b="0" i="0" dirty="0">
                <a:effectLst/>
              </a:rPr>
              <a:t>Cardiovascular fitness relates to the body’s ability to generate energy and deliver oxygen to working muscles. It is considered the most important component of physical fitness and is one of the best indicators of overall health. Aerobic exercises are best for developing cardiovascular fitness. Aerobic means “with oxygen” and includes continuous activities that use oxygen. A few examples of aerobic activities are walking, biking, jogging, and skating.  These types of exercises sustain oxygen to the muscles for an extended time period</a:t>
            </a:r>
            <a:endParaRPr lang="en-IN"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66" y="163647"/>
            <a:ext cx="11374465" cy="673261"/>
          </a:xfrm>
        </p:spPr>
        <p:txBody>
          <a:bodyPr>
            <a:normAutofit/>
          </a:bodyPr>
          <a:lstStyle/>
          <a:p>
            <a:r>
              <a:rPr lang="en-US" sz="3600" b="1" dirty="0">
                <a:solidFill>
                  <a:srgbClr val="C00000"/>
                </a:solidFill>
                <a:latin typeface="+mn-lt"/>
              </a:rPr>
              <a:t>What is the difference between anatomy and physiology?</a:t>
            </a:r>
            <a:endParaRPr lang="en-US" sz="3600" b="1" dirty="0">
              <a:solidFill>
                <a:srgbClr val="C00000"/>
              </a:solidFill>
              <a:latin typeface="+mn-lt"/>
            </a:endParaRPr>
          </a:p>
        </p:txBody>
      </p:sp>
      <p:sp>
        <p:nvSpPr>
          <p:cNvPr id="3" name="TextBox 2"/>
          <p:cNvSpPr txBox="1"/>
          <p:nvPr/>
        </p:nvSpPr>
        <p:spPr>
          <a:xfrm>
            <a:off x="114328" y="976619"/>
            <a:ext cx="6007503" cy="830997"/>
          </a:xfrm>
          <a:prstGeom prst="rect">
            <a:avLst/>
          </a:prstGeom>
          <a:noFill/>
        </p:spPr>
        <p:txBody>
          <a:bodyPr wrap="square" rtlCol="0">
            <a:spAutoFit/>
          </a:bodyPr>
          <a:lstStyle/>
          <a:p>
            <a:r>
              <a:rPr lang="en-US" sz="2400" b="1" dirty="0"/>
              <a:t>Instruction:</a:t>
            </a:r>
            <a:r>
              <a:rPr lang="en-US" sz="2400" dirty="0"/>
              <a:t> </a:t>
            </a:r>
            <a:r>
              <a:rPr lang="en-US" sz="2400" b="1" dirty="0">
                <a:solidFill>
                  <a:srgbClr val="002060"/>
                </a:solidFill>
              </a:rPr>
              <a:t>Stand up straight and take a deep breath</a:t>
            </a:r>
            <a:endParaRPr lang="en-US" sz="2400" b="1" dirty="0">
              <a:solidFill>
                <a:srgbClr val="002060"/>
              </a:solidFill>
            </a:endParaRPr>
          </a:p>
        </p:txBody>
      </p:sp>
      <p:sp>
        <p:nvSpPr>
          <p:cNvPr id="4" name="TextBox 3"/>
          <p:cNvSpPr txBox="1"/>
          <p:nvPr/>
        </p:nvSpPr>
        <p:spPr>
          <a:xfrm>
            <a:off x="211809" y="1977944"/>
            <a:ext cx="5817031" cy="1631216"/>
          </a:xfrm>
          <a:prstGeom prst="rect">
            <a:avLst/>
          </a:prstGeom>
          <a:solidFill>
            <a:schemeClr val="accent4">
              <a:lumMod val="60000"/>
              <a:lumOff val="40000"/>
            </a:schemeClr>
          </a:solidFill>
        </p:spPr>
        <p:txBody>
          <a:bodyPr wrap="square" rtlCol="0">
            <a:spAutoFit/>
          </a:bodyPr>
          <a:lstStyle/>
          <a:p>
            <a:r>
              <a:rPr lang="en-US" sz="2000" b="1" dirty="0"/>
              <a:t>What happened?</a:t>
            </a:r>
            <a:endParaRPr lang="en-US" sz="2000" b="1" dirty="0"/>
          </a:p>
          <a:p>
            <a:pPr marL="285750" indent="-285750">
              <a:buFont typeface="Arial" panose="020B0604020202020204" pitchFamily="34" charset="0"/>
              <a:buChar char="•"/>
            </a:pPr>
            <a:r>
              <a:rPr lang="en-US" sz="2000" dirty="0"/>
              <a:t>activated around 302 muscles to stand up</a:t>
            </a:r>
            <a:endParaRPr lang="en-US" sz="2000" dirty="0"/>
          </a:p>
          <a:p>
            <a:pPr marL="285750" indent="-285750">
              <a:buFont typeface="Arial" panose="020B0604020202020204" pitchFamily="34" charset="0"/>
              <a:buChar char="•"/>
            </a:pPr>
            <a:r>
              <a:rPr lang="en-US" sz="2000" dirty="0"/>
              <a:t>26 bones in the spinal column shifted to lift the head and align your neck with the rest of the back</a:t>
            </a:r>
            <a:endParaRPr lang="en-US" sz="2000" dirty="0"/>
          </a:p>
          <a:p>
            <a:pPr marL="285750" indent="-285750">
              <a:buFont typeface="Arial" panose="020B0604020202020204" pitchFamily="34" charset="0"/>
              <a:buChar char="•"/>
            </a:pPr>
            <a:r>
              <a:rPr lang="en-US" sz="2000" dirty="0"/>
              <a:t>Multiple other systems engaged to move you</a:t>
            </a:r>
            <a:endParaRPr lang="en-US" sz="2000" dirty="0"/>
          </a:p>
        </p:txBody>
      </p:sp>
      <p:sp>
        <p:nvSpPr>
          <p:cNvPr id="5" name="TextBox 4"/>
          <p:cNvSpPr txBox="1"/>
          <p:nvPr/>
        </p:nvSpPr>
        <p:spPr>
          <a:xfrm>
            <a:off x="280317" y="3940387"/>
            <a:ext cx="5066597" cy="677108"/>
          </a:xfrm>
          <a:prstGeom prst="rect">
            <a:avLst/>
          </a:prstGeom>
          <a:noFill/>
          <a:ln>
            <a:solidFill>
              <a:schemeClr val="tx1"/>
            </a:solidFill>
          </a:ln>
        </p:spPr>
        <p:txBody>
          <a:bodyPr wrap="square" rtlCol="0">
            <a:spAutoFit/>
          </a:bodyPr>
          <a:lstStyle/>
          <a:p>
            <a:r>
              <a:rPr lang="en-US" sz="2000" b="1" dirty="0"/>
              <a:t>Anatomy:</a:t>
            </a:r>
            <a:r>
              <a:rPr lang="en-US" dirty="0"/>
              <a:t> Refers to the bones and muscle systems along with other structural parts in the body</a:t>
            </a:r>
            <a:endParaRPr lang="en-US" dirty="0"/>
          </a:p>
        </p:txBody>
      </p:sp>
      <p:pic>
        <p:nvPicPr>
          <p:cNvPr id="11" name="Picture 10" descr="A close-up of a human body&#10;&#10;Description automatically generated with low confidence"/>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121831" y="867905"/>
            <a:ext cx="5946182" cy="5990095"/>
          </a:xfrm>
          <a:prstGeom prst="rect">
            <a:avLst/>
          </a:prstGeom>
        </p:spPr>
      </p:pic>
      <p:sp>
        <p:nvSpPr>
          <p:cNvPr id="7" name="TextBox 6"/>
          <p:cNvSpPr txBox="1"/>
          <p:nvPr/>
        </p:nvSpPr>
        <p:spPr>
          <a:xfrm>
            <a:off x="283013" y="4859957"/>
            <a:ext cx="5063902" cy="1785104"/>
          </a:xfrm>
          <a:prstGeom prst="rect">
            <a:avLst/>
          </a:prstGeom>
          <a:noFill/>
          <a:ln>
            <a:solidFill>
              <a:schemeClr val="tx1"/>
            </a:solidFill>
          </a:ln>
        </p:spPr>
        <p:txBody>
          <a:bodyPr wrap="square">
            <a:spAutoFit/>
          </a:bodyPr>
          <a:lstStyle/>
          <a:p>
            <a:r>
              <a:rPr lang="en-US" sz="2000" b="1" dirty="0"/>
              <a:t>Physiology:</a:t>
            </a:r>
            <a:r>
              <a:rPr lang="en-US" dirty="0"/>
              <a:t> Interaction of these bones and muscles along with nerves, tendons, other structures of body working in synchrony to assist in different functions – standing, walking, bending, eating, breathing etc. It explores how your body functions</a:t>
            </a:r>
            <a:endParaRPr lang="en-US" dirty="0"/>
          </a:p>
        </p:txBody>
      </p:sp>
      <p:sp>
        <p:nvSpPr>
          <p:cNvPr id="9" name="TextBox 8"/>
          <p:cNvSpPr txBox="1"/>
          <p:nvPr/>
        </p:nvSpPr>
        <p:spPr>
          <a:xfrm>
            <a:off x="6302052" y="1870847"/>
            <a:ext cx="5827363" cy="4523105"/>
          </a:xfrm>
          <a:prstGeom prst="rect">
            <a:avLst/>
          </a:prstGeom>
          <a:noFill/>
          <a:ln>
            <a:solidFill>
              <a:schemeClr val="tx1"/>
            </a:solidFill>
          </a:ln>
        </p:spPr>
        <p:txBody>
          <a:bodyPr wrap="square" rtlCol="0">
            <a:spAutoFit/>
          </a:bodyPr>
          <a:lstStyle/>
          <a:p>
            <a:r>
              <a:rPr lang="en-US" sz="2400" b="1" dirty="0">
                <a:solidFill>
                  <a:schemeClr val="accent4">
                    <a:lumMod val="60000"/>
                    <a:lumOff val="40000"/>
                  </a:schemeClr>
                </a:solidFill>
              </a:rPr>
              <a:t>Fitness</a:t>
            </a:r>
            <a:r>
              <a:rPr lang="en-US" sz="2400" dirty="0">
                <a:solidFill>
                  <a:schemeClr val="accent4">
                    <a:lumMod val="60000"/>
                    <a:lumOff val="40000"/>
                  </a:schemeClr>
                </a:solidFill>
              </a:rPr>
              <a:t> </a:t>
            </a:r>
            <a:r>
              <a:rPr lang="en-US" sz="2400" b="1" dirty="0">
                <a:solidFill>
                  <a:schemeClr val="accent4">
                    <a:lumMod val="60000"/>
                    <a:lumOff val="40000"/>
                  </a:schemeClr>
                </a:solidFill>
              </a:rPr>
              <a:t>is subjective to one’s</a:t>
            </a:r>
            <a:endParaRPr lang="en-US" sz="2400" b="1" dirty="0">
              <a:solidFill>
                <a:schemeClr val="accent4">
                  <a:lumMod val="60000"/>
                  <a:lumOff val="40000"/>
                </a:schemeClr>
              </a:solidFill>
            </a:endParaRPr>
          </a:p>
          <a:p>
            <a:pPr marL="342900" indent="-342900">
              <a:buFont typeface="Arial" panose="020B0604020202020204" pitchFamily="34" charset="0"/>
              <a:buChar char="•"/>
            </a:pPr>
            <a:r>
              <a:rPr lang="en-US" sz="2400" b="1" dirty="0">
                <a:solidFill>
                  <a:schemeClr val="accent4">
                    <a:lumMod val="60000"/>
                    <a:lumOff val="40000"/>
                  </a:schemeClr>
                </a:solidFill>
              </a:rPr>
              <a:t>medical history, </a:t>
            </a:r>
            <a:endParaRPr lang="en-US" sz="2400" b="1" dirty="0">
              <a:solidFill>
                <a:schemeClr val="accent4">
                  <a:lumMod val="60000"/>
                  <a:lumOff val="40000"/>
                </a:schemeClr>
              </a:solidFill>
            </a:endParaRPr>
          </a:p>
          <a:p>
            <a:pPr marL="342900" indent="-342900">
              <a:buFont typeface="Arial" panose="020B0604020202020204" pitchFamily="34" charset="0"/>
              <a:buChar char="•"/>
            </a:pPr>
            <a:r>
              <a:rPr lang="en-US" sz="2400" b="1" dirty="0">
                <a:solidFill>
                  <a:schemeClr val="accent4">
                    <a:lumMod val="60000"/>
                    <a:lumOff val="40000"/>
                  </a:schemeClr>
                </a:solidFill>
              </a:rPr>
              <a:t>current health status, </a:t>
            </a:r>
            <a:endParaRPr lang="en-US" sz="2400" b="1" dirty="0">
              <a:solidFill>
                <a:schemeClr val="accent4">
                  <a:lumMod val="60000"/>
                  <a:lumOff val="40000"/>
                </a:schemeClr>
              </a:solidFill>
            </a:endParaRPr>
          </a:p>
          <a:p>
            <a:pPr marL="342900" indent="-342900">
              <a:buFont typeface="Arial" panose="020B0604020202020204" pitchFamily="34" charset="0"/>
              <a:buChar char="•"/>
            </a:pPr>
            <a:r>
              <a:rPr lang="en-US" sz="2400" b="1" dirty="0">
                <a:solidFill>
                  <a:schemeClr val="accent4">
                    <a:lumMod val="60000"/>
                    <a:lumOff val="40000"/>
                  </a:schemeClr>
                </a:solidFill>
              </a:rPr>
              <a:t>socio-economic status, </a:t>
            </a:r>
            <a:endParaRPr lang="en-US" sz="2400" b="1" dirty="0">
              <a:solidFill>
                <a:schemeClr val="accent4">
                  <a:lumMod val="60000"/>
                  <a:lumOff val="40000"/>
                </a:schemeClr>
              </a:solidFill>
            </a:endParaRPr>
          </a:p>
          <a:p>
            <a:pPr marL="342900" indent="-342900">
              <a:buFont typeface="Arial" panose="020B0604020202020204" pitchFamily="34" charset="0"/>
              <a:buChar char="•"/>
            </a:pPr>
            <a:r>
              <a:rPr lang="en-US" sz="2400" b="1" dirty="0">
                <a:solidFill>
                  <a:schemeClr val="accent4">
                    <a:lumMod val="60000"/>
                    <a:lumOff val="40000"/>
                  </a:schemeClr>
                </a:solidFill>
              </a:rPr>
              <a:t>nutrition, </a:t>
            </a:r>
            <a:endParaRPr lang="en-US" sz="2400" b="1" dirty="0">
              <a:solidFill>
                <a:schemeClr val="accent4">
                  <a:lumMod val="60000"/>
                  <a:lumOff val="40000"/>
                </a:schemeClr>
              </a:solidFill>
            </a:endParaRPr>
          </a:p>
          <a:p>
            <a:pPr marL="342900" indent="-342900">
              <a:buFont typeface="Arial" panose="020B0604020202020204" pitchFamily="34" charset="0"/>
              <a:buChar char="•"/>
            </a:pPr>
            <a:r>
              <a:rPr lang="en-US" sz="2400" b="1" dirty="0">
                <a:solidFill>
                  <a:schemeClr val="accent4">
                    <a:lumMod val="60000"/>
                    <a:lumOff val="40000"/>
                  </a:schemeClr>
                </a:solidFill>
              </a:rPr>
              <a:t>sporting aspirations, </a:t>
            </a:r>
            <a:endParaRPr lang="en-US" sz="2400" b="1" dirty="0">
              <a:solidFill>
                <a:schemeClr val="accent4">
                  <a:lumMod val="60000"/>
                  <a:lumOff val="40000"/>
                </a:schemeClr>
              </a:solidFill>
            </a:endParaRPr>
          </a:p>
          <a:p>
            <a:pPr marL="342900" indent="-342900">
              <a:buFont typeface="Arial" panose="020B0604020202020204" pitchFamily="34" charset="0"/>
              <a:buChar char="•"/>
            </a:pPr>
            <a:r>
              <a:rPr lang="en-US" sz="2400" b="1" dirty="0">
                <a:solidFill>
                  <a:schemeClr val="accent4">
                    <a:lumMod val="60000"/>
                    <a:lumOff val="40000"/>
                  </a:schemeClr>
                </a:solidFill>
              </a:rPr>
              <a:t>past training. </a:t>
            </a:r>
            <a:endParaRPr lang="en-US" sz="2400" b="1" dirty="0">
              <a:solidFill>
                <a:schemeClr val="accent4">
                  <a:lumMod val="60000"/>
                  <a:lumOff val="40000"/>
                </a:schemeClr>
              </a:solidFill>
            </a:endParaRPr>
          </a:p>
          <a:p>
            <a:endParaRPr lang="en-US" sz="2400" b="1" dirty="0">
              <a:solidFill>
                <a:schemeClr val="accent4">
                  <a:lumMod val="60000"/>
                  <a:lumOff val="40000"/>
                </a:schemeClr>
              </a:solidFill>
            </a:endParaRPr>
          </a:p>
          <a:p>
            <a:r>
              <a:rPr lang="en-US" sz="2400" b="1" dirty="0">
                <a:solidFill>
                  <a:schemeClr val="accent4">
                    <a:lumMod val="60000"/>
                    <a:lumOff val="40000"/>
                  </a:schemeClr>
                </a:solidFill>
              </a:rPr>
              <a:t>In addition -</a:t>
            </a:r>
            <a:endParaRPr lang="en-US" sz="2400" b="1" dirty="0">
              <a:solidFill>
                <a:schemeClr val="accent4">
                  <a:lumMod val="60000"/>
                  <a:lumOff val="40000"/>
                </a:schemeClr>
              </a:solidFill>
            </a:endParaRPr>
          </a:p>
          <a:p>
            <a:pPr marL="342900" indent="-342900">
              <a:buFont typeface="Arial" panose="020B0604020202020204" pitchFamily="34" charset="0"/>
              <a:buChar char="•"/>
            </a:pPr>
            <a:r>
              <a:rPr lang="en-US" sz="2400" b="1" dirty="0">
                <a:solidFill>
                  <a:schemeClr val="accent4">
                    <a:lumMod val="60000"/>
                    <a:lumOff val="40000"/>
                  </a:schemeClr>
                </a:solidFill>
              </a:rPr>
              <a:t>Emotional, </a:t>
            </a:r>
            <a:endParaRPr lang="en-US" sz="2400" b="1" dirty="0">
              <a:solidFill>
                <a:schemeClr val="accent4">
                  <a:lumMod val="60000"/>
                  <a:lumOff val="40000"/>
                </a:schemeClr>
              </a:solidFill>
            </a:endParaRPr>
          </a:p>
          <a:p>
            <a:pPr marL="342900" indent="-342900">
              <a:buFont typeface="Arial" panose="020B0604020202020204" pitchFamily="34" charset="0"/>
              <a:buChar char="•"/>
            </a:pPr>
            <a:r>
              <a:rPr lang="en-US" sz="2400" b="1" dirty="0">
                <a:solidFill>
                  <a:schemeClr val="accent4">
                    <a:lumMod val="60000"/>
                    <a:lumOff val="40000"/>
                  </a:schemeClr>
                </a:solidFill>
              </a:rPr>
              <a:t>mental and </a:t>
            </a:r>
            <a:endParaRPr lang="en-US" sz="2400" b="1" dirty="0">
              <a:solidFill>
                <a:schemeClr val="accent4">
                  <a:lumMod val="60000"/>
                  <a:lumOff val="40000"/>
                </a:schemeClr>
              </a:solidFill>
            </a:endParaRPr>
          </a:p>
          <a:p>
            <a:pPr marL="342900" indent="-342900">
              <a:buFont typeface="Arial" panose="020B0604020202020204" pitchFamily="34" charset="0"/>
              <a:buChar char="•"/>
            </a:pPr>
            <a:r>
              <a:rPr lang="en-US" sz="2400" b="1" dirty="0">
                <a:solidFill>
                  <a:schemeClr val="accent4">
                    <a:lumMod val="60000"/>
                    <a:lumOff val="40000"/>
                  </a:schemeClr>
                </a:solidFill>
              </a:rPr>
              <a:t>spiritual dimensions</a:t>
            </a:r>
            <a:endParaRPr lang="en-US" sz="2400" b="1" dirty="0">
              <a:solidFill>
                <a:schemeClr val="accent4">
                  <a:lumMod val="60000"/>
                  <a:lumOff val="4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6069" y="97291"/>
            <a:ext cx="5314536"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1" i="1" dirty="0">
                <a:solidFill>
                  <a:schemeClr val="accent2">
                    <a:lumMod val="40000"/>
                    <a:lumOff val="60000"/>
                  </a:schemeClr>
                </a:solidFill>
                <a:effectLst/>
                <a:latin typeface="+mj-lt"/>
                <a:ea typeface="+mj-ea"/>
                <a:cs typeface="+mj-cs"/>
              </a:rPr>
              <a:t>Aerobic (cardiorespiratory endurance)capacity</a:t>
            </a:r>
            <a:endParaRPr lang="en-US" sz="3700" b="1" i="1" dirty="0">
              <a:solidFill>
                <a:schemeClr val="accent2">
                  <a:lumMod val="40000"/>
                  <a:lumOff val="60000"/>
                </a:schemeClr>
              </a:solidFill>
              <a:effectLst/>
              <a:latin typeface="+mj-lt"/>
              <a:ea typeface="+mj-ea"/>
              <a:cs typeface="+mj-cs"/>
            </a:endParaRPr>
          </a:p>
        </p:txBody>
      </p:sp>
      <p:sp>
        <p:nvSpPr>
          <p:cNvPr id="5" name="TextBox 4"/>
          <p:cNvSpPr txBox="1"/>
          <p:nvPr/>
        </p:nvSpPr>
        <p:spPr>
          <a:xfrm>
            <a:off x="436098" y="1272210"/>
            <a:ext cx="5640445" cy="4996070"/>
          </a:xfrm>
          <a:prstGeom prst="rect">
            <a:avLst/>
          </a:prstGeom>
        </p:spPr>
        <p:txBody>
          <a:bodyPr vert="horz" lIns="91440" tIns="45720" rIns="91440" bIns="45720" rtlCol="0" anchor="t">
            <a:normAutofit fontScale="92500" lnSpcReduction="20000"/>
          </a:bodyPr>
          <a:lstStyle/>
          <a:p>
            <a:pPr marL="342900" indent="-342900">
              <a:lnSpc>
                <a:spcPct val="90000"/>
              </a:lnSpc>
              <a:spcAft>
                <a:spcPts val="600"/>
              </a:spcAft>
              <a:buFont typeface="Arial" panose="020B0604020202020204" pitchFamily="34" charset="0"/>
              <a:buChar char="•"/>
            </a:pPr>
            <a:endParaRPr lang="en-US" sz="2000" b="0" i="0" dirty="0">
              <a:effectLst/>
            </a:endParaRPr>
          </a:p>
          <a:p>
            <a:pPr marL="342900" indent="-342900" algn="just">
              <a:lnSpc>
                <a:spcPct val="90000"/>
              </a:lnSpc>
              <a:spcAft>
                <a:spcPts val="600"/>
              </a:spcAft>
              <a:buFont typeface="Arial" panose="020B0604020202020204" pitchFamily="34" charset="0"/>
              <a:buChar char="•"/>
            </a:pPr>
            <a:r>
              <a:rPr lang="en-US" sz="2100" b="0" i="0" dirty="0">
                <a:effectLst/>
              </a:rPr>
              <a:t>The dose of exercise can be described using the so-called FITT factors, where FITT stands for Frequency, Intensity, Time, and Type of activity</a:t>
            </a:r>
            <a:endParaRPr lang="en-US" sz="2100" b="0" i="0" dirty="0">
              <a:effectLst/>
            </a:endParaRPr>
          </a:p>
          <a:p>
            <a:pPr marL="342900" indent="-342900" algn="just">
              <a:lnSpc>
                <a:spcPct val="90000"/>
              </a:lnSpc>
              <a:spcAft>
                <a:spcPts val="600"/>
              </a:spcAft>
              <a:buFont typeface="Arial" panose="020B0604020202020204" pitchFamily="34" charset="0"/>
              <a:buChar char="•"/>
            </a:pPr>
            <a:endParaRPr lang="en-US" sz="2100" dirty="0"/>
          </a:p>
          <a:p>
            <a:pPr marL="342900" indent="-342900" algn="just">
              <a:lnSpc>
                <a:spcPct val="90000"/>
              </a:lnSpc>
              <a:spcAft>
                <a:spcPts val="600"/>
              </a:spcAft>
              <a:buFont typeface="Arial" panose="020B0604020202020204" pitchFamily="34" charset="0"/>
              <a:buChar char="•"/>
            </a:pPr>
            <a:r>
              <a:rPr lang="en-US" sz="2100" b="0" i="0" dirty="0">
                <a:effectLst/>
              </a:rPr>
              <a:t>The same principle could be used endurance training to dose a load</a:t>
            </a:r>
            <a:endParaRPr lang="en-US" sz="2100" dirty="0"/>
          </a:p>
          <a:p>
            <a:pPr algn="just">
              <a:lnSpc>
                <a:spcPct val="90000"/>
              </a:lnSpc>
              <a:spcAft>
                <a:spcPts val="600"/>
              </a:spcAft>
            </a:pPr>
            <a:endParaRPr lang="en-US" sz="2100" b="0" i="0" dirty="0">
              <a:effectLst/>
            </a:endParaRPr>
          </a:p>
          <a:p>
            <a:pPr marL="342900" indent="-342900">
              <a:lnSpc>
                <a:spcPct val="90000"/>
              </a:lnSpc>
              <a:spcAft>
                <a:spcPts val="600"/>
              </a:spcAft>
              <a:buFont typeface="Arial" panose="020B0604020202020204" pitchFamily="34" charset="0"/>
              <a:buChar char="•"/>
            </a:pPr>
            <a:r>
              <a:rPr lang="en-US" sz="2100" dirty="0"/>
              <a:t>S</a:t>
            </a:r>
            <a:r>
              <a:rPr lang="en-US" sz="2100" b="0" i="0" dirty="0">
                <a:effectLst/>
              </a:rPr>
              <a:t>ome individuals may not respond as expected because of individual variability in the magnitude of response to a particular exercise regimen</a:t>
            </a:r>
            <a:endParaRPr lang="en-US" sz="2100" b="0" i="0" dirty="0">
              <a:effectLst/>
            </a:endParaRPr>
          </a:p>
          <a:p>
            <a:pPr marL="342900" indent="-342900">
              <a:lnSpc>
                <a:spcPct val="90000"/>
              </a:lnSpc>
              <a:spcAft>
                <a:spcPts val="600"/>
              </a:spcAft>
              <a:buFont typeface="Arial" panose="020B0604020202020204" pitchFamily="34" charset="0"/>
              <a:buChar char="•"/>
            </a:pPr>
            <a:endParaRPr lang="en-US" sz="2100" dirty="0"/>
          </a:p>
          <a:p>
            <a:pPr marL="342900" indent="-342900">
              <a:lnSpc>
                <a:spcPct val="90000"/>
              </a:lnSpc>
              <a:spcAft>
                <a:spcPts val="600"/>
              </a:spcAft>
              <a:buFont typeface="Arial" panose="020B0604020202020204" pitchFamily="34" charset="0"/>
              <a:buChar char="•"/>
            </a:pPr>
            <a:r>
              <a:rPr lang="en-US" sz="2100" b="0" i="0" dirty="0">
                <a:effectLst/>
              </a:rPr>
              <a:t> Furthermore, the FITT principle of exercise may not apply in certain cases because of individual characteristics (e.g., health status, physical ability, age) or athletic and performance goals</a:t>
            </a:r>
            <a:endParaRPr lang="en-US" sz="2100" dirty="0"/>
          </a:p>
          <a:p>
            <a:pPr marL="342900" indent="-342900">
              <a:lnSpc>
                <a:spcPct val="90000"/>
              </a:lnSpc>
              <a:spcAft>
                <a:spcPts val="600"/>
              </a:spcAft>
              <a:buFont typeface="Arial" panose="020B0604020202020204" pitchFamily="34" charset="0"/>
              <a:buChar char="•"/>
            </a:pPr>
            <a:endParaRPr lang="en-US" sz="2100" b="0" i="0" dirty="0">
              <a:effectLst/>
            </a:endParaRPr>
          </a:p>
          <a:p>
            <a:pPr marL="342900" indent="-342900">
              <a:lnSpc>
                <a:spcPct val="90000"/>
              </a:lnSpc>
              <a:spcAft>
                <a:spcPts val="600"/>
              </a:spcAft>
              <a:buFont typeface="Arial" panose="020B0604020202020204" pitchFamily="34" charset="0"/>
              <a:buChar char="•"/>
            </a:pPr>
            <a:r>
              <a:rPr lang="en-US" sz="2100" b="0" i="0" dirty="0">
                <a:effectLst/>
              </a:rPr>
              <a:t>Accommodations to the exercise should be made for individuals with clinical conditions and healthy individuals with special considerations</a:t>
            </a:r>
            <a:endParaRPr lang="en-US" sz="2100" b="0" i="0" dirty="0">
              <a:effectLst/>
            </a:endParaRPr>
          </a:p>
          <a:p>
            <a:pPr>
              <a:lnSpc>
                <a:spcPct val="90000"/>
              </a:lnSpc>
              <a:spcAft>
                <a:spcPts val="600"/>
              </a:spcAft>
            </a:pPr>
            <a:endParaRPr lang="en-US" sz="2000" b="0" i="0" dirty="0">
              <a:effectLst/>
            </a:endParaRPr>
          </a:p>
        </p:txBody>
      </p:sp>
      <p:pic>
        <p:nvPicPr>
          <p:cNvPr id="6" name="Picture 5"/>
          <p:cNvPicPr>
            <a:picLocks noChangeAspect="1"/>
          </p:cNvPicPr>
          <p:nvPr/>
        </p:nvPicPr>
        <p:blipFill rotWithShape="1">
          <a:blip r:embed="rId1"/>
          <a:srcRect l="3768"/>
          <a:stretch>
            <a:fillRect/>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
        <p:nvSpPr>
          <p:cNvPr id="9" name="TextBox 8"/>
          <p:cNvSpPr txBox="1"/>
          <p:nvPr/>
        </p:nvSpPr>
        <p:spPr>
          <a:xfrm>
            <a:off x="4784035" y="6190227"/>
            <a:ext cx="6626087" cy="480131"/>
          </a:xfrm>
          <a:prstGeom prst="rect">
            <a:avLst/>
          </a:prstGeom>
          <a:noFill/>
        </p:spPr>
        <p:txBody>
          <a:bodyPr wrap="square">
            <a:spAutoFit/>
          </a:bodyPr>
          <a:lstStyle/>
          <a:p>
            <a:pPr>
              <a:lnSpc>
                <a:spcPct val="90000"/>
              </a:lnSpc>
              <a:spcAft>
                <a:spcPts val="600"/>
              </a:spcAft>
            </a:pPr>
            <a:r>
              <a:rPr lang="en-US" sz="2800" b="1" i="0" dirty="0">
                <a:solidFill>
                  <a:srgbClr val="FF4747"/>
                </a:solidFill>
                <a:effectLst/>
              </a:rPr>
              <a:t>ACSM recommends to use the FITT method</a:t>
            </a:r>
            <a:endParaRPr lang="en-US" sz="2800" b="0" i="0" dirty="0">
              <a:solidFill>
                <a:srgbClr val="FF4747"/>
              </a:solidFill>
              <a:effectLs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1"/>
          <a:srcRect l="6269" r="21279" b="1"/>
          <a:stretch>
            <a:fillRect/>
          </a:stretch>
        </p:blipFill>
        <p:spPr>
          <a:xfrm>
            <a:off x="2" y="-2"/>
            <a:ext cx="5441859" cy="5654940"/>
          </a:xfrm>
          <a:custGeom>
            <a:avLst/>
            <a:gdLst/>
            <a:ahLst/>
            <a:cxnLst/>
            <a:rect l="l" t="t" r="r" b="b"/>
            <a:pathLst>
              <a:path w="5441859" h="5654940">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p:spPr>
      </p:pic>
      <p:graphicFrame>
        <p:nvGraphicFramePr>
          <p:cNvPr id="7" name="TextBox 2"/>
          <p:cNvGraphicFramePr/>
          <p:nvPr/>
        </p:nvGraphicFramePr>
        <p:xfrm>
          <a:off x="5627077" y="182879"/>
          <a:ext cx="6344529" cy="64570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8" name="Group 7"/>
          <p:cNvGrpSpPr/>
          <p:nvPr/>
        </p:nvGrpSpPr>
        <p:grpSpPr>
          <a:xfrm>
            <a:off x="0" y="5991827"/>
            <a:ext cx="5303538" cy="758311"/>
            <a:chOff x="520495" y="5712"/>
            <a:chExt cx="5303538" cy="758311"/>
          </a:xfrm>
        </p:grpSpPr>
        <p:sp>
          <p:nvSpPr>
            <p:cNvPr id="9" name="Rectangle: Rounded Corners 8"/>
            <p:cNvSpPr/>
            <p:nvPr/>
          </p:nvSpPr>
          <p:spPr>
            <a:xfrm>
              <a:off x="520495" y="5712"/>
              <a:ext cx="5303538" cy="758311"/>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0" name="Rectangle: Rounded Corners 4"/>
            <p:cNvSpPr txBox="1"/>
            <p:nvPr/>
          </p:nvSpPr>
          <p:spPr>
            <a:xfrm>
              <a:off x="542705" y="27922"/>
              <a:ext cx="5259118" cy="7138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3600" b="1" i="0" kern="1200" dirty="0">
                  <a:solidFill>
                    <a:srgbClr val="C00000"/>
                  </a:solidFill>
                </a:rPr>
                <a:t>STRENGTH TRAINING</a:t>
              </a:r>
              <a:endParaRPr lang="en-US" sz="3600" kern="1200" dirty="0">
                <a:solidFill>
                  <a:srgbClr val="C00000"/>
                </a:solidFill>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l="18316" r="17060" b="-1"/>
          <a:stretch>
            <a:fillRect/>
          </a:stretch>
        </p:blipFill>
        <p:spPr>
          <a:xfrm>
            <a:off x="2" y="-2"/>
            <a:ext cx="5441859" cy="5654940"/>
          </a:xfrm>
          <a:custGeom>
            <a:avLst/>
            <a:gdLst/>
            <a:ahLst/>
            <a:cxnLst/>
            <a:rect l="l" t="t" r="r" b="b"/>
            <a:pathLst>
              <a:path w="5441859" h="5654940">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p:spPr>
      </p:pic>
      <p:graphicFrame>
        <p:nvGraphicFramePr>
          <p:cNvPr id="7" name="TextBox 2"/>
          <p:cNvGraphicFramePr/>
          <p:nvPr/>
        </p:nvGraphicFramePr>
        <p:xfrm>
          <a:off x="6234329" y="956602"/>
          <a:ext cx="5314543" cy="42059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1">
            <a:clrChange>
              <a:clrFrom>
                <a:srgbClr val="B1CECE"/>
              </a:clrFrom>
              <a:clrTo>
                <a:srgbClr val="B1CECE">
                  <a:alpha val="0"/>
                </a:srgbClr>
              </a:clrTo>
            </a:clrChange>
            <a:duotone>
              <a:schemeClr val="bg2">
                <a:shade val="45000"/>
                <a:satMod val="135000"/>
              </a:schemeClr>
              <a:prstClr val="white"/>
            </a:duotone>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04461" y="0"/>
            <a:ext cx="10515600" cy="604434"/>
          </a:xfrm>
        </p:spPr>
        <p:txBody>
          <a:bodyPr>
            <a:normAutofit fontScale="90000"/>
          </a:bodyPr>
          <a:lstStyle/>
          <a:p>
            <a:pPr algn="ctr"/>
            <a:r>
              <a:rPr lang="en-US" b="1" dirty="0">
                <a:solidFill>
                  <a:srgbClr val="C00000"/>
                </a:solidFill>
                <a:latin typeface="+mn-lt"/>
              </a:rPr>
              <a:t>Fitness components</a:t>
            </a:r>
            <a:endParaRPr lang="en-US" b="1" dirty="0">
              <a:solidFill>
                <a:srgbClr val="C00000"/>
              </a:solidFill>
              <a:latin typeface="+mn-lt"/>
            </a:endParaRPr>
          </a:p>
        </p:txBody>
      </p:sp>
      <p:sp>
        <p:nvSpPr>
          <p:cNvPr id="4" name="TextBox 3"/>
          <p:cNvSpPr txBox="1"/>
          <p:nvPr/>
        </p:nvSpPr>
        <p:spPr>
          <a:xfrm>
            <a:off x="251790" y="774780"/>
            <a:ext cx="11940210" cy="1077218"/>
          </a:xfrm>
          <a:prstGeom prst="rect">
            <a:avLst/>
          </a:prstGeom>
          <a:noFill/>
        </p:spPr>
        <p:txBody>
          <a:bodyPr wrap="square">
            <a:spAutoFit/>
          </a:bodyPr>
          <a:lstStyle/>
          <a:p>
            <a:pPr algn="ctr"/>
            <a:r>
              <a:rPr lang="en-US" sz="3200" b="1" dirty="0"/>
              <a:t>Fitness can be broken down into 2 strata: health-related and skill-related components </a:t>
            </a:r>
            <a:endParaRPr lang="en-US" sz="3200" b="1" dirty="0"/>
          </a:p>
        </p:txBody>
      </p:sp>
      <p:sp>
        <p:nvSpPr>
          <p:cNvPr id="8" name="TextBox 7"/>
          <p:cNvSpPr txBox="1"/>
          <p:nvPr/>
        </p:nvSpPr>
        <p:spPr>
          <a:xfrm>
            <a:off x="570517" y="2855731"/>
            <a:ext cx="10929225" cy="3046988"/>
          </a:xfrm>
          <a:prstGeom prst="rect">
            <a:avLst/>
          </a:prstGeom>
          <a:noFill/>
          <a:ln>
            <a:solidFill>
              <a:schemeClr val="tx1"/>
            </a:solidFill>
          </a:ln>
        </p:spPr>
        <p:txBody>
          <a:bodyPr wrap="square">
            <a:spAutoFit/>
          </a:bodyPr>
          <a:lstStyle/>
          <a:p>
            <a:pPr marL="285750" indent="-285750">
              <a:buFont typeface="Arial" panose="020B0604020202020204" pitchFamily="34" charset="0"/>
              <a:buChar char="•"/>
            </a:pPr>
            <a:r>
              <a:rPr lang="en-US" sz="2400" b="1" u="sng" dirty="0">
                <a:solidFill>
                  <a:srgbClr val="7030A0"/>
                </a:solidFill>
              </a:rPr>
              <a:t>Cardiovascular endurance </a:t>
            </a:r>
            <a:r>
              <a:rPr lang="en-US" sz="2400" dirty="0">
                <a:sym typeface="Wingdings" panose="05000000000000000000" pitchFamily="2" charset="2"/>
              </a:rPr>
              <a:t></a:t>
            </a:r>
            <a:r>
              <a:rPr lang="en-US" sz="2400" dirty="0"/>
              <a:t>capability of the heart, lungs, and circulatory system to take in, absorb, and use oxygen</a:t>
            </a:r>
            <a:endParaRPr lang="en-US" sz="2400" dirty="0"/>
          </a:p>
          <a:p>
            <a:pPr marL="285750" indent="-285750">
              <a:buFont typeface="Arial" panose="020B0604020202020204" pitchFamily="34" charset="0"/>
              <a:buChar char="•"/>
            </a:pPr>
            <a:r>
              <a:rPr lang="en-US" sz="2400" b="1" u="sng" dirty="0">
                <a:solidFill>
                  <a:srgbClr val="7030A0"/>
                </a:solidFill>
              </a:rPr>
              <a:t>Muscular endurance </a:t>
            </a:r>
            <a:r>
              <a:rPr lang="en-US" sz="2400" dirty="0">
                <a:sym typeface="Wingdings" panose="05000000000000000000" pitchFamily="2" charset="2"/>
              </a:rPr>
              <a:t></a:t>
            </a:r>
            <a:r>
              <a:rPr lang="en-US" sz="2400" dirty="0"/>
              <a:t>capacity of a muscle/group of muscles working together, to maintain continued contractions against a low or moderate resistance</a:t>
            </a:r>
            <a:endParaRPr lang="en-US" sz="2400" dirty="0"/>
          </a:p>
          <a:p>
            <a:pPr marL="285750" indent="-285750">
              <a:buFont typeface="Arial" panose="020B0604020202020204" pitchFamily="34" charset="0"/>
              <a:buChar char="•"/>
            </a:pPr>
            <a:r>
              <a:rPr lang="en-US" sz="2400" b="1" u="sng" dirty="0">
                <a:solidFill>
                  <a:srgbClr val="7030A0"/>
                </a:solidFill>
              </a:rPr>
              <a:t>Strength</a:t>
            </a:r>
            <a:r>
              <a:rPr lang="en-US" sz="2400" dirty="0"/>
              <a:t> </a:t>
            </a:r>
            <a:r>
              <a:rPr lang="en-US" sz="2400" dirty="0">
                <a:sym typeface="Wingdings" panose="05000000000000000000" pitchFamily="2" charset="2"/>
              </a:rPr>
              <a:t></a:t>
            </a:r>
            <a:r>
              <a:rPr lang="en-US" sz="2400" dirty="0"/>
              <a:t>force effectiveness of a muscle or a group of muscles. </a:t>
            </a:r>
            <a:endParaRPr lang="en-US" sz="2400" dirty="0"/>
          </a:p>
          <a:p>
            <a:pPr marL="285750" indent="-285750">
              <a:buFont typeface="Arial" panose="020B0604020202020204" pitchFamily="34" charset="0"/>
              <a:buChar char="•"/>
            </a:pPr>
            <a:r>
              <a:rPr lang="en-US" sz="2400" b="1" u="sng" dirty="0">
                <a:solidFill>
                  <a:srgbClr val="7030A0"/>
                </a:solidFill>
              </a:rPr>
              <a:t>Flexibility</a:t>
            </a:r>
            <a:r>
              <a:rPr lang="en-US" sz="2400" dirty="0"/>
              <a:t> </a:t>
            </a:r>
            <a:r>
              <a:rPr lang="en-US" sz="2400" dirty="0">
                <a:sym typeface="Wingdings" panose="05000000000000000000" pitchFamily="2" charset="2"/>
              </a:rPr>
              <a:t> </a:t>
            </a:r>
            <a:r>
              <a:rPr lang="en-US" sz="2400" dirty="0"/>
              <a:t>mobility of the joints and their associated soft-tissue structures</a:t>
            </a:r>
            <a:endParaRPr lang="en-US" sz="2400" dirty="0"/>
          </a:p>
          <a:p>
            <a:pPr marL="285750" indent="-285750">
              <a:buFont typeface="Arial" panose="020B0604020202020204" pitchFamily="34" charset="0"/>
              <a:buChar char="•"/>
            </a:pPr>
            <a:r>
              <a:rPr lang="en-US" sz="2400" b="1" u="sng" dirty="0">
                <a:solidFill>
                  <a:srgbClr val="7030A0"/>
                </a:solidFill>
              </a:rPr>
              <a:t>Body composition</a:t>
            </a:r>
            <a:r>
              <a:rPr lang="en-US" sz="2400" b="1" dirty="0">
                <a:solidFill>
                  <a:srgbClr val="7030A0"/>
                </a:solidFill>
              </a:rPr>
              <a:t> </a:t>
            </a:r>
            <a:r>
              <a:rPr lang="en-US" sz="2400" b="1" dirty="0">
                <a:solidFill>
                  <a:srgbClr val="7030A0"/>
                </a:solidFill>
                <a:sym typeface="Wingdings" panose="05000000000000000000" pitchFamily="2" charset="2"/>
              </a:rPr>
              <a:t> </a:t>
            </a:r>
            <a:r>
              <a:rPr lang="en-US" sz="2400" dirty="0"/>
              <a:t>the proportional segmentation of body weight into lean and fat constituents</a:t>
            </a:r>
            <a:endParaRPr lang="en-US" sz="2400" dirty="0"/>
          </a:p>
        </p:txBody>
      </p:sp>
      <p:sp>
        <p:nvSpPr>
          <p:cNvPr id="14" name="TextBox 13"/>
          <p:cNvSpPr txBox="1"/>
          <p:nvPr/>
        </p:nvSpPr>
        <p:spPr>
          <a:xfrm>
            <a:off x="507365" y="2025015"/>
            <a:ext cx="10992485" cy="460375"/>
          </a:xfrm>
          <a:prstGeom prst="rect">
            <a:avLst/>
          </a:prstGeom>
          <a:noFill/>
        </p:spPr>
        <p:txBody>
          <a:bodyPr wrap="square">
            <a:spAutoFit/>
          </a:bodyPr>
          <a:lstStyle/>
          <a:p>
            <a:r>
              <a:rPr lang="en-US" sz="2400" b="1" u="sng" dirty="0"/>
              <a:t>Health related fitness components </a:t>
            </a:r>
            <a:r>
              <a:rPr lang="en-US" sz="2400" b="1" dirty="0"/>
              <a:t>have the potential to impact one’s quality of life</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8940" y="2649855"/>
            <a:ext cx="11534140" cy="3784600"/>
          </a:xfrm>
          <a:prstGeom prst="rect">
            <a:avLst/>
          </a:prstGeom>
          <a:noFill/>
          <a:ln>
            <a:solidFill>
              <a:schemeClr val="tx1"/>
            </a:solidFill>
          </a:ln>
        </p:spPr>
        <p:txBody>
          <a:bodyPr wrap="square">
            <a:spAutoFit/>
          </a:bodyPr>
          <a:lstStyle/>
          <a:p>
            <a:pPr marL="285750" indent="-285750">
              <a:buFont typeface="Arial" panose="020B0604020202020204" pitchFamily="34" charset="0"/>
              <a:buChar char="•"/>
            </a:pPr>
            <a:r>
              <a:rPr lang="en-US" sz="2400" b="1" u="sng" dirty="0">
                <a:solidFill>
                  <a:srgbClr val="C00000"/>
                </a:solidFill>
              </a:rPr>
              <a:t>Agility</a:t>
            </a:r>
            <a:r>
              <a:rPr lang="en-US" sz="2400" dirty="0"/>
              <a:t> </a:t>
            </a:r>
            <a:r>
              <a:rPr lang="en-US" sz="2400" dirty="0">
                <a:sym typeface="Wingdings" panose="05000000000000000000" pitchFamily="2" charset="2"/>
              </a:rPr>
              <a:t> </a:t>
            </a:r>
            <a:r>
              <a:rPr lang="en-US" sz="2400" dirty="0"/>
              <a:t>ability to change direction of the body or parts of the body, incorporating elements of deceleration and acceleration</a:t>
            </a:r>
            <a:endParaRPr lang="en-US" sz="2400" dirty="0"/>
          </a:p>
          <a:p>
            <a:pPr marL="285750" indent="-285750">
              <a:buFont typeface="Arial" panose="020B0604020202020204" pitchFamily="34" charset="0"/>
              <a:buChar char="•"/>
            </a:pPr>
            <a:r>
              <a:rPr lang="en-US" sz="2400" b="1" u="sng" dirty="0">
                <a:solidFill>
                  <a:srgbClr val="C00000"/>
                </a:solidFill>
              </a:rPr>
              <a:t>Balance</a:t>
            </a:r>
            <a:r>
              <a:rPr lang="en-US" sz="2400" dirty="0"/>
              <a:t> </a:t>
            </a:r>
            <a:r>
              <a:rPr lang="en-US" sz="2400" dirty="0">
                <a:sym typeface="Wingdings" panose="05000000000000000000" pitchFamily="2" charset="2"/>
              </a:rPr>
              <a:t> </a:t>
            </a:r>
            <a:r>
              <a:rPr lang="en-US" sz="2400" dirty="0"/>
              <a:t>ability to maintain both static and dynamic equilibrium of the body parts as well as the whole body</a:t>
            </a:r>
            <a:endParaRPr lang="en-US" sz="2400" dirty="0"/>
          </a:p>
          <a:p>
            <a:pPr marL="285750" indent="-285750">
              <a:buFont typeface="Arial" panose="020B0604020202020204" pitchFamily="34" charset="0"/>
              <a:buChar char="•"/>
            </a:pPr>
            <a:r>
              <a:rPr lang="en-US" sz="2400" b="1" u="sng" dirty="0">
                <a:solidFill>
                  <a:srgbClr val="C00000"/>
                </a:solidFill>
              </a:rPr>
              <a:t>Coordination</a:t>
            </a:r>
            <a:r>
              <a:rPr lang="en-US" sz="2400" dirty="0"/>
              <a:t> </a:t>
            </a:r>
            <a:r>
              <a:rPr lang="en-US" sz="2400" dirty="0">
                <a:sym typeface="Wingdings" panose="05000000000000000000" pitchFamily="2" charset="2"/>
              </a:rPr>
              <a:t> </a:t>
            </a:r>
            <a:r>
              <a:rPr lang="en-US" sz="2400" dirty="0"/>
              <a:t>ability to perform a range of simple to complex movements with precision, timing, and continuity</a:t>
            </a:r>
            <a:endParaRPr lang="en-US" sz="2400" dirty="0"/>
          </a:p>
          <a:p>
            <a:pPr marL="285750" indent="-285750">
              <a:buFont typeface="Arial" panose="020B0604020202020204" pitchFamily="34" charset="0"/>
              <a:buChar char="•"/>
            </a:pPr>
            <a:r>
              <a:rPr lang="en-US" sz="2400" b="1" u="sng" dirty="0">
                <a:solidFill>
                  <a:srgbClr val="C00000"/>
                </a:solidFill>
              </a:rPr>
              <a:t>Power</a:t>
            </a:r>
            <a:r>
              <a:rPr lang="en-US" sz="2400" dirty="0"/>
              <a:t> </a:t>
            </a:r>
            <a:r>
              <a:rPr lang="en-US" sz="2400" dirty="0">
                <a:sym typeface="Wingdings" panose="05000000000000000000" pitchFamily="2" charset="2"/>
              </a:rPr>
              <a:t> </a:t>
            </a:r>
            <a:r>
              <a:rPr lang="en-US" sz="2400" dirty="0"/>
              <a:t>ability to achieve optimal force development of the voluntary muscles—but in a minimal time period</a:t>
            </a:r>
            <a:endParaRPr lang="en-US" sz="2400" dirty="0"/>
          </a:p>
          <a:p>
            <a:pPr marL="285750" indent="-285750">
              <a:buFont typeface="Arial" panose="020B0604020202020204" pitchFamily="34" charset="0"/>
              <a:buChar char="•"/>
            </a:pPr>
            <a:r>
              <a:rPr lang="en-US" sz="2400" b="1" u="sng" dirty="0">
                <a:solidFill>
                  <a:srgbClr val="C00000"/>
                </a:solidFill>
              </a:rPr>
              <a:t>Reaction speed</a:t>
            </a:r>
            <a:r>
              <a:rPr lang="en-US" sz="2400" b="1" u="sng" dirty="0">
                <a:solidFill>
                  <a:srgbClr val="7030A0"/>
                </a:solidFill>
              </a:rPr>
              <a:t> </a:t>
            </a:r>
            <a:r>
              <a:rPr lang="en-US" sz="2400" dirty="0">
                <a:sym typeface="Wingdings" panose="05000000000000000000" pitchFamily="2" charset="2"/>
              </a:rPr>
              <a:t> </a:t>
            </a:r>
            <a:r>
              <a:rPr lang="en-US" sz="2400" dirty="0"/>
              <a:t>ability to recruit selected neuromuscular responses with a minimal time delay</a:t>
            </a:r>
            <a:endParaRPr lang="en-US" sz="2400" dirty="0"/>
          </a:p>
        </p:txBody>
      </p:sp>
      <p:sp>
        <p:nvSpPr>
          <p:cNvPr id="4" name="TextBox 3"/>
          <p:cNvSpPr txBox="1"/>
          <p:nvPr/>
        </p:nvSpPr>
        <p:spPr>
          <a:xfrm>
            <a:off x="5222030" y="280092"/>
            <a:ext cx="5254824" cy="1938992"/>
          </a:xfrm>
          <a:prstGeom prst="rect">
            <a:avLst/>
          </a:prstGeom>
          <a:noFill/>
          <a:ln>
            <a:solidFill>
              <a:schemeClr val="tx1"/>
            </a:solidFill>
          </a:ln>
        </p:spPr>
        <p:txBody>
          <a:bodyPr wrap="square">
            <a:spAutoFit/>
          </a:bodyPr>
          <a:lstStyle/>
          <a:p>
            <a:r>
              <a:rPr lang="en-US" sz="2400" b="1" u="sng" dirty="0">
                <a:solidFill>
                  <a:srgbClr val="002060"/>
                </a:solidFill>
              </a:rPr>
              <a:t>Skill-related fitness components </a:t>
            </a:r>
            <a:r>
              <a:rPr lang="en-US" sz="2400" b="1" dirty="0">
                <a:solidFill>
                  <a:srgbClr val="002060"/>
                </a:solidFill>
              </a:rPr>
              <a:t>are desirable for many sporting activities, but a deficiency in these won’t negatively impact your health, as with health-related components of fitness</a:t>
            </a:r>
            <a:endParaRPr lang="en-US" sz="2400" b="1" dirty="0">
              <a:solidFill>
                <a:srgbClr val="002060"/>
              </a:solidFill>
            </a:endParaRPr>
          </a:p>
        </p:txBody>
      </p:sp>
      <p:sp>
        <p:nvSpPr>
          <p:cNvPr id="6" name="TextBox 5"/>
          <p:cNvSpPr txBox="1"/>
          <p:nvPr/>
        </p:nvSpPr>
        <p:spPr>
          <a:xfrm>
            <a:off x="523067" y="458513"/>
            <a:ext cx="4684364" cy="707886"/>
          </a:xfrm>
          <a:prstGeom prst="rect">
            <a:avLst/>
          </a:prstGeom>
          <a:noFill/>
        </p:spPr>
        <p:txBody>
          <a:bodyPr wrap="square">
            <a:spAutoFit/>
          </a:bodyPr>
          <a:lstStyle/>
          <a:p>
            <a:r>
              <a:rPr lang="en-US" sz="4000" b="1" dirty="0">
                <a:solidFill>
                  <a:srgbClr val="C00000"/>
                </a:solidFill>
              </a:rPr>
              <a:t>Fitness components:</a:t>
            </a:r>
            <a:endParaRPr lang="en-US"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1">
            <a:alphaModFix amt="35000"/>
          </a:blip>
          <a:stretch>
            <a:fillRect/>
          </a:stretch>
        </p:blipFill>
        <p:spPr>
          <a:xfrm>
            <a:off x="-1441342" y="0"/>
            <a:ext cx="13633342" cy="6858000"/>
          </a:xfrm>
          <a:prstGeom prst="rect">
            <a:avLst/>
          </a:prstGeom>
        </p:spPr>
      </p:pic>
      <p:sp>
        <p:nvSpPr>
          <p:cNvPr id="2" name="Title 1"/>
          <p:cNvSpPr>
            <a:spLocks noGrp="1"/>
          </p:cNvSpPr>
          <p:nvPr>
            <p:ph type="title"/>
          </p:nvPr>
        </p:nvSpPr>
        <p:spPr>
          <a:xfrm>
            <a:off x="864704" y="166343"/>
            <a:ext cx="10515600" cy="761310"/>
          </a:xfrm>
        </p:spPr>
        <p:txBody>
          <a:bodyPr/>
          <a:lstStyle/>
          <a:p>
            <a:pPr algn="ctr"/>
            <a:r>
              <a:rPr lang="en-US" b="1" dirty="0">
                <a:solidFill>
                  <a:srgbClr val="C00000"/>
                </a:solidFill>
                <a:latin typeface="+mn-lt"/>
              </a:rPr>
              <a:t>The need for different Exercise programs</a:t>
            </a:r>
            <a:endParaRPr lang="en-US" b="1" dirty="0">
              <a:solidFill>
                <a:srgbClr val="C00000"/>
              </a:solidFill>
              <a:latin typeface="+mn-lt"/>
            </a:endParaRPr>
          </a:p>
        </p:txBody>
      </p:sp>
      <p:sp>
        <p:nvSpPr>
          <p:cNvPr id="4" name="TextBox 3"/>
          <p:cNvSpPr txBox="1"/>
          <p:nvPr/>
        </p:nvSpPr>
        <p:spPr>
          <a:xfrm>
            <a:off x="463827" y="937089"/>
            <a:ext cx="11436626" cy="830997"/>
          </a:xfrm>
          <a:prstGeom prst="rect">
            <a:avLst/>
          </a:prstGeom>
          <a:noFill/>
          <a:ln>
            <a:solidFill>
              <a:schemeClr val="tx1"/>
            </a:solidFill>
          </a:ln>
        </p:spPr>
        <p:txBody>
          <a:bodyPr wrap="square">
            <a:spAutoFit/>
          </a:bodyPr>
          <a:lstStyle/>
          <a:p>
            <a:pPr marL="285750" indent="-285750">
              <a:buFont typeface="Arial" panose="020B0604020202020204" pitchFamily="34" charset="0"/>
              <a:buChar char="•"/>
            </a:pPr>
            <a:r>
              <a:rPr lang="en-US" sz="2400" b="1" dirty="0"/>
              <a:t>There are many influences on total fitness, and thus different ways of exercising </a:t>
            </a:r>
            <a:endParaRPr lang="en-US" sz="2400" b="1" dirty="0"/>
          </a:p>
          <a:p>
            <a:pPr marL="285750" indent="-285750">
              <a:buFont typeface="Arial" panose="020B0604020202020204" pitchFamily="34" charset="0"/>
              <a:buChar char="•"/>
            </a:pPr>
            <a:r>
              <a:rPr lang="en-US" sz="2400" b="1" dirty="0"/>
              <a:t>A program designed to improve only one of these components won’t satisfy the others</a:t>
            </a:r>
            <a:endParaRPr lang="en-US" sz="2400" b="1" dirty="0"/>
          </a:p>
        </p:txBody>
      </p:sp>
      <p:sp>
        <p:nvSpPr>
          <p:cNvPr id="6" name="TextBox 5"/>
          <p:cNvSpPr txBox="1"/>
          <p:nvPr/>
        </p:nvSpPr>
        <p:spPr>
          <a:xfrm>
            <a:off x="635430" y="2655325"/>
            <a:ext cx="4293031" cy="3416320"/>
          </a:xfrm>
          <a:prstGeom prst="rect">
            <a:avLst/>
          </a:prstGeom>
          <a:noFill/>
          <a:ln>
            <a:solidFill>
              <a:schemeClr val="tx1"/>
            </a:solidFill>
          </a:ln>
        </p:spPr>
        <p:txBody>
          <a:bodyPr wrap="square">
            <a:spAutoFit/>
          </a:bodyPr>
          <a:lstStyle/>
          <a:p>
            <a:r>
              <a:rPr lang="en-US" sz="2400" b="1" u="sng" dirty="0"/>
              <a:t>Cardiovascular Endurance</a:t>
            </a:r>
            <a:r>
              <a:rPr lang="en-US" sz="2400" b="1" dirty="0"/>
              <a:t>: </a:t>
            </a:r>
            <a:r>
              <a:rPr lang="en-US" sz="2400" dirty="0"/>
              <a:t>also referred to as cardiorespiratory fitness (CV), </a:t>
            </a:r>
            <a:r>
              <a:rPr lang="en-US" sz="2400" b="1" dirty="0"/>
              <a:t>cardio, stamina, and aerobic fitness</a:t>
            </a:r>
            <a:r>
              <a:rPr lang="en-US" sz="2400" dirty="0"/>
              <a:t>—is improved through specific activity that usually involves number of large muscle groups and is sustained for a certain length of time</a:t>
            </a:r>
            <a:endParaRPr lang="en-US" sz="2400" dirty="0"/>
          </a:p>
          <a:p>
            <a:r>
              <a:rPr lang="en-US" sz="2400" dirty="0" err="1"/>
              <a:t>Eg</a:t>
            </a:r>
            <a:r>
              <a:rPr lang="en-US" sz="2400" dirty="0"/>
              <a:t>: aerobics, jogging, and cycling</a:t>
            </a:r>
            <a:endParaRPr lang="en-US" sz="2000" dirty="0"/>
          </a:p>
        </p:txBody>
      </p:sp>
      <p:sp>
        <p:nvSpPr>
          <p:cNvPr id="8" name="TextBox 7"/>
          <p:cNvSpPr txBox="1"/>
          <p:nvPr/>
        </p:nvSpPr>
        <p:spPr>
          <a:xfrm>
            <a:off x="6044787" y="2478097"/>
            <a:ext cx="5605670" cy="4154984"/>
          </a:xfrm>
          <a:prstGeom prst="rect">
            <a:avLst/>
          </a:prstGeom>
          <a:noFill/>
          <a:ln>
            <a:solidFill>
              <a:schemeClr val="tx1"/>
            </a:solidFill>
          </a:ln>
        </p:spPr>
        <p:txBody>
          <a:bodyPr wrap="square">
            <a:spAutoFit/>
          </a:bodyPr>
          <a:lstStyle/>
          <a:p>
            <a:r>
              <a:rPr lang="en-US" sz="2400" b="1" dirty="0"/>
              <a:t>The American College of Sports Medicine recommends</a:t>
            </a:r>
            <a:r>
              <a:rPr lang="en-US" sz="2400" dirty="0"/>
              <a:t>:</a:t>
            </a:r>
            <a:endParaRPr lang="en-US" sz="2400" dirty="0"/>
          </a:p>
          <a:p>
            <a:pPr marL="342900" indent="-342900">
              <a:buFont typeface="Arial" panose="020B0604020202020204" pitchFamily="34" charset="0"/>
              <a:buChar char="•"/>
            </a:pPr>
            <a:r>
              <a:rPr lang="en-US" sz="2400" b="1" dirty="0">
                <a:solidFill>
                  <a:srgbClr val="002060"/>
                </a:solidFill>
              </a:rPr>
              <a:t>About 30 minutes of exercise at medium intensity for 5 days/</a:t>
            </a:r>
            <a:r>
              <a:rPr lang="en-US" sz="2400" b="1" dirty="0" err="1">
                <a:solidFill>
                  <a:srgbClr val="002060"/>
                </a:solidFill>
              </a:rPr>
              <a:t>wk</a:t>
            </a:r>
            <a:r>
              <a:rPr lang="en-US" sz="2400" b="1" dirty="0">
                <a:solidFill>
                  <a:srgbClr val="002060"/>
                </a:solidFill>
              </a:rPr>
              <a:t> </a:t>
            </a:r>
            <a:endParaRPr lang="en-US" sz="2400" b="1" dirty="0">
              <a:solidFill>
                <a:srgbClr val="002060"/>
              </a:solidFill>
            </a:endParaRPr>
          </a:p>
          <a:p>
            <a:pPr marL="342900" indent="-342900">
              <a:buFont typeface="Arial" panose="020B0604020202020204" pitchFamily="34" charset="0"/>
              <a:buChar char="•"/>
            </a:pPr>
            <a:r>
              <a:rPr lang="en-US" sz="2400" b="1" dirty="0">
                <a:solidFill>
                  <a:srgbClr val="002060"/>
                </a:solidFill>
              </a:rPr>
              <a:t>or 20 minutes at high intensity for 3 days per week</a:t>
            </a:r>
            <a:endParaRPr lang="en-US" sz="2400" b="1" dirty="0">
              <a:solidFill>
                <a:srgbClr val="002060"/>
              </a:solidFill>
            </a:endParaRPr>
          </a:p>
          <a:p>
            <a:pPr marL="342900" indent="-342900">
              <a:buFont typeface="Arial" panose="020B0604020202020204" pitchFamily="34" charset="0"/>
              <a:buChar char="•"/>
            </a:pPr>
            <a:r>
              <a:rPr lang="en-US" sz="2400" b="1" dirty="0">
                <a:solidFill>
                  <a:srgbClr val="002060"/>
                </a:solidFill>
              </a:rPr>
              <a:t>For weight loss 60 minutes of exercise at a time</a:t>
            </a:r>
            <a:endParaRPr lang="en-US" sz="2400" b="1" dirty="0">
              <a:solidFill>
                <a:srgbClr val="002060"/>
              </a:solidFill>
            </a:endParaRPr>
          </a:p>
          <a:p>
            <a:pPr marL="342900" indent="-342900">
              <a:buFont typeface="Arial" panose="020B0604020202020204" pitchFamily="34" charset="0"/>
              <a:buChar char="•"/>
            </a:pPr>
            <a:r>
              <a:rPr lang="en-US" sz="2400" b="1" dirty="0">
                <a:solidFill>
                  <a:srgbClr val="002060"/>
                </a:solidFill>
              </a:rPr>
              <a:t>Even 15 minutes can have a significant impact, to build up as the body strengthens</a:t>
            </a:r>
            <a:endParaRPr lang="en-US" sz="2400" b="1" dirty="0">
              <a:solidFill>
                <a:srgbClr val="00206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p:cNvSpPr>
            <a:spLocks noGrp="1" noRot="1" noChangeAspect="1" noMove="1" noResize="1" noEditPoints="1" noAdjustHandles="1" noChangeArrowheads="1" noChangeShapeType="1" noTextEdit="1"/>
          </p:cNvSpPr>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2" name="Picture 11"/>
          <p:cNvPicPr>
            <a:picLocks noChangeAspect="1"/>
          </p:cNvPicPr>
          <p:nvPr/>
        </p:nvPicPr>
        <p:blipFill rotWithShape="1">
          <a:blip r:embed="rId1"/>
          <a:srcRect t="108" b="958"/>
          <a:stretch>
            <a:fillRect/>
          </a:stretch>
        </p:blipFill>
        <p:spPr>
          <a:xfrm>
            <a:off x="5730391" y="573437"/>
            <a:ext cx="6461609" cy="4794546"/>
          </a:xfrm>
          <a:prstGeom prst="rect">
            <a:avLst/>
          </a:prstGeom>
        </p:spPr>
      </p:pic>
      <p:sp>
        <p:nvSpPr>
          <p:cNvPr id="2" name="Title 1"/>
          <p:cNvSpPr>
            <a:spLocks noGrp="1"/>
          </p:cNvSpPr>
          <p:nvPr>
            <p:ph type="title"/>
          </p:nvPr>
        </p:nvSpPr>
        <p:spPr>
          <a:xfrm>
            <a:off x="326757" y="0"/>
            <a:ext cx="4105759" cy="1330839"/>
          </a:xfrm>
        </p:spPr>
        <p:txBody>
          <a:bodyPr vert="horz" lIns="91440" tIns="45720" rIns="91440" bIns="45720" rtlCol="0" anchor="ctr">
            <a:normAutofit/>
          </a:bodyPr>
          <a:lstStyle/>
          <a:p>
            <a:r>
              <a:rPr lang="en-US" sz="2800" b="1" kern="1200" dirty="0">
                <a:solidFill>
                  <a:srgbClr val="C00000"/>
                </a:solidFill>
                <a:latin typeface="+mn-lt"/>
                <a:ea typeface="+mj-ea"/>
                <a:cs typeface="+mj-cs"/>
              </a:rPr>
              <a:t>What happens to the body when one exercises?</a:t>
            </a:r>
            <a:endParaRPr lang="en-US" sz="2800" b="1" kern="1200" dirty="0">
              <a:solidFill>
                <a:srgbClr val="C00000"/>
              </a:solidFill>
              <a:latin typeface="+mn-lt"/>
              <a:ea typeface="+mj-ea"/>
              <a:cs typeface="+mj-cs"/>
            </a:endParaRPr>
          </a:p>
        </p:txBody>
      </p:sp>
      <p:sp>
        <p:nvSpPr>
          <p:cNvPr id="6" name="TextBox 5"/>
          <p:cNvSpPr txBox="1"/>
          <p:nvPr/>
        </p:nvSpPr>
        <p:spPr>
          <a:xfrm>
            <a:off x="6946833" y="6180647"/>
            <a:ext cx="4676896" cy="461665"/>
          </a:xfrm>
          <a:prstGeom prst="rect">
            <a:avLst/>
          </a:prstGeom>
          <a:noFill/>
          <a:ln>
            <a:solidFill>
              <a:schemeClr val="tx1"/>
            </a:solidFill>
          </a:ln>
        </p:spPr>
        <p:txBody>
          <a:bodyPr wrap="square">
            <a:spAutoFit/>
          </a:bodyPr>
          <a:lstStyle/>
          <a:p>
            <a:pPr>
              <a:spcAft>
                <a:spcPts val="600"/>
              </a:spcAft>
            </a:pPr>
            <a:r>
              <a:rPr lang="en-US" sz="2400" b="1" dirty="0">
                <a:solidFill>
                  <a:srgbClr val="002060"/>
                </a:solidFill>
              </a:rPr>
              <a:t>Lungs don’t actually become larger</a:t>
            </a:r>
            <a:endParaRPr lang="en-US" sz="2400" b="1" dirty="0">
              <a:solidFill>
                <a:srgbClr val="002060"/>
              </a:solidFill>
            </a:endParaRPr>
          </a:p>
        </p:txBody>
      </p:sp>
      <p:graphicFrame>
        <p:nvGraphicFramePr>
          <p:cNvPr id="42" name="TextBox 3"/>
          <p:cNvGraphicFramePr/>
          <p:nvPr/>
        </p:nvGraphicFramePr>
        <p:xfrm>
          <a:off x="232477" y="1162372"/>
          <a:ext cx="5408906" cy="55483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6" name="Picture 15"/>
          <p:cNvPicPr>
            <a:picLocks noChangeAspect="1"/>
          </p:cNvPicPr>
          <p:nvPr/>
        </p:nvPicPr>
        <p:blipFill>
          <a:blip r:embed="rId7"/>
          <a:stretch>
            <a:fillRect/>
          </a:stretch>
        </p:blipFill>
        <p:spPr>
          <a:xfrm>
            <a:off x="5981700" y="5796366"/>
            <a:ext cx="908588" cy="90858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1">
            <a:alphaModFix amt="50000"/>
            <a:extLst>
              <a:ext uri="{BEBA8EAE-BF5A-486C-A8C5-ECC9F3942E4B}">
                <a14:imgProps xmlns:a14="http://schemas.microsoft.com/office/drawing/2010/main">
                  <a14:imgLayer r:embed="rId2">
                    <a14:imgEffect>
                      <a14:saturation sat="300000"/>
                    </a14:imgEffect>
                  </a14:imgLayer>
                </a14:imgProps>
              </a:ext>
            </a:extLst>
          </a:blip>
          <a:stretch>
            <a:fillRect/>
          </a:stretch>
        </p:blipFill>
        <p:spPr>
          <a:xfrm>
            <a:off x="0" y="654112"/>
            <a:ext cx="12192000" cy="6168217"/>
          </a:xfrm>
          <a:prstGeom prst="rect">
            <a:avLst/>
          </a:prstGeom>
        </p:spPr>
      </p:pic>
      <p:sp>
        <p:nvSpPr>
          <p:cNvPr id="4" name="TextBox 3"/>
          <p:cNvSpPr txBox="1"/>
          <p:nvPr/>
        </p:nvSpPr>
        <p:spPr>
          <a:xfrm>
            <a:off x="265044" y="1045417"/>
            <a:ext cx="6740190" cy="5016758"/>
          </a:xfrm>
          <a:prstGeom prst="rect">
            <a:avLst/>
          </a:prstGeom>
          <a:noFill/>
          <a:ln>
            <a:solidFill>
              <a:schemeClr val="tx1"/>
            </a:solidFill>
          </a:ln>
        </p:spPr>
        <p:txBody>
          <a:bodyPr wrap="square">
            <a:spAutoFit/>
          </a:bodyPr>
          <a:lstStyle/>
          <a:p>
            <a:pPr marL="285750" indent="-285750">
              <a:buFont typeface="Arial" panose="020B0604020202020204" pitchFamily="34" charset="0"/>
              <a:buChar char="•"/>
            </a:pPr>
            <a:r>
              <a:rPr lang="en-US" sz="2000" b="1" dirty="0"/>
              <a:t>Oxygen is transported in the blood as we breathe </a:t>
            </a:r>
            <a:r>
              <a:rPr lang="en-US" sz="2000" dirty="0"/>
              <a:t>– increasing the total blood volume and the concentration of red cells (the carriers of the oxygen)</a:t>
            </a:r>
            <a:endParaRPr lang="en-US" sz="2000" dirty="0"/>
          </a:p>
          <a:p>
            <a:pPr marL="285750" indent="-285750">
              <a:buFont typeface="Arial" panose="020B0604020202020204" pitchFamily="34" charset="0"/>
              <a:buChar char="•"/>
            </a:pPr>
            <a:r>
              <a:rPr lang="en-US" sz="2000" dirty="0"/>
              <a:t> Over time, </a:t>
            </a:r>
            <a:r>
              <a:rPr lang="en-US" sz="2000" b="1" dirty="0"/>
              <a:t>the body grows more capillaries to deliver more oxygen faster</a:t>
            </a:r>
            <a:r>
              <a:rPr lang="en-US" sz="2000" dirty="0"/>
              <a:t> and more efficiently</a:t>
            </a:r>
            <a:endParaRPr lang="en-US" sz="2000" dirty="0"/>
          </a:p>
          <a:p>
            <a:pPr marL="285750" indent="-285750">
              <a:buFont typeface="Arial" panose="020B0604020202020204" pitchFamily="34" charset="0"/>
              <a:buChar char="•"/>
            </a:pPr>
            <a:r>
              <a:rPr lang="en-US" sz="2000" b="1" dirty="0"/>
              <a:t>The blood takes the oxygen to the heart </a:t>
            </a:r>
            <a:r>
              <a:rPr lang="en-US" sz="2000" dirty="0"/>
              <a:t>through the pulmonary veins, and then it is pumped around the whole body</a:t>
            </a:r>
            <a:endParaRPr lang="en-US" sz="2000" dirty="0"/>
          </a:p>
          <a:p>
            <a:pPr marL="285750" indent="-285750">
              <a:buFont typeface="Arial" panose="020B0604020202020204" pitchFamily="34" charset="0"/>
              <a:buChar char="•"/>
            </a:pPr>
            <a:r>
              <a:rPr lang="en-US" sz="2000" dirty="0"/>
              <a:t>Working out leads to the </a:t>
            </a:r>
            <a:r>
              <a:rPr lang="en-US" sz="2000" b="1" dirty="0"/>
              <a:t>heart being able to hold more blood</a:t>
            </a:r>
            <a:r>
              <a:rPr lang="en-US" sz="2000" dirty="0"/>
              <a:t>. </a:t>
            </a:r>
            <a:endParaRPr lang="en-US" sz="2000" dirty="0"/>
          </a:p>
          <a:p>
            <a:pPr marL="285750" indent="-285750">
              <a:buFont typeface="Arial" panose="020B0604020202020204" pitchFamily="34" charset="0"/>
              <a:buChar char="•"/>
            </a:pPr>
            <a:r>
              <a:rPr lang="en-US" sz="2000" dirty="0"/>
              <a:t>The </a:t>
            </a:r>
            <a:r>
              <a:rPr lang="en-US" sz="2000" b="1" dirty="0"/>
              <a:t>wall of the heart becomes stronger</a:t>
            </a:r>
            <a:r>
              <a:rPr lang="en-US" sz="2000" dirty="0"/>
              <a:t>. An increased amount of blood is ejected with each beat. The body is then able to accommodate higher intensities of exercise</a:t>
            </a:r>
            <a:endParaRPr lang="en-US" sz="2000" dirty="0"/>
          </a:p>
          <a:p>
            <a:pPr marL="285750" indent="-285750">
              <a:buFont typeface="Arial" panose="020B0604020202020204" pitchFamily="34" charset="0"/>
              <a:buChar char="•"/>
            </a:pPr>
            <a:r>
              <a:rPr lang="en-US" sz="2000" dirty="0"/>
              <a:t>A by-product is that </a:t>
            </a:r>
            <a:r>
              <a:rPr lang="en-US" sz="2000" b="1" dirty="0"/>
              <a:t>the stronger heart will not have to work as hard when resting, so the resting pulse drops with exercise</a:t>
            </a:r>
            <a:endParaRPr lang="en-US" sz="2000" b="1" dirty="0"/>
          </a:p>
        </p:txBody>
      </p:sp>
      <p:sp>
        <p:nvSpPr>
          <p:cNvPr id="5" name="Title 1"/>
          <p:cNvSpPr>
            <a:spLocks noGrp="1"/>
          </p:cNvSpPr>
          <p:nvPr>
            <p:ph type="title"/>
          </p:nvPr>
        </p:nvSpPr>
        <p:spPr>
          <a:xfrm>
            <a:off x="338627" y="0"/>
            <a:ext cx="10306520" cy="790699"/>
          </a:xfrm>
        </p:spPr>
        <p:txBody>
          <a:bodyPr vert="horz" lIns="91440" tIns="45720" rIns="91440" bIns="45720" rtlCol="0" anchor="ctr">
            <a:normAutofit/>
          </a:bodyPr>
          <a:lstStyle/>
          <a:p>
            <a:r>
              <a:rPr lang="en-US" sz="4000" b="1" dirty="0">
                <a:solidFill>
                  <a:srgbClr val="C00000"/>
                </a:solidFill>
                <a:latin typeface="+mn-lt"/>
              </a:rPr>
              <a:t>What happens to the body when one exercises?</a:t>
            </a:r>
            <a:endParaRPr lang="en-US" sz="4000" b="1" dirty="0">
              <a:solidFill>
                <a:srgbClr val="C00000"/>
              </a:solidFill>
              <a:latin typeface="+mn-lt"/>
            </a:endParaRPr>
          </a:p>
        </p:txBody>
      </p:sp>
      <p:sp>
        <p:nvSpPr>
          <p:cNvPr id="9" name="TextBox 8"/>
          <p:cNvSpPr txBox="1"/>
          <p:nvPr/>
        </p:nvSpPr>
        <p:spPr>
          <a:xfrm>
            <a:off x="7268706" y="1579921"/>
            <a:ext cx="4757980" cy="4401205"/>
          </a:xfrm>
          <a:prstGeom prst="rect">
            <a:avLst/>
          </a:prstGeom>
          <a:noFill/>
          <a:ln>
            <a:solidFill>
              <a:schemeClr val="tx1"/>
            </a:solidFill>
          </a:ln>
        </p:spPr>
        <p:txBody>
          <a:bodyPr wrap="square">
            <a:spAutoFit/>
          </a:bodyPr>
          <a:lstStyle/>
          <a:p>
            <a:pPr marL="285750" indent="-285750">
              <a:buFont typeface="Arial" panose="020B0604020202020204" pitchFamily="34" charset="0"/>
              <a:buChar char="•"/>
            </a:pPr>
            <a:r>
              <a:rPr lang="en-US" sz="2000" dirty="0"/>
              <a:t>Within the muscle cells, </a:t>
            </a:r>
            <a:r>
              <a:rPr lang="en-US" sz="2000" b="1" dirty="0"/>
              <a:t>mitochondria break down food for fuel</a:t>
            </a:r>
            <a:r>
              <a:rPr lang="en-US" sz="2000" dirty="0"/>
              <a:t>, use the oxygen delivered by the blood to do their work</a:t>
            </a:r>
            <a:endParaRPr lang="en-US" sz="2000" dirty="0"/>
          </a:p>
          <a:p>
            <a:pPr marL="285750" indent="-285750">
              <a:buFont typeface="Arial" panose="020B0604020202020204" pitchFamily="34" charset="0"/>
              <a:buChar char="•"/>
            </a:pPr>
            <a:r>
              <a:rPr lang="en-US" sz="2000" dirty="0"/>
              <a:t>The </a:t>
            </a:r>
            <a:r>
              <a:rPr lang="en-US" sz="2000" b="1" dirty="0"/>
              <a:t>number and size of these mitochondria increase </a:t>
            </a:r>
            <a:r>
              <a:rPr lang="en-US" sz="2000" dirty="0"/>
              <a:t>so that the muscles can use more oxygen and sustain greater effort for longer periods of time</a:t>
            </a:r>
            <a:endParaRPr lang="en-US" sz="2000" dirty="0"/>
          </a:p>
          <a:p>
            <a:pPr marL="285750" indent="-285750">
              <a:buFont typeface="Arial" panose="020B0604020202020204" pitchFamily="34" charset="0"/>
              <a:buChar char="•"/>
            </a:pPr>
            <a:r>
              <a:rPr lang="en-US" sz="2000" dirty="0"/>
              <a:t>Exercise changes the way fats are transported in the blood by </a:t>
            </a:r>
            <a:r>
              <a:rPr lang="en-US" sz="2000" b="1" dirty="0"/>
              <a:t>increasing the ratio of high-density lipoproteins (HDL), the “good” cholesterol, to low-density lipoproteins (LDL), </a:t>
            </a:r>
            <a:r>
              <a:rPr lang="en-US" sz="2000" dirty="0"/>
              <a:t>the “bad” cholesterol</a:t>
            </a:r>
            <a:endParaRPr lang="en-US" sz="2000" dirty="0"/>
          </a:p>
        </p:txBody>
      </p:sp>
      <p:sp>
        <p:nvSpPr>
          <p:cNvPr id="13" name="TextBox 12"/>
          <p:cNvSpPr txBox="1"/>
          <p:nvPr/>
        </p:nvSpPr>
        <p:spPr>
          <a:xfrm>
            <a:off x="1037488" y="6316536"/>
            <a:ext cx="6096000" cy="369332"/>
          </a:xfrm>
          <a:prstGeom prst="rect">
            <a:avLst/>
          </a:prstGeom>
          <a:noFill/>
        </p:spPr>
        <p:txBody>
          <a:bodyPr wrap="square">
            <a:spAutoFit/>
          </a:bodyPr>
          <a:lstStyle/>
          <a:p>
            <a:r>
              <a:rPr lang="en-US" b="1" dirty="0">
                <a:solidFill>
                  <a:srgbClr val="0070C0"/>
                </a:solidFill>
              </a:rPr>
              <a:t>https://www.youtube.com/watch?v=Ovk5qEQ9vmw</a:t>
            </a:r>
            <a:endParaRPr lang="en-US" b="1" dirty="0">
              <a:solidFill>
                <a:srgbClr val="0070C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1">
            <a:alphaModFix amt="50000"/>
            <a:extLst>
              <a:ext uri="{BEBA8EAE-BF5A-486C-A8C5-ECC9F3942E4B}">
                <a14:imgProps xmlns:a14="http://schemas.microsoft.com/office/drawing/2010/main">
                  <a14:imgLayer r:embed="rId2">
                    <a14:imgEffect>
                      <a14:saturation sat="200000"/>
                    </a14:imgEffect>
                  </a14:imgLayer>
                </a14:imgProps>
              </a:ext>
            </a:extLst>
          </a:blip>
          <a:stretch>
            <a:fillRect/>
          </a:stretch>
        </p:blipFill>
        <p:spPr>
          <a:xfrm>
            <a:off x="149817" y="-160746"/>
            <a:ext cx="12042183" cy="7204726"/>
          </a:xfrm>
          <a:prstGeom prst="rect">
            <a:avLst/>
          </a:prstGeom>
        </p:spPr>
      </p:pic>
      <p:sp>
        <p:nvSpPr>
          <p:cNvPr id="2" name="Title 1"/>
          <p:cNvSpPr>
            <a:spLocks noGrp="1"/>
          </p:cNvSpPr>
          <p:nvPr>
            <p:ph type="title"/>
          </p:nvPr>
        </p:nvSpPr>
        <p:spPr>
          <a:xfrm>
            <a:off x="276218" y="216432"/>
            <a:ext cx="8743122" cy="575779"/>
          </a:xfrm>
        </p:spPr>
        <p:txBody>
          <a:bodyPr>
            <a:normAutofit fontScale="90000"/>
          </a:bodyPr>
          <a:lstStyle/>
          <a:p>
            <a:pPr algn="ctr"/>
            <a:r>
              <a:rPr lang="en-US" b="1" dirty="0">
                <a:solidFill>
                  <a:srgbClr val="C00000"/>
                </a:solidFill>
                <a:latin typeface="+mn-lt"/>
              </a:rPr>
              <a:t>How to gain from Cardio? Golden rules </a:t>
            </a:r>
            <a:endParaRPr lang="en-US" b="1" dirty="0">
              <a:solidFill>
                <a:srgbClr val="C00000"/>
              </a:solidFill>
              <a:latin typeface="+mn-lt"/>
            </a:endParaRPr>
          </a:p>
        </p:txBody>
      </p:sp>
      <p:sp>
        <p:nvSpPr>
          <p:cNvPr id="5" name="TextBox 4"/>
          <p:cNvSpPr txBox="1"/>
          <p:nvPr/>
        </p:nvSpPr>
        <p:spPr>
          <a:xfrm>
            <a:off x="2898183" y="856357"/>
            <a:ext cx="8911526" cy="5632311"/>
          </a:xfrm>
          <a:prstGeom prst="rect">
            <a:avLst/>
          </a:prstGeom>
          <a:noFill/>
          <a:ln>
            <a:solidFill>
              <a:schemeClr val="tx1"/>
            </a:solidFill>
          </a:ln>
        </p:spPr>
        <p:txBody>
          <a:bodyPr wrap="square">
            <a:spAutoFit/>
          </a:bodyPr>
          <a:lstStyle/>
          <a:p>
            <a:pPr marL="342900" indent="-342900" algn="just">
              <a:buFont typeface="Arial" panose="020B0604020202020204" pitchFamily="34" charset="0"/>
              <a:buChar char="•"/>
            </a:pPr>
            <a:r>
              <a:rPr lang="en-US" sz="2400" dirty="0">
                <a:solidFill>
                  <a:srgbClr val="002060"/>
                </a:solidFill>
              </a:rPr>
              <a:t>Begin with a warm-up that involves gentle and flowing movements of the major limbs. Start with small and gradually increases in amplitude and effort, and work through all the joints</a:t>
            </a:r>
            <a:endParaRPr lang="en-US" sz="2400" dirty="0">
              <a:solidFill>
                <a:srgbClr val="002060"/>
              </a:solidFill>
            </a:endParaRP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solidFill>
                  <a:srgbClr val="321414"/>
                </a:solidFill>
              </a:rPr>
              <a:t>The workout phase features continuous, rhythmic movement that maintains an intensity of between 55% and 90% of your maximum heart rate—which can be estimated by subtracting your age from 220—for between 20 and 60 minutes, depending on your current fitness level</a:t>
            </a:r>
            <a:endParaRPr lang="en-US" sz="2400" dirty="0">
              <a:solidFill>
                <a:srgbClr val="321414"/>
              </a:solidFill>
            </a:endParaRPr>
          </a:p>
          <a:p>
            <a:pPr algn="just"/>
            <a:endParaRPr lang="en-US" sz="2400" dirty="0"/>
          </a:p>
          <a:p>
            <a:pPr marL="342900" indent="-342900" algn="just">
              <a:buFont typeface="Arial" panose="020B0604020202020204" pitchFamily="34" charset="0"/>
              <a:buChar char="•"/>
            </a:pPr>
            <a:r>
              <a:rPr lang="en-US" sz="2400" dirty="0">
                <a:solidFill>
                  <a:srgbClr val="002060"/>
                </a:solidFill>
              </a:rPr>
              <a:t>The final phase is a cooldown that involves incrementally lowering the intensity of your workout. A sudden stop may cause fainting due to the blood pooling in your muscles and to the reduction in the amount of oxygen that is reaching your brain. The cooldown can be followed by some stretching for the major muscle groups</a:t>
            </a:r>
            <a:endParaRPr lang="en-US" sz="2400" dirty="0">
              <a:solidFill>
                <a:srgbClr val="00206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23464</Words>
  <Application>WPS Presentation</Application>
  <PresentationFormat>Widescreen</PresentationFormat>
  <Paragraphs>453</Paragraphs>
  <Slides>32</Slides>
  <Notes>4</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32</vt:i4>
      </vt:variant>
    </vt:vector>
  </HeadingPairs>
  <TitlesOfParts>
    <vt:vector size="49" baseType="lpstr">
      <vt:lpstr>Arial</vt:lpstr>
      <vt:lpstr>SimSun</vt:lpstr>
      <vt:lpstr>Wingdings</vt:lpstr>
      <vt:lpstr>Calibri</vt:lpstr>
      <vt:lpstr>Microsoft YaHei</vt:lpstr>
      <vt:lpstr>Arial Unicode MS</vt:lpstr>
      <vt:lpstr>Calibri Light</vt:lpstr>
      <vt:lpstr>JansonTextLTStd-Roman</vt:lpstr>
      <vt:lpstr>Segoe Print</vt:lpstr>
      <vt:lpstr>Roboto-Regular</vt:lpstr>
      <vt:lpstr>Source Serif Pro</vt:lpstr>
      <vt:lpstr>Calibri</vt:lpstr>
      <vt:lpstr>tisapro-regular</vt:lpstr>
      <vt:lpstr>f37-ginger-bold</vt:lpstr>
      <vt:lpstr>Open Sans</vt:lpstr>
      <vt:lpstr>Algerian</vt:lpstr>
      <vt:lpstr>Office Theme</vt:lpstr>
      <vt:lpstr>Components of  fitness and Well-being  </vt:lpstr>
      <vt:lpstr>PowerPoint 演示文稿</vt:lpstr>
      <vt:lpstr>What is the difference between anatomy and physiology?</vt:lpstr>
      <vt:lpstr>Fitness components</vt:lpstr>
      <vt:lpstr>PowerPoint 演示文稿</vt:lpstr>
      <vt:lpstr>The need for different Exercise programs</vt:lpstr>
      <vt:lpstr>What happens to the body when one exercises?</vt:lpstr>
      <vt:lpstr>What happens to the body when one exercises?</vt:lpstr>
      <vt:lpstr>How to gain from Cardio? Golden rules </vt:lpstr>
      <vt:lpstr>Muscular Endurance and Strength </vt:lpstr>
      <vt:lpstr>Muscular Endurance and Strength </vt:lpstr>
      <vt:lpstr>Flexibility </vt:lpstr>
      <vt:lpstr>Body Composition </vt:lpstr>
      <vt:lpstr>PowerPoint 演示文稿</vt:lpstr>
      <vt:lpstr>PowerPoint 演示文稿</vt:lpstr>
      <vt:lpstr>PowerPoint 演示文稿</vt:lpstr>
      <vt:lpstr>PowerPoint 演示文稿</vt:lpstr>
      <vt:lpstr>What are the mental health benefits of exercise? </vt:lpstr>
      <vt:lpstr> What are the mental health benefits of exercise? </vt:lpstr>
      <vt:lpstr>PowerPoint 演示文稿</vt:lpstr>
      <vt:lpstr>PowerPoint 演示文稿</vt:lpstr>
      <vt:lpstr> Common training principles of exercise  </vt:lpstr>
      <vt:lpstr>PowerPoint 演示文稿</vt:lpstr>
      <vt:lpstr>PowerPoint 演示文稿</vt:lpstr>
      <vt:lpstr>PowerPoint 演示文稿</vt:lpstr>
      <vt:lpstr>PowerPoint 演示文稿</vt:lpstr>
      <vt:lpstr>PowerPoint 演示文稿</vt:lpstr>
      <vt:lpstr>Buffer slides</vt:lpstr>
      <vt:lpstr>What is meant by Cardiovascular exercise? </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Physiological parameters of Well-being</dc:title>
  <dc:creator>Rajlakshmi Guha</dc:creator>
  <cp:lastModifiedBy>abhin</cp:lastModifiedBy>
  <cp:revision>36</cp:revision>
  <dcterms:created xsi:type="dcterms:W3CDTF">2021-01-10T17:58:00Z</dcterms:created>
  <dcterms:modified xsi:type="dcterms:W3CDTF">2022-09-20T08:49:18Z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6098047256D347779FC173373EDE27EE</vt:lpwstr>
  </property>
  <property fmtid="{D5CDD505-2E9C-101B-9397-08002B2CF9AE}" pid="3" name="KSOProductBuildVer">
    <vt:lpwstr>1033-11.2.0.11254</vt:lpwstr>
  </property>
</Properties>
</file>