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333" r:id="rId11"/>
    <p:sldId id="335" r:id="rId12"/>
    <p:sldId id="263" r:id="rId13"/>
    <p:sldId id="337" r:id="rId14"/>
    <p:sldId id="339" r:id="rId15"/>
    <p:sldId id="343" r:id="rId16"/>
    <p:sldId id="347" r:id="rId17"/>
    <p:sldId id="349" r:id="rId18"/>
    <p:sldId id="332" r:id="rId19"/>
    <p:sldId id="286" r:id="rId20"/>
    <p:sldId id="271" r:id="rId21"/>
    <p:sldId id="308" r:id="rId22"/>
    <p:sldId id="311" r:id="rId23"/>
    <p:sldId id="270" r:id="rId24"/>
    <p:sldId id="314" r:id="rId25"/>
    <p:sldId id="313" r:id="rId26"/>
    <p:sldId id="319" r:id="rId27"/>
    <p:sldId id="328" r:id="rId28"/>
    <p:sldId id="288"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12" autoAdjust="0"/>
    <p:restoredTop sz="94249" autoAdjust="0"/>
  </p:normalViewPr>
  <p:slideViewPr>
    <p:cSldViewPr snapToGrid="0">
      <p:cViewPr varScale="1">
        <p:scale>
          <a:sx n="70" d="100"/>
          <a:sy n="70" d="100"/>
        </p:scale>
        <p:origin x="106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5.svg"/><Relationship Id="rId7" Type="http://schemas.openxmlformats.org/officeDocument/2006/relationships/image" Target="../media/image24.png"/><Relationship Id="rId6" Type="http://schemas.openxmlformats.org/officeDocument/2006/relationships/image" Target="../media/image4.svg"/><Relationship Id="rId5" Type="http://schemas.openxmlformats.org/officeDocument/2006/relationships/image" Target="../media/image23.png"/><Relationship Id="rId4" Type="http://schemas.openxmlformats.org/officeDocument/2006/relationships/image" Target="../media/image3.svg"/><Relationship Id="rId3" Type="http://schemas.openxmlformats.org/officeDocument/2006/relationships/image" Target="../media/image22.png"/><Relationship Id="rId2" Type="http://schemas.openxmlformats.org/officeDocument/2006/relationships/image" Target="../media/image2.sv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5.svg"/><Relationship Id="rId7" Type="http://schemas.openxmlformats.org/officeDocument/2006/relationships/image" Target="../media/image24.png"/><Relationship Id="rId6" Type="http://schemas.openxmlformats.org/officeDocument/2006/relationships/image" Target="../media/image4.svg"/><Relationship Id="rId5" Type="http://schemas.openxmlformats.org/officeDocument/2006/relationships/image" Target="../media/image23.png"/><Relationship Id="rId4" Type="http://schemas.openxmlformats.org/officeDocument/2006/relationships/image" Target="../media/image3.svg"/><Relationship Id="rId3" Type="http://schemas.openxmlformats.org/officeDocument/2006/relationships/image" Target="../media/image22.png"/><Relationship Id="rId2" Type="http://schemas.openxmlformats.org/officeDocument/2006/relationships/image" Target="../media/image2.sv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0EAFCD3-C74B-4608-901F-97FBBFBDB3DD}"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0AD6E58C-FF20-4340-AE97-FE2A748369BE}">
      <dgm:prSet/>
      <dgm:spPr/>
      <dgm:t>
        <a:bodyPr/>
        <a:lstStyle/>
        <a:p>
          <a:r>
            <a:rPr lang="en-US"/>
            <a:t>Locus of control</a:t>
          </a:r>
        </a:p>
      </dgm:t>
    </dgm:pt>
    <dgm:pt modelId="{39876708-5E02-4BAC-8580-0D2A30238C01}" cxnId="{E55EB6C3-66FF-4462-A8DE-E2AEFF76250B}" type="parTrans">
      <dgm:prSet/>
      <dgm:spPr/>
      <dgm:t>
        <a:bodyPr/>
        <a:lstStyle/>
        <a:p>
          <a:endParaRPr lang="en-US"/>
        </a:p>
      </dgm:t>
    </dgm:pt>
    <dgm:pt modelId="{5167FEBA-27C7-49EF-88AC-BF5E2FF0F946}" cxnId="{E55EB6C3-66FF-4462-A8DE-E2AEFF76250B}" type="sibTrans">
      <dgm:prSet/>
      <dgm:spPr/>
      <dgm:t>
        <a:bodyPr/>
        <a:lstStyle/>
        <a:p>
          <a:endParaRPr lang="en-US"/>
        </a:p>
      </dgm:t>
    </dgm:pt>
    <dgm:pt modelId="{6CB4A94F-190F-43CD-BEFB-6CB0E20A8DC7}">
      <dgm:prSet/>
      <dgm:spPr/>
      <dgm:t>
        <a:bodyPr/>
        <a:lstStyle/>
        <a:p>
          <a:r>
            <a:rPr lang="en-US"/>
            <a:t>Self esteem</a:t>
          </a:r>
        </a:p>
      </dgm:t>
    </dgm:pt>
    <dgm:pt modelId="{C24348EA-AFA9-4823-8B00-35C07A8844F4}" cxnId="{E703EB5B-4562-4A52-A45C-3223AA0FB98F}" type="parTrans">
      <dgm:prSet/>
      <dgm:spPr/>
      <dgm:t>
        <a:bodyPr/>
        <a:lstStyle/>
        <a:p>
          <a:endParaRPr lang="en-US"/>
        </a:p>
      </dgm:t>
    </dgm:pt>
    <dgm:pt modelId="{0B477856-D92D-4442-9158-D88FA1BE9E58}" cxnId="{E703EB5B-4562-4A52-A45C-3223AA0FB98F}" type="sibTrans">
      <dgm:prSet/>
      <dgm:spPr/>
      <dgm:t>
        <a:bodyPr/>
        <a:lstStyle/>
        <a:p>
          <a:endParaRPr lang="en-US"/>
        </a:p>
      </dgm:t>
    </dgm:pt>
    <dgm:pt modelId="{BCC9F9A1-5E89-495D-9293-3B48C987B0D5}">
      <dgm:prSet/>
      <dgm:spPr/>
      <dgm:t>
        <a:bodyPr/>
        <a:lstStyle/>
        <a:p>
          <a:r>
            <a:rPr lang="en-US"/>
            <a:t>Personality Type </a:t>
          </a:r>
        </a:p>
      </dgm:t>
    </dgm:pt>
    <dgm:pt modelId="{A6AFDF3E-D617-464C-9037-7F82D90F1AB6}" cxnId="{57C379CE-7206-4491-A710-75181ECFB174}" type="parTrans">
      <dgm:prSet/>
      <dgm:spPr/>
      <dgm:t>
        <a:bodyPr/>
        <a:lstStyle/>
        <a:p>
          <a:endParaRPr lang="en-US"/>
        </a:p>
      </dgm:t>
    </dgm:pt>
    <dgm:pt modelId="{71D310FA-7A5F-4E59-A832-C5FDDFC15D87}" cxnId="{57C379CE-7206-4491-A710-75181ECFB174}" type="sibTrans">
      <dgm:prSet/>
      <dgm:spPr/>
      <dgm:t>
        <a:bodyPr/>
        <a:lstStyle/>
        <a:p>
          <a:endParaRPr lang="en-US"/>
        </a:p>
      </dgm:t>
    </dgm:pt>
    <dgm:pt modelId="{A83E094E-CD1E-4898-92FD-2ED0DE79F5D7}">
      <dgm:prSet/>
      <dgm:spPr/>
      <dgm:t>
        <a:bodyPr/>
        <a:lstStyle/>
        <a:p>
          <a:r>
            <a:rPr lang="en-US"/>
            <a:t>Hardiness</a:t>
          </a:r>
        </a:p>
      </dgm:t>
    </dgm:pt>
    <dgm:pt modelId="{BF5659B2-23E3-4483-ACD2-C2F07830C1D3}" cxnId="{621E9CBF-AE7C-40CE-85FD-EACC23D7619D}" type="parTrans">
      <dgm:prSet/>
      <dgm:spPr/>
      <dgm:t>
        <a:bodyPr/>
        <a:lstStyle/>
        <a:p>
          <a:endParaRPr lang="en-US"/>
        </a:p>
      </dgm:t>
    </dgm:pt>
    <dgm:pt modelId="{68B1F07F-EB9F-4BD7-86D4-C6FFA35CB068}" cxnId="{621E9CBF-AE7C-40CE-85FD-EACC23D7619D}" type="sibTrans">
      <dgm:prSet/>
      <dgm:spPr/>
      <dgm:t>
        <a:bodyPr/>
        <a:lstStyle/>
        <a:p>
          <a:endParaRPr lang="en-US"/>
        </a:p>
      </dgm:t>
    </dgm:pt>
    <dgm:pt modelId="{D0480BCB-20E4-4E45-BD7D-4EB2987086AA}" type="pres">
      <dgm:prSet presAssocID="{20EAFCD3-C74B-4608-901F-97FBBFBDB3DD}" presName="matrix" presStyleCnt="0">
        <dgm:presLayoutVars>
          <dgm:chMax val="1"/>
          <dgm:dir/>
          <dgm:resizeHandles val="exact"/>
        </dgm:presLayoutVars>
      </dgm:prSet>
      <dgm:spPr/>
      <dgm:t>
        <a:bodyPr/>
        <a:lstStyle/>
        <a:p>
          <a:endParaRPr lang="en-IN"/>
        </a:p>
      </dgm:t>
    </dgm:pt>
    <dgm:pt modelId="{C36D473F-C1C1-4C5F-8213-074A22257704}" type="pres">
      <dgm:prSet presAssocID="{20EAFCD3-C74B-4608-901F-97FBBFBDB3DD}" presName="diamond" presStyleLbl="bgShp" presStyleIdx="0" presStyleCnt="1"/>
      <dgm:spPr/>
    </dgm:pt>
    <dgm:pt modelId="{84CD6B74-DB78-4EC5-9040-05C15F3C52D1}" type="pres">
      <dgm:prSet presAssocID="{20EAFCD3-C74B-4608-901F-97FBBFBDB3DD}" presName="quad1" presStyleLbl="node1" presStyleIdx="0" presStyleCnt="4">
        <dgm:presLayoutVars>
          <dgm:chMax val="0"/>
          <dgm:chPref val="0"/>
          <dgm:bulletEnabled val="1"/>
        </dgm:presLayoutVars>
      </dgm:prSet>
      <dgm:spPr/>
      <dgm:t>
        <a:bodyPr/>
        <a:lstStyle/>
        <a:p>
          <a:endParaRPr lang="en-IN"/>
        </a:p>
      </dgm:t>
    </dgm:pt>
    <dgm:pt modelId="{2C8FD447-5E98-4EA0-B141-1400B73806E9}" type="pres">
      <dgm:prSet presAssocID="{20EAFCD3-C74B-4608-901F-97FBBFBDB3DD}" presName="quad2" presStyleLbl="node1" presStyleIdx="1" presStyleCnt="4">
        <dgm:presLayoutVars>
          <dgm:chMax val="0"/>
          <dgm:chPref val="0"/>
          <dgm:bulletEnabled val="1"/>
        </dgm:presLayoutVars>
      </dgm:prSet>
      <dgm:spPr/>
      <dgm:t>
        <a:bodyPr/>
        <a:lstStyle/>
        <a:p>
          <a:endParaRPr lang="en-IN"/>
        </a:p>
      </dgm:t>
    </dgm:pt>
    <dgm:pt modelId="{25A607DD-8B21-48C5-8D11-4FC6D1291EC9}" type="pres">
      <dgm:prSet presAssocID="{20EAFCD3-C74B-4608-901F-97FBBFBDB3DD}" presName="quad3" presStyleLbl="node1" presStyleIdx="2" presStyleCnt="4">
        <dgm:presLayoutVars>
          <dgm:chMax val="0"/>
          <dgm:chPref val="0"/>
          <dgm:bulletEnabled val="1"/>
        </dgm:presLayoutVars>
      </dgm:prSet>
      <dgm:spPr/>
      <dgm:t>
        <a:bodyPr/>
        <a:lstStyle/>
        <a:p>
          <a:endParaRPr lang="en-IN"/>
        </a:p>
      </dgm:t>
    </dgm:pt>
    <dgm:pt modelId="{8B040C60-C628-4442-9DCE-52B21C4345D3}" type="pres">
      <dgm:prSet presAssocID="{20EAFCD3-C74B-4608-901F-97FBBFBDB3DD}" presName="quad4" presStyleLbl="node1" presStyleIdx="3" presStyleCnt="4">
        <dgm:presLayoutVars>
          <dgm:chMax val="0"/>
          <dgm:chPref val="0"/>
          <dgm:bulletEnabled val="1"/>
        </dgm:presLayoutVars>
      </dgm:prSet>
      <dgm:spPr/>
      <dgm:t>
        <a:bodyPr/>
        <a:lstStyle/>
        <a:p>
          <a:endParaRPr lang="en-IN"/>
        </a:p>
      </dgm:t>
    </dgm:pt>
  </dgm:ptLst>
  <dgm:cxnLst>
    <dgm:cxn modelId="{C5E8CA58-2FC8-4402-A38E-73EC5E0C2536}" type="presOf" srcId="{A83E094E-CD1E-4898-92FD-2ED0DE79F5D7}" destId="{8B040C60-C628-4442-9DCE-52B21C4345D3}" srcOrd="0" destOrd="0" presId="urn:microsoft.com/office/officeart/2005/8/layout/matrix3"/>
    <dgm:cxn modelId="{621E9CBF-AE7C-40CE-85FD-EACC23D7619D}" srcId="{20EAFCD3-C74B-4608-901F-97FBBFBDB3DD}" destId="{A83E094E-CD1E-4898-92FD-2ED0DE79F5D7}" srcOrd="3" destOrd="0" parTransId="{BF5659B2-23E3-4483-ACD2-C2F07830C1D3}" sibTransId="{68B1F07F-EB9F-4BD7-86D4-C6FFA35CB068}"/>
    <dgm:cxn modelId="{CE501AA5-1E04-44B2-B99C-6DBF3DDAA1DE}" type="presOf" srcId="{20EAFCD3-C74B-4608-901F-97FBBFBDB3DD}" destId="{D0480BCB-20E4-4E45-BD7D-4EB2987086AA}" srcOrd="0" destOrd="0" presId="urn:microsoft.com/office/officeart/2005/8/layout/matrix3"/>
    <dgm:cxn modelId="{E55EB6C3-66FF-4462-A8DE-E2AEFF76250B}" srcId="{20EAFCD3-C74B-4608-901F-97FBBFBDB3DD}" destId="{0AD6E58C-FF20-4340-AE97-FE2A748369BE}" srcOrd="0" destOrd="0" parTransId="{39876708-5E02-4BAC-8580-0D2A30238C01}" sibTransId="{5167FEBA-27C7-49EF-88AC-BF5E2FF0F946}"/>
    <dgm:cxn modelId="{57C379CE-7206-4491-A710-75181ECFB174}" srcId="{20EAFCD3-C74B-4608-901F-97FBBFBDB3DD}" destId="{BCC9F9A1-5E89-495D-9293-3B48C987B0D5}" srcOrd="2" destOrd="0" parTransId="{A6AFDF3E-D617-464C-9037-7F82D90F1AB6}" sibTransId="{71D310FA-7A5F-4E59-A832-C5FDDFC15D87}"/>
    <dgm:cxn modelId="{4B7681D1-FE4D-4D32-A302-38C55292FA41}" type="presOf" srcId="{BCC9F9A1-5E89-495D-9293-3B48C987B0D5}" destId="{25A607DD-8B21-48C5-8D11-4FC6D1291EC9}" srcOrd="0" destOrd="0" presId="urn:microsoft.com/office/officeart/2005/8/layout/matrix3"/>
    <dgm:cxn modelId="{330C286F-0861-41AF-8045-C627B089578E}" type="presOf" srcId="{0AD6E58C-FF20-4340-AE97-FE2A748369BE}" destId="{84CD6B74-DB78-4EC5-9040-05C15F3C52D1}" srcOrd="0" destOrd="0" presId="urn:microsoft.com/office/officeart/2005/8/layout/matrix3"/>
    <dgm:cxn modelId="{5A836741-38EF-4756-A419-C39625867BBC}" type="presOf" srcId="{6CB4A94F-190F-43CD-BEFB-6CB0E20A8DC7}" destId="{2C8FD447-5E98-4EA0-B141-1400B73806E9}" srcOrd="0" destOrd="0" presId="urn:microsoft.com/office/officeart/2005/8/layout/matrix3"/>
    <dgm:cxn modelId="{E703EB5B-4562-4A52-A45C-3223AA0FB98F}" srcId="{20EAFCD3-C74B-4608-901F-97FBBFBDB3DD}" destId="{6CB4A94F-190F-43CD-BEFB-6CB0E20A8DC7}" srcOrd="1" destOrd="0" parTransId="{C24348EA-AFA9-4823-8B00-35C07A8844F4}" sibTransId="{0B477856-D92D-4442-9158-D88FA1BE9E58}"/>
    <dgm:cxn modelId="{CF6468BD-ECE3-4AB7-B829-FA7494EC4787}" type="presParOf" srcId="{D0480BCB-20E4-4E45-BD7D-4EB2987086AA}" destId="{C36D473F-C1C1-4C5F-8213-074A22257704}" srcOrd="0" destOrd="0" presId="urn:microsoft.com/office/officeart/2005/8/layout/matrix3"/>
    <dgm:cxn modelId="{78486A36-BBF8-491E-BB46-541CD44CA12E}" type="presParOf" srcId="{D0480BCB-20E4-4E45-BD7D-4EB2987086AA}" destId="{84CD6B74-DB78-4EC5-9040-05C15F3C52D1}" srcOrd="1" destOrd="0" presId="urn:microsoft.com/office/officeart/2005/8/layout/matrix3"/>
    <dgm:cxn modelId="{F4E61AA9-E369-4B34-817B-637E507604A8}" type="presParOf" srcId="{D0480BCB-20E4-4E45-BD7D-4EB2987086AA}" destId="{2C8FD447-5E98-4EA0-B141-1400B73806E9}" srcOrd="2" destOrd="0" presId="urn:microsoft.com/office/officeart/2005/8/layout/matrix3"/>
    <dgm:cxn modelId="{CB9A4F34-7AF7-4023-9CBD-F54B970EAFC5}" type="presParOf" srcId="{D0480BCB-20E4-4E45-BD7D-4EB2987086AA}" destId="{25A607DD-8B21-48C5-8D11-4FC6D1291EC9}" srcOrd="3" destOrd="0" presId="urn:microsoft.com/office/officeart/2005/8/layout/matrix3"/>
    <dgm:cxn modelId="{0C5DAC32-EFF4-48A2-A3CE-EE02D0692D57}" type="presParOf" srcId="{D0480BCB-20E4-4E45-BD7D-4EB2987086AA}" destId="{8B040C60-C628-4442-9DCE-52B21C4345D3}"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28905B-84BC-4D6C-8965-63FCE6DA5319}"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130E360-A250-4750-ADE9-37EC00D04787}">
      <dgm:prSet/>
      <dgm:spPr/>
      <dgm:t>
        <a:bodyPr/>
        <a:lstStyle/>
        <a:p>
          <a:r>
            <a:rPr lang="en-US" b="1"/>
            <a:t>sensitize yourself to potential stressors in the environment </a:t>
          </a:r>
          <a:endParaRPr lang="en-US"/>
        </a:p>
      </dgm:t>
    </dgm:pt>
    <dgm:pt modelId="{5C19BEDF-E43A-48E6-99A1-52CADABBEE13}" cxnId="{D13EDAE4-0530-47DF-8EE4-92BAA3B44E95}" type="parTrans">
      <dgm:prSet/>
      <dgm:spPr/>
      <dgm:t>
        <a:bodyPr/>
        <a:lstStyle/>
        <a:p>
          <a:endParaRPr lang="en-US"/>
        </a:p>
      </dgm:t>
    </dgm:pt>
    <dgm:pt modelId="{57032BD5-B943-4294-B87B-E2A5FDD79E91}" cxnId="{D13EDAE4-0530-47DF-8EE4-92BAA3B44E95}" type="sibTrans">
      <dgm:prSet/>
      <dgm:spPr/>
      <dgm:t>
        <a:bodyPr/>
        <a:lstStyle/>
        <a:p>
          <a:endParaRPr lang="en-US"/>
        </a:p>
      </dgm:t>
    </dgm:pt>
    <dgm:pt modelId="{106A550F-172B-4F4D-A3DF-329345168B6B}">
      <dgm:prSet/>
      <dgm:spPr/>
      <dgm:t>
        <a:bodyPr/>
        <a:lstStyle/>
        <a:p>
          <a:pPr algn="l"/>
          <a:r>
            <a:rPr lang="en-US" dirty="0"/>
            <a:t>(Ask, yourself, when it is that you feel stressed and discover an event preceding it) </a:t>
          </a:r>
        </a:p>
      </dgm:t>
    </dgm:pt>
    <dgm:pt modelId="{4B128572-BA71-4002-B9B2-024862BFF194}" cxnId="{F147202D-F1B1-438D-90EA-B57DDE605B0F}" type="parTrans">
      <dgm:prSet/>
      <dgm:spPr/>
      <dgm:t>
        <a:bodyPr/>
        <a:lstStyle/>
        <a:p>
          <a:endParaRPr lang="en-US"/>
        </a:p>
      </dgm:t>
    </dgm:pt>
    <dgm:pt modelId="{DEC5EEF4-0A9E-463D-A469-869989BE8E31}" cxnId="{F147202D-F1B1-438D-90EA-B57DDE605B0F}" type="sibTrans">
      <dgm:prSet/>
      <dgm:spPr/>
      <dgm:t>
        <a:bodyPr/>
        <a:lstStyle/>
        <a:p>
          <a:endParaRPr lang="en-US"/>
        </a:p>
      </dgm:t>
    </dgm:pt>
    <dgm:pt modelId="{D9C3092F-1837-42D1-9FAB-3CA4E6A4198B}">
      <dgm:prSet/>
      <dgm:spPr/>
      <dgm:t>
        <a:bodyPr/>
        <a:lstStyle/>
        <a:p>
          <a:r>
            <a:rPr lang="en-US" b="1"/>
            <a:t>keep a </a:t>
          </a:r>
          <a:r>
            <a:rPr lang="en-US" b="1" i="1"/>
            <a:t>stress journal </a:t>
          </a:r>
          <a:r>
            <a:rPr lang="en-US" b="1"/>
            <a:t>or notebook, </a:t>
          </a:r>
          <a:r>
            <a:rPr lang="en-US"/>
            <a:t>a day-by- day account of when and where the signs of stress appear</a:t>
          </a:r>
        </a:p>
      </dgm:t>
    </dgm:pt>
    <dgm:pt modelId="{67E4D662-335C-437C-B4D4-0CC3FF3AD83F}" cxnId="{959D3F17-8497-4B5E-A000-3292C328BA9B}" type="parTrans">
      <dgm:prSet/>
      <dgm:spPr/>
      <dgm:t>
        <a:bodyPr/>
        <a:lstStyle/>
        <a:p>
          <a:endParaRPr lang="en-US"/>
        </a:p>
      </dgm:t>
    </dgm:pt>
    <dgm:pt modelId="{023C9476-CB26-46B6-8E9C-D4AA1EB15426}" cxnId="{959D3F17-8497-4B5E-A000-3292C328BA9B}" type="sibTrans">
      <dgm:prSet/>
      <dgm:spPr/>
      <dgm:t>
        <a:bodyPr/>
        <a:lstStyle/>
        <a:p>
          <a:endParaRPr lang="en-US"/>
        </a:p>
      </dgm:t>
    </dgm:pt>
    <dgm:pt modelId="{E4EA3563-BC6D-491F-893C-4D4D6B08E801}">
      <dgm:prSet/>
      <dgm:spPr/>
      <dgm:t>
        <a:bodyPr/>
        <a:lstStyle/>
        <a:p>
          <a:pPr algn="l"/>
          <a:r>
            <a:rPr lang="en-US" dirty="0"/>
            <a:t>Helps in developing self control as it reveals the patterns of stress, those unique configurations of stressor and response that operate in your life</a:t>
          </a:r>
        </a:p>
      </dgm:t>
    </dgm:pt>
    <dgm:pt modelId="{99802AB5-16EA-4815-9C5F-74B54BFCB3D1}" cxnId="{03DC319F-242F-44A9-904B-692200B3B4CD}" type="parTrans">
      <dgm:prSet/>
      <dgm:spPr/>
      <dgm:t>
        <a:bodyPr/>
        <a:lstStyle/>
        <a:p>
          <a:endParaRPr lang="en-US"/>
        </a:p>
      </dgm:t>
    </dgm:pt>
    <dgm:pt modelId="{10A41C04-921A-4E32-9B66-10449FC12F6D}" cxnId="{03DC319F-242F-44A9-904B-692200B3B4CD}" type="sibTrans">
      <dgm:prSet/>
      <dgm:spPr/>
      <dgm:t>
        <a:bodyPr/>
        <a:lstStyle/>
        <a:p>
          <a:endParaRPr lang="en-US"/>
        </a:p>
      </dgm:t>
    </dgm:pt>
    <dgm:pt modelId="{7109D270-2657-498D-AC37-2F486C3F172C}">
      <dgm:prSet/>
      <dgm:spPr/>
      <dgm:t>
        <a:bodyPr/>
        <a:lstStyle/>
        <a:p>
          <a:r>
            <a:rPr lang="en-US" b="1"/>
            <a:t>Personal </a:t>
          </a:r>
          <a:r>
            <a:rPr lang="en-US" b="1" i="1"/>
            <a:t>stress analysis </a:t>
          </a:r>
          <a:r>
            <a:rPr lang="en-US" i="1"/>
            <a:t>-  </a:t>
          </a:r>
          <a:r>
            <a:rPr lang="en-US"/>
            <a:t>a method by which you systematically evaluate and interpret the information in the journal</a:t>
          </a:r>
        </a:p>
      </dgm:t>
    </dgm:pt>
    <dgm:pt modelId="{B3619566-B40F-40E2-AAAD-E7EE6248FEC1}" cxnId="{54D64291-44F0-4A72-8D36-4322B19F6A44}" type="parTrans">
      <dgm:prSet/>
      <dgm:spPr/>
      <dgm:t>
        <a:bodyPr/>
        <a:lstStyle/>
        <a:p>
          <a:endParaRPr lang="en-US"/>
        </a:p>
      </dgm:t>
    </dgm:pt>
    <dgm:pt modelId="{602BA3F8-9C8D-4545-80FD-6522E937BDA6}" cxnId="{54D64291-44F0-4A72-8D36-4322B19F6A44}" type="sibTrans">
      <dgm:prSet/>
      <dgm:spPr/>
      <dgm:t>
        <a:bodyPr/>
        <a:lstStyle/>
        <a:p>
          <a:endParaRPr lang="en-US"/>
        </a:p>
      </dgm:t>
    </dgm:pt>
    <dgm:pt modelId="{F2DB6240-A164-4979-8E70-0BF497A8753E}">
      <dgm:prSet/>
      <dgm:spPr/>
      <dgm:t>
        <a:bodyPr/>
        <a:lstStyle/>
        <a:p>
          <a:pPr algn="l"/>
          <a:r>
            <a:rPr lang="en-US" dirty="0"/>
            <a:t>This analysis, when well grounded in your examination of potential stressors and in your careful observation of your own behavior, can then serve as the basis for the subsequent development of a comprehensive program of stress management</a:t>
          </a:r>
        </a:p>
      </dgm:t>
    </dgm:pt>
    <dgm:pt modelId="{B0DC49C7-5F59-4682-998B-A52D2636FA92}" cxnId="{2655D918-3881-48DC-B942-DDB006A89E8B}" type="parTrans">
      <dgm:prSet/>
      <dgm:spPr/>
      <dgm:t>
        <a:bodyPr/>
        <a:lstStyle/>
        <a:p>
          <a:endParaRPr lang="en-US"/>
        </a:p>
      </dgm:t>
    </dgm:pt>
    <dgm:pt modelId="{EB7A432F-6051-4F99-BB48-1B48A5CB8248}" cxnId="{2655D918-3881-48DC-B942-DDB006A89E8B}" type="sibTrans">
      <dgm:prSet/>
      <dgm:spPr/>
      <dgm:t>
        <a:bodyPr/>
        <a:lstStyle/>
        <a:p>
          <a:endParaRPr lang="en-US"/>
        </a:p>
      </dgm:t>
    </dgm:pt>
    <dgm:pt modelId="{E8C6CFB9-C5BD-403A-9278-4D3CBEEA91F1}">
      <dgm:prSet/>
      <dgm:spPr/>
      <dgm:t>
        <a:bodyPr/>
        <a:lstStyle/>
        <a:p>
          <a:r>
            <a:rPr lang="en-US" b="1"/>
            <a:t>Knowing your personal stressors and how you react to them provides a tremendous opportunity for you to alter your behavior, coping more efficiently or perhaps avoiding stressful situations altogether</a:t>
          </a:r>
          <a:endParaRPr lang="en-US"/>
        </a:p>
      </dgm:t>
    </dgm:pt>
    <dgm:pt modelId="{785D61F3-1AAB-4896-958D-036672069B71}" cxnId="{EDB6250A-A039-452D-A158-84C31FBCC2D4}" type="parTrans">
      <dgm:prSet/>
      <dgm:spPr/>
      <dgm:t>
        <a:bodyPr/>
        <a:lstStyle/>
        <a:p>
          <a:endParaRPr lang="en-US"/>
        </a:p>
      </dgm:t>
    </dgm:pt>
    <dgm:pt modelId="{A11A1875-EE9D-410F-9ED9-74D9359ECEF8}" cxnId="{EDB6250A-A039-452D-A158-84C31FBCC2D4}" type="sibTrans">
      <dgm:prSet/>
      <dgm:spPr/>
      <dgm:t>
        <a:bodyPr/>
        <a:lstStyle/>
        <a:p>
          <a:endParaRPr lang="en-US"/>
        </a:p>
      </dgm:t>
    </dgm:pt>
    <dgm:pt modelId="{3386D0F9-CD6B-4933-BC49-C6B69D9B2A6B}" type="pres">
      <dgm:prSet presAssocID="{6328905B-84BC-4D6C-8965-63FCE6DA5319}" presName="root" presStyleCnt="0">
        <dgm:presLayoutVars>
          <dgm:dir/>
          <dgm:resizeHandles val="exact"/>
        </dgm:presLayoutVars>
      </dgm:prSet>
      <dgm:spPr/>
      <dgm:t>
        <a:bodyPr/>
        <a:lstStyle/>
        <a:p>
          <a:endParaRPr lang="en-IN"/>
        </a:p>
      </dgm:t>
    </dgm:pt>
    <dgm:pt modelId="{849BC4AE-09F8-44DB-8691-78B70B3AA4FD}" type="pres">
      <dgm:prSet presAssocID="{B130E360-A250-4750-ADE9-37EC00D04787}" presName="compNode" presStyleCnt="0"/>
      <dgm:spPr/>
    </dgm:pt>
    <dgm:pt modelId="{F87B53BD-41D5-4510-8FE4-CC472DA9E604}" type="pres">
      <dgm:prSet presAssocID="{B130E360-A250-4750-ADE9-37EC00D047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t>
        <a:bodyPr/>
        <a:lstStyle/>
        <a:p>
          <a:endParaRPr lang="en-IN"/>
        </a:p>
      </dgm:t>
    </dgm:pt>
    <dgm:pt modelId="{B832F51B-A12C-4EB3-9772-B58648BBACD5}" type="pres">
      <dgm:prSet presAssocID="{B130E360-A250-4750-ADE9-37EC00D04787}" presName="iconSpace" presStyleCnt="0"/>
      <dgm:spPr/>
    </dgm:pt>
    <dgm:pt modelId="{79AED1E3-4D65-424D-8429-56D7C38FF04C}" type="pres">
      <dgm:prSet presAssocID="{B130E360-A250-4750-ADE9-37EC00D04787}" presName="parTx" presStyleLbl="revTx" presStyleIdx="0" presStyleCnt="8">
        <dgm:presLayoutVars>
          <dgm:chMax val="0"/>
          <dgm:chPref val="0"/>
        </dgm:presLayoutVars>
      </dgm:prSet>
      <dgm:spPr/>
      <dgm:t>
        <a:bodyPr/>
        <a:lstStyle/>
        <a:p>
          <a:endParaRPr lang="en-IN"/>
        </a:p>
      </dgm:t>
    </dgm:pt>
    <dgm:pt modelId="{C076BC80-75A9-43AC-ABB9-EBBC95621118}" type="pres">
      <dgm:prSet presAssocID="{B130E360-A250-4750-ADE9-37EC00D04787}" presName="txSpace" presStyleCnt="0"/>
      <dgm:spPr/>
    </dgm:pt>
    <dgm:pt modelId="{97FFE206-6DAC-4810-81BA-85824FD61E29}" type="pres">
      <dgm:prSet presAssocID="{B130E360-A250-4750-ADE9-37EC00D04787}" presName="desTx" presStyleLbl="revTx" presStyleIdx="1" presStyleCnt="8" custScaleX="86236" custLinFactNeighborX="6043" custLinFactNeighborY="-4557">
        <dgm:presLayoutVars/>
      </dgm:prSet>
      <dgm:spPr/>
      <dgm:t>
        <a:bodyPr/>
        <a:lstStyle/>
        <a:p>
          <a:endParaRPr lang="en-IN"/>
        </a:p>
      </dgm:t>
    </dgm:pt>
    <dgm:pt modelId="{BF8C7A21-0AA2-4513-987F-7B44FD2DA6E2}" type="pres">
      <dgm:prSet presAssocID="{57032BD5-B943-4294-B87B-E2A5FDD79E91}" presName="sibTrans" presStyleCnt="0"/>
      <dgm:spPr/>
    </dgm:pt>
    <dgm:pt modelId="{839A384F-8EFD-489E-8185-3BB6E640691F}" type="pres">
      <dgm:prSet presAssocID="{D9C3092F-1837-42D1-9FAB-3CA4E6A4198B}" presName="compNode" presStyleCnt="0"/>
      <dgm:spPr/>
    </dgm:pt>
    <dgm:pt modelId="{EE849BC7-F759-47BC-9769-6331ACC5B0B0}" type="pres">
      <dgm:prSet presAssocID="{D9C3092F-1837-42D1-9FAB-3CA4E6A4198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t>
        <a:bodyPr/>
        <a:lstStyle/>
        <a:p>
          <a:endParaRPr lang="en-IN"/>
        </a:p>
      </dgm:t>
    </dgm:pt>
    <dgm:pt modelId="{93516FF6-1925-4E9F-B857-1C314B5F043B}" type="pres">
      <dgm:prSet presAssocID="{D9C3092F-1837-42D1-9FAB-3CA4E6A4198B}" presName="iconSpace" presStyleCnt="0"/>
      <dgm:spPr/>
    </dgm:pt>
    <dgm:pt modelId="{B33C339F-4969-45D6-9BDF-C0BBF1611D7A}" type="pres">
      <dgm:prSet presAssocID="{D9C3092F-1837-42D1-9FAB-3CA4E6A4198B}" presName="parTx" presStyleLbl="revTx" presStyleIdx="2" presStyleCnt="8">
        <dgm:presLayoutVars>
          <dgm:chMax val="0"/>
          <dgm:chPref val="0"/>
        </dgm:presLayoutVars>
      </dgm:prSet>
      <dgm:spPr/>
      <dgm:t>
        <a:bodyPr/>
        <a:lstStyle/>
        <a:p>
          <a:endParaRPr lang="en-IN"/>
        </a:p>
      </dgm:t>
    </dgm:pt>
    <dgm:pt modelId="{2AC9B23B-9979-4C7E-BBF2-8AE3FA061C8F}" type="pres">
      <dgm:prSet presAssocID="{D9C3092F-1837-42D1-9FAB-3CA4E6A4198B}" presName="txSpace" presStyleCnt="0"/>
      <dgm:spPr/>
    </dgm:pt>
    <dgm:pt modelId="{9167ECE4-983D-4F0E-AC70-F325EF2B973E}" type="pres">
      <dgm:prSet presAssocID="{D9C3092F-1837-42D1-9FAB-3CA4E6A4198B}" presName="desTx" presStyleLbl="revTx" presStyleIdx="3" presStyleCnt="8">
        <dgm:presLayoutVars/>
      </dgm:prSet>
      <dgm:spPr/>
      <dgm:t>
        <a:bodyPr/>
        <a:lstStyle/>
        <a:p>
          <a:endParaRPr lang="en-IN"/>
        </a:p>
      </dgm:t>
    </dgm:pt>
    <dgm:pt modelId="{0B466DE4-0299-45D3-84EE-6D83A07FFFC1}" type="pres">
      <dgm:prSet presAssocID="{023C9476-CB26-46B6-8E9C-D4AA1EB15426}" presName="sibTrans" presStyleCnt="0"/>
      <dgm:spPr/>
    </dgm:pt>
    <dgm:pt modelId="{D7548D46-9CFA-44BC-BF56-A931CBFD7FEF}" type="pres">
      <dgm:prSet presAssocID="{7109D270-2657-498D-AC37-2F486C3F172C}" presName="compNode" presStyleCnt="0"/>
      <dgm:spPr/>
    </dgm:pt>
    <dgm:pt modelId="{39B548B3-823D-4E7D-8741-045A1DDDC581}" type="pres">
      <dgm:prSet presAssocID="{7109D270-2657-498D-AC37-2F486C3F17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t>
        <a:bodyPr/>
        <a:lstStyle/>
        <a:p>
          <a:endParaRPr lang="en-IN"/>
        </a:p>
      </dgm:t>
    </dgm:pt>
    <dgm:pt modelId="{C1CB21B9-28DC-4BF4-92A3-10A6E1C5F8DD}" type="pres">
      <dgm:prSet presAssocID="{7109D270-2657-498D-AC37-2F486C3F172C}" presName="iconSpace" presStyleCnt="0"/>
      <dgm:spPr/>
    </dgm:pt>
    <dgm:pt modelId="{31F64637-8E43-411E-AAA5-B5053EFF9658}" type="pres">
      <dgm:prSet presAssocID="{7109D270-2657-498D-AC37-2F486C3F172C}" presName="parTx" presStyleLbl="revTx" presStyleIdx="4" presStyleCnt="8">
        <dgm:presLayoutVars>
          <dgm:chMax val="0"/>
          <dgm:chPref val="0"/>
        </dgm:presLayoutVars>
      </dgm:prSet>
      <dgm:spPr/>
      <dgm:t>
        <a:bodyPr/>
        <a:lstStyle/>
        <a:p>
          <a:endParaRPr lang="en-IN"/>
        </a:p>
      </dgm:t>
    </dgm:pt>
    <dgm:pt modelId="{B2C2CC0F-A388-4F5D-BD4B-C525B900DA4F}" type="pres">
      <dgm:prSet presAssocID="{7109D270-2657-498D-AC37-2F486C3F172C}" presName="txSpace" presStyleCnt="0"/>
      <dgm:spPr/>
    </dgm:pt>
    <dgm:pt modelId="{60A30098-E54F-4F6F-ABFF-70BF2DFE757E}" type="pres">
      <dgm:prSet presAssocID="{7109D270-2657-498D-AC37-2F486C3F172C}" presName="desTx" presStyleLbl="revTx" presStyleIdx="5" presStyleCnt="8">
        <dgm:presLayoutVars/>
      </dgm:prSet>
      <dgm:spPr/>
      <dgm:t>
        <a:bodyPr/>
        <a:lstStyle/>
        <a:p>
          <a:endParaRPr lang="en-IN"/>
        </a:p>
      </dgm:t>
    </dgm:pt>
    <dgm:pt modelId="{BCB531A7-3BEB-4CF8-9392-4D22CDFABDD5}" type="pres">
      <dgm:prSet presAssocID="{602BA3F8-9C8D-4545-80FD-6522E937BDA6}" presName="sibTrans" presStyleCnt="0"/>
      <dgm:spPr/>
    </dgm:pt>
    <dgm:pt modelId="{E6F62A50-7F55-4F9C-B55B-294248A31C49}" type="pres">
      <dgm:prSet presAssocID="{E8C6CFB9-C5BD-403A-9278-4D3CBEEA91F1}" presName="compNode" presStyleCnt="0"/>
      <dgm:spPr/>
    </dgm:pt>
    <dgm:pt modelId="{B4A17464-8FF9-43B1-9726-0C3C648D6C41}" type="pres">
      <dgm:prSet presAssocID="{E8C6CFB9-C5BD-403A-9278-4D3CBEEA91F1}"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t>
        <a:bodyPr/>
        <a:lstStyle/>
        <a:p>
          <a:endParaRPr lang="en-IN"/>
        </a:p>
      </dgm:t>
    </dgm:pt>
    <dgm:pt modelId="{1471CA6E-10D4-44D4-B864-46E09AC380B8}" type="pres">
      <dgm:prSet presAssocID="{E8C6CFB9-C5BD-403A-9278-4D3CBEEA91F1}" presName="iconSpace" presStyleCnt="0"/>
      <dgm:spPr/>
    </dgm:pt>
    <dgm:pt modelId="{6CC5DB74-1170-4634-9895-3FA3C1229F36}" type="pres">
      <dgm:prSet presAssocID="{E8C6CFB9-C5BD-403A-9278-4D3CBEEA91F1}" presName="parTx" presStyleLbl="revTx" presStyleIdx="6" presStyleCnt="8">
        <dgm:presLayoutVars>
          <dgm:chMax val="0"/>
          <dgm:chPref val="0"/>
        </dgm:presLayoutVars>
      </dgm:prSet>
      <dgm:spPr/>
      <dgm:t>
        <a:bodyPr/>
        <a:lstStyle/>
        <a:p>
          <a:endParaRPr lang="en-IN"/>
        </a:p>
      </dgm:t>
    </dgm:pt>
    <dgm:pt modelId="{127E61BA-297D-42BB-BED2-7D7EC7B0733C}" type="pres">
      <dgm:prSet presAssocID="{E8C6CFB9-C5BD-403A-9278-4D3CBEEA91F1}" presName="txSpace" presStyleCnt="0"/>
      <dgm:spPr/>
    </dgm:pt>
    <dgm:pt modelId="{91E75928-A569-46A6-8BA2-151CE87A7378}" type="pres">
      <dgm:prSet presAssocID="{E8C6CFB9-C5BD-403A-9278-4D3CBEEA91F1}" presName="desTx" presStyleLbl="revTx" presStyleIdx="7" presStyleCnt="8">
        <dgm:presLayoutVars/>
      </dgm:prSet>
      <dgm:spPr/>
    </dgm:pt>
  </dgm:ptLst>
  <dgm:cxnLst>
    <dgm:cxn modelId="{79120E41-828F-4597-AEF5-1DB4A8228E87}" type="presOf" srcId="{106A550F-172B-4F4D-A3DF-329345168B6B}" destId="{97FFE206-6DAC-4810-81BA-85824FD61E29}" srcOrd="0" destOrd="0" presId="urn:microsoft.com/office/officeart/2018/5/layout/CenteredIconLabelDescriptionList"/>
    <dgm:cxn modelId="{A38C3E68-0AF4-4289-B17F-8F669ACBAC68}" type="presOf" srcId="{D9C3092F-1837-42D1-9FAB-3CA4E6A4198B}" destId="{B33C339F-4969-45D6-9BDF-C0BBF1611D7A}" srcOrd="0" destOrd="0" presId="urn:microsoft.com/office/officeart/2018/5/layout/CenteredIconLabelDescriptionList"/>
    <dgm:cxn modelId="{AF2C9D1B-D7D0-40D6-B97E-E8CA9B067E23}" type="presOf" srcId="{E4EA3563-BC6D-491F-893C-4D4D6B08E801}" destId="{9167ECE4-983D-4F0E-AC70-F325EF2B973E}" srcOrd="0" destOrd="0" presId="urn:microsoft.com/office/officeart/2018/5/layout/CenteredIconLabelDescriptionList"/>
    <dgm:cxn modelId="{2655D918-3881-48DC-B942-DDB006A89E8B}" srcId="{7109D270-2657-498D-AC37-2F486C3F172C}" destId="{F2DB6240-A164-4979-8E70-0BF497A8753E}" srcOrd="0" destOrd="0" parTransId="{B0DC49C7-5F59-4682-998B-A52D2636FA92}" sibTransId="{EB7A432F-6051-4F99-BB48-1B48A5CB8248}"/>
    <dgm:cxn modelId="{E2213DF7-C62F-45A0-B5E9-07442CF1B76E}" type="presOf" srcId="{7109D270-2657-498D-AC37-2F486C3F172C}" destId="{31F64637-8E43-411E-AAA5-B5053EFF9658}" srcOrd="0" destOrd="0" presId="urn:microsoft.com/office/officeart/2018/5/layout/CenteredIconLabelDescriptionList"/>
    <dgm:cxn modelId="{1B0C8520-1396-4612-8B6D-270615762E0A}" type="presOf" srcId="{F2DB6240-A164-4979-8E70-0BF497A8753E}" destId="{60A30098-E54F-4F6F-ABFF-70BF2DFE757E}" srcOrd="0" destOrd="0" presId="urn:microsoft.com/office/officeart/2018/5/layout/CenteredIconLabelDescriptionList"/>
    <dgm:cxn modelId="{D13EDAE4-0530-47DF-8EE4-92BAA3B44E95}" srcId="{6328905B-84BC-4D6C-8965-63FCE6DA5319}" destId="{B130E360-A250-4750-ADE9-37EC00D04787}" srcOrd="0" destOrd="0" parTransId="{5C19BEDF-E43A-48E6-99A1-52CADABBEE13}" sibTransId="{57032BD5-B943-4294-B87B-E2A5FDD79E91}"/>
    <dgm:cxn modelId="{03DC319F-242F-44A9-904B-692200B3B4CD}" srcId="{D9C3092F-1837-42D1-9FAB-3CA4E6A4198B}" destId="{E4EA3563-BC6D-491F-893C-4D4D6B08E801}" srcOrd="0" destOrd="0" parTransId="{99802AB5-16EA-4815-9C5F-74B54BFCB3D1}" sibTransId="{10A41C04-921A-4E32-9B66-10449FC12F6D}"/>
    <dgm:cxn modelId="{7C724346-4A67-406C-973D-A27162B47EF5}" type="presOf" srcId="{B130E360-A250-4750-ADE9-37EC00D04787}" destId="{79AED1E3-4D65-424D-8429-56D7C38FF04C}" srcOrd="0" destOrd="0" presId="urn:microsoft.com/office/officeart/2018/5/layout/CenteredIconLabelDescriptionList"/>
    <dgm:cxn modelId="{54D64291-44F0-4A72-8D36-4322B19F6A44}" srcId="{6328905B-84BC-4D6C-8965-63FCE6DA5319}" destId="{7109D270-2657-498D-AC37-2F486C3F172C}" srcOrd="2" destOrd="0" parTransId="{B3619566-B40F-40E2-AAAD-E7EE6248FEC1}" sibTransId="{602BA3F8-9C8D-4545-80FD-6522E937BDA6}"/>
    <dgm:cxn modelId="{69F9D5F4-DF61-4FDA-A754-96037EC2E0C4}" type="presOf" srcId="{E8C6CFB9-C5BD-403A-9278-4D3CBEEA91F1}" destId="{6CC5DB74-1170-4634-9895-3FA3C1229F36}" srcOrd="0" destOrd="0" presId="urn:microsoft.com/office/officeart/2018/5/layout/CenteredIconLabelDescriptionList"/>
    <dgm:cxn modelId="{1DB60E44-7E7D-4332-A5F6-C47FD8BF3205}" type="presOf" srcId="{6328905B-84BC-4D6C-8965-63FCE6DA5319}" destId="{3386D0F9-CD6B-4933-BC49-C6B69D9B2A6B}" srcOrd="0" destOrd="0" presId="urn:microsoft.com/office/officeart/2018/5/layout/CenteredIconLabelDescriptionList"/>
    <dgm:cxn modelId="{959D3F17-8497-4B5E-A000-3292C328BA9B}" srcId="{6328905B-84BC-4D6C-8965-63FCE6DA5319}" destId="{D9C3092F-1837-42D1-9FAB-3CA4E6A4198B}" srcOrd="1" destOrd="0" parTransId="{67E4D662-335C-437C-B4D4-0CC3FF3AD83F}" sibTransId="{023C9476-CB26-46B6-8E9C-D4AA1EB15426}"/>
    <dgm:cxn modelId="{EDB6250A-A039-452D-A158-84C31FBCC2D4}" srcId="{6328905B-84BC-4D6C-8965-63FCE6DA5319}" destId="{E8C6CFB9-C5BD-403A-9278-4D3CBEEA91F1}" srcOrd="3" destOrd="0" parTransId="{785D61F3-1AAB-4896-958D-036672069B71}" sibTransId="{A11A1875-EE9D-410F-9ED9-74D9359ECEF8}"/>
    <dgm:cxn modelId="{F147202D-F1B1-438D-90EA-B57DDE605B0F}" srcId="{B130E360-A250-4750-ADE9-37EC00D04787}" destId="{106A550F-172B-4F4D-A3DF-329345168B6B}" srcOrd="0" destOrd="0" parTransId="{4B128572-BA71-4002-B9B2-024862BFF194}" sibTransId="{DEC5EEF4-0A9E-463D-A469-869989BE8E31}"/>
    <dgm:cxn modelId="{F4407C07-A9AB-461B-BF03-5ADD5A82D837}" type="presParOf" srcId="{3386D0F9-CD6B-4933-BC49-C6B69D9B2A6B}" destId="{849BC4AE-09F8-44DB-8691-78B70B3AA4FD}" srcOrd="0" destOrd="0" presId="urn:microsoft.com/office/officeart/2018/5/layout/CenteredIconLabelDescriptionList"/>
    <dgm:cxn modelId="{920CE861-FBFD-4A4F-B30F-7B63F829AA38}" type="presParOf" srcId="{849BC4AE-09F8-44DB-8691-78B70B3AA4FD}" destId="{F87B53BD-41D5-4510-8FE4-CC472DA9E604}" srcOrd="0" destOrd="0" presId="urn:microsoft.com/office/officeart/2018/5/layout/CenteredIconLabelDescriptionList"/>
    <dgm:cxn modelId="{E0CE093D-A1DD-4D63-A1FD-1FE8ABD3D7CB}" type="presParOf" srcId="{849BC4AE-09F8-44DB-8691-78B70B3AA4FD}" destId="{B832F51B-A12C-4EB3-9772-B58648BBACD5}" srcOrd="1" destOrd="0" presId="urn:microsoft.com/office/officeart/2018/5/layout/CenteredIconLabelDescriptionList"/>
    <dgm:cxn modelId="{862706DD-B818-4A15-9BFB-5224298477D5}" type="presParOf" srcId="{849BC4AE-09F8-44DB-8691-78B70B3AA4FD}" destId="{79AED1E3-4D65-424D-8429-56D7C38FF04C}" srcOrd="2" destOrd="0" presId="urn:microsoft.com/office/officeart/2018/5/layout/CenteredIconLabelDescriptionList"/>
    <dgm:cxn modelId="{05D8B268-386C-4284-AFB8-3A54373B42B2}" type="presParOf" srcId="{849BC4AE-09F8-44DB-8691-78B70B3AA4FD}" destId="{C076BC80-75A9-43AC-ABB9-EBBC95621118}" srcOrd="3" destOrd="0" presId="urn:microsoft.com/office/officeart/2018/5/layout/CenteredIconLabelDescriptionList"/>
    <dgm:cxn modelId="{4785E51A-1471-4D3B-A21B-C98E63F01267}" type="presParOf" srcId="{849BC4AE-09F8-44DB-8691-78B70B3AA4FD}" destId="{97FFE206-6DAC-4810-81BA-85824FD61E29}" srcOrd="4" destOrd="0" presId="urn:microsoft.com/office/officeart/2018/5/layout/CenteredIconLabelDescriptionList"/>
    <dgm:cxn modelId="{EAEBCFD6-6D56-4503-B6B9-F3E1FC711852}" type="presParOf" srcId="{3386D0F9-CD6B-4933-BC49-C6B69D9B2A6B}" destId="{BF8C7A21-0AA2-4513-987F-7B44FD2DA6E2}" srcOrd="1" destOrd="0" presId="urn:microsoft.com/office/officeart/2018/5/layout/CenteredIconLabelDescriptionList"/>
    <dgm:cxn modelId="{F2514EE9-2CB3-4D1F-84DB-0DE0C4AAA466}" type="presParOf" srcId="{3386D0F9-CD6B-4933-BC49-C6B69D9B2A6B}" destId="{839A384F-8EFD-489E-8185-3BB6E640691F}" srcOrd="2" destOrd="0" presId="urn:microsoft.com/office/officeart/2018/5/layout/CenteredIconLabelDescriptionList"/>
    <dgm:cxn modelId="{AFE504E4-0A6B-4B02-AE90-EE07CEB38995}" type="presParOf" srcId="{839A384F-8EFD-489E-8185-3BB6E640691F}" destId="{EE849BC7-F759-47BC-9769-6331ACC5B0B0}" srcOrd="0" destOrd="0" presId="urn:microsoft.com/office/officeart/2018/5/layout/CenteredIconLabelDescriptionList"/>
    <dgm:cxn modelId="{1EAD2001-DD3F-4043-9096-C55534F2C541}" type="presParOf" srcId="{839A384F-8EFD-489E-8185-3BB6E640691F}" destId="{93516FF6-1925-4E9F-B857-1C314B5F043B}" srcOrd="1" destOrd="0" presId="urn:microsoft.com/office/officeart/2018/5/layout/CenteredIconLabelDescriptionList"/>
    <dgm:cxn modelId="{BC2FDE38-CBC2-4E3B-865C-4F9CFBE27606}" type="presParOf" srcId="{839A384F-8EFD-489E-8185-3BB6E640691F}" destId="{B33C339F-4969-45D6-9BDF-C0BBF1611D7A}" srcOrd="2" destOrd="0" presId="urn:microsoft.com/office/officeart/2018/5/layout/CenteredIconLabelDescriptionList"/>
    <dgm:cxn modelId="{35347086-7809-47E4-A8EF-9B64551129D3}" type="presParOf" srcId="{839A384F-8EFD-489E-8185-3BB6E640691F}" destId="{2AC9B23B-9979-4C7E-BBF2-8AE3FA061C8F}" srcOrd="3" destOrd="0" presId="urn:microsoft.com/office/officeart/2018/5/layout/CenteredIconLabelDescriptionList"/>
    <dgm:cxn modelId="{F4B15503-BDD8-4546-8952-D1DDB9A0100A}" type="presParOf" srcId="{839A384F-8EFD-489E-8185-3BB6E640691F}" destId="{9167ECE4-983D-4F0E-AC70-F325EF2B973E}" srcOrd="4" destOrd="0" presId="urn:microsoft.com/office/officeart/2018/5/layout/CenteredIconLabelDescriptionList"/>
    <dgm:cxn modelId="{769E3066-8DB7-4A05-B412-44212439172D}" type="presParOf" srcId="{3386D0F9-CD6B-4933-BC49-C6B69D9B2A6B}" destId="{0B466DE4-0299-45D3-84EE-6D83A07FFFC1}" srcOrd="3" destOrd="0" presId="urn:microsoft.com/office/officeart/2018/5/layout/CenteredIconLabelDescriptionList"/>
    <dgm:cxn modelId="{BC667172-D6F5-4FDD-A90D-6B5F14201179}" type="presParOf" srcId="{3386D0F9-CD6B-4933-BC49-C6B69D9B2A6B}" destId="{D7548D46-9CFA-44BC-BF56-A931CBFD7FEF}" srcOrd="4" destOrd="0" presId="urn:microsoft.com/office/officeart/2018/5/layout/CenteredIconLabelDescriptionList"/>
    <dgm:cxn modelId="{F2F5C7B3-F25D-42D8-84BE-4B6FDA93F68E}" type="presParOf" srcId="{D7548D46-9CFA-44BC-BF56-A931CBFD7FEF}" destId="{39B548B3-823D-4E7D-8741-045A1DDDC581}" srcOrd="0" destOrd="0" presId="urn:microsoft.com/office/officeart/2018/5/layout/CenteredIconLabelDescriptionList"/>
    <dgm:cxn modelId="{A02B41DA-769B-4BB9-B028-9D9B2CFC9CF9}" type="presParOf" srcId="{D7548D46-9CFA-44BC-BF56-A931CBFD7FEF}" destId="{C1CB21B9-28DC-4BF4-92A3-10A6E1C5F8DD}" srcOrd="1" destOrd="0" presId="urn:microsoft.com/office/officeart/2018/5/layout/CenteredIconLabelDescriptionList"/>
    <dgm:cxn modelId="{10EFC702-7B09-47F7-90EE-7B242A67A3F0}" type="presParOf" srcId="{D7548D46-9CFA-44BC-BF56-A931CBFD7FEF}" destId="{31F64637-8E43-411E-AAA5-B5053EFF9658}" srcOrd="2" destOrd="0" presId="urn:microsoft.com/office/officeart/2018/5/layout/CenteredIconLabelDescriptionList"/>
    <dgm:cxn modelId="{B628926E-6DE2-4EFA-858A-AD15655782EA}" type="presParOf" srcId="{D7548D46-9CFA-44BC-BF56-A931CBFD7FEF}" destId="{B2C2CC0F-A388-4F5D-BD4B-C525B900DA4F}" srcOrd="3" destOrd="0" presId="urn:microsoft.com/office/officeart/2018/5/layout/CenteredIconLabelDescriptionList"/>
    <dgm:cxn modelId="{D6790E6F-E362-4BFF-941A-4AABA3A1AF34}" type="presParOf" srcId="{D7548D46-9CFA-44BC-BF56-A931CBFD7FEF}" destId="{60A30098-E54F-4F6F-ABFF-70BF2DFE757E}" srcOrd="4" destOrd="0" presId="urn:microsoft.com/office/officeart/2018/5/layout/CenteredIconLabelDescriptionList"/>
    <dgm:cxn modelId="{52A52E55-847E-4C5C-A4A8-F40E87B429FD}" type="presParOf" srcId="{3386D0F9-CD6B-4933-BC49-C6B69D9B2A6B}" destId="{BCB531A7-3BEB-4CF8-9392-4D22CDFABDD5}" srcOrd="5" destOrd="0" presId="urn:microsoft.com/office/officeart/2018/5/layout/CenteredIconLabelDescriptionList"/>
    <dgm:cxn modelId="{0C2EE138-C207-4015-B6A9-5DD8DD708A45}" type="presParOf" srcId="{3386D0F9-CD6B-4933-BC49-C6B69D9B2A6B}" destId="{E6F62A50-7F55-4F9C-B55B-294248A31C49}" srcOrd="6" destOrd="0" presId="urn:microsoft.com/office/officeart/2018/5/layout/CenteredIconLabelDescriptionList"/>
    <dgm:cxn modelId="{565DD8F3-804C-4D06-B9E9-26EF8A64688C}" type="presParOf" srcId="{E6F62A50-7F55-4F9C-B55B-294248A31C49}" destId="{B4A17464-8FF9-43B1-9726-0C3C648D6C41}" srcOrd="0" destOrd="0" presId="urn:microsoft.com/office/officeart/2018/5/layout/CenteredIconLabelDescriptionList"/>
    <dgm:cxn modelId="{0722D2EE-43C5-4202-A3FB-128FC20FFDB4}" type="presParOf" srcId="{E6F62A50-7F55-4F9C-B55B-294248A31C49}" destId="{1471CA6E-10D4-44D4-B864-46E09AC380B8}" srcOrd="1" destOrd="0" presId="urn:microsoft.com/office/officeart/2018/5/layout/CenteredIconLabelDescriptionList"/>
    <dgm:cxn modelId="{E55B2061-9A14-4717-872B-19A99EB179D4}" type="presParOf" srcId="{E6F62A50-7F55-4F9C-B55B-294248A31C49}" destId="{6CC5DB74-1170-4634-9895-3FA3C1229F36}" srcOrd="2" destOrd="0" presId="urn:microsoft.com/office/officeart/2018/5/layout/CenteredIconLabelDescriptionList"/>
    <dgm:cxn modelId="{A23A781F-CAA9-42B9-9400-2C80D69C6E69}" type="presParOf" srcId="{E6F62A50-7F55-4F9C-B55B-294248A31C49}" destId="{127E61BA-297D-42BB-BED2-7D7EC7B0733C}" srcOrd="3" destOrd="0" presId="urn:microsoft.com/office/officeart/2018/5/layout/CenteredIconLabelDescriptionList"/>
    <dgm:cxn modelId="{95C8C65E-486D-47DD-8FAB-3FA6E095F10B}" type="presParOf" srcId="{E6F62A50-7F55-4F9C-B55B-294248A31C49}" destId="{91E75928-A569-46A6-8BA2-151CE87A7378}" srcOrd="4" destOrd="0" presId="urn:microsoft.com/office/officeart/2018/5/layout/Centered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41264" cy="5541264"/>
        <a:chOff x="0" y="0"/>
        <a:chExt cx="5541264" cy="5541264"/>
      </a:xfrm>
    </dsp:grpSpPr>
    <dsp:sp modelId="{C36D473F-C1C1-4C5F-8213-074A22257704}">
      <dsp:nvSpPr>
        <dsp:cNvPr id="3" name="Diamond 2"/>
        <dsp:cNvSpPr/>
      </dsp:nvSpPr>
      <dsp:spPr bwMode="white">
        <a:xfrm>
          <a:off x="633035" y="0"/>
          <a:ext cx="5541264" cy="5541264"/>
        </a:xfrm>
        <a:prstGeom prst="diamond">
          <a:avLst/>
        </a:prstGeom>
      </dsp:spPr>
      <dsp:style>
        <a:lnRef idx="0">
          <a:schemeClr val="dk1"/>
        </a:lnRef>
        <a:fillRef idx="1">
          <a:schemeClr val="accent2">
            <a:tint val="40000"/>
          </a:schemeClr>
        </a:fillRef>
        <a:effectRef idx="0">
          <a:scrgbClr r="0" g="0" b="0"/>
        </a:effectRef>
        <a:fontRef idx="minor"/>
      </dsp:style>
      <dsp:txXfrm>
        <a:off x="633035" y="0"/>
        <a:ext cx="5541264" cy="5541264"/>
      </dsp:txXfrm>
    </dsp:sp>
    <dsp:sp modelId="{84CD6B74-DB78-4EC5-9040-05C15F3C52D1}">
      <dsp:nvSpPr>
        <dsp:cNvPr id="4" name="Rounded Rectangle 3"/>
        <dsp:cNvSpPr/>
      </dsp:nvSpPr>
      <dsp:spPr bwMode="white">
        <a:xfrm>
          <a:off x="1159455" y="526420"/>
          <a:ext cx="2161093" cy="2161093"/>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Locus of control</a:t>
          </a:r>
        </a:p>
      </dsp:txBody>
      <dsp:txXfrm>
        <a:off x="1159455" y="526420"/>
        <a:ext cx="2161093" cy="2161093"/>
      </dsp:txXfrm>
    </dsp:sp>
    <dsp:sp modelId="{2C8FD447-5E98-4EA0-B141-1400B73806E9}">
      <dsp:nvSpPr>
        <dsp:cNvPr id="5" name="Rounded Rectangle 4"/>
        <dsp:cNvSpPr/>
      </dsp:nvSpPr>
      <dsp:spPr bwMode="white">
        <a:xfrm>
          <a:off x="3486785" y="526420"/>
          <a:ext cx="2161093" cy="2161093"/>
        </a:xfrm>
        <a:prstGeom prst="roundRect">
          <a:avLst/>
        </a:prstGeom>
      </dsp:spPr>
      <dsp:style>
        <a:lnRef idx="2">
          <a:schemeClr val="lt1"/>
        </a:lnRef>
        <a:fillRef idx="1">
          <a:schemeClr val="accent2">
            <a:hueOff val="-499999"/>
            <a:satOff val="-27973"/>
            <a:lumOff val="2876"/>
            <a:alpha val="100000"/>
          </a:schemeClr>
        </a:fillRef>
        <a:effectRef idx="0">
          <a:scrgbClr r="0" g="0" b="0"/>
        </a:effectRef>
        <a:fontRef idx="minor">
          <a:schemeClr val="lt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Self esteem</a:t>
          </a:r>
        </a:p>
      </dsp:txBody>
      <dsp:txXfrm>
        <a:off x="3486785" y="526420"/>
        <a:ext cx="2161093" cy="2161093"/>
      </dsp:txXfrm>
    </dsp:sp>
    <dsp:sp modelId="{25A607DD-8B21-48C5-8D11-4FC6D1291EC9}">
      <dsp:nvSpPr>
        <dsp:cNvPr id="6" name="Rounded Rectangle 5"/>
        <dsp:cNvSpPr/>
      </dsp:nvSpPr>
      <dsp:spPr bwMode="white">
        <a:xfrm>
          <a:off x="1159455" y="2853751"/>
          <a:ext cx="2161093" cy="2161093"/>
        </a:xfrm>
        <a:prstGeom prst="roundRect">
          <a:avLst/>
        </a:prstGeom>
      </dsp:spPr>
      <dsp:style>
        <a:lnRef idx="2">
          <a:schemeClr val="lt1"/>
        </a:lnRef>
        <a:fillRef idx="1">
          <a:schemeClr val="accent2">
            <a:hueOff val="-999999"/>
            <a:satOff val="-55947"/>
            <a:lumOff val="5752"/>
            <a:alpha val="100000"/>
          </a:schemeClr>
        </a:fillRef>
        <a:effectRef idx="0">
          <a:scrgbClr r="0" g="0" b="0"/>
        </a:effectRef>
        <a:fontRef idx="minor">
          <a:schemeClr val="lt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Personality Type </a:t>
          </a:r>
        </a:p>
      </dsp:txBody>
      <dsp:txXfrm>
        <a:off x="1159455" y="2853751"/>
        <a:ext cx="2161093" cy="2161093"/>
      </dsp:txXfrm>
    </dsp:sp>
    <dsp:sp modelId="{8B040C60-C628-4442-9DCE-52B21C4345D3}">
      <dsp:nvSpPr>
        <dsp:cNvPr id="7" name="Rounded Rectangle 6"/>
        <dsp:cNvSpPr/>
      </dsp:nvSpPr>
      <dsp:spPr bwMode="white">
        <a:xfrm>
          <a:off x="3486785" y="2853751"/>
          <a:ext cx="2161093" cy="2161093"/>
        </a:xfrm>
        <a:prstGeom prst="roundRect">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Hardiness</a:t>
          </a:r>
        </a:p>
      </dsp:txBody>
      <dsp:txXfrm>
        <a:off x="3486785" y="2853751"/>
        <a:ext cx="2161093" cy="2161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06456" cy="4535424"/>
        <a:chOff x="0" y="0"/>
        <a:chExt cx="10506456" cy="4535424"/>
      </a:xfrm>
    </dsp:grpSpPr>
    <dsp:sp modelId="{F87B53BD-41D5-4510-8FE4-CC472DA9E604}">
      <dsp:nvSpPr>
        <dsp:cNvPr id="3" name="Rectangles 2"/>
        <dsp:cNvSpPr/>
      </dsp:nvSpPr>
      <dsp:spPr bwMode="white">
        <a:xfrm>
          <a:off x="754607" y="1049065"/>
          <a:ext cx="812654" cy="812654"/>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2">
            <a:alpha val="0"/>
          </a:schemeClr>
        </a:lnRef>
        <a:fillRef idx="1">
          <a:schemeClr val="dk2"/>
        </a:fillRef>
        <a:effectRef idx="0">
          <a:scrgbClr r="0" g="0" b="0"/>
        </a:effectRef>
        <a:fontRef idx="minor">
          <a:schemeClr val="lt1"/>
        </a:fontRef>
      </dsp:style>
      <dsp:txXfrm>
        <a:off x="754607" y="1049065"/>
        <a:ext cx="812654" cy="812654"/>
      </dsp:txXfrm>
    </dsp:sp>
    <dsp:sp modelId="{79AED1E3-4D65-424D-8429-56D7C38FF04C}">
      <dsp:nvSpPr>
        <dsp:cNvPr id="4" name="Rectangles 3"/>
        <dsp:cNvSpPr/>
      </dsp:nvSpPr>
      <dsp:spPr bwMode="white">
        <a:xfrm>
          <a:off x="0" y="1949480"/>
          <a:ext cx="2321869" cy="149606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0" tIns="0" rIns="0" bIns="0" anchor="t"/>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a:solidFill>
                <a:schemeClr val="tx1"/>
              </a:solidFill>
            </a:rPr>
            <a:t>sensitize yourself to potential stressors in the environment </a:t>
          </a:r>
          <a:endParaRPr lang="en-US">
            <a:solidFill>
              <a:schemeClr val="tx1"/>
            </a:solidFill>
          </a:endParaRPr>
        </a:p>
      </dsp:txBody>
      <dsp:txXfrm>
        <a:off x="0" y="1949480"/>
        <a:ext cx="2321869" cy="1496060"/>
      </dsp:txXfrm>
    </dsp:sp>
    <dsp:sp modelId="{97FFE206-6DAC-4810-81BA-85824FD61E29}">
      <dsp:nvSpPr>
        <dsp:cNvPr id="5" name="Rectangles 4"/>
        <dsp:cNvSpPr/>
      </dsp:nvSpPr>
      <dsp:spPr bwMode="white">
        <a:xfrm>
          <a:off x="162705" y="3486359"/>
          <a:ext cx="2321869" cy="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0" tIns="0" rIns="0" bIns="0" anchor="t"/>
        <a:lstStyle>
          <a:lvl1pPr algn="ctr">
            <a:defRPr sz="500"/>
          </a:lvl1pPr>
          <a:lvl2pPr marL="57150" indent="-57150" algn="ctr">
            <a:defRPr sz="500"/>
          </a:lvl2pPr>
          <a:lvl3pPr marL="114300" indent="-57150" algn="ctr">
            <a:defRPr sz="500"/>
          </a:lvl3pPr>
          <a:lvl4pPr marL="171450" indent="-57150" algn="ctr">
            <a:defRPr sz="500"/>
          </a:lvl4pPr>
          <a:lvl5pPr marL="228600" indent="-57150" algn="ctr">
            <a:defRPr sz="500"/>
          </a:lvl5pPr>
          <a:lvl6pPr marL="285750" indent="-57150" algn="ctr">
            <a:defRPr sz="500"/>
          </a:lvl6pPr>
          <a:lvl7pPr marL="342900" indent="-57150" algn="ctr">
            <a:defRPr sz="500"/>
          </a:lvl7pPr>
          <a:lvl8pPr marL="400050" indent="-57150" algn="ctr">
            <a:defRPr sz="500"/>
          </a:lvl8pPr>
          <a:lvl9pPr marL="457200" indent="-57150" algn="ctr">
            <a:defRPr sz="500"/>
          </a:lvl9pPr>
        </a:lstStyle>
        <a:p>
          <a:pPr lvl="0" algn="l">
            <a:lnSpc>
              <a:spcPct val="100000"/>
            </a:lnSpc>
            <a:spcBef>
              <a:spcPct val="0"/>
            </a:spcBef>
            <a:spcAft>
              <a:spcPct val="35000"/>
            </a:spcAft>
          </a:pPr>
          <a:r>
            <a:rPr lang="en-US" dirty="0">
              <a:solidFill>
                <a:schemeClr val="tx1"/>
              </a:solidFill>
            </a:rPr>
            <a:t>(Ask, yourself, when it is that you feel stressed and discover an event preceding it) </a:t>
          </a:r>
          <a:endParaRPr>
            <a:solidFill>
              <a:schemeClr val="tx1"/>
            </a:solidFill>
          </a:endParaRPr>
        </a:p>
      </dsp:txBody>
      <dsp:txXfrm>
        <a:off x="162705" y="3486359"/>
        <a:ext cx="2321869" cy="0"/>
      </dsp:txXfrm>
    </dsp:sp>
    <dsp:sp modelId="{EE849BC7-F759-47BC-9769-6331ACC5B0B0}">
      <dsp:nvSpPr>
        <dsp:cNvPr id="6" name="Rectangles 5"/>
        <dsp:cNvSpPr/>
      </dsp:nvSpPr>
      <dsp:spPr bwMode="white">
        <a:xfrm>
          <a:off x="3482803" y="1049065"/>
          <a:ext cx="812654" cy="81265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2">
            <a:alpha val="0"/>
          </a:schemeClr>
        </a:lnRef>
        <a:fillRef idx="1">
          <a:schemeClr val="dk2"/>
        </a:fillRef>
        <a:effectRef idx="0">
          <a:scrgbClr r="0" g="0" b="0"/>
        </a:effectRef>
        <a:fontRef idx="minor">
          <a:schemeClr val="lt1"/>
        </a:fontRef>
      </dsp:style>
      <dsp:txXfrm>
        <a:off x="3482803" y="1049065"/>
        <a:ext cx="812654" cy="812654"/>
      </dsp:txXfrm>
    </dsp:sp>
    <dsp:sp modelId="{B33C339F-4969-45D6-9BDF-C0BBF1611D7A}">
      <dsp:nvSpPr>
        <dsp:cNvPr id="7" name="Rectangles 6"/>
        <dsp:cNvSpPr/>
      </dsp:nvSpPr>
      <dsp:spPr bwMode="white">
        <a:xfrm>
          <a:off x="2728196" y="1949480"/>
          <a:ext cx="2321869" cy="149606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0" tIns="0" rIns="0" bIns="0" anchor="t"/>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a:solidFill>
                <a:schemeClr val="tx1"/>
              </a:solidFill>
            </a:rPr>
            <a:t>keep a </a:t>
          </a:r>
          <a:r>
            <a:rPr lang="en-US" b="1" i="1">
              <a:solidFill>
                <a:schemeClr val="tx1"/>
              </a:solidFill>
            </a:rPr>
            <a:t>stress journal </a:t>
          </a:r>
          <a:r>
            <a:rPr lang="en-US" b="1">
              <a:solidFill>
                <a:schemeClr val="tx1"/>
              </a:solidFill>
            </a:rPr>
            <a:t>or notebook, </a:t>
          </a:r>
          <a:r>
            <a:rPr lang="en-US">
              <a:solidFill>
                <a:schemeClr val="tx1"/>
              </a:solidFill>
            </a:rPr>
            <a:t>a day-by- day account of when and where the signs of stress appear</a:t>
          </a:r>
          <a:endParaRPr>
            <a:solidFill>
              <a:schemeClr val="tx1"/>
            </a:solidFill>
          </a:endParaRPr>
        </a:p>
      </dsp:txBody>
      <dsp:txXfrm>
        <a:off x="2728196" y="1949480"/>
        <a:ext cx="2321869" cy="1496060"/>
      </dsp:txXfrm>
    </dsp:sp>
    <dsp:sp modelId="{9167ECE4-983D-4F0E-AC70-F325EF2B973E}">
      <dsp:nvSpPr>
        <dsp:cNvPr id="8" name="Rectangles 7"/>
        <dsp:cNvSpPr/>
      </dsp:nvSpPr>
      <dsp:spPr bwMode="white">
        <a:xfrm>
          <a:off x="2728196" y="3486359"/>
          <a:ext cx="2321869" cy="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0" tIns="0" rIns="0" bIns="0" anchor="t"/>
        <a:lstStyle>
          <a:lvl1pPr algn="ctr">
            <a:defRPr sz="500"/>
          </a:lvl1pPr>
          <a:lvl2pPr marL="57150" indent="-57150" algn="ctr">
            <a:defRPr sz="500"/>
          </a:lvl2pPr>
          <a:lvl3pPr marL="114300" indent="-57150" algn="ctr">
            <a:defRPr sz="500"/>
          </a:lvl3pPr>
          <a:lvl4pPr marL="171450" indent="-57150" algn="ctr">
            <a:defRPr sz="500"/>
          </a:lvl4pPr>
          <a:lvl5pPr marL="228600" indent="-57150" algn="ctr">
            <a:defRPr sz="500"/>
          </a:lvl5pPr>
          <a:lvl6pPr marL="285750" indent="-57150" algn="ctr">
            <a:defRPr sz="500"/>
          </a:lvl6pPr>
          <a:lvl7pPr marL="342900" indent="-57150" algn="ctr">
            <a:defRPr sz="500"/>
          </a:lvl7pPr>
          <a:lvl8pPr marL="400050" indent="-57150" algn="ctr">
            <a:defRPr sz="500"/>
          </a:lvl8pPr>
          <a:lvl9pPr marL="457200" indent="-57150" algn="ctr">
            <a:defRPr sz="500"/>
          </a:lvl9pPr>
        </a:lstStyle>
        <a:p>
          <a:pPr lvl="0" algn="l">
            <a:lnSpc>
              <a:spcPct val="100000"/>
            </a:lnSpc>
            <a:spcBef>
              <a:spcPct val="0"/>
            </a:spcBef>
            <a:spcAft>
              <a:spcPct val="35000"/>
            </a:spcAft>
          </a:pPr>
          <a:r>
            <a:rPr lang="en-US" dirty="0">
              <a:solidFill>
                <a:schemeClr val="tx1"/>
              </a:solidFill>
            </a:rPr>
            <a:t>Helps in developing self control as it reveals the patterns of stress, those unique configurations of stressor and response that operate in your life</a:t>
          </a:r>
          <a:endParaRPr>
            <a:solidFill>
              <a:schemeClr val="tx1"/>
            </a:solidFill>
          </a:endParaRPr>
        </a:p>
      </dsp:txBody>
      <dsp:txXfrm>
        <a:off x="2728196" y="3486359"/>
        <a:ext cx="2321869" cy="0"/>
      </dsp:txXfrm>
    </dsp:sp>
    <dsp:sp modelId="{39B548B3-823D-4E7D-8741-045A1DDDC581}">
      <dsp:nvSpPr>
        <dsp:cNvPr id="9" name="Rectangles 8"/>
        <dsp:cNvSpPr/>
      </dsp:nvSpPr>
      <dsp:spPr bwMode="white">
        <a:xfrm>
          <a:off x="6210999" y="1049065"/>
          <a:ext cx="812654" cy="81265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2">
            <a:alpha val="0"/>
          </a:schemeClr>
        </a:lnRef>
        <a:fillRef idx="1">
          <a:schemeClr val="dk2"/>
        </a:fillRef>
        <a:effectRef idx="0">
          <a:scrgbClr r="0" g="0" b="0"/>
        </a:effectRef>
        <a:fontRef idx="minor">
          <a:schemeClr val="lt1"/>
        </a:fontRef>
      </dsp:style>
      <dsp:txXfrm>
        <a:off x="6210999" y="1049065"/>
        <a:ext cx="812654" cy="812654"/>
      </dsp:txXfrm>
    </dsp:sp>
    <dsp:sp modelId="{31F64637-8E43-411E-AAA5-B5053EFF9658}">
      <dsp:nvSpPr>
        <dsp:cNvPr id="10" name="Rectangles 9"/>
        <dsp:cNvSpPr/>
      </dsp:nvSpPr>
      <dsp:spPr bwMode="white">
        <a:xfrm>
          <a:off x="5456392" y="1949480"/>
          <a:ext cx="2321869" cy="149606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0" tIns="0" rIns="0" bIns="0" anchor="t"/>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a:solidFill>
                <a:schemeClr val="tx1"/>
              </a:solidFill>
            </a:rPr>
            <a:t>Personal </a:t>
          </a:r>
          <a:r>
            <a:rPr lang="en-US" b="1" i="1">
              <a:solidFill>
                <a:schemeClr val="tx1"/>
              </a:solidFill>
            </a:rPr>
            <a:t>stress analysis </a:t>
          </a:r>
          <a:r>
            <a:rPr lang="en-US" i="1">
              <a:solidFill>
                <a:schemeClr val="tx1"/>
              </a:solidFill>
            </a:rPr>
            <a:t>-  </a:t>
          </a:r>
          <a:r>
            <a:rPr lang="en-US">
              <a:solidFill>
                <a:schemeClr val="tx1"/>
              </a:solidFill>
            </a:rPr>
            <a:t>a method by which you systematically evaluate and interpret the information in the journal</a:t>
          </a:r>
          <a:endParaRPr>
            <a:solidFill>
              <a:schemeClr val="tx1"/>
            </a:solidFill>
          </a:endParaRPr>
        </a:p>
      </dsp:txBody>
      <dsp:txXfrm>
        <a:off x="5456392" y="1949480"/>
        <a:ext cx="2321869" cy="1496060"/>
      </dsp:txXfrm>
    </dsp:sp>
    <dsp:sp modelId="{60A30098-E54F-4F6F-ABFF-70BF2DFE757E}">
      <dsp:nvSpPr>
        <dsp:cNvPr id="11" name="Rectangles 10"/>
        <dsp:cNvSpPr/>
      </dsp:nvSpPr>
      <dsp:spPr bwMode="white">
        <a:xfrm>
          <a:off x="5456392" y="3486359"/>
          <a:ext cx="2321869" cy="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0" tIns="0" rIns="0" bIns="0" anchor="t"/>
        <a:lstStyle>
          <a:lvl1pPr algn="ctr">
            <a:defRPr sz="500"/>
          </a:lvl1pPr>
          <a:lvl2pPr marL="57150" indent="-57150" algn="ctr">
            <a:defRPr sz="500"/>
          </a:lvl2pPr>
          <a:lvl3pPr marL="114300" indent="-57150" algn="ctr">
            <a:defRPr sz="500"/>
          </a:lvl3pPr>
          <a:lvl4pPr marL="171450" indent="-57150" algn="ctr">
            <a:defRPr sz="500"/>
          </a:lvl4pPr>
          <a:lvl5pPr marL="228600" indent="-57150" algn="ctr">
            <a:defRPr sz="500"/>
          </a:lvl5pPr>
          <a:lvl6pPr marL="285750" indent="-57150" algn="ctr">
            <a:defRPr sz="500"/>
          </a:lvl6pPr>
          <a:lvl7pPr marL="342900" indent="-57150" algn="ctr">
            <a:defRPr sz="500"/>
          </a:lvl7pPr>
          <a:lvl8pPr marL="400050" indent="-57150" algn="ctr">
            <a:defRPr sz="500"/>
          </a:lvl8pPr>
          <a:lvl9pPr marL="457200" indent="-57150" algn="ctr">
            <a:defRPr sz="500"/>
          </a:lvl9pPr>
        </a:lstStyle>
        <a:p>
          <a:pPr lvl="0" algn="l">
            <a:lnSpc>
              <a:spcPct val="100000"/>
            </a:lnSpc>
            <a:spcBef>
              <a:spcPct val="0"/>
            </a:spcBef>
            <a:spcAft>
              <a:spcPct val="35000"/>
            </a:spcAft>
          </a:pPr>
          <a:r>
            <a:rPr lang="en-US" dirty="0">
              <a:solidFill>
                <a:schemeClr val="tx1"/>
              </a:solidFill>
            </a:rPr>
            <a:t>This analysis, when well grounded in your examination of potential stressors and in your careful observation of your own behavior, can then serve as the basis for the subsequent development of a comprehensive program of stress management</a:t>
          </a:r>
          <a:endParaRPr>
            <a:solidFill>
              <a:schemeClr val="tx1"/>
            </a:solidFill>
          </a:endParaRPr>
        </a:p>
      </dsp:txBody>
      <dsp:txXfrm>
        <a:off x="5456392" y="3486359"/>
        <a:ext cx="2321869" cy="0"/>
      </dsp:txXfrm>
    </dsp:sp>
    <dsp:sp modelId="{B4A17464-8FF9-43B1-9726-0C3C648D6C41}">
      <dsp:nvSpPr>
        <dsp:cNvPr id="12" name="Rectangles 11"/>
        <dsp:cNvSpPr/>
      </dsp:nvSpPr>
      <dsp:spPr bwMode="white">
        <a:xfrm>
          <a:off x="8939195" y="1049065"/>
          <a:ext cx="812654" cy="812654"/>
        </a:xfrm>
        <a:prstGeom prst="rect">
          <a:avLst/>
        </a:prstGeom>
        <a: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2">
            <a:alpha val="0"/>
          </a:schemeClr>
        </a:lnRef>
        <a:fillRef idx="1">
          <a:schemeClr val="dk2"/>
        </a:fillRef>
        <a:effectRef idx="0">
          <a:scrgbClr r="0" g="0" b="0"/>
        </a:effectRef>
        <a:fontRef idx="minor">
          <a:schemeClr val="lt1"/>
        </a:fontRef>
      </dsp:style>
      <dsp:txXfrm>
        <a:off x="8939195" y="1049065"/>
        <a:ext cx="812654" cy="812654"/>
      </dsp:txXfrm>
    </dsp:sp>
    <dsp:sp modelId="{6CC5DB74-1170-4634-9895-3FA3C1229F36}">
      <dsp:nvSpPr>
        <dsp:cNvPr id="13" name="Rectangles 12"/>
        <dsp:cNvSpPr/>
      </dsp:nvSpPr>
      <dsp:spPr bwMode="white">
        <a:xfrm>
          <a:off x="8184587" y="1949480"/>
          <a:ext cx="2321869" cy="149606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0" tIns="0" rIns="0" bIns="0" anchor="t"/>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a:solidFill>
                <a:schemeClr val="tx1"/>
              </a:solidFill>
            </a:rPr>
            <a:t>Knowing your personal stressors and how you react to them provides a tremendous opportunity for you to alter your behavior, coping more efficiently or perhaps avoiding stressful situations altogether</a:t>
          </a:r>
          <a:endParaRPr lang="en-US">
            <a:solidFill>
              <a:schemeClr val="tx1"/>
            </a:solidFill>
          </a:endParaRPr>
        </a:p>
      </dsp:txBody>
      <dsp:txXfrm>
        <a:off x="8184587" y="1949480"/>
        <a:ext cx="2321869" cy="1496060"/>
      </dsp:txXfrm>
    </dsp:sp>
    <dsp:sp modelId="{91E75928-A569-46A6-8BA2-151CE87A7378}">
      <dsp:nvSpPr>
        <dsp:cNvPr id="14" name="Rectangles 13"/>
        <dsp:cNvSpPr/>
      </dsp:nvSpPr>
      <dsp:spPr bwMode="white">
        <a:xfrm>
          <a:off x="8184587" y="3486359"/>
          <a:ext cx="2321869" cy="0"/>
        </a:xfrm>
        <a:prstGeom prst="rect">
          <a:avLst/>
        </a:prstGeom>
      </dsp:spPr>
      <dsp:style>
        <a:lnRef idx="0">
          <a:schemeClr val="dk1">
            <a:alpha val="0"/>
          </a:schemeClr>
        </a:lnRef>
        <a:fillRef idx="0">
          <a:schemeClr val="lt2">
            <a:alpha val="0"/>
          </a:schemeClr>
        </a:fillRef>
        <a:effectRef idx="0">
          <a:scrgbClr r="0" g="0" b="0"/>
        </a:effectRef>
        <a:fontRef idx="minor"/>
      </dsp:style>
      <dsp:txBody>
        <a:bodyPr lIns="0" tIns="0" rIns="0" bIns="0" anchor="t"/>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endParaRPr>
            <a:solidFill>
              <a:schemeClr val="tx1"/>
            </a:solidFill>
          </a:endParaRPr>
        </a:p>
      </dsp:txBody>
      <dsp:txXfrm>
        <a:off x="8184587" y="3486359"/>
        <a:ext cx="2321869" cy="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rSet qsTypeId="urn:microsoft.com/office/officeart/2005/8/quickstyle/simple5"/>
        </dgm:pt>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CD326-02BF-4D13-A6CF-0CB7226F88B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4FB1E-8A11-4006-BE5B-4F428F68AA6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4FB1E-8A11-4006-BE5B-4F428F68AA67}"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ECE358-E023-4A8D-BD2F-E1EDCD8AED7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887D27-9DDC-41EF-A3A3-501644C72B1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5" name="Google Shape;16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p16:notes"/>
          <p:cNvSpPr>
            <a:spLocks noGrp="1" noRot="1" noChangeAspect="1"/>
          </p:cNvSpPr>
          <p:nvPr>
            <p:ph type="sldImg" idx="2"/>
          </p:nvPr>
        </p:nvSpPr>
        <p:spPr>
          <a:xfrm>
            <a:off x="385763" y="704850"/>
            <a:ext cx="6183312" cy="3478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45" name="Google Shape;245;p16:notes"/>
          <p:cNvSpPr txBox="1">
            <a:spLocks noGrp="1"/>
          </p:cNvSpPr>
          <p:nvPr>
            <p:ph type="body" idx="1"/>
          </p:nvPr>
        </p:nvSpPr>
        <p:spPr>
          <a:xfrm>
            <a:off x="927312" y="4421823"/>
            <a:ext cx="5100215" cy="4189095"/>
          </a:xfrm>
          <a:prstGeom prst="rect">
            <a:avLst/>
          </a:prstGeom>
          <a:noFill/>
          <a:ln>
            <a:noFill/>
          </a:ln>
        </p:spPr>
        <p:txBody>
          <a:bodyPr spcFirstLastPara="1" wrap="square" lIns="91950" tIns="45175" rIns="91950" bIns="4517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0"/>
        <p:cNvGrpSpPr/>
        <p:nvPr/>
      </p:nvGrpSpPr>
      <p:grpSpPr>
        <a:xfrm>
          <a:off x="0" y="0"/>
          <a:ext cx="0" cy="0"/>
          <a:chOff x="0" y="0"/>
          <a:chExt cx="0" cy="0"/>
        </a:xfrm>
      </p:grpSpPr>
      <p:sp>
        <p:nvSpPr>
          <p:cNvPr id="291" name="Google Shape;2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3" name="Google Shape;29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32B947F-6D01-4D12-8C0C-E6703FDFF05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32B947F-6D01-4D12-8C0C-E6703FDFF05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32B947F-6D01-4D12-8C0C-E6703FDFF05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32B947F-6D01-4D12-8C0C-E6703FDFF05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32B947F-6D01-4D12-8C0C-E6703FDFF05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32B947F-6D01-4D12-8C0C-E6703FDFF05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32B947F-6D01-4D12-8C0C-E6703FDFF05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32B947F-6D01-4D12-8C0C-E6703FDFF05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B947F-6D01-4D12-8C0C-E6703FDFF05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2B947F-6D01-4D12-8C0C-E6703FDFF05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2B947F-6D01-4D12-8C0C-E6703FDFF05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87434-16FC-4C82-A658-5241000D6EF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B947F-6D01-4D12-8C0C-E6703FDFF05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87434-16FC-4C82-A658-5241000D6EF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psych.uncc.edu/pagoolka/TypeA-B-intro.html" TargetMode="Externa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Roadway headed towards an interesting rock formation"/>
          <p:cNvPicPr>
            <a:picLocks noChangeAspect="1"/>
          </p:cNvPicPr>
          <p:nvPr/>
        </p:nvPicPr>
        <p:blipFill rotWithShape="1">
          <a:blip r:embed="rId1"/>
          <a:srcRect t="2205" b="13525"/>
          <a:stretch>
            <a:fillRect/>
          </a:stretch>
        </p:blipFill>
        <p:spPr>
          <a:xfrm>
            <a:off x="20" y="8900"/>
            <a:ext cx="12191980" cy="6857990"/>
          </a:xfrm>
          <a:prstGeom prst="rect">
            <a:avLst/>
          </a:prstGeom>
        </p:spPr>
      </p:pic>
      <p:sp>
        <p:nvSpPr>
          <p:cNvPr id="9" name="Freeform 5"/>
          <p:cNvSpPr>
            <a:spLocks noGrp="1" noRot="1" noChangeAspect="1" noMove="1" noResize="1" noEditPoints="1" noAdjustHandles="1" noChangeArrowheads="1" noChangeShapeType="1" noTextEdit="1"/>
          </p:cNvSpPr>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panose="020B0604020202020204"/>
              <a:buNone/>
            </a:pPr>
            <a:endParaRPr lang="en-US" sz="1600" cap="all"/>
          </a:p>
        </p:txBody>
      </p:sp>
      <p:sp>
        <p:nvSpPr>
          <p:cNvPr id="2" name="Title 1"/>
          <p:cNvSpPr>
            <a:spLocks noGrp="1"/>
          </p:cNvSpPr>
          <p:nvPr>
            <p:ph type="ctrTitle"/>
          </p:nvPr>
        </p:nvSpPr>
        <p:spPr>
          <a:xfrm>
            <a:off x="8022021" y="3231931"/>
            <a:ext cx="3852041" cy="1834056"/>
          </a:xfrm>
        </p:spPr>
        <p:txBody>
          <a:bodyPr>
            <a:normAutofit/>
          </a:bodyPr>
          <a:lstStyle/>
          <a:p>
            <a:r>
              <a:rPr lang="en-US" sz="4000" b="1"/>
              <a:t>Getting activated</a:t>
            </a:r>
            <a:endParaRPr lang="en-IN" sz="4000" b="1"/>
          </a:p>
        </p:txBody>
      </p:sp>
      <p:sp>
        <p:nvSpPr>
          <p:cNvPr id="3" name="Subtitle 2"/>
          <p:cNvSpPr>
            <a:spLocks noGrp="1"/>
          </p:cNvSpPr>
          <p:nvPr>
            <p:ph type="subTitle" idx="1"/>
          </p:nvPr>
        </p:nvSpPr>
        <p:spPr>
          <a:xfrm>
            <a:off x="7782910" y="5242675"/>
            <a:ext cx="4330262" cy="683284"/>
          </a:xfrm>
        </p:spPr>
        <p:txBody>
          <a:bodyPr>
            <a:normAutofit/>
          </a:bodyPr>
          <a:lstStyle/>
          <a:p>
            <a:r>
              <a:rPr lang="en-US" sz="2000" b="1">
                <a:latin typeface="+mj-lt"/>
                <a:cs typeface="+mj-lt"/>
              </a:rPr>
              <a:t>M</a:t>
            </a:r>
            <a:r>
              <a:rPr lang="en-US" sz="2000" b="1" i="0" u="none" strike="noStrike" baseline="0">
                <a:latin typeface="+mj-lt"/>
                <a:cs typeface="+mj-lt"/>
              </a:rPr>
              <a:t>ental preparedness and Psychological awareness</a:t>
            </a:r>
            <a:r>
              <a:rPr lang="en-US" sz="2000" b="1">
                <a:latin typeface="+mj-lt"/>
                <a:cs typeface="+mj-lt"/>
              </a:rPr>
              <a:t> </a:t>
            </a:r>
            <a:endParaRPr lang="en-IN" sz="2000" b="1">
              <a:latin typeface="+mj-lt"/>
              <a:cs typeface="+mj-lt"/>
            </a:endParaRPr>
          </a:p>
          <a:p>
            <a:endParaRPr lang="en-IN" sz="2000">
              <a:latin typeface="+mj-lt"/>
              <a:cs typeface="+mj-lt"/>
            </a:endParaRPr>
          </a:p>
        </p:txBody>
      </p:sp>
      <p:cxnSp>
        <p:nvCxnSpPr>
          <p:cNvPr id="11" name="Straight Connector 10"/>
          <p:cNvCxnSpPr>
            <a:cxnSpLocks noGrp="1" noRot="1" noChangeAspect="1" noMove="1" noResize="1" noEditPoints="1" noAdjustHandles="1" noChangeArrowheads="1" noChangeShapeType="1"/>
          </p:cNvCxnSpPr>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0"/>
          <p:cNvSpPr>
            <a:spLocks noGrp="1" noRot="1" noChangeAspect="1" noMove="1" noResize="1" noEditPoints="1" noAdjustHandles="1" noChangeArrowheads="1" noChangeShapeType="1" noTextEdit="1"/>
          </p:cNvSpPr>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666377" y="698175"/>
            <a:ext cx="3410712"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i="0" u="none" strike="noStrike" baseline="0" dirty="0">
                <a:ea typeface="+mj-ea"/>
                <a:cs typeface="+mj-cs"/>
              </a:rPr>
              <a:t>Chronic Stress</a:t>
            </a:r>
            <a:endParaRPr lang="en-US" sz="3200" b="1" dirty="0">
              <a:ea typeface="+mj-ea"/>
              <a:cs typeface="+mj-cs"/>
            </a:endParaRPr>
          </a:p>
        </p:txBody>
      </p:sp>
      <p:sp>
        <p:nvSpPr>
          <p:cNvPr id="29" name="Rectangle 22"/>
          <p:cNvSpPr>
            <a:spLocks noGrp="1" noRot="1" noChangeAspect="1" noMove="1" noResize="1" noEditPoints="1" noAdjustHandles="1" noChangeArrowheads="1" noChangeShapeType="1" noTextEdit="1"/>
          </p:cNvSpPr>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4"/>
          <p:cNvSpPr>
            <a:spLocks noGrp="1" noRot="1" noChangeAspect="1" noMove="1" noResize="1" noEditPoints="1" noAdjustHandles="1" noChangeArrowheads="1" noChangeShapeType="1" noTextEdit="1"/>
          </p:cNvSpPr>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66377" y="2613025"/>
            <a:ext cx="3410712" cy="3425043"/>
          </a:xfrm>
          <a:prstGeom prst="rect">
            <a:avLst/>
          </a:prstGeom>
        </p:spPr>
        <p:txBody>
          <a:bodyPr vert="horz" lIns="91440" tIns="45720" rIns="91440" bIns="45720" rtlCol="0">
            <a:normAutofit/>
          </a:bodyPr>
          <a:lstStyle/>
          <a:p>
            <a:pPr marL="800100" lvl="1" indent="-228600">
              <a:lnSpc>
                <a:spcPct val="90000"/>
              </a:lnSpc>
              <a:spcBef>
                <a:spcPts val="1000"/>
              </a:spcBef>
              <a:buSzPts val="2072"/>
              <a:buFont typeface="Arial" panose="020B0604020202020204" pitchFamily="34" charset="0"/>
              <a:buChar char="•"/>
            </a:pPr>
            <a:r>
              <a:rPr lang="en-US" sz="1700" dirty="0">
                <a:sym typeface="Comic Sans MS" panose="030F0702030302020204"/>
              </a:rPr>
              <a:t>Warfare</a:t>
            </a:r>
            <a:endParaRPr lang="en-US" sz="1700" dirty="0"/>
          </a:p>
          <a:p>
            <a:pPr marL="800100" lvl="1" indent="-228600">
              <a:lnSpc>
                <a:spcPct val="90000"/>
              </a:lnSpc>
              <a:spcBef>
                <a:spcPts val="1000"/>
              </a:spcBef>
              <a:buSzPts val="2072"/>
              <a:buFont typeface="Arial" panose="020B0604020202020204" pitchFamily="34" charset="0"/>
              <a:buChar char="•"/>
            </a:pPr>
            <a:r>
              <a:rPr lang="en-US" sz="1700" dirty="0">
                <a:sym typeface="Comic Sans MS" panose="030F0702030302020204"/>
              </a:rPr>
              <a:t>Financial crisis</a:t>
            </a:r>
            <a:endParaRPr lang="en-US" sz="1700" dirty="0"/>
          </a:p>
          <a:p>
            <a:pPr marL="800100" lvl="1" indent="-228600">
              <a:lnSpc>
                <a:spcPct val="90000"/>
              </a:lnSpc>
              <a:spcBef>
                <a:spcPts val="1000"/>
              </a:spcBef>
              <a:buSzPts val="2072"/>
              <a:buFont typeface="Arial" panose="020B0604020202020204" pitchFamily="34" charset="0"/>
              <a:buChar char="•"/>
            </a:pPr>
            <a:r>
              <a:rPr lang="en-US" sz="1700" dirty="0">
                <a:sym typeface="Comic Sans MS" panose="030F0702030302020204"/>
              </a:rPr>
              <a:t>Traumatic experiences</a:t>
            </a:r>
            <a:endParaRPr lang="en-US" sz="1700" dirty="0"/>
          </a:p>
          <a:p>
            <a:pPr marL="800100" lvl="1" indent="-228600">
              <a:lnSpc>
                <a:spcPct val="90000"/>
              </a:lnSpc>
              <a:spcBef>
                <a:spcPts val="1000"/>
              </a:spcBef>
              <a:buSzPts val="2072"/>
              <a:buFont typeface="Arial" panose="020B0604020202020204" pitchFamily="34" charset="0"/>
              <a:buChar char="•"/>
            </a:pPr>
            <a:r>
              <a:rPr lang="en-US" sz="1700" dirty="0">
                <a:sym typeface="Comic Sans MS" panose="030F0702030302020204"/>
              </a:rPr>
              <a:t>Chronic illnesses</a:t>
            </a:r>
            <a:endParaRPr lang="en-US" sz="1700" dirty="0"/>
          </a:p>
          <a:p>
            <a:pPr marL="800100" lvl="1" indent="-228600">
              <a:lnSpc>
                <a:spcPct val="90000"/>
              </a:lnSpc>
              <a:spcBef>
                <a:spcPts val="1000"/>
              </a:spcBef>
              <a:buSzPts val="2072"/>
              <a:buFont typeface="Arial" panose="020B0604020202020204" pitchFamily="34" charset="0"/>
              <a:buChar char="•"/>
            </a:pPr>
            <a:r>
              <a:rPr lang="en-US" sz="1700" dirty="0">
                <a:sym typeface="Comic Sans MS" panose="030F0702030302020204"/>
              </a:rPr>
              <a:t>Dysfunctional families</a:t>
            </a:r>
            <a:endParaRPr lang="en-US" sz="1700" dirty="0"/>
          </a:p>
          <a:p>
            <a:pPr marL="0" indent="-228600">
              <a:lnSpc>
                <a:spcPct val="90000"/>
              </a:lnSpc>
              <a:buSzPts val="1776"/>
              <a:buFont typeface="Arial" panose="020B0604020202020204" pitchFamily="34" charset="0"/>
              <a:buChar char="•"/>
            </a:pPr>
            <a:endParaRPr lang="en-US" sz="1700" dirty="0">
              <a:sym typeface="Comic Sans MS" panose="030F0702030302020204"/>
            </a:endParaRPr>
          </a:p>
          <a:p>
            <a:pPr marL="285750" indent="-285750">
              <a:lnSpc>
                <a:spcPct val="90000"/>
              </a:lnSpc>
              <a:buSzPts val="3330"/>
              <a:buFont typeface="Arial" panose="020B0604020202020204" pitchFamily="34" charset="0"/>
              <a:buChar char="•"/>
            </a:pPr>
            <a:r>
              <a:rPr lang="en-US" sz="1700" b="1" dirty="0">
                <a:solidFill>
                  <a:srgbClr val="C00000"/>
                </a:solidFill>
                <a:sym typeface="Comic Sans MS" panose="030F0702030302020204"/>
              </a:rPr>
              <a:t>Creates LEARNED HELPLESSNESS</a:t>
            </a:r>
            <a:endParaRPr lang="en-US" sz="1700" dirty="0">
              <a:solidFill>
                <a:srgbClr val="C00000"/>
              </a:solidFill>
            </a:endParaRPr>
          </a:p>
          <a:p>
            <a:pPr marL="342900" indent="-228600">
              <a:lnSpc>
                <a:spcPct val="90000"/>
              </a:lnSpc>
              <a:spcAft>
                <a:spcPts val="600"/>
              </a:spcAft>
              <a:buFont typeface="Arial" panose="020B0604020202020204" pitchFamily="34" charset="0"/>
              <a:buChar char="•"/>
            </a:pPr>
            <a:endParaRPr lang="en-US" sz="1700" dirty="0"/>
          </a:p>
          <a:p>
            <a:pPr marL="342900" indent="-228600">
              <a:lnSpc>
                <a:spcPct val="90000"/>
              </a:lnSpc>
              <a:spcAft>
                <a:spcPts val="600"/>
              </a:spcAft>
              <a:buFont typeface="Arial" panose="020B0604020202020204" pitchFamily="34" charset="0"/>
              <a:buChar char="•"/>
            </a:pPr>
            <a:r>
              <a:rPr lang="en-US" sz="1700" b="0" i="0" u="none" strike="noStrike" baseline="0" dirty="0"/>
              <a:t>Dealing with chronic stress increases psychosomatic problems</a:t>
            </a:r>
            <a:endParaRPr lang="en-US" sz="1700" b="0" i="0" u="none" strike="noStrike" baseline="0" dirty="0"/>
          </a:p>
        </p:txBody>
      </p:sp>
      <p:pic>
        <p:nvPicPr>
          <p:cNvPr id="7" name="Picture 6" descr="Diagram&#10;&#10;Description automatically generated with medium confidence"/>
          <p:cNvPicPr>
            <a:picLocks noChangeAspect="1"/>
          </p:cNvPicPr>
          <p:nvPr/>
        </p:nvPicPr>
        <p:blipFill rotWithShape="1">
          <a:blip r:embed="rId1" cstate="print">
            <a:extLst>
              <a:ext uri="{28A0092B-C50C-407E-A947-70E740481C1C}">
                <a14:useLocalDpi xmlns:a14="http://schemas.microsoft.com/office/drawing/2010/main" val="0"/>
              </a:ext>
            </a:extLst>
          </a:blip>
          <a:srcRect l="2793" r="893" b="-2"/>
          <a:stretch>
            <a:fillRect/>
          </a:stretch>
        </p:blipFill>
        <p:spPr>
          <a:xfrm>
            <a:off x="5124450" y="634382"/>
            <a:ext cx="6657213" cy="5495162"/>
          </a:xfrm>
          <a:prstGeom prst="rect">
            <a:avLst/>
          </a:prstGeom>
        </p:spPr>
      </p:pic>
      <p:sp>
        <p:nvSpPr>
          <p:cNvPr id="20" name="TextBox 19"/>
          <p:cNvSpPr txBox="1"/>
          <p:nvPr/>
        </p:nvSpPr>
        <p:spPr>
          <a:xfrm>
            <a:off x="666377" y="1561575"/>
            <a:ext cx="3668284" cy="646331"/>
          </a:xfrm>
          <a:prstGeom prst="rect">
            <a:avLst/>
          </a:prstGeom>
          <a:noFill/>
        </p:spPr>
        <p:txBody>
          <a:bodyPr wrap="square">
            <a:spAutoFit/>
          </a:bodyPr>
          <a:lstStyle/>
          <a:p>
            <a:pPr marL="0" indent="0">
              <a:spcBef>
                <a:spcPts val="0"/>
              </a:spcBef>
              <a:buSzPts val="2812"/>
              <a:buNone/>
            </a:pPr>
            <a:r>
              <a:rPr lang="en-US" sz="1800" b="1" dirty="0">
                <a:solidFill>
                  <a:srgbClr val="002060"/>
                </a:solidFill>
                <a:latin typeface="Calibri" panose="020F0502020204030204" pitchFamily="34" charset="0"/>
                <a:ea typeface="Comic Sans MS" panose="030F0702030302020204"/>
                <a:cs typeface="Calibri" panose="020F0502020204030204" pitchFamily="34" charset="0"/>
                <a:sym typeface="Comic Sans MS" panose="030F0702030302020204"/>
              </a:rPr>
              <a:t>Grinding stress that wears people away day after day year after year </a:t>
            </a:r>
            <a:endParaRPr lang="en-US"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useBgFill="1">
        <p:nvSpPr>
          <p:cNvPr id="77" name="Rectangle 7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p8"/>
          <p:cNvSpPr txBox="1">
            <a:spLocks noGrp="1"/>
          </p:cNvSpPr>
          <p:nvPr>
            <p:ph type="title"/>
          </p:nvPr>
        </p:nvSpPr>
        <p:spPr>
          <a:xfrm>
            <a:off x="1414491" y="265956"/>
            <a:ext cx="3724217" cy="1166137"/>
          </a:xfrm>
          <a:prstGeom prst="rect">
            <a:avLst/>
          </a:prstGeom>
        </p:spPr>
        <p:txBody>
          <a:bodyPr spcFirstLastPara="1" vert="horz" lIns="91440" tIns="45720" rIns="91440" bIns="45720" rtlCol="0" anchor="b" anchorCtr="0">
            <a:normAutofit fontScale="90000"/>
          </a:bodyPr>
          <a:lstStyle/>
          <a:p>
            <a:pPr>
              <a:buClr>
                <a:srgbClr val="002060"/>
              </a:buClr>
              <a:buSzPts val="4400"/>
            </a:pPr>
            <a:r>
              <a:rPr lang="en-US" sz="4000" b="1" dirty="0">
                <a:sym typeface="Comic Sans MS" panose="030F0702030302020204"/>
              </a:rPr>
              <a:t>Common signs of stress</a:t>
            </a:r>
            <a:endParaRPr lang="en-US" sz="4000" dirty="0"/>
          </a:p>
        </p:txBody>
      </p:sp>
      <p:sp>
        <p:nvSpPr>
          <p:cNvPr id="6" name="Google Shape;205;p9"/>
          <p:cNvSpPr txBox="1"/>
          <p:nvPr/>
        </p:nvSpPr>
        <p:spPr>
          <a:xfrm>
            <a:off x="6661358" y="2682654"/>
            <a:ext cx="3724218" cy="1334930"/>
          </a:xfrm>
          <a:prstGeom prst="rect">
            <a:avLst/>
          </a:prstGeom>
        </p:spPr>
        <p:txBody>
          <a:bodyPr spcFirstLastPara="1" vert="horz" lIns="91440" tIns="45720" rIns="91440" bIns="45720" rtlCol="0"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560"/>
              <a:buNone/>
            </a:pPr>
            <a:r>
              <a:rPr lang="en-US" sz="2100" dirty="0">
                <a:sym typeface="Comic Sans MS" panose="030F0702030302020204"/>
              </a:rPr>
              <a:t>Stress affects appetite and digestion</a:t>
            </a:r>
            <a:endParaRPr lang="en-US" sz="2100" dirty="0">
              <a:sym typeface="Comic Sans MS" panose="030F0702030302020204"/>
            </a:endParaRPr>
          </a:p>
          <a:p>
            <a:pPr marL="0" indent="0">
              <a:buSzPts val="1920"/>
              <a:buNone/>
            </a:pPr>
            <a:r>
              <a:rPr lang="en-US" sz="2100" dirty="0">
                <a:sym typeface="Comic Sans MS" panose="030F0702030302020204"/>
              </a:rPr>
              <a:t>Stress affects cognition</a:t>
            </a:r>
            <a:endParaRPr lang="en-US" sz="2100" dirty="0">
              <a:sym typeface="Comic Sans MS" panose="030F0702030302020204"/>
            </a:endParaRPr>
          </a:p>
          <a:p>
            <a:pPr marL="0" indent="0">
              <a:buSzPts val="1920"/>
              <a:buNone/>
            </a:pPr>
            <a:endParaRPr lang="en-US" sz="2100" b="1" dirty="0">
              <a:sym typeface="Comic Sans MS" panose="030F0702030302020204"/>
            </a:endParaRPr>
          </a:p>
          <a:p>
            <a:pPr marL="0" indent="0">
              <a:buSzPts val="1920"/>
              <a:buNone/>
            </a:pPr>
            <a:endParaRPr lang="en-US" sz="2100" dirty="0"/>
          </a:p>
        </p:txBody>
      </p:sp>
      <p:sp>
        <p:nvSpPr>
          <p:cNvPr id="79" name="Rectangle 78"/>
          <p:cNvSpPr>
            <a:spLocks noGrp="1" noRot="1" noChangeAspect="1" noMove="1" noResize="1" noEditPoints="1" noAdjustHandles="1" noChangeArrowheads="1" noChangeShapeType="1" noTextEdit="1"/>
          </p:cNvSpPr>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p:cNvSpPr>
            <a:spLocks noGrp="1" noRot="1" noChangeAspect="1" noMove="1" noResize="1" noEditPoints="1" noAdjustHandles="1" noChangeArrowheads="1" noChangeShapeType="1" noTextEdit="1"/>
          </p:cNvSpPr>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Google Shape;197;p8"/>
          <p:cNvSpPr/>
          <p:nvPr/>
        </p:nvSpPr>
        <p:spPr>
          <a:xfrm>
            <a:off x="3733800" y="6248400"/>
            <a:ext cx="914400" cy="9144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98" name="Google Shape;198;p8"/>
          <p:cNvSpPr/>
          <p:nvPr/>
        </p:nvSpPr>
        <p:spPr>
          <a:xfrm>
            <a:off x="685800" y="1849815"/>
            <a:ext cx="2479431" cy="2167769"/>
          </a:xfrm>
          <a:prstGeom prst="roundRect">
            <a:avLst>
              <a:gd name="adj" fmla="val 16667"/>
            </a:avLst>
          </a:prstGeom>
          <a:solidFill>
            <a:schemeClr val="bg1"/>
          </a:solidFill>
          <a:ln w="254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spcAft>
                <a:spcPts val="600"/>
              </a:spcAft>
            </a:pPr>
            <a:r>
              <a:rPr lang="en-US" b="1" u="sng" dirty="0">
                <a:ea typeface="Comic Sans MS" panose="030F0702030302020204"/>
                <a:cs typeface="Comic Sans MS" panose="030F0702030302020204"/>
                <a:sym typeface="Comic Sans MS" panose="030F0702030302020204"/>
              </a:rPr>
              <a:t>Physical signs</a:t>
            </a:r>
            <a:endParaRPr lang="en-IN" b="1" dirty="0">
              <a:ea typeface="Comic Sans MS" panose="030F0702030302020204"/>
              <a:cs typeface="Comic Sans MS" panose="030F0702030302020204"/>
              <a:sym typeface="Comic Sans MS" panose="030F0702030302020204"/>
            </a:endParaRPr>
          </a:p>
          <a:p>
            <a:pPr>
              <a:spcAft>
                <a:spcPts val="600"/>
              </a:spcAft>
            </a:pPr>
            <a:endParaRPr lang="en-IN" b="1" dirty="0">
              <a:ea typeface="Comic Sans MS" panose="030F0702030302020204"/>
              <a:cs typeface="Comic Sans MS" panose="030F0702030302020204"/>
              <a:sym typeface="Comic Sans MS" panose="030F0702030302020204"/>
            </a:endParaRPr>
          </a:p>
          <a:p>
            <a:pPr marL="285750" indent="-285750">
              <a:spcAft>
                <a:spcPts val="600"/>
              </a:spcAft>
              <a:buClr>
                <a:schemeClr val="lt1"/>
              </a:buClr>
              <a:buSzPts val="2400"/>
              <a:buFont typeface="Wingdings" panose="05000000000000000000" pitchFamily="2" charset="2"/>
              <a:buChar char="§"/>
            </a:pPr>
            <a:r>
              <a:rPr lang="en-US" dirty="0">
                <a:ea typeface="Comic Sans MS" panose="030F0702030302020204"/>
                <a:cs typeface="Comic Sans MS" panose="030F0702030302020204"/>
                <a:sym typeface="Comic Sans MS" panose="030F0702030302020204"/>
              </a:rPr>
              <a:t>Dry mouth</a:t>
            </a:r>
            <a:endParaRPr lang="en-IN" dirty="0"/>
          </a:p>
          <a:p>
            <a:pPr marL="285750" indent="-285750">
              <a:spcAft>
                <a:spcPts val="600"/>
              </a:spcAft>
              <a:buClr>
                <a:schemeClr val="lt1"/>
              </a:buClr>
              <a:buSzPts val="2400"/>
              <a:buFont typeface="Wingdings" panose="05000000000000000000" pitchFamily="2" charset="2"/>
              <a:buChar char="§"/>
            </a:pPr>
            <a:r>
              <a:rPr lang="en-US" dirty="0">
                <a:ea typeface="Comic Sans MS" panose="030F0702030302020204"/>
                <a:cs typeface="Comic Sans MS" panose="030F0702030302020204"/>
                <a:sym typeface="Comic Sans MS" panose="030F0702030302020204"/>
              </a:rPr>
              <a:t>Difficulty breathing</a:t>
            </a:r>
            <a:endParaRPr lang="en-IN" dirty="0"/>
          </a:p>
          <a:p>
            <a:pPr marL="285750" indent="-285750">
              <a:spcAft>
                <a:spcPts val="600"/>
              </a:spcAft>
              <a:buClr>
                <a:schemeClr val="lt1"/>
              </a:buClr>
              <a:buSzPts val="2400"/>
              <a:buFont typeface="Wingdings" panose="05000000000000000000" pitchFamily="2" charset="2"/>
              <a:buChar char="§"/>
            </a:pPr>
            <a:r>
              <a:rPr lang="en-US" dirty="0">
                <a:ea typeface="Comic Sans MS" panose="030F0702030302020204"/>
                <a:cs typeface="Comic Sans MS" panose="030F0702030302020204"/>
                <a:sym typeface="Comic Sans MS" panose="030F0702030302020204"/>
              </a:rPr>
              <a:t>Pounding heart</a:t>
            </a:r>
            <a:endParaRPr lang="en-IN" dirty="0"/>
          </a:p>
          <a:p>
            <a:pPr marL="285750" indent="-285750">
              <a:spcAft>
                <a:spcPts val="600"/>
              </a:spcAft>
              <a:buClr>
                <a:schemeClr val="lt1"/>
              </a:buClr>
              <a:buSzPts val="2400"/>
              <a:buFont typeface="Wingdings" panose="05000000000000000000" pitchFamily="2" charset="2"/>
              <a:buChar char="§"/>
            </a:pPr>
            <a:r>
              <a:rPr lang="en-US" dirty="0">
                <a:ea typeface="Comic Sans MS" panose="030F0702030302020204"/>
                <a:cs typeface="Comic Sans MS" panose="030F0702030302020204"/>
                <a:sym typeface="Comic Sans MS" panose="030F0702030302020204"/>
              </a:rPr>
              <a:t>Stomach-ache</a:t>
            </a:r>
            <a:endParaRPr lang="en-IN" dirty="0"/>
          </a:p>
          <a:p>
            <a:pPr marL="285750" indent="-285750">
              <a:spcAft>
                <a:spcPts val="600"/>
              </a:spcAft>
              <a:buClr>
                <a:schemeClr val="lt1"/>
              </a:buClr>
              <a:buSzPts val="2400"/>
              <a:buFont typeface="Wingdings" panose="05000000000000000000" pitchFamily="2" charset="2"/>
              <a:buChar char="§"/>
            </a:pPr>
            <a:r>
              <a:rPr lang="en-US" dirty="0">
                <a:ea typeface="Comic Sans MS" panose="030F0702030302020204"/>
                <a:cs typeface="Comic Sans MS" panose="030F0702030302020204"/>
                <a:sym typeface="Comic Sans MS" panose="030F0702030302020204"/>
              </a:rPr>
              <a:t>Chronic headache</a:t>
            </a:r>
            <a:endParaRPr lang="en-IN" dirty="0"/>
          </a:p>
        </p:txBody>
      </p:sp>
      <p:sp>
        <p:nvSpPr>
          <p:cNvPr id="7" name="Google Shape;206;p9"/>
          <p:cNvSpPr/>
          <p:nvPr/>
        </p:nvSpPr>
        <p:spPr>
          <a:xfrm>
            <a:off x="6666668" y="1711739"/>
            <a:ext cx="2668667" cy="984845"/>
          </a:xfrm>
          <a:prstGeom prst="rect">
            <a:avLst/>
          </a:prstGeom>
          <a:noFill/>
          <a:ln>
            <a:noFill/>
          </a:ln>
        </p:spPr>
        <p:txBody>
          <a:bodyPr spcFirstLastPara="1" wrap="square" lIns="91425" tIns="45700" rIns="91425" bIns="45700" anchor="t" anchorCtr="0">
            <a:spAutoFit/>
          </a:bodyPr>
          <a:lstStyle/>
          <a:p>
            <a:pPr>
              <a:spcAft>
                <a:spcPts val="600"/>
              </a:spcAft>
            </a:pPr>
            <a:r>
              <a:rPr lang="en-US" sz="2400" b="1" dirty="0">
                <a:solidFill>
                  <a:srgbClr val="002060"/>
                </a:solidFill>
                <a:ea typeface="Comic Sans MS" panose="030F0702030302020204"/>
                <a:cs typeface="Comic Sans MS" panose="030F0702030302020204"/>
                <a:sym typeface="Comic Sans MS" panose="030F0702030302020204"/>
              </a:rPr>
              <a:t>Effect of stress on </a:t>
            </a:r>
            <a:endParaRPr lang="en-IN" sz="1050" dirty="0"/>
          </a:p>
          <a:p>
            <a:pPr>
              <a:spcAft>
                <a:spcPts val="600"/>
              </a:spcAft>
            </a:pPr>
            <a:r>
              <a:rPr lang="en-US" sz="2400" b="1" dirty="0">
                <a:solidFill>
                  <a:srgbClr val="002060"/>
                </a:solidFill>
                <a:ea typeface="Comic Sans MS" panose="030F0702030302020204"/>
                <a:cs typeface="Comic Sans MS" panose="030F0702030302020204"/>
                <a:sym typeface="Comic Sans MS" panose="030F0702030302020204"/>
              </a:rPr>
              <a:t>performance </a:t>
            </a:r>
            <a:endParaRPr lang="en-IN" sz="2400" dirty="0">
              <a:solidFill>
                <a:srgbClr val="002060"/>
              </a:solidFill>
              <a:ea typeface="Comic Sans MS" panose="030F0702030302020204"/>
              <a:cs typeface="Comic Sans MS" panose="030F0702030302020204"/>
              <a:sym typeface="Comic Sans MS" panose="030F0702030302020204"/>
            </a:endParaRPr>
          </a:p>
        </p:txBody>
      </p:sp>
      <p:sp>
        <p:nvSpPr>
          <p:cNvPr id="196" name="Google Shape;196;p8"/>
          <p:cNvSpPr/>
          <p:nvPr/>
        </p:nvSpPr>
        <p:spPr>
          <a:xfrm>
            <a:off x="3276600" y="1869379"/>
            <a:ext cx="2819400" cy="2377440"/>
          </a:xfrm>
          <a:prstGeom prst="roundRect">
            <a:avLst>
              <a:gd name="adj" fmla="val 16667"/>
            </a:avLst>
          </a:prstGeom>
          <a:solidFill>
            <a:schemeClr val="bg1"/>
          </a:solidFill>
          <a:ln w="254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spcAft>
                <a:spcPts val="600"/>
              </a:spcAft>
            </a:pPr>
            <a:r>
              <a:rPr lang="en-US" b="1" u="sng" dirty="0">
                <a:ea typeface="Comic Sans MS" panose="030F0702030302020204"/>
                <a:cs typeface="Comic Sans MS" panose="030F0702030302020204"/>
                <a:sym typeface="Comic Sans MS" panose="030F0702030302020204"/>
              </a:rPr>
              <a:t>Psychological signs</a:t>
            </a:r>
            <a:endParaRPr lang="en-IN" b="1" dirty="0">
              <a:ea typeface="Comic Sans MS" panose="030F0702030302020204"/>
              <a:cs typeface="Comic Sans MS" panose="030F0702030302020204"/>
              <a:sym typeface="Comic Sans MS" panose="030F0702030302020204"/>
            </a:endParaRPr>
          </a:p>
          <a:p>
            <a:pPr marL="342900" indent="-190500">
              <a:spcAft>
                <a:spcPts val="600"/>
              </a:spcAft>
              <a:buClr>
                <a:schemeClr val="dk1"/>
              </a:buClr>
              <a:buSzPts val="2400"/>
            </a:pPr>
            <a:endParaRPr lang="en-IN" dirty="0">
              <a:ea typeface="Comic Sans MS" panose="030F0702030302020204"/>
              <a:cs typeface="Comic Sans MS" panose="030F0702030302020204"/>
              <a:sym typeface="Comic Sans MS" panose="030F0702030302020204"/>
            </a:endParaRPr>
          </a:p>
          <a:p>
            <a:pPr marL="285750" indent="-285750">
              <a:spcAft>
                <a:spcPts val="600"/>
              </a:spcAft>
              <a:buClr>
                <a:schemeClr val="lt1"/>
              </a:buClr>
              <a:buSzPts val="2400"/>
              <a:buFont typeface="Arial" panose="020B0604020202020204" pitchFamily="34" charset="0"/>
              <a:buChar char="•"/>
            </a:pPr>
            <a:r>
              <a:rPr lang="en-US" dirty="0">
                <a:ea typeface="Comic Sans MS" panose="030F0702030302020204"/>
                <a:cs typeface="Comic Sans MS" panose="030F0702030302020204"/>
                <a:sym typeface="Comic Sans MS" panose="030F0702030302020204"/>
              </a:rPr>
              <a:t>sudden irritability</a:t>
            </a:r>
            <a:endParaRPr lang="en-IN" dirty="0"/>
          </a:p>
          <a:p>
            <a:pPr marL="285750" indent="-285750">
              <a:spcAft>
                <a:spcPts val="600"/>
              </a:spcAft>
              <a:buClr>
                <a:schemeClr val="lt1"/>
              </a:buClr>
              <a:buSzPts val="2400"/>
              <a:buFont typeface="Arial" panose="020B0604020202020204" pitchFamily="34" charset="0"/>
              <a:buChar char="•"/>
            </a:pPr>
            <a:r>
              <a:rPr lang="en-US" dirty="0">
                <a:ea typeface="Comic Sans MS" panose="030F0702030302020204"/>
                <a:cs typeface="Comic Sans MS" panose="030F0702030302020204"/>
                <a:sym typeface="Comic Sans MS" panose="030F0702030302020204"/>
              </a:rPr>
              <a:t>problems concentrating</a:t>
            </a:r>
            <a:endParaRPr lang="en-IN" dirty="0"/>
          </a:p>
          <a:p>
            <a:pPr marL="285750" indent="-285750">
              <a:spcAft>
                <a:spcPts val="600"/>
              </a:spcAft>
              <a:buClr>
                <a:schemeClr val="lt1"/>
              </a:buClr>
              <a:buSzPts val="2400"/>
              <a:buFont typeface="Arial" panose="020B0604020202020204" pitchFamily="34" charset="0"/>
              <a:buChar char="•"/>
            </a:pPr>
            <a:r>
              <a:rPr lang="en-US" dirty="0">
                <a:ea typeface="Comic Sans MS" panose="030F0702030302020204"/>
                <a:cs typeface="Comic Sans MS" panose="030F0702030302020204"/>
                <a:sym typeface="Comic Sans MS" panose="030F0702030302020204"/>
              </a:rPr>
              <a:t>Difficulty sleeping</a:t>
            </a:r>
            <a:endParaRPr lang="en-IN" dirty="0"/>
          </a:p>
          <a:p>
            <a:pPr marL="285750" indent="-285750">
              <a:spcAft>
                <a:spcPts val="600"/>
              </a:spcAft>
              <a:buClr>
                <a:schemeClr val="lt1"/>
              </a:buClr>
              <a:buSzPts val="2400"/>
              <a:buFont typeface="Arial" panose="020B0604020202020204" pitchFamily="34" charset="0"/>
              <a:buChar char="•"/>
            </a:pPr>
            <a:r>
              <a:rPr lang="en-US" dirty="0">
                <a:ea typeface="Comic Sans MS" panose="030F0702030302020204"/>
                <a:cs typeface="Comic Sans MS" panose="030F0702030302020204"/>
                <a:sym typeface="Comic Sans MS" panose="030F0702030302020204"/>
              </a:rPr>
              <a:t>Narrowed perception</a:t>
            </a:r>
            <a:endParaRPr lang="en-IN" dirty="0"/>
          </a:p>
          <a:p>
            <a:pPr marL="285750" indent="-285750">
              <a:spcAft>
                <a:spcPts val="600"/>
              </a:spcAft>
              <a:buClr>
                <a:schemeClr val="lt1"/>
              </a:buClr>
              <a:buSzPts val="2400"/>
              <a:buFont typeface="Arial" panose="020B0604020202020204" pitchFamily="34" charset="0"/>
              <a:buChar char="•"/>
            </a:pPr>
            <a:r>
              <a:rPr lang="en-US" dirty="0">
                <a:ea typeface="Comic Sans MS" panose="030F0702030302020204"/>
                <a:cs typeface="Comic Sans MS" panose="030F0702030302020204"/>
                <a:sym typeface="Comic Sans MS" panose="030F0702030302020204"/>
              </a:rPr>
              <a:t>Frequent feelings of fatigue</a:t>
            </a:r>
            <a:endParaRPr lang="en-IN" dirty="0"/>
          </a:p>
        </p:txBody>
      </p:sp>
      <p:pic>
        <p:nvPicPr>
          <p:cNvPr id="74" name="Graphic 73" descr="Brain in head"/>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0" y="0"/>
            <a:ext cx="914400" cy="91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2"/>
        <p:cNvGrpSpPr/>
        <p:nvPr/>
      </p:nvGrpSpPr>
      <p:grpSpPr>
        <a:xfrm>
          <a:off x="0" y="0"/>
          <a:ext cx="0" cy="0"/>
          <a:chOff x="0" y="0"/>
          <a:chExt cx="0" cy="0"/>
        </a:xfrm>
      </p:grpSpPr>
      <p:sp useBgFill="1">
        <p:nvSpPr>
          <p:cNvPr id="101" name="Rectangle 10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 name="Rectangle 102"/>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110"/>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3" name="Rectangle 112"/>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Google Shape;223;p12"/>
          <p:cNvSpPr txBox="1">
            <a:spLocks noGrp="1"/>
          </p:cNvSpPr>
          <p:nvPr>
            <p:ph type="title"/>
          </p:nvPr>
        </p:nvSpPr>
        <p:spPr>
          <a:xfrm>
            <a:off x="466722" y="586855"/>
            <a:ext cx="3201366" cy="3387497"/>
          </a:xfrm>
          <a:prstGeom prst="rect">
            <a:avLst/>
          </a:prstGeom>
        </p:spPr>
        <p:txBody>
          <a:bodyPr spcFirstLastPara="1" vert="horz" lIns="91425" tIns="45700" rIns="91425" bIns="45700" rtlCol="0" anchor="b" anchorCtr="0">
            <a:normAutofit/>
          </a:bodyPr>
          <a:lstStyle/>
          <a:p>
            <a:pPr algn="r">
              <a:spcBef>
                <a:spcPts val="0"/>
              </a:spcBef>
              <a:buClr>
                <a:srgbClr val="C00000"/>
              </a:buClr>
              <a:buSzPts val="3600"/>
            </a:pPr>
            <a:r>
              <a:rPr lang="en-US" sz="4000" b="1">
                <a:solidFill>
                  <a:srgbClr val="FFFFFF"/>
                </a:solidFill>
              </a:rPr>
              <a:t>Stress and its physiology</a:t>
            </a:r>
            <a:endParaRPr lang="en-US" sz="4000">
              <a:solidFill>
                <a:srgbClr val="FFFFFF"/>
              </a:solidFill>
            </a:endParaRPr>
          </a:p>
        </p:txBody>
      </p:sp>
      <p:sp>
        <p:nvSpPr>
          <p:cNvPr id="224" name="Google Shape;224;p12"/>
          <p:cNvSpPr txBox="1">
            <a:spLocks noGrp="1"/>
          </p:cNvSpPr>
          <p:nvPr>
            <p:ph type="body" idx="1"/>
          </p:nvPr>
        </p:nvSpPr>
        <p:spPr>
          <a:xfrm>
            <a:off x="4810259" y="649480"/>
            <a:ext cx="6555347" cy="5546047"/>
          </a:xfrm>
          <a:prstGeom prst="rect">
            <a:avLst/>
          </a:prstGeom>
        </p:spPr>
        <p:txBody>
          <a:bodyPr spcFirstLastPara="1" vert="horz" lIns="91425" tIns="45700" rIns="91425" bIns="45700" rtlCol="0" anchor="ctr" anchorCtr="0">
            <a:normAutofit/>
          </a:bodyPr>
          <a:lstStyle/>
          <a:p>
            <a:pPr marL="342900" indent="-342900">
              <a:spcBef>
                <a:spcPts val="0"/>
              </a:spcBef>
              <a:buSzPts val="2240"/>
              <a:buChar char="►"/>
            </a:pPr>
            <a:r>
              <a:rPr lang="en-US" sz="2000" b="1"/>
              <a:t>The brain reacts to stress in a series of neural and chemical reactions that are meant for physical survival </a:t>
            </a:r>
            <a:endParaRPr lang="en-US" sz="2000"/>
          </a:p>
          <a:p>
            <a:pPr marL="0" indent="0">
              <a:buSzPts val="2240"/>
              <a:buNone/>
            </a:pPr>
            <a:endParaRPr lang="en-US" sz="2000"/>
          </a:p>
          <a:p>
            <a:pPr marL="0" indent="0">
              <a:buSzPts val="2240"/>
              <a:buNone/>
            </a:pPr>
            <a:r>
              <a:rPr lang="en-US" sz="2000" b="1"/>
              <a:t>Stress caused by </a:t>
            </a:r>
            <a:endParaRPr lang="en-US" sz="2000"/>
          </a:p>
          <a:p>
            <a:pPr marL="0" indent="0">
              <a:buSzPts val="2240"/>
              <a:buNone/>
            </a:pPr>
            <a:r>
              <a:rPr lang="en-US" sz="2000"/>
              <a:t>	</a:t>
            </a:r>
            <a:r>
              <a:rPr lang="en-US" sz="2000" b="1"/>
              <a:t>biological agents </a:t>
            </a:r>
            <a:r>
              <a:rPr lang="en-US" sz="2000"/>
              <a:t>– viruses</a:t>
            </a:r>
            <a:endParaRPr lang="en-US" sz="2000"/>
          </a:p>
          <a:p>
            <a:pPr marL="0" indent="0">
              <a:buSzPts val="1920"/>
              <a:buNone/>
            </a:pPr>
            <a:r>
              <a:rPr lang="en-US" sz="2000"/>
              <a:t>	</a:t>
            </a:r>
            <a:r>
              <a:rPr lang="en-US" sz="2000" b="1"/>
              <a:t>environment</a:t>
            </a:r>
            <a:r>
              <a:rPr lang="en-US" sz="2000"/>
              <a:t> – temperature</a:t>
            </a:r>
            <a:endParaRPr lang="en-US" sz="2000"/>
          </a:p>
          <a:p>
            <a:pPr marL="0" indent="0">
              <a:buSzPts val="1920"/>
              <a:buNone/>
            </a:pPr>
            <a:r>
              <a:rPr lang="en-US" sz="2000"/>
              <a:t>	</a:t>
            </a:r>
            <a:r>
              <a:rPr lang="en-US" sz="2000" b="1"/>
              <a:t>psychological agents </a:t>
            </a:r>
            <a:r>
              <a:rPr lang="en-US" sz="2000"/>
              <a:t>– threat to self esteem, loss of loved 	one resulting in loneliness, social isolation etc</a:t>
            </a:r>
            <a:endParaRPr lang="en-US" sz="2000"/>
          </a:p>
          <a:p>
            <a:pPr marL="0" indent="0">
              <a:buSzPts val="2240"/>
              <a:buNone/>
            </a:pP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6"/>
        <p:cNvGrpSpPr/>
        <p:nvPr/>
      </p:nvGrpSpPr>
      <p:grpSpPr>
        <a:xfrm>
          <a:off x="0" y="0"/>
          <a:ext cx="0" cy="0"/>
          <a:chOff x="0" y="0"/>
          <a:chExt cx="0" cy="0"/>
        </a:xfrm>
      </p:grpSpPr>
      <p:sp>
        <p:nvSpPr>
          <p:cNvPr id="247" name="Google Shape;247;p16"/>
          <p:cNvSpPr txBox="1">
            <a:spLocks noGrp="1"/>
          </p:cNvSpPr>
          <p:nvPr>
            <p:ph type="title"/>
          </p:nvPr>
        </p:nvSpPr>
        <p:spPr>
          <a:xfrm>
            <a:off x="648928" y="347218"/>
            <a:ext cx="3685032" cy="1608328"/>
          </a:xfrm>
          <a:prstGeom prst="rect">
            <a:avLst/>
          </a:prstGeom>
        </p:spPr>
        <p:txBody>
          <a:bodyPr spcFirstLastPara="1" vert="horz" lIns="91425" tIns="45700" rIns="91425" bIns="45700" rtlCol="0" anchorCtr="0">
            <a:normAutofit/>
          </a:bodyPr>
          <a:lstStyle/>
          <a:p>
            <a:pPr>
              <a:spcBef>
                <a:spcPts val="0"/>
              </a:spcBef>
              <a:buClr>
                <a:srgbClr val="C00000"/>
              </a:buClr>
              <a:buSzPts val="3600"/>
            </a:pPr>
            <a:r>
              <a:rPr lang="en-US" sz="3300" b="1"/>
              <a:t>Physiological Systems Involved in the Stress Response</a:t>
            </a:r>
            <a:endParaRPr lang="en-US" sz="3300"/>
          </a:p>
        </p:txBody>
      </p:sp>
      <p:sp>
        <p:nvSpPr>
          <p:cNvPr id="248" name="Google Shape;248;p16"/>
          <p:cNvSpPr txBox="1">
            <a:spLocks noGrp="1"/>
          </p:cNvSpPr>
          <p:nvPr>
            <p:ph type="body" idx="1"/>
          </p:nvPr>
        </p:nvSpPr>
        <p:spPr>
          <a:xfrm>
            <a:off x="4970879" y="504525"/>
            <a:ext cx="6728576" cy="1605083"/>
          </a:xfrm>
          <a:prstGeom prst="rect">
            <a:avLst/>
          </a:prstGeom>
        </p:spPr>
        <p:txBody>
          <a:bodyPr spcFirstLastPara="1" vert="horz" lIns="91425" tIns="45700" rIns="91425" bIns="45700" rtlCol="0" anchor="ctr" anchorCtr="0">
            <a:normAutofit fontScale="40000" lnSpcReduction="20000"/>
          </a:bodyPr>
          <a:lstStyle/>
          <a:p>
            <a:pPr marL="342900" indent="-342900">
              <a:spcBef>
                <a:spcPts val="0"/>
              </a:spcBef>
              <a:buSzPts val="1440"/>
              <a:buChar char="►"/>
            </a:pPr>
            <a:endParaRPr lang="en-US" sz="1600" dirty="0"/>
          </a:p>
          <a:p>
            <a:pPr marL="342900" indent="-342900">
              <a:spcBef>
                <a:spcPts val="0"/>
              </a:spcBef>
              <a:buSzPts val="1440"/>
              <a:buChar char="►"/>
            </a:pPr>
            <a:endParaRPr lang="en-US" sz="1600" dirty="0"/>
          </a:p>
          <a:p>
            <a:pPr>
              <a:spcBef>
                <a:spcPts val="0"/>
              </a:spcBef>
              <a:buSzPts val="1440"/>
              <a:buFont typeface="Wingdings" panose="05000000000000000000" pitchFamily="2" charset="2"/>
              <a:buChar char="Ø"/>
            </a:pPr>
            <a:r>
              <a:rPr lang="en-US" sz="4500" b="1" dirty="0">
                <a:solidFill>
                  <a:srgbClr val="C00000"/>
                </a:solidFill>
              </a:rPr>
              <a:t>The nervous system </a:t>
            </a:r>
            <a:endParaRPr lang="en-US" sz="4500" b="1" dirty="0">
              <a:solidFill>
                <a:srgbClr val="C00000"/>
              </a:solidFill>
            </a:endParaRPr>
          </a:p>
          <a:p>
            <a:pPr>
              <a:buSzPts val="1440"/>
              <a:buFont typeface="Wingdings" panose="05000000000000000000" pitchFamily="2" charset="2"/>
              <a:buChar char="Ø"/>
            </a:pPr>
            <a:r>
              <a:rPr lang="en-US" sz="4500" b="1" dirty="0">
                <a:solidFill>
                  <a:srgbClr val="C00000"/>
                </a:solidFill>
              </a:rPr>
              <a:t>The endocrine system</a:t>
            </a:r>
            <a:endParaRPr lang="en-US" sz="4500" b="1" dirty="0">
              <a:solidFill>
                <a:srgbClr val="C00000"/>
              </a:solidFill>
            </a:endParaRPr>
          </a:p>
          <a:p>
            <a:pPr>
              <a:buSzPts val="1440"/>
              <a:buFont typeface="Wingdings" panose="05000000000000000000" pitchFamily="2" charset="2"/>
              <a:buChar char="Ø"/>
            </a:pPr>
            <a:r>
              <a:rPr lang="en-US" sz="4500" b="1" dirty="0">
                <a:solidFill>
                  <a:srgbClr val="C00000"/>
                </a:solidFill>
              </a:rPr>
              <a:t>The immune system</a:t>
            </a:r>
            <a:endParaRPr lang="en-US" sz="4500" b="1" dirty="0">
              <a:solidFill>
                <a:srgbClr val="C00000"/>
              </a:solidFill>
            </a:endParaRPr>
          </a:p>
          <a:p>
            <a:pPr>
              <a:buSzPts val="1440"/>
            </a:pPr>
            <a:endParaRPr lang="en-US" sz="2500" dirty="0"/>
          </a:p>
          <a:p>
            <a:pPr marL="0" indent="0">
              <a:buSzPts val="1920"/>
              <a:buNone/>
            </a:pPr>
            <a:r>
              <a:rPr lang="en-US" sz="4000" b="1" dirty="0">
                <a:solidFill>
                  <a:srgbClr val="002060"/>
                </a:solidFill>
              </a:rPr>
              <a:t>Optimally, interaction of these systems maintains homeostasis and wellness</a:t>
            </a:r>
            <a:endParaRPr lang="en-US" sz="4000" dirty="0">
              <a:solidFill>
                <a:srgbClr val="002060"/>
              </a:solidFill>
            </a:endParaRPr>
          </a:p>
          <a:p>
            <a:pPr marL="0" indent="0">
              <a:buSzPts val="1440"/>
              <a:buNone/>
            </a:pPr>
            <a:endParaRPr lang="en-US" sz="1600" dirty="0"/>
          </a:p>
          <a:p>
            <a:pPr marL="0" indent="0">
              <a:buSzPts val="1440"/>
              <a:buNone/>
            </a:pPr>
            <a:endParaRPr lang="en-US" sz="700" dirty="0"/>
          </a:p>
        </p:txBody>
      </p:sp>
      <p:sp>
        <p:nvSpPr>
          <p:cNvPr id="257" name="Rectangle 188"/>
          <p:cNvSpPr>
            <a:spLocks noGrp="1" noRot="1" noChangeAspect="1" noMove="1" noResize="1" noEditPoints="1" noAdjustHandles="1" noChangeArrowheads="1" noChangeShapeType="1" noTextEdit="1"/>
          </p:cNvSpPr>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8" name="Rounded Rectangle 26"/>
          <p:cNvSpPr>
            <a:spLocks noGrp="1" noRot="1" noChangeAspect="1" noMove="1" noResize="1" noEditPoints="1" noAdjustHandles="1" noChangeArrowheads="1" noChangeShapeType="1" noTextEdit="1"/>
          </p:cNvSpPr>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270;p19" descr="C:\Users\Administrator\Pictures\Amygdala Hypothalamus Pituitary.jpg"/>
          <p:cNvPicPr preferRelativeResize="0"/>
          <p:nvPr/>
        </p:nvPicPr>
        <p:blipFill rotWithShape="1">
          <a:blip r:embed="rId1"/>
          <a:stretch>
            <a:fillRect/>
          </a:stretch>
        </p:blipFill>
        <p:spPr>
          <a:xfrm>
            <a:off x="1285816" y="2742397"/>
            <a:ext cx="3685063" cy="3291840"/>
          </a:xfrm>
          <a:prstGeom prst="rect">
            <a:avLst/>
          </a:prstGeom>
          <a:noFill/>
        </p:spPr>
      </p:pic>
      <p:sp>
        <p:nvSpPr>
          <p:cNvPr id="259" name="Rounded Rectangle 16"/>
          <p:cNvSpPr>
            <a:spLocks noGrp="1" noRot="1" noChangeAspect="1" noMove="1" noResize="1" noEditPoints="1" noAdjustHandles="1" noChangeArrowheads="1" noChangeShapeType="1" noTextEdit="1"/>
          </p:cNvSpPr>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793418" y="2742397"/>
            <a:ext cx="4540468" cy="3291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4"/>
        <p:cNvGrpSpPr/>
        <p:nvPr/>
      </p:nvGrpSpPr>
      <p:grpSpPr>
        <a:xfrm>
          <a:off x="0" y="0"/>
          <a:ext cx="0" cy="0"/>
          <a:chOff x="0" y="0"/>
          <a:chExt cx="0" cy="0"/>
        </a:xfrm>
      </p:grpSpPr>
      <p:sp>
        <p:nvSpPr>
          <p:cNvPr id="89" name="Rectangle 88"/>
          <p:cNvSpPr>
            <a:spLocks noGrp="1" noRot="1" noChangeAspect="1" noMove="1" noResize="1" noEditPoints="1" noAdjustHandles="1" noChangeArrowheads="1" noChangeShapeType="1" noTextEdit="1"/>
          </p:cNvSpPr>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 name="Google Shape;275;p20"/>
          <p:cNvSpPr txBox="1">
            <a:spLocks noGrp="1"/>
          </p:cNvSpPr>
          <p:nvPr>
            <p:ph type="title"/>
          </p:nvPr>
        </p:nvSpPr>
        <p:spPr>
          <a:xfrm>
            <a:off x="838200" y="1412488"/>
            <a:ext cx="2899189" cy="4363844"/>
          </a:xfrm>
          <a:prstGeom prst="rect">
            <a:avLst/>
          </a:prstGeom>
        </p:spPr>
        <p:txBody>
          <a:bodyPr spcFirstLastPara="1" vert="horz" lIns="91440" tIns="45720" rIns="91440" bIns="45720" rtlCol="0" anchor="t" anchorCtr="0">
            <a:normAutofit/>
          </a:bodyPr>
          <a:lstStyle/>
          <a:p>
            <a:pPr>
              <a:buClr>
                <a:srgbClr val="C00000"/>
              </a:buClr>
              <a:buSzPts val="3600"/>
            </a:pPr>
            <a:r>
              <a:rPr lang="en-US" sz="4000" b="1" kern="1200" cap="small">
                <a:solidFill>
                  <a:srgbClr val="FFFFFF"/>
                </a:solidFill>
                <a:latin typeface="+mj-lt"/>
                <a:ea typeface="+mj-ea"/>
                <a:cs typeface="+mj-cs"/>
              </a:rPr>
              <a:t>Triggering the HPA axis</a:t>
            </a:r>
            <a:endParaRPr lang="en-US" sz="4000" b="1" kern="1200">
              <a:solidFill>
                <a:srgbClr val="FFFFFF"/>
              </a:solidFill>
              <a:latin typeface="+mj-lt"/>
              <a:ea typeface="+mj-ea"/>
              <a:cs typeface="+mj-cs"/>
            </a:endParaRPr>
          </a:p>
        </p:txBody>
      </p:sp>
      <p:sp>
        <p:nvSpPr>
          <p:cNvPr id="276" name="Google Shape;276;p20"/>
          <p:cNvSpPr txBox="1">
            <a:spLocks noGrp="1"/>
          </p:cNvSpPr>
          <p:nvPr>
            <p:ph type="body" idx="1"/>
          </p:nvPr>
        </p:nvSpPr>
        <p:spPr>
          <a:xfrm>
            <a:off x="4219953" y="759656"/>
            <a:ext cx="3427283" cy="4721024"/>
          </a:xfrm>
          <a:prstGeom prst="rect">
            <a:avLst/>
          </a:prstGeom>
        </p:spPr>
        <p:txBody>
          <a:bodyPr spcFirstLastPara="1" vert="horz" lIns="91440" tIns="45720" rIns="91440" bIns="45720" rtlCol="0" anchorCtr="0">
            <a:normAutofit/>
          </a:bodyPr>
          <a:lstStyle/>
          <a:p>
            <a:pPr marL="342900">
              <a:spcBef>
                <a:spcPts val="0"/>
              </a:spcBef>
              <a:buClr>
                <a:srgbClr val="85200C"/>
              </a:buClr>
              <a:buSzPts val="1776"/>
            </a:pPr>
            <a:r>
              <a:rPr lang="en-US" sz="1800" b="1" dirty="0"/>
              <a:t>The Hypothalamic Pituitary Adrenal Axis or HPA axis – best known for its role in body’s natural reaction to stress</a:t>
            </a:r>
            <a:endParaRPr lang="en-US" sz="1800" dirty="0"/>
          </a:p>
          <a:p>
            <a:pPr marL="342900">
              <a:buSzPts val="1776"/>
            </a:pPr>
            <a:endParaRPr lang="en-US" sz="1800" dirty="0"/>
          </a:p>
          <a:p>
            <a:pPr>
              <a:buSzPts val="1776"/>
            </a:pPr>
            <a:r>
              <a:rPr lang="en-US" sz="1800" b="1" dirty="0"/>
              <a:t>HPA axis includes a group of hormone secreting glands from the</a:t>
            </a:r>
            <a:endParaRPr lang="en-US" sz="1800" dirty="0"/>
          </a:p>
          <a:p>
            <a:pPr>
              <a:buSzPts val="1776"/>
            </a:pPr>
            <a:r>
              <a:rPr lang="en-US" sz="1800" b="1" dirty="0"/>
              <a:t>NERVOUS and ENDOCRINE SYSTEM</a:t>
            </a:r>
            <a:endParaRPr lang="en-US" sz="1800" dirty="0"/>
          </a:p>
          <a:p>
            <a:pPr marL="342900">
              <a:buSzPts val="1776"/>
            </a:pPr>
            <a:endParaRPr lang="en-US" sz="1800" dirty="0"/>
          </a:p>
          <a:p>
            <a:pPr marL="342900">
              <a:buSzPts val="1776"/>
            </a:pPr>
            <a:r>
              <a:rPr lang="en-US" sz="1800" dirty="0"/>
              <a:t>This network consists of the Hypothalamus, the Pituitary gland and the Adrenal glands</a:t>
            </a:r>
            <a:endParaRPr lang="en-US" sz="1800" dirty="0"/>
          </a:p>
          <a:p>
            <a:pPr marL="0">
              <a:buSzPts val="1776"/>
            </a:pPr>
            <a:endParaRPr lang="en-US" sz="1700" dirty="0"/>
          </a:p>
          <a:p>
            <a:pPr marL="342900">
              <a:buSzPts val="1776"/>
            </a:pPr>
            <a:endParaRPr lang="en-US" sz="1700" dirty="0"/>
          </a:p>
          <a:p>
            <a:pPr marL="342900">
              <a:buSzPts val="1776"/>
            </a:pPr>
            <a:endParaRPr lang="en-US" sz="1700" dirty="0"/>
          </a:p>
        </p:txBody>
      </p:sp>
      <p:cxnSp>
        <p:nvCxnSpPr>
          <p:cNvPr id="91" name="Straight Connector 90"/>
          <p:cNvCxnSpPr>
            <a:cxnSpLocks noGrp="1" noRot="1" noChangeAspect="1" noMove="1" noResize="1" noEditPoints="1" noAdjustHandles="1" noChangeArrowheads="1" noChangeShapeType="1"/>
          </p:cNvCxnSpPr>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Google Shape;289;p22"/>
          <p:cNvSpPr txBox="1"/>
          <p:nvPr/>
        </p:nvSpPr>
        <p:spPr>
          <a:xfrm>
            <a:off x="8242852" y="759656"/>
            <a:ext cx="3636033" cy="5826674"/>
          </a:xfrm>
          <a:prstGeom prst="rect">
            <a:avLst/>
          </a:prstGeom>
        </p:spPr>
        <p:txBody>
          <a:bodyPr spcFirstLastPara="1" vert="horz" lIns="91440" tIns="45720" rIns="91440" bIns="45720" rtlCol="0" anchorCtr="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776"/>
              <a:buNone/>
            </a:pPr>
            <a:r>
              <a:rPr lang="en-US" sz="2100" b="1" dirty="0">
                <a:solidFill>
                  <a:srgbClr val="C00000"/>
                </a:solidFill>
              </a:rPr>
              <a:t>When one experiences a stressful event:</a:t>
            </a:r>
            <a:endParaRPr lang="en-US" sz="2100" dirty="0">
              <a:solidFill>
                <a:srgbClr val="C00000"/>
              </a:solidFill>
            </a:endParaRPr>
          </a:p>
          <a:p>
            <a:pPr marL="342900">
              <a:buSzPts val="1776"/>
            </a:pPr>
            <a:r>
              <a:rPr lang="en-US" sz="1900" dirty="0"/>
              <a:t>The hypothalamus releases a hormone called the Corticotrophin Hormone (CRH)</a:t>
            </a:r>
            <a:endParaRPr lang="en-US" sz="1900" dirty="0"/>
          </a:p>
          <a:p>
            <a:pPr marL="0">
              <a:buSzPts val="1776"/>
            </a:pPr>
            <a:endParaRPr lang="en-US" sz="1900" dirty="0"/>
          </a:p>
          <a:p>
            <a:pPr marL="342900">
              <a:buClr>
                <a:srgbClr val="980000"/>
              </a:buClr>
              <a:buSzPts val="1776"/>
            </a:pPr>
            <a:r>
              <a:rPr lang="en-US" sz="1900" dirty="0"/>
              <a:t>CRH signals the Pituitary Gland to secrete the Adreno </a:t>
            </a:r>
            <a:r>
              <a:rPr lang="en-US" sz="1900" dirty="0" err="1"/>
              <a:t>Cortico</a:t>
            </a:r>
            <a:r>
              <a:rPr lang="en-US" sz="1900" dirty="0"/>
              <a:t> Tropic Hormone (ACTH) into the blood stream</a:t>
            </a:r>
            <a:endParaRPr lang="en-US" sz="1900" dirty="0"/>
          </a:p>
          <a:p>
            <a:pPr marL="342900">
              <a:buSzPts val="1776"/>
            </a:pPr>
            <a:endParaRPr lang="en-US" sz="1900" dirty="0"/>
          </a:p>
          <a:p>
            <a:pPr marL="342900">
              <a:buSzPts val="1776"/>
            </a:pPr>
            <a:r>
              <a:rPr lang="en-US" sz="1900" dirty="0"/>
              <a:t>ACTH travels down to the Adrenal glands where it prompts the release of Glucocorticoids from the Adrenal Cortex</a:t>
            </a:r>
            <a:endParaRPr lang="en-US" sz="1900" dirty="0"/>
          </a:p>
          <a:p>
            <a:pPr marL="342900">
              <a:buSzPts val="1776"/>
            </a:pPr>
            <a:endParaRPr lang="en-US" sz="1900" dirty="0"/>
          </a:p>
          <a:p>
            <a:pPr marL="342900">
              <a:buClr>
                <a:srgbClr val="980000"/>
              </a:buClr>
              <a:buSzPts val="1776"/>
            </a:pPr>
            <a:r>
              <a:rPr lang="en-US" sz="1900" dirty="0"/>
              <a:t>One of these Glucocorticoids is Cortisol which plays an important role in stress response</a:t>
            </a:r>
            <a:endParaRPr lang="en-US" sz="1900" dirty="0"/>
          </a:p>
          <a:p>
            <a:pPr marL="342900">
              <a:buSzPts val="1776"/>
            </a:pPr>
            <a:r>
              <a:rPr lang="en-US" sz="1900" dirty="0"/>
              <a:t>With increased cortisol level 🡪 Epinephrine and Norepinephrine  (hormones) secreted from Adrenal Medulla</a:t>
            </a:r>
            <a:endParaRPr lang="en-US" sz="1900" dirty="0"/>
          </a:p>
          <a:p>
            <a:pPr marL="342900">
              <a:buSzPts val="1776"/>
            </a:pPr>
            <a:endParaRPr lang="en-US" sz="1700" dirty="0"/>
          </a:p>
          <a:p>
            <a:pPr marL="342900">
              <a:buSzPts val="1776"/>
            </a:pPr>
            <a:endParaRPr lang="en-US" sz="11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4"/>
        <p:cNvGrpSpPr/>
        <p:nvPr/>
      </p:nvGrpSpPr>
      <p:grpSpPr>
        <a:xfrm>
          <a:off x="0" y="0"/>
          <a:ext cx="0" cy="0"/>
          <a:chOff x="0" y="0"/>
          <a:chExt cx="0" cy="0"/>
        </a:xfrm>
      </p:grpSpPr>
      <p:sp useBgFill="1">
        <p:nvSpPr>
          <p:cNvPr id="300" name="Rectangle 191"/>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1" name="Group 192"/>
          <p:cNvGrpSpPr>
            <a:grpSpLocks noGrp="1" noRot="1" noChangeAspect="1" noMove="1" noResize="1" noUngrp="1"/>
          </p:cNvGrpSpPr>
          <p:nvPr/>
        </p:nvGrpSpPr>
        <p:grpSpPr>
          <a:xfrm>
            <a:off x="4" y="1062849"/>
            <a:ext cx="731521" cy="673460"/>
            <a:chOff x="3940602" y="308034"/>
            <a:chExt cx="2116791" cy="3428999"/>
          </a:xfrm>
          <a:solidFill>
            <a:schemeClr val="accent4"/>
          </a:solidFill>
        </p:grpSpPr>
        <p:sp>
          <p:nvSpPr>
            <p:cNvPr id="302" name="Rectangle 193"/>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194"/>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195"/>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5" name="Rectangle 196"/>
          <p:cNvSpPr>
            <a:spLocks noGrp="1" noRot="1" noChangeAspect="1" noMove="1" noResize="1" noEditPoints="1" noAdjustHandles="1" noChangeArrowheads="1" noChangeShapeType="1" noTextEdit="1"/>
          </p:cNvSpPr>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Google Shape;295;p23"/>
          <p:cNvSpPr txBox="1">
            <a:spLocks noGrp="1"/>
          </p:cNvSpPr>
          <p:nvPr>
            <p:ph type="title"/>
          </p:nvPr>
        </p:nvSpPr>
        <p:spPr>
          <a:xfrm>
            <a:off x="731525" y="261756"/>
            <a:ext cx="4928291" cy="1035781"/>
          </a:xfrm>
          <a:prstGeom prst="rect">
            <a:avLst/>
          </a:prstGeom>
        </p:spPr>
        <p:txBody>
          <a:bodyPr spcFirstLastPara="1" vert="horz" lIns="91425" tIns="45700" rIns="91425" bIns="45700" rtlCol="0" anchor="ctr" anchorCtr="0">
            <a:normAutofit/>
          </a:bodyPr>
          <a:lstStyle/>
          <a:p>
            <a:pPr>
              <a:spcBef>
                <a:spcPts val="0"/>
              </a:spcBef>
              <a:buClr>
                <a:srgbClr val="C00000"/>
              </a:buClr>
              <a:buSzPts val="3240"/>
            </a:pPr>
            <a:r>
              <a:rPr lang="en-US" sz="3600" b="1" dirty="0"/>
              <a:t>HPA axis…</a:t>
            </a:r>
            <a:endParaRPr lang="en-US" sz="3600" dirty="0"/>
          </a:p>
        </p:txBody>
      </p:sp>
      <p:sp>
        <p:nvSpPr>
          <p:cNvPr id="296" name="Google Shape;296;p23"/>
          <p:cNvSpPr txBox="1">
            <a:spLocks noGrp="1"/>
          </p:cNvSpPr>
          <p:nvPr>
            <p:ph type="body" idx="1"/>
          </p:nvPr>
        </p:nvSpPr>
        <p:spPr>
          <a:xfrm>
            <a:off x="267837" y="1532226"/>
            <a:ext cx="5963029" cy="5165434"/>
          </a:xfrm>
          <a:prstGeom prst="rect">
            <a:avLst/>
          </a:prstGeom>
        </p:spPr>
        <p:txBody>
          <a:bodyPr spcFirstLastPara="1" vert="horz" lIns="91425" tIns="45700" rIns="91425" bIns="45700" rtlCol="0" anchor="ctr" anchorCtr="0">
            <a:normAutofit fontScale="92500" lnSpcReduction="10000"/>
          </a:bodyPr>
          <a:lstStyle/>
          <a:p>
            <a:pPr>
              <a:spcBef>
                <a:spcPts val="0"/>
              </a:spcBef>
              <a:buSzPts val="1496"/>
              <a:buFont typeface="Wingdings" panose="05000000000000000000" pitchFamily="2" charset="2"/>
              <a:buChar char="§"/>
            </a:pPr>
            <a:r>
              <a:rPr lang="en-US" sz="1400" b="1" dirty="0">
                <a:solidFill>
                  <a:srgbClr val="0070C0"/>
                </a:solidFill>
              </a:rPr>
              <a:t>As epinephrine circulates through the body, it brings on number of physiological changes</a:t>
            </a:r>
            <a:r>
              <a:rPr lang="en-US" sz="1400" b="1" dirty="0"/>
              <a:t>:</a:t>
            </a:r>
            <a:endParaRPr lang="en-US" sz="1400" dirty="0"/>
          </a:p>
          <a:p>
            <a:pPr marL="742950" lvl="1" indent="-285750">
              <a:spcBef>
                <a:spcPts val="1000"/>
              </a:spcBef>
              <a:buSzPts val="1632"/>
              <a:buChar char="►"/>
            </a:pPr>
            <a:r>
              <a:rPr lang="en-US" sz="1500" b="1" dirty="0"/>
              <a:t>The heart beats faster than normal</a:t>
            </a:r>
            <a:endParaRPr lang="en-US" sz="1500" dirty="0"/>
          </a:p>
          <a:p>
            <a:pPr marL="742950" lvl="1" indent="-285750">
              <a:spcBef>
                <a:spcPts val="1000"/>
              </a:spcBef>
              <a:buSzPts val="1632"/>
              <a:buChar char="►"/>
            </a:pPr>
            <a:r>
              <a:rPr lang="en-US" sz="1500" b="1" dirty="0"/>
              <a:t> pushing blood to the muscles, heart, and other vital organs</a:t>
            </a:r>
            <a:endParaRPr lang="en-US" sz="1500" dirty="0"/>
          </a:p>
          <a:p>
            <a:pPr marL="742950" lvl="1" indent="-285750">
              <a:spcBef>
                <a:spcPts val="1000"/>
              </a:spcBef>
              <a:buSzPts val="1632"/>
              <a:buChar char="►"/>
            </a:pPr>
            <a:r>
              <a:rPr lang="en-US" sz="1500" b="1" dirty="0"/>
              <a:t>Pulse rate and blood pressure go up</a:t>
            </a:r>
            <a:endParaRPr lang="en-US" sz="1500" dirty="0"/>
          </a:p>
          <a:p>
            <a:pPr marL="742950" lvl="1" indent="-285750">
              <a:spcBef>
                <a:spcPts val="1000"/>
              </a:spcBef>
              <a:buSzPts val="1632"/>
              <a:buChar char="►"/>
            </a:pPr>
            <a:r>
              <a:rPr lang="en-US" sz="1500" b="1" dirty="0"/>
              <a:t> The person undergoing these changes also starts to breathe more rapidly </a:t>
            </a:r>
            <a:endParaRPr lang="en-US" sz="1500" dirty="0"/>
          </a:p>
          <a:p>
            <a:pPr marL="742950" lvl="1" indent="-285750">
              <a:spcBef>
                <a:spcPts val="1000"/>
              </a:spcBef>
              <a:buSzPts val="1632"/>
              <a:buChar char="►"/>
            </a:pPr>
            <a:r>
              <a:rPr lang="en-US" sz="1500" b="1" dirty="0"/>
              <a:t> Small airways in the lungs open wide - the lungs can take in as much oxygen as possible with each breath. Extra oxygen is sent to the brain, increasing alertness</a:t>
            </a:r>
            <a:endParaRPr lang="en-US" sz="1500" dirty="0"/>
          </a:p>
          <a:p>
            <a:pPr marL="742950" lvl="1" indent="-285750">
              <a:spcBef>
                <a:spcPts val="1000"/>
              </a:spcBef>
              <a:buSzPts val="1632"/>
              <a:buChar char="►"/>
            </a:pPr>
            <a:r>
              <a:rPr lang="en-US" sz="1500" b="1" dirty="0"/>
              <a:t>Thus, Sight, hearing, and other senses become sharper</a:t>
            </a:r>
            <a:endParaRPr lang="en-US" sz="1500" b="1" dirty="0"/>
          </a:p>
          <a:p>
            <a:pPr marL="457200" lvl="1" indent="0">
              <a:spcBef>
                <a:spcPts val="1000"/>
              </a:spcBef>
              <a:buSzPts val="1632"/>
              <a:buNone/>
            </a:pPr>
            <a:endParaRPr lang="en-US" sz="1500" b="1" dirty="0"/>
          </a:p>
          <a:p>
            <a:pPr marL="457200" lvl="1" indent="0">
              <a:spcBef>
                <a:spcPts val="1000"/>
              </a:spcBef>
              <a:buSzPts val="1632"/>
              <a:buNone/>
            </a:pPr>
            <a:endParaRPr lang="en-US" sz="1400" b="1" dirty="0"/>
          </a:p>
          <a:p>
            <a:pPr marL="342900" indent="-342900">
              <a:lnSpc>
                <a:spcPct val="80000"/>
              </a:lnSpc>
              <a:spcBef>
                <a:spcPts val="0"/>
              </a:spcBef>
              <a:buSzPts val="1568"/>
              <a:buChar char="►"/>
            </a:pPr>
            <a:r>
              <a:rPr lang="en-US" sz="1500" b="1" dirty="0"/>
              <a:t>The release of cortisol causes number of changes that helps the body deal with stress</a:t>
            </a:r>
            <a:endParaRPr lang="en-US" sz="1700" dirty="0"/>
          </a:p>
          <a:p>
            <a:pPr marL="0" indent="0">
              <a:lnSpc>
                <a:spcPct val="80000"/>
              </a:lnSpc>
              <a:buSzPts val="1568"/>
              <a:buNone/>
            </a:pPr>
            <a:r>
              <a:rPr lang="en-US" sz="1500" dirty="0" err="1">
                <a:solidFill>
                  <a:srgbClr val="0070C0"/>
                </a:solidFill>
              </a:rPr>
              <a:t>Eg</a:t>
            </a:r>
            <a:r>
              <a:rPr lang="en-US" sz="1500" dirty="0">
                <a:solidFill>
                  <a:srgbClr val="0070C0"/>
                </a:solidFill>
              </a:rPr>
              <a:t>: Helps body </a:t>
            </a:r>
            <a:r>
              <a:rPr lang="en-US" sz="1500" dirty="0" err="1">
                <a:solidFill>
                  <a:srgbClr val="0070C0"/>
                </a:solidFill>
              </a:rPr>
              <a:t>mobilise</a:t>
            </a:r>
            <a:r>
              <a:rPr lang="en-US" sz="1500" dirty="0">
                <a:solidFill>
                  <a:srgbClr val="0070C0"/>
                </a:solidFill>
              </a:rPr>
              <a:t> energy like glucose so that body has enough energy to cope with prolonged stress</a:t>
            </a:r>
            <a:endParaRPr lang="en-US" sz="1500" dirty="0">
              <a:solidFill>
                <a:srgbClr val="0070C0"/>
              </a:solidFill>
            </a:endParaRPr>
          </a:p>
          <a:p>
            <a:pPr marL="0" indent="0">
              <a:lnSpc>
                <a:spcPct val="80000"/>
              </a:lnSpc>
              <a:buSzPts val="1568"/>
              <a:buNone/>
            </a:pPr>
            <a:endParaRPr lang="en-US" sz="1700" dirty="0"/>
          </a:p>
          <a:p>
            <a:pPr marL="342900" indent="-342900">
              <a:lnSpc>
                <a:spcPct val="80000"/>
              </a:lnSpc>
              <a:buSzPts val="1568"/>
              <a:buChar char="►"/>
            </a:pPr>
            <a:r>
              <a:rPr lang="en-US" sz="1500" dirty="0"/>
              <a:t>When the threat passes, cortisol levels fall</a:t>
            </a:r>
            <a:endParaRPr lang="en-US" sz="1700" dirty="0"/>
          </a:p>
          <a:p>
            <a:pPr marL="0" indent="0">
              <a:lnSpc>
                <a:spcPct val="80000"/>
              </a:lnSpc>
              <a:buSzPts val="1568"/>
              <a:buNone/>
            </a:pPr>
            <a:r>
              <a:rPr lang="en-US" sz="1500" dirty="0"/>
              <a:t>The parasympathetic nervous system — the "brake" — then dampens the stress response</a:t>
            </a:r>
            <a:endParaRPr lang="en-US" sz="1700" dirty="0"/>
          </a:p>
          <a:p>
            <a:pPr marL="742950" lvl="1" indent="-285750">
              <a:spcBef>
                <a:spcPts val="1000"/>
              </a:spcBef>
              <a:buSzPts val="1632"/>
              <a:buChar char="►"/>
            </a:pPr>
            <a:endParaRPr lang="en-US" sz="1500" dirty="0"/>
          </a:p>
          <a:p>
            <a:pPr marL="342900" indent="-239395">
              <a:buSzPts val="1632"/>
              <a:buNone/>
            </a:pPr>
            <a:endParaRPr lang="en-US" sz="1400" dirty="0"/>
          </a:p>
        </p:txBody>
      </p:sp>
      <p:pic>
        <p:nvPicPr>
          <p:cNvPr id="4" name="Google Shape;333;p29"/>
          <p:cNvPicPr preferRelativeResize="0"/>
          <p:nvPr/>
        </p:nvPicPr>
        <p:blipFill rotWithShape="1">
          <a:blip r:embed="rId1"/>
          <a:srcRect r="3123" b="3"/>
          <a:stretch>
            <a:fillRect/>
          </a:stretch>
        </p:blipFill>
        <p:spPr>
          <a:xfrm>
            <a:off x="6788383" y="365759"/>
            <a:ext cx="4763537" cy="6126479"/>
          </a:xfrm>
          <a:prstGeom prst="rect">
            <a:avLst/>
          </a:prstGeom>
          <a:noFill/>
        </p:spPr>
      </p:pic>
      <p:cxnSp>
        <p:nvCxnSpPr>
          <p:cNvPr id="306" name="Straight Connector 197"/>
          <p:cNvCxnSpPr>
            <a:cxnSpLocks noGrp="1" noRot="1" noChangeAspect="1" noMove="1" noResize="1" noEditPoints="1" noAdjustHandles="1" noChangeArrowheads="1" noChangeShapeType="1"/>
          </p:cNvCxnSpPr>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4" name="Flowchart: Document 102"/>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8200" y="171162"/>
            <a:ext cx="2840182" cy="2371148"/>
          </a:xfrm>
          <a:prstGeom prst="rect">
            <a:avLst/>
          </a:prstGeom>
        </p:spPr>
        <p:txBody>
          <a:bodyPr vert="horz" lIns="91440" tIns="45720" rIns="91440" bIns="45720" rtlCol="0" anchor="ctr">
            <a:normAutofit/>
          </a:bodyPr>
          <a:lstStyle/>
          <a:p>
            <a:pPr marL="0" indent="0">
              <a:lnSpc>
                <a:spcPct val="90000"/>
              </a:lnSpc>
              <a:spcBef>
                <a:spcPct val="0"/>
              </a:spcBef>
              <a:spcAft>
                <a:spcPts val="600"/>
              </a:spcAft>
              <a:buSzPts val="2800"/>
            </a:pPr>
            <a:r>
              <a:rPr lang="en-US" sz="3000" b="1" kern="1200">
                <a:solidFill>
                  <a:srgbClr val="FFFFFF"/>
                </a:solidFill>
                <a:latin typeface="+mj-lt"/>
                <a:ea typeface="+mj-ea"/>
                <a:cs typeface="+mj-cs"/>
                <a:sym typeface="Comic Sans MS" panose="030F0702030302020204"/>
              </a:rPr>
              <a:t>WHY DO INDIVIDUALS BEHAVE DIFFERENTLY DURING STRESS?</a:t>
            </a:r>
            <a:endParaRPr lang="en-US" sz="3000" kern="1200">
              <a:solidFill>
                <a:srgbClr val="FFFFFF"/>
              </a:solidFill>
              <a:latin typeface="+mj-lt"/>
              <a:ea typeface="+mj-ea"/>
              <a:cs typeface="+mj-cs"/>
            </a:endParaRPr>
          </a:p>
        </p:txBody>
      </p:sp>
      <p:sp>
        <p:nvSpPr>
          <p:cNvPr id="4" name="TextBox 3"/>
          <p:cNvSpPr txBox="1"/>
          <p:nvPr/>
        </p:nvSpPr>
        <p:spPr>
          <a:xfrm>
            <a:off x="7146925" y="639763"/>
            <a:ext cx="4406900" cy="5578475"/>
          </a:xfrm>
          <a:prstGeom prst="rect">
            <a:avLst/>
          </a:prstGeom>
          <a:noFill/>
        </p:spPr>
        <p:txBody>
          <a:bodyPr wrap="square" anchor="t">
            <a:normAutofit/>
          </a:bodyPr>
          <a:lstStyle/>
          <a:p>
            <a:pPr marL="0" indent="0">
              <a:lnSpc>
                <a:spcPct val="90000"/>
              </a:lnSpc>
              <a:spcAft>
                <a:spcPts val="600"/>
              </a:spcAft>
              <a:buNone/>
            </a:pPr>
            <a:r>
              <a:rPr lang="en-US" sz="2200" b="1" u="sng" dirty="0">
                <a:solidFill>
                  <a:srgbClr val="0070C0"/>
                </a:solidFill>
              </a:rPr>
              <a:t>Individual differences</a:t>
            </a:r>
            <a:endParaRPr lang="en-US" sz="2200" b="1" u="sng" dirty="0">
              <a:solidFill>
                <a:srgbClr val="0070C0"/>
              </a:solidFill>
            </a:endParaRPr>
          </a:p>
          <a:p>
            <a:pPr fontAlgn="base">
              <a:lnSpc>
                <a:spcPct val="90000"/>
              </a:lnSpc>
              <a:spcAft>
                <a:spcPts val="600"/>
              </a:spcAft>
            </a:pPr>
            <a:r>
              <a:rPr lang="en-US" sz="2200" b="1" dirty="0"/>
              <a:t>cognitive reaction to a situation </a:t>
            </a:r>
            <a:r>
              <a:rPr lang="en-US" sz="2200" dirty="0"/>
              <a:t>- appraisal of the nature, importance and implications of the event, and by your ability to effectively manage or cope with the event</a:t>
            </a:r>
            <a:endParaRPr lang="en-US" sz="2200" dirty="0"/>
          </a:p>
          <a:p>
            <a:pPr fontAlgn="base">
              <a:lnSpc>
                <a:spcPct val="90000"/>
              </a:lnSpc>
              <a:spcAft>
                <a:spcPts val="600"/>
              </a:spcAft>
            </a:pPr>
            <a:r>
              <a:rPr lang="en-US" sz="2200" b="1" dirty="0"/>
              <a:t>emotional responses to a situation - </a:t>
            </a:r>
            <a:r>
              <a:rPr lang="en-US" sz="2200" dirty="0"/>
              <a:t> determined by appraisal of situation and coping abilities </a:t>
            </a:r>
            <a:endParaRPr lang="en-US" sz="2200" dirty="0"/>
          </a:p>
          <a:p>
            <a:pPr marL="0" indent="0" fontAlgn="base">
              <a:lnSpc>
                <a:spcPct val="90000"/>
              </a:lnSpc>
              <a:spcAft>
                <a:spcPts val="600"/>
              </a:spcAft>
              <a:buNone/>
            </a:pPr>
            <a:endParaRPr lang="en-US" sz="2200" dirty="0"/>
          </a:p>
          <a:p>
            <a:pPr marL="0" indent="0" fontAlgn="base">
              <a:lnSpc>
                <a:spcPct val="90000"/>
              </a:lnSpc>
              <a:spcAft>
                <a:spcPts val="600"/>
              </a:spcAft>
              <a:buNone/>
            </a:pPr>
            <a:r>
              <a:rPr lang="en-US" sz="2200" b="1" dirty="0">
                <a:solidFill>
                  <a:srgbClr val="00B050"/>
                </a:solidFill>
              </a:rPr>
              <a:t>Ex: “I can handle this,” – planning ways to handle the situation</a:t>
            </a:r>
            <a:endParaRPr lang="en-US" sz="2200" b="1" dirty="0">
              <a:solidFill>
                <a:srgbClr val="00B050"/>
              </a:solidFill>
            </a:endParaRPr>
          </a:p>
          <a:p>
            <a:pPr marL="0" indent="0" fontAlgn="base">
              <a:lnSpc>
                <a:spcPct val="90000"/>
              </a:lnSpc>
              <a:spcAft>
                <a:spcPts val="600"/>
              </a:spcAft>
              <a:buNone/>
            </a:pPr>
            <a:r>
              <a:rPr lang="en-US" sz="2200" b="1" dirty="0">
                <a:solidFill>
                  <a:srgbClr val="00B050"/>
                </a:solidFill>
              </a:rPr>
              <a:t>“This is terrible. I’m going crazy” -  quitting, getting more anxious </a:t>
            </a:r>
            <a:endParaRPr lang="en-US" sz="2200" b="1" dirty="0">
              <a:solidFill>
                <a:srgbClr val="00B050"/>
              </a:solidFill>
            </a:endParaRPr>
          </a:p>
        </p:txBody>
      </p:sp>
      <p:sp>
        <p:nvSpPr>
          <p:cNvPr id="162" name="Google Shape;162;p3"/>
          <p:cNvSpPr txBox="1">
            <a:spLocks noGrp="1"/>
          </p:cNvSpPr>
          <p:nvPr>
            <p:ph type="body" idx="1"/>
          </p:nvPr>
        </p:nvSpPr>
        <p:spPr>
          <a:xfrm>
            <a:off x="4206875" y="639763"/>
            <a:ext cx="2890838" cy="5578475"/>
          </a:xfrm>
          <a:prstGeom prst="rect">
            <a:avLst/>
          </a:prstGeom>
          <a:noFill/>
          <a:ln w="9525" cap="flat" cmpd="sng">
            <a:solidFill>
              <a:schemeClr val="lt1"/>
            </a:solidFill>
            <a:prstDash val="solid"/>
            <a:round/>
            <a:headEnd type="none" w="sm" len="sm"/>
            <a:tailEnd type="none" w="sm" len="sm"/>
          </a:ln>
        </p:spPr>
        <p:txBody>
          <a:bodyPr spcFirstLastPara="1" vert="horz" wrap="square" lIns="91425" tIns="45700" rIns="91425" bIns="45700" rtlCol="0" anchor="t" anchorCtr="0">
            <a:normAutofit/>
          </a:bodyPr>
          <a:lstStyle/>
          <a:p>
            <a:pPr marL="342900" indent="-342900">
              <a:buSzPts val="2080"/>
              <a:buChar char="►"/>
            </a:pPr>
            <a:r>
              <a:rPr lang="en-US" sz="2000" b="1" dirty="0">
                <a:solidFill>
                  <a:schemeClr val="dk1"/>
                </a:solidFill>
                <a:ea typeface="Comic Sans MS" panose="030F0702030302020204"/>
                <a:cs typeface="Comic Sans MS" panose="030F0702030302020204"/>
                <a:sym typeface="Comic Sans MS" panose="030F0702030302020204"/>
              </a:rPr>
              <a:t>Stress depends on how an individual perceives a situation </a:t>
            </a:r>
            <a:endParaRPr lang="en-US" sz="2000" dirty="0"/>
          </a:p>
          <a:p>
            <a:pPr marL="342900" indent="-342900">
              <a:buSzPts val="2080"/>
              <a:buChar char="►"/>
            </a:pPr>
            <a:r>
              <a:rPr lang="en-US" sz="2000" b="1" dirty="0">
                <a:solidFill>
                  <a:schemeClr val="dk1"/>
                </a:solidFill>
                <a:ea typeface="Comic Sans MS" panose="030F0702030302020204"/>
                <a:cs typeface="Comic Sans MS" panose="030F0702030302020204"/>
                <a:sym typeface="Comic Sans MS" panose="030F0702030302020204"/>
              </a:rPr>
              <a:t>Perception of the ability to cope with the situation</a:t>
            </a:r>
            <a:endParaRPr lang="en-US" sz="2000" dirty="0"/>
          </a:p>
          <a:p>
            <a:pPr marL="0" indent="0">
              <a:buSzPts val="1440"/>
              <a:buNone/>
            </a:pPr>
            <a:endParaRPr lang="en-US" sz="2000" dirty="0">
              <a:solidFill>
                <a:schemeClr val="dk1"/>
              </a:solidFill>
              <a:ea typeface="Comic Sans MS" panose="030F0702030302020204"/>
              <a:cs typeface="Comic Sans MS" panose="030F0702030302020204"/>
              <a:sym typeface="Comic Sans MS" panose="030F0702030302020204"/>
            </a:endParaRPr>
          </a:p>
          <a:p>
            <a:pPr marL="0" indent="0">
              <a:buSzPts val="1760"/>
              <a:buNone/>
            </a:pPr>
            <a:r>
              <a:rPr lang="en-US" sz="2000" b="1" dirty="0">
                <a:solidFill>
                  <a:srgbClr val="C00000"/>
                </a:solidFill>
                <a:ea typeface="Comic Sans MS" panose="030F0702030302020204"/>
                <a:cs typeface="Comic Sans MS" panose="030F0702030302020204"/>
                <a:sym typeface="Comic Sans MS" panose="030F0702030302020204"/>
              </a:rPr>
              <a:t>The individual's judgment that a stressful situation exists, initiates a stress response</a:t>
            </a:r>
            <a:endParaRPr lang="en-US" sz="2000" dirty="0">
              <a:solidFill>
                <a:srgbClr val="C00000"/>
              </a:solidFill>
              <a:ea typeface="Comic Sans MS" panose="030F0702030302020204"/>
              <a:cs typeface="Comic Sans MS" panose="030F0702030302020204"/>
              <a:sym typeface="Comic Sans MS" panose="030F0702030302020204"/>
            </a:endParaRPr>
          </a:p>
          <a:p>
            <a:pPr marL="0" indent="0">
              <a:buSzPts val="1440"/>
              <a:buNone/>
            </a:pPr>
            <a:r>
              <a:rPr lang="en-US" sz="2000" dirty="0">
                <a:ea typeface="Comic Sans MS" panose="030F0702030302020204"/>
                <a:cs typeface="Comic Sans MS" panose="030F0702030302020204"/>
                <a:sym typeface="Comic Sans MS" panose="030F0702030302020204"/>
              </a:rPr>
              <a:t> </a:t>
            </a:r>
            <a:r>
              <a:rPr lang="en-US" sz="2000" b="1" dirty="0">
                <a:solidFill>
                  <a:srgbClr val="0066FF"/>
                </a:solidFill>
                <a:ea typeface="Comic Sans MS" panose="030F0702030302020204"/>
                <a:cs typeface="Comic Sans MS" panose="030F0702030302020204"/>
                <a:sym typeface="Comic Sans MS" panose="030F0702030302020204"/>
              </a:rPr>
              <a:t>Without this appraisal there is no stress in the person's psychological schema </a:t>
            </a:r>
            <a:endParaRPr lang="en-US" sz="2000" dirty="0"/>
          </a:p>
          <a:p>
            <a:pPr marL="342900" indent="-251460">
              <a:buSzPts val="1440"/>
              <a:buNone/>
            </a:pPr>
            <a:endParaRPr lang="en-IN" sz="2000" b="1" dirty="0">
              <a:solidFill>
                <a:srgbClr val="990033"/>
              </a:solidFill>
            </a:endParaRPr>
          </a:p>
        </p:txBody>
      </p:sp>
      <p:sp>
        <p:nvSpPr>
          <p:cNvPr id="10" name="TextBox 9"/>
          <p:cNvSpPr txBox="1"/>
          <p:nvPr/>
        </p:nvSpPr>
        <p:spPr>
          <a:xfrm>
            <a:off x="317500" y="3400426"/>
            <a:ext cx="3520102" cy="3286412"/>
          </a:xfrm>
          <a:prstGeom prst="rect">
            <a:avLst/>
          </a:prstGeom>
        </p:spPr>
        <p:txBody>
          <a:bodyPr vert="horz" lIns="91440" tIns="45720" rIns="91440" bIns="45720" rtlCol="0">
            <a:normAutofit/>
          </a:bodyPr>
          <a:lstStyle/>
          <a:p>
            <a:pPr>
              <a:lnSpc>
                <a:spcPct val="90000"/>
              </a:lnSpc>
              <a:spcAft>
                <a:spcPts val="600"/>
              </a:spcAft>
              <a:buSzPts val="1904"/>
            </a:pPr>
            <a:r>
              <a:rPr lang="en-US" b="1" dirty="0">
                <a:solidFill>
                  <a:srgbClr val="C00000"/>
                </a:solidFill>
              </a:rPr>
              <a:t>Importance of knowing physiology of stress:</a:t>
            </a:r>
            <a:endParaRPr lang="en-US" dirty="0">
              <a:solidFill>
                <a:srgbClr val="C00000"/>
              </a:solidFill>
            </a:endParaRPr>
          </a:p>
          <a:p>
            <a:pPr indent="-228600">
              <a:lnSpc>
                <a:spcPct val="90000"/>
              </a:lnSpc>
              <a:spcAft>
                <a:spcPts val="600"/>
              </a:spcAft>
              <a:buSzPts val="1632"/>
              <a:buFont typeface="Arial" panose="020B0604020202020204" pitchFamily="34" charset="0"/>
              <a:buChar char="•"/>
            </a:pPr>
            <a:r>
              <a:rPr lang="en-US" dirty="0"/>
              <a:t>If one understands the physiology of stress, then one can begin to use this knowledge to augment one’s own health and well-being through different stress management techniques</a:t>
            </a:r>
            <a:endParaRPr lang="en-US" dirty="0"/>
          </a:p>
          <a:p>
            <a:pPr marL="0" indent="-228600">
              <a:lnSpc>
                <a:spcPct val="90000"/>
              </a:lnSpc>
              <a:spcAft>
                <a:spcPts val="600"/>
              </a:spcAft>
              <a:buSzPts val="1632"/>
              <a:buFont typeface="Arial" panose="020B0604020202020204" pitchFamily="34" charset="0"/>
              <a:buChar char="•"/>
            </a:pPr>
            <a:endParaRPr lang="en-US" dirty="0"/>
          </a:p>
          <a:p>
            <a:pPr marL="0" indent="-228600">
              <a:lnSpc>
                <a:spcPct val="90000"/>
              </a:lnSpc>
              <a:spcAft>
                <a:spcPts val="600"/>
              </a:spcAft>
              <a:buSzPts val="1632"/>
              <a:buFont typeface="Arial" panose="020B0604020202020204" pitchFamily="34" charset="0"/>
              <a:buChar char="•"/>
            </a:pPr>
            <a:r>
              <a:rPr lang="en-US" dirty="0"/>
              <a:t>It is important to know what happens to our body during a stressful situation…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234" y="957447"/>
            <a:ext cx="3383280" cy="4943105"/>
          </a:xfrm>
        </p:spPr>
        <p:txBody>
          <a:bodyPr anchor="ctr">
            <a:normAutofit/>
          </a:bodyPr>
          <a:lstStyle/>
          <a:p>
            <a:br>
              <a:rPr lang="en-US" sz="4000"/>
            </a:br>
            <a:r>
              <a:rPr lang="en-US" sz="4000" b="1"/>
              <a:t>Factors of Personality related to stress</a:t>
            </a:r>
            <a:br>
              <a:rPr lang="en-US" sz="4000" b="1"/>
            </a:br>
            <a:endParaRPr lang="en-US" sz="4000" b="1"/>
          </a:p>
        </p:txBody>
      </p:sp>
      <p:sp>
        <p:nvSpPr>
          <p:cNvPr id="11" name="Rectangle 10"/>
          <p:cNvSpPr>
            <a:spLocks noGrp="1" noRot="1" noChangeAspect="1" noMove="1" noResize="1" noEditPoints="1" noAdjustHandles="1" noChangeArrowheads="1" noChangeShapeType="1" noTextEdit="1"/>
          </p:cNvSpPr>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p:cNvSpPr>
            <a:spLocks noGrp="1" noRot="1" noChangeAspect="1" noMove="1" noResize="1" noEditPoints="1" noAdjustHandles="1" noChangeArrowheads="1" noChangeShapeType="1" noTextEdit="1"/>
          </p:cNvSpPr>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p:cNvGraphicFramePr>
            <a:graphicFrameLocks noGrp="1"/>
          </p:cNvGraphicFramePr>
          <p:nvPr>
            <p:ph idx="1"/>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IN" sz="4100" b="1"/>
              <a:t>Main Characteristics of Type A Behavior</a:t>
            </a:r>
            <a:br>
              <a:rPr lang="en-IN" sz="4100" b="1"/>
            </a:br>
            <a:endParaRPr lang="en-IN" sz="4100" b="1"/>
          </a:p>
        </p:txBody>
      </p:sp>
      <p:grpSp>
        <p:nvGrpSpPr>
          <p:cNvPr id="10" name="Group 9"/>
          <p:cNvGrpSpPr>
            <a:grpSpLocks noGrp="1" noRot="1" noChangeAspect="1" noMove="1" noResize="1" noUngrp="1"/>
          </p:cNvGrpSpPr>
          <p:nvPr/>
        </p:nvGrpSpPr>
        <p:grpSpPr>
          <a:xfrm>
            <a:off x="209667" y="4415246"/>
            <a:ext cx="11982332" cy="2087795"/>
            <a:chOff x="143163" y="5763486"/>
            <a:chExt cx="11982332" cy="739555"/>
          </a:xfrm>
        </p:grpSpPr>
        <p:sp>
          <p:nvSpPr>
            <p:cNvPr id="11" name="Rectangle 10"/>
            <p:cNvSpPr/>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a:spLocks noGrp="1" noRot="1" noChangeAspect="1" noMove="1" noResize="1" noEditPoints="1" noAdjustHandles="1" noChangeArrowheads="1" noChangeShapeType="1" noTextEdit="1"/>
          </p:cNvSpPr>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46766" y="354959"/>
            <a:ext cx="6279179" cy="5915212"/>
          </a:xfrm>
        </p:spPr>
        <p:txBody>
          <a:bodyPr anchor="t">
            <a:normAutofit fontScale="62500" lnSpcReduction="20000"/>
          </a:bodyPr>
          <a:lstStyle/>
          <a:p>
            <a:pPr marL="0" indent="0">
              <a:buNone/>
            </a:pPr>
            <a:endParaRPr lang="en-IN" sz="1200" b="1" dirty="0"/>
          </a:p>
          <a:p>
            <a:pPr marL="0" indent="0">
              <a:buNone/>
            </a:pPr>
            <a:r>
              <a:rPr lang="en-IN" sz="2600" b="1" dirty="0"/>
              <a:t>A sense of time urgency and hostility -  </a:t>
            </a:r>
            <a:r>
              <a:rPr lang="en-IN" sz="2600" dirty="0"/>
              <a:t>A feeling that there is not enough time to do all the things that we believe should be done or that we wish to do. </a:t>
            </a:r>
            <a:endParaRPr lang="en-IN" sz="2600" dirty="0"/>
          </a:p>
          <a:p>
            <a:pPr marL="0" indent="0">
              <a:buNone/>
            </a:pPr>
            <a:endParaRPr lang="en-IN" sz="1500" dirty="0"/>
          </a:p>
          <a:p>
            <a:pPr marL="0" indent="0">
              <a:buNone/>
            </a:pPr>
            <a:r>
              <a:rPr lang="en-IN" sz="2900" dirty="0"/>
              <a:t>symptoms:</a:t>
            </a:r>
            <a:endParaRPr lang="en-IN" sz="2900" dirty="0"/>
          </a:p>
          <a:p>
            <a:r>
              <a:rPr lang="en-IN" sz="2600" dirty="0"/>
              <a:t>Rapid movements: The afflicted person usually walks, talks or eats fast</a:t>
            </a:r>
            <a:endParaRPr lang="en-IN" sz="2600" dirty="0"/>
          </a:p>
          <a:p>
            <a:r>
              <a:rPr lang="en-IN" sz="2600" dirty="0"/>
              <a:t> Impatience: There is a feeling that the rate at which most events take place is too slow  </a:t>
            </a:r>
            <a:endParaRPr lang="en-IN" sz="2600" dirty="0"/>
          </a:p>
          <a:p>
            <a:r>
              <a:rPr lang="en-IN" sz="2600" dirty="0"/>
              <a:t>Anguish at waiting in line or waiting to be seated in a restaurant. Avoids repetitive tasks</a:t>
            </a:r>
            <a:endParaRPr lang="en-IN" sz="2600" dirty="0"/>
          </a:p>
          <a:p>
            <a:pPr marL="457200" lvl="1" indent="0">
              <a:buNone/>
            </a:pPr>
            <a:endParaRPr lang="en-IN" sz="1800" dirty="0"/>
          </a:p>
          <a:p>
            <a:pPr marL="457200" lvl="1" indent="0">
              <a:buNone/>
            </a:pPr>
            <a:endParaRPr lang="en-IN" sz="1500" dirty="0"/>
          </a:p>
          <a:p>
            <a:r>
              <a:rPr lang="en-IN" sz="2000" dirty="0">
                <a:solidFill>
                  <a:srgbClr val="C00000"/>
                </a:solidFill>
              </a:rPr>
              <a:t>Tension:</a:t>
            </a:r>
            <a:r>
              <a:rPr lang="en-IN" sz="2000" dirty="0"/>
              <a:t> finds it difficult to sit and do nothing. Feels guilty when relaxing He often has a characteristic facial tautness expressing tension and anxiety</a:t>
            </a:r>
            <a:endParaRPr lang="en-IN" sz="2000" dirty="0"/>
          </a:p>
          <a:p>
            <a:endParaRPr lang="en-IN" sz="2000" dirty="0"/>
          </a:p>
          <a:p>
            <a:r>
              <a:rPr lang="en-IN" sz="2000" dirty="0">
                <a:solidFill>
                  <a:srgbClr val="C00000"/>
                </a:solidFill>
              </a:rPr>
              <a:t>Restlessness</a:t>
            </a:r>
            <a:r>
              <a:rPr lang="en-IN" sz="2000" dirty="0"/>
              <a:t>: knee jiggling, rapid tapping of the fingers, head nodding, rapid eyebrow lifting while speaking, sucking in air while speaking, tongue-to-front-teeth clicking during conversation, or tuneless humming</a:t>
            </a:r>
            <a:endParaRPr lang="en-IN" sz="2000" dirty="0"/>
          </a:p>
          <a:p>
            <a:endParaRPr lang="en-IN" sz="2000" dirty="0"/>
          </a:p>
          <a:p>
            <a:r>
              <a:rPr lang="en-IN" sz="2000" dirty="0">
                <a:solidFill>
                  <a:srgbClr val="C00000"/>
                </a:solidFill>
              </a:rPr>
              <a:t>Preoccupation</a:t>
            </a:r>
            <a:r>
              <a:rPr lang="en-IN" sz="2000" dirty="0"/>
              <a:t>: Inattentive to others. Unable to detect mental and physical fatigue while engaged in a task. Fails to observe seemingly unimportant unrelated things </a:t>
            </a:r>
            <a:endParaRPr lang="en-IN" sz="2000" dirty="0"/>
          </a:p>
          <a:p>
            <a:pPr marL="0" indent="0">
              <a:buNone/>
            </a:pPr>
            <a:endParaRPr lang="en-IN" sz="2000" dirty="0"/>
          </a:p>
          <a:p>
            <a:pPr marL="0" indent="0">
              <a:buNone/>
            </a:pPr>
            <a:r>
              <a:rPr lang="en-IN" sz="2000" dirty="0"/>
              <a:t>2.</a:t>
            </a:r>
            <a:r>
              <a:rPr lang="en-IN" sz="2000" b="1" dirty="0">
                <a:solidFill>
                  <a:srgbClr val="C00000"/>
                </a:solidFill>
              </a:rPr>
              <a:t> </a:t>
            </a:r>
            <a:r>
              <a:rPr lang="en-IN" sz="2000" b="1" i="1" dirty="0">
                <a:solidFill>
                  <a:srgbClr val="C00000"/>
                </a:solidFill>
              </a:rPr>
              <a:t>Hostility </a:t>
            </a:r>
            <a:r>
              <a:rPr lang="en-IN" sz="2000" i="1" dirty="0"/>
              <a:t>– 	a </a:t>
            </a:r>
            <a:r>
              <a:rPr lang="en-IN" sz="2000" dirty="0"/>
              <a:t>predisposition to evaluate people or events negatively, 		often in a suspicious, distrustful, cynical, and paranoid 		fashion</a:t>
            </a:r>
            <a:endParaRPr lang="en-IN" sz="2000" dirty="0"/>
          </a:p>
          <a:p>
            <a:pPr marL="0" indent="0">
              <a:buNone/>
            </a:pPr>
            <a:r>
              <a:rPr lang="en-IN" sz="2200" dirty="0">
                <a:solidFill>
                  <a:srgbClr val="FF0000"/>
                </a:solidFill>
              </a:rPr>
              <a:t>There is a generalized aggression or excessive competitive drive</a:t>
            </a:r>
            <a:endParaRPr lang="en-IN" sz="22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3"/>
          <p:cNvGrpSpPr>
            <a:grpSpLocks noGrp="1" noRot="1" noChangeAspect="1" noMove="1" noResize="1" noUngrp="1"/>
          </p:cNvGrpSpPr>
          <p:nvPr/>
        </p:nvGrpSpPr>
        <p:grpSpPr>
          <a:xfrm>
            <a:off x="4" y="1062849"/>
            <a:ext cx="731521" cy="673460"/>
            <a:chOff x="3940602" y="308034"/>
            <a:chExt cx="2116791" cy="3428999"/>
          </a:xfrm>
          <a:solidFill>
            <a:schemeClr val="accent4"/>
          </a:solidFill>
        </p:grpSpPr>
        <p:sp>
          <p:nvSpPr>
            <p:cNvPr id="28" name="Rectangle 14"/>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a:spLocks noGrp="1" noRot="1" noChangeAspect="1" noMove="1" noResize="1" noEditPoints="1" noAdjustHandles="1" noChangeArrowheads="1" noChangeShapeType="1" noTextEdit="1"/>
          </p:cNvSpPr>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45029" y="2524722"/>
            <a:ext cx="4991629" cy="1941262"/>
          </a:xfrm>
        </p:spPr>
        <p:txBody>
          <a:bodyPr anchor="ctr">
            <a:normAutofit/>
          </a:bodyPr>
          <a:lstStyle/>
          <a:p>
            <a:pPr marL="0" indent="0">
              <a:buNone/>
            </a:pPr>
            <a:r>
              <a:rPr lang="en-US" sz="1800" b="1" dirty="0">
                <a:solidFill>
                  <a:srgbClr val="FF0000"/>
                </a:solidFill>
              </a:rPr>
              <a:t>Type B</a:t>
            </a:r>
            <a:br>
              <a:rPr lang="en-US" sz="1800" b="1" dirty="0"/>
            </a:br>
            <a:r>
              <a:rPr lang="en-US" sz="1800" dirty="0"/>
              <a:t>People with Type B personality tend to be more tolerant of others, are more relaxed than Type A individuals, more reflective, experience lower levels of anxiety and display higher level of imagination and creativity</a:t>
            </a:r>
            <a:endParaRPr lang="en-US" sz="1800" dirty="0"/>
          </a:p>
          <a:p>
            <a:pPr marL="0" indent="0">
              <a:buNone/>
            </a:pPr>
            <a:endParaRPr lang="en-US" sz="1800" dirty="0"/>
          </a:p>
        </p:txBody>
      </p:sp>
      <p:pic>
        <p:nvPicPr>
          <p:cNvPr id="5" name="Picture 4"/>
          <p:cNvPicPr>
            <a:picLocks noChangeAspect="1"/>
          </p:cNvPicPr>
          <p:nvPr/>
        </p:nvPicPr>
        <p:blipFill rotWithShape="1">
          <a:blip r:embed="rId1"/>
          <a:srcRect r="4" b="2602"/>
          <a:stretch>
            <a:fillRect/>
          </a:stretch>
        </p:blipFill>
        <p:spPr>
          <a:xfrm>
            <a:off x="6788383" y="613148"/>
            <a:ext cx="4565417" cy="2679192"/>
          </a:xfrm>
          <a:prstGeom prst="rect">
            <a:avLst/>
          </a:prstGeom>
        </p:spPr>
      </p:pic>
      <p:pic>
        <p:nvPicPr>
          <p:cNvPr id="7" name="Picture 6" descr="Graphical user interface, text, application, email&#10;&#10;Description automatically generated"/>
          <p:cNvPicPr>
            <a:picLocks noChangeAspect="1"/>
          </p:cNvPicPr>
          <p:nvPr/>
        </p:nvPicPr>
        <p:blipFill rotWithShape="1">
          <a:blip r:embed="rId2"/>
          <a:srcRect t="702" r="4" b="12361"/>
          <a:stretch>
            <a:fillRect/>
          </a:stretch>
        </p:blipFill>
        <p:spPr>
          <a:xfrm>
            <a:off x="6788383" y="3528752"/>
            <a:ext cx="4747037" cy="2785775"/>
          </a:xfrm>
          <a:prstGeom prst="rect">
            <a:avLst/>
          </a:prstGeom>
        </p:spPr>
      </p:pic>
      <p:cxnSp>
        <p:nvCxnSpPr>
          <p:cNvPr id="21" name="Straight Connector 20"/>
          <p:cNvCxnSpPr>
            <a:cxnSpLocks noGrp="1" noRot="1" noChangeAspect="1" noMove="1" noResize="1" noEditPoints="1" noAdjustHandles="1" noChangeArrowheads="1" noChangeShapeType="1"/>
          </p:cNvCxnSpPr>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38200" y="4705673"/>
            <a:ext cx="5198458" cy="923330"/>
          </a:xfrm>
          <a:prstGeom prst="rect">
            <a:avLst/>
          </a:prstGeom>
          <a:solidFill>
            <a:schemeClr val="accent2">
              <a:lumMod val="60000"/>
              <a:lumOff val="40000"/>
            </a:schemeClr>
          </a:solidFill>
        </p:spPr>
        <p:txBody>
          <a:bodyPr wrap="square">
            <a:spAutoFit/>
          </a:bodyPr>
          <a:lstStyle/>
          <a:p>
            <a:pPr marL="0" indent="0">
              <a:buNone/>
            </a:pPr>
            <a:r>
              <a:rPr lang="en-IN" b="1" u="sng" cap="small" dirty="0">
                <a:solidFill>
                  <a:srgbClr val="C00000"/>
                </a:solidFill>
              </a:rPr>
              <a:t>Type A Personality </a:t>
            </a:r>
            <a:r>
              <a:rPr lang="en-IN" dirty="0"/>
              <a:t>– Jenkins Activity Survey</a:t>
            </a:r>
            <a:endParaRPr lang="en-IN" dirty="0"/>
          </a:p>
          <a:p>
            <a:r>
              <a:rPr lang="en-IN" dirty="0"/>
              <a:t>Online version for college students - </a:t>
            </a:r>
            <a:r>
              <a:rPr lang="en-US" dirty="0">
                <a:solidFill>
                  <a:srgbClr val="0070C0"/>
                </a:solidFill>
                <a:hlinkClick r:id="rId3"/>
              </a:rPr>
              <a:t>www.psych.uncc.edu/pagoolka/</a:t>
            </a:r>
            <a:r>
              <a:rPr lang="en-US" b="1" dirty="0">
                <a:solidFill>
                  <a:srgbClr val="0070C0"/>
                </a:solidFill>
                <a:hlinkClick r:id="rId3"/>
              </a:rPr>
              <a:t>Type</a:t>
            </a:r>
            <a:r>
              <a:rPr lang="en-US" dirty="0">
                <a:solidFill>
                  <a:srgbClr val="0070C0"/>
                </a:solidFill>
                <a:hlinkClick r:id="rId3"/>
              </a:rPr>
              <a:t>A-B-intro.html</a:t>
            </a:r>
            <a:endParaRPr lang="en-US" dirty="0">
              <a:solidFill>
                <a:srgbClr val="0070C0"/>
              </a:solidFill>
            </a:endParaRPr>
          </a:p>
        </p:txBody>
      </p:sp>
      <p:sp>
        <p:nvSpPr>
          <p:cNvPr id="9" name="TextBox 8"/>
          <p:cNvSpPr txBox="1"/>
          <p:nvPr/>
        </p:nvSpPr>
        <p:spPr>
          <a:xfrm>
            <a:off x="1195754" y="656150"/>
            <a:ext cx="4543864" cy="584775"/>
          </a:xfrm>
          <a:prstGeom prst="rect">
            <a:avLst/>
          </a:prstGeom>
          <a:noFill/>
        </p:spPr>
        <p:txBody>
          <a:bodyPr wrap="square" rtlCol="0">
            <a:spAutoFit/>
          </a:bodyPr>
          <a:lstStyle/>
          <a:p>
            <a:r>
              <a:rPr lang="en-US" sz="3200" b="1" dirty="0"/>
              <a:t>Other Personality Types </a:t>
            </a:r>
            <a:endParaRPr lang="en-IN"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26"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28" name="Rectangle 27"/>
          <p:cNvSpPr>
            <a:spLocks noGrp="1" noRot="1" noChangeAspect="1" noMove="1" noResize="1" noEditPoints="1" noAdjustHandles="1" noChangeArrowheads="1" noChangeShapeType="1" noTextEdit="1"/>
          </p:cNvSpPr>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lstStyle/>
          <a:p>
            <a:endParaRPr lang="en-US"/>
          </a:p>
        </p:txBody>
      </p:sp>
      <p:sp>
        <p:nvSpPr>
          <p:cNvPr id="4" name="TextBox 3"/>
          <p:cNvSpPr txBox="1"/>
          <p:nvPr/>
        </p:nvSpPr>
        <p:spPr>
          <a:xfrm>
            <a:off x="1262063" y="2335213"/>
            <a:ext cx="6021388" cy="3054350"/>
          </a:xfrm>
          <a:prstGeom prst="rect">
            <a:avLst/>
          </a:prstGeom>
          <a:noFill/>
          <a:ln>
            <a:solidFill>
              <a:schemeClr val="tx1"/>
            </a:solidFill>
          </a:ln>
        </p:spPr>
        <p:txBody>
          <a:bodyPr wrap="square" anchor="t">
            <a:normAutofit lnSpcReduction="10000"/>
          </a:bodyPr>
          <a:lstStyle/>
          <a:p>
            <a:pPr algn="l">
              <a:lnSpc>
                <a:spcPct val="90000"/>
              </a:lnSpc>
              <a:spcAft>
                <a:spcPts val="600"/>
              </a:spcAft>
            </a:pPr>
            <a:r>
              <a:rPr lang="en-US" sz="2400" b="0" i="0" u="none" strike="noStrike" baseline="0">
                <a:latin typeface="Calibri Light" panose="020F0302020204030204" charset="0"/>
                <a:cs typeface="Calibri Light" panose="020F0302020204030204" charset="0"/>
              </a:rPr>
              <a:t>The concept of performance— a goal- directed behavior— plays a central role in contemporary culture. Everyone wants to perform better— not only in their careers, but also in their hobbies, relationships, and in pretty much everything else they do. And to perform better in any situation, it is necessary to focus on and develop the psychological skills that help lead to success</a:t>
            </a:r>
            <a:endParaRPr lang="en-US" sz="2400" b="0" i="0" u="none" strike="noStrike" baseline="0">
              <a:latin typeface="Calibri Light" panose="020F0302020204030204" charset="0"/>
              <a:cs typeface="Calibri Light" panose="020F0302020204030204" charset="0"/>
            </a:endParaRPr>
          </a:p>
        </p:txBody>
      </p:sp>
      <p:sp>
        <p:nvSpPr>
          <p:cNvPr id="6" name="TextBox 5"/>
          <p:cNvSpPr txBox="1"/>
          <p:nvPr/>
        </p:nvSpPr>
        <p:spPr>
          <a:xfrm>
            <a:off x="1262063" y="1978025"/>
            <a:ext cx="6021388" cy="307975"/>
          </a:xfrm>
          <a:prstGeom prst="rect">
            <a:avLst/>
          </a:prstGeom>
          <a:noFill/>
        </p:spPr>
        <p:txBody>
          <a:bodyPr wrap="square" anchor="t">
            <a:normAutofit/>
          </a:bodyPr>
          <a:lstStyle/>
          <a:p>
            <a:pPr>
              <a:lnSpc>
                <a:spcPct val="90000"/>
              </a:lnSpc>
              <a:spcAft>
                <a:spcPts val="600"/>
              </a:spcAft>
            </a:pPr>
            <a:r>
              <a:rPr lang="en-IN" sz="1500">
                <a:solidFill>
                  <a:srgbClr val="0070C0"/>
                </a:solidFill>
              </a:rPr>
              <a:t>https://www.youtube.com/watch?v=oJIJwGFRoLg</a:t>
            </a:r>
            <a:endParaRPr lang="en-IN" sz="1500">
              <a:solidFill>
                <a:srgbClr val="0070C0"/>
              </a:solidFill>
            </a:endParaRPr>
          </a:p>
        </p:txBody>
      </p:sp>
      <p:sp>
        <p:nvSpPr>
          <p:cNvPr id="7" name="TextBox 6"/>
          <p:cNvSpPr txBox="1"/>
          <p:nvPr/>
        </p:nvSpPr>
        <p:spPr>
          <a:xfrm>
            <a:off x="1262063" y="918266"/>
            <a:ext cx="6021388" cy="1010547"/>
          </a:xfrm>
          <a:prstGeom prst="rect">
            <a:avLst/>
          </a:prstGeom>
          <a:noFill/>
        </p:spPr>
        <p:txBody>
          <a:bodyPr wrap="square" rtlCol="0" anchor="t">
            <a:normAutofit fontScale="92500"/>
          </a:bodyPr>
          <a:lstStyle/>
          <a:p>
            <a:pPr>
              <a:lnSpc>
                <a:spcPct val="90000"/>
              </a:lnSpc>
              <a:spcAft>
                <a:spcPts val="600"/>
              </a:spcAft>
            </a:pPr>
            <a:r>
              <a:rPr lang="en-US" sz="2400" b="1" dirty="0">
                <a:solidFill>
                  <a:srgbClr val="002060"/>
                </a:solidFill>
                <a:latin typeface="Calibri Light" panose="020F0302020204030204" charset="0"/>
                <a:cs typeface="Calibri Light" panose="020F0302020204030204" charset="0"/>
              </a:rPr>
              <a:t>To act or not to act – The Action Bias</a:t>
            </a:r>
            <a:endParaRPr lang="en-US" sz="2400" b="1" dirty="0">
              <a:solidFill>
                <a:srgbClr val="002060"/>
              </a:solidFill>
              <a:latin typeface="Calibri Light" panose="020F0302020204030204" charset="0"/>
              <a:cs typeface="Calibri Light" panose="020F0302020204030204" charset="0"/>
            </a:endParaRPr>
          </a:p>
          <a:p>
            <a:pPr>
              <a:lnSpc>
                <a:spcPct val="90000"/>
              </a:lnSpc>
              <a:spcAft>
                <a:spcPts val="600"/>
              </a:spcAft>
            </a:pPr>
            <a:r>
              <a:rPr lang="en-US" sz="2400" b="1" dirty="0">
                <a:solidFill>
                  <a:srgbClr val="002060"/>
                </a:solidFill>
                <a:latin typeface="Calibri Light" panose="020F0302020204030204" charset="0"/>
                <a:cs typeface="Calibri Light" panose="020F0302020204030204" charset="0"/>
              </a:rPr>
              <a:t>M</a:t>
            </a:r>
            <a:r>
              <a:rPr lang="en-US" sz="2400" b="1" i="0" u="none" strike="noStrike" baseline="0" dirty="0">
                <a:solidFill>
                  <a:srgbClr val="002060"/>
                </a:solidFill>
                <a:latin typeface="Calibri Light" panose="020F0302020204030204" charset="0"/>
                <a:cs typeface="Calibri Light" panose="020F0302020204030204" charset="0"/>
              </a:rPr>
              <a:t>ental preparedness and Psychological awareness</a:t>
            </a:r>
            <a:r>
              <a:rPr lang="en-US" sz="2400" b="1" dirty="0">
                <a:solidFill>
                  <a:srgbClr val="002060"/>
                </a:solidFill>
                <a:latin typeface="Calibri Light" panose="020F0302020204030204" charset="0"/>
                <a:cs typeface="Calibri Light" panose="020F0302020204030204" charset="0"/>
              </a:rPr>
              <a:t> </a:t>
            </a:r>
            <a:endParaRPr lang="en-IN" sz="2400" b="1" dirty="0">
              <a:solidFill>
                <a:srgbClr val="002060"/>
              </a:solidFill>
              <a:latin typeface="Calibri Light" panose="020F0302020204030204" charset="0"/>
              <a:cs typeface="Calibri Light" panose="020F0302020204030204" charset="0"/>
            </a:endParaRPr>
          </a:p>
        </p:txBody>
      </p:sp>
      <p:sp>
        <p:nvSpPr>
          <p:cNvPr id="19" name="TextBox 18"/>
          <p:cNvSpPr txBox="1"/>
          <p:nvPr/>
        </p:nvSpPr>
        <p:spPr>
          <a:xfrm>
            <a:off x="7541241" y="1376362"/>
            <a:ext cx="3576638" cy="4105275"/>
          </a:xfrm>
          <a:prstGeom prst="rect">
            <a:avLst/>
          </a:prstGeom>
          <a:noFill/>
          <a:ln>
            <a:solidFill>
              <a:schemeClr val="tx1"/>
            </a:solidFill>
          </a:ln>
        </p:spPr>
        <p:txBody>
          <a:bodyPr wrap="square" anchor="t">
            <a:normAutofit/>
          </a:bodyPr>
          <a:lstStyle/>
          <a:p>
            <a:pPr algn="l">
              <a:lnSpc>
                <a:spcPct val="90000"/>
              </a:lnSpc>
              <a:spcAft>
                <a:spcPts val="600"/>
              </a:spcAft>
            </a:pPr>
            <a:r>
              <a:rPr lang="en-US" sz="2200" b="0" i="0" u="none" strike="noStrike" baseline="0">
                <a:latin typeface="Calibri Light" panose="020F0302020204030204" charset="0"/>
                <a:cs typeface="Calibri Light" panose="020F0302020204030204" charset="0"/>
              </a:rPr>
              <a:t>Just like physical skills, psychological ones can be taught, learned, and practiced. In understanding human behavior, both in individuals and in groups, you can develop these psychological skills and use them to heighten your awareness, foster your talents and abilities, and reach your peak performance</a:t>
            </a:r>
            <a:endParaRPr lang="en-US" sz="2200" b="0" i="0" u="none" strike="noStrike" baseline="0">
              <a:latin typeface="Calibri Light" panose="020F0302020204030204" charset="0"/>
              <a:cs typeface="Calibri Light" panose="020F0302020204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lant growing in a concrete crack"/>
          <p:cNvPicPr>
            <a:picLocks noChangeAspect="1"/>
          </p:cNvPicPr>
          <p:nvPr/>
        </p:nvPicPr>
        <p:blipFill rotWithShape="1">
          <a:blip r:embed="rId1"/>
          <a:srcRect r="15627" b="-1"/>
          <a:stretch>
            <a:fillRect/>
          </a:stretch>
        </p:blipFill>
        <p:spPr>
          <a:xfrm>
            <a:off x="3523488" y="10"/>
            <a:ext cx="8668512" cy="6857990"/>
          </a:xfrm>
          <a:prstGeom prst="rect">
            <a:avLst/>
          </a:prstGeom>
        </p:spPr>
      </p:pic>
      <p:sp>
        <p:nvSpPr>
          <p:cNvPr id="10" name="Rectangle 9"/>
          <p:cNvSpPr>
            <a:spLocks noGrp="1" noRot="1" noChangeAspect="1" noMove="1" noResize="1" noEditPoints="1" noAdjustHandles="1" noChangeArrowheads="1" noChangeShapeType="1" noTextEdit="1"/>
          </p:cNvSpPr>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cap="small"/>
              <a:t>Developing resilience to stress</a:t>
            </a:r>
            <a:endParaRPr lang="en-US" sz="4800" b="1" cap="small"/>
          </a:p>
        </p:txBody>
      </p:sp>
      <p:sp>
        <p:nvSpPr>
          <p:cNvPr id="12" name="Rectangle 1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vert="horz" lIns="91440" tIns="45720" rIns="91440" bIns="45720" rtlCol="0">
            <a:normAutofit/>
          </a:bodyPr>
          <a:lstStyle/>
          <a:p>
            <a:r>
              <a:rPr lang="en-US" b="1" kern="1200">
                <a:latin typeface="+mj-lt"/>
                <a:ea typeface="+mj-ea"/>
                <a:cs typeface="+mj-cs"/>
              </a:rPr>
              <a:t>HARDINESS</a:t>
            </a:r>
            <a:endParaRPr lang="en-US" b="1" kern="1200">
              <a:latin typeface="+mj-lt"/>
              <a:ea typeface="+mj-ea"/>
              <a:cs typeface="+mj-cs"/>
            </a:endParaRPr>
          </a:p>
        </p:txBody>
      </p:sp>
      <p:sp>
        <p:nvSpPr>
          <p:cNvPr id="9" name="Content Placeholder 2"/>
          <p:cNvSpPr>
            <a:spLocks noGrp="1"/>
          </p:cNvSpPr>
          <p:nvPr>
            <p:ph idx="1"/>
          </p:nvPr>
        </p:nvSpPr>
        <p:spPr>
          <a:xfrm>
            <a:off x="648931" y="2438400"/>
            <a:ext cx="3505494" cy="3785419"/>
          </a:xfrm>
        </p:spPr>
        <p:txBody>
          <a:bodyPr>
            <a:normAutofit/>
          </a:bodyPr>
          <a:lstStyle/>
          <a:p>
            <a:endParaRPr lang="en-US" sz="2000" b="1" cap="small"/>
          </a:p>
          <a:p>
            <a:pPr marL="0" indent="0">
              <a:buNone/>
            </a:pPr>
            <a:endParaRPr lang="en-US" sz="2000" b="1"/>
          </a:p>
          <a:p>
            <a:pPr marL="0" indent="0">
              <a:buNone/>
            </a:pPr>
            <a:r>
              <a:rPr lang="en-US" sz="2000"/>
              <a:t>Hardiness moderates the </a:t>
            </a:r>
            <a:r>
              <a:rPr lang="en-US" sz="2000" b="1"/>
              <a:t>stress–illness relationship </a:t>
            </a:r>
            <a:r>
              <a:rPr lang="en-US" sz="2000"/>
              <a:t>by reducing cognitive appraisals of threat, and reducing the use of regressive coping </a:t>
            </a:r>
            <a:endParaRPr lang="en-US" sz="2000"/>
          </a:p>
        </p:txBody>
      </p:sp>
      <p:sp>
        <p:nvSpPr>
          <p:cNvPr id="17" name="Rectangle 16"/>
          <p:cNvSpPr>
            <a:spLocks noGrp="1" noRot="1" noChangeAspect="1" noMove="1" noResize="1" noEditPoints="1" noAdjustHandles="1" noChangeArrowheads="1" noChangeShapeType="1" noTextEdit="1"/>
          </p:cNvSpPr>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p:cNvSpPr>
            <a:spLocks noGrp="1" noRot="1" noChangeAspect="1" noMove="1" noResize="1" noEditPoints="1" noAdjustHandles="1" noChangeArrowheads="1" noChangeShapeType="1" noTextEdit="1"/>
          </p:cNvSpPr>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5176819" y="914401"/>
            <a:ext cx="6477418" cy="4615160"/>
          </a:xfrm>
          <a:prstGeom prst="rect">
            <a:avLst/>
          </a:prstGeom>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1412488"/>
            <a:ext cx="2899189" cy="4363844"/>
          </a:xfrm>
        </p:spPr>
        <p:txBody>
          <a:bodyPr vert="horz" lIns="91440" tIns="45720" rIns="91440" bIns="45720" rtlCol="0" anchor="t">
            <a:normAutofit/>
          </a:bodyPr>
          <a:lstStyle/>
          <a:p>
            <a:r>
              <a:rPr lang="en-US" sz="4000" b="1" kern="1200" dirty="0">
                <a:solidFill>
                  <a:srgbClr val="FFFFFF"/>
                </a:solidFill>
                <a:latin typeface="+mj-lt"/>
                <a:ea typeface="+mj-ea"/>
                <a:cs typeface="+mj-cs"/>
              </a:rPr>
              <a:t>Are you serious about stress? </a:t>
            </a:r>
            <a:endParaRPr lang="en-US" sz="4000" b="1" kern="1200" dirty="0">
              <a:solidFill>
                <a:srgbClr val="FFFFFF"/>
              </a:solidFill>
              <a:latin typeface="+mj-lt"/>
              <a:ea typeface="+mj-ea"/>
              <a:cs typeface="+mj-cs"/>
            </a:endParaRPr>
          </a:p>
        </p:txBody>
      </p:sp>
      <p:sp>
        <p:nvSpPr>
          <p:cNvPr id="3" name="Content Placeholder 2"/>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2000" dirty="0">
                <a:solidFill>
                  <a:srgbClr val="002060"/>
                </a:solidFill>
              </a:rPr>
              <a:t>There is an old joke about a man who went to a psychiatrist because of a problem with thumb-sucking. After several months of therapy, the patient was delighted with the results and was describing them to a friend. "So," the friend said, "you don't suck your thumb any more?" "Oh, no," replied the patient, "I still suck it as much as ever. But now I know why!“</a:t>
            </a:r>
            <a:endParaRPr lang="en-US" sz="2000" dirty="0">
              <a:solidFill>
                <a:srgbClr val="002060"/>
              </a:solidFill>
            </a:endParaRPr>
          </a:p>
          <a:p>
            <a:pPr marL="0"/>
            <a:endParaRPr lang="en-US" sz="2000" dirty="0"/>
          </a:p>
          <a:p>
            <a:pPr marL="0"/>
            <a:endParaRPr lang="en-US" sz="2000" b="1" dirty="0"/>
          </a:p>
        </p:txBody>
      </p:sp>
      <p:cxnSp>
        <p:nvCxnSpPr>
          <p:cNvPr id="12" name="Straight Connector 11"/>
          <p:cNvCxnSpPr>
            <a:cxnSpLocks noGrp="1" noRot="1" noChangeAspect="1" noMove="1" noResize="1" noEditPoints="1" noAdjustHandles="1" noChangeArrowheads="1" noChangeShapeType="1"/>
          </p:cNvCxnSpPr>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451604" y="1152939"/>
            <a:ext cx="3197701" cy="5022574"/>
          </a:xfrm>
          <a:prstGeom prst="rect">
            <a:avLst/>
          </a:prstGeom>
        </p:spPr>
        <p:txBody>
          <a:bodyPr vert="horz" lIns="91440" tIns="45720" rIns="91440" bIns="45720" rtlCol="0">
            <a:normAutofit/>
          </a:bodyPr>
          <a:lstStyle/>
          <a:p>
            <a:pPr>
              <a:lnSpc>
                <a:spcPct val="90000"/>
              </a:lnSpc>
              <a:spcAft>
                <a:spcPts val="600"/>
              </a:spcAft>
            </a:pPr>
            <a:r>
              <a:rPr lang="en-US" b="1" dirty="0"/>
              <a:t>Learning about stress can produce similar problems</a:t>
            </a:r>
            <a:endParaRPr lang="en-US" b="1" dirty="0"/>
          </a:p>
          <a:p>
            <a:pPr>
              <a:lnSpc>
                <a:spcPct val="90000"/>
              </a:lnSpc>
              <a:spcAft>
                <a:spcPts val="600"/>
              </a:spcAft>
            </a:pPr>
            <a:r>
              <a:rPr lang="en-US" b="1" dirty="0"/>
              <a:t>You can understand the stress reaction, and even note the signs of stress in your everyday life, yet still have little idea of what to do about it </a:t>
            </a:r>
            <a:endParaRPr lang="en-US" b="1" dirty="0"/>
          </a:p>
          <a:p>
            <a:pPr>
              <a:lnSpc>
                <a:spcPct val="90000"/>
              </a:lnSpc>
              <a:spcAft>
                <a:spcPts val="600"/>
              </a:spcAft>
            </a:pPr>
            <a:r>
              <a:rPr lang="en-US" b="1" dirty="0"/>
              <a:t>Simply knowing about stress is not enough Achieving real control over stress requires something more: an understanding of the unique patterns that stress takes in your life</a:t>
            </a:r>
            <a:endParaRPr lang="en-US" b="1" dirty="0"/>
          </a:p>
          <a:p>
            <a:pPr>
              <a:lnSpc>
                <a:spcPct val="90000"/>
              </a:lnSpc>
              <a:spcAft>
                <a:spcPts val="600"/>
              </a:spcAft>
            </a:pPr>
            <a:r>
              <a:rPr lang="en-US" b="1" dirty="0"/>
              <a:t>This personal understanding is necessary because the actual patterns that trigger stress reactions vary enormously from one person to the next</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eckmate in a chess game"/>
          <p:cNvPicPr>
            <a:picLocks noChangeAspect="1"/>
          </p:cNvPicPr>
          <p:nvPr/>
        </p:nvPicPr>
        <p:blipFill rotWithShape="1">
          <a:blip r:embed="rId1"/>
          <a:srcRect r="4253" b="2"/>
          <a:stretch>
            <a:fillRect/>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29019" y="2605512"/>
            <a:ext cx="3438906" cy="3207258"/>
          </a:xfrm>
        </p:spPr>
        <p:txBody>
          <a:bodyPr anchor="t">
            <a:normAutofit/>
          </a:bodyPr>
          <a:lstStyle/>
          <a:p>
            <a:pPr lvl="0"/>
            <a:endParaRPr lang="en-US" sz="1700" cap="small" dirty="0"/>
          </a:p>
          <a:p>
            <a:pPr marL="0" lvl="0" indent="0">
              <a:buNone/>
            </a:pPr>
            <a:r>
              <a:rPr lang="en-US" sz="3600" b="1" cap="small" dirty="0"/>
              <a:t>Understanding your stress level </a:t>
            </a:r>
            <a:endParaRPr lang="en-US" sz="3600" b="1" cap="small" dirty="0"/>
          </a:p>
          <a:p>
            <a:pPr lvl="0"/>
            <a:endParaRPr lang="en-US" sz="3600" b="1" cap="small" dirty="0"/>
          </a:p>
          <a:p>
            <a:pPr marL="0" indent="0">
              <a:buNone/>
            </a:pPr>
            <a:endParaRPr lang="en-US" sz="1700" cap="small"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34644"/>
            <a:ext cx="10509504" cy="1076914"/>
          </a:xfrm>
        </p:spPr>
        <p:txBody>
          <a:bodyPr anchor="ctr">
            <a:normAutofit/>
          </a:bodyPr>
          <a:lstStyle/>
          <a:p>
            <a:r>
              <a:rPr lang="en-US" sz="4000" b="1" cap="small"/>
              <a:t>Stress mapping…</a:t>
            </a:r>
            <a:endParaRPr lang="en-US" sz="4000" b="1" cap="small"/>
          </a:p>
        </p:txBody>
      </p:sp>
      <p:sp>
        <p:nvSpPr>
          <p:cNvPr id="11" name="Rectangle 10"/>
          <p:cNvSpPr>
            <a:spLocks noGrp="1" noRot="1" noChangeAspect="1" noMove="1" noResize="1" noEditPoints="1" noAdjustHandles="1" noChangeArrowheads="1" noChangeShapeType="1" noTextEdit="1"/>
          </p:cNvSpPr>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p:cNvSpPr>
            <a:spLocks noGrp="1" noRot="1" noChangeAspect="1" noMove="1" noResize="1" noEditPoints="1" noAdjustHandles="1" noChangeArrowheads="1" noChangeShapeType="1" noTextEdit="1"/>
          </p:cNvSpPr>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p:cNvGraphicFramePr>
            <a:graphicFrameLocks noGrp="1"/>
          </p:cNvGraphicFramePr>
          <p:nvPr>
            <p:ph idx="1"/>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a:latin typeface="+mj-lt"/>
                <a:ea typeface="+mj-ea"/>
                <a:cs typeface="+mj-cs"/>
              </a:rPr>
              <a:t>Work on your stress level</a:t>
            </a:r>
            <a:endParaRPr lang="en-US" sz="3700" b="1">
              <a:latin typeface="+mj-lt"/>
              <a:ea typeface="+mj-ea"/>
              <a:cs typeface="+mj-cs"/>
            </a:endParaRPr>
          </a:p>
        </p:txBody>
      </p:sp>
      <p:grpSp>
        <p:nvGrpSpPr>
          <p:cNvPr id="26" name="Group 25"/>
          <p:cNvGrpSpPr>
            <a:grpSpLocks noGrp="1" noRot="1" noChangeAspect="1" noMove="1" noResize="1" noUngrp="1"/>
          </p:cNvGrpSpPr>
          <p:nvPr/>
        </p:nvGrpSpPr>
        <p:grpSpPr>
          <a:xfrm>
            <a:off x="0" y="1083484"/>
            <a:ext cx="355196" cy="673460"/>
            <a:chOff x="0" y="823811"/>
            <a:chExt cx="355196" cy="673460"/>
          </a:xfrm>
        </p:grpSpPr>
        <p:sp>
          <p:nvSpPr>
            <p:cNvPr id="27" name="Rectangle 26"/>
            <p:cNvSpPr/>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p:cNvSpPr>
            <a:spLocks noGrp="1" noRot="1" noChangeAspect="1" noMove="1" noResize="1" noEditPoints="1" noAdjustHandles="1" noChangeArrowheads="1" noChangeShapeType="1" noTextEdit="1"/>
          </p:cNvSpPr>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4559425" cy="3479291"/>
          </a:xfrm>
        </p:spPr>
        <p:txBody>
          <a:bodyPr vert="horz" lIns="91440" tIns="45720" rIns="91440" bIns="45720" rtlCol="0" anchor="ctr">
            <a:normAutofit/>
          </a:bodyPr>
          <a:lstStyle/>
          <a:p>
            <a:r>
              <a:rPr lang="en-US" sz="2000" dirty="0"/>
              <a:t>Discover </a:t>
            </a:r>
            <a:r>
              <a:rPr lang="en-US" sz="2000" i="1" dirty="0"/>
              <a:t>patterns </a:t>
            </a:r>
            <a:r>
              <a:rPr lang="en-US" sz="2000" dirty="0"/>
              <a:t>of stress operating in your life</a:t>
            </a:r>
            <a:endParaRPr lang="en-US" sz="2000" dirty="0"/>
          </a:p>
          <a:p>
            <a:r>
              <a:rPr lang="en-US" sz="2000" dirty="0"/>
              <a:t>Be aware of these signs of physical and mental response to stress</a:t>
            </a:r>
            <a:endParaRPr lang="en-US" sz="2000" dirty="0"/>
          </a:p>
          <a:p>
            <a:r>
              <a:rPr lang="en-US" sz="2000" dirty="0"/>
              <a:t>Identify the triggers</a:t>
            </a:r>
            <a:endParaRPr lang="en-US" sz="2000" dirty="0"/>
          </a:p>
          <a:p>
            <a:r>
              <a:rPr lang="en-US" sz="2000" dirty="0"/>
              <a:t>Analyze the relationship between the stress reaction and the stressful situation that evoked it </a:t>
            </a:r>
            <a:endParaRPr lang="en-US" sz="2000" dirty="0"/>
          </a:p>
          <a:p>
            <a:r>
              <a:rPr lang="en-US" sz="2000" dirty="0"/>
              <a:t>Set realistic and effective stress control</a:t>
            </a:r>
            <a:endParaRPr lang="en-US" sz="2000" dirty="0"/>
          </a:p>
        </p:txBody>
      </p:sp>
      <p:sp>
        <p:nvSpPr>
          <p:cNvPr id="32" name="Rectangle 31"/>
          <p:cNvSpPr>
            <a:spLocks noGrp="1" noRot="1" noChangeAspect="1" noMove="1" noResize="1" noEditPoints="1" noAdjustHandles="1" noChangeArrowheads="1" noChangeShapeType="1" noTextEdit="1"/>
          </p:cNvSpPr>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noGrp="1" noRot="1" noChangeAspect="1" noMove="1" noResize="1" noEditPoints="1" noAdjustHandles="1" noChangeArrowheads="1" noChangeShapeType="1" noTextEdit="1"/>
          </p:cNvSpPr>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146920" y="1794558"/>
            <a:ext cx="4689034" cy="2369880"/>
          </a:xfrm>
          <a:prstGeom prst="rect">
            <a:avLst/>
          </a:prstGeom>
          <a:noFill/>
        </p:spPr>
        <p:txBody>
          <a:bodyPr wrap="square" rtlCol="0">
            <a:spAutoFit/>
          </a:bodyPr>
          <a:lstStyle/>
          <a:p>
            <a:r>
              <a:rPr lang="en-US" sz="2400" u="sng" dirty="0">
                <a:solidFill>
                  <a:srgbClr val="FF0000"/>
                </a:solidFill>
              </a:rPr>
              <a:t>Format for a stress Journal</a:t>
            </a:r>
            <a:endParaRPr lang="en-US" sz="2400" u="sng" dirty="0">
              <a:solidFill>
                <a:srgbClr val="FF0000"/>
              </a:solidFill>
            </a:endParaRPr>
          </a:p>
          <a:p>
            <a:endParaRPr lang="en-US" sz="2400" u="sng" dirty="0">
              <a:solidFill>
                <a:srgbClr val="FF0000"/>
              </a:solidFill>
            </a:endParaRPr>
          </a:p>
          <a:p>
            <a:pPr marL="285750" indent="-285750">
              <a:buFont typeface="Arial" panose="020B0604020202020204" pitchFamily="34" charset="0"/>
              <a:buChar char="•"/>
            </a:pPr>
            <a:r>
              <a:rPr lang="en-US" sz="2000" dirty="0"/>
              <a:t>Date and Time:</a:t>
            </a:r>
            <a:endParaRPr lang="en-US" sz="2000" dirty="0"/>
          </a:p>
          <a:p>
            <a:pPr marL="285750" indent="-285750">
              <a:buFont typeface="Arial" panose="020B0604020202020204" pitchFamily="34" charset="0"/>
              <a:buChar char="•"/>
            </a:pPr>
            <a:r>
              <a:rPr lang="en-US" sz="2000" dirty="0"/>
              <a:t>Signal of stress:</a:t>
            </a:r>
            <a:endParaRPr lang="en-US" sz="2000" dirty="0"/>
          </a:p>
          <a:p>
            <a:pPr marL="285750" indent="-285750">
              <a:buFont typeface="Arial" panose="020B0604020202020204" pitchFamily="34" charset="0"/>
              <a:buChar char="•"/>
            </a:pPr>
            <a:r>
              <a:rPr lang="en-US" sz="2000" dirty="0"/>
              <a:t>Duration of symptom:</a:t>
            </a:r>
            <a:endParaRPr lang="en-US" sz="2000" dirty="0"/>
          </a:p>
          <a:p>
            <a:pPr marL="285750" indent="-285750">
              <a:buFont typeface="Arial" panose="020B0604020202020204" pitchFamily="34" charset="0"/>
              <a:buChar char="•"/>
            </a:pPr>
            <a:r>
              <a:rPr lang="en-US" sz="2000" dirty="0"/>
              <a:t>Events prior to the symptom:</a:t>
            </a:r>
            <a:endParaRPr lang="en-US" sz="2000" dirty="0"/>
          </a:p>
          <a:p>
            <a:pPr marL="285750" indent="-285750">
              <a:buFont typeface="Arial" panose="020B0604020202020204" pitchFamily="34" charset="0"/>
              <a:buChar char="•"/>
            </a:pPr>
            <a:r>
              <a:rPr lang="en-US" sz="2000" dirty="0"/>
              <a:t>Events when symptoms stopped:</a:t>
            </a:r>
            <a:endParaRPr lang="en-IN" dirty="0"/>
          </a:p>
        </p:txBody>
      </p:sp>
      <p:sp>
        <p:nvSpPr>
          <p:cNvPr id="22" name="Rectangle 21"/>
          <p:cNvSpPr/>
          <p:nvPr/>
        </p:nvSpPr>
        <p:spPr>
          <a:xfrm>
            <a:off x="9455561" y="5102545"/>
            <a:ext cx="1375441" cy="307777"/>
          </a:xfrm>
          <a:prstGeom prst="rect">
            <a:avLst/>
          </a:prstGeom>
        </p:spPr>
        <p:txBody>
          <a:bodyPr wrap="none">
            <a:spAutoFit/>
          </a:bodyPr>
          <a:lstStyle/>
          <a:p>
            <a:r>
              <a:rPr lang="en-US" sz="1400" dirty="0">
                <a:solidFill>
                  <a:srgbClr val="0070C0"/>
                </a:solidFill>
              </a:rPr>
              <a:t>Shaffer, M, 1982</a:t>
            </a:r>
            <a:endParaRPr lang="en-US" sz="1400"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6435"/>
            <a:ext cx="2779643" cy="564253"/>
          </a:xfrm>
        </p:spPr>
        <p:txBody>
          <a:bodyPr>
            <a:normAutofit/>
          </a:bodyPr>
          <a:lstStyle/>
          <a:p>
            <a:r>
              <a:rPr lang="en-US" sz="2400" b="1" cap="small" dirty="0">
                <a:solidFill>
                  <a:srgbClr val="C00000"/>
                </a:solidFill>
              </a:rPr>
              <a:t>Bodily symptoms</a:t>
            </a:r>
            <a:endParaRPr lang="en-US" sz="2400" b="1" cap="small" dirty="0">
              <a:solidFill>
                <a:srgbClr val="C00000"/>
              </a:solidFill>
            </a:endParaRPr>
          </a:p>
        </p:txBody>
      </p:sp>
      <p:sp>
        <p:nvSpPr>
          <p:cNvPr id="3" name="Content Placeholder 2"/>
          <p:cNvSpPr>
            <a:spLocks noGrp="1"/>
          </p:cNvSpPr>
          <p:nvPr>
            <p:ph sz="half" idx="1"/>
          </p:nvPr>
        </p:nvSpPr>
        <p:spPr>
          <a:xfrm>
            <a:off x="540028" y="1690688"/>
            <a:ext cx="5181600" cy="4351338"/>
          </a:xfrm>
        </p:spPr>
        <p:txBody>
          <a:bodyPr>
            <a:normAutofit fontScale="55000" lnSpcReduction="20000"/>
          </a:bodyPr>
          <a:lstStyle/>
          <a:p>
            <a:r>
              <a:rPr lang="en-US" dirty="0"/>
              <a:t>Flushing</a:t>
            </a:r>
            <a:endParaRPr lang="en-US" dirty="0"/>
          </a:p>
          <a:p>
            <a:r>
              <a:rPr lang="en-US" dirty="0"/>
              <a:t>Sweating</a:t>
            </a:r>
            <a:endParaRPr lang="en-US" dirty="0"/>
          </a:p>
          <a:p>
            <a:r>
              <a:rPr lang="en-US" dirty="0"/>
              <a:t>Dry mouth</a:t>
            </a:r>
            <a:endParaRPr lang="en-US" dirty="0"/>
          </a:p>
          <a:p>
            <a:r>
              <a:rPr lang="en-US" dirty="0"/>
              <a:t>Shallow breathing</a:t>
            </a:r>
            <a:endParaRPr lang="en-US" dirty="0"/>
          </a:p>
          <a:p>
            <a:r>
              <a:rPr lang="en-US" dirty="0"/>
              <a:t>Chest oppression and pain</a:t>
            </a:r>
            <a:endParaRPr lang="en-US" dirty="0"/>
          </a:p>
          <a:p>
            <a:r>
              <a:rPr lang="en-US" dirty="0"/>
              <a:t>Heart palpitation</a:t>
            </a:r>
            <a:endParaRPr lang="en-US" dirty="0"/>
          </a:p>
          <a:p>
            <a:r>
              <a:rPr lang="en-US" dirty="0"/>
              <a:t>Pounding pulse</a:t>
            </a:r>
            <a:endParaRPr lang="en-US" dirty="0"/>
          </a:p>
          <a:p>
            <a:r>
              <a:rPr lang="en-US" dirty="0" err="1"/>
              <a:t>lncreased</a:t>
            </a:r>
            <a:r>
              <a:rPr lang="en-US" dirty="0"/>
              <a:t> blood pressure</a:t>
            </a:r>
            <a:endParaRPr lang="en-US" dirty="0"/>
          </a:p>
          <a:p>
            <a:r>
              <a:rPr lang="en-US" dirty="0"/>
              <a:t>Headache</a:t>
            </a:r>
            <a:endParaRPr lang="en-US" dirty="0"/>
          </a:p>
          <a:p>
            <a:r>
              <a:rPr lang="en-US" dirty="0"/>
              <a:t>-Backache</a:t>
            </a:r>
            <a:endParaRPr lang="en-US" dirty="0"/>
          </a:p>
          <a:p>
            <a:r>
              <a:rPr lang="en-US" dirty="0"/>
              <a:t>Feeling of weakness</a:t>
            </a:r>
            <a:endParaRPr lang="en-US" dirty="0"/>
          </a:p>
          <a:p>
            <a:r>
              <a:rPr lang="en-US" dirty="0"/>
              <a:t>Intestinal distress</a:t>
            </a:r>
            <a:endParaRPr lang="en-US" dirty="0"/>
          </a:p>
          <a:p>
            <a:r>
              <a:rPr lang="en-US" dirty="0"/>
              <a:t>Vomiting</a:t>
            </a:r>
            <a:endParaRPr lang="en-US" dirty="0"/>
          </a:p>
          <a:p>
            <a:r>
              <a:rPr lang="en-US" dirty="0"/>
              <a:t>Diarrhea</a:t>
            </a:r>
            <a:endParaRPr lang="en-US" dirty="0"/>
          </a:p>
          <a:p>
            <a:endParaRPr lang="en-US" dirty="0"/>
          </a:p>
        </p:txBody>
      </p:sp>
      <p:sp>
        <p:nvSpPr>
          <p:cNvPr id="4" name="Content Placeholder 3"/>
          <p:cNvSpPr>
            <a:spLocks noGrp="1"/>
          </p:cNvSpPr>
          <p:nvPr>
            <p:ph sz="half" idx="2"/>
          </p:nvPr>
        </p:nvSpPr>
        <p:spPr>
          <a:xfrm>
            <a:off x="2879037" y="1690688"/>
            <a:ext cx="3041374" cy="4351338"/>
          </a:xfrm>
        </p:spPr>
        <p:txBody>
          <a:bodyPr>
            <a:normAutofit fontScale="55000" lnSpcReduction="20000"/>
          </a:bodyPr>
          <a:lstStyle/>
          <a:p>
            <a:r>
              <a:rPr lang="en-US" dirty="0"/>
              <a:t>Constipation</a:t>
            </a:r>
            <a:endParaRPr lang="en-US" dirty="0"/>
          </a:p>
          <a:p>
            <a:r>
              <a:rPr lang="en-US" dirty="0"/>
              <a:t>Fatigue</a:t>
            </a:r>
            <a:endParaRPr lang="en-US" dirty="0"/>
          </a:p>
          <a:p>
            <a:r>
              <a:rPr lang="en-US" dirty="0"/>
              <a:t>Loss of appetite</a:t>
            </a:r>
            <a:endParaRPr lang="en-US" dirty="0"/>
          </a:p>
          <a:p>
            <a:r>
              <a:rPr lang="en-US" dirty="0"/>
              <a:t>Nervous chill</a:t>
            </a:r>
            <a:endParaRPr lang="en-US" dirty="0"/>
          </a:p>
          <a:p>
            <a:r>
              <a:rPr lang="en-US" dirty="0"/>
              <a:t>Insomnia</a:t>
            </a:r>
            <a:endParaRPr lang="en-US" dirty="0"/>
          </a:p>
          <a:p>
            <a:r>
              <a:rPr lang="en-US" dirty="0"/>
              <a:t>restlessness</a:t>
            </a:r>
            <a:endParaRPr lang="en-US" dirty="0"/>
          </a:p>
          <a:p>
            <a:r>
              <a:rPr lang="en-US" dirty="0"/>
              <a:t>Flatus (passing gas)</a:t>
            </a:r>
            <a:endParaRPr lang="en-US" dirty="0"/>
          </a:p>
          <a:p>
            <a:r>
              <a:rPr lang="en-US" dirty="0"/>
              <a:t>Belching</a:t>
            </a:r>
            <a:endParaRPr lang="en-US" dirty="0"/>
          </a:p>
          <a:p>
            <a:r>
              <a:rPr lang="en-US" dirty="0"/>
              <a:t>Abdominal cramping</a:t>
            </a:r>
            <a:endParaRPr lang="en-US" dirty="0"/>
          </a:p>
          <a:p>
            <a:r>
              <a:rPr lang="en-US" dirty="0"/>
              <a:t>"Irritable colon"</a:t>
            </a:r>
            <a:endParaRPr lang="en-US" dirty="0"/>
          </a:p>
          <a:p>
            <a:r>
              <a:rPr lang="en-US" dirty="0"/>
              <a:t>Dizziness or faintness</a:t>
            </a:r>
            <a:endParaRPr lang="en-US" dirty="0"/>
          </a:p>
          <a:p>
            <a:r>
              <a:rPr lang="en-US" dirty="0" err="1"/>
              <a:t>Paresthesias</a:t>
            </a:r>
            <a:r>
              <a:rPr lang="en-US" dirty="0"/>
              <a:t> (illusory prickly skin</a:t>
            </a:r>
            <a:endParaRPr lang="en-US" dirty="0"/>
          </a:p>
          <a:p>
            <a:r>
              <a:rPr lang="en-US" dirty="0"/>
              <a:t>sensations)</a:t>
            </a:r>
            <a:endParaRPr lang="en-US" dirty="0"/>
          </a:p>
        </p:txBody>
      </p:sp>
      <p:sp>
        <p:nvSpPr>
          <p:cNvPr id="5" name="Content Placeholder 2"/>
          <p:cNvSpPr txBox="1"/>
          <p:nvPr/>
        </p:nvSpPr>
        <p:spPr>
          <a:xfrm>
            <a:off x="5232952" y="1820035"/>
            <a:ext cx="24748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Agitation</a:t>
            </a:r>
            <a:endParaRPr lang="en-US" sz="1800" dirty="0"/>
          </a:p>
          <a:p>
            <a:r>
              <a:rPr lang="en-US" sz="1800" dirty="0"/>
              <a:t>Shakiness</a:t>
            </a:r>
            <a:endParaRPr lang="en-US" sz="1800" dirty="0"/>
          </a:p>
          <a:p>
            <a:r>
              <a:rPr lang="en-US" sz="1800" dirty="0"/>
              <a:t>Easy tiring</a:t>
            </a:r>
            <a:endParaRPr lang="en-US" sz="1800" dirty="0"/>
          </a:p>
          <a:p>
            <a:r>
              <a:rPr lang="en-US" sz="1800" dirty="0"/>
              <a:t>Worry</a:t>
            </a:r>
            <a:endParaRPr lang="en-US" sz="1800" dirty="0"/>
          </a:p>
          <a:p>
            <a:r>
              <a:rPr lang="en-US" sz="1800" dirty="0"/>
              <a:t>Panicky feeling</a:t>
            </a:r>
            <a:endParaRPr lang="en-US" sz="1800" dirty="0"/>
          </a:p>
          <a:p>
            <a:r>
              <a:rPr lang="en-US" sz="1800" dirty="0"/>
              <a:t>Depression (feeling blue)</a:t>
            </a:r>
            <a:endParaRPr lang="en-US" sz="1800" dirty="0"/>
          </a:p>
          <a:p>
            <a:r>
              <a:rPr lang="en-US" sz="1800" dirty="0"/>
              <a:t>Irritability</a:t>
            </a:r>
            <a:endParaRPr lang="en-US" sz="1800" dirty="0"/>
          </a:p>
          <a:p>
            <a:endParaRPr lang="en-US" dirty="0"/>
          </a:p>
        </p:txBody>
      </p:sp>
      <p:sp>
        <p:nvSpPr>
          <p:cNvPr id="7" name="TextBox 6"/>
          <p:cNvSpPr txBox="1"/>
          <p:nvPr/>
        </p:nvSpPr>
        <p:spPr>
          <a:xfrm>
            <a:off x="5232952" y="1358370"/>
            <a:ext cx="6096000" cy="461665"/>
          </a:xfrm>
          <a:prstGeom prst="rect">
            <a:avLst/>
          </a:prstGeom>
          <a:noFill/>
        </p:spPr>
        <p:txBody>
          <a:bodyPr wrap="square">
            <a:spAutoFit/>
          </a:bodyPr>
          <a:lstStyle/>
          <a:p>
            <a:r>
              <a:rPr lang="en-US" sz="2400" b="1" cap="small" dirty="0">
                <a:solidFill>
                  <a:srgbClr val="C00000"/>
                </a:solidFill>
              </a:rPr>
              <a:t>Feeling States</a:t>
            </a:r>
            <a:endParaRPr lang="en-IN" sz="2400" dirty="0"/>
          </a:p>
        </p:txBody>
      </p:sp>
      <p:sp>
        <p:nvSpPr>
          <p:cNvPr id="8" name="Title 1"/>
          <p:cNvSpPr txBox="1"/>
          <p:nvPr/>
        </p:nvSpPr>
        <p:spPr>
          <a:xfrm>
            <a:off x="7712760" y="1358370"/>
            <a:ext cx="1825487" cy="52277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r>
              <a:rPr lang="en-US" sz="8000" b="1" cap="small" dirty="0">
                <a:solidFill>
                  <a:srgbClr val="C00000"/>
                </a:solidFill>
                <a:latin typeface="+mn-lt"/>
              </a:rPr>
              <a:t>Cognitive States</a:t>
            </a:r>
            <a:br>
              <a:rPr lang="en-US" dirty="0"/>
            </a:br>
            <a:endParaRPr lang="en-US" dirty="0"/>
          </a:p>
        </p:txBody>
      </p:sp>
      <p:sp>
        <p:nvSpPr>
          <p:cNvPr id="9" name="Content Placeholder 2"/>
          <p:cNvSpPr txBox="1"/>
          <p:nvPr/>
        </p:nvSpPr>
        <p:spPr>
          <a:xfrm>
            <a:off x="7658101" y="1881141"/>
            <a:ext cx="2607365" cy="3236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Dread</a:t>
            </a:r>
            <a:endParaRPr lang="en-US" sz="1800" dirty="0"/>
          </a:p>
          <a:p>
            <a:r>
              <a:rPr lang="en-US" sz="1800" dirty="0"/>
              <a:t>Inattention</a:t>
            </a:r>
            <a:endParaRPr lang="en-US" sz="1800" dirty="0"/>
          </a:p>
          <a:p>
            <a:r>
              <a:rPr lang="en-US" sz="1800" dirty="0"/>
              <a:t>Distractibility</a:t>
            </a:r>
            <a:endParaRPr lang="en-US" sz="1800" dirty="0"/>
          </a:p>
          <a:p>
            <a:r>
              <a:rPr lang="en-US" sz="1800" dirty="0"/>
              <a:t>Forgetfulness</a:t>
            </a:r>
            <a:endParaRPr lang="en-US" sz="1800" dirty="0"/>
          </a:p>
          <a:p>
            <a:r>
              <a:rPr lang="en-US" sz="1800" dirty="0"/>
              <a:t>Nightmares</a:t>
            </a:r>
            <a:endParaRPr lang="en-US" sz="1800" dirty="0"/>
          </a:p>
          <a:p>
            <a:r>
              <a:rPr lang="en-US" sz="1800" dirty="0"/>
              <a:t>Fear of death</a:t>
            </a:r>
            <a:endParaRPr lang="en-US" sz="1800" dirty="0"/>
          </a:p>
          <a:p>
            <a:endParaRPr lang="en-US" dirty="0"/>
          </a:p>
        </p:txBody>
      </p:sp>
      <p:sp>
        <p:nvSpPr>
          <p:cNvPr id="10" name="Title 1"/>
          <p:cNvSpPr txBox="1"/>
          <p:nvPr/>
        </p:nvSpPr>
        <p:spPr>
          <a:xfrm>
            <a:off x="9828130" y="924223"/>
            <a:ext cx="1652115" cy="132556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br>
            <a:r>
              <a:rPr lang="en-US" sz="2700" b="1" cap="small">
                <a:solidFill>
                  <a:srgbClr val="C00000"/>
                </a:solidFill>
              </a:rPr>
              <a:t>Motor Symptoms (muscles involved)</a:t>
            </a:r>
            <a:br>
              <a:rPr lang="en-US" sz="2700" b="1" cap="small">
                <a:solidFill>
                  <a:srgbClr val="C00000"/>
                </a:solidFill>
              </a:rPr>
            </a:br>
            <a:endParaRPr lang="en-US" sz="4000" b="1" cap="small" dirty="0">
              <a:solidFill>
                <a:srgbClr val="C00000"/>
              </a:solidFill>
            </a:endParaRPr>
          </a:p>
        </p:txBody>
      </p:sp>
      <p:sp>
        <p:nvSpPr>
          <p:cNvPr id="11" name="Content Placeholder 2"/>
          <p:cNvSpPr txBox="1"/>
          <p:nvPr/>
        </p:nvSpPr>
        <p:spPr>
          <a:xfrm>
            <a:off x="9828130" y="2384723"/>
            <a:ext cx="2206487" cy="27331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Muscular tightness</a:t>
            </a:r>
            <a:endParaRPr lang="en-US" sz="1800"/>
          </a:p>
          <a:p>
            <a:r>
              <a:rPr lang="en-US" sz="1800"/>
              <a:t>Tremors</a:t>
            </a:r>
            <a:endParaRPr lang="en-US" sz="1800"/>
          </a:p>
          <a:p>
            <a:r>
              <a:rPr lang="en-US" sz="1800"/>
              <a:t>Tics (spasms)</a:t>
            </a:r>
            <a:endParaRPr lang="en-US" sz="1800"/>
          </a:p>
          <a:p>
            <a:r>
              <a:rPr lang="en-US" sz="1800"/>
              <a:t>Increased startle reaction</a:t>
            </a:r>
            <a:endParaRPr lang="en-US" sz="1800"/>
          </a:p>
          <a:p>
            <a:r>
              <a:rPr lang="en-US" sz="1800"/>
              <a:t>Incoordination</a:t>
            </a:r>
            <a:endParaRPr lang="en-US" sz="1800"/>
          </a:p>
          <a:p>
            <a:r>
              <a:rPr lang="en-US" sz="1800"/>
              <a:t>Sighing</a:t>
            </a:r>
            <a:endParaRPr lang="en-US" sz="1800"/>
          </a:p>
          <a:p>
            <a:r>
              <a:rPr lang="en-US" sz="1800"/>
              <a:t>Freezing, feeling immobilized</a:t>
            </a:r>
            <a:endParaRPr lang="en-US" sz="1800" dirty="0"/>
          </a:p>
        </p:txBody>
      </p:sp>
      <p:sp>
        <p:nvSpPr>
          <p:cNvPr id="12" name="TextBox 11"/>
          <p:cNvSpPr txBox="1"/>
          <p:nvPr/>
        </p:nvSpPr>
        <p:spPr>
          <a:xfrm>
            <a:off x="3180523" y="291548"/>
            <a:ext cx="6095999" cy="830997"/>
          </a:xfrm>
          <a:prstGeom prst="rect">
            <a:avLst/>
          </a:prstGeom>
          <a:noFill/>
        </p:spPr>
        <p:txBody>
          <a:bodyPr wrap="square" rtlCol="0">
            <a:spAutoFit/>
          </a:bodyPr>
          <a:lstStyle/>
          <a:p>
            <a:r>
              <a:rPr lang="en-US" sz="2400" b="1" dirty="0"/>
              <a:t>How many of these symptoms do you have now/ in recent past? </a:t>
            </a:r>
            <a:endParaRPr lang="en-IN"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90304" y="417512"/>
            <a:ext cx="7346950" cy="2760663"/>
          </a:xfrm>
          <a:prstGeom prst="rect">
            <a:avLst/>
          </a:prstGeom>
          <a:noFill/>
          <a:ln>
            <a:solidFill>
              <a:schemeClr val="tx1"/>
            </a:solidFill>
          </a:ln>
        </p:spPr>
        <p:txBody>
          <a:bodyPr wrap="square" anchor="t">
            <a:normAutofit lnSpcReduction="10000"/>
          </a:bodyPr>
          <a:lstStyle/>
          <a:p>
            <a:pPr algn="l">
              <a:lnSpc>
                <a:spcPct val="90000"/>
              </a:lnSpc>
              <a:spcAft>
                <a:spcPts val="600"/>
              </a:spcAft>
            </a:pPr>
            <a:r>
              <a:rPr lang="en-IN" sz="1600" b="1" i="0" u="sng" strike="noStrike" baseline="0" dirty="0"/>
              <a:t>As an Individual</a:t>
            </a:r>
            <a:endParaRPr lang="en-IN" sz="1600" b="1" i="0" u="sng" strike="noStrike" baseline="0" dirty="0"/>
          </a:p>
          <a:p>
            <a:pPr marL="342900" indent="-342900" algn="l">
              <a:lnSpc>
                <a:spcPct val="90000"/>
              </a:lnSpc>
              <a:spcAft>
                <a:spcPts val="600"/>
              </a:spcAft>
              <a:buFont typeface="Arial" panose="020B0604020202020204" pitchFamily="34" charset="0"/>
              <a:buChar char="•"/>
            </a:pPr>
            <a:r>
              <a:rPr lang="en-US" sz="1600" b="0" i="0" u="none" strike="noStrike" baseline="0" dirty="0"/>
              <a:t>Aim for an optimal state of stress and arousal to keep you on your toes, staying involved and productive, without overworking yourself or entering a state of chronic stress</a:t>
            </a:r>
            <a:endParaRPr lang="en-US" sz="1600" b="0" i="0" u="none" strike="noStrike" baseline="0" dirty="0"/>
          </a:p>
          <a:p>
            <a:pPr marL="342900" indent="-342900" algn="l">
              <a:lnSpc>
                <a:spcPct val="90000"/>
              </a:lnSpc>
              <a:spcAft>
                <a:spcPts val="600"/>
              </a:spcAft>
              <a:buFont typeface="Arial" panose="020B0604020202020204" pitchFamily="34" charset="0"/>
              <a:buChar char="•"/>
            </a:pPr>
            <a:endParaRPr lang="en-US" sz="1600" b="0" i="0" u="none" strike="noStrike" baseline="0" dirty="0"/>
          </a:p>
          <a:p>
            <a:pPr marL="342900" indent="-342900" algn="l">
              <a:lnSpc>
                <a:spcPct val="90000"/>
              </a:lnSpc>
              <a:spcAft>
                <a:spcPts val="600"/>
              </a:spcAft>
              <a:buFont typeface="Arial" panose="020B0604020202020204" pitchFamily="34" charset="0"/>
              <a:buChar char="•"/>
            </a:pPr>
            <a:r>
              <a:rPr lang="en-US" sz="1600" b="0" i="0" u="none" strike="noStrike" baseline="0" dirty="0"/>
              <a:t>Remember that obstacles and tasks are subjective— your personal perception can be a major determinant in how you handle stress and how it affects your performance</a:t>
            </a:r>
            <a:endParaRPr lang="en-US" sz="1600" b="0" i="0" u="none" strike="noStrike" baseline="0" dirty="0"/>
          </a:p>
          <a:p>
            <a:pPr marL="342900" indent="-342900" algn="l">
              <a:lnSpc>
                <a:spcPct val="90000"/>
              </a:lnSpc>
              <a:spcAft>
                <a:spcPts val="600"/>
              </a:spcAft>
              <a:buFont typeface="Arial" panose="020B0604020202020204" pitchFamily="34" charset="0"/>
              <a:buChar char="•"/>
            </a:pPr>
            <a:endParaRPr lang="en-US" sz="1600" b="0" i="0" u="none" strike="noStrike" baseline="0" dirty="0"/>
          </a:p>
          <a:p>
            <a:pPr marL="342900" indent="-342900" algn="l">
              <a:lnSpc>
                <a:spcPct val="90000"/>
              </a:lnSpc>
              <a:spcAft>
                <a:spcPts val="600"/>
              </a:spcAft>
              <a:buFont typeface="Arial" panose="020B0604020202020204" pitchFamily="34" charset="0"/>
              <a:buChar char="•"/>
            </a:pPr>
            <a:r>
              <a:rPr lang="en-US" sz="1600" b="0" i="0" u="none" strike="noStrike" baseline="0" dirty="0"/>
              <a:t>Make complex tasks simpler by employing chunking techniques, breaking down your actions into smaller, discrete units</a:t>
            </a:r>
            <a:endParaRPr lang="en-IN" sz="1600" dirty="0"/>
          </a:p>
        </p:txBody>
      </p:sp>
      <p:sp>
        <p:nvSpPr>
          <p:cNvPr id="6" name="TextBox 5"/>
          <p:cNvSpPr txBox="1"/>
          <p:nvPr/>
        </p:nvSpPr>
        <p:spPr>
          <a:xfrm>
            <a:off x="4290303" y="3429000"/>
            <a:ext cx="7346950" cy="3011488"/>
          </a:xfrm>
          <a:prstGeom prst="rect">
            <a:avLst/>
          </a:prstGeom>
          <a:noFill/>
          <a:ln>
            <a:solidFill>
              <a:schemeClr val="tx1"/>
            </a:solidFill>
          </a:ln>
        </p:spPr>
        <p:txBody>
          <a:bodyPr wrap="square" anchor="t">
            <a:normAutofit/>
          </a:bodyPr>
          <a:lstStyle/>
          <a:p>
            <a:pPr algn="l">
              <a:lnSpc>
                <a:spcPct val="90000"/>
              </a:lnSpc>
              <a:spcAft>
                <a:spcPts val="600"/>
              </a:spcAft>
            </a:pPr>
            <a:r>
              <a:rPr lang="en-IN" sz="1600" b="1" i="0" u="sng" strike="noStrike" baseline="0" dirty="0"/>
              <a:t>As a Leader</a:t>
            </a:r>
            <a:endParaRPr lang="en-IN" sz="1600" b="1" i="0" u="sng" strike="noStrike" baseline="0" dirty="0"/>
          </a:p>
          <a:p>
            <a:pPr algn="l">
              <a:lnSpc>
                <a:spcPct val="90000"/>
              </a:lnSpc>
              <a:spcAft>
                <a:spcPts val="600"/>
              </a:spcAft>
            </a:pPr>
            <a:r>
              <a:rPr lang="en-US" sz="1600" b="0" i="0" u="none" strike="noStrike" baseline="0" dirty="0"/>
              <a:t>Find the sweet spot when it comes to your personal levels of stress and that of the group, you’re leading</a:t>
            </a:r>
            <a:endParaRPr lang="en-US" sz="1600" b="0" i="0" u="none" strike="noStrike" baseline="0" dirty="0"/>
          </a:p>
          <a:p>
            <a:pPr algn="l">
              <a:lnSpc>
                <a:spcPct val="90000"/>
              </a:lnSpc>
              <a:spcAft>
                <a:spcPts val="600"/>
              </a:spcAft>
            </a:pPr>
            <a:endParaRPr lang="en-US" sz="1600" b="0" i="0" u="none" strike="noStrike" baseline="0" dirty="0"/>
          </a:p>
          <a:p>
            <a:pPr algn="l">
              <a:lnSpc>
                <a:spcPct val="90000"/>
              </a:lnSpc>
              <a:spcAft>
                <a:spcPts val="600"/>
              </a:spcAft>
            </a:pPr>
            <a:r>
              <a:rPr lang="en-US" sz="1600" b="0" i="0" u="none" strike="noStrike" baseline="0" dirty="0"/>
              <a:t>The environment that leaders create and cultivate is crucial to employee performance— talk to your team about what works best for them and see how you can incorporate their preferences into the surrounding environment</a:t>
            </a:r>
            <a:endParaRPr lang="en-US" sz="1600" b="0" i="0" u="none" strike="noStrike" baseline="0" dirty="0"/>
          </a:p>
          <a:p>
            <a:pPr algn="l">
              <a:lnSpc>
                <a:spcPct val="90000"/>
              </a:lnSpc>
              <a:spcAft>
                <a:spcPts val="600"/>
              </a:spcAft>
            </a:pPr>
            <a:endParaRPr lang="en-US" sz="1600" b="0" i="0" u="none" strike="noStrike" baseline="0" dirty="0"/>
          </a:p>
          <a:p>
            <a:pPr algn="l">
              <a:lnSpc>
                <a:spcPct val="90000"/>
              </a:lnSpc>
              <a:spcAft>
                <a:spcPts val="600"/>
              </a:spcAft>
            </a:pPr>
            <a:r>
              <a:rPr lang="en-US" sz="1600" b="0" i="0" u="none" strike="noStrike" baseline="0" dirty="0"/>
              <a:t>Recognize that there will be Type A and Type B people on your team, and you will have to motivate them accordingly— the Type A group will likely need help decreasing stress and anxiety while Type B will need some added pressu</a:t>
            </a:r>
            <a:r>
              <a:rPr lang="en-US" sz="1600" b="0" i="0" u="none" strike="noStrike" baseline="0" dirty="0">
                <a:latin typeface="MinionPro-Regular"/>
              </a:rPr>
              <a:t>re</a:t>
            </a:r>
            <a:endParaRPr lang="en-IN" sz="1600" dirty="0"/>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Daily Practices</a:t>
            </a:r>
            <a:endParaRPr lang="en-US" sz="3200" b="1" kern="1200">
              <a:solidFill>
                <a:srgbClr val="FFFFFF"/>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6"/>
          <p:cNvSpPr>
            <a:spLocks noGrp="1" noRot="1" noChangeAspect="1" noMove="1" noResize="1" noEditPoints="1" noAdjustHandles="1" noChangeArrowheads="1" noChangeShapeType="1" noTextEdit="1"/>
          </p:cNvSpPr>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9270" y="4615840"/>
            <a:ext cx="3885141" cy="1526741"/>
          </a:xfrm>
        </p:spPr>
        <p:txBody>
          <a:bodyPr vert="horz" lIns="91440" tIns="45720" rIns="91440" bIns="45720" rtlCol="0" anchor="ctr">
            <a:normAutofit/>
          </a:bodyPr>
          <a:lstStyle/>
          <a:p>
            <a:pPr algn="r"/>
            <a:r>
              <a:rPr lang="en-US" sz="3000" b="1" kern="1200" dirty="0">
                <a:solidFill>
                  <a:schemeClr val="bg1"/>
                </a:solidFill>
                <a:latin typeface="+mj-lt"/>
                <a:ea typeface="+mj-ea"/>
                <a:cs typeface="+mj-cs"/>
              </a:rPr>
              <a:t>Arousal</a:t>
            </a:r>
            <a:r>
              <a:rPr lang="en-US" sz="3000" kern="1200" dirty="0">
                <a:solidFill>
                  <a:schemeClr val="bg1"/>
                </a:solidFill>
                <a:latin typeface="+mj-lt"/>
                <a:ea typeface="+mj-ea"/>
                <a:cs typeface="+mj-cs"/>
              </a:rPr>
              <a:t> </a:t>
            </a:r>
            <a:br>
              <a:rPr lang="en-US" sz="3000" kern="1200" dirty="0">
                <a:solidFill>
                  <a:schemeClr val="bg1"/>
                </a:solidFill>
                <a:latin typeface="+mj-lt"/>
                <a:ea typeface="+mj-ea"/>
                <a:cs typeface="+mj-cs"/>
              </a:rPr>
            </a:br>
            <a:r>
              <a:rPr lang="en-US" sz="3000" b="0" i="1" u="none" strike="noStrike" kern="1200" baseline="0" dirty="0">
                <a:solidFill>
                  <a:srgbClr val="00B0F0"/>
                </a:solidFill>
                <a:latin typeface="+mj-lt"/>
                <a:ea typeface="+mj-ea"/>
                <a:cs typeface="+mj-cs"/>
              </a:rPr>
              <a:t>Is a Lot of Stress Really That Bad?</a:t>
            </a:r>
            <a:endParaRPr lang="en-US" sz="3000" kern="1200" dirty="0">
              <a:solidFill>
                <a:srgbClr val="00B0F0"/>
              </a:solidFill>
              <a:latin typeface="+mj-lt"/>
              <a:ea typeface="+mj-ea"/>
              <a:cs typeface="+mj-cs"/>
            </a:endParaRPr>
          </a:p>
        </p:txBody>
      </p:sp>
      <p:pic>
        <p:nvPicPr>
          <p:cNvPr id="6" name="Picture 5" descr="A leopard with its mouth open&#10;&#10;Description automatically generated with medium confidence"/>
          <p:cNvPicPr>
            <a:picLocks noChangeAspect="1"/>
          </p:cNvPicPr>
          <p:nvPr/>
        </p:nvPicPr>
        <p:blipFill rotWithShape="1">
          <a:blip r:embed="rId1">
            <a:extLst>
              <a:ext uri="{28A0092B-C50C-407E-A947-70E740481C1C}">
                <a14:useLocalDpi xmlns:a14="http://schemas.microsoft.com/office/drawing/2010/main" val="0"/>
              </a:ext>
            </a:extLst>
          </a:blip>
          <a:srcRect t="787" r="2" b="9301"/>
          <a:stretch>
            <a:fillRect/>
          </a:stretch>
        </p:blipFill>
        <p:spPr>
          <a:xfrm>
            <a:off x="393308" y="352931"/>
            <a:ext cx="5559480" cy="3749040"/>
          </a:xfrm>
          <a:prstGeom prst="rect">
            <a:avLst/>
          </a:prstGeom>
        </p:spPr>
      </p:pic>
      <p:pic>
        <p:nvPicPr>
          <p:cNvPr id="8" name="Picture 7" descr="Diagram&#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t="15238" r="-3" b="2336"/>
          <a:stretch>
            <a:fillRect/>
          </a:stretch>
        </p:blipFill>
        <p:spPr>
          <a:xfrm>
            <a:off x="6251736" y="357013"/>
            <a:ext cx="5546955" cy="3749040"/>
          </a:xfrm>
          <a:prstGeom prst="rect">
            <a:avLst/>
          </a:prstGeom>
        </p:spPr>
      </p:pic>
      <p:cxnSp>
        <p:nvCxnSpPr>
          <p:cNvPr id="34" name="Straight Connector 28"/>
          <p:cNvCxnSpPr>
            <a:cxnSpLocks noGrp="1" noRot="1" noChangeAspect="1" noMove="1" noResize="1" noEditPoints="1" noAdjustHandles="1" noChangeArrowheads="1" noChangeShapeType="1"/>
          </p:cNvCxnSpPr>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945336" y="4615840"/>
            <a:ext cx="6609921" cy="1526741"/>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sz="1700" b="0" i="0" u="none" strike="noStrike" baseline="0" dirty="0">
                <a:solidFill>
                  <a:schemeClr val="bg1"/>
                </a:solidFill>
              </a:rPr>
              <a:t>Arousal—a psychophysiological state of being awake or reactive to stimuli (i.e., general alertness and readiness to respond)— is the underpinning of stress, anxiety, pressure, and even motivation</a:t>
            </a:r>
            <a:endParaRPr lang="en-US" sz="1700" dirty="0">
              <a:solidFill>
                <a:schemeClr val="bg1"/>
              </a:solidFill>
            </a:endParaRPr>
          </a:p>
          <a:p>
            <a:pPr marL="285750" indent="-285750">
              <a:lnSpc>
                <a:spcPct val="90000"/>
              </a:lnSpc>
              <a:spcAft>
                <a:spcPts val="600"/>
              </a:spcAft>
              <a:buFont typeface="Arial" panose="020B0604020202020204" pitchFamily="34" charset="0"/>
              <a:buChar char="•"/>
            </a:pPr>
            <a:r>
              <a:rPr lang="en-US" sz="1700" b="0" i="0" u="none" strike="noStrike" baseline="0" dirty="0">
                <a:solidFill>
                  <a:schemeClr val="bg1"/>
                </a:solidFill>
              </a:rPr>
              <a:t>The concept dates back thousands upon thousands of years to our distant prehistoric ancestors</a:t>
            </a:r>
            <a:endParaRPr lang="en-US" sz="17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327546" y="4572000"/>
            <a:ext cx="7058307" cy="1964266"/>
          </a:xfrm>
          <a:prstGeom prst="rect">
            <a:avLst/>
          </a:prstGeom>
          <a:solidFill>
            <a:srgbClr val="69694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t="7263" r="1" b="1"/>
          <a:stretch>
            <a:fillRect/>
          </a:stretch>
        </p:blipFill>
        <p:spPr>
          <a:xfrm>
            <a:off x="321732" y="491278"/>
            <a:ext cx="7058306" cy="4107392"/>
          </a:xfrm>
          <a:prstGeom prst="rect">
            <a:avLst/>
          </a:prstGeom>
        </p:spPr>
      </p:pic>
      <p:sp>
        <p:nvSpPr>
          <p:cNvPr id="12" name="Rectangle 11"/>
          <p:cNvSpPr>
            <a:spLocks noGrp="1" noRot="1" noChangeAspect="1" noMove="1" noResize="1" noEditPoints="1" noAdjustHandles="1" noChangeArrowheads="1" noChangeShapeType="1" noTextEdit="1"/>
          </p:cNvSpPr>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8029319" y="917725"/>
            <a:ext cx="3424739" cy="4852362"/>
          </a:xfrm>
          <a:prstGeom prst="rect">
            <a:avLst/>
          </a:prstGeom>
        </p:spPr>
        <p:txBody>
          <a:bodyPr vert="horz" lIns="91440" tIns="45720" rIns="91440" bIns="45720" rtlCol="0" anchor="ctr">
            <a:normAutofit/>
          </a:bodyPr>
          <a:lstStyle/>
          <a:p>
            <a:pPr>
              <a:lnSpc>
                <a:spcPct val="90000"/>
              </a:lnSpc>
              <a:spcAft>
                <a:spcPts val="600"/>
              </a:spcAft>
            </a:pPr>
            <a:r>
              <a:rPr lang="en-US" sz="1700" b="0" i="0" u="none" strike="noStrike" baseline="0">
                <a:solidFill>
                  <a:srgbClr val="FFFFFF"/>
                </a:solidFill>
              </a:rPr>
              <a:t>In business, as in sports, one may not be handling life and death situations such as soldiers in battle or a prehistoric person facing off against a tiger, but arousal, or high levels of stress, can be used to your benefit in both everyday and extraordinary circumstances</a:t>
            </a:r>
            <a:endParaRPr lang="en-US" sz="1700" b="0" i="0" u="none" strike="noStrike" baseline="0">
              <a:solidFill>
                <a:srgbClr val="FFFFFF"/>
              </a:solidFill>
            </a:endParaRPr>
          </a:p>
          <a:p>
            <a:pPr>
              <a:lnSpc>
                <a:spcPct val="90000"/>
              </a:lnSpc>
              <a:spcAft>
                <a:spcPts val="600"/>
              </a:spcAft>
            </a:pPr>
            <a:endParaRPr lang="en-US" sz="1700">
              <a:solidFill>
                <a:srgbClr val="FFFFFF"/>
              </a:solidFill>
            </a:endParaRPr>
          </a:p>
          <a:p>
            <a:pPr>
              <a:lnSpc>
                <a:spcPct val="90000"/>
              </a:lnSpc>
              <a:spcAft>
                <a:spcPts val="600"/>
              </a:spcAft>
            </a:pPr>
            <a:r>
              <a:rPr lang="en-US" sz="1700" b="0" i="0" u="none" strike="noStrike" baseline="0">
                <a:solidFill>
                  <a:srgbClr val="FFFFFF"/>
                </a:solidFill>
              </a:rPr>
              <a:t>Understanding how to healthily and positively handle and harness stress makes one </a:t>
            </a:r>
            <a:endParaRPr lang="en-US" sz="1700" b="0" i="0" u="none" strike="noStrike" baseline="0">
              <a:solidFill>
                <a:srgbClr val="FFFFFF"/>
              </a:solidFill>
            </a:endParaRPr>
          </a:p>
          <a:p>
            <a:pPr marL="285750" indent="-285750">
              <a:lnSpc>
                <a:spcPct val="90000"/>
              </a:lnSpc>
              <a:spcAft>
                <a:spcPts val="600"/>
              </a:spcAft>
              <a:buFont typeface="Wingdings" panose="05000000000000000000" pitchFamily="2" charset="2"/>
              <a:buChar char="ü"/>
            </a:pPr>
            <a:r>
              <a:rPr lang="en-US" sz="1700" b="0" i="0" u="none" strike="noStrike" baseline="0">
                <a:solidFill>
                  <a:srgbClr val="70E7F4"/>
                </a:solidFill>
              </a:rPr>
              <a:t>more productive</a:t>
            </a:r>
            <a:endParaRPr lang="en-US" sz="1700" b="0" i="0" u="none" strike="noStrike" baseline="0">
              <a:solidFill>
                <a:srgbClr val="70E7F4"/>
              </a:solidFill>
            </a:endParaRPr>
          </a:p>
          <a:p>
            <a:pPr marL="285750" indent="-285750">
              <a:lnSpc>
                <a:spcPct val="90000"/>
              </a:lnSpc>
              <a:spcAft>
                <a:spcPts val="600"/>
              </a:spcAft>
              <a:buFont typeface="Wingdings" panose="05000000000000000000" pitchFamily="2" charset="2"/>
              <a:buChar char="ü"/>
            </a:pPr>
            <a:r>
              <a:rPr lang="en-US" sz="1700" b="0" i="0" u="none" strike="noStrike" baseline="0">
                <a:solidFill>
                  <a:srgbClr val="70E7F4"/>
                </a:solidFill>
              </a:rPr>
              <a:t>lead a happier and more inspired life</a:t>
            </a:r>
            <a:endParaRPr lang="en-US" sz="1700" dirty="0">
              <a:solidFill>
                <a:srgbClr val="70E7F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21821" y="4004732"/>
            <a:ext cx="6465287" cy="1324235"/>
          </a:xfrm>
        </p:spPr>
        <p:txBody>
          <a:bodyPr vert="horz" lIns="91440" tIns="45720" rIns="91440" bIns="45720" rtlCol="0" anchor="b">
            <a:normAutofit/>
          </a:bodyPr>
          <a:lstStyle/>
          <a:p>
            <a:r>
              <a:rPr lang="en-US" sz="4800"/>
              <a:t>The concept of stress</a:t>
            </a:r>
            <a:endParaRPr lang="en-US" sz="4800"/>
          </a:p>
        </p:txBody>
      </p:sp>
      <p:sp>
        <p:nvSpPr>
          <p:cNvPr id="13" name="Rectangle 12"/>
          <p:cNvSpPr>
            <a:spLocks noGrp="1" noRot="1" noChangeAspect="1" noMove="1" noResize="1" noEditPoints="1" noAdjustHandles="1" noChangeArrowheads="1" noChangeShapeType="1" noTextEdit="1"/>
          </p:cNvSpPr>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erson with a cigarette in his mouth&#10;&#10;Description automatically generated with low confidence"/>
          <p:cNvPicPr>
            <a:picLocks noChangeAspect="1"/>
          </p:cNvPicPr>
          <p:nvPr/>
        </p:nvPicPr>
        <p:blipFill>
          <a:blip r:embed="rId1"/>
          <a:stretch>
            <a:fillRect/>
          </a:stretch>
        </p:blipFill>
        <p:spPr>
          <a:xfrm>
            <a:off x="639366" y="1196432"/>
            <a:ext cx="3483526" cy="4313796"/>
          </a:xfrm>
          <a:prstGeom prst="rect">
            <a:avLst/>
          </a:prstGeom>
        </p:spPr>
      </p:pic>
      <p:sp>
        <p:nvSpPr>
          <p:cNvPr id="15" name="Rectangle 14"/>
          <p:cNvSpPr>
            <a:spLocks noGrp="1" noRot="1" noChangeAspect="1" noMove="1" noResize="1" noEditPoints="1" noAdjustHandles="1" noChangeArrowheads="1" noChangeShapeType="1" noTextEdit="1"/>
          </p:cNvSpPr>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stretch>
            <a:fillRect/>
          </a:stretch>
        </p:blipFill>
        <p:spPr>
          <a:xfrm>
            <a:off x="5090338" y="1389129"/>
            <a:ext cx="2804299" cy="1118523"/>
          </a:xfrm>
          <a:prstGeom prst="rect">
            <a:avLst/>
          </a:prstGeom>
        </p:spPr>
      </p:pic>
      <p:sp>
        <p:nvSpPr>
          <p:cNvPr id="22" name="Rectangle 16"/>
          <p:cNvSpPr>
            <a:spLocks noGrp="1" noRot="1" noChangeAspect="1" noMove="1" noResize="1" noEditPoints="1" noAdjustHandles="1" noChangeArrowheads="1" noChangeShapeType="1" noTextEdit="1"/>
          </p:cNvSpPr>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415" y="708873"/>
            <a:ext cx="2775335" cy="2479035"/>
          </a:xfrm>
          <a:prstGeom prst="rect">
            <a:avLst/>
          </a:prstGeom>
        </p:spPr>
      </p:pic>
      <p:cxnSp>
        <p:nvCxnSpPr>
          <p:cNvPr id="23" name="Straight Connector 18"/>
          <p:cNvCxnSpPr>
            <a:cxnSpLocks noGrp="1" noRot="1" noChangeAspect="1" noMove="1" noResize="1" noEditPoints="1" noAdjustHandles="1" noChangeArrowheads="1" noChangeShapeType="1"/>
          </p:cNvCxnSpPr>
          <p:nvPr/>
        </p:nvCxnSpPr>
        <p:spPr>
          <a:xfrm>
            <a:off x="5138287" y="5443086"/>
            <a:ext cx="6400800" cy="0"/>
          </a:xfrm>
          <a:prstGeom prst="line">
            <a:avLst/>
          </a:prstGeom>
          <a:ln w="22225">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a:spLocks noGrp="1" noRot="1" noChangeAspect="1" noMove="1" noResize="1" noEditPoints="1" noAdjustHandles="1" noChangeArrowheads="1" noChangeShapeType="1" noTextEdit="1"/>
          </p:cNvSpPr>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a:spLocks noGrp="1" noRot="1" noChangeAspect="1" noMove="1" noResize="1" noEditPoints="1" noAdjustHandles="1" noChangeArrowheads="1" noChangeShapeType="1" noTextEdit="1"/>
          </p:cNvSpPr>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tress"/>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133600" y="457200"/>
            <a:ext cx="7924800" cy="594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136"/>
          <p:cNvSpPr>
            <a:spLocks noGrp="1" noRot="1" noChangeAspect="1" noMove="1" noResize="1" noEditPoints="1" noAdjustHandles="1" noChangeArrowheads="1" noChangeShapeType="1" noTextEdit="1"/>
          </p:cNvSpPr>
          <p:nvPr/>
        </p:nvSpPr>
        <p:spPr>
          <a:xfrm>
            <a:off x="327546" y="4572000"/>
            <a:ext cx="7058307" cy="1964266"/>
          </a:xfrm>
          <a:prstGeom prst="rect">
            <a:avLst/>
          </a:prstGeom>
          <a:solidFill>
            <a:srgbClr val="31752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2800" b="1" i="0" u="none" strike="noStrike" baseline="0" dirty="0">
                <a:solidFill>
                  <a:srgbClr val="FFFFFF"/>
                </a:solidFill>
              </a:rPr>
              <a:t>STRESS AND PERFORMANCE</a:t>
            </a:r>
            <a:br>
              <a:rPr lang="en-US" sz="2800" b="0" i="0" u="none" strike="noStrike" baseline="0" dirty="0">
                <a:solidFill>
                  <a:srgbClr val="FFFFFF"/>
                </a:solidFill>
              </a:rPr>
            </a:br>
            <a:r>
              <a:rPr lang="en-US" sz="2800" b="1" i="1" u="none" strike="noStrike" baseline="0" dirty="0">
                <a:solidFill>
                  <a:srgbClr val="FFFFFF"/>
                </a:solidFill>
              </a:rPr>
              <a:t>Stress is not necessarily something bad, it all depends on how you take it </a:t>
            </a:r>
            <a:r>
              <a:rPr lang="en-US" sz="2800" b="0" i="1" u="none" strike="noStrike" baseline="0" dirty="0">
                <a:solidFill>
                  <a:srgbClr val="FFFFFF"/>
                </a:solidFill>
              </a:rPr>
              <a:t>- </a:t>
            </a:r>
            <a:r>
              <a:rPr lang="en-US" sz="2800" b="1" i="0" u="none" strike="noStrike" baseline="0" dirty="0">
                <a:solidFill>
                  <a:schemeClr val="accent4">
                    <a:lumMod val="20000"/>
                    <a:lumOff val="80000"/>
                  </a:schemeClr>
                </a:solidFill>
              </a:rPr>
              <a:t>Hans Selye</a:t>
            </a:r>
            <a:endParaRPr lang="en-US" sz="2800" b="1" dirty="0">
              <a:solidFill>
                <a:schemeClr val="accent4">
                  <a:lumMod val="20000"/>
                  <a:lumOff val="80000"/>
                </a:schemeClr>
              </a:solidFill>
            </a:endParaRPr>
          </a:p>
        </p:txBody>
      </p:sp>
      <p:pic>
        <p:nvPicPr>
          <p:cNvPr id="2052" name="Picture 4" descr="Illustration of the Yerkes-Dodson human performance and stress curve [2]"/>
          <p:cNvPicPr>
            <a:picLocks noChangeAspect="1" noChangeArrowheads="1"/>
          </p:cNvPicPr>
          <p:nvPr/>
        </p:nvPicPr>
        <p:blipFill rotWithShape="1">
          <a:blip r:embed="rId1">
            <a:extLst>
              <a:ext uri="{28A0092B-C50C-407E-A947-70E740481C1C}">
                <a14:useLocalDpi xmlns:a14="http://schemas.microsoft.com/office/drawing/2010/main" val="0"/>
              </a:ext>
            </a:extLst>
          </a:blip>
          <a:srcRect t="-1981" b="-1"/>
          <a:stretch>
            <a:fillRect/>
          </a:stretch>
        </p:blipFill>
        <p:spPr bwMode="auto">
          <a:xfrm>
            <a:off x="1013323" y="1050878"/>
            <a:ext cx="5616053" cy="3423586"/>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138"/>
          <p:cNvSpPr>
            <a:spLocks noGrp="1" noRot="1" noChangeAspect="1" noMove="1" noResize="1" noEditPoints="1" noAdjustHandles="1" noChangeArrowheads="1" noChangeShapeType="1" noTextEdit="1"/>
          </p:cNvSpPr>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7835705" y="492370"/>
            <a:ext cx="3832039" cy="5711482"/>
          </a:xfrm>
          <a:prstGeom prst="rect">
            <a:avLst/>
          </a:prstGeom>
          <a:solidFill>
            <a:schemeClr val="accent2">
              <a:lumMod val="40000"/>
              <a:lumOff val="60000"/>
            </a:schemeClr>
          </a:solidFill>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b="0" i="0" u="none" strike="noStrike" baseline="0" dirty="0"/>
              <a:t>A classic experiment conducted in 1908 by Robert M. Yerkes (1876– 1956), a pioneer of American psychology, and his colleague John D. Dodson, is highly relevant to the question of how stress influences performance</a:t>
            </a:r>
            <a:endParaRPr lang="en-US" sz="1600" b="0" i="0" u="none" strike="noStrike" baseline="0" dirty="0"/>
          </a:p>
          <a:p>
            <a:pPr marL="285750" indent="-228600">
              <a:lnSpc>
                <a:spcPct val="90000"/>
              </a:lnSpc>
              <a:spcAft>
                <a:spcPts val="600"/>
              </a:spcAft>
              <a:buFont typeface="Arial" panose="020B0604020202020204" pitchFamily="34" charset="0"/>
              <a:buChar char="•"/>
            </a:pPr>
            <a:r>
              <a:rPr lang="en-US" sz="1600" b="0" i="0" u="none" strike="noStrike" baseline="0" dirty="0"/>
              <a:t>They investigated “the relation of strength of stimulus to rapidity of habit- formation,” (</a:t>
            </a:r>
            <a:r>
              <a:rPr lang="en-US" sz="1600" b="0" i="1" u="none" strike="noStrike" baseline="0" dirty="0"/>
              <a:t>Journal of Comparative Neurology and Psychology)</a:t>
            </a:r>
            <a:endParaRPr lang="en-US" sz="1600" dirty="0"/>
          </a:p>
          <a:p>
            <a:pPr indent="-228600">
              <a:lnSpc>
                <a:spcPct val="90000"/>
              </a:lnSpc>
              <a:spcAft>
                <a:spcPts val="600"/>
              </a:spcAft>
              <a:buFont typeface="Arial" panose="020B0604020202020204" pitchFamily="34" charset="0"/>
              <a:buChar char="•"/>
            </a:pPr>
            <a:endParaRPr lang="en-US" sz="1600" b="0" i="0" u="none" strike="noStrike" baseline="0" dirty="0"/>
          </a:p>
          <a:p>
            <a:pPr marL="285750" indent="-228600">
              <a:lnSpc>
                <a:spcPct val="90000"/>
              </a:lnSpc>
              <a:spcAft>
                <a:spcPts val="600"/>
              </a:spcAft>
              <a:buFont typeface="Arial" panose="020B0604020202020204" pitchFamily="34" charset="0"/>
              <a:buChar char="•"/>
            </a:pPr>
            <a:r>
              <a:rPr lang="en-US" sz="1600" b="0" i="0" u="none" strike="noStrike" baseline="0" dirty="0"/>
              <a:t>They discovered that mild electrical shocks could effectively be used to cause mice to acquire the habit of completing a maze. If the electrical shocks were too mild or too strong, however, the mice’s performance in the maze decreased. From this they developed what is now called the Yerkes- Dodson law which shows a curvilinear relationship between stress and performance</a:t>
            </a:r>
            <a:endParaRPr lang="en-US" sz="1600" dirty="0"/>
          </a:p>
        </p:txBody>
      </p:sp>
      <p:sp>
        <p:nvSpPr>
          <p:cNvPr id="5" name="AutoShape 2" descr="Illustration of the Yerkes-Dodson human performance and stress curve [2] |  Download Scientific Diagra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TextBox 2"/>
          <p:cNvSpPr txBox="1"/>
          <p:nvPr/>
        </p:nvSpPr>
        <p:spPr>
          <a:xfrm>
            <a:off x="327546" y="163773"/>
            <a:ext cx="6905767" cy="1077218"/>
          </a:xfrm>
          <a:prstGeom prst="rect">
            <a:avLst/>
          </a:prstGeom>
          <a:noFill/>
        </p:spPr>
        <p:txBody>
          <a:bodyPr wrap="square" rtlCol="0">
            <a:spAutoFit/>
          </a:bodyPr>
          <a:lstStyle/>
          <a:p>
            <a:r>
              <a:rPr lang="en-US" sz="3200" b="1" dirty="0" smtClean="0">
                <a:solidFill>
                  <a:srgbClr val="C00000"/>
                </a:solidFill>
              </a:rPr>
              <a:t>Yerkes Dodson Law- Stress arousal and Performance  </a:t>
            </a:r>
            <a:endParaRPr lang="en-IN" sz="3200" b="1"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2057400" y="304800"/>
            <a:ext cx="6347714" cy="1320800"/>
          </a:xfrm>
          <a:prstGeom prst="rect">
            <a:avLst/>
          </a:prstGeom>
          <a:noFill/>
          <a:ln>
            <a:noFill/>
          </a:ln>
        </p:spPr>
        <p:txBody>
          <a:bodyPr spcFirstLastPara="1" vert="horz" wrap="square" lIns="91425" tIns="45700" rIns="91425" bIns="45700" rtlCol="0" anchor="t" anchorCtr="0">
            <a:normAutofit/>
          </a:bodyPr>
          <a:lstStyle/>
          <a:p>
            <a:pPr>
              <a:spcBef>
                <a:spcPts val="0"/>
              </a:spcBef>
              <a:buClr>
                <a:srgbClr val="002060"/>
              </a:buClr>
              <a:buSzPts val="4800"/>
            </a:pPr>
            <a:r>
              <a:rPr lang="en-US" sz="4800" b="1">
                <a:solidFill>
                  <a:srgbClr val="002060"/>
                </a:solidFill>
                <a:latin typeface="Comic Sans MS" panose="030F0702030302020204"/>
                <a:ea typeface="Comic Sans MS" panose="030F0702030302020204"/>
                <a:cs typeface="Comic Sans MS" panose="030F0702030302020204"/>
                <a:sym typeface="Comic Sans MS" panose="030F0702030302020204"/>
              </a:rPr>
              <a:t>Types of Stress </a:t>
            </a:r>
            <a:endParaRPr lang="en-US" sz="4800" b="1">
              <a:solidFill>
                <a:srgbClr val="002060"/>
              </a:solidFill>
              <a:latin typeface="Comic Sans MS" panose="030F0702030302020204"/>
              <a:ea typeface="Comic Sans MS" panose="030F0702030302020204"/>
              <a:cs typeface="Comic Sans MS" panose="030F0702030302020204"/>
              <a:sym typeface="Comic Sans MS" panose="030F0702030302020204"/>
            </a:endParaRPr>
          </a:p>
        </p:txBody>
      </p:sp>
      <p:sp>
        <p:nvSpPr>
          <p:cNvPr id="168" name="Google Shape;168;p4"/>
          <p:cNvSpPr/>
          <p:nvPr/>
        </p:nvSpPr>
        <p:spPr>
          <a:xfrm>
            <a:off x="2286000" y="1447800"/>
            <a:ext cx="2209800" cy="1371600"/>
          </a:xfrm>
          <a:prstGeom prst="round2Same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algn="ctr"/>
            <a:r>
              <a:rPr lang="en-US" sz="3200" b="1">
                <a:solidFill>
                  <a:schemeClr val="lt1"/>
                </a:solidFill>
                <a:latin typeface="Comic Sans MS" panose="030F0702030302020204"/>
                <a:ea typeface="Comic Sans MS" panose="030F0702030302020204"/>
                <a:cs typeface="Comic Sans MS" panose="030F0702030302020204"/>
                <a:sym typeface="Comic Sans MS" panose="030F0702030302020204"/>
              </a:rPr>
              <a:t>ACUTE </a:t>
            </a:r>
            <a:endParaRPr lang="en-US" sz="3200" b="1">
              <a:solidFill>
                <a:schemeClr val="lt1"/>
              </a:solidFill>
              <a:latin typeface="Comic Sans MS" panose="030F0702030302020204"/>
              <a:ea typeface="Comic Sans MS" panose="030F0702030302020204"/>
              <a:cs typeface="Comic Sans MS" panose="030F0702030302020204"/>
              <a:sym typeface="Comic Sans MS" panose="030F0702030302020204"/>
            </a:endParaRPr>
          </a:p>
          <a:p>
            <a:pPr algn="ctr"/>
            <a:r>
              <a:rPr lang="en-US" sz="3200" b="1">
                <a:solidFill>
                  <a:schemeClr val="lt1"/>
                </a:solidFill>
                <a:latin typeface="Comic Sans MS" panose="030F0702030302020204"/>
                <a:ea typeface="Comic Sans MS" panose="030F0702030302020204"/>
                <a:cs typeface="Comic Sans MS" panose="030F0702030302020204"/>
                <a:sym typeface="Comic Sans MS" panose="030F0702030302020204"/>
              </a:rPr>
              <a:t> STRESS</a:t>
            </a:r>
            <a:r>
              <a:rPr lang="en-US" sz="3200">
                <a:solidFill>
                  <a:schemeClr val="lt1"/>
                </a:solidFill>
                <a:latin typeface="Trebuchet MS" panose="020B0603020202020204"/>
                <a:ea typeface="Trebuchet MS" panose="020B0603020202020204"/>
                <a:cs typeface="Trebuchet MS" panose="020B0603020202020204"/>
                <a:sym typeface="Trebuchet MS" panose="020B0603020202020204"/>
              </a:rPr>
              <a:t>	</a:t>
            </a:r>
            <a:endParaRPr lang="en-US" sz="3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69" name="Google Shape;169;p4"/>
          <p:cNvSpPr/>
          <p:nvPr/>
        </p:nvSpPr>
        <p:spPr>
          <a:xfrm>
            <a:off x="4953000" y="1447800"/>
            <a:ext cx="2362200" cy="1371600"/>
          </a:xfrm>
          <a:prstGeom prst="round2Same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algn="ctr"/>
            <a:r>
              <a:rPr lang="en-US" sz="3200" b="1">
                <a:solidFill>
                  <a:schemeClr val="lt1"/>
                </a:solidFill>
                <a:latin typeface="Comic Sans MS" panose="030F0702030302020204"/>
                <a:ea typeface="Comic Sans MS" panose="030F0702030302020204"/>
                <a:cs typeface="Comic Sans MS" panose="030F0702030302020204"/>
                <a:sym typeface="Comic Sans MS" panose="030F0702030302020204"/>
              </a:rPr>
              <a:t>CHRONIC STRESS </a:t>
            </a:r>
            <a:endParaRPr lang="en-US" sz="3200" b="1">
              <a:solidFill>
                <a:schemeClr val="lt1"/>
              </a:solidFill>
              <a:latin typeface="Comic Sans MS" panose="030F0702030302020204"/>
              <a:ea typeface="Comic Sans MS" panose="030F0702030302020204"/>
              <a:cs typeface="Comic Sans MS" panose="030F0702030302020204"/>
              <a:sym typeface="Comic Sans MS" panose="030F0702030302020204"/>
            </a:endParaRPr>
          </a:p>
        </p:txBody>
      </p:sp>
      <p:sp>
        <p:nvSpPr>
          <p:cNvPr id="170" name="Google Shape;170;p4"/>
          <p:cNvSpPr/>
          <p:nvPr/>
        </p:nvSpPr>
        <p:spPr>
          <a:xfrm>
            <a:off x="2286000" y="3429000"/>
            <a:ext cx="2362200" cy="1371600"/>
          </a:xfrm>
          <a:prstGeom prst="ellipse">
            <a:avLst/>
          </a:prstGeom>
          <a:solidFill>
            <a:schemeClr val="accent4"/>
          </a:solidFill>
          <a:ln w="19050" cap="rnd" cmpd="sng">
            <a:solidFill>
              <a:srgbClr val="A84A1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a:solidFill>
                  <a:schemeClr val="lt1"/>
                </a:solidFill>
                <a:latin typeface="Comic Sans MS" panose="030F0702030302020204"/>
                <a:ea typeface="Comic Sans MS" panose="030F0702030302020204"/>
                <a:cs typeface="Comic Sans MS" panose="030F0702030302020204"/>
                <a:sym typeface="Comic Sans MS" panose="030F0702030302020204"/>
              </a:rPr>
              <a:t>Episodic Acute Stress</a:t>
            </a:r>
            <a:endParaRPr lang="en-US" sz="2400" b="1">
              <a:solidFill>
                <a:schemeClr val="lt1"/>
              </a:solidFill>
              <a:latin typeface="Comic Sans MS" panose="030F0702030302020204"/>
              <a:ea typeface="Comic Sans MS" panose="030F0702030302020204"/>
              <a:cs typeface="Comic Sans MS" panose="030F0702030302020204"/>
              <a:sym typeface="Comic Sans MS" panose="030F0702030302020204"/>
            </a:endParaRPr>
          </a:p>
        </p:txBody>
      </p:sp>
      <p:sp>
        <p:nvSpPr>
          <p:cNvPr id="171" name="Google Shape;171;p4"/>
          <p:cNvSpPr/>
          <p:nvPr/>
        </p:nvSpPr>
        <p:spPr>
          <a:xfrm>
            <a:off x="3276600" y="2971800"/>
            <a:ext cx="381000" cy="381000"/>
          </a:xfrm>
          <a:prstGeom prst="down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172" name="Google Shape;172;p4"/>
          <p:cNvPicPr preferRelativeResize="0"/>
          <p:nvPr/>
        </p:nvPicPr>
        <p:blipFill rotWithShape="1">
          <a:blip r:embed="rId1"/>
          <a:srcRect/>
          <a:stretch>
            <a:fillRect/>
          </a:stretch>
        </p:blipFill>
        <p:spPr>
          <a:xfrm>
            <a:off x="5562600" y="3429000"/>
            <a:ext cx="4286250" cy="31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useBgFill="1">
        <p:nvSpPr>
          <p:cNvPr id="125" name="Rectangle 12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Freeform: Shape 196"/>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9" name="Rectangle 198"/>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6"/>
          <p:cNvSpPr txBox="1">
            <a:spLocks noGrp="1"/>
          </p:cNvSpPr>
          <p:nvPr>
            <p:ph type="title"/>
          </p:nvPr>
        </p:nvSpPr>
        <p:spPr>
          <a:xfrm>
            <a:off x="466722" y="586855"/>
            <a:ext cx="3201366" cy="3387497"/>
          </a:xfrm>
          <a:prstGeom prst="rect">
            <a:avLst/>
          </a:prstGeom>
        </p:spPr>
        <p:txBody>
          <a:bodyPr spcFirstLastPara="1" vert="horz" lIns="91425" tIns="45700" rIns="91425" bIns="45700" rtlCol="0" anchor="b" anchorCtr="0">
            <a:normAutofit/>
          </a:bodyPr>
          <a:lstStyle/>
          <a:p>
            <a:pPr algn="r">
              <a:spcBef>
                <a:spcPts val="0"/>
              </a:spcBef>
              <a:buClr>
                <a:srgbClr val="002060"/>
              </a:buClr>
              <a:buSzPts val="4000"/>
            </a:pPr>
            <a:r>
              <a:rPr lang="en-US" sz="4000" b="1" dirty="0">
                <a:solidFill>
                  <a:srgbClr val="FFFFFF"/>
                </a:solidFill>
                <a:latin typeface="Comic Sans MS" panose="030F0702030302020204"/>
                <a:ea typeface="Comic Sans MS" panose="030F0702030302020204"/>
                <a:cs typeface="Comic Sans MS" panose="030F0702030302020204"/>
                <a:sym typeface="Comic Sans MS" panose="030F0702030302020204"/>
              </a:rPr>
              <a:t>Episodic acute stress and its Symptoms</a:t>
            </a:r>
            <a:endParaRPr lang="en-US" sz="4000" dirty="0">
              <a:solidFill>
                <a:srgbClr val="FFFFFF"/>
              </a:solidFill>
            </a:endParaRPr>
          </a:p>
        </p:txBody>
      </p:sp>
      <p:sp>
        <p:nvSpPr>
          <p:cNvPr id="184" name="Google Shape;184;p6"/>
          <p:cNvSpPr txBox="1">
            <a:spLocks noGrp="1"/>
          </p:cNvSpPr>
          <p:nvPr>
            <p:ph type="body" idx="1"/>
          </p:nvPr>
        </p:nvSpPr>
        <p:spPr>
          <a:xfrm>
            <a:off x="4367695" y="3627782"/>
            <a:ext cx="6555347" cy="3058257"/>
          </a:xfrm>
          <a:prstGeom prst="rect">
            <a:avLst/>
          </a:prstGeom>
        </p:spPr>
        <p:txBody>
          <a:bodyPr spcFirstLastPara="1" vert="horz" lIns="91425" tIns="45700" rIns="91425" bIns="45700" rtlCol="0" anchor="ctr" anchorCtr="0">
            <a:normAutofit fontScale="92500" lnSpcReduction="10000"/>
          </a:bodyPr>
          <a:lstStyle/>
          <a:p>
            <a:pPr marL="342900" indent="-342900">
              <a:spcBef>
                <a:spcPts val="0"/>
              </a:spcBef>
              <a:buSzPts val="2400"/>
              <a:buFont typeface="Noto Sans Symbols"/>
              <a:buChar char="▪"/>
            </a:pPr>
            <a:r>
              <a:rPr lang="en-US" sz="2000" b="1" dirty="0">
                <a:latin typeface="Comic Sans MS" panose="030F0702030302020204"/>
                <a:ea typeface="Comic Sans MS" panose="030F0702030302020204"/>
                <a:cs typeface="Comic Sans MS" panose="030F0702030302020204"/>
                <a:sym typeface="Comic Sans MS" panose="030F0702030302020204"/>
              </a:rPr>
              <a:t>Symptoms of extended over arousal</a:t>
            </a:r>
            <a:endParaRPr lang="en-US" sz="2000" dirty="0"/>
          </a:p>
          <a:p>
            <a:pPr marL="742950" lvl="1" indent="-285750">
              <a:spcBef>
                <a:spcPts val="1000"/>
              </a:spcBef>
              <a:buSzPts val="1920"/>
              <a:buChar char="►"/>
            </a:pPr>
            <a:r>
              <a:rPr lang="en-US" sz="2000" b="1" dirty="0">
                <a:latin typeface="Comic Sans MS" panose="030F0702030302020204"/>
                <a:ea typeface="Comic Sans MS" panose="030F0702030302020204"/>
                <a:cs typeface="Comic Sans MS" panose="030F0702030302020204"/>
                <a:sym typeface="Comic Sans MS" panose="030F0702030302020204"/>
              </a:rPr>
              <a:t>	Persistent tension headaches</a:t>
            </a:r>
            <a:endParaRPr lang="en-US" sz="2000" dirty="0"/>
          </a:p>
          <a:p>
            <a:pPr marL="742950" lvl="1" indent="-285750">
              <a:spcBef>
                <a:spcPts val="1000"/>
              </a:spcBef>
              <a:buSzPts val="2240"/>
              <a:buChar char="►"/>
            </a:pPr>
            <a:r>
              <a:rPr lang="en-US" sz="2000" b="1" dirty="0">
                <a:latin typeface="Comic Sans MS" panose="030F0702030302020204"/>
                <a:ea typeface="Comic Sans MS" panose="030F0702030302020204"/>
                <a:cs typeface="Comic Sans MS" panose="030F0702030302020204"/>
                <a:sym typeface="Comic Sans MS" panose="030F0702030302020204"/>
              </a:rPr>
              <a:t>	Migraines</a:t>
            </a:r>
            <a:endParaRPr lang="en-US" sz="2000" dirty="0"/>
          </a:p>
          <a:p>
            <a:pPr marL="742950" lvl="1" indent="-285750">
              <a:spcBef>
                <a:spcPts val="1000"/>
              </a:spcBef>
              <a:buSzPts val="2240"/>
              <a:buChar char="►"/>
            </a:pPr>
            <a:r>
              <a:rPr lang="en-US" sz="2000" b="1" dirty="0">
                <a:latin typeface="Comic Sans MS" panose="030F0702030302020204"/>
                <a:ea typeface="Comic Sans MS" panose="030F0702030302020204"/>
                <a:cs typeface="Comic Sans MS" panose="030F0702030302020204"/>
                <a:sym typeface="Comic Sans MS" panose="030F0702030302020204"/>
              </a:rPr>
              <a:t>	Hypertension</a:t>
            </a:r>
            <a:endParaRPr lang="en-US" sz="2000" dirty="0"/>
          </a:p>
          <a:p>
            <a:pPr marL="742950" lvl="1" indent="-285750">
              <a:spcBef>
                <a:spcPts val="1000"/>
              </a:spcBef>
              <a:buSzPts val="2240"/>
              <a:buChar char="►"/>
            </a:pPr>
            <a:r>
              <a:rPr lang="en-US" sz="2000" b="1" dirty="0">
                <a:latin typeface="Comic Sans MS" panose="030F0702030302020204"/>
                <a:ea typeface="Comic Sans MS" panose="030F0702030302020204"/>
                <a:cs typeface="Comic Sans MS" panose="030F0702030302020204"/>
                <a:sym typeface="Comic Sans MS" panose="030F0702030302020204"/>
              </a:rPr>
              <a:t>	Chest pain </a:t>
            </a:r>
            <a:endParaRPr lang="en-US" sz="2000" dirty="0"/>
          </a:p>
          <a:p>
            <a:pPr marL="742950" lvl="1" indent="-285750">
              <a:spcBef>
                <a:spcPts val="1000"/>
              </a:spcBef>
              <a:buSzPts val="2240"/>
              <a:buChar char="►"/>
            </a:pPr>
            <a:r>
              <a:rPr lang="en-US" sz="2000" b="1" dirty="0">
                <a:latin typeface="Comic Sans MS" panose="030F0702030302020204"/>
                <a:ea typeface="Comic Sans MS" panose="030F0702030302020204"/>
                <a:cs typeface="Comic Sans MS" panose="030F0702030302020204"/>
                <a:sym typeface="Comic Sans MS" panose="030F0702030302020204"/>
              </a:rPr>
              <a:t>Digestion problems</a:t>
            </a:r>
            <a:endParaRPr lang="en-US" sz="2000" dirty="0"/>
          </a:p>
          <a:p>
            <a:pPr marL="457200" lvl="1" indent="0">
              <a:spcBef>
                <a:spcPts val="1000"/>
              </a:spcBef>
              <a:buSzPts val="2560"/>
              <a:buNone/>
            </a:pPr>
            <a:endParaRPr lang="en-US" sz="2000" b="1" dirty="0">
              <a:latin typeface="Comic Sans MS" panose="030F0702030302020204"/>
              <a:ea typeface="Comic Sans MS" panose="030F0702030302020204"/>
              <a:cs typeface="Comic Sans MS" panose="030F0702030302020204"/>
              <a:sym typeface="Comic Sans MS" panose="030F0702030302020204"/>
            </a:endParaRPr>
          </a:p>
          <a:p>
            <a:pPr marL="514350" indent="-457200">
              <a:buSzPts val="2560"/>
              <a:buFont typeface="Noto Sans Symbols"/>
              <a:buChar char="▪"/>
            </a:pPr>
            <a:r>
              <a:rPr lang="en-US" sz="2000" b="1" dirty="0">
                <a:solidFill>
                  <a:srgbClr val="C00000"/>
                </a:solidFill>
                <a:latin typeface="Comic Sans MS" panose="030F0702030302020204"/>
                <a:ea typeface="Comic Sans MS" panose="030F0702030302020204"/>
                <a:cs typeface="Comic Sans MS" panose="030F0702030302020204"/>
                <a:sym typeface="Comic Sans MS" panose="030F0702030302020204"/>
              </a:rPr>
              <a:t>Resistant to change</a:t>
            </a:r>
            <a:endParaRPr lang="en-US" sz="2000" dirty="0">
              <a:solidFill>
                <a:srgbClr val="C00000"/>
              </a:solidFill>
            </a:endParaRPr>
          </a:p>
          <a:p>
            <a:pPr marL="457200" lvl="1" indent="0">
              <a:spcBef>
                <a:spcPts val="1000"/>
              </a:spcBef>
              <a:buSzPts val="1920"/>
              <a:buNone/>
            </a:pPr>
            <a:endParaRPr lang="en-US" sz="2000" dirty="0"/>
          </a:p>
        </p:txBody>
      </p:sp>
      <p:sp>
        <p:nvSpPr>
          <p:cNvPr id="11" name="Google Shape;178;p5"/>
          <p:cNvSpPr txBox="1"/>
          <p:nvPr/>
        </p:nvSpPr>
        <p:spPr>
          <a:xfrm>
            <a:off x="4504548" y="370743"/>
            <a:ext cx="5076774" cy="2690509"/>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2240"/>
              <a:buFont typeface="Arial" panose="020B0604020202020204" pitchFamily="34" charset="0"/>
              <a:buNone/>
            </a:pPr>
            <a:r>
              <a:rPr lang="en-US" sz="2000" b="1" dirty="0">
                <a:solidFill>
                  <a:srgbClr val="990033"/>
                </a:solidFill>
                <a:ea typeface="Comic Sans MS" panose="030F0702030302020204"/>
                <a:cs typeface="Comic Sans MS" panose="030F0702030302020204"/>
                <a:sym typeface="Comic Sans MS" panose="030F0702030302020204"/>
              </a:rPr>
              <a:t>When acute stress happens frequently, it’s called episodic acute stress</a:t>
            </a:r>
            <a:endParaRPr lang="en-US" sz="2000" dirty="0"/>
          </a:p>
          <a:p>
            <a:pPr marL="0" indent="0">
              <a:buSzPts val="2240"/>
              <a:buFont typeface="Arial" panose="020B0604020202020204" pitchFamily="34" charset="0"/>
              <a:buNone/>
            </a:pPr>
            <a:endParaRPr lang="en-US" sz="2000" dirty="0">
              <a:ea typeface="Comic Sans MS" panose="030F0702030302020204"/>
              <a:cs typeface="Comic Sans MS" panose="030F0702030302020204"/>
              <a:sym typeface="Comic Sans MS" panose="030F0702030302020204"/>
            </a:endParaRPr>
          </a:p>
          <a:p>
            <a:pPr marL="342900" indent="-342900">
              <a:buSzPts val="2240"/>
              <a:buFont typeface="Arial" panose="020B0604020202020204" pitchFamily="34" charset="0"/>
              <a:buChar char="►"/>
            </a:pPr>
            <a:r>
              <a:rPr lang="en-US" sz="2000" b="1" dirty="0">
                <a:solidFill>
                  <a:srgbClr val="7030A0"/>
                </a:solidFill>
                <a:ea typeface="Comic Sans MS" panose="030F0702030302020204"/>
                <a:cs typeface="Comic Sans MS" panose="030F0702030302020204"/>
                <a:sym typeface="Comic Sans MS" panose="030F0702030302020204"/>
              </a:rPr>
              <a:t>Displays prolonged effects of acute stress</a:t>
            </a:r>
            <a:endParaRPr lang="en-US" sz="2000" dirty="0"/>
          </a:p>
          <a:p>
            <a:pPr marL="342900" indent="-342900">
              <a:buSzPts val="2240"/>
              <a:buFont typeface="Arial" panose="020B0604020202020204" pitchFamily="34" charset="0"/>
              <a:buChar char="►"/>
            </a:pPr>
            <a:r>
              <a:rPr lang="en-US" sz="2000" b="1" dirty="0">
                <a:solidFill>
                  <a:srgbClr val="7030A0"/>
                </a:solidFill>
                <a:ea typeface="Comic Sans MS" panose="030F0702030302020204"/>
                <a:cs typeface="Comic Sans MS" panose="030F0702030302020204"/>
                <a:sym typeface="Comic Sans MS" panose="030F0702030302020204"/>
              </a:rPr>
              <a:t>Negative health effects</a:t>
            </a:r>
            <a:endParaRPr lang="en-US" sz="2000" dirty="0"/>
          </a:p>
          <a:p>
            <a:pPr marL="342900" indent="-342900">
              <a:buSzPts val="2240"/>
              <a:buFont typeface="Arial" panose="020B0604020202020204" pitchFamily="34" charset="0"/>
              <a:buChar char="►"/>
            </a:pPr>
            <a:r>
              <a:rPr lang="en-US" sz="2000" b="1" dirty="0">
                <a:solidFill>
                  <a:srgbClr val="7030A0"/>
                </a:solidFill>
                <a:ea typeface="Comic Sans MS" panose="030F0702030302020204"/>
                <a:cs typeface="Comic Sans MS" panose="030F0702030302020204"/>
                <a:sym typeface="Comic Sans MS" panose="030F0702030302020204"/>
              </a:rPr>
              <a:t>Personality is an important factor for developing acute stress</a:t>
            </a:r>
            <a:endParaRPr lang="en-US" sz="2000" dirty="0"/>
          </a:p>
          <a:p>
            <a:pPr marL="0" indent="0">
              <a:buSzPts val="2240"/>
              <a:buFont typeface="Arial" panose="020B0604020202020204" pitchFamily="34" charset="0"/>
              <a:buNone/>
            </a:pPr>
            <a:endParaRPr lang="en-US" dirty="0">
              <a:solidFill>
                <a:srgbClr val="7030A0"/>
              </a:solidFill>
              <a:latin typeface="Comic Sans MS" panose="030F0702030302020204"/>
              <a:ea typeface="Comic Sans MS" panose="030F0702030302020204"/>
              <a:cs typeface="Comic Sans MS" panose="030F0702030302020204"/>
              <a:sym typeface="Comic Sans MS" panose="030F0702030302020204"/>
            </a:endParaRPr>
          </a:p>
          <a:p>
            <a:pPr marL="0" indent="0">
              <a:buSzPts val="2240"/>
              <a:buFont typeface="Arial" panose="020B0604020202020204" pitchFamily="34" charset="0"/>
              <a:buNone/>
            </a:pPr>
            <a:endParaRPr lang="en-US" dirty="0">
              <a:solidFill>
                <a:srgbClr val="7030A0"/>
              </a:solidFill>
              <a:latin typeface="Comic Sans MS" panose="030F0702030302020204"/>
              <a:ea typeface="Comic Sans MS" panose="030F0702030302020204"/>
              <a:cs typeface="Comic Sans MS" panose="030F0702030302020204"/>
              <a:sym typeface="Comic Sans MS" panose="030F0702030302020204"/>
            </a:endParaRPr>
          </a:p>
          <a:p>
            <a:pPr marL="0" indent="0">
              <a:buSzPts val="2240"/>
              <a:buFont typeface="Arial" panose="020B0604020202020204" pitchFamily="34" charset="0"/>
              <a:buNone/>
            </a:pPr>
            <a:endParaRPr lang="en-US" dirty="0">
              <a:solidFill>
                <a:srgbClr val="7030A0"/>
              </a:solidFill>
              <a:latin typeface="Comic Sans MS" panose="030F0702030302020204"/>
              <a:ea typeface="Comic Sans MS" panose="030F0702030302020204"/>
              <a:cs typeface="Comic Sans MS" panose="030F0702030302020204"/>
              <a:sym typeface="Comic Sans MS" panose="030F0702030302020204"/>
            </a:endParaRPr>
          </a:p>
          <a:p>
            <a:pPr marL="0" indent="0">
              <a:buSzPts val="2240"/>
              <a:buFont typeface="Arial" panose="020B0604020202020204" pitchFamily="34" charset="0"/>
              <a:buNone/>
            </a:pPr>
            <a:endParaRPr lang="en-US" dirty="0">
              <a:solidFill>
                <a:srgbClr val="7030A0"/>
              </a:solidFill>
              <a:latin typeface="Comic Sans MS" panose="030F0702030302020204"/>
              <a:ea typeface="Comic Sans MS" panose="030F0702030302020204"/>
              <a:cs typeface="Comic Sans MS" panose="030F0702030302020204"/>
              <a:sym typeface="Comic Sans MS" panose="030F0702030302020204"/>
            </a:endParaRPr>
          </a:p>
          <a:p>
            <a:pPr marL="0" indent="0">
              <a:buSzPts val="2240"/>
              <a:buFont typeface="Arial" panose="020B0604020202020204" pitchFamily="34" charset="0"/>
              <a:buNone/>
            </a:pPr>
            <a:endParaRPr lang="en-US" dirty="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11778</Words>
  <Application>WPS Presentation</Application>
  <PresentationFormat>Widescreen</PresentationFormat>
  <Paragraphs>345</Paragraphs>
  <Slides>27</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SimSun</vt:lpstr>
      <vt:lpstr>Wingdings</vt:lpstr>
      <vt:lpstr>Arial</vt:lpstr>
      <vt:lpstr>MinionPro-Regular</vt:lpstr>
      <vt:lpstr>Segoe Print</vt:lpstr>
      <vt:lpstr>Calibri</vt:lpstr>
      <vt:lpstr>Comic Sans MS</vt:lpstr>
      <vt:lpstr>Trebuchet MS</vt:lpstr>
      <vt:lpstr>Noto Sans Symbols</vt:lpstr>
      <vt:lpstr>Noto Sans</vt:lpstr>
      <vt:lpstr>Calibri</vt:lpstr>
      <vt:lpstr>Calibri Light</vt:lpstr>
      <vt:lpstr>Microsoft YaHei</vt:lpstr>
      <vt:lpstr>Arial Unicode MS</vt:lpstr>
      <vt:lpstr>Office Theme</vt:lpstr>
      <vt:lpstr>Getting activated</vt:lpstr>
      <vt:lpstr>PowerPoint 演示文稿</vt:lpstr>
      <vt:lpstr>Arousal  Is a Lot of Stress Really That Bad?</vt:lpstr>
      <vt:lpstr>PowerPoint 演示文稿</vt:lpstr>
      <vt:lpstr>The concept of stress</vt:lpstr>
      <vt:lpstr>PowerPoint 演示文稿</vt:lpstr>
      <vt:lpstr>STRESS AND PERFORMANCE Stress is not necessarily something bad, it all depends on how you take it - Hans Selye</vt:lpstr>
      <vt:lpstr>Types of Stress </vt:lpstr>
      <vt:lpstr>Episodic acute stress and its Symptoms</vt:lpstr>
      <vt:lpstr>PowerPoint 演示文稿</vt:lpstr>
      <vt:lpstr>Common signs of stress</vt:lpstr>
      <vt:lpstr>Stress and its physiology</vt:lpstr>
      <vt:lpstr>Physiological Systems Involved in the Stress Response</vt:lpstr>
      <vt:lpstr>Triggering the HPA axis</vt:lpstr>
      <vt:lpstr>HPA axis…</vt:lpstr>
      <vt:lpstr>PowerPoint 演示文稿</vt:lpstr>
      <vt:lpstr> Factors of Personality related to stress </vt:lpstr>
      <vt:lpstr>Main Characteristics of Type A Behavior </vt:lpstr>
      <vt:lpstr>PowerPoint 演示文稿</vt:lpstr>
      <vt:lpstr>Developing resilience to stress</vt:lpstr>
      <vt:lpstr>HARDINESS</vt:lpstr>
      <vt:lpstr>Are you serious about stress? </vt:lpstr>
      <vt:lpstr>PowerPoint 演示文稿</vt:lpstr>
      <vt:lpstr>Stress mapping…</vt:lpstr>
      <vt:lpstr>PowerPoint 演示文稿</vt:lpstr>
      <vt:lpstr>Bodily symptoms</vt:lpstr>
      <vt:lpstr>Daily Practices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activated</dc:title>
  <dc:creator>Rajlakshmi Guha</dc:creator>
  <cp:lastModifiedBy>abhin</cp:lastModifiedBy>
  <cp:revision>18</cp:revision>
  <dcterms:created xsi:type="dcterms:W3CDTF">2021-02-01T14:12:00Z</dcterms:created>
  <dcterms:modified xsi:type="dcterms:W3CDTF">2022-09-20T18:50:24Z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0x010100BFC0945DCFA3414CAB608FECC0B51CC5</vt:lpwstr>
  </property>
  <property fmtid="{D5CDD505-2E9C-101B-9397-08002B2CF9AE}" pid="3" name="ICV">
    <vt:lpwstr>25C37337B4A045DEAFC20CC6BB5961D1</vt:lpwstr>
  </property>
  <property fmtid="{D5CDD505-2E9C-101B-9397-08002B2CF9AE}" pid="4" name="KSOProductBuildVer">
    <vt:lpwstr>1033-11.2.0.11254</vt:lpwstr>
  </property>
</Properties>
</file>