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4"/>
  </p:notesMasterIdLst>
  <p:handoutMasterIdLst>
    <p:handoutMasterId r:id="rId15"/>
  </p:handoutMasterIdLst>
  <p:sldIdLst>
    <p:sldId id="299" r:id="rId2"/>
    <p:sldId id="256" r:id="rId3"/>
    <p:sldId id="281" r:id="rId4"/>
    <p:sldId id="282" r:id="rId5"/>
    <p:sldId id="257" r:id="rId6"/>
    <p:sldId id="302" r:id="rId7"/>
    <p:sldId id="303" r:id="rId8"/>
    <p:sldId id="304" r:id="rId9"/>
    <p:sldId id="300" r:id="rId10"/>
    <p:sldId id="266" r:id="rId11"/>
    <p:sldId id="301" r:id="rId12"/>
    <p:sldId id="30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D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21" autoAdjust="0"/>
    <p:restoredTop sz="94660" autoAdjust="0"/>
  </p:normalViewPr>
  <p:slideViewPr>
    <p:cSldViewPr snapToGrid="0">
      <p:cViewPr varScale="1">
        <p:scale>
          <a:sx n="64" d="100"/>
          <a:sy n="64" d="100"/>
        </p:scale>
        <p:origin x="52" y="140"/>
      </p:cViewPr>
      <p:guideLst>
        <p:guide orient="horz" pos="2160"/>
        <p:guide pos="3840"/>
      </p:guideLst>
    </p:cSldViewPr>
  </p:slideViewPr>
  <p:outlineViewPr>
    <p:cViewPr>
      <p:scale>
        <a:sx n="33" d="100"/>
        <a:sy n="33" d="100"/>
      </p:scale>
      <p:origin x="0" y="1565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541AB2-64A7-4BAA-BFCA-0DA39DA3D82F}" type="datetimeFigureOut">
              <a:rPr lang="en-US" smtClean="0"/>
              <a:pPr/>
              <a:t>3/4/2020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B17890-65FB-4060-B933-E43846E74F5E}" type="slidenum">
              <a:rPr lang="en-US" smtClean="0"/>
              <a:pPr/>
              <a:t>‹#›</a:t>
            </a:fld>
            <a:endParaRPr lang="en-US"/>
          </a:p>
        </p:txBody>
      </p:sp>
    </p:spTree>
    <p:extLst>
      <p:ext uri="{BB962C8B-B14F-4D97-AF65-F5344CB8AC3E}">
        <p14:creationId xmlns:p14="http://schemas.microsoft.com/office/powerpoint/2010/main" val="333427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11AC63-B372-407A-ACC6-50D9E6768276}" type="datetimeFigureOut">
              <a:rPr lang="en-US" smtClean="0"/>
              <a:pPr/>
              <a:t>3/4/2020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F85AC-6E62-430A-8ED8-39CF3872BC60}" type="slidenum">
              <a:rPr lang="en-US" smtClean="0"/>
              <a:pPr/>
              <a:t>‹#›</a:t>
            </a:fld>
            <a:endParaRPr lang="en-US"/>
          </a:p>
        </p:txBody>
      </p:sp>
    </p:spTree>
    <p:extLst>
      <p:ext uri="{BB962C8B-B14F-4D97-AF65-F5344CB8AC3E}">
        <p14:creationId xmlns:p14="http://schemas.microsoft.com/office/powerpoint/2010/main" val="3606256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6F85AC-6E62-430A-8ED8-39CF3872BC60}" type="slidenum">
              <a:rPr lang="en-US" smtClean="0"/>
              <a:pPr/>
              <a:t>2</a:t>
            </a:fld>
            <a:endParaRPr lang="en-US"/>
          </a:p>
        </p:txBody>
      </p:sp>
    </p:spTree>
    <p:extLst>
      <p:ext uri="{BB962C8B-B14F-4D97-AF65-F5344CB8AC3E}">
        <p14:creationId xmlns:p14="http://schemas.microsoft.com/office/powerpoint/2010/main" val="2108600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030C60-C6E1-4109-B3D5-BD530C2F1053}" type="datetime1">
              <a:rPr lang="en-US" smtClean="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2370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855134-8BDB-41DD-BB4F-90BBD5A783BF}" type="datetime1">
              <a:rPr lang="en-US" smtClean="0"/>
              <a:pPr/>
              <a:t>3/4/2020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27242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855134-8BDB-41DD-BB4F-90BBD5A783BF}" type="datetime1">
              <a:rPr lang="en-US" smtClean="0"/>
              <a:pPr/>
              <a:t>3/4/2020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96489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855134-8BDB-41DD-BB4F-90BBD5A783BF}" type="datetime1">
              <a:rPr lang="en-US" smtClean="0"/>
              <a:pPr/>
              <a:t>3/4/2020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777777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855134-8BDB-41DD-BB4F-90BBD5A783BF}" type="datetime1">
              <a:rPr lang="en-US" smtClean="0"/>
              <a:pPr/>
              <a:t>3/4/2020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76362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855134-8BDB-41DD-BB4F-90BBD5A783BF}" type="datetime1">
              <a:rPr lang="en-US" smtClean="0"/>
              <a:pPr/>
              <a:t>3/4/2020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02025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855134-8BDB-41DD-BB4F-90BBD5A783BF}" type="datetime1">
              <a:rPr lang="en-US" smtClean="0"/>
              <a:pPr/>
              <a:t>3/4/2020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74421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55134-8BDB-41DD-BB4F-90BBD5A783BF}" type="datetime1">
              <a:rPr lang="en-US" smtClean="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056466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55134-8BDB-41DD-BB4F-90BBD5A783BF}" type="datetime1">
              <a:rPr lang="en-US" smtClean="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637565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A0D0A2-D2BA-4D52-A403-40C725B54C7B}" type="datetime1">
              <a:rPr lang="en-US" smtClean="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extLst>
      <p:ext uri="{BB962C8B-B14F-4D97-AF65-F5344CB8AC3E}">
        <p14:creationId xmlns:p14="http://schemas.microsoft.com/office/powerpoint/2010/main" val="159960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55134-8BDB-41DD-BB4F-90BBD5A783BF}" type="datetime1">
              <a:rPr lang="en-US" smtClean="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69625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D91C42-D9AB-46B1-9662-D70A2B0CD759}" type="datetime1">
              <a:rPr lang="en-US" smtClean="0"/>
              <a:pPr/>
              <a:t>3/4/2020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2989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855134-8BDB-41DD-BB4F-90BBD5A783BF}" type="datetime1">
              <a:rPr lang="en-US" smtClean="0"/>
              <a:pPr/>
              <a:t>3/4/2020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770037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855134-8BDB-41DD-BB4F-90BBD5A783BF}" type="datetime1">
              <a:rPr lang="en-US" smtClean="0"/>
              <a:pPr/>
              <a:t>3/4/2020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928044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BFDEBF-46E9-4F41-BCF2-404E2D7E29A4}" type="datetime1">
              <a:rPr lang="en-US" smtClean="0"/>
              <a:pPr/>
              <a:t>3/4/2020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786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5A87B9F-50A5-4E0A-A42E-BA6180CAE76F}" type="datetime1">
              <a:rPr lang="en-US" smtClean="0"/>
              <a:pPr/>
              <a:t>3/4/2020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7054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855134-8BDB-41DD-BB4F-90BBD5A783BF}" type="datetime1">
              <a:rPr lang="en-US" smtClean="0"/>
              <a:pPr/>
              <a:t>3/4/2020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541846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5DDD92-FCC2-4B35-9AF7-CD608D9CB043}" type="datetime1">
              <a:rPr lang="en-US" smtClean="0"/>
              <a:pPr/>
              <a:t>3/4/2020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981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C855134-8BDB-41DD-BB4F-90BBD5A783BF}" type="datetime1">
              <a:rPr lang="en-US" smtClean="0"/>
              <a:pPr/>
              <a:t>3/4/2020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171942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bg1">
                <a:lumMod val="50000"/>
              </a:schemeClr>
            </a:gs>
            <a:gs pos="100000">
              <a:schemeClr val="bg1">
                <a:lumMod val="65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54647-0DCD-4FC4-AFF4-85F4078F4363}"/>
              </a:ext>
            </a:extLst>
          </p:cNvPr>
          <p:cNvSpPr>
            <a:spLocks noGrp="1"/>
          </p:cNvSpPr>
          <p:nvPr>
            <p:ph type="title"/>
          </p:nvPr>
        </p:nvSpPr>
        <p:spPr>
          <a:xfrm>
            <a:off x="1" y="479369"/>
            <a:ext cx="12191999" cy="1596177"/>
          </a:xfrm>
        </p:spPr>
        <p:txBody>
          <a:bodyPr/>
          <a:lstStyle/>
          <a:p>
            <a:r>
              <a:rPr lang="en-IN" sz="3200" b="1" dirty="0">
                <a:latin typeface="Arial Black" panose="020B0A04020102020204" pitchFamily="34" charset="0"/>
              </a:rPr>
              <a:t>SHRI VAISHNAV VIDYAPEETH VISHWAVIDYALAYA</a:t>
            </a:r>
            <a:br>
              <a:rPr lang="en-IN" dirty="0"/>
            </a:br>
            <a:endParaRPr lang="en-IN" dirty="0"/>
          </a:p>
        </p:txBody>
      </p:sp>
      <p:sp>
        <p:nvSpPr>
          <p:cNvPr id="3" name="Content Placeholder 2">
            <a:extLst>
              <a:ext uri="{FF2B5EF4-FFF2-40B4-BE49-F238E27FC236}">
                <a16:creationId xmlns:a16="http://schemas.microsoft.com/office/drawing/2014/main" id="{BD89FBAC-48B1-40CD-94A4-3F10C744225D}"/>
              </a:ext>
            </a:extLst>
          </p:cNvPr>
          <p:cNvSpPr>
            <a:spLocks noGrp="1"/>
          </p:cNvSpPr>
          <p:nvPr>
            <p:ph idx="1"/>
          </p:nvPr>
        </p:nvSpPr>
        <p:spPr>
          <a:xfrm>
            <a:off x="1140018" y="4167611"/>
            <a:ext cx="10364452" cy="3424107"/>
          </a:xfrm>
        </p:spPr>
        <p:txBody>
          <a:bodyPr/>
          <a:lstStyle/>
          <a:p>
            <a:pPr marL="0" indent="0">
              <a:buNone/>
            </a:pPr>
            <a:r>
              <a:rPr lang="en-IN" sz="1800" b="1" dirty="0">
                <a:latin typeface="Arial" panose="020B0604020202020204" pitchFamily="34" charset="0"/>
                <a:cs typeface="Arial" panose="020B0604020202020204" pitchFamily="34" charset="0"/>
              </a:rPr>
              <a:t>submitted by-                                                                                   SUBMITTED TO-</a:t>
            </a:r>
          </a:p>
          <a:p>
            <a:pPr marL="0" indent="0">
              <a:buNone/>
            </a:pPr>
            <a:r>
              <a:rPr lang="en-IN" sz="1800" b="1" dirty="0">
                <a:latin typeface="Arial" panose="020B0604020202020204" pitchFamily="34" charset="0"/>
                <a:cs typeface="Arial" panose="020B0604020202020204" pitchFamily="34" charset="0"/>
              </a:rPr>
              <a:t>Abhinav </a:t>
            </a:r>
            <a:r>
              <a:rPr lang="en-IN" sz="1800" b="1" dirty="0" err="1">
                <a:latin typeface="Arial" panose="020B0604020202020204" pitchFamily="34" charset="0"/>
                <a:cs typeface="Arial" panose="020B0604020202020204" pitchFamily="34" charset="0"/>
              </a:rPr>
              <a:t>dixit</a:t>
            </a:r>
            <a:r>
              <a:rPr lang="en-IN" sz="1800" b="1" dirty="0">
                <a:latin typeface="Arial" panose="020B0604020202020204" pitchFamily="34" charset="0"/>
                <a:cs typeface="Arial" panose="020B0604020202020204" pitchFamily="34" charset="0"/>
              </a:rPr>
              <a:t>(17100BTCMCI01654)                                               MR. GAURAV THULLA</a:t>
            </a:r>
          </a:p>
          <a:p>
            <a:pPr marL="0" indent="0">
              <a:buNone/>
            </a:pPr>
            <a:r>
              <a:rPr lang="en-IN" sz="1800" b="1" dirty="0">
                <a:latin typeface="Arial" panose="020B0604020202020204" pitchFamily="34" charset="0"/>
                <a:cs typeface="Arial" panose="020B0604020202020204" pitchFamily="34" charset="0"/>
              </a:rPr>
              <a:t>HIMANSHI NAGPAL(17100BTCMCI01673)</a:t>
            </a:r>
          </a:p>
          <a:p>
            <a:pPr marL="0" indent="0">
              <a:buNone/>
            </a:pPr>
            <a:endParaRPr lang="en-IN" dirty="0"/>
          </a:p>
        </p:txBody>
      </p:sp>
      <p:pic>
        <p:nvPicPr>
          <p:cNvPr id="5" name="Picture 4">
            <a:extLst>
              <a:ext uri="{FF2B5EF4-FFF2-40B4-BE49-F238E27FC236}">
                <a16:creationId xmlns:a16="http://schemas.microsoft.com/office/drawing/2014/main" id="{4A176065-5613-4481-8E61-4E420724ACE3}"/>
              </a:ext>
            </a:extLst>
          </p:cNvPr>
          <p:cNvPicPr>
            <a:picLocks noChangeAspect="1"/>
          </p:cNvPicPr>
          <p:nvPr/>
        </p:nvPicPr>
        <p:blipFill>
          <a:blip r:embed="rId2"/>
          <a:stretch>
            <a:fillRect/>
          </a:stretch>
        </p:blipFill>
        <p:spPr>
          <a:xfrm>
            <a:off x="4798390" y="1572689"/>
            <a:ext cx="2427358" cy="2171700"/>
          </a:xfrm>
          <a:prstGeom prst="rect">
            <a:avLst/>
          </a:prstGeom>
          <a:solidFill>
            <a:schemeClr val="tx1">
              <a:lumMod val="65000"/>
              <a:lumOff val="35000"/>
            </a:schemeClr>
          </a:solidFill>
        </p:spPr>
      </p:pic>
    </p:spTree>
    <p:extLst>
      <p:ext uri="{BB962C8B-B14F-4D97-AF65-F5344CB8AC3E}">
        <p14:creationId xmlns:p14="http://schemas.microsoft.com/office/powerpoint/2010/main" val="2694864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tx1">
              <a:lumMod val="75000"/>
              <a:lumOff val="25000"/>
            </a:schemeClr>
          </a:fgClr>
          <a:bgClr>
            <a:schemeClr val="tx1">
              <a:lumMod val="75000"/>
              <a:lumOff val="25000"/>
            </a:schemeClr>
          </a:bgClr>
        </a:pattFill>
        <a:effectLst/>
      </p:bgPr>
    </p:bg>
    <p:spTree>
      <p:nvGrpSpPr>
        <p:cNvPr id="1" name=""/>
        <p:cNvGrpSpPr/>
        <p:nvPr/>
      </p:nvGrpSpPr>
      <p:grpSpPr>
        <a:xfrm>
          <a:off x="0" y="0"/>
          <a:ext cx="0" cy="0"/>
          <a:chOff x="0" y="0"/>
          <a:chExt cx="0" cy="0"/>
        </a:xfrm>
      </p:grpSpPr>
      <p:sp>
        <p:nvSpPr>
          <p:cNvPr id="14" name="Oval 13"/>
          <p:cNvSpPr/>
          <p:nvPr/>
        </p:nvSpPr>
        <p:spPr>
          <a:xfrm>
            <a:off x="6194738" y="2640169"/>
            <a:ext cx="1983347" cy="1313645"/>
          </a:xfrm>
          <a:prstGeom prst="ellipse">
            <a:avLst/>
          </a:prstGeom>
          <a:solidFill>
            <a:schemeClr val="accent1">
              <a:lumMod val="60000"/>
              <a:lumOff val="40000"/>
            </a:schemeClr>
          </a:solidFill>
          <a:ln>
            <a:solidFill>
              <a:schemeClr val="accent2">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7" name="Straight Arrow Connector 16"/>
          <p:cNvCxnSpPr>
            <a:cxnSpLocks/>
          </p:cNvCxnSpPr>
          <p:nvPr/>
        </p:nvCxnSpPr>
        <p:spPr>
          <a:xfrm flipH="1">
            <a:off x="4431690" y="3710321"/>
            <a:ext cx="1966230" cy="5863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14" idx="4"/>
            <a:endCxn id="24" idx="0"/>
          </p:cNvCxnSpPr>
          <p:nvPr/>
        </p:nvCxnSpPr>
        <p:spPr>
          <a:xfrm flipH="1">
            <a:off x="7186411" y="3953814"/>
            <a:ext cx="1" cy="16568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a:cxnSpLocks/>
          </p:cNvCxnSpPr>
          <p:nvPr/>
        </p:nvCxnSpPr>
        <p:spPr>
          <a:xfrm>
            <a:off x="7998966" y="3656114"/>
            <a:ext cx="1593136" cy="15585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103856" y="3946123"/>
            <a:ext cx="1280499" cy="709142"/>
          </a:xfrm>
          <a:prstGeom prst="rect">
            <a:avLst/>
          </a:prstGeom>
          <a:solidFill>
            <a:schemeClr val="accent1">
              <a:lumMod val="60000"/>
              <a:lumOff val="40000"/>
            </a:schemeClr>
          </a:solidFill>
          <a:ln>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Rectangle 23"/>
          <p:cNvSpPr/>
          <p:nvPr/>
        </p:nvSpPr>
        <p:spPr>
          <a:xfrm>
            <a:off x="6584070" y="5610640"/>
            <a:ext cx="1204681" cy="750537"/>
          </a:xfrm>
          <a:prstGeom prst="rect">
            <a:avLst/>
          </a:prstGeom>
          <a:solidFill>
            <a:schemeClr val="accent1">
              <a:lumMod val="60000"/>
              <a:lumOff val="40000"/>
            </a:schemeClr>
          </a:solidFill>
          <a:ln>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Rectangle 24"/>
          <p:cNvSpPr/>
          <p:nvPr/>
        </p:nvSpPr>
        <p:spPr>
          <a:xfrm>
            <a:off x="9300632" y="5250031"/>
            <a:ext cx="1142328" cy="721217"/>
          </a:xfrm>
          <a:prstGeom prst="rect">
            <a:avLst/>
          </a:prstGeom>
          <a:solidFill>
            <a:schemeClr val="accent1">
              <a:lumMod val="60000"/>
              <a:lumOff val="40000"/>
            </a:schemeClr>
          </a:solidFill>
          <a:ln>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29" name="Straight Arrow Connector 28"/>
          <p:cNvCxnSpPr>
            <a:cxnSpLocks/>
          </p:cNvCxnSpPr>
          <p:nvPr/>
        </p:nvCxnSpPr>
        <p:spPr>
          <a:xfrm flipH="1" flipV="1">
            <a:off x="4704902" y="2059478"/>
            <a:ext cx="1663848" cy="875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14" idx="0"/>
          </p:cNvCxnSpPr>
          <p:nvPr/>
        </p:nvCxnSpPr>
        <p:spPr>
          <a:xfrm flipH="1" flipV="1">
            <a:off x="7176752" y="1571223"/>
            <a:ext cx="9660" cy="10689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cxnSpLocks/>
            <a:endCxn id="68" idx="1"/>
          </p:cNvCxnSpPr>
          <p:nvPr/>
        </p:nvCxnSpPr>
        <p:spPr>
          <a:xfrm flipV="1">
            <a:off x="8041062" y="1874812"/>
            <a:ext cx="1158068" cy="11681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Rectangle 34"/>
          <p:cNvSpPr/>
          <p:nvPr/>
        </p:nvSpPr>
        <p:spPr>
          <a:xfrm>
            <a:off x="3495128" y="1656285"/>
            <a:ext cx="1169798" cy="792050"/>
          </a:xfrm>
          <a:prstGeom prst="rect">
            <a:avLst/>
          </a:prstGeom>
          <a:solidFill>
            <a:schemeClr val="accent1">
              <a:lumMod val="60000"/>
              <a:lumOff val="40000"/>
            </a:schemeClr>
          </a:solidFill>
          <a:ln>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7" name="Rectangle 36"/>
          <p:cNvSpPr/>
          <p:nvPr/>
        </p:nvSpPr>
        <p:spPr>
          <a:xfrm>
            <a:off x="6456418" y="811370"/>
            <a:ext cx="1457393" cy="759854"/>
          </a:xfrm>
          <a:prstGeom prst="rect">
            <a:avLst/>
          </a:prstGeom>
          <a:solidFill>
            <a:schemeClr val="accent1">
              <a:lumMod val="60000"/>
              <a:lumOff val="40000"/>
            </a:schemeClr>
          </a:solidFill>
          <a:ln>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8" name="Rectangle 37"/>
          <p:cNvSpPr/>
          <p:nvPr/>
        </p:nvSpPr>
        <p:spPr>
          <a:xfrm>
            <a:off x="9270386" y="1506556"/>
            <a:ext cx="978795" cy="774340"/>
          </a:xfrm>
          <a:prstGeom prst="rect">
            <a:avLst/>
          </a:prstGeom>
          <a:solidFill>
            <a:schemeClr val="accent1">
              <a:lumMod val="60000"/>
              <a:lumOff val="40000"/>
            </a:schemeClr>
          </a:solidFill>
          <a:ln>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4" name="TextBox 63"/>
          <p:cNvSpPr txBox="1"/>
          <p:nvPr/>
        </p:nvSpPr>
        <p:spPr>
          <a:xfrm>
            <a:off x="3557808" y="1829936"/>
            <a:ext cx="1385179" cy="369332"/>
          </a:xfrm>
          <a:prstGeom prst="rect">
            <a:avLst/>
          </a:prstGeom>
          <a:noFill/>
        </p:spPr>
        <p:txBody>
          <a:bodyPr wrap="square" rtlCol="0">
            <a:spAutoFit/>
          </a:bodyPr>
          <a:lstStyle/>
          <a:p>
            <a:pPr algn="just"/>
            <a:r>
              <a:rPr lang="en-US" dirty="0"/>
              <a:t>TIMER</a:t>
            </a:r>
          </a:p>
        </p:txBody>
      </p:sp>
      <p:sp>
        <p:nvSpPr>
          <p:cNvPr id="67" name="TextBox 66"/>
          <p:cNvSpPr txBox="1"/>
          <p:nvPr/>
        </p:nvSpPr>
        <p:spPr>
          <a:xfrm>
            <a:off x="6426376" y="894504"/>
            <a:ext cx="1487436" cy="646331"/>
          </a:xfrm>
          <a:prstGeom prst="rect">
            <a:avLst/>
          </a:prstGeom>
          <a:solidFill>
            <a:schemeClr val="accent1">
              <a:lumMod val="60000"/>
              <a:lumOff val="40000"/>
            </a:schemeClr>
          </a:solidFill>
        </p:spPr>
        <p:txBody>
          <a:bodyPr wrap="square" rtlCol="0">
            <a:spAutoFit/>
          </a:bodyPr>
          <a:lstStyle/>
          <a:p>
            <a:r>
              <a:rPr lang="en-US" dirty="0"/>
              <a:t> INTERVIEW QUESTIONS</a:t>
            </a:r>
          </a:p>
        </p:txBody>
      </p:sp>
      <p:sp>
        <p:nvSpPr>
          <p:cNvPr id="68" name="TextBox 67"/>
          <p:cNvSpPr txBox="1"/>
          <p:nvPr/>
        </p:nvSpPr>
        <p:spPr>
          <a:xfrm>
            <a:off x="9199130" y="1690146"/>
            <a:ext cx="1169013" cy="369332"/>
          </a:xfrm>
          <a:prstGeom prst="rect">
            <a:avLst/>
          </a:prstGeom>
          <a:noFill/>
        </p:spPr>
        <p:txBody>
          <a:bodyPr wrap="square" rtlCol="0">
            <a:spAutoFit/>
          </a:bodyPr>
          <a:lstStyle/>
          <a:p>
            <a:r>
              <a:rPr lang="en-US" dirty="0"/>
              <a:t>AMI-SCAN</a:t>
            </a:r>
          </a:p>
        </p:txBody>
      </p:sp>
      <p:sp>
        <p:nvSpPr>
          <p:cNvPr id="69" name="TextBox 68"/>
          <p:cNvSpPr txBox="1"/>
          <p:nvPr/>
        </p:nvSpPr>
        <p:spPr>
          <a:xfrm>
            <a:off x="6666008" y="3008959"/>
            <a:ext cx="1402439" cy="523220"/>
          </a:xfrm>
          <a:prstGeom prst="rect">
            <a:avLst/>
          </a:prstGeom>
          <a:noFill/>
        </p:spPr>
        <p:txBody>
          <a:bodyPr wrap="square" rtlCol="0">
            <a:spAutoFit/>
          </a:bodyPr>
          <a:lstStyle/>
          <a:p>
            <a:r>
              <a:rPr lang="en-US" sz="2800" b="1" dirty="0"/>
              <a:t>HOME</a:t>
            </a:r>
          </a:p>
        </p:txBody>
      </p:sp>
      <p:sp>
        <p:nvSpPr>
          <p:cNvPr id="70" name="TextBox 69"/>
          <p:cNvSpPr txBox="1"/>
          <p:nvPr/>
        </p:nvSpPr>
        <p:spPr>
          <a:xfrm>
            <a:off x="3105975" y="4112007"/>
            <a:ext cx="1204681" cy="369332"/>
          </a:xfrm>
          <a:prstGeom prst="rect">
            <a:avLst/>
          </a:prstGeom>
          <a:noFill/>
        </p:spPr>
        <p:txBody>
          <a:bodyPr wrap="square" rtlCol="0">
            <a:spAutoFit/>
          </a:bodyPr>
          <a:lstStyle/>
          <a:p>
            <a:r>
              <a:rPr lang="en-US" dirty="0"/>
              <a:t>ASSISTANT</a:t>
            </a:r>
          </a:p>
        </p:txBody>
      </p:sp>
      <p:sp>
        <p:nvSpPr>
          <p:cNvPr id="72" name="TextBox 71"/>
          <p:cNvSpPr txBox="1"/>
          <p:nvPr/>
        </p:nvSpPr>
        <p:spPr>
          <a:xfrm>
            <a:off x="6484685" y="5795306"/>
            <a:ext cx="1583762" cy="369332"/>
          </a:xfrm>
          <a:prstGeom prst="rect">
            <a:avLst/>
          </a:prstGeom>
          <a:noFill/>
        </p:spPr>
        <p:txBody>
          <a:bodyPr wrap="square" rtlCol="0">
            <a:spAutoFit/>
          </a:bodyPr>
          <a:lstStyle/>
          <a:p>
            <a:r>
              <a:rPr lang="en-US" dirty="0"/>
              <a:t>TIC-TAC-TOE</a:t>
            </a:r>
            <a:endParaRPr lang="en-US" sz="1600" dirty="0"/>
          </a:p>
        </p:txBody>
      </p:sp>
      <p:sp>
        <p:nvSpPr>
          <p:cNvPr id="77" name="TextBox 76"/>
          <p:cNvSpPr txBox="1"/>
          <p:nvPr/>
        </p:nvSpPr>
        <p:spPr>
          <a:xfrm>
            <a:off x="9179598" y="5369379"/>
            <a:ext cx="1384395" cy="369332"/>
          </a:xfrm>
          <a:prstGeom prst="rect">
            <a:avLst/>
          </a:prstGeom>
          <a:noFill/>
        </p:spPr>
        <p:txBody>
          <a:bodyPr wrap="square" rtlCol="0">
            <a:spAutoFit/>
          </a:bodyPr>
          <a:lstStyle/>
          <a:p>
            <a:r>
              <a:rPr lang="en-US" dirty="0"/>
              <a:t> MY-NOTES</a:t>
            </a:r>
          </a:p>
        </p:txBody>
      </p:sp>
      <p:cxnSp>
        <p:nvCxnSpPr>
          <p:cNvPr id="50" name="Straight Arrow Connector 49">
            <a:extLst>
              <a:ext uri="{FF2B5EF4-FFF2-40B4-BE49-F238E27FC236}">
                <a16:creationId xmlns:a16="http://schemas.microsoft.com/office/drawing/2014/main" id="{4EE45DD9-44F3-48C7-AC2D-0EDBD70C4728}"/>
              </a:ext>
            </a:extLst>
          </p:cNvPr>
          <p:cNvCxnSpPr>
            <a:cxnSpLocks/>
            <a:endCxn id="52" idx="3"/>
          </p:cNvCxnSpPr>
          <p:nvPr/>
        </p:nvCxnSpPr>
        <p:spPr>
          <a:xfrm flipH="1">
            <a:off x="1606827" y="2055134"/>
            <a:ext cx="1879726" cy="7744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Rectangle 51">
            <a:extLst>
              <a:ext uri="{FF2B5EF4-FFF2-40B4-BE49-F238E27FC236}">
                <a16:creationId xmlns:a16="http://schemas.microsoft.com/office/drawing/2014/main" id="{3FBF45CF-7AAE-4F00-AFF6-320B4227AAB7}"/>
              </a:ext>
            </a:extLst>
          </p:cNvPr>
          <p:cNvSpPr/>
          <p:nvPr/>
        </p:nvSpPr>
        <p:spPr>
          <a:xfrm>
            <a:off x="342050" y="2448335"/>
            <a:ext cx="1264777" cy="762593"/>
          </a:xfrm>
          <a:prstGeom prst="rect">
            <a:avLst/>
          </a:prstGeom>
          <a:solidFill>
            <a:schemeClr val="accent1">
              <a:lumMod val="60000"/>
              <a:lumOff val="40000"/>
            </a:schemeClr>
          </a:solidFill>
          <a:ln>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OPENS THE TIMER</a:t>
            </a:r>
          </a:p>
        </p:txBody>
      </p:sp>
      <p:sp>
        <p:nvSpPr>
          <p:cNvPr id="55" name="Rectangle 54">
            <a:extLst>
              <a:ext uri="{FF2B5EF4-FFF2-40B4-BE49-F238E27FC236}">
                <a16:creationId xmlns:a16="http://schemas.microsoft.com/office/drawing/2014/main" id="{8B0E5514-ABA2-4562-BA41-6118B2F7385A}"/>
              </a:ext>
            </a:extLst>
          </p:cNvPr>
          <p:cNvSpPr/>
          <p:nvPr/>
        </p:nvSpPr>
        <p:spPr>
          <a:xfrm>
            <a:off x="4802969" y="5178776"/>
            <a:ext cx="1326332" cy="750537"/>
          </a:xfrm>
          <a:prstGeom prst="rect">
            <a:avLst/>
          </a:prstGeom>
          <a:solidFill>
            <a:schemeClr val="accent1">
              <a:lumMod val="60000"/>
              <a:lumOff val="40000"/>
            </a:schemeClr>
          </a:solidFill>
          <a:ln>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7" name="Rectangle 56">
            <a:extLst>
              <a:ext uri="{FF2B5EF4-FFF2-40B4-BE49-F238E27FC236}">
                <a16:creationId xmlns:a16="http://schemas.microsoft.com/office/drawing/2014/main" id="{4FAAE536-777C-49B9-A18B-B8D20F3CC50A}"/>
              </a:ext>
            </a:extLst>
          </p:cNvPr>
          <p:cNvSpPr/>
          <p:nvPr/>
        </p:nvSpPr>
        <p:spPr>
          <a:xfrm>
            <a:off x="4802968" y="6077779"/>
            <a:ext cx="1204681" cy="750537"/>
          </a:xfrm>
          <a:prstGeom prst="rect">
            <a:avLst/>
          </a:prstGeom>
          <a:solidFill>
            <a:schemeClr val="accent1">
              <a:lumMod val="60000"/>
              <a:lumOff val="40000"/>
            </a:schemeClr>
          </a:solidFill>
          <a:ln>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926F4211-C1F5-412F-A4EA-BDEF7DDB6847}"/>
              </a:ext>
            </a:extLst>
          </p:cNvPr>
          <p:cNvCxnSpPr>
            <a:cxnSpLocks/>
            <a:endCxn id="55" idx="3"/>
          </p:cNvCxnSpPr>
          <p:nvPr/>
        </p:nvCxnSpPr>
        <p:spPr>
          <a:xfrm flipH="1" flipV="1">
            <a:off x="6129301" y="5554045"/>
            <a:ext cx="454770" cy="2536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TextBox 64">
            <a:extLst>
              <a:ext uri="{FF2B5EF4-FFF2-40B4-BE49-F238E27FC236}">
                <a16:creationId xmlns:a16="http://schemas.microsoft.com/office/drawing/2014/main" id="{BDD01868-FDAA-41E8-8DD1-ADC89B1516A9}"/>
              </a:ext>
            </a:extLst>
          </p:cNvPr>
          <p:cNvSpPr txBox="1"/>
          <p:nvPr/>
        </p:nvSpPr>
        <p:spPr>
          <a:xfrm>
            <a:off x="4738457" y="5230878"/>
            <a:ext cx="1390844" cy="646331"/>
          </a:xfrm>
          <a:prstGeom prst="rect">
            <a:avLst/>
          </a:prstGeom>
          <a:solidFill>
            <a:schemeClr val="accent1">
              <a:lumMod val="40000"/>
              <a:lumOff val="60000"/>
            </a:schemeClr>
          </a:solidFill>
        </p:spPr>
        <p:txBody>
          <a:bodyPr wrap="square" rtlCol="0">
            <a:spAutoFit/>
          </a:bodyPr>
          <a:lstStyle/>
          <a:p>
            <a:r>
              <a:rPr lang="en-US" dirty="0"/>
              <a:t>PLAY-WITH-COMPUTER</a:t>
            </a:r>
          </a:p>
        </p:txBody>
      </p:sp>
      <p:sp>
        <p:nvSpPr>
          <p:cNvPr id="66" name="TextBox 65">
            <a:extLst>
              <a:ext uri="{FF2B5EF4-FFF2-40B4-BE49-F238E27FC236}">
                <a16:creationId xmlns:a16="http://schemas.microsoft.com/office/drawing/2014/main" id="{1C8BE3C6-5EA4-437E-B327-E02F813E53AC}"/>
              </a:ext>
            </a:extLst>
          </p:cNvPr>
          <p:cNvSpPr txBox="1"/>
          <p:nvPr/>
        </p:nvSpPr>
        <p:spPr>
          <a:xfrm>
            <a:off x="4761992" y="6165083"/>
            <a:ext cx="1727690" cy="646331"/>
          </a:xfrm>
          <a:prstGeom prst="rect">
            <a:avLst/>
          </a:prstGeom>
          <a:noFill/>
        </p:spPr>
        <p:txBody>
          <a:bodyPr wrap="square" rtlCol="0">
            <a:spAutoFit/>
          </a:bodyPr>
          <a:lstStyle/>
          <a:p>
            <a:r>
              <a:rPr lang="en-US" dirty="0"/>
              <a:t>PLAY-WITH-FRIEND</a:t>
            </a:r>
          </a:p>
        </p:txBody>
      </p:sp>
      <p:cxnSp>
        <p:nvCxnSpPr>
          <p:cNvPr id="71" name="Straight Arrow Connector 70">
            <a:extLst>
              <a:ext uri="{FF2B5EF4-FFF2-40B4-BE49-F238E27FC236}">
                <a16:creationId xmlns:a16="http://schemas.microsoft.com/office/drawing/2014/main" id="{677F59B6-E7A0-422D-801E-1A41E98B4439}"/>
              </a:ext>
            </a:extLst>
          </p:cNvPr>
          <p:cNvCxnSpPr>
            <a:cxnSpLocks/>
          </p:cNvCxnSpPr>
          <p:nvPr/>
        </p:nvCxnSpPr>
        <p:spPr>
          <a:xfrm flipH="1">
            <a:off x="5941306" y="6361177"/>
            <a:ext cx="669410" cy="1484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854409DF-4602-45F8-9C6D-9F091190DA29}"/>
              </a:ext>
            </a:extLst>
          </p:cNvPr>
          <p:cNvSpPr/>
          <p:nvPr/>
        </p:nvSpPr>
        <p:spPr>
          <a:xfrm>
            <a:off x="10871193" y="4160217"/>
            <a:ext cx="1204681" cy="750537"/>
          </a:xfrm>
          <a:prstGeom prst="rect">
            <a:avLst/>
          </a:prstGeom>
          <a:solidFill>
            <a:schemeClr val="accent1">
              <a:lumMod val="60000"/>
              <a:lumOff val="40000"/>
            </a:schemeClr>
          </a:solidFill>
          <a:ln>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CREATE</a:t>
            </a:r>
          </a:p>
        </p:txBody>
      </p:sp>
      <p:sp>
        <p:nvSpPr>
          <p:cNvPr id="75" name="Rectangle 74">
            <a:extLst>
              <a:ext uri="{FF2B5EF4-FFF2-40B4-BE49-F238E27FC236}">
                <a16:creationId xmlns:a16="http://schemas.microsoft.com/office/drawing/2014/main" id="{BBB609E4-56AC-44DA-BB78-7954558AEABB}"/>
              </a:ext>
            </a:extLst>
          </p:cNvPr>
          <p:cNvSpPr/>
          <p:nvPr/>
        </p:nvSpPr>
        <p:spPr>
          <a:xfrm>
            <a:off x="10871193" y="5184934"/>
            <a:ext cx="1204681" cy="750537"/>
          </a:xfrm>
          <a:prstGeom prst="rect">
            <a:avLst/>
          </a:prstGeom>
          <a:solidFill>
            <a:schemeClr val="accent1">
              <a:lumMod val="60000"/>
              <a:lumOff val="40000"/>
            </a:schemeClr>
          </a:solidFill>
          <a:ln>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EDIT</a:t>
            </a:r>
          </a:p>
        </p:txBody>
      </p:sp>
      <p:sp>
        <p:nvSpPr>
          <p:cNvPr id="76" name="Rectangle 75">
            <a:extLst>
              <a:ext uri="{FF2B5EF4-FFF2-40B4-BE49-F238E27FC236}">
                <a16:creationId xmlns:a16="http://schemas.microsoft.com/office/drawing/2014/main" id="{1DA77062-6615-43F1-8D42-53641096570C}"/>
              </a:ext>
            </a:extLst>
          </p:cNvPr>
          <p:cNvSpPr/>
          <p:nvPr/>
        </p:nvSpPr>
        <p:spPr>
          <a:xfrm>
            <a:off x="10871192" y="6090095"/>
            <a:ext cx="1204681" cy="750537"/>
          </a:xfrm>
          <a:prstGeom prst="rect">
            <a:avLst/>
          </a:prstGeom>
          <a:solidFill>
            <a:schemeClr val="accent1">
              <a:lumMod val="60000"/>
              <a:lumOff val="40000"/>
            </a:schemeClr>
          </a:solidFill>
          <a:ln>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DELETE</a:t>
            </a:r>
          </a:p>
        </p:txBody>
      </p:sp>
      <p:cxnSp>
        <p:nvCxnSpPr>
          <p:cNvPr id="81" name="Straight Arrow Connector 80">
            <a:extLst>
              <a:ext uri="{FF2B5EF4-FFF2-40B4-BE49-F238E27FC236}">
                <a16:creationId xmlns:a16="http://schemas.microsoft.com/office/drawing/2014/main" id="{1E1F5208-B532-46B2-B470-635B3E5ADF3B}"/>
              </a:ext>
            </a:extLst>
          </p:cNvPr>
          <p:cNvCxnSpPr>
            <a:cxnSpLocks/>
            <a:endCxn id="75" idx="1"/>
          </p:cNvCxnSpPr>
          <p:nvPr/>
        </p:nvCxnSpPr>
        <p:spPr>
          <a:xfrm flipV="1">
            <a:off x="10471085" y="5560203"/>
            <a:ext cx="400108" cy="565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E6065825-3E44-4E6D-9818-28BD438DF441}"/>
              </a:ext>
            </a:extLst>
          </p:cNvPr>
          <p:cNvCxnSpPr>
            <a:cxnSpLocks/>
            <a:stCxn id="25" idx="0"/>
          </p:cNvCxnSpPr>
          <p:nvPr/>
        </p:nvCxnSpPr>
        <p:spPr>
          <a:xfrm flipV="1">
            <a:off x="9871796" y="4655265"/>
            <a:ext cx="952491" cy="5947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a:extLst>
              <a:ext uri="{FF2B5EF4-FFF2-40B4-BE49-F238E27FC236}">
                <a16:creationId xmlns:a16="http://schemas.microsoft.com/office/drawing/2014/main" id="{2940E017-89AA-45F2-B052-5E8BA7953C45}"/>
              </a:ext>
            </a:extLst>
          </p:cNvPr>
          <p:cNvCxnSpPr>
            <a:cxnSpLocks/>
            <a:endCxn id="76" idx="1"/>
          </p:cNvCxnSpPr>
          <p:nvPr/>
        </p:nvCxnSpPr>
        <p:spPr>
          <a:xfrm>
            <a:off x="9921547" y="5982776"/>
            <a:ext cx="949645" cy="4825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Rectangle 85">
            <a:extLst>
              <a:ext uri="{FF2B5EF4-FFF2-40B4-BE49-F238E27FC236}">
                <a16:creationId xmlns:a16="http://schemas.microsoft.com/office/drawing/2014/main" id="{B479F9EA-A7A4-401E-93C4-58FFC202463F}"/>
              </a:ext>
            </a:extLst>
          </p:cNvPr>
          <p:cNvSpPr/>
          <p:nvPr/>
        </p:nvSpPr>
        <p:spPr>
          <a:xfrm>
            <a:off x="206214" y="4678112"/>
            <a:ext cx="1264777" cy="762593"/>
          </a:xfrm>
          <a:prstGeom prst="rect">
            <a:avLst/>
          </a:prstGeom>
          <a:solidFill>
            <a:schemeClr val="accent1">
              <a:lumMod val="60000"/>
              <a:lumOff val="40000"/>
            </a:schemeClr>
          </a:solidFill>
          <a:ln>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OPENS THE ASSISTANT</a:t>
            </a:r>
          </a:p>
        </p:txBody>
      </p:sp>
      <p:cxnSp>
        <p:nvCxnSpPr>
          <p:cNvPr id="87" name="Straight Arrow Connector 86">
            <a:extLst>
              <a:ext uri="{FF2B5EF4-FFF2-40B4-BE49-F238E27FC236}">
                <a16:creationId xmlns:a16="http://schemas.microsoft.com/office/drawing/2014/main" id="{8712C70A-3F3B-452F-8D6B-9B84581F2971}"/>
              </a:ext>
            </a:extLst>
          </p:cNvPr>
          <p:cNvCxnSpPr>
            <a:cxnSpLocks/>
            <a:endCxn id="86" idx="3"/>
          </p:cNvCxnSpPr>
          <p:nvPr/>
        </p:nvCxnSpPr>
        <p:spPr>
          <a:xfrm flipH="1">
            <a:off x="1470991" y="4417555"/>
            <a:ext cx="1650590" cy="6418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8" name="Rectangle 87">
            <a:extLst>
              <a:ext uri="{FF2B5EF4-FFF2-40B4-BE49-F238E27FC236}">
                <a16:creationId xmlns:a16="http://schemas.microsoft.com/office/drawing/2014/main" id="{47597D50-3EC8-474A-8A98-38DAEF4662F2}"/>
              </a:ext>
            </a:extLst>
          </p:cNvPr>
          <p:cNvSpPr/>
          <p:nvPr/>
        </p:nvSpPr>
        <p:spPr>
          <a:xfrm>
            <a:off x="10157791" y="55803"/>
            <a:ext cx="1778125" cy="1147691"/>
          </a:xfrm>
          <a:prstGeom prst="rect">
            <a:avLst/>
          </a:prstGeom>
          <a:solidFill>
            <a:schemeClr val="accent1">
              <a:lumMod val="60000"/>
              <a:lumOff val="40000"/>
            </a:schemeClr>
          </a:solidFill>
          <a:ln>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SCANS THE IMAGE AND DISPLAYS OUTPUT</a:t>
            </a:r>
          </a:p>
        </p:txBody>
      </p:sp>
      <p:cxnSp>
        <p:nvCxnSpPr>
          <p:cNvPr id="89" name="Straight Arrow Connector 88">
            <a:extLst>
              <a:ext uri="{FF2B5EF4-FFF2-40B4-BE49-F238E27FC236}">
                <a16:creationId xmlns:a16="http://schemas.microsoft.com/office/drawing/2014/main" id="{D2FF3BE7-1B0A-4777-BDB6-A092F670D0FC}"/>
              </a:ext>
            </a:extLst>
          </p:cNvPr>
          <p:cNvCxnSpPr>
            <a:cxnSpLocks/>
          </p:cNvCxnSpPr>
          <p:nvPr/>
        </p:nvCxnSpPr>
        <p:spPr>
          <a:xfrm flipV="1">
            <a:off x="10249181" y="1262491"/>
            <a:ext cx="445323" cy="3087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0" name="Rectangle 89">
            <a:extLst>
              <a:ext uri="{FF2B5EF4-FFF2-40B4-BE49-F238E27FC236}">
                <a16:creationId xmlns:a16="http://schemas.microsoft.com/office/drawing/2014/main" id="{1B19AE61-3E1C-4088-ACEA-4DD3A33BDDCF}"/>
              </a:ext>
            </a:extLst>
          </p:cNvPr>
          <p:cNvSpPr/>
          <p:nvPr/>
        </p:nvSpPr>
        <p:spPr>
          <a:xfrm>
            <a:off x="1470991" y="55803"/>
            <a:ext cx="1376513" cy="1090940"/>
          </a:xfrm>
          <a:prstGeom prst="rect">
            <a:avLst/>
          </a:prstGeom>
          <a:solidFill>
            <a:schemeClr val="accent1">
              <a:lumMod val="60000"/>
              <a:lumOff val="40000"/>
            </a:schemeClr>
          </a:solidFill>
          <a:ln>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QUESTIONS PAGE</a:t>
            </a:r>
          </a:p>
        </p:txBody>
      </p:sp>
      <p:cxnSp>
        <p:nvCxnSpPr>
          <p:cNvPr id="91" name="Straight Arrow Connector 90">
            <a:extLst>
              <a:ext uri="{FF2B5EF4-FFF2-40B4-BE49-F238E27FC236}">
                <a16:creationId xmlns:a16="http://schemas.microsoft.com/office/drawing/2014/main" id="{629733C8-6EB3-464F-8409-EC5BA0B258B0}"/>
              </a:ext>
            </a:extLst>
          </p:cNvPr>
          <p:cNvCxnSpPr>
            <a:cxnSpLocks/>
          </p:cNvCxnSpPr>
          <p:nvPr/>
        </p:nvCxnSpPr>
        <p:spPr>
          <a:xfrm flipH="1" flipV="1">
            <a:off x="4704902" y="2071271"/>
            <a:ext cx="1663848" cy="875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9A3CAB06-E14A-4174-8C64-F50026B4B18E}"/>
              </a:ext>
            </a:extLst>
          </p:cNvPr>
          <p:cNvCxnSpPr>
            <a:cxnSpLocks/>
            <a:endCxn id="90" idx="3"/>
          </p:cNvCxnSpPr>
          <p:nvPr/>
        </p:nvCxnSpPr>
        <p:spPr>
          <a:xfrm flipH="1" flipV="1">
            <a:off x="2847504" y="601273"/>
            <a:ext cx="3673650" cy="6312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92119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ltUpDiag">
          <a:fgClr>
            <a:schemeClr val="tx1">
              <a:lumMod val="75000"/>
              <a:lumOff val="25000"/>
            </a:schemeClr>
          </a:fgClr>
          <a:bgClr>
            <a:schemeClr val="tx1">
              <a:lumMod val="85000"/>
              <a:lumOff val="15000"/>
            </a:schemeClr>
          </a:bgClr>
        </a:patt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50F5C92A-4D1D-43E3-AF7C-20F305A96B97}"/>
              </a:ext>
            </a:extLst>
          </p:cNvPr>
          <p:cNvSpPr/>
          <p:nvPr/>
        </p:nvSpPr>
        <p:spPr>
          <a:xfrm>
            <a:off x="5117187" y="2388124"/>
            <a:ext cx="2257720" cy="1536569"/>
          </a:xfrm>
          <a:prstGeom prst="ellipse">
            <a:avLst/>
          </a:prstGeom>
          <a:gradFill flip="none" rotWithShape="1">
            <a:path path="circle">
              <a:fillToRect l="100000" t="100000"/>
            </a:path>
            <a:tileRect r="-100000" b="-100000"/>
          </a:gra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2800" b="1" dirty="0">
                <a:solidFill>
                  <a:schemeClr val="tx1"/>
                </a:solidFill>
                <a:latin typeface="Comic Sans MS" panose="030F0702030302020204" pitchFamily="66" charset="0"/>
              </a:rPr>
              <a:t>AMIGO</a:t>
            </a:r>
          </a:p>
        </p:txBody>
      </p:sp>
      <p:sp>
        <p:nvSpPr>
          <p:cNvPr id="6" name="Rectangle: Rounded Corners 5">
            <a:extLst>
              <a:ext uri="{FF2B5EF4-FFF2-40B4-BE49-F238E27FC236}">
                <a16:creationId xmlns:a16="http://schemas.microsoft.com/office/drawing/2014/main" id="{464211D3-F64C-478D-AC9F-A30F5D62E1CC}"/>
              </a:ext>
            </a:extLst>
          </p:cNvPr>
          <p:cNvSpPr/>
          <p:nvPr/>
        </p:nvSpPr>
        <p:spPr>
          <a:xfrm>
            <a:off x="3365369" y="1879076"/>
            <a:ext cx="1451726" cy="10180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TIMER</a:t>
            </a:r>
          </a:p>
        </p:txBody>
      </p:sp>
      <p:sp>
        <p:nvSpPr>
          <p:cNvPr id="7" name="Rectangle: Rounded Corners 6">
            <a:extLst>
              <a:ext uri="{FF2B5EF4-FFF2-40B4-BE49-F238E27FC236}">
                <a16:creationId xmlns:a16="http://schemas.microsoft.com/office/drawing/2014/main" id="{302FA6F1-3E8A-4ACA-AF45-271FA74C457D}"/>
              </a:ext>
            </a:extLst>
          </p:cNvPr>
          <p:cNvSpPr/>
          <p:nvPr/>
        </p:nvSpPr>
        <p:spPr>
          <a:xfrm>
            <a:off x="7670276" y="3407789"/>
            <a:ext cx="1282045" cy="10180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MYNOTES</a:t>
            </a:r>
          </a:p>
        </p:txBody>
      </p:sp>
      <p:sp>
        <p:nvSpPr>
          <p:cNvPr id="8" name="Rectangle: Rounded Corners 7">
            <a:extLst>
              <a:ext uri="{FF2B5EF4-FFF2-40B4-BE49-F238E27FC236}">
                <a16:creationId xmlns:a16="http://schemas.microsoft.com/office/drawing/2014/main" id="{24A20077-CA31-4377-9770-1D36A3956937}"/>
              </a:ext>
            </a:extLst>
          </p:cNvPr>
          <p:cNvSpPr/>
          <p:nvPr/>
        </p:nvSpPr>
        <p:spPr>
          <a:xfrm>
            <a:off x="3365370" y="3407788"/>
            <a:ext cx="1451726" cy="10180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ASSISTANT</a:t>
            </a:r>
          </a:p>
        </p:txBody>
      </p:sp>
      <p:sp>
        <p:nvSpPr>
          <p:cNvPr id="9" name="Rectangle: Rounded Corners 8">
            <a:extLst>
              <a:ext uri="{FF2B5EF4-FFF2-40B4-BE49-F238E27FC236}">
                <a16:creationId xmlns:a16="http://schemas.microsoft.com/office/drawing/2014/main" id="{28B263F0-95F6-462C-9A71-3AA66D98D271}"/>
              </a:ext>
            </a:extLst>
          </p:cNvPr>
          <p:cNvSpPr/>
          <p:nvPr/>
        </p:nvSpPr>
        <p:spPr>
          <a:xfrm>
            <a:off x="5533532" y="1154784"/>
            <a:ext cx="1420306" cy="10180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solidFill>
                  <a:schemeClr val="tx1"/>
                </a:solidFill>
              </a:rPr>
              <a:t>INTERVIEW</a:t>
            </a:r>
          </a:p>
          <a:p>
            <a:pPr algn="ctr"/>
            <a:r>
              <a:rPr lang="en-IN" dirty="0">
                <a:solidFill>
                  <a:schemeClr val="tx1"/>
                </a:solidFill>
              </a:rPr>
              <a:t>QUESTIONS</a:t>
            </a:r>
          </a:p>
        </p:txBody>
      </p:sp>
      <p:sp>
        <p:nvSpPr>
          <p:cNvPr id="10" name="Rectangle: Rounded Corners 9">
            <a:extLst>
              <a:ext uri="{FF2B5EF4-FFF2-40B4-BE49-F238E27FC236}">
                <a16:creationId xmlns:a16="http://schemas.microsoft.com/office/drawing/2014/main" id="{CAC0B59F-EC16-4DE1-9EE5-08753AD8835F}"/>
              </a:ext>
            </a:extLst>
          </p:cNvPr>
          <p:cNvSpPr/>
          <p:nvPr/>
        </p:nvSpPr>
        <p:spPr>
          <a:xfrm>
            <a:off x="7670276" y="1879076"/>
            <a:ext cx="1282045" cy="10180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AMI-SCAN</a:t>
            </a:r>
          </a:p>
        </p:txBody>
      </p:sp>
      <p:sp>
        <p:nvSpPr>
          <p:cNvPr id="11" name="Rectangle: Rounded Corners 10">
            <a:extLst>
              <a:ext uri="{FF2B5EF4-FFF2-40B4-BE49-F238E27FC236}">
                <a16:creationId xmlns:a16="http://schemas.microsoft.com/office/drawing/2014/main" id="{E3B1B9D1-8678-4F2F-BF31-E0FCAAE8A0EF}"/>
              </a:ext>
            </a:extLst>
          </p:cNvPr>
          <p:cNvSpPr/>
          <p:nvPr/>
        </p:nvSpPr>
        <p:spPr>
          <a:xfrm>
            <a:off x="5602663" y="4139938"/>
            <a:ext cx="1451726" cy="101809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TIC-TAC-TOE</a:t>
            </a:r>
          </a:p>
        </p:txBody>
      </p:sp>
    </p:spTree>
    <p:extLst>
      <p:ext uri="{BB962C8B-B14F-4D97-AF65-F5344CB8AC3E}">
        <p14:creationId xmlns:p14="http://schemas.microsoft.com/office/powerpoint/2010/main" val="299769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narVert">
          <a:fgClr>
            <a:schemeClr val="tx1">
              <a:lumMod val="85000"/>
              <a:lumOff val="15000"/>
            </a:schemeClr>
          </a:fgClr>
          <a:bgClr>
            <a:schemeClr val="tx1">
              <a:lumMod val="85000"/>
              <a:lumOff val="15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BAE7-3321-492A-9C9F-63C4416952C5}"/>
              </a:ext>
            </a:extLst>
          </p:cNvPr>
          <p:cNvSpPr>
            <a:spLocks noGrp="1"/>
          </p:cNvSpPr>
          <p:nvPr>
            <p:ph type="title"/>
          </p:nvPr>
        </p:nvSpPr>
        <p:spPr>
          <a:xfrm>
            <a:off x="1082739" y="2884639"/>
            <a:ext cx="10364451" cy="1596177"/>
          </a:xfrm>
        </p:spPr>
        <p:txBody>
          <a:bodyPr>
            <a:noAutofit/>
          </a:bodyPr>
          <a:lstStyle/>
          <a:p>
            <a:r>
              <a:rPr lang="en-IN" sz="13800" b="1" dirty="0">
                <a:latin typeface="Mistral" panose="03090702030407020403" pitchFamily="66" charset="0"/>
                <a:cs typeface="Calibri" panose="020F0502020204030204" pitchFamily="34" charset="0"/>
              </a:rPr>
              <a:t>Thank you</a:t>
            </a:r>
            <a:br>
              <a:rPr lang="en-IN" sz="8800" b="1" dirty="0">
                <a:latin typeface="Mistral" panose="03090702030407020403" pitchFamily="66" charset="0"/>
                <a:cs typeface="Calibri" panose="020F0502020204030204" pitchFamily="34" charset="0"/>
              </a:rPr>
            </a:br>
            <a:endParaRPr lang="en-IN" sz="8800" b="1" dirty="0">
              <a:latin typeface="Mistral" panose="03090702030407020403" pitchFamily="66" charset="0"/>
            </a:endParaRPr>
          </a:p>
        </p:txBody>
      </p:sp>
    </p:spTree>
    <p:extLst>
      <p:ext uri="{BB962C8B-B14F-4D97-AF65-F5344CB8AC3E}">
        <p14:creationId xmlns:p14="http://schemas.microsoft.com/office/powerpoint/2010/main" val="3826286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84173" y="2170349"/>
            <a:ext cx="7766936" cy="1646302"/>
          </a:xfrm>
        </p:spPr>
        <p:txBody>
          <a:bodyPr>
            <a:normAutofit/>
          </a:bodyPr>
          <a:lstStyle/>
          <a:p>
            <a:pPr algn="ctr"/>
            <a:r>
              <a:rPr lang="en-US" sz="8000" b="1" dirty="0">
                <a:latin typeface="Comic Sans MS" panose="030F0702030302020204" pitchFamily="66" charset="0"/>
              </a:rPr>
              <a:t>AMIGO </a:t>
            </a:r>
          </a:p>
        </p:txBody>
      </p:sp>
    </p:spTree>
    <p:extLst>
      <p:ext uri="{BB962C8B-B14F-4D97-AF65-F5344CB8AC3E}">
        <p14:creationId xmlns:p14="http://schemas.microsoft.com/office/powerpoint/2010/main" val="377401357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65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540565"/>
          </a:xfr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dirty="0">
                <a:solidFill>
                  <a:schemeClr val="bg1"/>
                </a:solidFill>
                <a:latin typeface="Arial Black" pitchFamily="34" charset="0"/>
              </a:rPr>
              <a:t>PROBLEM STATEMENT</a:t>
            </a:r>
          </a:p>
        </p:txBody>
      </p:sp>
      <p:sp>
        <p:nvSpPr>
          <p:cNvPr id="3" name="Content Placeholder 2"/>
          <p:cNvSpPr>
            <a:spLocks noGrp="1"/>
          </p:cNvSpPr>
          <p:nvPr>
            <p:ph idx="1"/>
          </p:nvPr>
        </p:nvSpPr>
        <p:spPr>
          <a:xfrm>
            <a:off x="2021672" y="1751097"/>
            <a:ext cx="8596668" cy="4788851"/>
          </a:xfrm>
        </p:spPr>
        <p:txBody>
          <a:bodyPr>
            <a:normAutofit fontScale="32500" lnSpcReduction="20000"/>
          </a:bodyPr>
          <a:lstStyle/>
          <a:p>
            <a:pPr algn="just">
              <a:buNone/>
            </a:pPr>
            <a:br>
              <a:rPr lang="en-US" dirty="0"/>
            </a:br>
            <a:br>
              <a:rPr lang="en-US" dirty="0"/>
            </a:br>
            <a:br>
              <a:rPr lang="en-US" dirty="0"/>
            </a:br>
            <a:r>
              <a:rPr lang="en-US" sz="6200" dirty="0">
                <a:latin typeface="Calibri" panose="020F0502020204030204" pitchFamily="34" charset="0"/>
                <a:cs typeface="Calibri" panose="020F0502020204030204" pitchFamily="34" charset="0"/>
              </a:rPr>
              <a:t>Since the inception of modern education students have faced the difficulties such that all the useful apps are different and generally difficult to use, the questions are hectic and not specially made for last moments just before an Interview. We, being students have also faced this problem. Another point is a smart scanning system which scans the document for you, extracts the text data classifies it as numbers or alphabets, if they are numbers then, calculate the result out of them and if they are English words, surf the internet and provide the results is not specifically there for the students , the next technology which is not available and is required is a virtual assistant which answers the questions of the fellow students.</a:t>
            </a:r>
            <a:endParaRPr lang="en-IN" sz="6200" dirty="0">
              <a:latin typeface="Calibri" panose="020F0502020204030204" pitchFamily="34" charset="0"/>
              <a:cs typeface="Calibri" panose="020F0502020204030204" pitchFamily="34" charset="0"/>
            </a:endParaRP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75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605789"/>
          </a:xfr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US" sz="4400" dirty="0">
                <a:solidFill>
                  <a:schemeClr val="bg1"/>
                </a:solidFill>
                <a:latin typeface="Arial Black" pitchFamily="34" charset="0"/>
              </a:rPr>
              <a:t>SCOPE</a:t>
            </a:r>
          </a:p>
        </p:txBody>
      </p:sp>
      <p:sp>
        <p:nvSpPr>
          <p:cNvPr id="3" name="Content Placeholder 2"/>
          <p:cNvSpPr>
            <a:spLocks noGrp="1"/>
          </p:cNvSpPr>
          <p:nvPr>
            <p:ph idx="1"/>
          </p:nvPr>
        </p:nvSpPr>
        <p:spPr>
          <a:xfrm>
            <a:off x="1203960" y="2102745"/>
            <a:ext cx="9784080" cy="4539133"/>
          </a:xfrm>
        </p:spPr>
        <p:txBody>
          <a:bodyPr>
            <a:normAutofit/>
          </a:bodyPr>
          <a:lstStyle/>
          <a:p>
            <a:pPr marL="0" indent="0" algn="ctr">
              <a:buNone/>
            </a:pPr>
            <a:br>
              <a:rPr lang="en-US" dirty="0"/>
            </a:br>
            <a:r>
              <a:rPr lang="en-US" sz="2400" dirty="0">
                <a:latin typeface="Calibri" panose="020F0502020204030204" pitchFamily="34" charset="0"/>
                <a:cs typeface="Calibri" panose="020F0502020204030204" pitchFamily="34" charset="0"/>
              </a:rPr>
              <a:t>The Scope of Our Application include the young generation which is the majority population in the country, the average age of people in India is in the age of 20s and in these too majority of people are students and this group is the primary Scope of our Application. The Secondary scope may include the technology geeks and the experimentalists, which have a dire desire to use new and innovative technologies in the market.</a:t>
            </a:r>
            <a:endParaRPr lang="en-IN" sz="2400" dirty="0">
              <a:latin typeface="Calibri" panose="020F0502020204030204" pitchFamily="34" charset="0"/>
              <a:cs typeface="Calibri" panose="020F0502020204030204" pitchFamily="34"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75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75415"/>
            <a:ext cx="12191999" cy="1615979"/>
          </a:xfr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US" sz="4000" b="1" dirty="0">
                <a:solidFill>
                  <a:schemeClr val="bg1"/>
                </a:solidFill>
                <a:latin typeface="Arial Black" pitchFamily="34" charset="0"/>
              </a:rPr>
              <a:t>About AMIG0</a:t>
            </a:r>
          </a:p>
        </p:txBody>
      </p:sp>
      <p:sp>
        <p:nvSpPr>
          <p:cNvPr id="3" name="Content Placeholder 2"/>
          <p:cNvSpPr>
            <a:spLocks noGrp="1"/>
          </p:cNvSpPr>
          <p:nvPr>
            <p:ph idx="1"/>
          </p:nvPr>
        </p:nvSpPr>
        <p:spPr>
          <a:xfrm>
            <a:off x="1932124" y="2246192"/>
            <a:ext cx="8596668" cy="4611808"/>
          </a:xfrm>
        </p:spPr>
        <p:txBody>
          <a:bodyPr>
            <a:noAutofit/>
          </a:bodyPr>
          <a:lstStyle/>
          <a:p>
            <a:pPr marL="0" indent="0" algn="ctr">
              <a:buNone/>
            </a:pPr>
            <a:r>
              <a:rPr lang="en-US" sz="2800" dirty="0">
                <a:latin typeface="Calibri" panose="020F0502020204030204" pitchFamily="34" charset="0"/>
                <a:cs typeface="Calibri" panose="020F0502020204030204" pitchFamily="34" charset="0"/>
              </a:rPr>
              <a:t>Amigo is a Student Friendly App, which The Students can run on their Android Smartphones it has a multiple functionality like a virtual assistant, a scanner system, last moment interview questions, an inbuilt alarm clock, an easy reminder section.</a:t>
            </a:r>
            <a:endParaRPr lang="en-IN" sz="2800" dirty="0">
              <a:latin typeface="Calibri" panose="020F0502020204030204" pitchFamily="34" charset="0"/>
              <a:cs typeface="Calibri" panose="020F0502020204030204" pitchFamily="34" charset="0"/>
            </a:endParaRPr>
          </a:p>
          <a:p>
            <a:pPr marL="0" indent="0">
              <a:buNone/>
            </a:pPr>
            <a:endParaRPr lang="en-US" sz="2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6706567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75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2932-5DF9-4F22-B57E-0B0EBD6AB005}"/>
              </a:ext>
            </a:extLst>
          </p:cNvPr>
          <p:cNvSpPr>
            <a:spLocks noGrp="1"/>
          </p:cNvSpPr>
          <p:nvPr>
            <p:ph type="title"/>
          </p:nvPr>
        </p:nvSpPr>
        <p:spPr>
          <a:xfrm>
            <a:off x="0" y="0"/>
            <a:ext cx="12192000" cy="1596177"/>
          </a:xfr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IN" sz="4000" b="1" dirty="0">
                <a:solidFill>
                  <a:schemeClr val="bg1"/>
                </a:solidFill>
                <a:latin typeface="Arial Black" panose="020B0A04020102020204" pitchFamily="34" charset="0"/>
              </a:rPr>
              <a:t>TECHNOLOGIES USED</a:t>
            </a:r>
          </a:p>
        </p:txBody>
      </p:sp>
      <p:sp>
        <p:nvSpPr>
          <p:cNvPr id="3" name="Content Placeholder 2">
            <a:extLst>
              <a:ext uri="{FF2B5EF4-FFF2-40B4-BE49-F238E27FC236}">
                <a16:creationId xmlns:a16="http://schemas.microsoft.com/office/drawing/2014/main" id="{DFD412CF-FEF5-4ADD-85E2-014AE01170D4}"/>
              </a:ext>
            </a:extLst>
          </p:cNvPr>
          <p:cNvSpPr>
            <a:spLocks noGrp="1"/>
          </p:cNvSpPr>
          <p:nvPr>
            <p:ph idx="1"/>
          </p:nvPr>
        </p:nvSpPr>
        <p:spPr/>
        <p:txBody>
          <a:bodyPr>
            <a:normAutofit/>
          </a:bodyPr>
          <a:lstStyle/>
          <a:p>
            <a:r>
              <a:rPr lang="en-IN" sz="2400" dirty="0"/>
              <a:t>Android studio</a:t>
            </a:r>
          </a:p>
          <a:p>
            <a:r>
              <a:rPr lang="en-IN" sz="2400" dirty="0"/>
              <a:t>Xml for designing</a:t>
            </a:r>
          </a:p>
          <a:p>
            <a:r>
              <a:rPr lang="en-IN" sz="2400" dirty="0"/>
              <a:t>Kotlin </a:t>
            </a:r>
          </a:p>
          <a:p>
            <a:pPr lvl="0"/>
            <a:r>
              <a:rPr lang="en-US" sz="2400" dirty="0"/>
              <a:t>SQLLITE</a:t>
            </a:r>
          </a:p>
          <a:p>
            <a:pPr lvl="0"/>
            <a:r>
              <a:rPr lang="en-US" sz="2400" dirty="0"/>
              <a:t>FIREBASE</a:t>
            </a:r>
            <a:endParaRPr lang="en-IN" sz="2400" dirty="0"/>
          </a:p>
          <a:p>
            <a:r>
              <a:rPr lang="en-US" sz="2400" dirty="0"/>
              <a:t>OpenCV</a:t>
            </a:r>
            <a:endParaRPr lang="en-IN" dirty="0"/>
          </a:p>
        </p:txBody>
      </p:sp>
    </p:spTree>
    <p:extLst>
      <p:ext uri="{BB962C8B-B14F-4D97-AF65-F5344CB8AC3E}">
        <p14:creationId xmlns:p14="http://schemas.microsoft.com/office/powerpoint/2010/main" val="91784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75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8B42B-B0AD-43E8-8FF3-9F3E2DD6D667}"/>
              </a:ext>
            </a:extLst>
          </p:cNvPr>
          <p:cNvSpPr>
            <a:spLocks noGrp="1"/>
          </p:cNvSpPr>
          <p:nvPr>
            <p:ph type="title"/>
          </p:nvPr>
        </p:nvSpPr>
        <p:spPr>
          <a:xfrm>
            <a:off x="0" y="0"/>
            <a:ext cx="12192000" cy="1596177"/>
          </a:xfr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IN" sz="4000" b="1" dirty="0">
                <a:solidFill>
                  <a:schemeClr val="bg1"/>
                </a:solidFill>
                <a:latin typeface="Arial Black" panose="020B0A04020102020204" pitchFamily="34" charset="0"/>
              </a:rPr>
              <a:t>THE OUTPUT WE DESIRE</a:t>
            </a:r>
          </a:p>
        </p:txBody>
      </p:sp>
      <p:sp>
        <p:nvSpPr>
          <p:cNvPr id="3" name="Content Placeholder 2">
            <a:extLst>
              <a:ext uri="{FF2B5EF4-FFF2-40B4-BE49-F238E27FC236}">
                <a16:creationId xmlns:a16="http://schemas.microsoft.com/office/drawing/2014/main" id="{27262F11-3941-47E5-84F8-5E690A10D7A6}"/>
              </a:ext>
            </a:extLst>
          </p:cNvPr>
          <p:cNvSpPr>
            <a:spLocks noGrp="1"/>
          </p:cNvSpPr>
          <p:nvPr>
            <p:ph idx="1"/>
          </p:nvPr>
        </p:nvSpPr>
        <p:spPr/>
        <p:txBody>
          <a:bodyPr>
            <a:normAutofit fontScale="62500" lnSpcReduction="20000"/>
          </a:bodyPr>
          <a:lstStyle/>
          <a:p>
            <a:pPr marL="0" indent="0">
              <a:buNone/>
            </a:pPr>
            <a:r>
              <a:rPr lang="en-IN" sz="3400" dirty="0">
                <a:cs typeface="Calibri" panose="020F0502020204030204" pitchFamily="34" charset="0"/>
              </a:rPr>
              <a:t>We intended to make an app which is easily and freely accessible to all and has the following features:</a:t>
            </a:r>
          </a:p>
          <a:p>
            <a:pPr marL="457200" indent="-457200">
              <a:buFont typeface="+mj-lt"/>
              <a:buAutoNum type="arabicPeriod"/>
            </a:pPr>
            <a:r>
              <a:rPr lang="en-IN" sz="3400" dirty="0">
                <a:cs typeface="Calibri" panose="020F0502020204030204" pitchFamily="34" charset="0"/>
              </a:rPr>
              <a:t>Easy </a:t>
            </a:r>
            <a:r>
              <a:rPr lang="en-IN" sz="3400" dirty="0" err="1">
                <a:cs typeface="Calibri" panose="020F0502020204030204" pitchFamily="34" charset="0"/>
              </a:rPr>
              <a:t>g.u.i.</a:t>
            </a:r>
            <a:r>
              <a:rPr lang="en-IN" sz="3400" dirty="0">
                <a:cs typeface="Calibri" panose="020F0502020204030204" pitchFamily="34" charset="0"/>
              </a:rPr>
              <a:t> , not  complex to use</a:t>
            </a:r>
          </a:p>
          <a:p>
            <a:pPr marL="457200" indent="-457200">
              <a:buFont typeface="+mj-lt"/>
              <a:buAutoNum type="arabicPeriod"/>
            </a:pPr>
            <a:r>
              <a:rPr lang="en-IN" sz="3400" dirty="0">
                <a:cs typeface="Calibri" panose="020F0502020204030204" pitchFamily="34" charset="0"/>
              </a:rPr>
              <a:t>Freely available on play store</a:t>
            </a:r>
          </a:p>
          <a:p>
            <a:pPr marL="457200" indent="-457200">
              <a:buFont typeface="+mj-lt"/>
              <a:buAutoNum type="arabicPeriod"/>
            </a:pPr>
            <a:r>
              <a:rPr lang="en-IN" sz="3400" dirty="0">
                <a:cs typeface="Calibri" panose="020F0502020204030204" pitchFamily="34" charset="0"/>
              </a:rPr>
              <a:t>The virtual assistant is smart and trained enough to solve the  student’s queries</a:t>
            </a:r>
          </a:p>
          <a:p>
            <a:pPr marL="457200" indent="-457200">
              <a:buFont typeface="+mj-lt"/>
              <a:buAutoNum type="arabicPeriod"/>
            </a:pPr>
            <a:r>
              <a:rPr lang="en-IN" sz="3400" dirty="0">
                <a:cs typeface="Calibri" panose="020F0502020204030204" pitchFamily="34" charset="0"/>
              </a:rPr>
              <a:t>Every problem students ever faced must be solved effectively using the app.</a:t>
            </a:r>
            <a:br>
              <a:rPr lang="en-IN" sz="3400" dirty="0">
                <a:cs typeface="Calibri" panose="020F0502020204030204" pitchFamily="34" charset="0"/>
              </a:rPr>
            </a:br>
            <a:endParaRPr lang="en-IN" sz="3400" dirty="0">
              <a:cs typeface="Calibri" panose="020F0502020204030204" pitchFamily="34" charset="0"/>
            </a:endParaRPr>
          </a:p>
          <a:p>
            <a:pPr marL="457200" indent="-457200">
              <a:buFont typeface="+mj-lt"/>
              <a:buAutoNum type="arabicPeriod"/>
            </a:pPr>
            <a:endParaRPr lang="en-IN" dirty="0"/>
          </a:p>
        </p:txBody>
      </p:sp>
    </p:spTree>
    <p:extLst>
      <p:ext uri="{BB962C8B-B14F-4D97-AF65-F5344CB8AC3E}">
        <p14:creationId xmlns:p14="http://schemas.microsoft.com/office/powerpoint/2010/main" val="2729698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75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7E1FE-A907-44F4-8E2F-9ADA389F6D0B}"/>
              </a:ext>
            </a:extLst>
          </p:cNvPr>
          <p:cNvSpPr>
            <a:spLocks noGrp="1"/>
          </p:cNvSpPr>
          <p:nvPr>
            <p:ph type="title"/>
          </p:nvPr>
        </p:nvSpPr>
        <p:spPr>
          <a:xfrm>
            <a:off x="0" y="0"/>
            <a:ext cx="12192000" cy="1596177"/>
          </a:xfr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IN" sz="4000" b="1" dirty="0">
                <a:solidFill>
                  <a:schemeClr val="bg1"/>
                </a:solidFill>
                <a:latin typeface="Arial Black" panose="020B0A04020102020204" pitchFamily="34" charset="0"/>
              </a:rPr>
              <a:t>Amigo in near future</a:t>
            </a:r>
          </a:p>
        </p:txBody>
      </p:sp>
      <p:sp>
        <p:nvSpPr>
          <p:cNvPr id="3" name="Content Placeholder 2">
            <a:extLst>
              <a:ext uri="{FF2B5EF4-FFF2-40B4-BE49-F238E27FC236}">
                <a16:creationId xmlns:a16="http://schemas.microsoft.com/office/drawing/2014/main" id="{B78F6647-6E25-4B57-88B0-333B2FD63CB0}"/>
              </a:ext>
            </a:extLst>
          </p:cNvPr>
          <p:cNvSpPr>
            <a:spLocks noGrp="1"/>
          </p:cNvSpPr>
          <p:nvPr>
            <p:ph idx="1"/>
          </p:nvPr>
        </p:nvSpPr>
        <p:spPr/>
        <p:txBody>
          <a:bodyPr>
            <a:normAutofit/>
          </a:bodyPr>
          <a:lstStyle/>
          <a:p>
            <a:pPr marL="0" indent="0">
              <a:buNone/>
            </a:pPr>
            <a:r>
              <a:rPr lang="en-IN" sz="2400" dirty="0">
                <a:latin typeface="Calibri" panose="020F0502020204030204" pitchFamily="34" charset="0"/>
                <a:cs typeface="Calibri" panose="020F0502020204030204" pitchFamily="34" charset="0"/>
              </a:rPr>
              <a:t>After a stable release we intend to do the following upgrades:</a:t>
            </a:r>
          </a:p>
          <a:p>
            <a:pPr marL="457200" indent="-457200">
              <a:buFont typeface="+mj-lt"/>
              <a:buAutoNum type="arabicPeriod"/>
            </a:pPr>
            <a:r>
              <a:rPr lang="en-IN" sz="2400" dirty="0">
                <a:latin typeface="Calibri" panose="020F0502020204030204" pitchFamily="34" charset="0"/>
                <a:cs typeface="Calibri" panose="020F0502020204030204" pitchFamily="34" charset="0"/>
              </a:rPr>
              <a:t>Release an </a:t>
            </a:r>
            <a:r>
              <a:rPr lang="en-IN" sz="2400" dirty="0" err="1">
                <a:latin typeface="Calibri" panose="020F0502020204030204" pitchFamily="34" charset="0"/>
                <a:cs typeface="Calibri" panose="020F0502020204030204" pitchFamily="34" charset="0"/>
              </a:rPr>
              <a:t>ios</a:t>
            </a:r>
            <a:r>
              <a:rPr lang="en-IN" sz="2400" dirty="0">
                <a:latin typeface="Calibri" panose="020F0502020204030204" pitchFamily="34" charset="0"/>
                <a:cs typeface="Calibri" panose="020F0502020204030204" pitchFamily="34" charset="0"/>
              </a:rPr>
              <a:t> app</a:t>
            </a:r>
          </a:p>
          <a:p>
            <a:pPr marL="457200" indent="-457200">
              <a:buFont typeface="+mj-lt"/>
              <a:buAutoNum type="arabicPeriod"/>
            </a:pPr>
            <a:r>
              <a:rPr lang="en-IN" sz="2400" dirty="0">
                <a:latin typeface="Calibri" panose="020F0502020204030204" pitchFamily="34" charset="0"/>
                <a:cs typeface="Calibri" panose="020F0502020204030204" pitchFamily="34" charset="0"/>
              </a:rPr>
              <a:t>Develop a social community so that the students may connect with each other</a:t>
            </a:r>
          </a:p>
          <a:p>
            <a:pPr marL="457200" indent="-457200">
              <a:buFont typeface="+mj-lt"/>
              <a:buAutoNum type="arabicPeriod"/>
            </a:pPr>
            <a:r>
              <a:rPr lang="en-IN" sz="2400" dirty="0">
                <a:latin typeface="Calibri" panose="020F0502020204030204" pitchFamily="34" charset="0"/>
                <a:cs typeface="Calibri" panose="020F0502020204030204" pitchFamily="34" charset="0"/>
              </a:rPr>
              <a:t>Group-chat</a:t>
            </a:r>
          </a:p>
          <a:p>
            <a:pPr marL="457200" indent="-457200">
              <a:buFont typeface="+mj-lt"/>
              <a:buAutoNum type="arabicPeriod"/>
            </a:pPr>
            <a:r>
              <a:rPr lang="en-IN" sz="2400" dirty="0">
                <a:latin typeface="Calibri" panose="020F0502020204030204" pitchFamily="34" charset="0"/>
                <a:cs typeface="Calibri" panose="020F0502020204030204" pitchFamily="34" charset="0"/>
              </a:rPr>
              <a:t>Direct messages</a:t>
            </a:r>
          </a:p>
        </p:txBody>
      </p:sp>
    </p:spTree>
    <p:extLst>
      <p:ext uri="{BB962C8B-B14F-4D97-AF65-F5344CB8AC3E}">
        <p14:creationId xmlns:p14="http://schemas.microsoft.com/office/powerpoint/2010/main" val="3303808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75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4BCE-1D21-4D4B-90FB-0113B669F8B3}"/>
              </a:ext>
            </a:extLst>
          </p:cNvPr>
          <p:cNvSpPr>
            <a:spLocks noGrp="1"/>
          </p:cNvSpPr>
          <p:nvPr>
            <p:ph type="title"/>
          </p:nvPr>
        </p:nvSpPr>
        <p:spPr>
          <a:xfrm>
            <a:off x="0" y="0"/>
            <a:ext cx="12192000" cy="1596177"/>
          </a:xfrm>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IN" sz="4400" b="1" dirty="0">
                <a:solidFill>
                  <a:schemeClr val="bg1"/>
                </a:solidFill>
              </a:rPr>
              <a:t>REQUIREMENTS</a:t>
            </a:r>
          </a:p>
        </p:txBody>
      </p:sp>
      <p:sp>
        <p:nvSpPr>
          <p:cNvPr id="3" name="Content Placeholder 2">
            <a:extLst>
              <a:ext uri="{FF2B5EF4-FFF2-40B4-BE49-F238E27FC236}">
                <a16:creationId xmlns:a16="http://schemas.microsoft.com/office/drawing/2014/main" id="{307931D4-F3C1-48F1-A12F-CB0C4E911F3C}"/>
              </a:ext>
            </a:extLst>
          </p:cNvPr>
          <p:cNvSpPr>
            <a:spLocks noGrp="1"/>
          </p:cNvSpPr>
          <p:nvPr>
            <p:ph idx="1"/>
          </p:nvPr>
        </p:nvSpPr>
        <p:spPr>
          <a:xfrm>
            <a:off x="913774" y="1792057"/>
            <a:ext cx="10364452" cy="3424107"/>
          </a:xfrm>
        </p:spPr>
        <p:txBody>
          <a:bodyPr>
            <a:normAutofit fontScale="25000" lnSpcReduction="20000"/>
          </a:bodyPr>
          <a:lstStyle/>
          <a:p>
            <a:r>
              <a:rPr lang="en-IN" sz="7200" b="1" dirty="0">
                <a:latin typeface="Calibri" panose="020F0502020204030204" pitchFamily="34" charset="0"/>
                <a:cs typeface="Calibri" panose="020F0502020204030204" pitchFamily="34" charset="0"/>
              </a:rPr>
              <a:t>SOFTWARE REQUIREMENTS:</a:t>
            </a:r>
          </a:p>
          <a:p>
            <a:pPr marL="0" indent="0">
              <a:buNone/>
            </a:pPr>
            <a:r>
              <a:rPr lang="en-US" sz="7200" dirty="0">
                <a:latin typeface="Calibri" panose="020F0502020204030204" pitchFamily="34" charset="0"/>
                <a:cs typeface="Calibri" panose="020F0502020204030204" pitchFamily="34" charset="0"/>
              </a:rPr>
              <a:t>Android with version 4.2 or more</a:t>
            </a:r>
          </a:p>
          <a:p>
            <a:pPr marL="0" indent="0">
              <a:buNone/>
            </a:pPr>
            <a:endParaRPr lang="en-US" sz="7200" dirty="0">
              <a:latin typeface="Calibri" panose="020F0502020204030204" pitchFamily="34" charset="0"/>
              <a:cs typeface="Calibri" panose="020F0502020204030204" pitchFamily="34" charset="0"/>
            </a:endParaRPr>
          </a:p>
          <a:p>
            <a:r>
              <a:rPr lang="en-US" sz="7200" b="1" dirty="0">
                <a:latin typeface="Calibri" panose="020F0502020204030204" pitchFamily="34" charset="0"/>
                <a:cs typeface="Calibri" panose="020F0502020204030204" pitchFamily="34" charset="0"/>
              </a:rPr>
              <a:t>HARDWARE REQUIREMENTS:</a:t>
            </a:r>
          </a:p>
          <a:p>
            <a:pPr marL="0" indent="0">
              <a:buNone/>
            </a:pPr>
            <a:r>
              <a:rPr lang="en-US" sz="7200" dirty="0">
                <a:latin typeface="Calibri" panose="020F0502020204030204" pitchFamily="34" charset="0"/>
                <a:cs typeface="Calibri" panose="020F0502020204030204" pitchFamily="34" charset="0"/>
              </a:rPr>
              <a:t> Server Side:</a:t>
            </a:r>
            <a:endParaRPr lang="en-IN" sz="7200" dirty="0">
              <a:latin typeface="Calibri" panose="020F0502020204030204" pitchFamily="34" charset="0"/>
              <a:cs typeface="Calibri" panose="020F0502020204030204" pitchFamily="34" charset="0"/>
            </a:endParaRPr>
          </a:p>
          <a:p>
            <a:pPr lvl="0"/>
            <a:r>
              <a:rPr lang="en-US" sz="7200" dirty="0">
                <a:latin typeface="Calibri" panose="020F0502020204030204" pitchFamily="34" charset="0"/>
                <a:cs typeface="Calibri" panose="020F0502020204030204" pitchFamily="34" charset="0"/>
              </a:rPr>
              <a:t>Android Phone with version 4.2 or more</a:t>
            </a:r>
            <a:endParaRPr lang="en-IN" sz="7200" dirty="0">
              <a:latin typeface="Calibri" panose="020F0502020204030204" pitchFamily="34" charset="0"/>
              <a:cs typeface="Calibri" panose="020F0502020204030204" pitchFamily="34" charset="0"/>
            </a:endParaRPr>
          </a:p>
          <a:p>
            <a:pPr lvl="0"/>
            <a:r>
              <a:rPr lang="en-US" sz="7200" dirty="0">
                <a:latin typeface="Calibri" panose="020F0502020204030204" pitchFamily="34" charset="0"/>
                <a:cs typeface="Calibri" panose="020F0502020204030204" pitchFamily="34" charset="0"/>
              </a:rPr>
              <a:t>Processor: Core i5 processor or higher</a:t>
            </a:r>
            <a:endParaRPr lang="en-IN" sz="7200" dirty="0">
              <a:latin typeface="Calibri" panose="020F0502020204030204" pitchFamily="34" charset="0"/>
              <a:cs typeface="Calibri" panose="020F0502020204030204" pitchFamily="34" charset="0"/>
            </a:endParaRPr>
          </a:p>
          <a:p>
            <a:pPr lvl="0"/>
            <a:r>
              <a:rPr lang="en-US" sz="7200" dirty="0">
                <a:latin typeface="Calibri" panose="020F0502020204030204" pitchFamily="34" charset="0"/>
                <a:cs typeface="Calibri" panose="020F0502020204030204" pitchFamily="34" charset="0"/>
              </a:rPr>
              <a:t>RAM: 4 GB or more</a:t>
            </a:r>
            <a:endParaRPr lang="en-IN" sz="7200" dirty="0">
              <a:latin typeface="Calibri" panose="020F0502020204030204" pitchFamily="34" charset="0"/>
              <a:cs typeface="Calibri" panose="020F0502020204030204" pitchFamily="34" charset="0"/>
            </a:endParaRPr>
          </a:p>
          <a:p>
            <a:pPr lvl="0"/>
            <a:r>
              <a:rPr lang="en-US" sz="7200" dirty="0">
                <a:latin typeface="Calibri" panose="020F0502020204030204" pitchFamily="34" charset="0"/>
                <a:cs typeface="Calibri" panose="020F0502020204030204" pitchFamily="34" charset="0"/>
              </a:rPr>
              <a:t>Hard Drive: 1 TB or more</a:t>
            </a:r>
            <a:endParaRPr lang="en-IN" sz="7200" dirty="0">
              <a:latin typeface="Calibri" panose="020F0502020204030204" pitchFamily="34" charset="0"/>
              <a:cs typeface="Calibri" panose="020F0502020204030204" pitchFamily="34" charset="0"/>
            </a:endParaRPr>
          </a:p>
          <a:p>
            <a:pPr marL="0" indent="0">
              <a:buNone/>
            </a:pPr>
            <a:r>
              <a:rPr lang="en-US" sz="7200" dirty="0">
                <a:latin typeface="Calibri" panose="020F0502020204030204" pitchFamily="34" charset="0"/>
                <a:cs typeface="Calibri" panose="020F0502020204030204" pitchFamily="34" charset="0"/>
              </a:rPr>
              <a:t> Client side:</a:t>
            </a:r>
            <a:endParaRPr lang="en-IN" sz="7200" dirty="0">
              <a:latin typeface="Calibri" panose="020F0502020204030204" pitchFamily="34" charset="0"/>
              <a:cs typeface="Calibri" panose="020F0502020204030204" pitchFamily="34" charset="0"/>
            </a:endParaRPr>
          </a:p>
          <a:p>
            <a:pPr lvl="0"/>
            <a:r>
              <a:rPr lang="en-US" sz="7200" dirty="0">
                <a:latin typeface="Calibri" panose="020F0502020204030204" pitchFamily="34" charset="0"/>
                <a:cs typeface="Calibri" panose="020F0502020204030204" pitchFamily="34" charset="0"/>
              </a:rPr>
              <a:t>Android Phone with version 4.2 or more</a:t>
            </a:r>
            <a:endParaRPr lang="en-IN" sz="7200" dirty="0">
              <a:latin typeface="Calibri" panose="020F0502020204030204" pitchFamily="34" charset="0"/>
              <a:cs typeface="Calibri" panose="020F0502020204030204" pitchFamily="34" charset="0"/>
            </a:endParaRPr>
          </a:p>
          <a:p>
            <a:pPr lvl="0"/>
            <a:r>
              <a:rPr lang="en-US" sz="7200" dirty="0">
                <a:latin typeface="Calibri" panose="020F0502020204030204" pitchFamily="34" charset="0"/>
                <a:cs typeface="Calibri" panose="020F0502020204030204" pitchFamily="34" charset="0"/>
              </a:rPr>
              <a:t>RAM: 2 GB or more</a:t>
            </a:r>
            <a:endParaRPr lang="en-IN" sz="7200" dirty="0">
              <a:latin typeface="Calibri" panose="020F0502020204030204" pitchFamily="34" charset="0"/>
              <a:cs typeface="Calibri" panose="020F0502020204030204" pitchFamily="34" charset="0"/>
            </a:endParaRPr>
          </a:p>
          <a:p>
            <a:endParaRPr lang="en-IN" sz="7200" dirty="0">
              <a:latin typeface="Calibri" panose="020F0502020204030204" pitchFamily="34" charset="0"/>
              <a:cs typeface="Calibri" panose="020F0502020204030204" pitchFamily="34" charset="0"/>
            </a:endParaRPr>
          </a:p>
          <a:p>
            <a:endParaRPr lang="en-IN" dirty="0"/>
          </a:p>
          <a:p>
            <a:endParaRPr lang="en-IN" dirty="0"/>
          </a:p>
        </p:txBody>
      </p:sp>
    </p:spTree>
    <p:extLst>
      <p:ext uri="{BB962C8B-B14F-4D97-AF65-F5344CB8AC3E}">
        <p14:creationId xmlns:p14="http://schemas.microsoft.com/office/powerpoint/2010/main" val="259722013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822</TotalTime>
  <Words>506</Words>
  <Application>Microsoft Office PowerPoint</Application>
  <PresentationFormat>Widescreen</PresentationFormat>
  <Paragraphs>70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Comic Sans MS</vt:lpstr>
      <vt:lpstr>Mistral</vt:lpstr>
      <vt:lpstr>Tw Cen MT</vt:lpstr>
      <vt:lpstr>Droplet</vt:lpstr>
      <vt:lpstr>SHRI VAISHNAV VIDYAPEETH VISHWAVIDYALAYA </vt:lpstr>
      <vt:lpstr>AMIGO </vt:lpstr>
      <vt:lpstr>PROBLEM STATEMENT</vt:lpstr>
      <vt:lpstr>SCOPE</vt:lpstr>
      <vt:lpstr>About AMIG0</vt:lpstr>
      <vt:lpstr>TECHNOLOGIES USED</vt:lpstr>
      <vt:lpstr>THE OUTPUT WE DESIRE</vt:lpstr>
      <vt:lpstr>Amigo in near future</vt:lpstr>
      <vt:lpstr>REQUIREMENTS</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AURORA</dc:title>
  <dc:creator>admin</dc:creator>
  <cp:lastModifiedBy>Abhinav Dixit</cp:lastModifiedBy>
  <cp:revision>59</cp:revision>
  <dcterms:created xsi:type="dcterms:W3CDTF">2019-04-11T04:12:41Z</dcterms:created>
  <dcterms:modified xsi:type="dcterms:W3CDTF">2020-03-04T11:14:31Z</dcterms:modified>
</cp:coreProperties>
</file>