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3"/>
    <p:sldId id="16140622" r:id="rId4"/>
    <p:sldId id="262" r:id="rId5"/>
    <p:sldId id="263" r:id="rId6"/>
    <p:sldId id="265" r:id="rId7"/>
    <p:sldId id="267" r:id="rId8"/>
    <p:sldId id="16140626" r:id="rId9"/>
    <p:sldId id="16140635" r:id="rId10"/>
    <p:sldId id="16140636" r:id="rId11"/>
    <p:sldId id="16140628" r:id="rId12"/>
    <p:sldId id="268" r:id="rId13"/>
    <p:sldId id="16140623" r:id="rId14"/>
    <p:sldId id="269" r:id="rId15"/>
    <p:sldId id="16140624" r:id="rId16"/>
    <p:sldId id="16140627"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7" autoAdjust="0"/>
    <p:restoredTop sz="94719"/>
  </p:normalViewPr>
  <p:slideViewPr>
    <p:cSldViewPr snapToGrid="0" showGuides="1">
      <p:cViewPr varScale="1">
        <p:scale>
          <a:sx n="120" d="100"/>
          <a:sy n="120" d="100"/>
        </p:scale>
        <p:origin x="280" y="184"/>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ustomXml" Target="../customXml/item3.xml"/><Relationship Id="rId24" Type="http://schemas.openxmlformats.org/officeDocument/2006/relationships/customXml" Target="../customXml/item2.xml"/><Relationship Id="rId23" Type="http://schemas.openxmlformats.org/officeDocument/2006/relationships/customXml" Target="../customXml/item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IN" altLang="en-US" b="1" dirty="0">
                <a:solidFill>
                  <a:schemeClr val="accent1"/>
                </a:solidFill>
                <a:latin typeface="Arial" panose="020B0604020202020204" pitchFamily="34" charset="0"/>
                <a:cs typeface="Arial" panose="020B0604020202020204" pitchFamily="34" charset="0"/>
              </a:rPr>
              <a:t>GYM</a:t>
            </a:r>
            <a:r>
              <a:rPr lang="en-US" b="1" dirty="0">
                <a:solidFill>
                  <a:schemeClr val="accent1"/>
                </a:solidFill>
                <a:latin typeface="Arial" panose="020B0604020202020204" pitchFamily="34" charset="0"/>
                <a:cs typeface="Arial" panose="020B0604020202020204" pitchFamily="34" charset="0"/>
              </a:rPr>
              <a:t> chatbot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r>
              <a:rPr lang="en-IN" altLang="en-US" sz="2000" b="1" dirty="0">
                <a:solidFill>
                  <a:schemeClr val="accent1">
                    <a:lumMod val="75000"/>
                  </a:schemeClr>
                </a:solidFill>
                <a:latin typeface="Arial" panose="020B0604020202020204" pitchFamily="34" charset="0"/>
                <a:cs typeface="Arial" panose="020B0604020202020204" pitchFamily="34" charset="0"/>
              </a:rPr>
              <a:t> </a:t>
            </a:r>
            <a:r>
              <a:rPr lang="en-IN" altLang="en-US" sz="2000" b="1" dirty="0">
                <a:solidFill>
                  <a:schemeClr val="accent1">
                    <a:lumMod val="75000"/>
                  </a:schemeClr>
                </a:solidFill>
                <a:latin typeface="Arial" panose="020B0604020202020204"/>
                <a:cs typeface="Arial" panose="020B0604020202020204"/>
              </a:rPr>
              <a:t>Abhinav</a:t>
            </a:r>
            <a:r>
              <a:rPr lang="en-US" sz="2000" b="1" dirty="0">
                <a:solidFill>
                  <a:schemeClr val="accent1">
                    <a:lumMod val="75000"/>
                  </a:schemeClr>
                </a:solidFill>
                <a:latin typeface="Arial" panose="020B0604020202020204"/>
                <a:cs typeface="Arial" panose="020B0604020202020204"/>
              </a:rPr>
              <a:t> </a:t>
            </a:r>
            <a:r>
              <a:rPr lang="en-IN" altLang="en-US" sz="2000" b="1" dirty="0">
                <a:solidFill>
                  <a:schemeClr val="accent1">
                    <a:lumMod val="75000"/>
                  </a:schemeClr>
                </a:solidFill>
                <a:latin typeface="Arial" panose="020B0604020202020204"/>
                <a:cs typeface="Arial" panose="020B0604020202020204"/>
              </a:rPr>
              <a:t>.</a:t>
            </a:r>
            <a:endParaRPr lang="en-US" sz="2000" b="1" dirty="0">
              <a:solidFill>
                <a:schemeClr val="accent1">
                  <a:lumMod val="75000"/>
                </a:schemeClr>
              </a:solidFill>
              <a:latin typeface="Arial" panose="020B0604020202020204"/>
              <a:cs typeface="Arial" panose="020B0604020202020204"/>
            </a:endParaRPr>
          </a:p>
          <a:p>
            <a:r>
              <a:rPr lang="en-IN" altLang="en-US" sz="2000" b="1" dirty="0">
                <a:solidFill>
                  <a:schemeClr val="accent1">
                    <a:lumMod val="75000"/>
                  </a:schemeClr>
                </a:solidFill>
                <a:latin typeface="Arial" panose="020B0604020202020204"/>
                <a:cs typeface="Arial" panose="020B0604020202020204"/>
              </a:rPr>
              <a:t>College</a:t>
            </a:r>
            <a:r>
              <a:rPr lang="en-US" sz="2000" b="1" dirty="0">
                <a:solidFill>
                  <a:schemeClr val="accent1">
                    <a:lumMod val="75000"/>
                  </a:schemeClr>
                </a:solidFill>
                <a:latin typeface="Arial" panose="020B0604020202020204"/>
                <a:cs typeface="Arial" panose="020B0604020202020204"/>
              </a:rPr>
              <a:t>-</a:t>
            </a:r>
            <a:r>
              <a:rPr lang="en-IN" altLang="en-US" sz="2000" b="1" dirty="0">
                <a:solidFill>
                  <a:schemeClr val="accent1">
                    <a:lumMod val="75000"/>
                  </a:schemeClr>
                </a:solidFill>
                <a:latin typeface="Arial" panose="020B0604020202020204"/>
                <a:cs typeface="Arial" panose="020B0604020202020204"/>
              </a:rPr>
              <a:t> University of Petroleum and Energy Studies,Dehradun</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Department</a:t>
            </a:r>
            <a:r>
              <a:rPr lang="en-IN" altLang="en-US" sz="2000" b="1" dirty="0">
                <a:solidFill>
                  <a:schemeClr val="accent1">
                    <a:lumMod val="75000"/>
                  </a:schemeClr>
                </a:solidFill>
                <a:latin typeface="Arial" panose="020B0604020202020204"/>
                <a:cs typeface="Arial" panose="020B0604020202020204"/>
              </a:rPr>
              <a:t>- B.Tech CSE</a:t>
            </a:r>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Project Link(GitHub, Google drive link)</a:t>
            </a:r>
            <a:endParaRPr lang="en-US" dirty="0"/>
          </a:p>
        </p:txBody>
      </p:sp>
      <p:sp>
        <p:nvSpPr>
          <p:cNvPr id="4" name="Content Placeholder 3"/>
          <p:cNvSpPr>
            <a:spLocks noGrp="1"/>
          </p:cNvSpPr>
          <p:nvPr>
            <p:ph idx="1"/>
          </p:nvPr>
        </p:nvSpPr>
        <p:spPr/>
        <p:txBody>
          <a:bodyPr/>
          <a:lstStyle/>
          <a:p>
            <a:pPr marL="0" indent="0">
              <a:buNone/>
            </a:pPr>
            <a:r>
              <a:rPr lang="en-IN" sz="1600" dirty="0">
                <a:latin typeface="Arial" panose="020B0604020202020204" pitchFamily="34" charset="0"/>
                <a:cs typeface="Arial" panose="020B0604020202020204" pitchFamily="34" charset="0"/>
                <a:sym typeface="+mn-ea"/>
              </a:rPr>
              <a:t>https://web-chat.global.assistant.watson.appdomain.cloud/preview.html?backgroundImageURL=https%3A%2F%2Fau-syd.assistant.watson.cloud.ibm.com%2Fpublic%2Fimages%2Fupx-b0125abb-df59-4ef2-b8f2-2407ac81c212%3A%3A145f31b3-46a4-4dd5-b610-befe3e981443&amp;integrationID=1e91c128-3ef8-4043-8c03-0e25c74e9ab8&amp;region=au-syd&amp;serviceInstanceID=b0125abb-df59-4ef2-b8f2-2407ac81c212</a:t>
            </a:r>
            <a:endParaRPr lang="en-IN" sz="1600" dirty="0">
              <a:latin typeface="Arial" panose="020B0604020202020204" pitchFamily="34" charset="0"/>
              <a:cs typeface="Arial" panose="020B0604020202020204" pitchFamily="34" charset="0"/>
              <a:sym typeface="+mn-ea"/>
            </a:endParaRPr>
          </a:p>
        </p:txBody>
      </p:sp>
      <p:sp>
        <p:nvSpPr>
          <p:cNvPr id="2" name="TextBox 1"/>
          <p:cNvSpPr txBox="1"/>
          <p:nvPr/>
        </p:nvSpPr>
        <p:spPr>
          <a:xfrm>
            <a:off x="3902149" y="2551814"/>
            <a:ext cx="184731" cy="369332"/>
          </a:xfrm>
          <a:prstGeom prst="rect">
            <a:avLst/>
          </a:prstGeom>
          <a:noFill/>
        </p:spPr>
        <p:txBody>
          <a:bodyPr wrap="none" rtlCol="0">
            <a:spAutoFit/>
          </a:bodyPr>
          <a:lstStyle/>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0" indent="0">
              <a:buNone/>
            </a:pPr>
            <a:r>
              <a:rPr lang="en-US" sz="1600" dirty="0">
                <a:latin typeface="Arial" panose="020B0604020202020204" pitchFamily="34" charset="0"/>
                <a:cs typeface="Arial" panose="020B0604020202020204" pitchFamily="34" charset="0"/>
              </a:rPr>
              <a:t>In conclusion, creating a gym and fitness chatbot provides an effective solution to enhance the experience for current members and potential clients. By utilizing natural language processing and secure data collection, the chatbot guides users through various gym-related processes and delivers timely, accurate information. Its user-friendly interface and feedback mechanism ensure continuous improvement and optimization, leading to a seamless and efficient experience for both gym members and the administration.</a:t>
            </a:r>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05435" indent="-305435"/>
            <a:r>
              <a:rPr lang="en-US" sz="1800" b="1" dirty="0">
                <a:latin typeface="Arial" panose="020B0604020202020204" pitchFamily="34" charset="0"/>
                <a:cs typeface="Arial" panose="020B0604020202020204" pitchFamily="34" charset="0"/>
              </a:rPr>
              <a:t>Personalized Fitness Recommendations:</a:t>
            </a:r>
            <a:r>
              <a:rPr lang="en-IN" altLang="en-US" sz="1800" b="1"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Tailored exercise and diet plans based on user data and progress.</a:t>
            </a:r>
            <a:endParaRPr lang="en-US" sz="1800" dirty="0">
              <a:latin typeface="Arial" panose="020B0604020202020204" pitchFamily="34" charset="0"/>
              <a:cs typeface="Arial" panose="020B0604020202020204" pitchFamily="34" charset="0"/>
            </a:endParaRPr>
          </a:p>
          <a:p>
            <a:pPr marL="305435" indent="-305435"/>
            <a:r>
              <a:rPr lang="en-US" sz="1800" b="1" dirty="0">
                <a:latin typeface="Arial" panose="020B0604020202020204" pitchFamily="34" charset="0"/>
                <a:cs typeface="Arial" panose="020B0604020202020204" pitchFamily="34" charset="0"/>
              </a:rPr>
              <a:t>Integration with Wearable Devices:</a:t>
            </a:r>
            <a:r>
              <a:rPr lang="en-IN" altLang="en-US" sz="1800" b="1"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Real-time health data monitoring for more accurate and personalized advice</a:t>
            </a:r>
            <a:r>
              <a:rPr lang="en-IN" altLang="en-US" sz="1800" dirty="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p>
            <a:pPr marL="305435" indent="-305435"/>
            <a:r>
              <a:rPr lang="en-US" sz="1800" b="1" dirty="0">
                <a:latin typeface="Arial" panose="020B0604020202020204" pitchFamily="34" charset="0"/>
                <a:cs typeface="Arial" panose="020B0604020202020204" pitchFamily="34" charset="0"/>
              </a:rPr>
              <a:t>Virtual Training Sessions:</a:t>
            </a:r>
            <a:r>
              <a:rPr lang="en-IN" altLang="en-US" sz="1800" b="1"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Live guidance and virtual classes through video calls or augmented reality.</a:t>
            </a:r>
            <a:endParaRPr lang="en-US" sz="1800" dirty="0">
              <a:latin typeface="Arial" panose="020B0604020202020204" pitchFamily="34" charset="0"/>
              <a:cs typeface="Arial" panose="020B0604020202020204" pitchFamily="34" charset="0"/>
            </a:endParaRPr>
          </a:p>
          <a:p>
            <a:pPr marL="305435" indent="-305435"/>
            <a:r>
              <a:rPr lang="en-US" sz="1800" b="1" dirty="0">
                <a:latin typeface="Arial" panose="020B0604020202020204" pitchFamily="34" charset="0"/>
                <a:cs typeface="Arial" panose="020B0604020202020204" pitchFamily="34" charset="0"/>
              </a:rPr>
              <a:t>Community Engagement and Social Features:</a:t>
            </a:r>
            <a:r>
              <a:rPr lang="en-IN" altLang="en-US" sz="1800" b="1"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Building a community of members through shared progress, fitness challenges, and discussion forums.</a:t>
            </a:r>
            <a:endParaRPr lang="en-US" sz="1800" dirty="0">
              <a:latin typeface="Arial" panose="020B0604020202020204" pitchFamily="34" charset="0"/>
              <a:cs typeface="Arial" panose="020B0604020202020204" pitchFamily="34" charset="0"/>
            </a:endParaRP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1800" dirty="0">
                <a:latin typeface="Arial" panose="020B0604020202020204" pitchFamily="34" charset="0"/>
                <a:cs typeface="Arial" panose="020B0604020202020204" pitchFamily="34" charset="0"/>
                <a:sym typeface="+mn-ea"/>
              </a:rPr>
              <a:t>IBM watsonx Assistant Documentation</a:t>
            </a:r>
            <a:endParaRPr lang="en-IN" sz="1800" dirty="0">
              <a:latin typeface="Arial" panose="020B0604020202020204" pitchFamily="34" charset="0"/>
              <a:cs typeface="Arial" panose="020B0604020202020204" pitchFamily="34" charset="0"/>
              <a:sym typeface="+mn-ea"/>
            </a:endParaRPr>
          </a:p>
          <a:p>
            <a:pPr marL="305435" indent="-305435"/>
            <a:r>
              <a:rPr lang="en-IN" sz="1800">
                <a:latin typeface="Arial" panose="020B0604020202020204" pitchFamily="34" charset="0"/>
                <a:cs typeface="Arial" panose="020B0604020202020204" pitchFamily="34" charset="0"/>
              </a:rPr>
              <a:t>IBM Developer Resources</a:t>
            </a:r>
            <a:endParaRPr lang="en-IN" sz="180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anose="020B0604020202020204" pitchFamily="34" charset="0"/>
                <a:cs typeface="Arial" panose="020B0604020202020204" pitchFamily="34" charset="0"/>
              </a:rPr>
              <a:t>course certificate 1 </a:t>
            </a:r>
            <a:endParaRPr lang="en-IN" sz="3200" b="1" dirty="0">
              <a:solidFill>
                <a:srgbClr val="00B0F0"/>
              </a:solidFill>
              <a:latin typeface="Arial" panose="020B0604020202020204" pitchFamily="34" charset="0"/>
              <a:cs typeface="Arial" panose="020B0604020202020204" pitchFamily="34" charset="0"/>
            </a:endParaRPr>
          </a:p>
        </p:txBody>
      </p:sp>
      <p:pic>
        <p:nvPicPr>
          <p:cNvPr id="3" name="Content Placeholder 2" descr="Abhinav's Course1 certificate"/>
          <p:cNvPicPr>
            <a:picLocks noGrp="1" noChangeAspect="1"/>
          </p:cNvPicPr>
          <p:nvPr>
            <p:ph idx="1"/>
          </p:nvPr>
        </p:nvPicPr>
        <p:blipFill>
          <a:blip r:embed="rId1"/>
          <a:stretch>
            <a:fillRect/>
          </a:stretch>
        </p:blipFill>
        <p:spPr>
          <a:xfrm>
            <a:off x="2115185" y="1362710"/>
            <a:ext cx="7433310" cy="53282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anose="020B0604020202020204" pitchFamily="34" charset="0"/>
                <a:cs typeface="Arial" panose="020B0604020202020204" pitchFamily="34" charset="0"/>
              </a:rPr>
              <a:t>course certificate 2 </a:t>
            </a:r>
            <a:endParaRPr lang="en-IN" sz="3200" b="1" dirty="0">
              <a:solidFill>
                <a:srgbClr val="00B0F0"/>
              </a:solidFill>
              <a:latin typeface="Arial" panose="020B0604020202020204" pitchFamily="34" charset="0"/>
              <a:cs typeface="Arial" panose="020B0604020202020204" pitchFamily="34" charset="0"/>
            </a:endParaRPr>
          </a:p>
        </p:txBody>
      </p:sp>
      <p:pic>
        <p:nvPicPr>
          <p:cNvPr id="3" name="Content Placeholder 2" descr="Abhinav's Course2 certificate"/>
          <p:cNvPicPr>
            <a:picLocks noGrp="1" noChangeAspect="1"/>
          </p:cNvPicPr>
          <p:nvPr>
            <p:ph idx="1"/>
          </p:nvPr>
        </p:nvPicPr>
        <p:blipFill>
          <a:blip r:embed="rId1"/>
          <a:stretch>
            <a:fillRect/>
          </a:stretch>
        </p:blipFill>
        <p:spPr>
          <a:xfrm>
            <a:off x="2059305" y="1301750"/>
            <a:ext cx="7434000" cy="529845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endParaRPr lang="en-US" b="1" dirty="0">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r>
              <a:rPr lang="en-US" sz="2000" dirty="0">
                <a:latin typeface="Arial" panose="020B0604020202020204"/>
                <a:ea typeface="+mn-lt"/>
                <a:cs typeface="+mn-lt"/>
              </a:rPr>
              <a:t> </a:t>
            </a:r>
            <a:endParaRPr lang="en-US" dirty="0">
              <a:latin typeface="Arial" panose="020B0604020202020204"/>
              <a:ea typeface="+mn-lt"/>
              <a:cs typeface="+mn-lt"/>
            </a:endParaRPr>
          </a:p>
          <a:p>
            <a:r>
              <a:rPr lang="en-US" sz="2000" b="1" dirty="0">
                <a:latin typeface="Arial" panose="020B0604020202020204"/>
                <a:ea typeface="+mn-lt"/>
                <a:cs typeface="Arial" panose="020B0604020202020204"/>
              </a:rPr>
              <a:t>Result</a:t>
            </a:r>
            <a:endParaRPr lang="en-US" sz="2000" b="1" dirty="0">
              <a:latin typeface="Arial" panose="020B0604020202020204"/>
              <a:ea typeface="+mn-lt"/>
              <a:cs typeface="Arial" panose="020B0604020202020204"/>
            </a:endParaRPr>
          </a:p>
          <a:p>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06048" y="1400192"/>
            <a:ext cx="11029615" cy="4673324"/>
          </a:xfrm>
        </p:spPr>
        <p:txBody>
          <a:bodyPr/>
          <a:lstStyle/>
          <a:p>
            <a:pPr marL="0" indent="0">
              <a:buNone/>
            </a:pPr>
            <a:r>
              <a:rPr lang="en-US" sz="1800" dirty="0">
                <a:latin typeface="Arial" panose="020B0604020202020204" pitchFamily="34" charset="0"/>
                <a:cs typeface="Arial" panose="020B0604020202020204" pitchFamily="34" charset="0"/>
              </a:rPr>
              <a:t>Create a </a:t>
            </a:r>
            <a:r>
              <a:rPr lang="en-IN" altLang="en-US" sz="1800" dirty="0">
                <a:latin typeface="Arial" panose="020B0604020202020204" pitchFamily="34" charset="0"/>
                <a:cs typeface="Arial" panose="020B0604020202020204" pitchFamily="34" charset="0"/>
              </a:rPr>
              <a:t>g</a:t>
            </a:r>
            <a:r>
              <a:rPr lang="en-US" sz="1800" dirty="0">
                <a:latin typeface="Arial" panose="020B0604020202020204" pitchFamily="34" charset="0"/>
                <a:cs typeface="Arial" panose="020B0604020202020204" pitchFamily="34" charset="0"/>
              </a:rPr>
              <a:t>yms and fitness </a:t>
            </a:r>
            <a:r>
              <a:rPr lang="en-IN" altLang="en-US" sz="1800" dirty="0">
                <a:latin typeface="Arial" panose="020B0604020202020204" pitchFamily="34" charset="0"/>
                <a:cs typeface="Arial" panose="020B0604020202020204" pitchFamily="34" charset="0"/>
              </a:rPr>
              <a:t>chatbot</a:t>
            </a:r>
            <a:r>
              <a:rPr lang="en-US" sz="1800" dirty="0">
                <a:latin typeface="Arial" panose="020B0604020202020204" pitchFamily="34" charset="0"/>
                <a:cs typeface="Arial" panose="020B0604020202020204" pitchFamily="34" charset="0"/>
              </a:rPr>
              <a:t> to enhance member experience through technology. One effective solution is the implementation of a gym chatbot that can provide instant responses and assistance to members and potential clients. This chatbot will address common queries and facilitate various processes, such as understanding fee structures, getting diet and workout plans, hiring personal trainers, and applying to become a personal trainer</a:t>
            </a:r>
            <a:endParaRPr lang="en-US" sz="18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p:cNvSpPr>
            <a:spLocks noGrp="1"/>
          </p:cNvSpPr>
          <p:nvPr>
            <p:ph idx="1"/>
          </p:nvPr>
        </p:nvSpPr>
        <p:spPr>
          <a:xfrm>
            <a:off x="441960" y="1134745"/>
            <a:ext cx="11613515" cy="5516245"/>
          </a:xfrm>
        </p:spPr>
        <p:txBody>
          <a:bodyPr vert="horz" lIns="91440" tIns="45720" rIns="91440" bIns="45720" rtlCol="0" anchor="ctr">
            <a:noAutofit/>
          </a:bodyPr>
          <a:lstStyle/>
          <a:p>
            <a:pPr marL="342900" indent="-342900">
              <a:buFont typeface="+mj-lt"/>
              <a:buAutoNum type="arabicPeriod"/>
            </a:pPr>
            <a:r>
              <a:rPr lang="en-US" sz="1600" b="1" dirty="0">
                <a:latin typeface="Arial" panose="020B0604020202020204" pitchFamily="34" charset="0"/>
                <a:cs typeface="Arial" panose="020B0604020202020204" pitchFamily="34" charset="0"/>
              </a:rPr>
              <a:t>User Interaction</a:t>
            </a:r>
            <a:r>
              <a:rPr lang="en-US" sz="1600" dirty="0">
                <a:latin typeface="Arial" panose="020B0604020202020204" pitchFamily="34" charset="0"/>
                <a:cs typeface="Arial" panose="020B0604020202020204" pitchFamily="34" charset="0"/>
              </a:rPr>
              <a:t>: The chatbot engages users in natural language conversations, using prompts and responses to guide them through various processes related to the gym, such as membership registration, workout planning, and personal training services.</a:t>
            </a:r>
            <a:endParaRPr lang="en-US" sz="1600" dirty="0">
              <a:latin typeface="Arial" panose="020B0604020202020204" pitchFamily="34" charset="0"/>
              <a:cs typeface="Arial" panose="020B0604020202020204" pitchFamily="34" charset="0"/>
            </a:endParaRPr>
          </a:p>
          <a:p>
            <a:pPr marL="342900" indent="-342900">
              <a:buFont typeface="+mj-lt"/>
              <a:buAutoNum type="arabicPeriod"/>
            </a:pPr>
            <a:r>
              <a:rPr lang="en-US" sz="1600" b="1" dirty="0">
                <a:latin typeface="Arial" panose="020B0604020202020204" pitchFamily="34" charset="0"/>
                <a:cs typeface="Arial" panose="020B0604020202020204" pitchFamily="34" charset="0"/>
              </a:rPr>
              <a:t>Information Collection</a:t>
            </a:r>
            <a:r>
              <a:rPr lang="en-US" sz="1600" dirty="0">
                <a:latin typeface="Arial" panose="020B0604020202020204" pitchFamily="34" charset="0"/>
                <a:cs typeface="Arial" panose="020B0604020202020204" pitchFamily="34" charset="0"/>
              </a:rPr>
              <a:t>:</a:t>
            </a:r>
            <a:r>
              <a:rPr lang="en-IN" altLang="en-US"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It prompts users to input their name, mobile number, fitness goals, preferred workout times, and any specific dietary requirements, storing this information securely.</a:t>
            </a:r>
            <a:endParaRPr lang="en-US" sz="1600" dirty="0">
              <a:latin typeface="Arial" panose="020B0604020202020204" pitchFamily="34" charset="0"/>
              <a:cs typeface="Arial" panose="020B0604020202020204" pitchFamily="34" charset="0"/>
            </a:endParaRPr>
          </a:p>
          <a:p>
            <a:pPr marL="342900" indent="-342900">
              <a:buFont typeface="+mj-lt"/>
              <a:buAutoNum type="arabicPeriod"/>
            </a:pPr>
            <a:r>
              <a:rPr lang="en-US" sz="1600" b="1" dirty="0">
                <a:latin typeface="Arial" panose="020B0604020202020204" pitchFamily="34" charset="0"/>
                <a:cs typeface="Arial" panose="020B0604020202020204" pitchFamily="34" charset="0"/>
              </a:rPr>
              <a:t>Query Handling: </a:t>
            </a:r>
            <a:r>
              <a:rPr lang="en-US" sz="1600" dirty="0">
                <a:latin typeface="Arial" panose="020B0604020202020204" pitchFamily="34" charset="0"/>
                <a:cs typeface="Arial" panose="020B0604020202020204" pitchFamily="34" charset="0"/>
              </a:rPr>
              <a:t>The chatbot responds to inquiries about membership fee structures, workout plans, diet recommendations, personal training options, and general gym information with accurate and helpful responses.</a:t>
            </a:r>
            <a:endParaRPr lang="en-US" sz="1600" dirty="0">
              <a:latin typeface="Arial" panose="020B0604020202020204" pitchFamily="34" charset="0"/>
              <a:cs typeface="Arial" panose="020B0604020202020204" pitchFamily="34" charset="0"/>
            </a:endParaRPr>
          </a:p>
          <a:p>
            <a:pPr marL="342900" indent="-342900">
              <a:buFont typeface="+mj-lt"/>
              <a:buAutoNum type="arabicPeriod"/>
            </a:pPr>
            <a:r>
              <a:rPr lang="en-US" sz="1600" b="1" dirty="0">
                <a:latin typeface="Arial" panose="020B0604020202020204" pitchFamily="34" charset="0"/>
                <a:cs typeface="Arial" panose="020B0604020202020204" pitchFamily="34" charset="0"/>
              </a:rPr>
              <a:t>User Guidance: </a:t>
            </a:r>
            <a:r>
              <a:rPr lang="en-US" sz="1600" dirty="0">
                <a:latin typeface="Arial" panose="020B0604020202020204" pitchFamily="34" charset="0"/>
                <a:cs typeface="Arial" panose="020B0604020202020204" pitchFamily="34" charset="0"/>
              </a:rPr>
              <a:t>It provides step-by-step guidance, directing users on how to proceed with membership registration, booking personal training sessions, following workout routines, and adhering to dietary plans, including any deadlines and necessary documentation.</a:t>
            </a:r>
            <a:endParaRPr lang="en-US" sz="1600" dirty="0">
              <a:latin typeface="Arial" panose="020B0604020202020204" pitchFamily="34" charset="0"/>
              <a:cs typeface="Arial" panose="020B0604020202020204" pitchFamily="34" charset="0"/>
            </a:endParaRPr>
          </a:p>
          <a:p>
            <a:pPr marL="342900" indent="-342900">
              <a:buFont typeface="+mj-lt"/>
              <a:buAutoNum type="arabicPeriod"/>
            </a:pPr>
            <a:r>
              <a:rPr lang="en-US" sz="1600" b="1" dirty="0">
                <a:latin typeface="Arial" panose="020B0604020202020204" pitchFamily="34" charset="0"/>
                <a:cs typeface="Arial" panose="020B0604020202020204" pitchFamily="34" charset="0"/>
              </a:rPr>
              <a:t>Feedback Mechanism</a:t>
            </a:r>
            <a:r>
              <a:rPr lang="en-US" sz="1600" dirty="0">
                <a:latin typeface="Arial" panose="020B0604020202020204" pitchFamily="34" charset="0"/>
                <a:cs typeface="Arial" panose="020B0604020202020204" pitchFamily="34" charset="0"/>
              </a:rPr>
              <a:t>: The chatbot incorporates a feedback mechanism to improve its responses and user experience over time, ensuring continuous optimization and better service delivery.</a:t>
            </a:r>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600">
                <a:solidFill>
                  <a:srgbClr val="0F0F0F"/>
                </a:solidFill>
                <a:latin typeface="Arial" panose="020B0604020202020204" pitchFamily="34" charset="0"/>
                <a:ea typeface="+mn-lt"/>
                <a:cs typeface="Arial" panose="020B0604020202020204" pitchFamily="34" charset="0"/>
                <a:sym typeface="+mn-ea"/>
              </a:rPr>
              <a:t>The "System Approach" section outlines the overall strategy and methodology for developing and implementing the gym chatbot. </a:t>
            </a:r>
            <a:endParaRPr lang="en-IN" sz="1600">
              <a:solidFill>
                <a:srgbClr val="0F0F0F"/>
              </a:solidFill>
              <a:latin typeface="Arial" panose="020B0604020202020204" pitchFamily="34" charset="0"/>
              <a:ea typeface="+mn-lt"/>
              <a:cs typeface="Arial" panose="020B0604020202020204" pitchFamily="34" charset="0"/>
            </a:endParaRPr>
          </a:p>
          <a:p>
            <a:pPr marL="0" indent="0">
              <a:buNone/>
            </a:pPr>
            <a:r>
              <a:rPr lang="en-IN" sz="1600">
                <a:solidFill>
                  <a:srgbClr val="0F0F0F"/>
                </a:solidFill>
                <a:latin typeface="Arial" panose="020B0604020202020204" pitchFamily="34" charset="0"/>
                <a:ea typeface="+mn-lt"/>
                <a:cs typeface="Arial" panose="020B0604020202020204" pitchFamily="34" charset="0"/>
                <a:sym typeface="+mn-ea"/>
              </a:rPr>
              <a:t>Here's a suggested structure for this section:</a:t>
            </a:r>
            <a:endParaRPr lang="en-IN" sz="1600">
              <a:solidFill>
                <a:srgbClr val="0F0F0F"/>
              </a:solidFill>
              <a:latin typeface="Arial" panose="020B0604020202020204" pitchFamily="34" charset="0"/>
              <a:ea typeface="+mn-lt"/>
              <a:cs typeface="Arial" panose="020B0604020202020204" pitchFamily="34" charset="0"/>
            </a:endParaRPr>
          </a:p>
          <a:p>
            <a:pPr marL="305435" indent="-305435"/>
            <a:r>
              <a:rPr lang="en-IN" sz="1600" b="1">
                <a:solidFill>
                  <a:srgbClr val="0F0F0F"/>
                </a:solidFill>
                <a:latin typeface="Arial" panose="020B0604020202020204" pitchFamily="34" charset="0"/>
                <a:cs typeface="Arial" panose="020B0604020202020204" pitchFamily="34" charset="0"/>
                <a:sym typeface="+mn-ea"/>
              </a:rPr>
              <a:t>System requirements:</a:t>
            </a:r>
            <a:r>
              <a:rPr lang="en-IN" sz="1600">
                <a:solidFill>
                  <a:srgbClr val="0F0F0F"/>
                </a:solidFill>
                <a:latin typeface="Arial" panose="020B0604020202020204" pitchFamily="34" charset="0"/>
                <a:cs typeface="Arial" panose="020B0604020202020204" pitchFamily="34" charset="0"/>
                <a:sym typeface="+mn-ea"/>
              </a:rPr>
              <a:t> W</a:t>
            </a:r>
            <a:r>
              <a:rPr lang="en-IN" sz="1600" dirty="0">
                <a:solidFill>
                  <a:srgbClr val="0F0F0F"/>
                </a:solidFill>
                <a:latin typeface="Arial" panose="020B0604020202020204" pitchFamily="34" charset="0"/>
                <a:cs typeface="Arial" panose="020B0604020202020204" pitchFamily="34" charset="0"/>
                <a:sym typeface="+mn-ea"/>
              </a:rPr>
              <a:t>indows 11 operating system , 8GB RAM, i5 Processor</a:t>
            </a:r>
            <a:endParaRPr lang="en-IN" sz="1600">
              <a:solidFill>
                <a:srgbClr val="0F0F0F"/>
              </a:solidFill>
              <a:latin typeface="Arial" panose="020B0604020202020204" pitchFamily="34" charset="0"/>
              <a:cs typeface="Arial" panose="020B0604020202020204" pitchFamily="34" charset="0"/>
            </a:endParaRPr>
          </a:p>
          <a:p>
            <a:pPr marL="305435" indent="-305435"/>
            <a:r>
              <a:rPr lang="en-IN" sz="1600" b="1">
                <a:solidFill>
                  <a:srgbClr val="0F0F0F"/>
                </a:solidFill>
                <a:latin typeface="Arial" panose="020B0604020202020204" pitchFamily="34" charset="0"/>
                <a:cs typeface="Arial" panose="020B0604020202020204" pitchFamily="34" charset="0"/>
                <a:sym typeface="+mn-ea"/>
              </a:rPr>
              <a:t>Library required to build the model:</a:t>
            </a:r>
            <a:r>
              <a:rPr lang="en-IN" sz="1600">
                <a:solidFill>
                  <a:srgbClr val="0F0F0F"/>
                </a:solidFill>
                <a:latin typeface="Arial" panose="020B0604020202020204" pitchFamily="34" charset="0"/>
                <a:cs typeface="Arial" panose="020B0604020202020204" pitchFamily="34" charset="0"/>
                <a:sym typeface="+mn-ea"/>
              </a:rPr>
              <a:t> </a:t>
            </a:r>
            <a:r>
              <a:rPr lang="en-IN" sz="1600" dirty="0">
                <a:solidFill>
                  <a:srgbClr val="0F0F0F"/>
                </a:solidFill>
                <a:latin typeface="Arial" panose="020B0604020202020204" pitchFamily="34" charset="0"/>
                <a:cs typeface="Arial" panose="020B0604020202020204" pitchFamily="34" charset="0"/>
                <a:sym typeface="+mn-ea"/>
              </a:rPr>
              <a:t>IBM </a:t>
            </a:r>
            <a:r>
              <a:rPr lang="en-IN" sz="1600" dirty="0" err="1">
                <a:solidFill>
                  <a:srgbClr val="0F0F0F"/>
                </a:solidFill>
                <a:latin typeface="Arial" panose="020B0604020202020204" pitchFamily="34" charset="0"/>
                <a:cs typeface="Arial" panose="020B0604020202020204" pitchFamily="34" charset="0"/>
                <a:sym typeface="+mn-ea"/>
              </a:rPr>
              <a:t>Watsonx</a:t>
            </a:r>
            <a:r>
              <a:rPr lang="en-IN" sz="1600" dirty="0">
                <a:solidFill>
                  <a:srgbClr val="0F0F0F"/>
                </a:solidFill>
                <a:latin typeface="Arial" panose="020B0604020202020204" pitchFamily="34" charset="0"/>
                <a:cs typeface="Arial" panose="020B0604020202020204" pitchFamily="34" charset="0"/>
                <a:sym typeface="+mn-ea"/>
              </a:rPr>
              <a:t> assistant</a:t>
            </a:r>
            <a:endParaRPr lang="en-IN" sz="1600" b="1" dirty="0">
              <a:solidFill>
                <a:srgbClr val="0F0F0F"/>
              </a:solidFill>
              <a:latin typeface="Arial" panose="020B0604020202020204" pitchFamily="34" charset="0"/>
              <a:cs typeface="Arial" panose="020B0604020202020204" pitchFamily="3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pPr marL="0" indent="0">
              <a:buNone/>
            </a:pPr>
            <a:r>
              <a:rPr lang="en-US" sz="1600">
                <a:latin typeface="Arial" panose="020B0604020202020204" pitchFamily="34" charset="0"/>
                <a:cs typeface="Arial" panose="020B0604020202020204" pitchFamily="34" charset="0"/>
              </a:rPr>
              <a:t>A gym and fitness chatbot is designed to simplify the membership process and improve the experience for both existing members and</a:t>
            </a:r>
            <a:r>
              <a:rPr lang="en-IN"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clients. Users can</a:t>
            </a:r>
            <a:r>
              <a:rPr lang="en-IN" alt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interact with the bot to get information about membership options, class schedules,</a:t>
            </a:r>
            <a:r>
              <a:rPr lang="en-IN" altLang="en-US" sz="1600">
                <a:latin typeface="Arial" panose="020B0604020202020204" pitchFamily="34" charset="0"/>
                <a:cs typeface="Arial" panose="020B0604020202020204" pitchFamily="34" charset="0"/>
              </a:rPr>
              <a:t> workouts, diet and </a:t>
            </a:r>
            <a:r>
              <a:rPr lang="en-US" sz="1600">
                <a:latin typeface="Arial" panose="020B0604020202020204" pitchFamily="34" charset="0"/>
                <a:cs typeface="Arial" panose="020B0604020202020204" pitchFamily="34" charset="0"/>
              </a:rPr>
              <a:t>general gym details. The bot securely collects essential details such as name, mobile number, fitness goals, preferred workout times, and membership preferences. It addresses common questions and facilitates processes like understanding fee structures, getting personalized diet and workout plans, hiring personal trainers, and applying to become a personal trainer. The chatbot effectively manages inquiries, provides accurate responses, and includes a feedback mechanism for ongoing improvement.</a:t>
            </a:r>
            <a:endParaRPr lang="en-US" sz="160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7" name="Content Placeholder 6"/>
          <p:cNvPicPr>
            <a:picLocks noGrp="1" noChangeAspect="1"/>
          </p:cNvPicPr>
          <p:nvPr>
            <p:ph sz="half" idx="2"/>
          </p:nvPr>
        </p:nvPicPr>
        <p:blipFill>
          <a:blip r:embed="rId1"/>
          <a:stretch>
            <a:fillRect/>
          </a:stretch>
        </p:blipFill>
        <p:spPr>
          <a:xfrm>
            <a:off x="6416040" y="2058035"/>
            <a:ext cx="5194935" cy="3135630"/>
          </a:xfrm>
          <a:prstGeom prst="rect">
            <a:avLst/>
          </a:prstGeom>
        </p:spPr>
      </p:pic>
      <p:pic>
        <p:nvPicPr>
          <p:cNvPr id="14" name="Content Placeholder 13"/>
          <p:cNvPicPr>
            <a:picLocks noGrp="1" noChangeAspect="1"/>
          </p:cNvPicPr>
          <p:nvPr>
            <p:ph sz="half" idx="1"/>
          </p:nvPr>
        </p:nvPicPr>
        <p:blipFill>
          <a:blip r:embed="rId2"/>
          <a:stretch>
            <a:fillRect/>
          </a:stretch>
        </p:blipFill>
        <p:spPr>
          <a:xfrm>
            <a:off x="581025" y="2058035"/>
            <a:ext cx="5194935" cy="31362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a:solidFill>
                  <a:schemeClr val="accent1"/>
                </a:solidFill>
                <a:latin typeface="Arial" panose="020B0604020202020204"/>
                <a:ea typeface="+mj-lt"/>
                <a:cs typeface="Arial" panose="020B0604020202020204"/>
                <a:sym typeface="+mn-ea"/>
              </a:rPr>
              <a:t>Result</a:t>
            </a:r>
            <a:endParaRPr lang="en-US" sz="4000" b="1">
              <a:solidFill>
                <a:schemeClr val="accent1"/>
              </a:solidFill>
              <a:latin typeface="Arial" panose="020B0604020202020204"/>
              <a:ea typeface="+mj-lt"/>
              <a:cs typeface="Arial" panose="020B0604020202020204"/>
              <a:sym typeface="+mn-ea"/>
            </a:endParaRPr>
          </a:p>
        </p:txBody>
      </p:sp>
      <p:pic>
        <p:nvPicPr>
          <p:cNvPr id="9" name="Content Placeholder 8"/>
          <p:cNvPicPr>
            <a:picLocks noGrp="1" noChangeAspect="1"/>
          </p:cNvPicPr>
          <p:nvPr>
            <p:ph sz="half" idx="1"/>
          </p:nvPr>
        </p:nvPicPr>
        <p:blipFill>
          <a:blip r:embed="rId1"/>
          <a:stretch>
            <a:fillRect/>
          </a:stretch>
        </p:blipFill>
        <p:spPr>
          <a:xfrm>
            <a:off x="581025" y="1391285"/>
            <a:ext cx="3371215" cy="4469765"/>
          </a:xfrm>
          <a:prstGeom prst="rect">
            <a:avLst/>
          </a:prstGeom>
        </p:spPr>
      </p:pic>
      <p:pic>
        <p:nvPicPr>
          <p:cNvPr id="11" name="Content Placeholder 10"/>
          <p:cNvPicPr>
            <a:picLocks noGrp="1" noChangeAspect="1"/>
          </p:cNvPicPr>
          <p:nvPr>
            <p:ph sz="half" idx="2"/>
          </p:nvPr>
        </p:nvPicPr>
        <p:blipFill>
          <a:blip r:embed="rId2"/>
          <a:stretch>
            <a:fillRect/>
          </a:stretch>
        </p:blipFill>
        <p:spPr>
          <a:xfrm>
            <a:off x="4544060" y="1391285"/>
            <a:ext cx="3320415" cy="4469765"/>
          </a:xfrm>
          <a:prstGeom prst="rect">
            <a:avLst/>
          </a:prstGeom>
        </p:spPr>
      </p:pic>
      <p:pic>
        <p:nvPicPr>
          <p:cNvPr id="14" name="Picture 13"/>
          <p:cNvPicPr>
            <a:picLocks noChangeAspect="1"/>
          </p:cNvPicPr>
          <p:nvPr/>
        </p:nvPicPr>
        <p:blipFill>
          <a:blip r:embed="rId3"/>
          <a:stretch>
            <a:fillRect/>
          </a:stretch>
        </p:blipFill>
        <p:spPr>
          <a:xfrm>
            <a:off x="8254365" y="1391920"/>
            <a:ext cx="3356610" cy="44691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a:solidFill>
                  <a:schemeClr val="accent1"/>
                </a:solidFill>
                <a:latin typeface="Arial" panose="020B0604020202020204"/>
                <a:ea typeface="+mj-lt"/>
                <a:cs typeface="Arial" panose="020B0604020202020204"/>
                <a:sym typeface="+mn-ea"/>
              </a:rPr>
              <a:t>Result</a:t>
            </a:r>
            <a:endParaRPr lang="en-US" sz="4000" b="1">
              <a:solidFill>
                <a:schemeClr val="accent1"/>
              </a:solidFill>
              <a:latin typeface="Arial" panose="020B0604020202020204"/>
              <a:ea typeface="+mj-lt"/>
              <a:cs typeface="Arial" panose="020B0604020202020204"/>
              <a:sym typeface="+mn-ea"/>
            </a:endParaRPr>
          </a:p>
        </p:txBody>
      </p:sp>
      <p:pic>
        <p:nvPicPr>
          <p:cNvPr id="7" name="Content Placeholder 6"/>
          <p:cNvPicPr>
            <a:picLocks noGrp="1" noChangeAspect="1"/>
          </p:cNvPicPr>
          <p:nvPr>
            <p:ph sz="half" idx="1"/>
          </p:nvPr>
        </p:nvPicPr>
        <p:blipFill>
          <a:blip r:embed="rId1"/>
          <a:stretch>
            <a:fillRect/>
          </a:stretch>
        </p:blipFill>
        <p:spPr>
          <a:xfrm>
            <a:off x="581025" y="1391285"/>
            <a:ext cx="3341370" cy="4469765"/>
          </a:xfrm>
          <a:prstGeom prst="rect">
            <a:avLst/>
          </a:prstGeom>
        </p:spPr>
      </p:pic>
      <p:pic>
        <p:nvPicPr>
          <p:cNvPr id="8" name="Content Placeholder 7"/>
          <p:cNvPicPr>
            <a:picLocks noGrp="1" noChangeAspect="1"/>
          </p:cNvPicPr>
          <p:nvPr>
            <p:ph sz="half" idx="2"/>
          </p:nvPr>
        </p:nvPicPr>
        <p:blipFill>
          <a:blip r:embed="rId2"/>
          <a:stretch>
            <a:fillRect/>
          </a:stretch>
        </p:blipFill>
        <p:spPr>
          <a:xfrm>
            <a:off x="4657090" y="1391285"/>
            <a:ext cx="3338195" cy="4469765"/>
          </a:xfrm>
          <a:prstGeom prst="rect">
            <a:avLst/>
          </a:prstGeom>
        </p:spPr>
      </p:pic>
      <p:pic>
        <p:nvPicPr>
          <p:cNvPr id="9" name="Picture 8"/>
          <p:cNvPicPr>
            <a:picLocks noChangeAspect="1"/>
          </p:cNvPicPr>
          <p:nvPr/>
        </p:nvPicPr>
        <p:blipFill>
          <a:blip r:embed="rId3"/>
          <a:stretch>
            <a:fillRect/>
          </a:stretch>
        </p:blipFill>
        <p:spPr>
          <a:xfrm>
            <a:off x="8289290" y="1391285"/>
            <a:ext cx="3423920" cy="458724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4422</Words>
  <Application>WPS Presentation</Application>
  <PresentationFormat>Widescreen</PresentationFormat>
  <Paragraphs>75</Paragraphs>
  <Slides>16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Arial</vt:lpstr>
      <vt:lpstr>SimSun</vt:lpstr>
      <vt:lpstr>Wingdings</vt:lpstr>
      <vt:lpstr>Wingdings 2</vt:lpstr>
      <vt:lpstr>Wingdings</vt:lpstr>
      <vt:lpstr>Arial</vt:lpstr>
      <vt:lpstr>Calibri</vt:lpstr>
      <vt:lpstr>Calibri Light</vt:lpstr>
      <vt:lpstr>Microsoft YaHei</vt:lpstr>
      <vt:lpstr>Arial Unicode MS</vt:lpstr>
      <vt:lpstr>Franklin Gothic Demi</vt:lpstr>
      <vt:lpstr>Segoe Print</vt:lpstr>
      <vt:lpstr>Franklin Gothic Book</vt:lpstr>
      <vt:lpstr>DividendVTI</vt:lpstr>
      <vt:lpstr>GYM chatbot</vt:lpstr>
      <vt:lpstr>OUTLINE</vt:lpstr>
      <vt:lpstr>Problem Statement</vt:lpstr>
      <vt:lpstr>Proposed Solution</vt:lpstr>
      <vt:lpstr>System  Approach</vt:lpstr>
      <vt:lpstr>Result</vt:lpstr>
      <vt:lpstr>Result</vt:lpstr>
      <vt:lpstr>Result</vt:lpstr>
      <vt:lpstr>Result</vt:lpstr>
      <vt:lpstr>Project Link(GitHub, Google drive link)</vt:lpstr>
      <vt:lpstr>Conclusion</vt:lpstr>
      <vt:lpstr>PowerPoint 演示文稿</vt:lpstr>
      <vt:lpstr>References</vt:lpstr>
      <vt:lpstr>course certificate 1 </vt:lpstr>
      <vt:lpstr>course certificate 2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kakaa</cp:lastModifiedBy>
  <cp:revision>35</cp:revision>
  <dcterms:created xsi:type="dcterms:W3CDTF">2021-05-26T16:50:00Z</dcterms:created>
  <dcterms:modified xsi:type="dcterms:W3CDTF">2024-06-29T11:10:51Z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3D631301D3A24619A49CC040B9EA97BF_13</vt:lpwstr>
  </property>
  <property fmtid="{D5CDD505-2E9C-101B-9397-08002B2CF9AE}" pid="4" name="KSOProductBuildVer">
    <vt:lpwstr>1033-12.2.0.13472</vt:lpwstr>
  </property>
</Properties>
</file>