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58" r:id="rId7"/>
    <p:sldId id="261" r:id="rId8"/>
    <p:sldId id="263" r:id="rId9"/>
    <p:sldId id="264" r:id="rId10"/>
    <p:sldId id="265" r:id="rId11"/>
    <p:sldId id="267" r:id="rId12"/>
    <p:sldId id="266" r:id="rId13"/>
    <p:sldId id="268" r:id="rId14"/>
    <p:sldId id="269"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3AFA034-9043-4EB7-8B10-6BFA569EF47A}" type="datetimeFigureOut">
              <a:rPr lang="en-IN" smtClean="0"/>
              <a:t>05-03-2024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320747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AFA034-9043-4EB7-8B10-6BFA569EF47A}"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288291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3AFA034-9043-4EB7-8B10-6BFA569EF47A}" type="datetimeFigureOut">
              <a:rPr lang="en-IN" smtClean="0"/>
              <a:t>05-03-2024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3315434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3AFA034-9043-4EB7-8B10-6BFA569EF47A}" type="datetimeFigureOut">
              <a:rPr lang="en-IN" smtClean="0"/>
              <a:t>05-03-2024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A616D64-9B53-47BC-A7AF-7747A595AE7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910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3AFA034-9043-4EB7-8B10-6BFA569EF47A}" type="datetimeFigureOut">
              <a:rPr lang="en-IN" smtClean="0"/>
              <a:t>05-03-2024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2253135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AFA034-9043-4EB7-8B10-6BFA569EF47A}"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2594148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AFA034-9043-4EB7-8B10-6BFA569EF47A}"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609412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FA034-9043-4EB7-8B10-6BFA569EF47A}"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1060059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3AFA034-9043-4EB7-8B10-6BFA569EF47A}" type="datetimeFigureOut">
              <a:rPr lang="en-IN" smtClean="0"/>
              <a:t>05-03-2024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225706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FA034-9043-4EB7-8B10-6BFA569EF47A}"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52578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3AFA034-9043-4EB7-8B10-6BFA569EF47A}" type="datetimeFigureOut">
              <a:rPr lang="en-IN" smtClean="0"/>
              <a:t>05-03-2024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197508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AFA034-9043-4EB7-8B10-6BFA569EF47A}"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211198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AFA034-9043-4EB7-8B10-6BFA569EF47A}" type="datetimeFigureOut">
              <a:rPr lang="en-IN" smtClean="0"/>
              <a:t>05-03-2024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416160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AFA034-9043-4EB7-8B10-6BFA569EF47A}"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10174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FA034-9043-4EB7-8B10-6BFA569EF47A}" type="datetimeFigureOut">
              <a:rPr lang="en-IN" smtClean="0"/>
              <a:t>05-03-2024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1596329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AFA034-9043-4EB7-8B10-6BFA569EF47A}"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209190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AFA034-9043-4EB7-8B10-6BFA569EF47A}"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16D64-9B53-47BC-A7AF-7747A595AE74}" type="slidenum">
              <a:rPr lang="en-IN" smtClean="0"/>
              <a:t>‹#›</a:t>
            </a:fld>
            <a:endParaRPr lang="en-IN"/>
          </a:p>
        </p:txBody>
      </p:sp>
    </p:spTree>
    <p:extLst>
      <p:ext uri="{BB962C8B-B14F-4D97-AF65-F5344CB8AC3E}">
        <p14:creationId xmlns:p14="http://schemas.microsoft.com/office/powerpoint/2010/main" val="323477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AFA034-9043-4EB7-8B10-6BFA569EF47A}" type="datetimeFigureOut">
              <a:rPr lang="en-IN" smtClean="0"/>
              <a:t>05-03-2024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616D64-9B53-47BC-A7AF-7747A595AE74}" type="slidenum">
              <a:rPr lang="en-IN" smtClean="0"/>
              <a:t>‹#›</a:t>
            </a:fld>
            <a:endParaRPr lang="en-IN"/>
          </a:p>
        </p:txBody>
      </p:sp>
    </p:spTree>
    <p:extLst>
      <p:ext uri="{BB962C8B-B14F-4D97-AF65-F5344CB8AC3E}">
        <p14:creationId xmlns:p14="http://schemas.microsoft.com/office/powerpoint/2010/main" val="34317919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1E02-CB3E-023A-98ED-A950F0EC4A3C}"/>
              </a:ext>
            </a:extLst>
          </p:cNvPr>
          <p:cNvSpPr>
            <a:spLocks noGrp="1"/>
          </p:cNvSpPr>
          <p:nvPr>
            <p:ph type="ctrTitle"/>
          </p:nvPr>
        </p:nvSpPr>
        <p:spPr/>
        <p:txBody>
          <a:bodyPr/>
          <a:lstStyle/>
          <a:p>
            <a:r>
              <a:rPr lang="en-IN" dirty="0"/>
              <a:t>LENDING CLUB EDA</a:t>
            </a:r>
          </a:p>
        </p:txBody>
      </p:sp>
      <p:sp>
        <p:nvSpPr>
          <p:cNvPr id="3" name="Subtitle 2">
            <a:extLst>
              <a:ext uri="{FF2B5EF4-FFF2-40B4-BE49-F238E27FC236}">
                <a16:creationId xmlns:a16="http://schemas.microsoft.com/office/drawing/2014/main" id="{A50CE115-B1CB-FD08-3C4A-D1569E121858}"/>
              </a:ext>
            </a:extLst>
          </p:cNvPr>
          <p:cNvSpPr>
            <a:spLocks noGrp="1"/>
          </p:cNvSpPr>
          <p:nvPr>
            <p:ph type="subTitle" idx="1"/>
          </p:nvPr>
        </p:nvSpPr>
        <p:spPr/>
        <p:txBody>
          <a:bodyPr/>
          <a:lstStyle/>
          <a:p>
            <a:r>
              <a:rPr lang="en-IN" u="sng" dirty="0"/>
              <a:t>UNDERSTANDING THE DRIVERS BEHIND LOAN DEFAULT</a:t>
            </a:r>
          </a:p>
        </p:txBody>
      </p:sp>
    </p:spTree>
    <p:extLst>
      <p:ext uri="{BB962C8B-B14F-4D97-AF65-F5344CB8AC3E}">
        <p14:creationId xmlns:p14="http://schemas.microsoft.com/office/powerpoint/2010/main" val="1657868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99B06D-A800-D2F6-DFE2-A6F2DEFD0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809" y="1464915"/>
            <a:ext cx="5844841" cy="5212510"/>
          </a:xfrm>
        </p:spPr>
      </p:pic>
      <p:sp>
        <p:nvSpPr>
          <p:cNvPr id="6" name="TextBox 5">
            <a:extLst>
              <a:ext uri="{FF2B5EF4-FFF2-40B4-BE49-F238E27FC236}">
                <a16:creationId xmlns:a16="http://schemas.microsoft.com/office/drawing/2014/main" id="{9B40F197-251D-3E8E-8164-64320CD00A79}"/>
              </a:ext>
            </a:extLst>
          </p:cNvPr>
          <p:cNvSpPr txBox="1"/>
          <p:nvPr/>
        </p:nvSpPr>
        <p:spPr>
          <a:xfrm>
            <a:off x="6154911" y="1464915"/>
            <a:ext cx="584228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 most number of loans taken are for education.</a:t>
            </a:r>
          </a:p>
          <a:p>
            <a:pPr marL="285750" indent="-285750">
              <a:buFont typeface="Arial" panose="020B0604020202020204" pitchFamily="34" charset="0"/>
              <a:buChar char="•"/>
            </a:pPr>
            <a:r>
              <a:rPr lang="en-IN" dirty="0"/>
              <a:t>Also we see some loans also taken for credit card, debt consolidation etc.</a:t>
            </a:r>
          </a:p>
        </p:txBody>
      </p:sp>
    </p:spTree>
    <p:extLst>
      <p:ext uri="{BB962C8B-B14F-4D97-AF65-F5344CB8AC3E}">
        <p14:creationId xmlns:p14="http://schemas.microsoft.com/office/powerpoint/2010/main" val="349528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EBC6-6756-3351-D941-DCE17168FF78}"/>
              </a:ext>
            </a:extLst>
          </p:cNvPr>
          <p:cNvSpPr>
            <a:spLocks noGrp="1"/>
          </p:cNvSpPr>
          <p:nvPr>
            <p:ph type="ctrTitle"/>
          </p:nvPr>
        </p:nvSpPr>
        <p:spPr/>
        <p:txBody>
          <a:bodyPr/>
          <a:lstStyle/>
          <a:p>
            <a:r>
              <a:rPr lang="en-IN" dirty="0"/>
              <a:t>Bivariate analysis</a:t>
            </a:r>
          </a:p>
        </p:txBody>
      </p:sp>
    </p:spTree>
    <p:extLst>
      <p:ext uri="{BB962C8B-B14F-4D97-AF65-F5344CB8AC3E}">
        <p14:creationId xmlns:p14="http://schemas.microsoft.com/office/powerpoint/2010/main" val="74844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D84E8C-C2FF-0D37-D970-5EAB3BC56B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040" y="1471626"/>
            <a:ext cx="5851960" cy="5182747"/>
          </a:xfrm>
        </p:spPr>
      </p:pic>
      <p:sp>
        <p:nvSpPr>
          <p:cNvPr id="6" name="TextBox 5">
            <a:extLst>
              <a:ext uri="{FF2B5EF4-FFF2-40B4-BE49-F238E27FC236}">
                <a16:creationId xmlns:a16="http://schemas.microsoft.com/office/drawing/2014/main" id="{88314A42-37E3-CE3C-A014-B519012DAF03}"/>
              </a:ext>
            </a:extLst>
          </p:cNvPr>
          <p:cNvSpPr txBox="1"/>
          <p:nvPr/>
        </p:nvSpPr>
        <p:spPr>
          <a:xfrm>
            <a:off x="6224067" y="1471626"/>
            <a:ext cx="5723893" cy="1477328"/>
          </a:xfrm>
          <a:prstGeom prst="rect">
            <a:avLst/>
          </a:prstGeom>
          <a:noFill/>
        </p:spPr>
        <p:txBody>
          <a:bodyPr wrap="square" rtlCol="0">
            <a:spAutoFit/>
          </a:bodyPr>
          <a:lstStyle/>
          <a:p>
            <a:pPr marL="285750" indent="-285750">
              <a:buFont typeface="Arial" panose="020B0604020202020204" pitchFamily="34" charset="0"/>
              <a:buChar char="•"/>
            </a:pPr>
            <a:r>
              <a:rPr lang="en-IN" dirty="0"/>
              <a:t>We can clearly see that the loans given for amounts of 28000+ are a huge problem for the business.</a:t>
            </a:r>
          </a:p>
          <a:p>
            <a:pPr marL="285750" indent="-285750">
              <a:buFont typeface="Arial" panose="020B0604020202020204" pitchFamily="34" charset="0"/>
              <a:buChar char="•"/>
            </a:pPr>
            <a:r>
              <a:rPr lang="en-IN" dirty="0"/>
              <a:t>Business has to be careful with high ticket loan amounts. </a:t>
            </a:r>
          </a:p>
        </p:txBody>
      </p:sp>
    </p:spTree>
    <p:extLst>
      <p:ext uri="{BB962C8B-B14F-4D97-AF65-F5344CB8AC3E}">
        <p14:creationId xmlns:p14="http://schemas.microsoft.com/office/powerpoint/2010/main" val="365678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1E9D27-7961-CE07-7988-AD9B8FFD45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16" y="1502362"/>
            <a:ext cx="5936484" cy="5221167"/>
          </a:xfrm>
        </p:spPr>
      </p:pic>
      <p:sp>
        <p:nvSpPr>
          <p:cNvPr id="6" name="TextBox 5">
            <a:extLst>
              <a:ext uri="{FF2B5EF4-FFF2-40B4-BE49-F238E27FC236}">
                <a16:creationId xmlns:a16="http://schemas.microsoft.com/office/drawing/2014/main" id="{9F815CF0-72D6-B3A9-E4D5-F463EB1DD6F7}"/>
              </a:ext>
            </a:extLst>
          </p:cNvPr>
          <p:cNvSpPr txBox="1"/>
          <p:nvPr/>
        </p:nvSpPr>
        <p:spPr>
          <a:xfrm>
            <a:off x="6308592" y="1502362"/>
            <a:ext cx="5723892"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DTI (Debt To Income) ratio tells us that the people in the 15 to 25 range are the most probable to default in general.</a:t>
            </a:r>
          </a:p>
        </p:txBody>
      </p:sp>
    </p:spTree>
    <p:extLst>
      <p:ext uri="{BB962C8B-B14F-4D97-AF65-F5344CB8AC3E}">
        <p14:creationId xmlns:p14="http://schemas.microsoft.com/office/powerpoint/2010/main" val="309976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AC4D8D-F771-738D-677C-11BAE72A9F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751" y="1486994"/>
            <a:ext cx="5892249" cy="5198115"/>
          </a:xfrm>
        </p:spPr>
      </p:pic>
      <p:sp>
        <p:nvSpPr>
          <p:cNvPr id="6" name="TextBox 5">
            <a:extLst>
              <a:ext uri="{FF2B5EF4-FFF2-40B4-BE49-F238E27FC236}">
                <a16:creationId xmlns:a16="http://schemas.microsoft.com/office/drawing/2014/main" id="{0FE45D82-EF57-7D23-B041-09EA3C1DBB13}"/>
              </a:ext>
            </a:extLst>
          </p:cNvPr>
          <p:cNvSpPr txBox="1"/>
          <p:nvPr/>
        </p:nvSpPr>
        <p:spPr>
          <a:xfrm>
            <a:off x="6277855" y="1486994"/>
            <a:ext cx="571039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Here is where we can clearly see people with low income which is 0 to 20000 are the most important factors contributing to the defaulters category.</a:t>
            </a:r>
          </a:p>
        </p:txBody>
      </p:sp>
    </p:spTree>
    <p:extLst>
      <p:ext uri="{BB962C8B-B14F-4D97-AF65-F5344CB8AC3E}">
        <p14:creationId xmlns:p14="http://schemas.microsoft.com/office/powerpoint/2010/main" val="125447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688F01-ABF2-AE28-5244-DE5508B2F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00" y="1471626"/>
            <a:ext cx="5928800" cy="5236535"/>
          </a:xfrm>
        </p:spPr>
      </p:pic>
      <p:sp>
        <p:nvSpPr>
          <p:cNvPr id="6" name="TextBox 5">
            <a:extLst>
              <a:ext uri="{FF2B5EF4-FFF2-40B4-BE49-F238E27FC236}">
                <a16:creationId xmlns:a16="http://schemas.microsoft.com/office/drawing/2014/main" id="{41298712-D299-908A-C197-4D04654CC522}"/>
              </a:ext>
            </a:extLst>
          </p:cNvPr>
          <p:cNvSpPr txBox="1"/>
          <p:nvPr/>
        </p:nvSpPr>
        <p:spPr>
          <a:xfrm>
            <a:off x="6254803" y="1471626"/>
            <a:ext cx="5769997" cy="2862322"/>
          </a:xfrm>
          <a:prstGeom prst="rect">
            <a:avLst/>
          </a:prstGeom>
          <a:noFill/>
        </p:spPr>
        <p:txBody>
          <a:bodyPr wrap="square" rtlCol="0">
            <a:spAutoFit/>
          </a:bodyPr>
          <a:lstStyle/>
          <a:p>
            <a:pPr marL="285750" indent="-285750">
              <a:buFont typeface="Arial" panose="020B0604020202020204" pitchFamily="34" charset="0"/>
              <a:buChar char="•"/>
            </a:pPr>
            <a:r>
              <a:rPr lang="en-IN" dirty="0"/>
              <a:t>Here we can see that the people with higher interest rates are a good and easy way to make money but are also very high risk customers.</a:t>
            </a:r>
          </a:p>
          <a:p>
            <a:pPr marL="285750" indent="-285750">
              <a:buFont typeface="Arial" panose="020B0604020202020204" pitchFamily="34" charset="0"/>
              <a:buChar char="•"/>
            </a:pPr>
            <a:r>
              <a:rPr lang="en-IN" dirty="0"/>
              <a:t>Hence we can very clearly see that the people who were given loans with interest rates &gt; 16% were defaulting.</a:t>
            </a:r>
          </a:p>
          <a:p>
            <a:pPr marL="285750" indent="-285750">
              <a:buFont typeface="Arial" panose="020B0604020202020204" pitchFamily="34" charset="0"/>
              <a:buChar char="•"/>
            </a:pPr>
            <a:r>
              <a:rPr lang="en-IN" dirty="0"/>
              <a:t>This might be due to the bad DTI and also low income where the annual income of the people was also bad.</a:t>
            </a:r>
          </a:p>
        </p:txBody>
      </p:sp>
    </p:spTree>
    <p:extLst>
      <p:ext uri="{BB962C8B-B14F-4D97-AF65-F5344CB8AC3E}">
        <p14:creationId xmlns:p14="http://schemas.microsoft.com/office/powerpoint/2010/main" val="82176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9C94D8-4885-E934-55A2-A8180A80E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15" y="1479310"/>
            <a:ext cx="5922985" cy="5244219"/>
          </a:xfrm>
        </p:spPr>
      </p:pic>
      <p:sp>
        <p:nvSpPr>
          <p:cNvPr id="6" name="TextBox 5">
            <a:extLst>
              <a:ext uri="{FF2B5EF4-FFF2-40B4-BE49-F238E27FC236}">
                <a16:creationId xmlns:a16="http://schemas.microsoft.com/office/drawing/2014/main" id="{642F8122-B8C8-5787-9E56-9E0BA18A668D}"/>
              </a:ext>
            </a:extLst>
          </p:cNvPr>
          <p:cNvSpPr txBox="1"/>
          <p:nvPr/>
        </p:nvSpPr>
        <p:spPr>
          <a:xfrm>
            <a:off x="6270171" y="1479310"/>
            <a:ext cx="5748814" cy="2308324"/>
          </a:xfrm>
          <a:prstGeom prst="rect">
            <a:avLst/>
          </a:prstGeom>
          <a:noFill/>
        </p:spPr>
        <p:txBody>
          <a:bodyPr wrap="square" rtlCol="0">
            <a:spAutoFit/>
          </a:bodyPr>
          <a:lstStyle/>
          <a:p>
            <a:pPr marL="285750" indent="-285750">
              <a:buFont typeface="Arial" panose="020B0604020202020204" pitchFamily="34" charset="0"/>
              <a:buChar char="•"/>
            </a:pPr>
            <a:r>
              <a:rPr lang="en-IN" dirty="0"/>
              <a:t>Here we can say that the people who generally tend to hide their home ownership status are defaulting.</a:t>
            </a:r>
          </a:p>
          <a:p>
            <a:pPr marL="285750" indent="-285750">
              <a:buFont typeface="Arial" panose="020B0604020202020204" pitchFamily="34" charset="0"/>
              <a:buChar char="•"/>
            </a:pPr>
            <a:r>
              <a:rPr lang="en-IN" dirty="0"/>
              <a:t>Meaning that the chart shows people who don’t tell you that if they are living on rent or its their own house or if it is mortgaged are the people with probably some bad intent and tend to default.</a:t>
            </a:r>
          </a:p>
        </p:txBody>
      </p:sp>
    </p:spTree>
    <p:extLst>
      <p:ext uri="{BB962C8B-B14F-4D97-AF65-F5344CB8AC3E}">
        <p14:creationId xmlns:p14="http://schemas.microsoft.com/office/powerpoint/2010/main" val="1864865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2D138-F43E-E2C1-4532-64DDC80B232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DAF579C-652F-4BCA-883D-9CDD53FCDB08}"/>
              </a:ext>
            </a:extLst>
          </p:cNvPr>
          <p:cNvSpPr>
            <a:spLocks noGrp="1"/>
          </p:cNvSpPr>
          <p:nvPr>
            <p:ph idx="1"/>
          </p:nvPr>
        </p:nvSpPr>
        <p:spPr/>
        <p:txBody>
          <a:bodyPr/>
          <a:lstStyle/>
          <a:p>
            <a:r>
              <a:rPr lang="en-US" sz="1600" dirty="0">
                <a:solidFill>
                  <a:srgbClr val="D4D4D4"/>
                </a:solidFill>
                <a:latin typeface="Consolas" panose="020B0609020204030204" pitchFamily="49" charset="0"/>
              </a:rPr>
              <a:t>L</a:t>
            </a:r>
            <a:r>
              <a:rPr lang="en-US" sz="1600" b="0" dirty="0">
                <a:solidFill>
                  <a:srgbClr val="D4D4D4"/>
                </a:solidFill>
                <a:effectLst/>
                <a:latin typeface="Consolas" panose="020B0609020204030204" pitchFamily="49" charset="0"/>
              </a:rPr>
              <a:t>oan amount, </a:t>
            </a:r>
            <a:r>
              <a:rPr lang="en-US" sz="1600" b="0" dirty="0" err="1">
                <a:solidFill>
                  <a:srgbClr val="D4D4D4"/>
                </a:solidFill>
                <a:effectLst/>
                <a:latin typeface="Consolas" panose="020B0609020204030204" pitchFamily="49" charset="0"/>
              </a:rPr>
              <a:t>dti</a:t>
            </a:r>
            <a:r>
              <a:rPr lang="en-US" sz="1600" b="0" dirty="0">
                <a:solidFill>
                  <a:srgbClr val="D4D4D4"/>
                </a:solidFill>
                <a:effectLst/>
                <a:latin typeface="Consolas" panose="020B0609020204030204" pitchFamily="49" charset="0"/>
              </a:rPr>
              <a:t>, annual income, interest rates, home ownership, verification status, state, zip codes and some months are some of the factors where we found major number driver variables.</a:t>
            </a:r>
          </a:p>
          <a:p>
            <a:r>
              <a:rPr lang="en-IN" sz="1600" dirty="0"/>
              <a:t>The business has to first keep a close eye on loan amount, </a:t>
            </a:r>
            <a:r>
              <a:rPr lang="en-IN" sz="1600" dirty="0" err="1"/>
              <a:t>dti</a:t>
            </a:r>
            <a:r>
              <a:rPr lang="en-IN" sz="1600" dirty="0"/>
              <a:t>, annual income and instalment amounts.</a:t>
            </a:r>
          </a:p>
          <a:p>
            <a:r>
              <a:rPr lang="en-IN" sz="1600" dirty="0"/>
              <a:t>Also not blindly trust verification status as we saw verified customers are the ones contributing the most for loan defaults.</a:t>
            </a:r>
          </a:p>
        </p:txBody>
      </p:sp>
    </p:spTree>
    <p:extLst>
      <p:ext uri="{BB962C8B-B14F-4D97-AF65-F5344CB8AC3E}">
        <p14:creationId xmlns:p14="http://schemas.microsoft.com/office/powerpoint/2010/main" val="158072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94A9-BE25-8267-E696-EFF05EF3EA9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0A718DF-B0D1-5887-A15E-135461CF2F10}"/>
              </a:ext>
            </a:extLst>
          </p:cNvPr>
          <p:cNvSpPr>
            <a:spLocks noGrp="1"/>
          </p:cNvSpPr>
          <p:nvPr>
            <p:ph idx="1"/>
          </p:nvPr>
        </p:nvSpPr>
        <p:spPr/>
        <p:txBody>
          <a:bodyPr/>
          <a:lstStyle/>
          <a:p>
            <a:r>
              <a:rPr lang="en-IN" dirty="0"/>
              <a:t>Lending club is a consumer finance company which wants to identify the driving factors behind consumer defaulting.</a:t>
            </a:r>
          </a:p>
          <a:p>
            <a:r>
              <a:rPr lang="en-IN" dirty="0"/>
              <a:t>There are two risks associated with banks decision:</a:t>
            </a:r>
          </a:p>
          <a:p>
            <a:pPr lvl="1"/>
            <a:r>
              <a:rPr lang="en-US" dirty="0"/>
              <a:t>If the applicant is likely to repay the loan, then not approving the loan results in a loss of business to the company</a:t>
            </a:r>
          </a:p>
          <a:p>
            <a:pPr lvl="1"/>
            <a:r>
              <a:rPr lang="en-US" dirty="0"/>
              <a:t>If the applicant is not likely to repay the loan, i.e. he/she is likely to default, then approving the loan may lead to a financial loss for the company</a:t>
            </a:r>
            <a:endParaRPr lang="en-IN" dirty="0"/>
          </a:p>
          <a:p>
            <a:pPr marL="457200" lvl="1" indent="0">
              <a:buNone/>
            </a:pPr>
            <a:endParaRPr lang="en-IN" dirty="0"/>
          </a:p>
        </p:txBody>
      </p:sp>
    </p:spTree>
    <p:extLst>
      <p:ext uri="{BB962C8B-B14F-4D97-AF65-F5344CB8AC3E}">
        <p14:creationId xmlns:p14="http://schemas.microsoft.com/office/powerpoint/2010/main" val="284653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48A6-2D60-8310-238B-A9618A6463F3}"/>
              </a:ext>
            </a:extLst>
          </p:cNvPr>
          <p:cNvSpPr>
            <a:spLocks noGrp="1"/>
          </p:cNvSpPr>
          <p:nvPr>
            <p:ph type="ctrTitle"/>
          </p:nvPr>
        </p:nvSpPr>
        <p:spPr/>
        <p:txBody>
          <a:bodyPr/>
          <a:lstStyle/>
          <a:p>
            <a:r>
              <a:rPr lang="en-IN" dirty="0"/>
              <a:t>DATA CLEANING</a:t>
            </a:r>
          </a:p>
        </p:txBody>
      </p:sp>
    </p:spTree>
    <p:extLst>
      <p:ext uri="{BB962C8B-B14F-4D97-AF65-F5344CB8AC3E}">
        <p14:creationId xmlns:p14="http://schemas.microsoft.com/office/powerpoint/2010/main" val="1071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10BB9-5A4B-87FB-2A9E-F5159BC57304}"/>
              </a:ext>
            </a:extLst>
          </p:cNvPr>
          <p:cNvSpPr>
            <a:spLocks noGrp="1"/>
          </p:cNvSpPr>
          <p:nvPr>
            <p:ph idx="1"/>
          </p:nvPr>
        </p:nvSpPr>
        <p:spPr/>
        <p:txBody>
          <a:bodyPr>
            <a:normAutofit/>
          </a:bodyPr>
          <a:lstStyle/>
          <a:p>
            <a:r>
              <a:rPr lang="en-IN" sz="1600" dirty="0"/>
              <a:t>FIRST PART WAS DATA UNDERSTANDING AND CLEANING. IN THIS WE IDENTIFIED SOME DATA WHERE THE MISSING NUMBER OF ROWS IN A PARTICULAR COLUMN WERE &gt; 30% WE STRATIGHAWAY DROPPED THOSE COLUMNS.</a:t>
            </a:r>
          </a:p>
          <a:p>
            <a:r>
              <a:rPr lang="en-IN" sz="1600" dirty="0"/>
              <a:t>FOR EMP_LENGTH WE CLEANED AND CONVERTED THOSE VALUES TO NUMERIC FORMAT. WE REMOVED ‘%’ SYMBOLS IN REVOL_UTIL AND INT_RATES USING FUNCTIONS SO THAT WE DON’T DO REPETITIVE TASK. FOR PUB_REC_BANKRUPTCIES WE IMPUTED ‘0’ INPLACE FOR MISSING VALUES.</a:t>
            </a:r>
          </a:p>
          <a:p>
            <a:r>
              <a:rPr lang="en-IN" sz="1600" dirty="0"/>
              <a:t>FOR ANNUAL INCOME WE IDENTIFIED SOME OUTLIERS BECAUSE THE MEAN AND THE MEDIAN WERE HAVING A HIGHER DIFFERENCE IN VALUES AND ALSO THE ANNUAL INCOME WAS DEPENDANT ON EXTERNAL FACTORS.</a:t>
            </a:r>
          </a:p>
          <a:p>
            <a:r>
              <a:rPr lang="en-IN" sz="1600" dirty="0"/>
              <a:t>AFTER ALL THESE PROCESSES WE WERE LEFT WITH 35692 ROWS AND 40 COLUMNS ONTO WHICH WE DID OUR EDA.</a:t>
            </a:r>
          </a:p>
        </p:txBody>
      </p:sp>
    </p:spTree>
    <p:extLst>
      <p:ext uri="{BB962C8B-B14F-4D97-AF65-F5344CB8AC3E}">
        <p14:creationId xmlns:p14="http://schemas.microsoft.com/office/powerpoint/2010/main" val="19978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DBD-846A-4EEC-E629-F0ED9BE2E01F}"/>
              </a:ext>
            </a:extLst>
          </p:cNvPr>
          <p:cNvSpPr>
            <a:spLocks noGrp="1"/>
          </p:cNvSpPr>
          <p:nvPr>
            <p:ph type="ctrTitle"/>
          </p:nvPr>
        </p:nvSpPr>
        <p:spPr/>
        <p:txBody>
          <a:bodyPr/>
          <a:lstStyle/>
          <a:p>
            <a:r>
              <a:rPr lang="en-IN" dirty="0"/>
              <a:t>UNIVARIATE ANALYSIS</a:t>
            </a:r>
          </a:p>
        </p:txBody>
      </p:sp>
    </p:spTree>
    <p:extLst>
      <p:ext uri="{BB962C8B-B14F-4D97-AF65-F5344CB8AC3E}">
        <p14:creationId xmlns:p14="http://schemas.microsoft.com/office/powerpoint/2010/main" val="354387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E2CBE4-C873-959B-2D08-5EDA48FE7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944" y="1444455"/>
            <a:ext cx="5855056" cy="4794982"/>
          </a:xfrm>
        </p:spPr>
      </p:pic>
      <p:sp>
        <p:nvSpPr>
          <p:cNvPr id="6" name="TextBox 5">
            <a:extLst>
              <a:ext uri="{FF2B5EF4-FFF2-40B4-BE49-F238E27FC236}">
                <a16:creationId xmlns:a16="http://schemas.microsoft.com/office/drawing/2014/main" id="{98D58277-C86E-4B34-88D8-123558B37740}"/>
              </a:ext>
            </a:extLst>
          </p:cNvPr>
          <p:cNvSpPr txBox="1"/>
          <p:nvPr/>
        </p:nvSpPr>
        <p:spPr>
          <a:xfrm>
            <a:off x="6254803" y="2057401"/>
            <a:ext cx="5655134"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t>Here we can see there are 14.5% of people as defaulters.</a:t>
            </a:r>
          </a:p>
          <a:p>
            <a:pPr marL="285750" indent="-285750">
              <a:buFont typeface="Arial" panose="020B0604020202020204" pitchFamily="34" charset="0"/>
              <a:buChar char="•"/>
            </a:pPr>
            <a:r>
              <a:rPr lang="en-IN" sz="1600" dirty="0"/>
              <a:t>Meaning out of every 100 customers we can get 14 defaulters.</a:t>
            </a:r>
          </a:p>
        </p:txBody>
      </p:sp>
    </p:spTree>
    <p:extLst>
      <p:ext uri="{BB962C8B-B14F-4D97-AF65-F5344CB8AC3E}">
        <p14:creationId xmlns:p14="http://schemas.microsoft.com/office/powerpoint/2010/main" val="303001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31E9C0-E90D-4DA2-9A2A-01606DD7B5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61" y="1475333"/>
            <a:ext cx="5876140" cy="4971571"/>
          </a:xfrm>
        </p:spPr>
      </p:pic>
      <p:sp>
        <p:nvSpPr>
          <p:cNvPr id="6" name="TextBox 5">
            <a:extLst>
              <a:ext uri="{FF2B5EF4-FFF2-40B4-BE49-F238E27FC236}">
                <a16:creationId xmlns:a16="http://schemas.microsoft.com/office/drawing/2014/main" id="{90B85408-7873-EA51-A536-7FE7BA05BC5A}"/>
              </a:ext>
            </a:extLst>
          </p:cNvPr>
          <p:cNvSpPr txBox="1"/>
          <p:nvPr/>
        </p:nvSpPr>
        <p:spPr>
          <a:xfrm>
            <a:off x="6247119" y="1475333"/>
            <a:ext cx="572502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Interest rates stand at a range of mostly around 9% to 15%.</a:t>
            </a:r>
          </a:p>
          <a:p>
            <a:pPr marL="285750" indent="-285750">
              <a:buFont typeface="Arial" panose="020B0604020202020204" pitchFamily="34" charset="0"/>
              <a:buChar char="•"/>
            </a:pPr>
            <a:r>
              <a:rPr lang="en-IN" dirty="0"/>
              <a:t>Average interest rate stands at around 12%.</a:t>
            </a:r>
          </a:p>
          <a:p>
            <a:pPr marL="285750" indent="-285750">
              <a:buFont typeface="Arial" panose="020B0604020202020204" pitchFamily="34" charset="0"/>
              <a:buChar char="•"/>
            </a:pPr>
            <a:r>
              <a:rPr lang="en-IN" dirty="0"/>
              <a:t>Lowest interest rate stands at around 5.42%.</a:t>
            </a:r>
          </a:p>
          <a:p>
            <a:pPr marL="285750" indent="-285750">
              <a:buFont typeface="Arial" panose="020B0604020202020204" pitchFamily="34" charset="0"/>
              <a:buChar char="•"/>
            </a:pPr>
            <a:r>
              <a:rPr lang="en-IN" dirty="0"/>
              <a:t>Highest interest rate stands at around 24%.</a:t>
            </a:r>
          </a:p>
        </p:txBody>
      </p:sp>
    </p:spTree>
    <p:extLst>
      <p:ext uri="{BB962C8B-B14F-4D97-AF65-F5344CB8AC3E}">
        <p14:creationId xmlns:p14="http://schemas.microsoft.com/office/powerpoint/2010/main" val="9946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128D16-728E-F46B-07ED-547E50171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10" y="1459382"/>
            <a:ext cx="5927890" cy="5087769"/>
          </a:xfrm>
        </p:spPr>
      </p:pic>
      <p:sp>
        <p:nvSpPr>
          <p:cNvPr id="6" name="TextBox 5">
            <a:extLst>
              <a:ext uri="{FF2B5EF4-FFF2-40B4-BE49-F238E27FC236}">
                <a16:creationId xmlns:a16="http://schemas.microsoft.com/office/drawing/2014/main" id="{B31718BD-3A33-5FAD-7212-46B94DCF81A8}"/>
              </a:ext>
            </a:extLst>
          </p:cNvPr>
          <p:cNvSpPr txBox="1"/>
          <p:nvPr/>
        </p:nvSpPr>
        <p:spPr>
          <a:xfrm>
            <a:off x="6270170" y="1459382"/>
            <a:ext cx="5753719"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 most number of loans are for 36 months.</a:t>
            </a:r>
          </a:p>
          <a:p>
            <a:pPr marL="285750" indent="-285750">
              <a:buFont typeface="Arial" panose="020B0604020202020204" pitchFamily="34" charset="0"/>
              <a:buChar char="•"/>
            </a:pPr>
            <a:r>
              <a:rPr lang="en-IN" dirty="0"/>
              <a:t>So most people go for lower tenure meaning they have higher instalment amounts as compared to 60 month term.</a:t>
            </a:r>
          </a:p>
        </p:txBody>
      </p:sp>
    </p:spTree>
    <p:extLst>
      <p:ext uri="{BB962C8B-B14F-4D97-AF65-F5344CB8AC3E}">
        <p14:creationId xmlns:p14="http://schemas.microsoft.com/office/powerpoint/2010/main" val="66844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B373D1-F2CE-338F-58CD-22FE9EA2D1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24" y="1444206"/>
            <a:ext cx="5871376" cy="5202483"/>
          </a:xfrm>
        </p:spPr>
      </p:pic>
      <p:sp>
        <p:nvSpPr>
          <p:cNvPr id="6" name="TextBox 5">
            <a:extLst>
              <a:ext uri="{FF2B5EF4-FFF2-40B4-BE49-F238E27FC236}">
                <a16:creationId xmlns:a16="http://schemas.microsoft.com/office/drawing/2014/main" id="{42C49004-0815-6CB4-E78B-C2337C10D571}"/>
              </a:ext>
            </a:extLst>
          </p:cNvPr>
          <p:cNvSpPr txBox="1"/>
          <p:nvPr/>
        </p:nvSpPr>
        <p:spPr>
          <a:xfrm>
            <a:off x="6331644" y="1444206"/>
            <a:ext cx="5635732" cy="1477328"/>
          </a:xfrm>
          <a:prstGeom prst="rect">
            <a:avLst/>
          </a:prstGeom>
          <a:noFill/>
        </p:spPr>
        <p:txBody>
          <a:bodyPr wrap="square" rtlCol="0">
            <a:spAutoFit/>
          </a:bodyPr>
          <a:lstStyle/>
          <a:p>
            <a:pPr marL="285750" indent="-285750">
              <a:buFont typeface="Arial" panose="020B0604020202020204" pitchFamily="34" charset="0"/>
              <a:buChar char="•"/>
            </a:pPr>
            <a:r>
              <a:rPr lang="en-IN" dirty="0"/>
              <a:t>Here we see that majority of instalments are at a range of 200 to 400.</a:t>
            </a:r>
          </a:p>
          <a:p>
            <a:pPr marL="285750" indent="-285750">
              <a:buFont typeface="Arial" panose="020B0604020202020204" pitchFamily="34" charset="0"/>
              <a:buChar char="•"/>
            </a:pPr>
            <a:r>
              <a:rPr lang="en-IN" dirty="0"/>
              <a:t>The average instalments stand at around 300.</a:t>
            </a:r>
          </a:p>
          <a:p>
            <a:pPr marL="285750" indent="-285750">
              <a:buFont typeface="Arial" panose="020B0604020202020204" pitchFamily="34" charset="0"/>
              <a:buChar char="•"/>
            </a:pPr>
            <a:r>
              <a:rPr lang="en-IN" dirty="0"/>
              <a:t>The minimum instalment is around 16.</a:t>
            </a:r>
          </a:p>
          <a:p>
            <a:pPr marL="285750" indent="-285750">
              <a:buFont typeface="Arial" panose="020B0604020202020204" pitchFamily="34" charset="0"/>
              <a:buChar char="•"/>
            </a:pPr>
            <a:r>
              <a:rPr lang="en-IN" dirty="0"/>
              <a:t>The maximum instalment is around 1300.</a:t>
            </a:r>
          </a:p>
        </p:txBody>
      </p:sp>
    </p:spTree>
    <p:extLst>
      <p:ext uri="{BB962C8B-B14F-4D97-AF65-F5344CB8AC3E}">
        <p14:creationId xmlns:p14="http://schemas.microsoft.com/office/powerpoint/2010/main" val="38947480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122</TotalTime>
  <Words>696</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Consolas</vt:lpstr>
      <vt:lpstr>Vapor Trail</vt:lpstr>
      <vt:lpstr>LENDING CLUB EDA</vt:lpstr>
      <vt:lpstr>Problem statement</vt:lpstr>
      <vt:lpstr>DATA CLEANING</vt:lpstr>
      <vt:lpstr>PowerPoint Presentation</vt:lpstr>
      <vt:lpstr>UNIVARIATE ANALYSIS</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EDA</dc:title>
  <dc:creator>Abhinav Mane</dc:creator>
  <cp:lastModifiedBy>Abhinav Mane</cp:lastModifiedBy>
  <cp:revision>1</cp:revision>
  <dcterms:created xsi:type="dcterms:W3CDTF">2024-03-05T13:34:37Z</dcterms:created>
  <dcterms:modified xsi:type="dcterms:W3CDTF">2024-03-05T15:37:00Z</dcterms:modified>
</cp:coreProperties>
</file>