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C34-AF54-495D-8F89-F0CF7F689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FF26-17BB-4036-8B52-C892A45F8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9E91-D49D-430F-97B4-FF3E256D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BE92-2B62-4977-9E75-FBED2BEA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1867-83BB-4CF3-9EDF-A5EC22A5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7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79C-4CBB-4CAB-A1D4-15F054C7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4F874-2AA7-4C2A-885A-C3744ACB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6756-C04B-4E6D-87A7-09C3F9C6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EC98-465A-40F1-8D1A-067198A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26DB-71BE-4818-B74B-7BD3D51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4C179-BA39-4507-AAC8-F6C79BDAD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383F-1B9E-4C3B-A04D-AE1BF6501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72F9-9D74-4C28-B07C-D138A958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6C32-B841-4979-BBD6-BB31A8A1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E4DD-F80F-468C-ADC6-0D77B15E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2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F3FB-6804-43CD-9EE5-FEE20EB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36CA-3A04-42F5-BC32-43347408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527A-A39F-4BA7-A125-47F656C3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3288-6E05-4619-8BBE-173BB8B6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1CBB-98EC-4894-A6E6-DF76F676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32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7483-BAC9-4BBF-A458-E15BAB94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4F10-256D-4F7A-985D-3FD6B363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2018-2909-4F28-877A-443466A8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1487-9571-4D10-AD81-CAFB2DCE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1102-AAB3-403A-9C0B-21946F05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1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8D88-9249-4DFC-AED3-4F54D6E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90D-08E9-4F62-A783-C9CA3A5AA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6559-769D-4EE0-B6EC-B8681B26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BF376-0D2C-4902-99BF-57BCB3AE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7EF85-4B74-40A9-B5F1-286CCC1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F6DA-59F6-476F-9E60-EBAEF6A5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3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FD18-F87B-4988-BFD5-5C53584C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70A04-DB5D-47B6-9A6D-C139E974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D887-F6A5-40FE-A2B6-C0AB212A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013D3-3D38-4B41-9148-EACEF90DF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F022-E0DC-4F29-9A41-3B1BF2E11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1D5B8-0DAE-49D9-908A-120CBDF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65B8C-89C0-4601-9239-164E479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047E1-FD3D-40E6-9066-1BE59684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95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E82-F98F-446C-A7CF-BE7B64EB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11EA9-4C6F-447A-8864-31C23FE7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C1186-D460-449A-88DF-C7FFBD7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33B02-792E-4DCD-847B-E6735B40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2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3AC39-C992-488D-B01A-CA3BC4E8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A4FC6-FBA0-47C3-8126-90CFEFBF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1D384-56EB-4A10-9851-9142CE73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6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D435-D685-4F42-A770-D3BE399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BFE0-6ACA-4F0D-B762-CF76DAEF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9A05-3ACF-4259-ABBC-60897FD7E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0C87C-2B0F-472B-B44F-5629F9B4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FD62E-A4DE-4DCC-BB1C-47B0AEA0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F8FC-EECE-4406-A977-0A92BF3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9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8DF7-1703-4D30-821B-61F9B11F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94125-83F1-4777-9325-568421539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242CA-DC21-4252-91F3-4D772F04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E577-2D35-453F-8B09-C59B0103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F5C0D-E238-4505-A453-E2EF742D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7098-F45E-499D-ADC6-F2EBFE9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98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7D0A-B1BE-45D3-B4FB-138AE1D8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E769-02EB-4063-8BEF-BD5DA77C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5E61-8F7A-4AFB-A8B2-BA39F29BC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F2DE-62AB-4E40-BF74-0CFA3F22F9B2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F96B-4EED-4018-8E47-C9E0482E8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A0A1-24D7-46B8-B4F4-A99CE2A4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1EEA-1514-4356-AAFB-A108D8A98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0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ba.gov.au/statistics/historical-dat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881F-B399-42C2-BEB2-6C6008D7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FOREX Rate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9F744-BAE0-47B8-9AEA-8061A35F7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Capstone Project</a:t>
            </a:r>
          </a:p>
          <a:p>
            <a:endParaRPr lang="en-AU" dirty="0"/>
          </a:p>
          <a:p>
            <a:endParaRPr lang="en-AU" dirty="0"/>
          </a:p>
          <a:p>
            <a:pPr algn="r"/>
            <a:r>
              <a:rPr lang="en-AU" dirty="0"/>
              <a:t>Abhinav Pandey</a:t>
            </a:r>
          </a:p>
        </p:txBody>
      </p:sp>
    </p:spTree>
    <p:extLst>
      <p:ext uri="{BB962C8B-B14F-4D97-AF65-F5344CB8AC3E}">
        <p14:creationId xmlns:p14="http://schemas.microsoft.com/office/powerpoint/2010/main" val="73671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ABA-4101-4CC8-81C6-F9132BBF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ways we’ll be checking for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CD13-044C-4B0E-8E71-561313BD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Visually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Hypothesis Testing (Augmented Dicky-Fuller Test)</a:t>
            </a:r>
          </a:p>
        </p:txBody>
      </p:sp>
    </p:spTree>
    <p:extLst>
      <p:ext uri="{BB962C8B-B14F-4D97-AF65-F5344CB8AC3E}">
        <p14:creationId xmlns:p14="http://schemas.microsoft.com/office/powerpoint/2010/main" val="147522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2734-B73B-4564-A058-2B456862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Augmented Dicky Fuller (ADF)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5840-78A5-4A53-833F-6FD5EED9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ADF test is a type of statistical test.</a:t>
            </a:r>
          </a:p>
          <a:p>
            <a:endParaRPr lang="en-AU" sz="1800" dirty="0"/>
          </a:p>
          <a:p>
            <a:r>
              <a:rPr lang="en-GB" sz="1800" dirty="0"/>
              <a:t>Null Hypothesis (H0): If failed to be rejected, it suggests the time series is non-stationary. It has some time dependent structure.</a:t>
            </a:r>
          </a:p>
          <a:p>
            <a:r>
              <a:rPr lang="en-GB" sz="1800" dirty="0"/>
              <a:t>Alternate Hypothesis (H1): The null hypothesis is rejected; it suggests the time series is stationary. It </a:t>
            </a:r>
            <a:r>
              <a:rPr lang="en-GB" sz="1800" b="1" dirty="0"/>
              <a:t>does not have time-dependent structure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p-value &gt; 0.05: Fail to reject the null hypothesis (H0), the data has a unit root and is non-stationary.</a:t>
            </a:r>
          </a:p>
          <a:p>
            <a:r>
              <a:rPr lang="en-GB" sz="1800" dirty="0"/>
              <a:t>p-value &lt;= 0.05: Reject the null hypothesis (H0), the data does not have a unit root and is stationary.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6801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E75D-F26A-4ACC-9403-171E3B34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Is our dataset stationary? (1984 to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485A-8CBF-4E0C-A779-CE1D9E14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var(--jp-code-font-family)"/>
              </a:rPr>
              <a:t>p-value: </a:t>
            </a:r>
            <a:r>
              <a:rPr lang="en-US" altLang="en-US" sz="2000" dirty="0">
                <a:solidFill>
                  <a:srgbClr val="FFFF00"/>
                </a:solidFill>
                <a:latin typeface="var(--jp-code-font-family)"/>
              </a:rPr>
              <a:t>0.174215  </a:t>
            </a:r>
          </a:p>
          <a:p>
            <a:r>
              <a:rPr lang="en-US" altLang="en-US" sz="2000" dirty="0">
                <a:latin typeface="var(--jp-code-font-family)"/>
              </a:rPr>
              <a:t>ADF Statistic: -2.293064 </a:t>
            </a:r>
          </a:p>
          <a:p>
            <a:r>
              <a:rPr lang="en-US" altLang="en-US" sz="2000" dirty="0">
                <a:latin typeface="var(--jp-code-font-family)"/>
              </a:rPr>
              <a:t>Critical Values: </a:t>
            </a:r>
          </a:p>
          <a:p>
            <a:pPr lvl="2"/>
            <a:r>
              <a:rPr lang="en-US" altLang="en-US" dirty="0">
                <a:latin typeface="var(--jp-code-font-family)"/>
              </a:rPr>
              <a:t>1%: -3.431 </a:t>
            </a:r>
          </a:p>
          <a:p>
            <a:pPr lvl="2"/>
            <a:r>
              <a:rPr lang="en-US" altLang="en-US" dirty="0">
                <a:latin typeface="var(--jp-code-font-family)"/>
              </a:rPr>
              <a:t>5%: -2.862 </a:t>
            </a:r>
          </a:p>
          <a:p>
            <a:pPr lvl="2"/>
            <a:r>
              <a:rPr lang="en-US" altLang="en-US" dirty="0">
                <a:latin typeface="var(--jp-code-font-family)"/>
              </a:rPr>
              <a:t>10%: -2.567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AU" sz="2000" dirty="0"/>
          </a:p>
        </p:txBody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F4287-781D-4FB4-B698-E941B73BA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2"/>
          <a:stretch/>
        </p:blipFill>
        <p:spPr>
          <a:xfrm>
            <a:off x="5297763" y="2221920"/>
            <a:ext cx="6250769" cy="2253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468A7-745B-439B-B368-518697BF0D5F}"/>
              </a:ext>
            </a:extLst>
          </p:cNvPr>
          <p:cNvSpPr txBox="1"/>
          <p:nvPr/>
        </p:nvSpPr>
        <p:spPr>
          <a:xfrm>
            <a:off x="2919363" y="2638043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rgbClr val="FF0000"/>
                </a:solidFill>
              </a:rPr>
              <a:t>Not Stationary</a:t>
            </a:r>
          </a:p>
        </p:txBody>
      </p:sp>
    </p:spTree>
    <p:extLst>
      <p:ext uri="{BB962C8B-B14F-4D97-AF65-F5344CB8AC3E}">
        <p14:creationId xmlns:p14="http://schemas.microsoft.com/office/powerpoint/2010/main" val="288205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E75D-F26A-4ACC-9403-171E3B34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Is our Training data stationary?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485A-8CBF-4E0C-A779-CE1D9E14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var(--jp-code-font-family)"/>
              </a:rPr>
              <a:t>p-value: </a:t>
            </a:r>
            <a:r>
              <a:rPr lang="en-US" altLang="en-US" sz="2000" dirty="0">
                <a:solidFill>
                  <a:srgbClr val="FFFF00"/>
                </a:solidFill>
                <a:latin typeface="var(--jp-code-font-family)"/>
              </a:rPr>
              <a:t>0.174215</a:t>
            </a:r>
            <a:r>
              <a:rPr lang="en-US" altLang="en-US" sz="2000" dirty="0">
                <a:latin typeface="var(--jp-code-font-family)"/>
              </a:rPr>
              <a:t> </a:t>
            </a:r>
          </a:p>
          <a:p>
            <a:r>
              <a:rPr lang="en-US" altLang="en-US" sz="2000" dirty="0">
                <a:latin typeface="var(--jp-code-font-family)"/>
              </a:rPr>
              <a:t>ADF Statistic: -2.293064 </a:t>
            </a:r>
          </a:p>
          <a:p>
            <a:r>
              <a:rPr lang="en-US" altLang="en-US" sz="2000" dirty="0">
                <a:latin typeface="var(--jp-code-font-family)"/>
              </a:rPr>
              <a:t>Critical Values: </a:t>
            </a:r>
          </a:p>
          <a:p>
            <a:pPr lvl="2"/>
            <a:r>
              <a:rPr lang="en-US" altLang="en-US" dirty="0">
                <a:latin typeface="var(--jp-code-font-family)"/>
              </a:rPr>
              <a:t>1%: -3.431 </a:t>
            </a:r>
          </a:p>
          <a:p>
            <a:pPr lvl="2"/>
            <a:r>
              <a:rPr lang="en-US" altLang="en-US" dirty="0">
                <a:latin typeface="var(--jp-code-font-family)"/>
              </a:rPr>
              <a:t>5%: -2.862 </a:t>
            </a:r>
          </a:p>
          <a:p>
            <a:pPr lvl="2"/>
            <a:r>
              <a:rPr lang="en-US" altLang="en-US" dirty="0">
                <a:latin typeface="var(--jp-code-font-family)"/>
              </a:rPr>
              <a:t>10%: -2.567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AU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621F5C-1340-4EC6-9F61-A1540DA9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78123"/>
            <a:ext cx="6250769" cy="2140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C1632-2A6A-4A9C-9776-A727379DF4D4}"/>
              </a:ext>
            </a:extLst>
          </p:cNvPr>
          <p:cNvSpPr txBox="1"/>
          <p:nvPr/>
        </p:nvSpPr>
        <p:spPr>
          <a:xfrm>
            <a:off x="2884727" y="2589476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rgbClr val="FF0000"/>
                </a:solidFill>
              </a:rPr>
              <a:t>Not Stationary</a:t>
            </a:r>
          </a:p>
        </p:txBody>
      </p:sp>
    </p:spTree>
    <p:extLst>
      <p:ext uri="{BB962C8B-B14F-4D97-AF65-F5344CB8AC3E}">
        <p14:creationId xmlns:p14="http://schemas.microsoft.com/office/powerpoint/2010/main" val="46456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F8A7-37F0-415B-B224-76C76D06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months show stationary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F664E-1022-4EF6-9398-1B6B01D6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05" y="1675227"/>
            <a:ext cx="66831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95A0-7898-45F8-8875-D3FC8ED6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transformations to make the dataset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0D12-C2E3-4D85-9D2C-0A1EE486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Log Transform</a:t>
            </a:r>
          </a:p>
          <a:p>
            <a:pPr marL="0" indent="0">
              <a:buNone/>
            </a:pPr>
            <a:r>
              <a:rPr lang="en-AU" dirty="0"/>
              <a:t>2. Square Root Transform</a:t>
            </a:r>
          </a:p>
          <a:p>
            <a:pPr marL="0" indent="0">
              <a:buNone/>
            </a:pPr>
            <a:r>
              <a:rPr lang="en-AU" dirty="0"/>
              <a:t>3. Proportional Change Transformation</a:t>
            </a:r>
          </a:p>
          <a:p>
            <a:pPr marL="0" indent="0">
              <a:buNone/>
            </a:pPr>
            <a:r>
              <a:rPr lang="en-AU" dirty="0"/>
              <a:t>4. Log Returns</a:t>
            </a:r>
          </a:p>
          <a:p>
            <a:pPr marL="0" indent="0">
              <a:buNone/>
            </a:pPr>
            <a:r>
              <a:rPr lang="en-AU" dirty="0"/>
              <a:t>5. First Differencing (Returns)</a:t>
            </a:r>
          </a:p>
        </p:txBody>
      </p:sp>
    </p:spTree>
    <p:extLst>
      <p:ext uri="{BB962C8B-B14F-4D97-AF65-F5344CB8AC3E}">
        <p14:creationId xmlns:p14="http://schemas.microsoft.com/office/powerpoint/2010/main" val="24954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05A5-9AD7-43D3-B56D-3225D113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/>
              <a:t>ADF Test of the Transformation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54EEE-3EF7-4519-877A-F81D0F9A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r="2085" b="1"/>
          <a:stretch/>
        </p:blipFill>
        <p:spPr>
          <a:xfrm>
            <a:off x="3549691" y="1814669"/>
            <a:ext cx="5681220" cy="24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412E-F82D-43B7-8AED-87B41B6D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Visualising</a:t>
            </a:r>
            <a:r>
              <a:rPr lang="en-US" sz="3600" dirty="0"/>
              <a:t> Transformations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41CC3-4C5F-4636-BEAD-71EC6E92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62588-0540-47B7-99D2-B847E7709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10" r="23605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E83F-A8FB-44DA-811A-73D2F2C4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D2DA-FC48-4A73-B862-39B423D7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Available in the form of a csv file. Source - </a:t>
            </a:r>
            <a:r>
              <a:rPr lang="en-AU" dirty="0">
                <a:hlinkClick r:id="rId2"/>
              </a:rPr>
              <a:t>https://www.rba.gov.au/statistics/historical-data.html</a:t>
            </a:r>
            <a:endParaRPr lang="en-AU" dirty="0"/>
          </a:p>
          <a:p>
            <a:r>
              <a:rPr lang="en-AU" dirty="0"/>
              <a:t>Contains daily exchange rates of 35 currencies against the Australian Dollar (AUD), including USD, JPY and GBP from Jan 1984 to Feb 2020.</a:t>
            </a:r>
          </a:p>
        </p:txBody>
      </p:sp>
    </p:spTree>
    <p:extLst>
      <p:ext uri="{BB962C8B-B14F-4D97-AF65-F5344CB8AC3E}">
        <p14:creationId xmlns:p14="http://schemas.microsoft.com/office/powerpoint/2010/main" val="144335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4A8F-610B-4869-B52E-88189134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8EBE-AA6D-42F9-8B1F-0662EDAE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we predict one month into the future for any given currency pair using the last 2 years of daily FOREX rates?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Thus the data has been split accordingly –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Training : contains USD/AUD rates from 2017 and 2018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Validation : contains USD/AUD rates in 2019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Test : contains USD/AUD rates from Jan 2, 2020 to Feb 8, 2020</a:t>
            </a:r>
          </a:p>
        </p:txBody>
      </p:sp>
    </p:spTree>
    <p:extLst>
      <p:ext uri="{BB962C8B-B14F-4D97-AF65-F5344CB8AC3E}">
        <p14:creationId xmlns:p14="http://schemas.microsoft.com/office/powerpoint/2010/main" val="27470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BF555-DB1F-41CA-B1ED-7DDF4E9E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Training Data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330084-5253-4E3C-BBCB-3272F0D69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7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35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1050C-80A4-43A5-8513-FB2EDCDC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Which days, weeks, months have the highest/lowest rates on average? (2017 to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D3CA6-A22E-490B-A3BD-4F70C0E5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458" y="3429000"/>
            <a:ext cx="4134057" cy="210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729EE-6C4D-4383-A173-55EDCA20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17" y="3332019"/>
            <a:ext cx="4292957" cy="2285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AE3EE-9E54-4474-BA74-93BA51231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498273"/>
            <a:ext cx="3956012" cy="20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8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FCAA5-E2ED-4D0B-8F0B-0AD05C5B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Inspecting Stationarity of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DEAA-DCA3-4FA0-9889-A6185117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a stationary time series?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GB" sz="1800" dirty="0"/>
              <a:t>A </a:t>
            </a:r>
            <a:r>
              <a:rPr lang="en-GB" sz="1800" b="1" dirty="0"/>
              <a:t>stationary time series</a:t>
            </a:r>
            <a:r>
              <a:rPr lang="en-GB" sz="1800" dirty="0"/>
              <a:t> is one whose statistical properties such as mean, variance, autocorrelation, etc. are all constant over </a:t>
            </a:r>
            <a:r>
              <a:rPr lang="en-GB" sz="1800" b="1" dirty="0"/>
              <a:t>time</a:t>
            </a:r>
            <a:r>
              <a:rPr lang="en-GB" sz="1800" dirty="0"/>
              <a:t>.</a:t>
            </a:r>
            <a:endParaRPr lang="en-US" sz="1800" dirty="0"/>
          </a:p>
        </p:txBody>
      </p:sp>
      <p:pic>
        <p:nvPicPr>
          <p:cNvPr id="1030" name="Picture 6" descr="Image result for stationary time series">
            <a:extLst>
              <a:ext uri="{FF2B5EF4-FFF2-40B4-BE49-F238E27FC236}">
                <a16:creationId xmlns:a16="http://schemas.microsoft.com/office/drawing/2014/main" id="{994CC3EC-3E4B-474E-9F63-1293C1E4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8" r="4" b="7019"/>
          <a:stretch/>
        </p:blipFill>
        <p:spPr bwMode="auto">
          <a:xfrm>
            <a:off x="6870947" y="613148"/>
            <a:ext cx="4482853" cy="263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stationary time series">
            <a:extLst>
              <a:ext uri="{FF2B5EF4-FFF2-40B4-BE49-F238E27FC236}">
                <a16:creationId xmlns:a16="http://schemas.microsoft.com/office/drawing/2014/main" id="{6B9FA19B-9300-4483-B138-48BD5553F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431"/>
          <a:stretch/>
        </p:blipFill>
        <p:spPr bwMode="auto">
          <a:xfrm>
            <a:off x="6788383" y="3528753"/>
            <a:ext cx="4565417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72F04-B7D2-4FE5-92D9-FE20EA4ED40D}"/>
              </a:ext>
            </a:extLst>
          </p:cNvPr>
          <p:cNvSpPr txBox="1"/>
          <p:nvPr/>
        </p:nvSpPr>
        <p:spPr>
          <a:xfrm>
            <a:off x="7422091" y="573639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rgbClr val="FF0000"/>
                </a:solidFill>
              </a:rPr>
              <a:t>Not Stationary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5E0209-AAF4-4AA4-95CA-068DB2966478}"/>
              </a:ext>
            </a:extLst>
          </p:cNvPr>
          <p:cNvSpPr txBox="1"/>
          <p:nvPr/>
        </p:nvSpPr>
        <p:spPr>
          <a:xfrm>
            <a:off x="7318183" y="4004425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rgbClr val="FF0000"/>
                </a:solidFill>
              </a:rPr>
              <a:t>Stationary</a:t>
            </a:r>
          </a:p>
        </p:txBody>
      </p:sp>
    </p:spTree>
    <p:extLst>
      <p:ext uri="{BB962C8B-B14F-4D97-AF65-F5344CB8AC3E}">
        <p14:creationId xmlns:p14="http://schemas.microsoft.com/office/powerpoint/2010/main" val="206757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ABA-4101-4CC8-81C6-F9132BBF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ways we’ll be checking for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CD13-044C-4B0E-8E71-561313BD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Visual Inspection by looking at plots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Hypothesis Testing (Augmented Dicky-Fuller Test)</a:t>
            </a:r>
          </a:p>
        </p:txBody>
      </p:sp>
    </p:spTree>
    <p:extLst>
      <p:ext uri="{BB962C8B-B14F-4D97-AF65-F5344CB8AC3E}">
        <p14:creationId xmlns:p14="http://schemas.microsoft.com/office/powerpoint/2010/main" val="273522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FCB9D2-BC22-4315-B9C5-ED0A9EC0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82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4D738-9739-497D-B246-42A97F84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USD/AUD Exchange Rate since 1984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DAB3F-2A3C-4D4E-8B10-011146CC1A58}"/>
              </a:ext>
            </a:extLst>
          </p:cNvPr>
          <p:cNvSpPr txBox="1"/>
          <p:nvPr/>
        </p:nvSpPr>
        <p:spPr>
          <a:xfrm>
            <a:off x="252363" y="1176312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rgbClr val="FF0000"/>
                </a:solidFill>
              </a:rPr>
              <a:t>Not Stationary</a:t>
            </a:r>
          </a:p>
        </p:txBody>
      </p:sp>
    </p:spTree>
    <p:extLst>
      <p:ext uri="{BB962C8B-B14F-4D97-AF65-F5344CB8AC3E}">
        <p14:creationId xmlns:p14="http://schemas.microsoft.com/office/powerpoint/2010/main" val="247055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AA55E-54B8-474A-8E2E-D16F991C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USD/AUD Exchange Rate (Training Data)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477D0-CBE8-403D-8E35-4C44DD3A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04835"/>
            <a:ext cx="10905066" cy="3734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3C887-D69F-450D-9B3C-DEFA841CA109}"/>
              </a:ext>
            </a:extLst>
          </p:cNvPr>
          <p:cNvSpPr txBox="1"/>
          <p:nvPr/>
        </p:nvSpPr>
        <p:spPr>
          <a:xfrm>
            <a:off x="1513127" y="5083294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rgbClr val="FF0000"/>
                </a:solidFill>
              </a:rPr>
              <a:t>Not Stationary</a:t>
            </a:r>
          </a:p>
        </p:txBody>
      </p:sp>
    </p:spTree>
    <p:extLst>
      <p:ext uri="{BB962C8B-B14F-4D97-AF65-F5344CB8AC3E}">
        <p14:creationId xmlns:p14="http://schemas.microsoft.com/office/powerpoint/2010/main" val="148091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474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var(--jp-code-font-family)</vt:lpstr>
      <vt:lpstr>Office Theme</vt:lpstr>
      <vt:lpstr>FOREX Rate Prediction</vt:lpstr>
      <vt:lpstr>Dataset</vt:lpstr>
      <vt:lpstr>Problem Statement</vt:lpstr>
      <vt:lpstr>Training Data</vt:lpstr>
      <vt:lpstr>Which days, weeks, months have the highest/lowest rates on average? (2017 to 2019)</vt:lpstr>
      <vt:lpstr>Inspecting Stationarity of Time Series</vt:lpstr>
      <vt:lpstr>Two ways we’ll be checking for stationarity</vt:lpstr>
      <vt:lpstr>USD/AUD Exchange Rate since 1984</vt:lpstr>
      <vt:lpstr>USD/AUD Exchange Rate (Training Data)</vt:lpstr>
      <vt:lpstr>Two ways we’ll be checking for stationarity</vt:lpstr>
      <vt:lpstr>Augmented Dicky Fuller (ADF) Test</vt:lpstr>
      <vt:lpstr>Is our dataset stationary? (1984 to 2019)</vt:lpstr>
      <vt:lpstr>Is our Training data stationary? </vt:lpstr>
      <vt:lpstr>Some months show stationary characteristics</vt:lpstr>
      <vt:lpstr>Using transformations to make the dataset stationary</vt:lpstr>
      <vt:lpstr>ADF Test of the Transformation Results</vt:lpstr>
      <vt:lpstr>Visualising 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 Rate Prediction</dc:title>
  <dc:creator>Abhinav Pandey</dc:creator>
  <cp:lastModifiedBy>Abhinav Pandey</cp:lastModifiedBy>
  <cp:revision>5</cp:revision>
  <dcterms:created xsi:type="dcterms:W3CDTF">2020-02-27T21:53:57Z</dcterms:created>
  <dcterms:modified xsi:type="dcterms:W3CDTF">2020-03-10T21:23:14Z</dcterms:modified>
</cp:coreProperties>
</file>