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9" r:id="rId5"/>
    <p:sldId id="271" r:id="rId6"/>
    <p:sldId id="272" r:id="rId7"/>
    <p:sldId id="273" r:id="rId8"/>
    <p:sldId id="274" r:id="rId9"/>
    <p:sldId id="275" r:id="rId10"/>
    <p:sldId id="277" r:id="rId11"/>
    <p:sldId id="282" r:id="rId12"/>
    <p:sldId id="276" r:id="rId13"/>
    <p:sldId id="278" r:id="rId14"/>
    <p:sldId id="279" r:id="rId15"/>
    <p:sldId id="281" r:id="rId16"/>
    <p:sldId id="280" r:id="rId17"/>
    <p:sldId id="284" r:id="rId18"/>
    <p:sldId id="291" r:id="rId19"/>
    <p:sldId id="286" r:id="rId20"/>
    <p:sldId id="287" r:id="rId21"/>
    <p:sldId id="288" r:id="rId22"/>
    <p:sldId id="28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4" d="100"/>
          <a:sy n="84" d="100"/>
        </p:scale>
        <p:origin x="18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145AD-26B6-4042-A38B-530C220E27D9}" type="datetimeFigureOut">
              <a:rPr lang="en-AU" smtClean="0"/>
              <a:t>13/03/2020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EF1AAF-E72A-4351-8E0C-53D81F154F2D}" type="slidenum">
              <a:rPr lang="en-AU" smtClean="0"/>
              <a:t>‹#›</a:t>
            </a:fld>
            <a:endParaRPr lang="en-AU"/>
          </a:p>
        </p:txBody>
      </p:sp>
    </p:spTree>
    <p:extLst>
      <p:ext uri="{BB962C8B-B14F-4D97-AF65-F5344CB8AC3E}">
        <p14:creationId xmlns:p14="http://schemas.microsoft.com/office/powerpoint/2010/main" val="720642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EF1AAF-E72A-4351-8E0C-53D81F154F2D}"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3645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5EF1AAF-E72A-4351-8E0C-53D81F154F2D}" type="slidenum">
              <a:rPr lang="en-AU" smtClean="0"/>
              <a:t>14</a:t>
            </a:fld>
            <a:endParaRPr lang="en-AU"/>
          </a:p>
        </p:txBody>
      </p:sp>
    </p:spTree>
    <p:extLst>
      <p:ext uri="{BB962C8B-B14F-4D97-AF65-F5344CB8AC3E}">
        <p14:creationId xmlns:p14="http://schemas.microsoft.com/office/powerpoint/2010/main" val="3790464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EF1AAF-E72A-4351-8E0C-53D81F154F2D}"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852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CE278-E522-4BF3-85CA-3FAFD7DFA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1D2BB5C-8BF0-4273-961D-3F57650C74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495743E-2152-4128-B9AF-DC4B3B553BBC}"/>
              </a:ext>
            </a:extLst>
          </p:cNvPr>
          <p:cNvSpPr>
            <a:spLocks noGrp="1"/>
          </p:cNvSpPr>
          <p:nvPr>
            <p:ph type="dt" sz="half" idx="10"/>
          </p:nvPr>
        </p:nvSpPr>
        <p:spPr/>
        <p:txBody>
          <a:bodyPr/>
          <a:lstStyle/>
          <a:p>
            <a:fld id="{C7948CC2-2177-49E1-B516-A03DB07994CA}" type="datetimeFigureOut">
              <a:rPr lang="en-AU" smtClean="0"/>
              <a:t>13/03/2020</a:t>
            </a:fld>
            <a:endParaRPr lang="en-AU"/>
          </a:p>
        </p:txBody>
      </p:sp>
      <p:sp>
        <p:nvSpPr>
          <p:cNvPr id="5" name="Footer Placeholder 4">
            <a:extLst>
              <a:ext uri="{FF2B5EF4-FFF2-40B4-BE49-F238E27FC236}">
                <a16:creationId xmlns:a16="http://schemas.microsoft.com/office/drawing/2014/main" id="{9CBD7AA8-196E-4E9A-9BED-6BBD7085812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2E3794C-23E8-4C28-8C37-C98B4BDFB637}"/>
              </a:ext>
            </a:extLst>
          </p:cNvPr>
          <p:cNvSpPr>
            <a:spLocks noGrp="1"/>
          </p:cNvSpPr>
          <p:nvPr>
            <p:ph type="sldNum" sz="quarter" idx="12"/>
          </p:nvPr>
        </p:nvSpPr>
        <p:spPr/>
        <p:txBody>
          <a:bodyPr/>
          <a:lstStyle/>
          <a:p>
            <a:fld id="{463EC7EF-E39E-4BDB-B0C7-ECEAD75011F2}" type="slidenum">
              <a:rPr lang="en-AU" smtClean="0"/>
              <a:t>‹#›</a:t>
            </a:fld>
            <a:endParaRPr lang="en-AU"/>
          </a:p>
        </p:txBody>
      </p:sp>
    </p:spTree>
    <p:extLst>
      <p:ext uri="{BB962C8B-B14F-4D97-AF65-F5344CB8AC3E}">
        <p14:creationId xmlns:p14="http://schemas.microsoft.com/office/powerpoint/2010/main" val="117331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2A74-8D03-4D43-885C-4649B2961D1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811A5FB-3B5B-42C0-BF89-0944B8395A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188A03C-47A5-43AF-A6C2-DF392A603CFC}"/>
              </a:ext>
            </a:extLst>
          </p:cNvPr>
          <p:cNvSpPr>
            <a:spLocks noGrp="1"/>
          </p:cNvSpPr>
          <p:nvPr>
            <p:ph type="dt" sz="half" idx="10"/>
          </p:nvPr>
        </p:nvSpPr>
        <p:spPr/>
        <p:txBody>
          <a:bodyPr/>
          <a:lstStyle/>
          <a:p>
            <a:fld id="{C7948CC2-2177-49E1-B516-A03DB07994CA}" type="datetimeFigureOut">
              <a:rPr lang="en-AU" smtClean="0"/>
              <a:t>13/03/2020</a:t>
            </a:fld>
            <a:endParaRPr lang="en-AU"/>
          </a:p>
        </p:txBody>
      </p:sp>
      <p:sp>
        <p:nvSpPr>
          <p:cNvPr id="5" name="Footer Placeholder 4">
            <a:extLst>
              <a:ext uri="{FF2B5EF4-FFF2-40B4-BE49-F238E27FC236}">
                <a16:creationId xmlns:a16="http://schemas.microsoft.com/office/drawing/2014/main" id="{A2304DFC-FA7D-4982-92E6-1C96411BD0A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8DA201B-7783-49E4-A692-83EBF97820EA}"/>
              </a:ext>
            </a:extLst>
          </p:cNvPr>
          <p:cNvSpPr>
            <a:spLocks noGrp="1"/>
          </p:cNvSpPr>
          <p:nvPr>
            <p:ph type="sldNum" sz="quarter" idx="12"/>
          </p:nvPr>
        </p:nvSpPr>
        <p:spPr/>
        <p:txBody>
          <a:bodyPr/>
          <a:lstStyle/>
          <a:p>
            <a:fld id="{463EC7EF-E39E-4BDB-B0C7-ECEAD75011F2}" type="slidenum">
              <a:rPr lang="en-AU" smtClean="0"/>
              <a:t>‹#›</a:t>
            </a:fld>
            <a:endParaRPr lang="en-AU"/>
          </a:p>
        </p:txBody>
      </p:sp>
    </p:spTree>
    <p:extLst>
      <p:ext uri="{BB962C8B-B14F-4D97-AF65-F5344CB8AC3E}">
        <p14:creationId xmlns:p14="http://schemas.microsoft.com/office/powerpoint/2010/main" val="1589970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CD8BB-DCB5-48D8-A566-AEB1888561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B8C5292-88BF-409E-8C56-477674F31E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F4C1916-4333-4FDB-A58D-2B04E65084C1}"/>
              </a:ext>
            </a:extLst>
          </p:cNvPr>
          <p:cNvSpPr>
            <a:spLocks noGrp="1"/>
          </p:cNvSpPr>
          <p:nvPr>
            <p:ph type="dt" sz="half" idx="10"/>
          </p:nvPr>
        </p:nvSpPr>
        <p:spPr/>
        <p:txBody>
          <a:bodyPr/>
          <a:lstStyle/>
          <a:p>
            <a:fld id="{C7948CC2-2177-49E1-B516-A03DB07994CA}" type="datetimeFigureOut">
              <a:rPr lang="en-AU" smtClean="0"/>
              <a:t>13/03/2020</a:t>
            </a:fld>
            <a:endParaRPr lang="en-AU"/>
          </a:p>
        </p:txBody>
      </p:sp>
      <p:sp>
        <p:nvSpPr>
          <p:cNvPr id="5" name="Footer Placeholder 4">
            <a:extLst>
              <a:ext uri="{FF2B5EF4-FFF2-40B4-BE49-F238E27FC236}">
                <a16:creationId xmlns:a16="http://schemas.microsoft.com/office/drawing/2014/main" id="{CD747E78-1095-49D6-9173-2DF4A411E3F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6BF7EAD-5B54-4C90-877F-3E94EE2319FD}"/>
              </a:ext>
            </a:extLst>
          </p:cNvPr>
          <p:cNvSpPr>
            <a:spLocks noGrp="1"/>
          </p:cNvSpPr>
          <p:nvPr>
            <p:ph type="sldNum" sz="quarter" idx="12"/>
          </p:nvPr>
        </p:nvSpPr>
        <p:spPr/>
        <p:txBody>
          <a:bodyPr/>
          <a:lstStyle/>
          <a:p>
            <a:fld id="{463EC7EF-E39E-4BDB-B0C7-ECEAD75011F2}" type="slidenum">
              <a:rPr lang="en-AU" smtClean="0"/>
              <a:t>‹#›</a:t>
            </a:fld>
            <a:endParaRPr lang="en-AU"/>
          </a:p>
        </p:txBody>
      </p:sp>
    </p:spTree>
    <p:extLst>
      <p:ext uri="{BB962C8B-B14F-4D97-AF65-F5344CB8AC3E}">
        <p14:creationId xmlns:p14="http://schemas.microsoft.com/office/powerpoint/2010/main" val="6855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7BEA-E70A-49CF-B9B0-80F19FC0507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2967A59-98FE-4109-BB96-5138E801A2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628E29-C28A-44A0-8211-C3F54A127939}"/>
              </a:ext>
            </a:extLst>
          </p:cNvPr>
          <p:cNvSpPr>
            <a:spLocks noGrp="1"/>
          </p:cNvSpPr>
          <p:nvPr>
            <p:ph type="dt" sz="half" idx="10"/>
          </p:nvPr>
        </p:nvSpPr>
        <p:spPr/>
        <p:txBody>
          <a:bodyPr/>
          <a:lstStyle/>
          <a:p>
            <a:fld id="{C7948CC2-2177-49E1-B516-A03DB07994CA}" type="datetimeFigureOut">
              <a:rPr lang="en-AU" smtClean="0"/>
              <a:t>13/03/2020</a:t>
            </a:fld>
            <a:endParaRPr lang="en-AU"/>
          </a:p>
        </p:txBody>
      </p:sp>
      <p:sp>
        <p:nvSpPr>
          <p:cNvPr id="5" name="Footer Placeholder 4">
            <a:extLst>
              <a:ext uri="{FF2B5EF4-FFF2-40B4-BE49-F238E27FC236}">
                <a16:creationId xmlns:a16="http://schemas.microsoft.com/office/drawing/2014/main" id="{4676703E-FF75-4834-9E06-4C91B583782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A69B634-4785-4CCC-B83F-B8AC932C50F4}"/>
              </a:ext>
            </a:extLst>
          </p:cNvPr>
          <p:cNvSpPr>
            <a:spLocks noGrp="1"/>
          </p:cNvSpPr>
          <p:nvPr>
            <p:ph type="sldNum" sz="quarter" idx="12"/>
          </p:nvPr>
        </p:nvSpPr>
        <p:spPr/>
        <p:txBody>
          <a:bodyPr/>
          <a:lstStyle/>
          <a:p>
            <a:fld id="{463EC7EF-E39E-4BDB-B0C7-ECEAD75011F2}" type="slidenum">
              <a:rPr lang="en-AU" smtClean="0"/>
              <a:t>‹#›</a:t>
            </a:fld>
            <a:endParaRPr lang="en-AU"/>
          </a:p>
        </p:txBody>
      </p:sp>
    </p:spTree>
    <p:extLst>
      <p:ext uri="{BB962C8B-B14F-4D97-AF65-F5344CB8AC3E}">
        <p14:creationId xmlns:p14="http://schemas.microsoft.com/office/powerpoint/2010/main" val="489632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E6188-1D5D-4CCA-B1EE-C12CF73EA6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129B6AE-6D7A-476A-8397-10A959FCDA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3DB9B5-F559-4763-B645-474B61E063C6}"/>
              </a:ext>
            </a:extLst>
          </p:cNvPr>
          <p:cNvSpPr>
            <a:spLocks noGrp="1"/>
          </p:cNvSpPr>
          <p:nvPr>
            <p:ph type="dt" sz="half" idx="10"/>
          </p:nvPr>
        </p:nvSpPr>
        <p:spPr/>
        <p:txBody>
          <a:bodyPr/>
          <a:lstStyle/>
          <a:p>
            <a:fld id="{C7948CC2-2177-49E1-B516-A03DB07994CA}" type="datetimeFigureOut">
              <a:rPr lang="en-AU" smtClean="0"/>
              <a:t>13/03/2020</a:t>
            </a:fld>
            <a:endParaRPr lang="en-AU"/>
          </a:p>
        </p:txBody>
      </p:sp>
      <p:sp>
        <p:nvSpPr>
          <p:cNvPr id="5" name="Footer Placeholder 4">
            <a:extLst>
              <a:ext uri="{FF2B5EF4-FFF2-40B4-BE49-F238E27FC236}">
                <a16:creationId xmlns:a16="http://schemas.microsoft.com/office/drawing/2014/main" id="{107206A0-D2EC-4761-9F4B-237E8EA083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CCCC702-1674-42B2-B2C2-B79872CC75B1}"/>
              </a:ext>
            </a:extLst>
          </p:cNvPr>
          <p:cNvSpPr>
            <a:spLocks noGrp="1"/>
          </p:cNvSpPr>
          <p:nvPr>
            <p:ph type="sldNum" sz="quarter" idx="12"/>
          </p:nvPr>
        </p:nvSpPr>
        <p:spPr/>
        <p:txBody>
          <a:bodyPr/>
          <a:lstStyle/>
          <a:p>
            <a:fld id="{463EC7EF-E39E-4BDB-B0C7-ECEAD75011F2}" type="slidenum">
              <a:rPr lang="en-AU" smtClean="0"/>
              <a:t>‹#›</a:t>
            </a:fld>
            <a:endParaRPr lang="en-AU"/>
          </a:p>
        </p:txBody>
      </p:sp>
    </p:spTree>
    <p:extLst>
      <p:ext uri="{BB962C8B-B14F-4D97-AF65-F5344CB8AC3E}">
        <p14:creationId xmlns:p14="http://schemas.microsoft.com/office/powerpoint/2010/main" val="9123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4987-0F8B-425C-9095-D90162AD72E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DEC1607-88A8-49D4-8286-42E93676F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1E2BEC1-F4BE-4FCC-AF33-D8F8F954E9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0EB0FA6-2414-48B0-9BD8-9767480B0120}"/>
              </a:ext>
            </a:extLst>
          </p:cNvPr>
          <p:cNvSpPr>
            <a:spLocks noGrp="1"/>
          </p:cNvSpPr>
          <p:nvPr>
            <p:ph type="dt" sz="half" idx="10"/>
          </p:nvPr>
        </p:nvSpPr>
        <p:spPr/>
        <p:txBody>
          <a:bodyPr/>
          <a:lstStyle/>
          <a:p>
            <a:fld id="{C7948CC2-2177-49E1-B516-A03DB07994CA}" type="datetimeFigureOut">
              <a:rPr lang="en-AU" smtClean="0"/>
              <a:t>13/03/2020</a:t>
            </a:fld>
            <a:endParaRPr lang="en-AU"/>
          </a:p>
        </p:txBody>
      </p:sp>
      <p:sp>
        <p:nvSpPr>
          <p:cNvPr id="6" name="Footer Placeholder 5">
            <a:extLst>
              <a:ext uri="{FF2B5EF4-FFF2-40B4-BE49-F238E27FC236}">
                <a16:creationId xmlns:a16="http://schemas.microsoft.com/office/drawing/2014/main" id="{39916500-49DC-4984-B65D-55D2C8EDDBB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F293330-BF68-49A6-B627-486D7CA89AEE}"/>
              </a:ext>
            </a:extLst>
          </p:cNvPr>
          <p:cNvSpPr>
            <a:spLocks noGrp="1"/>
          </p:cNvSpPr>
          <p:nvPr>
            <p:ph type="sldNum" sz="quarter" idx="12"/>
          </p:nvPr>
        </p:nvSpPr>
        <p:spPr/>
        <p:txBody>
          <a:bodyPr/>
          <a:lstStyle/>
          <a:p>
            <a:fld id="{463EC7EF-E39E-4BDB-B0C7-ECEAD75011F2}" type="slidenum">
              <a:rPr lang="en-AU" smtClean="0"/>
              <a:t>‹#›</a:t>
            </a:fld>
            <a:endParaRPr lang="en-AU"/>
          </a:p>
        </p:txBody>
      </p:sp>
    </p:spTree>
    <p:extLst>
      <p:ext uri="{BB962C8B-B14F-4D97-AF65-F5344CB8AC3E}">
        <p14:creationId xmlns:p14="http://schemas.microsoft.com/office/powerpoint/2010/main" val="364598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BEBAC-4B54-4FB7-BCD8-1652DA6A6D9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45E1600-AEE0-465B-9A0C-6557366971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CC6B7A-4EF4-4909-AC93-122CF16D04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A7EA741-DD1E-472C-B172-5DEE0C30B7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9D530-5B95-43CA-B240-EA7746C536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80C1F19-3E54-4896-93E6-BB689A421AF7}"/>
              </a:ext>
            </a:extLst>
          </p:cNvPr>
          <p:cNvSpPr>
            <a:spLocks noGrp="1"/>
          </p:cNvSpPr>
          <p:nvPr>
            <p:ph type="dt" sz="half" idx="10"/>
          </p:nvPr>
        </p:nvSpPr>
        <p:spPr/>
        <p:txBody>
          <a:bodyPr/>
          <a:lstStyle/>
          <a:p>
            <a:fld id="{C7948CC2-2177-49E1-B516-A03DB07994CA}" type="datetimeFigureOut">
              <a:rPr lang="en-AU" smtClean="0"/>
              <a:t>13/03/2020</a:t>
            </a:fld>
            <a:endParaRPr lang="en-AU"/>
          </a:p>
        </p:txBody>
      </p:sp>
      <p:sp>
        <p:nvSpPr>
          <p:cNvPr id="8" name="Footer Placeholder 7">
            <a:extLst>
              <a:ext uri="{FF2B5EF4-FFF2-40B4-BE49-F238E27FC236}">
                <a16:creationId xmlns:a16="http://schemas.microsoft.com/office/drawing/2014/main" id="{EBBBF8CD-4983-4F7A-9171-4043F225D18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6D13A6C9-F000-4B46-B515-EF2A2FB765CE}"/>
              </a:ext>
            </a:extLst>
          </p:cNvPr>
          <p:cNvSpPr>
            <a:spLocks noGrp="1"/>
          </p:cNvSpPr>
          <p:nvPr>
            <p:ph type="sldNum" sz="quarter" idx="12"/>
          </p:nvPr>
        </p:nvSpPr>
        <p:spPr/>
        <p:txBody>
          <a:bodyPr/>
          <a:lstStyle/>
          <a:p>
            <a:fld id="{463EC7EF-E39E-4BDB-B0C7-ECEAD75011F2}" type="slidenum">
              <a:rPr lang="en-AU" smtClean="0"/>
              <a:t>‹#›</a:t>
            </a:fld>
            <a:endParaRPr lang="en-AU"/>
          </a:p>
        </p:txBody>
      </p:sp>
    </p:spTree>
    <p:extLst>
      <p:ext uri="{BB962C8B-B14F-4D97-AF65-F5344CB8AC3E}">
        <p14:creationId xmlns:p14="http://schemas.microsoft.com/office/powerpoint/2010/main" val="3800099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1ED2F-D148-4B2F-B98B-5BE445E1E7E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39B01C7-2DBF-4AFA-BEEA-E3570A20D280}"/>
              </a:ext>
            </a:extLst>
          </p:cNvPr>
          <p:cNvSpPr>
            <a:spLocks noGrp="1"/>
          </p:cNvSpPr>
          <p:nvPr>
            <p:ph type="dt" sz="half" idx="10"/>
          </p:nvPr>
        </p:nvSpPr>
        <p:spPr/>
        <p:txBody>
          <a:bodyPr/>
          <a:lstStyle/>
          <a:p>
            <a:fld id="{C7948CC2-2177-49E1-B516-A03DB07994CA}" type="datetimeFigureOut">
              <a:rPr lang="en-AU" smtClean="0"/>
              <a:t>13/03/2020</a:t>
            </a:fld>
            <a:endParaRPr lang="en-AU"/>
          </a:p>
        </p:txBody>
      </p:sp>
      <p:sp>
        <p:nvSpPr>
          <p:cNvPr id="4" name="Footer Placeholder 3">
            <a:extLst>
              <a:ext uri="{FF2B5EF4-FFF2-40B4-BE49-F238E27FC236}">
                <a16:creationId xmlns:a16="http://schemas.microsoft.com/office/drawing/2014/main" id="{F9AC3E56-BAFA-41B5-9732-3E17CDCDF60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94E88C9-D823-4E3D-8330-CE99323708DA}"/>
              </a:ext>
            </a:extLst>
          </p:cNvPr>
          <p:cNvSpPr>
            <a:spLocks noGrp="1"/>
          </p:cNvSpPr>
          <p:nvPr>
            <p:ph type="sldNum" sz="quarter" idx="12"/>
          </p:nvPr>
        </p:nvSpPr>
        <p:spPr/>
        <p:txBody>
          <a:bodyPr/>
          <a:lstStyle/>
          <a:p>
            <a:fld id="{463EC7EF-E39E-4BDB-B0C7-ECEAD75011F2}" type="slidenum">
              <a:rPr lang="en-AU" smtClean="0"/>
              <a:t>‹#›</a:t>
            </a:fld>
            <a:endParaRPr lang="en-AU"/>
          </a:p>
        </p:txBody>
      </p:sp>
    </p:spTree>
    <p:extLst>
      <p:ext uri="{BB962C8B-B14F-4D97-AF65-F5344CB8AC3E}">
        <p14:creationId xmlns:p14="http://schemas.microsoft.com/office/powerpoint/2010/main" val="2125147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118514-72B4-40FE-941E-1CC32E0578F4}"/>
              </a:ext>
            </a:extLst>
          </p:cNvPr>
          <p:cNvSpPr>
            <a:spLocks noGrp="1"/>
          </p:cNvSpPr>
          <p:nvPr>
            <p:ph type="dt" sz="half" idx="10"/>
          </p:nvPr>
        </p:nvSpPr>
        <p:spPr/>
        <p:txBody>
          <a:bodyPr/>
          <a:lstStyle/>
          <a:p>
            <a:fld id="{C7948CC2-2177-49E1-B516-A03DB07994CA}" type="datetimeFigureOut">
              <a:rPr lang="en-AU" smtClean="0"/>
              <a:t>13/03/2020</a:t>
            </a:fld>
            <a:endParaRPr lang="en-AU"/>
          </a:p>
        </p:txBody>
      </p:sp>
      <p:sp>
        <p:nvSpPr>
          <p:cNvPr id="3" name="Footer Placeholder 2">
            <a:extLst>
              <a:ext uri="{FF2B5EF4-FFF2-40B4-BE49-F238E27FC236}">
                <a16:creationId xmlns:a16="http://schemas.microsoft.com/office/drawing/2014/main" id="{685B7F36-EDBB-4A66-A965-F8300E09E9D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9D7F74B-7B5C-472F-89DC-114827060245}"/>
              </a:ext>
            </a:extLst>
          </p:cNvPr>
          <p:cNvSpPr>
            <a:spLocks noGrp="1"/>
          </p:cNvSpPr>
          <p:nvPr>
            <p:ph type="sldNum" sz="quarter" idx="12"/>
          </p:nvPr>
        </p:nvSpPr>
        <p:spPr/>
        <p:txBody>
          <a:bodyPr/>
          <a:lstStyle/>
          <a:p>
            <a:fld id="{463EC7EF-E39E-4BDB-B0C7-ECEAD75011F2}" type="slidenum">
              <a:rPr lang="en-AU" smtClean="0"/>
              <a:t>‹#›</a:t>
            </a:fld>
            <a:endParaRPr lang="en-AU"/>
          </a:p>
        </p:txBody>
      </p:sp>
    </p:spTree>
    <p:extLst>
      <p:ext uri="{BB962C8B-B14F-4D97-AF65-F5344CB8AC3E}">
        <p14:creationId xmlns:p14="http://schemas.microsoft.com/office/powerpoint/2010/main" val="237932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13AC-9EC1-46AD-B5E7-BCB0B977F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F846139-81F1-4148-8C7F-AC58EBE201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28AAEFF-186A-4ECA-BF7F-13F7C0C6D1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C5212-4661-4B1D-82AB-6A6663635012}"/>
              </a:ext>
            </a:extLst>
          </p:cNvPr>
          <p:cNvSpPr>
            <a:spLocks noGrp="1"/>
          </p:cNvSpPr>
          <p:nvPr>
            <p:ph type="dt" sz="half" idx="10"/>
          </p:nvPr>
        </p:nvSpPr>
        <p:spPr/>
        <p:txBody>
          <a:bodyPr/>
          <a:lstStyle/>
          <a:p>
            <a:fld id="{C7948CC2-2177-49E1-B516-A03DB07994CA}" type="datetimeFigureOut">
              <a:rPr lang="en-AU" smtClean="0"/>
              <a:t>13/03/2020</a:t>
            </a:fld>
            <a:endParaRPr lang="en-AU"/>
          </a:p>
        </p:txBody>
      </p:sp>
      <p:sp>
        <p:nvSpPr>
          <p:cNvPr id="6" name="Footer Placeholder 5">
            <a:extLst>
              <a:ext uri="{FF2B5EF4-FFF2-40B4-BE49-F238E27FC236}">
                <a16:creationId xmlns:a16="http://schemas.microsoft.com/office/drawing/2014/main" id="{F67831FE-3171-43E6-94F7-E4FB3A2E796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6F9BC79-A1D0-4F11-9195-C26B99FA69E6}"/>
              </a:ext>
            </a:extLst>
          </p:cNvPr>
          <p:cNvSpPr>
            <a:spLocks noGrp="1"/>
          </p:cNvSpPr>
          <p:nvPr>
            <p:ph type="sldNum" sz="quarter" idx="12"/>
          </p:nvPr>
        </p:nvSpPr>
        <p:spPr/>
        <p:txBody>
          <a:bodyPr/>
          <a:lstStyle/>
          <a:p>
            <a:fld id="{463EC7EF-E39E-4BDB-B0C7-ECEAD75011F2}" type="slidenum">
              <a:rPr lang="en-AU" smtClean="0"/>
              <a:t>‹#›</a:t>
            </a:fld>
            <a:endParaRPr lang="en-AU"/>
          </a:p>
        </p:txBody>
      </p:sp>
    </p:spTree>
    <p:extLst>
      <p:ext uri="{BB962C8B-B14F-4D97-AF65-F5344CB8AC3E}">
        <p14:creationId xmlns:p14="http://schemas.microsoft.com/office/powerpoint/2010/main" val="97622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91126-CA4F-4B51-A35C-F8392B884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5FFCF6A-73ED-415B-AB28-F83156D699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0A252FB-8737-4A32-BB4B-6A9A335C2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F589A8-6CBB-4EB4-8A29-A8AEBC28C89E}"/>
              </a:ext>
            </a:extLst>
          </p:cNvPr>
          <p:cNvSpPr>
            <a:spLocks noGrp="1"/>
          </p:cNvSpPr>
          <p:nvPr>
            <p:ph type="dt" sz="half" idx="10"/>
          </p:nvPr>
        </p:nvSpPr>
        <p:spPr/>
        <p:txBody>
          <a:bodyPr/>
          <a:lstStyle/>
          <a:p>
            <a:fld id="{C7948CC2-2177-49E1-B516-A03DB07994CA}" type="datetimeFigureOut">
              <a:rPr lang="en-AU" smtClean="0"/>
              <a:t>13/03/2020</a:t>
            </a:fld>
            <a:endParaRPr lang="en-AU"/>
          </a:p>
        </p:txBody>
      </p:sp>
      <p:sp>
        <p:nvSpPr>
          <p:cNvPr id="6" name="Footer Placeholder 5">
            <a:extLst>
              <a:ext uri="{FF2B5EF4-FFF2-40B4-BE49-F238E27FC236}">
                <a16:creationId xmlns:a16="http://schemas.microsoft.com/office/drawing/2014/main" id="{5FA8BAF1-B3B8-4F18-9D6A-756479096C5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FCA6D5A-31DA-421D-B8B2-0EB751566E02}"/>
              </a:ext>
            </a:extLst>
          </p:cNvPr>
          <p:cNvSpPr>
            <a:spLocks noGrp="1"/>
          </p:cNvSpPr>
          <p:nvPr>
            <p:ph type="sldNum" sz="quarter" idx="12"/>
          </p:nvPr>
        </p:nvSpPr>
        <p:spPr/>
        <p:txBody>
          <a:bodyPr/>
          <a:lstStyle/>
          <a:p>
            <a:fld id="{463EC7EF-E39E-4BDB-B0C7-ECEAD75011F2}" type="slidenum">
              <a:rPr lang="en-AU" smtClean="0"/>
              <a:t>‹#›</a:t>
            </a:fld>
            <a:endParaRPr lang="en-AU"/>
          </a:p>
        </p:txBody>
      </p:sp>
    </p:spTree>
    <p:extLst>
      <p:ext uri="{BB962C8B-B14F-4D97-AF65-F5344CB8AC3E}">
        <p14:creationId xmlns:p14="http://schemas.microsoft.com/office/powerpoint/2010/main" val="290534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260C9B-2168-4C76-866B-332223D22A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0CA263A-2177-43C8-8E64-B92E027880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0A363A0-6F9F-49C1-AE48-6D668959F4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948CC2-2177-49E1-B516-A03DB07994CA}" type="datetimeFigureOut">
              <a:rPr lang="en-AU" smtClean="0"/>
              <a:t>13/03/2020</a:t>
            </a:fld>
            <a:endParaRPr lang="en-AU"/>
          </a:p>
        </p:txBody>
      </p:sp>
      <p:sp>
        <p:nvSpPr>
          <p:cNvPr id="5" name="Footer Placeholder 4">
            <a:extLst>
              <a:ext uri="{FF2B5EF4-FFF2-40B4-BE49-F238E27FC236}">
                <a16:creationId xmlns:a16="http://schemas.microsoft.com/office/drawing/2014/main" id="{4D13D5BB-DFF4-44E2-9CDC-80762C8447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C5B3869-CE00-448D-A0B6-814F5038FC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3EC7EF-E39E-4BDB-B0C7-ECEAD75011F2}" type="slidenum">
              <a:rPr lang="en-AU" smtClean="0"/>
              <a:t>‹#›</a:t>
            </a:fld>
            <a:endParaRPr lang="en-AU"/>
          </a:p>
        </p:txBody>
      </p:sp>
    </p:spTree>
    <p:extLst>
      <p:ext uri="{BB962C8B-B14F-4D97-AF65-F5344CB8AC3E}">
        <p14:creationId xmlns:p14="http://schemas.microsoft.com/office/powerpoint/2010/main" val="1189327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rba.gov.au/statistics/historical-data.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881F-B399-42C2-BEB2-6C6008D7BE36}"/>
              </a:ext>
            </a:extLst>
          </p:cNvPr>
          <p:cNvSpPr>
            <a:spLocks noGrp="1"/>
          </p:cNvSpPr>
          <p:nvPr>
            <p:ph type="ctrTitle"/>
          </p:nvPr>
        </p:nvSpPr>
        <p:spPr/>
        <p:txBody>
          <a:bodyPr/>
          <a:lstStyle/>
          <a:p>
            <a:r>
              <a:rPr lang="en-AU" dirty="0"/>
              <a:t>FOREX Rate Prediction</a:t>
            </a:r>
          </a:p>
        </p:txBody>
      </p:sp>
      <p:sp>
        <p:nvSpPr>
          <p:cNvPr id="3" name="Subtitle 2">
            <a:extLst>
              <a:ext uri="{FF2B5EF4-FFF2-40B4-BE49-F238E27FC236}">
                <a16:creationId xmlns:a16="http://schemas.microsoft.com/office/drawing/2014/main" id="{3E09F744-BAE0-47B8-9AEA-8061A35F705E}"/>
              </a:ext>
            </a:extLst>
          </p:cNvPr>
          <p:cNvSpPr>
            <a:spLocks noGrp="1"/>
          </p:cNvSpPr>
          <p:nvPr>
            <p:ph type="subTitle" idx="1"/>
          </p:nvPr>
        </p:nvSpPr>
        <p:spPr/>
        <p:txBody>
          <a:bodyPr>
            <a:normAutofit lnSpcReduction="10000"/>
          </a:bodyPr>
          <a:lstStyle/>
          <a:p>
            <a:r>
              <a:rPr lang="en-AU" dirty="0"/>
              <a:t>Capstone Project</a:t>
            </a:r>
          </a:p>
          <a:p>
            <a:endParaRPr lang="en-AU" dirty="0"/>
          </a:p>
          <a:p>
            <a:endParaRPr lang="en-AU" dirty="0"/>
          </a:p>
          <a:p>
            <a:pPr algn="r"/>
            <a:r>
              <a:rPr lang="en-AU" dirty="0"/>
              <a:t>Abhinav Pandey</a:t>
            </a:r>
          </a:p>
        </p:txBody>
      </p:sp>
    </p:spTree>
    <p:extLst>
      <p:ext uri="{BB962C8B-B14F-4D97-AF65-F5344CB8AC3E}">
        <p14:creationId xmlns:p14="http://schemas.microsoft.com/office/powerpoint/2010/main" val="736716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2CAA-2FF6-4282-80B7-3F21DD31A93F}"/>
              </a:ext>
            </a:extLst>
          </p:cNvPr>
          <p:cNvSpPr>
            <a:spLocks noGrp="1"/>
          </p:cNvSpPr>
          <p:nvPr>
            <p:ph type="title"/>
          </p:nvPr>
        </p:nvSpPr>
        <p:spPr/>
        <p:txBody>
          <a:bodyPr/>
          <a:lstStyle/>
          <a:p>
            <a:r>
              <a:rPr lang="en-AU" dirty="0"/>
              <a:t>The Profit Metric</a:t>
            </a:r>
          </a:p>
        </p:txBody>
      </p:sp>
      <p:sp>
        <p:nvSpPr>
          <p:cNvPr id="3" name="Content Placeholder 2">
            <a:extLst>
              <a:ext uri="{FF2B5EF4-FFF2-40B4-BE49-F238E27FC236}">
                <a16:creationId xmlns:a16="http://schemas.microsoft.com/office/drawing/2014/main" id="{98297CC1-5217-48DD-ADCC-BBDEE1CCA03C}"/>
              </a:ext>
            </a:extLst>
          </p:cNvPr>
          <p:cNvSpPr>
            <a:spLocks noGrp="1"/>
          </p:cNvSpPr>
          <p:nvPr>
            <p:ph idx="1"/>
          </p:nvPr>
        </p:nvSpPr>
        <p:spPr/>
        <p:txBody>
          <a:bodyPr/>
          <a:lstStyle/>
          <a:p>
            <a:r>
              <a:rPr lang="en-AU" dirty="0"/>
              <a:t>If we BUY every time our forecast says that the price is going to increase and SELL every time our forecast says that the price is going to fall, can our model give us returns better than random?</a:t>
            </a:r>
          </a:p>
          <a:p>
            <a:endParaRPr lang="en-AU" dirty="0"/>
          </a:p>
          <a:p>
            <a:r>
              <a:rPr lang="en-AU" dirty="0"/>
              <a:t>Still unclear? Let me explain</a:t>
            </a:r>
            <a:br>
              <a:rPr lang="en-AU" dirty="0"/>
            </a:br>
            <a:endParaRPr lang="en-AU" dirty="0"/>
          </a:p>
        </p:txBody>
      </p:sp>
    </p:spTree>
    <p:extLst>
      <p:ext uri="{BB962C8B-B14F-4D97-AF65-F5344CB8AC3E}">
        <p14:creationId xmlns:p14="http://schemas.microsoft.com/office/powerpoint/2010/main" val="350626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42A5-F640-49A4-AA8D-15CB6F2FE923}"/>
              </a:ext>
            </a:extLst>
          </p:cNvPr>
          <p:cNvSpPr>
            <a:spLocks noGrp="1"/>
          </p:cNvSpPr>
          <p:nvPr>
            <p:ph type="title"/>
          </p:nvPr>
        </p:nvSpPr>
        <p:spPr>
          <a:xfrm>
            <a:off x="648929" y="629266"/>
            <a:ext cx="3667039" cy="1676603"/>
          </a:xfrm>
        </p:spPr>
        <p:txBody>
          <a:bodyPr>
            <a:normAutofit/>
          </a:bodyPr>
          <a:lstStyle/>
          <a:p>
            <a:r>
              <a:rPr lang="en-AU" sz="3600" dirty="0"/>
              <a:t>The Profit Metric</a:t>
            </a:r>
          </a:p>
        </p:txBody>
      </p:sp>
      <p:sp>
        <p:nvSpPr>
          <p:cNvPr id="8" name="Content Placeholder 7">
            <a:extLst>
              <a:ext uri="{FF2B5EF4-FFF2-40B4-BE49-F238E27FC236}">
                <a16:creationId xmlns:a16="http://schemas.microsoft.com/office/drawing/2014/main" id="{B8F47A26-F7AB-41B6-8965-4E56626C74FE}"/>
              </a:ext>
            </a:extLst>
          </p:cNvPr>
          <p:cNvSpPr>
            <a:spLocks noGrp="1"/>
          </p:cNvSpPr>
          <p:nvPr>
            <p:ph idx="1"/>
          </p:nvPr>
        </p:nvSpPr>
        <p:spPr>
          <a:xfrm>
            <a:off x="648931" y="2438401"/>
            <a:ext cx="3667036" cy="3779520"/>
          </a:xfrm>
        </p:spPr>
        <p:txBody>
          <a:bodyPr>
            <a:normAutofit/>
          </a:bodyPr>
          <a:lstStyle/>
          <a:p>
            <a:r>
              <a:rPr lang="en-US" sz="1800" dirty="0"/>
              <a:t>We evaluate a model’s performance with the main metric as PROFIT (followed by R-squared, MAE, MAPE, etc. for models with similar profit returns).</a:t>
            </a:r>
          </a:p>
          <a:p>
            <a:endParaRPr lang="en-US" sz="1800" dirty="0"/>
          </a:p>
          <a:p>
            <a:r>
              <a:rPr lang="en-US" sz="1800" dirty="0"/>
              <a:t>What is the best a forecasting model can achieve </a:t>
            </a:r>
            <a:r>
              <a:rPr lang="en-US" sz="1800" dirty="0">
                <a:solidFill>
                  <a:srgbClr val="FF0000"/>
                </a:solidFill>
              </a:rPr>
              <a:t>with the naïve strategy</a:t>
            </a:r>
            <a:r>
              <a:rPr lang="en-US" sz="1800" dirty="0"/>
              <a:t>?</a:t>
            </a:r>
          </a:p>
          <a:p>
            <a:pPr marL="0" indent="0">
              <a:buNone/>
            </a:pPr>
            <a:endParaRPr lang="en-US" sz="1800" dirty="0"/>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EAD1BB1C-85A0-4F56-9FED-50F83BE867CB}"/>
              </a:ext>
            </a:extLst>
          </p:cNvPr>
          <p:cNvPicPr>
            <a:picLocks noChangeAspect="1"/>
          </p:cNvPicPr>
          <p:nvPr/>
        </p:nvPicPr>
        <p:blipFill>
          <a:blip r:embed="rId3"/>
          <a:stretch>
            <a:fillRect/>
          </a:stretch>
        </p:blipFill>
        <p:spPr>
          <a:xfrm>
            <a:off x="4953000" y="629267"/>
            <a:ext cx="6968835" cy="5588654"/>
          </a:xfrm>
          <a:prstGeom prst="rect">
            <a:avLst/>
          </a:prstGeom>
        </p:spPr>
      </p:pic>
    </p:spTree>
    <p:extLst>
      <p:ext uri="{BB962C8B-B14F-4D97-AF65-F5344CB8AC3E}">
        <p14:creationId xmlns:p14="http://schemas.microsoft.com/office/powerpoint/2010/main" val="414311987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42A5-F640-49A4-AA8D-15CB6F2FE923}"/>
              </a:ext>
            </a:extLst>
          </p:cNvPr>
          <p:cNvSpPr>
            <a:spLocks noGrp="1"/>
          </p:cNvSpPr>
          <p:nvPr>
            <p:ph type="title"/>
          </p:nvPr>
        </p:nvSpPr>
        <p:spPr>
          <a:xfrm>
            <a:off x="648929" y="629266"/>
            <a:ext cx="3667039" cy="1676603"/>
          </a:xfrm>
        </p:spPr>
        <p:txBody>
          <a:bodyPr>
            <a:normAutofit/>
          </a:bodyPr>
          <a:lstStyle/>
          <a:p>
            <a:r>
              <a:rPr lang="en-AU" sz="3600"/>
              <a:t>Example with Testing Data</a:t>
            </a:r>
          </a:p>
        </p:txBody>
      </p:sp>
      <p:sp>
        <p:nvSpPr>
          <p:cNvPr id="8" name="Content Placeholder 7">
            <a:extLst>
              <a:ext uri="{FF2B5EF4-FFF2-40B4-BE49-F238E27FC236}">
                <a16:creationId xmlns:a16="http://schemas.microsoft.com/office/drawing/2014/main" id="{B8F47A26-F7AB-41B6-8965-4E56626C74FE}"/>
              </a:ext>
            </a:extLst>
          </p:cNvPr>
          <p:cNvSpPr>
            <a:spLocks noGrp="1"/>
          </p:cNvSpPr>
          <p:nvPr>
            <p:ph idx="1"/>
          </p:nvPr>
        </p:nvSpPr>
        <p:spPr>
          <a:xfrm>
            <a:off x="648931" y="2438401"/>
            <a:ext cx="3667036" cy="3779520"/>
          </a:xfrm>
        </p:spPr>
        <p:txBody>
          <a:bodyPr>
            <a:normAutofit/>
          </a:bodyPr>
          <a:lstStyle/>
          <a:p>
            <a:r>
              <a:rPr lang="en-US" sz="1800" dirty="0"/>
              <a:t>0 = Sell</a:t>
            </a:r>
          </a:p>
          <a:p>
            <a:r>
              <a:rPr lang="en-US" sz="1800" dirty="0"/>
              <a:t>1 = Buy</a:t>
            </a:r>
          </a:p>
          <a:p>
            <a:r>
              <a:rPr lang="en-US" sz="1800" dirty="0"/>
              <a:t>2 = Neither</a:t>
            </a:r>
          </a:p>
          <a:p>
            <a:endParaRPr lang="en-US" sz="1800" dirty="0"/>
          </a:p>
          <a:p>
            <a:r>
              <a:rPr lang="en-US" sz="1800" dirty="0"/>
              <a:t>Buy when predicted increase.</a:t>
            </a:r>
          </a:p>
          <a:p>
            <a:r>
              <a:rPr lang="en-US" sz="1800" dirty="0"/>
              <a:t>Sell when predicted decrease.</a:t>
            </a:r>
          </a:p>
          <a:p>
            <a:r>
              <a:rPr lang="en-US" sz="1800" dirty="0"/>
              <a:t>Do nothing when no increase or decrease.</a:t>
            </a:r>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2A1C6CE-C38F-4C97-B366-463D45F71DAF}"/>
              </a:ext>
            </a:extLst>
          </p:cNvPr>
          <p:cNvPicPr>
            <a:picLocks noChangeAspect="1"/>
          </p:cNvPicPr>
          <p:nvPr/>
        </p:nvPicPr>
        <p:blipFill rotWithShape="1">
          <a:blip r:embed="rId2"/>
          <a:srcRect l="2074" r="31" b="-2"/>
          <a:stretch/>
        </p:blipFill>
        <p:spPr>
          <a:xfrm>
            <a:off x="5276088" y="640082"/>
            <a:ext cx="6276250" cy="5577838"/>
          </a:xfrm>
          <a:prstGeom prst="rect">
            <a:avLst/>
          </a:prstGeom>
          <a:effectLst/>
        </p:spPr>
      </p:pic>
    </p:spTree>
    <p:extLst>
      <p:ext uri="{BB962C8B-B14F-4D97-AF65-F5344CB8AC3E}">
        <p14:creationId xmlns:p14="http://schemas.microsoft.com/office/powerpoint/2010/main" val="11144281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42A5-F640-49A4-AA8D-15CB6F2FE923}"/>
              </a:ext>
            </a:extLst>
          </p:cNvPr>
          <p:cNvSpPr>
            <a:spLocks noGrp="1"/>
          </p:cNvSpPr>
          <p:nvPr>
            <p:ph type="title"/>
          </p:nvPr>
        </p:nvSpPr>
        <p:spPr>
          <a:xfrm>
            <a:off x="648929" y="629266"/>
            <a:ext cx="3667039" cy="1676603"/>
          </a:xfrm>
        </p:spPr>
        <p:txBody>
          <a:bodyPr>
            <a:normAutofit/>
          </a:bodyPr>
          <a:lstStyle/>
          <a:p>
            <a:r>
              <a:rPr lang="en-AU" sz="3600"/>
              <a:t>Example with Testing Data</a:t>
            </a:r>
          </a:p>
        </p:txBody>
      </p:sp>
      <p:sp>
        <p:nvSpPr>
          <p:cNvPr id="8" name="Content Placeholder 7">
            <a:extLst>
              <a:ext uri="{FF2B5EF4-FFF2-40B4-BE49-F238E27FC236}">
                <a16:creationId xmlns:a16="http://schemas.microsoft.com/office/drawing/2014/main" id="{B8F47A26-F7AB-41B6-8965-4E56626C74FE}"/>
              </a:ext>
            </a:extLst>
          </p:cNvPr>
          <p:cNvSpPr>
            <a:spLocks noGrp="1"/>
          </p:cNvSpPr>
          <p:nvPr>
            <p:ph idx="1"/>
          </p:nvPr>
        </p:nvSpPr>
        <p:spPr>
          <a:xfrm>
            <a:off x="648931" y="2438401"/>
            <a:ext cx="3667036" cy="3779520"/>
          </a:xfrm>
        </p:spPr>
        <p:txBody>
          <a:bodyPr>
            <a:normAutofit/>
          </a:bodyPr>
          <a:lstStyle/>
          <a:p>
            <a:r>
              <a:rPr lang="en-US" sz="1800" dirty="0"/>
              <a:t>What happens if we sell, buy or hold at </a:t>
            </a:r>
            <a:r>
              <a:rPr lang="en-US" sz="1800" dirty="0">
                <a:solidFill>
                  <a:srgbClr val="FF0000"/>
                </a:solidFill>
              </a:rPr>
              <a:t>random</a:t>
            </a:r>
            <a:r>
              <a:rPr lang="en-US" sz="1800" dirty="0"/>
              <a:t>?</a:t>
            </a:r>
          </a:p>
          <a:p>
            <a:r>
              <a:rPr lang="en-US" sz="1800" dirty="0"/>
              <a:t>What do our profits look like?</a:t>
            </a:r>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12A1C6CE-C38F-4C97-B366-463D45F71DAF}"/>
              </a:ext>
            </a:extLst>
          </p:cNvPr>
          <p:cNvPicPr>
            <a:picLocks noChangeAspect="1"/>
          </p:cNvPicPr>
          <p:nvPr/>
        </p:nvPicPr>
        <p:blipFill rotWithShape="1">
          <a:blip r:embed="rId2"/>
          <a:srcRect l="2074" r="31" b="-2"/>
          <a:stretch/>
        </p:blipFill>
        <p:spPr>
          <a:xfrm>
            <a:off x="5276088" y="640082"/>
            <a:ext cx="6276250" cy="5577838"/>
          </a:xfrm>
          <a:prstGeom prst="rect">
            <a:avLst/>
          </a:prstGeom>
          <a:effectLst/>
        </p:spPr>
      </p:pic>
    </p:spTree>
    <p:extLst>
      <p:ext uri="{BB962C8B-B14F-4D97-AF65-F5344CB8AC3E}">
        <p14:creationId xmlns:p14="http://schemas.microsoft.com/office/powerpoint/2010/main" val="308427770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42A5-F640-49A4-AA8D-15CB6F2FE923}"/>
              </a:ext>
            </a:extLst>
          </p:cNvPr>
          <p:cNvSpPr>
            <a:spLocks noGrp="1"/>
          </p:cNvSpPr>
          <p:nvPr>
            <p:ph type="title"/>
          </p:nvPr>
        </p:nvSpPr>
        <p:spPr>
          <a:xfrm>
            <a:off x="648929" y="629266"/>
            <a:ext cx="3667039" cy="1676603"/>
          </a:xfrm>
        </p:spPr>
        <p:txBody>
          <a:bodyPr>
            <a:normAutofit/>
          </a:bodyPr>
          <a:lstStyle/>
          <a:p>
            <a:r>
              <a:rPr lang="en-AU" sz="3600"/>
              <a:t>Example with Testing Data</a:t>
            </a:r>
          </a:p>
        </p:txBody>
      </p:sp>
      <p:sp>
        <p:nvSpPr>
          <p:cNvPr id="8" name="Content Placeholder 7">
            <a:extLst>
              <a:ext uri="{FF2B5EF4-FFF2-40B4-BE49-F238E27FC236}">
                <a16:creationId xmlns:a16="http://schemas.microsoft.com/office/drawing/2014/main" id="{B8F47A26-F7AB-41B6-8965-4E56626C74FE}"/>
              </a:ext>
            </a:extLst>
          </p:cNvPr>
          <p:cNvSpPr>
            <a:spLocks noGrp="1"/>
          </p:cNvSpPr>
          <p:nvPr>
            <p:ph idx="1"/>
          </p:nvPr>
        </p:nvSpPr>
        <p:spPr>
          <a:xfrm>
            <a:off x="648931" y="2438401"/>
            <a:ext cx="3667036" cy="3779520"/>
          </a:xfrm>
        </p:spPr>
        <p:txBody>
          <a:bodyPr>
            <a:normAutofit/>
          </a:bodyPr>
          <a:lstStyle/>
          <a:p>
            <a:r>
              <a:rPr lang="en-US" sz="1800" dirty="0">
                <a:solidFill>
                  <a:schemeClr val="bg2">
                    <a:lumMod val="50000"/>
                  </a:schemeClr>
                </a:solidFill>
              </a:rPr>
              <a:t>What happens if we sell, buy or hold at random?</a:t>
            </a:r>
          </a:p>
          <a:p>
            <a:r>
              <a:rPr lang="en-US" sz="1800" dirty="0"/>
              <a:t>What do our profits look like?</a:t>
            </a:r>
          </a:p>
          <a:p>
            <a:r>
              <a:rPr lang="en-US" sz="1800" dirty="0"/>
              <a:t>Roughly equal to a Gaussian Distribution centered at </a:t>
            </a:r>
            <a:r>
              <a:rPr lang="en-US" sz="1800" b="1" dirty="0">
                <a:solidFill>
                  <a:srgbClr val="FF0000"/>
                </a:solidFill>
              </a:rPr>
              <a:t>0 PROFIT</a:t>
            </a:r>
            <a:r>
              <a:rPr lang="en-US" sz="1800" b="1" dirty="0"/>
              <a:t>.</a:t>
            </a:r>
          </a:p>
          <a:p>
            <a:endParaRPr lang="en-US" sz="1800" b="1" dirty="0"/>
          </a:p>
          <a:p>
            <a:r>
              <a:rPr lang="en-US" sz="1800" dirty="0"/>
              <a:t>Implies roughly 50-50 chance of profit/loss.</a:t>
            </a:r>
          </a:p>
          <a:p>
            <a:endParaRPr lang="en-US" sz="1800" dirty="0"/>
          </a:p>
          <a:p>
            <a:pPr marL="0" indent="0">
              <a:buNone/>
            </a:pPr>
            <a:endParaRPr lang="en-US" sz="1800" dirty="0"/>
          </a:p>
          <a:p>
            <a:pPr marL="0" indent="0">
              <a:buNone/>
            </a:pPr>
            <a:endParaRPr lang="en-US" sz="1800" dirty="0"/>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EAD1BB1C-85A0-4F56-9FED-50F83BE867CB}"/>
              </a:ext>
            </a:extLst>
          </p:cNvPr>
          <p:cNvPicPr>
            <a:picLocks noChangeAspect="1"/>
          </p:cNvPicPr>
          <p:nvPr/>
        </p:nvPicPr>
        <p:blipFill>
          <a:blip r:embed="rId3"/>
          <a:stretch>
            <a:fillRect/>
          </a:stretch>
        </p:blipFill>
        <p:spPr>
          <a:xfrm>
            <a:off x="4953000" y="629267"/>
            <a:ext cx="6968835" cy="5588654"/>
          </a:xfrm>
          <a:prstGeom prst="rect">
            <a:avLst/>
          </a:prstGeom>
        </p:spPr>
      </p:pic>
    </p:spTree>
    <p:extLst>
      <p:ext uri="{BB962C8B-B14F-4D97-AF65-F5344CB8AC3E}">
        <p14:creationId xmlns:p14="http://schemas.microsoft.com/office/powerpoint/2010/main" val="204152695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42A5-F640-49A4-AA8D-15CB6F2FE923}"/>
              </a:ext>
            </a:extLst>
          </p:cNvPr>
          <p:cNvSpPr>
            <a:spLocks noGrp="1"/>
          </p:cNvSpPr>
          <p:nvPr>
            <p:ph type="title"/>
          </p:nvPr>
        </p:nvSpPr>
        <p:spPr>
          <a:xfrm>
            <a:off x="648929" y="629266"/>
            <a:ext cx="3667039" cy="1676603"/>
          </a:xfrm>
        </p:spPr>
        <p:txBody>
          <a:bodyPr>
            <a:normAutofit/>
          </a:bodyPr>
          <a:lstStyle/>
          <a:p>
            <a:r>
              <a:rPr lang="en-AU" sz="3600" dirty="0"/>
              <a:t>The Profit Metric</a:t>
            </a:r>
          </a:p>
        </p:txBody>
      </p:sp>
      <p:sp>
        <p:nvSpPr>
          <p:cNvPr id="8" name="Content Placeholder 7">
            <a:extLst>
              <a:ext uri="{FF2B5EF4-FFF2-40B4-BE49-F238E27FC236}">
                <a16:creationId xmlns:a16="http://schemas.microsoft.com/office/drawing/2014/main" id="{B8F47A26-F7AB-41B6-8965-4E56626C74FE}"/>
              </a:ext>
            </a:extLst>
          </p:cNvPr>
          <p:cNvSpPr>
            <a:spLocks noGrp="1"/>
          </p:cNvSpPr>
          <p:nvPr>
            <p:ph idx="1"/>
          </p:nvPr>
        </p:nvSpPr>
        <p:spPr>
          <a:xfrm>
            <a:off x="648931" y="2438401"/>
            <a:ext cx="3667036" cy="3779520"/>
          </a:xfrm>
        </p:spPr>
        <p:txBody>
          <a:bodyPr>
            <a:normAutofit/>
          </a:bodyPr>
          <a:lstStyle/>
          <a:p>
            <a:r>
              <a:rPr lang="en-US" sz="1800" dirty="0">
                <a:solidFill>
                  <a:srgbClr val="FF0000"/>
                </a:solidFill>
              </a:rPr>
              <a:t>Profit = 5.95!</a:t>
            </a:r>
          </a:p>
          <a:p>
            <a:r>
              <a:rPr lang="en-US" sz="1800" dirty="0"/>
              <a:t>Let me show you what that’s worth.</a:t>
            </a:r>
          </a:p>
          <a:p>
            <a:endParaRPr lang="en-US" sz="1800" dirty="0"/>
          </a:p>
          <a:p>
            <a:r>
              <a:rPr lang="en-US" sz="1800" dirty="0"/>
              <a:t>Simulation details :</a:t>
            </a:r>
          </a:p>
          <a:p>
            <a:pPr lvl="1"/>
            <a:r>
              <a:rPr lang="en-US" sz="1400" dirty="0"/>
              <a:t>Trade size = A$100 / trade</a:t>
            </a:r>
          </a:p>
          <a:p>
            <a:pPr lvl="1"/>
            <a:r>
              <a:rPr lang="en-US" sz="1400" dirty="0"/>
              <a:t>FOREX Market Leverage =  1 : 50</a:t>
            </a:r>
          </a:p>
          <a:p>
            <a:pPr lvl="1"/>
            <a:endParaRPr lang="en-US" sz="1400" dirty="0"/>
          </a:p>
          <a:p>
            <a:r>
              <a:rPr lang="en-US" sz="1800" dirty="0"/>
              <a:t>Profit equivalent :</a:t>
            </a:r>
          </a:p>
          <a:p>
            <a:pPr lvl="1"/>
            <a:r>
              <a:rPr lang="en-US" sz="1400" dirty="0"/>
              <a:t>5.95 x 50 = </a:t>
            </a:r>
            <a:r>
              <a:rPr lang="en-US" sz="1400" dirty="0">
                <a:solidFill>
                  <a:srgbClr val="FF0000"/>
                </a:solidFill>
              </a:rPr>
              <a:t>A$297.5 (in 25 days)</a:t>
            </a:r>
          </a:p>
          <a:p>
            <a:pPr lvl="1"/>
            <a:r>
              <a:rPr lang="en-US" sz="1400" dirty="0"/>
              <a:t>A$11.5/day for every A$100 invested</a:t>
            </a:r>
            <a:endParaRPr lang="en-US" sz="1800" dirty="0"/>
          </a:p>
          <a:p>
            <a:pPr marL="0" indent="0">
              <a:buNone/>
            </a:pPr>
            <a:endParaRPr lang="en-US" sz="1800" dirty="0"/>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038CD9B5-9E43-41F2-A0CC-F5326E60F484}"/>
              </a:ext>
            </a:extLst>
          </p:cNvPr>
          <p:cNvPicPr>
            <a:picLocks noChangeAspect="1"/>
          </p:cNvPicPr>
          <p:nvPr/>
        </p:nvPicPr>
        <p:blipFill>
          <a:blip r:embed="rId3"/>
          <a:stretch>
            <a:fillRect/>
          </a:stretch>
        </p:blipFill>
        <p:spPr>
          <a:xfrm>
            <a:off x="4723165" y="527026"/>
            <a:ext cx="7371857" cy="5650252"/>
          </a:xfrm>
          <a:prstGeom prst="rect">
            <a:avLst/>
          </a:prstGeom>
        </p:spPr>
      </p:pic>
    </p:spTree>
    <p:extLst>
      <p:ext uri="{BB962C8B-B14F-4D97-AF65-F5344CB8AC3E}">
        <p14:creationId xmlns:p14="http://schemas.microsoft.com/office/powerpoint/2010/main" val="168651474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E2B8-BBF6-4C3D-B288-F855C4D79004}"/>
              </a:ext>
            </a:extLst>
          </p:cNvPr>
          <p:cNvSpPr>
            <a:spLocks noGrp="1"/>
          </p:cNvSpPr>
          <p:nvPr>
            <p:ph type="title"/>
          </p:nvPr>
        </p:nvSpPr>
        <p:spPr>
          <a:xfrm>
            <a:off x="648929" y="629266"/>
            <a:ext cx="3667039" cy="1676603"/>
          </a:xfrm>
        </p:spPr>
        <p:txBody>
          <a:bodyPr>
            <a:normAutofit/>
          </a:bodyPr>
          <a:lstStyle/>
          <a:p>
            <a:r>
              <a:rPr lang="en-AU" sz="3600"/>
              <a:t>Back to the Last Value Model</a:t>
            </a:r>
          </a:p>
        </p:txBody>
      </p:sp>
      <p:sp>
        <p:nvSpPr>
          <p:cNvPr id="8" name="Content Placeholder 7">
            <a:extLst>
              <a:ext uri="{FF2B5EF4-FFF2-40B4-BE49-F238E27FC236}">
                <a16:creationId xmlns:a16="http://schemas.microsoft.com/office/drawing/2014/main" id="{123934D8-58D2-4BB8-AEC2-57C51E5A5DC5}"/>
              </a:ext>
            </a:extLst>
          </p:cNvPr>
          <p:cNvSpPr>
            <a:spLocks noGrp="1"/>
          </p:cNvSpPr>
          <p:nvPr>
            <p:ph idx="1"/>
          </p:nvPr>
        </p:nvSpPr>
        <p:spPr>
          <a:xfrm>
            <a:off x="648931" y="2438401"/>
            <a:ext cx="3667036" cy="3779520"/>
          </a:xfrm>
        </p:spPr>
        <p:txBody>
          <a:bodyPr>
            <a:normAutofit/>
          </a:bodyPr>
          <a:lstStyle/>
          <a:p>
            <a:r>
              <a:rPr lang="en-US" sz="1800" dirty="0"/>
              <a:t>R-squared = 88.1%</a:t>
            </a:r>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17D7863-91EF-4AB0-8000-926FB5F21272}"/>
              </a:ext>
            </a:extLst>
          </p:cNvPr>
          <p:cNvPicPr>
            <a:picLocks noChangeAspect="1"/>
          </p:cNvPicPr>
          <p:nvPr/>
        </p:nvPicPr>
        <p:blipFill>
          <a:blip r:embed="rId2"/>
          <a:stretch>
            <a:fillRect/>
          </a:stretch>
        </p:blipFill>
        <p:spPr>
          <a:xfrm>
            <a:off x="4786175" y="819503"/>
            <a:ext cx="7405824" cy="5218993"/>
          </a:xfrm>
          <a:prstGeom prst="rect">
            <a:avLst/>
          </a:prstGeom>
        </p:spPr>
      </p:pic>
    </p:spTree>
    <p:extLst>
      <p:ext uri="{BB962C8B-B14F-4D97-AF65-F5344CB8AC3E}">
        <p14:creationId xmlns:p14="http://schemas.microsoft.com/office/powerpoint/2010/main" val="300587783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E2B8-BBF6-4C3D-B288-F855C4D79004}"/>
              </a:ext>
            </a:extLst>
          </p:cNvPr>
          <p:cNvSpPr>
            <a:spLocks noGrp="1"/>
          </p:cNvSpPr>
          <p:nvPr>
            <p:ph type="title"/>
          </p:nvPr>
        </p:nvSpPr>
        <p:spPr>
          <a:xfrm>
            <a:off x="648929" y="629266"/>
            <a:ext cx="3667039" cy="1676603"/>
          </a:xfrm>
        </p:spPr>
        <p:txBody>
          <a:bodyPr>
            <a:normAutofit/>
          </a:bodyPr>
          <a:lstStyle/>
          <a:p>
            <a:r>
              <a:rPr lang="en-AU" sz="3600" dirty="0"/>
              <a:t>Linear Regression Model</a:t>
            </a:r>
          </a:p>
        </p:txBody>
      </p:sp>
      <p:sp>
        <p:nvSpPr>
          <p:cNvPr id="8" name="Content Placeholder 7">
            <a:extLst>
              <a:ext uri="{FF2B5EF4-FFF2-40B4-BE49-F238E27FC236}">
                <a16:creationId xmlns:a16="http://schemas.microsoft.com/office/drawing/2014/main" id="{123934D8-58D2-4BB8-AEC2-57C51E5A5DC5}"/>
              </a:ext>
            </a:extLst>
          </p:cNvPr>
          <p:cNvSpPr>
            <a:spLocks noGrp="1"/>
          </p:cNvSpPr>
          <p:nvPr>
            <p:ph idx="1"/>
          </p:nvPr>
        </p:nvSpPr>
        <p:spPr>
          <a:xfrm>
            <a:off x="648931" y="2438401"/>
            <a:ext cx="3667036" cy="3779520"/>
          </a:xfrm>
        </p:spPr>
        <p:txBody>
          <a:bodyPr>
            <a:normAutofit/>
          </a:bodyPr>
          <a:lstStyle/>
          <a:p>
            <a:r>
              <a:rPr lang="en-US" sz="1800" dirty="0"/>
              <a:t>R-squared = 86.62%</a:t>
            </a:r>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6FF61FDD-830F-408E-A71B-5F2EAB75B8DC}"/>
              </a:ext>
            </a:extLst>
          </p:cNvPr>
          <p:cNvPicPr>
            <a:picLocks noChangeAspect="1"/>
          </p:cNvPicPr>
          <p:nvPr/>
        </p:nvPicPr>
        <p:blipFill>
          <a:blip r:embed="rId2"/>
          <a:stretch>
            <a:fillRect/>
          </a:stretch>
        </p:blipFill>
        <p:spPr>
          <a:xfrm>
            <a:off x="4636007" y="782782"/>
            <a:ext cx="7552450" cy="5292436"/>
          </a:xfrm>
          <a:prstGeom prst="rect">
            <a:avLst/>
          </a:prstGeom>
        </p:spPr>
      </p:pic>
    </p:spTree>
    <p:extLst>
      <p:ext uri="{BB962C8B-B14F-4D97-AF65-F5344CB8AC3E}">
        <p14:creationId xmlns:p14="http://schemas.microsoft.com/office/powerpoint/2010/main" val="249907456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08E2B8-BBF6-4C3D-B288-F855C4D79004}"/>
              </a:ext>
            </a:extLst>
          </p:cNvPr>
          <p:cNvSpPr>
            <a:spLocks noGrp="1"/>
          </p:cNvSpPr>
          <p:nvPr>
            <p:ph type="title"/>
          </p:nvPr>
        </p:nvSpPr>
        <p:spPr>
          <a:xfrm>
            <a:off x="798257" y="637523"/>
            <a:ext cx="3608896" cy="1690993"/>
          </a:xfrm>
        </p:spPr>
        <p:txBody>
          <a:bodyPr anchor="b">
            <a:normAutofit/>
          </a:bodyPr>
          <a:lstStyle/>
          <a:p>
            <a:r>
              <a:rPr lang="en-AU" sz="3600">
                <a:solidFill>
                  <a:srgbClr val="FFFFFF"/>
                </a:solidFill>
              </a:rPr>
              <a:t>Moving Average Models</a:t>
            </a:r>
          </a:p>
        </p:txBody>
      </p:sp>
      <p:pic>
        <p:nvPicPr>
          <p:cNvPr id="10" name="Picture 9">
            <a:extLst>
              <a:ext uri="{FF2B5EF4-FFF2-40B4-BE49-F238E27FC236}">
                <a16:creationId xmlns:a16="http://schemas.microsoft.com/office/drawing/2014/main" id="{21581CDC-55E3-45A9-A6A1-B9143730ED1F}"/>
              </a:ext>
            </a:extLst>
          </p:cNvPr>
          <p:cNvPicPr>
            <a:picLocks noChangeAspect="1"/>
          </p:cNvPicPr>
          <p:nvPr/>
        </p:nvPicPr>
        <p:blipFill>
          <a:blip r:embed="rId2"/>
          <a:stretch>
            <a:fillRect/>
          </a:stretch>
        </p:blipFill>
        <p:spPr>
          <a:xfrm>
            <a:off x="9142214" y="2474260"/>
            <a:ext cx="2392093" cy="1853873"/>
          </a:xfrm>
          <a:prstGeom prst="rect">
            <a:avLst/>
          </a:prstGeom>
        </p:spPr>
      </p:pic>
      <p:pic>
        <p:nvPicPr>
          <p:cNvPr id="12" name="Picture 11">
            <a:extLst>
              <a:ext uri="{FF2B5EF4-FFF2-40B4-BE49-F238E27FC236}">
                <a16:creationId xmlns:a16="http://schemas.microsoft.com/office/drawing/2014/main" id="{554A986B-B941-4652-818B-8873827B0F15}"/>
              </a:ext>
            </a:extLst>
          </p:cNvPr>
          <p:cNvPicPr>
            <a:picLocks noChangeAspect="1"/>
          </p:cNvPicPr>
          <p:nvPr/>
        </p:nvPicPr>
        <p:blipFill>
          <a:blip r:embed="rId3"/>
          <a:stretch>
            <a:fillRect/>
          </a:stretch>
        </p:blipFill>
        <p:spPr>
          <a:xfrm>
            <a:off x="9107997" y="325905"/>
            <a:ext cx="2346676" cy="1853874"/>
          </a:xfrm>
          <a:prstGeom prst="rect">
            <a:avLst/>
          </a:prstGeom>
        </p:spPr>
      </p:pic>
      <p:sp>
        <p:nvSpPr>
          <p:cNvPr id="8" name="Content Placeholder 7">
            <a:extLst>
              <a:ext uri="{FF2B5EF4-FFF2-40B4-BE49-F238E27FC236}">
                <a16:creationId xmlns:a16="http://schemas.microsoft.com/office/drawing/2014/main" id="{123934D8-58D2-4BB8-AEC2-57C51E5A5DC5}"/>
              </a:ext>
            </a:extLst>
          </p:cNvPr>
          <p:cNvSpPr>
            <a:spLocks noGrp="1"/>
          </p:cNvSpPr>
          <p:nvPr>
            <p:ph idx="1"/>
          </p:nvPr>
        </p:nvSpPr>
        <p:spPr>
          <a:xfrm>
            <a:off x="798256" y="2474260"/>
            <a:ext cx="3607930" cy="3677158"/>
          </a:xfrm>
        </p:spPr>
        <p:txBody>
          <a:bodyPr anchor="t">
            <a:normAutofit/>
          </a:bodyPr>
          <a:lstStyle/>
          <a:p>
            <a:pPr marL="0" indent="0">
              <a:buNone/>
            </a:pPr>
            <a:endParaRPr lang="en-US" sz="2000">
              <a:solidFill>
                <a:srgbClr val="FFFFFF"/>
              </a:solidFill>
            </a:endParaRPr>
          </a:p>
          <a:p>
            <a:endParaRPr lang="en-US" sz="2000">
              <a:solidFill>
                <a:srgbClr val="FFFFFF"/>
              </a:solidFill>
            </a:endParaRPr>
          </a:p>
          <a:p>
            <a:endParaRPr lang="en-US" sz="2000">
              <a:solidFill>
                <a:srgbClr val="FFFFFF"/>
              </a:solidFill>
            </a:endParaRPr>
          </a:p>
        </p:txBody>
      </p:sp>
      <p:pic>
        <p:nvPicPr>
          <p:cNvPr id="7" name="Picture 6">
            <a:extLst>
              <a:ext uri="{FF2B5EF4-FFF2-40B4-BE49-F238E27FC236}">
                <a16:creationId xmlns:a16="http://schemas.microsoft.com/office/drawing/2014/main" id="{E3645ECF-22FF-448C-B91C-B9E89C2B0866}"/>
              </a:ext>
            </a:extLst>
          </p:cNvPr>
          <p:cNvPicPr>
            <a:picLocks noChangeAspect="1"/>
          </p:cNvPicPr>
          <p:nvPr/>
        </p:nvPicPr>
        <p:blipFill>
          <a:blip r:embed="rId4"/>
          <a:stretch>
            <a:fillRect/>
          </a:stretch>
        </p:blipFill>
        <p:spPr>
          <a:xfrm>
            <a:off x="5563707" y="2503952"/>
            <a:ext cx="2402723" cy="1850097"/>
          </a:xfrm>
          <a:prstGeom prst="rect">
            <a:avLst/>
          </a:prstGeom>
        </p:spPr>
      </p:pic>
      <p:pic>
        <p:nvPicPr>
          <p:cNvPr id="6" name="Picture 5">
            <a:extLst>
              <a:ext uri="{FF2B5EF4-FFF2-40B4-BE49-F238E27FC236}">
                <a16:creationId xmlns:a16="http://schemas.microsoft.com/office/drawing/2014/main" id="{ACE3A71F-C39B-4117-A4CC-B2C2C3C9D5F2}"/>
              </a:ext>
            </a:extLst>
          </p:cNvPr>
          <p:cNvPicPr>
            <a:picLocks noChangeAspect="1"/>
          </p:cNvPicPr>
          <p:nvPr/>
        </p:nvPicPr>
        <p:blipFill>
          <a:blip r:embed="rId5"/>
          <a:stretch>
            <a:fillRect/>
          </a:stretch>
        </p:blipFill>
        <p:spPr>
          <a:xfrm>
            <a:off x="5626547" y="362920"/>
            <a:ext cx="2277042" cy="1850097"/>
          </a:xfrm>
          <a:prstGeom prst="rect">
            <a:avLst/>
          </a:prstGeom>
        </p:spPr>
      </p:pic>
      <p:pic>
        <p:nvPicPr>
          <p:cNvPr id="9" name="Picture 8">
            <a:extLst>
              <a:ext uri="{FF2B5EF4-FFF2-40B4-BE49-F238E27FC236}">
                <a16:creationId xmlns:a16="http://schemas.microsoft.com/office/drawing/2014/main" id="{C099E680-3AF3-4304-85FE-9B6A9E8BDB92}"/>
              </a:ext>
            </a:extLst>
          </p:cNvPr>
          <p:cNvPicPr>
            <a:picLocks noChangeAspect="1"/>
          </p:cNvPicPr>
          <p:nvPr/>
        </p:nvPicPr>
        <p:blipFill>
          <a:blip r:embed="rId6"/>
          <a:stretch>
            <a:fillRect/>
          </a:stretch>
        </p:blipFill>
        <p:spPr>
          <a:xfrm>
            <a:off x="5574798" y="4644984"/>
            <a:ext cx="2388947" cy="1869351"/>
          </a:xfrm>
          <a:prstGeom prst="rect">
            <a:avLst/>
          </a:prstGeom>
        </p:spPr>
      </p:pic>
      <p:pic>
        <p:nvPicPr>
          <p:cNvPr id="5" name="Picture 4">
            <a:extLst>
              <a:ext uri="{FF2B5EF4-FFF2-40B4-BE49-F238E27FC236}">
                <a16:creationId xmlns:a16="http://schemas.microsoft.com/office/drawing/2014/main" id="{488B9BD9-995E-42E3-AD67-6CA9CA344A09}"/>
              </a:ext>
            </a:extLst>
          </p:cNvPr>
          <p:cNvPicPr>
            <a:picLocks noChangeAspect="1"/>
          </p:cNvPicPr>
          <p:nvPr/>
        </p:nvPicPr>
        <p:blipFill>
          <a:blip r:embed="rId7"/>
          <a:stretch>
            <a:fillRect/>
          </a:stretch>
        </p:blipFill>
        <p:spPr>
          <a:xfrm>
            <a:off x="1528110" y="2644307"/>
            <a:ext cx="1810835" cy="3166970"/>
          </a:xfrm>
          <a:prstGeom prst="rect">
            <a:avLst/>
          </a:prstGeom>
        </p:spPr>
      </p:pic>
      <p:pic>
        <p:nvPicPr>
          <p:cNvPr id="14" name="Picture 13">
            <a:extLst>
              <a:ext uri="{FF2B5EF4-FFF2-40B4-BE49-F238E27FC236}">
                <a16:creationId xmlns:a16="http://schemas.microsoft.com/office/drawing/2014/main" id="{D61B7D52-8FAE-4F5A-851A-553EC3BEAA8E}"/>
              </a:ext>
            </a:extLst>
          </p:cNvPr>
          <p:cNvPicPr>
            <a:picLocks noChangeAspect="1"/>
          </p:cNvPicPr>
          <p:nvPr/>
        </p:nvPicPr>
        <p:blipFill>
          <a:blip r:embed="rId8"/>
          <a:stretch>
            <a:fillRect/>
          </a:stretch>
        </p:blipFill>
        <p:spPr>
          <a:xfrm>
            <a:off x="9156360" y="4644983"/>
            <a:ext cx="2422469" cy="1869351"/>
          </a:xfrm>
          <a:prstGeom prst="rect">
            <a:avLst/>
          </a:prstGeom>
        </p:spPr>
      </p:pic>
    </p:spTree>
    <p:extLst>
      <p:ext uri="{BB962C8B-B14F-4D97-AF65-F5344CB8AC3E}">
        <p14:creationId xmlns:p14="http://schemas.microsoft.com/office/powerpoint/2010/main" val="1636023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E2B8-BBF6-4C3D-B288-F855C4D79004}"/>
              </a:ext>
            </a:extLst>
          </p:cNvPr>
          <p:cNvSpPr>
            <a:spLocks noGrp="1"/>
          </p:cNvSpPr>
          <p:nvPr>
            <p:ph type="title"/>
          </p:nvPr>
        </p:nvSpPr>
        <p:spPr>
          <a:xfrm>
            <a:off x="648929" y="629266"/>
            <a:ext cx="3667039" cy="1676603"/>
          </a:xfrm>
        </p:spPr>
        <p:txBody>
          <a:bodyPr>
            <a:normAutofit/>
          </a:bodyPr>
          <a:lstStyle/>
          <a:p>
            <a:r>
              <a:rPr lang="en-AU" sz="3600" dirty="0"/>
              <a:t>ARIMA(4,1,4) Model</a:t>
            </a:r>
          </a:p>
        </p:txBody>
      </p:sp>
      <p:sp>
        <p:nvSpPr>
          <p:cNvPr id="8" name="Content Placeholder 7">
            <a:extLst>
              <a:ext uri="{FF2B5EF4-FFF2-40B4-BE49-F238E27FC236}">
                <a16:creationId xmlns:a16="http://schemas.microsoft.com/office/drawing/2014/main" id="{123934D8-58D2-4BB8-AEC2-57C51E5A5DC5}"/>
              </a:ext>
            </a:extLst>
          </p:cNvPr>
          <p:cNvSpPr>
            <a:spLocks noGrp="1"/>
          </p:cNvSpPr>
          <p:nvPr>
            <p:ph idx="1"/>
          </p:nvPr>
        </p:nvSpPr>
        <p:spPr>
          <a:xfrm>
            <a:off x="648931" y="2438401"/>
            <a:ext cx="3667036" cy="3779520"/>
          </a:xfrm>
        </p:spPr>
        <p:txBody>
          <a:bodyPr>
            <a:normAutofit/>
          </a:bodyPr>
          <a:lstStyle/>
          <a:p>
            <a:r>
              <a:rPr lang="en-US" sz="1800" dirty="0"/>
              <a:t>R-squared = 80.32%</a:t>
            </a:r>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7C92C0C3-21B5-49B5-9762-EDCC6189E3E1}"/>
              </a:ext>
            </a:extLst>
          </p:cNvPr>
          <p:cNvPicPr>
            <a:picLocks noChangeAspect="1"/>
          </p:cNvPicPr>
          <p:nvPr/>
        </p:nvPicPr>
        <p:blipFill rotWithShape="1">
          <a:blip r:embed="rId2"/>
          <a:srcRect l="3283" r="2" b="2"/>
          <a:stretch/>
        </p:blipFill>
        <p:spPr>
          <a:xfrm>
            <a:off x="4636007" y="389313"/>
            <a:ext cx="7538218" cy="6079374"/>
          </a:xfrm>
          <a:prstGeom prst="rect">
            <a:avLst/>
          </a:prstGeom>
          <a:effectLst/>
        </p:spPr>
      </p:pic>
    </p:spTree>
    <p:extLst>
      <p:ext uri="{BB962C8B-B14F-4D97-AF65-F5344CB8AC3E}">
        <p14:creationId xmlns:p14="http://schemas.microsoft.com/office/powerpoint/2010/main" val="29331171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9E83F-A8FB-44DA-811A-73D2F2C4DFFF}"/>
              </a:ext>
            </a:extLst>
          </p:cNvPr>
          <p:cNvSpPr>
            <a:spLocks noGrp="1"/>
          </p:cNvSpPr>
          <p:nvPr>
            <p:ph type="title"/>
          </p:nvPr>
        </p:nvSpPr>
        <p:spPr/>
        <p:txBody>
          <a:bodyPr/>
          <a:lstStyle/>
          <a:p>
            <a:r>
              <a:rPr lang="en-AU" dirty="0"/>
              <a:t>Dataset</a:t>
            </a:r>
          </a:p>
        </p:txBody>
      </p:sp>
      <p:sp>
        <p:nvSpPr>
          <p:cNvPr id="3" name="Content Placeholder 2">
            <a:extLst>
              <a:ext uri="{FF2B5EF4-FFF2-40B4-BE49-F238E27FC236}">
                <a16:creationId xmlns:a16="http://schemas.microsoft.com/office/drawing/2014/main" id="{ACC9D2DA-FC48-4A73-B862-39B423D7CD02}"/>
              </a:ext>
            </a:extLst>
          </p:cNvPr>
          <p:cNvSpPr>
            <a:spLocks noGrp="1"/>
          </p:cNvSpPr>
          <p:nvPr>
            <p:ph idx="1"/>
          </p:nvPr>
        </p:nvSpPr>
        <p:spPr/>
        <p:txBody>
          <a:bodyPr/>
          <a:lstStyle/>
          <a:p>
            <a:r>
              <a:rPr lang="en-AU" dirty="0"/>
              <a:t>Available in the form of a csv file. Source - </a:t>
            </a:r>
            <a:r>
              <a:rPr lang="en-AU" dirty="0">
                <a:hlinkClick r:id="rId2"/>
              </a:rPr>
              <a:t>https://www.rba.gov.au/statistics/historical-data.html</a:t>
            </a:r>
            <a:endParaRPr lang="en-AU" dirty="0"/>
          </a:p>
          <a:p>
            <a:pPr marL="0" indent="0">
              <a:buNone/>
            </a:pPr>
            <a:endParaRPr lang="en-AU" dirty="0"/>
          </a:p>
          <a:p>
            <a:r>
              <a:rPr lang="en-AU" dirty="0"/>
              <a:t>Contains daily exchange rates of 35 currencies against the Australian Dollar (AUD), including USD, JPY and GBP from Jan 1984 to Feb 2020.</a:t>
            </a:r>
          </a:p>
        </p:txBody>
      </p:sp>
    </p:spTree>
    <p:extLst>
      <p:ext uri="{BB962C8B-B14F-4D97-AF65-F5344CB8AC3E}">
        <p14:creationId xmlns:p14="http://schemas.microsoft.com/office/powerpoint/2010/main" val="1443354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C65E-6CD8-480A-9180-5B0E7242C9CB}"/>
              </a:ext>
            </a:extLst>
          </p:cNvPr>
          <p:cNvSpPr>
            <a:spLocks noGrp="1"/>
          </p:cNvSpPr>
          <p:nvPr>
            <p:ph type="title"/>
          </p:nvPr>
        </p:nvSpPr>
        <p:spPr/>
        <p:txBody>
          <a:bodyPr/>
          <a:lstStyle/>
          <a:p>
            <a:r>
              <a:rPr lang="en-AU" dirty="0"/>
              <a:t>Current Standings</a:t>
            </a:r>
          </a:p>
        </p:txBody>
      </p:sp>
      <p:sp>
        <p:nvSpPr>
          <p:cNvPr id="3" name="Content Placeholder 2">
            <a:extLst>
              <a:ext uri="{FF2B5EF4-FFF2-40B4-BE49-F238E27FC236}">
                <a16:creationId xmlns:a16="http://schemas.microsoft.com/office/drawing/2014/main" id="{01ECC3E6-A9AD-4A84-830B-170B9E461974}"/>
              </a:ext>
            </a:extLst>
          </p:cNvPr>
          <p:cNvSpPr>
            <a:spLocks noGrp="1"/>
          </p:cNvSpPr>
          <p:nvPr>
            <p:ph idx="1"/>
          </p:nvPr>
        </p:nvSpPr>
        <p:spPr/>
        <p:txBody>
          <a:bodyPr/>
          <a:lstStyle/>
          <a:p>
            <a:pPr marL="514350" indent="-514350">
              <a:buFont typeface="+mj-lt"/>
              <a:buAutoNum type="arabicPeriod"/>
            </a:pPr>
            <a:r>
              <a:rPr lang="en-AU" dirty="0"/>
              <a:t>ARIMA(4,1,4)</a:t>
            </a:r>
          </a:p>
          <a:p>
            <a:pPr marL="514350" indent="-514350">
              <a:buFont typeface="+mj-lt"/>
              <a:buAutoNum type="arabicPeriod"/>
            </a:pPr>
            <a:r>
              <a:rPr lang="en-AU" dirty="0"/>
              <a:t>Last Value </a:t>
            </a:r>
            <a:r>
              <a:rPr lang="en-AU" dirty="0">
                <a:solidFill>
                  <a:srgbClr val="FF0000"/>
                </a:solidFill>
              </a:rPr>
              <a:t>(Benchmark)</a:t>
            </a:r>
          </a:p>
          <a:p>
            <a:pPr marL="514350" indent="-514350">
              <a:buFont typeface="+mj-lt"/>
              <a:buAutoNum type="arabicPeriod"/>
            </a:pPr>
            <a:r>
              <a:rPr lang="en-AU" dirty="0"/>
              <a:t>Linear Regression</a:t>
            </a:r>
          </a:p>
        </p:txBody>
      </p:sp>
    </p:spTree>
    <p:extLst>
      <p:ext uri="{BB962C8B-B14F-4D97-AF65-F5344CB8AC3E}">
        <p14:creationId xmlns:p14="http://schemas.microsoft.com/office/powerpoint/2010/main" val="2807492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FE44-48C0-4549-9132-50F1FBF5ACC5}"/>
              </a:ext>
            </a:extLst>
          </p:cNvPr>
          <p:cNvSpPr>
            <a:spLocks noGrp="1"/>
          </p:cNvSpPr>
          <p:nvPr>
            <p:ph type="title"/>
          </p:nvPr>
        </p:nvSpPr>
        <p:spPr/>
        <p:txBody>
          <a:bodyPr/>
          <a:lstStyle/>
          <a:p>
            <a:r>
              <a:rPr lang="en-AU" dirty="0"/>
              <a:t>Next Steps</a:t>
            </a:r>
          </a:p>
        </p:txBody>
      </p:sp>
      <p:sp>
        <p:nvSpPr>
          <p:cNvPr id="3" name="Content Placeholder 2">
            <a:extLst>
              <a:ext uri="{FF2B5EF4-FFF2-40B4-BE49-F238E27FC236}">
                <a16:creationId xmlns:a16="http://schemas.microsoft.com/office/drawing/2014/main" id="{0A9085D0-76FD-45E6-B580-F44B36793BCA}"/>
              </a:ext>
            </a:extLst>
          </p:cNvPr>
          <p:cNvSpPr>
            <a:spLocks noGrp="1"/>
          </p:cNvSpPr>
          <p:nvPr>
            <p:ph idx="1"/>
          </p:nvPr>
        </p:nvSpPr>
        <p:spPr/>
        <p:txBody>
          <a:bodyPr/>
          <a:lstStyle/>
          <a:p>
            <a:r>
              <a:rPr lang="en-AU" u="sng" dirty="0"/>
              <a:t>Cross-validate profit findings </a:t>
            </a:r>
            <a:r>
              <a:rPr lang="en-AU" dirty="0"/>
              <a:t>: Verify the robustness of the ARIMA model’s performance  by checking model’s profit returns for multiple different 25 day periods in the last 3 years.</a:t>
            </a:r>
          </a:p>
          <a:p>
            <a:r>
              <a:rPr lang="en-AU" dirty="0"/>
              <a:t>Model and evaluate new models (RNN, LSTM and Prophet)</a:t>
            </a:r>
          </a:p>
          <a:p>
            <a:r>
              <a:rPr lang="en-AU" dirty="0"/>
              <a:t>Add time features(day, month, etc.) and seasonal effects using seasonal decomposition and check effect on model performance.</a:t>
            </a:r>
          </a:p>
        </p:txBody>
      </p:sp>
    </p:spTree>
    <p:extLst>
      <p:ext uri="{BB962C8B-B14F-4D97-AF65-F5344CB8AC3E}">
        <p14:creationId xmlns:p14="http://schemas.microsoft.com/office/powerpoint/2010/main" val="3160451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30B7813D-B76D-400E-BFDE-AA4BA0BFA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1785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DDF5C-0CEE-4BDE-BD5D-E4E5ABAFE0D5}"/>
              </a:ext>
            </a:extLst>
          </p:cNvPr>
          <p:cNvSpPr>
            <a:spLocks noGrp="1"/>
          </p:cNvSpPr>
          <p:nvPr>
            <p:ph type="title"/>
          </p:nvPr>
        </p:nvSpPr>
        <p:spPr>
          <a:xfrm>
            <a:off x="841248" y="600426"/>
            <a:ext cx="10512552" cy="3360625"/>
          </a:xfrm>
        </p:spPr>
        <p:txBody>
          <a:bodyPr vert="horz" lIns="91440" tIns="45720" rIns="91440" bIns="45720" rtlCol="0" anchor="b">
            <a:normAutofit/>
          </a:bodyPr>
          <a:lstStyle/>
          <a:p>
            <a:r>
              <a:rPr lang="en-US" sz="8200" kern="1200">
                <a:solidFill>
                  <a:schemeClr val="bg1"/>
                </a:solidFill>
                <a:latin typeface="+mj-lt"/>
                <a:ea typeface="+mj-ea"/>
                <a:cs typeface="+mj-cs"/>
              </a:rPr>
              <a:t>Questions?</a:t>
            </a:r>
          </a:p>
        </p:txBody>
      </p:sp>
    </p:spTree>
    <p:extLst>
      <p:ext uri="{BB962C8B-B14F-4D97-AF65-F5344CB8AC3E}">
        <p14:creationId xmlns:p14="http://schemas.microsoft.com/office/powerpoint/2010/main" val="425532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4D102-90E7-4C77-BEE7-183FBC86A131}"/>
              </a:ext>
            </a:extLst>
          </p:cNvPr>
          <p:cNvSpPr>
            <a:spLocks noGrp="1"/>
          </p:cNvSpPr>
          <p:nvPr>
            <p:ph type="title"/>
          </p:nvPr>
        </p:nvSpPr>
        <p:spPr/>
        <p:txBody>
          <a:bodyPr/>
          <a:lstStyle/>
          <a:p>
            <a:r>
              <a:rPr lang="en-AU" dirty="0"/>
              <a:t>Recap</a:t>
            </a:r>
          </a:p>
        </p:txBody>
      </p:sp>
      <p:sp>
        <p:nvSpPr>
          <p:cNvPr id="3" name="Content Placeholder 2">
            <a:extLst>
              <a:ext uri="{FF2B5EF4-FFF2-40B4-BE49-F238E27FC236}">
                <a16:creationId xmlns:a16="http://schemas.microsoft.com/office/drawing/2014/main" id="{DC4C537C-2184-4BF2-BEAC-13315C20F2D2}"/>
              </a:ext>
            </a:extLst>
          </p:cNvPr>
          <p:cNvSpPr>
            <a:spLocks noGrp="1"/>
          </p:cNvSpPr>
          <p:nvPr>
            <p:ph idx="1"/>
          </p:nvPr>
        </p:nvSpPr>
        <p:spPr/>
        <p:txBody>
          <a:bodyPr/>
          <a:lstStyle/>
          <a:p>
            <a:r>
              <a:rPr lang="en-AU" dirty="0"/>
              <a:t>Stationarity of Time Series</a:t>
            </a:r>
          </a:p>
          <a:p>
            <a:r>
              <a:rPr lang="en-AU" dirty="0">
                <a:solidFill>
                  <a:schemeClr val="bg1">
                    <a:lumMod val="85000"/>
                  </a:schemeClr>
                </a:solidFill>
              </a:rPr>
              <a:t>Using Machine Learning models</a:t>
            </a:r>
          </a:p>
          <a:p>
            <a:endParaRPr lang="en-AU" dirty="0"/>
          </a:p>
        </p:txBody>
      </p:sp>
    </p:spTree>
    <p:extLst>
      <p:ext uri="{BB962C8B-B14F-4D97-AF65-F5344CB8AC3E}">
        <p14:creationId xmlns:p14="http://schemas.microsoft.com/office/powerpoint/2010/main" val="205560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95A0-7898-45F8-8875-D3FC8ED60268}"/>
              </a:ext>
            </a:extLst>
          </p:cNvPr>
          <p:cNvSpPr>
            <a:spLocks noGrp="1"/>
          </p:cNvSpPr>
          <p:nvPr>
            <p:ph type="title"/>
          </p:nvPr>
        </p:nvSpPr>
        <p:spPr/>
        <p:txBody>
          <a:bodyPr/>
          <a:lstStyle/>
          <a:p>
            <a:r>
              <a:rPr lang="en-AU" dirty="0"/>
              <a:t>Using transformations to make the dataset stationary</a:t>
            </a:r>
          </a:p>
        </p:txBody>
      </p:sp>
      <p:sp>
        <p:nvSpPr>
          <p:cNvPr id="3" name="Content Placeholder 2">
            <a:extLst>
              <a:ext uri="{FF2B5EF4-FFF2-40B4-BE49-F238E27FC236}">
                <a16:creationId xmlns:a16="http://schemas.microsoft.com/office/drawing/2014/main" id="{8EB70D12-C2E3-4D85-9D2C-0A1EE486BC95}"/>
              </a:ext>
            </a:extLst>
          </p:cNvPr>
          <p:cNvSpPr>
            <a:spLocks noGrp="1"/>
          </p:cNvSpPr>
          <p:nvPr>
            <p:ph idx="1"/>
          </p:nvPr>
        </p:nvSpPr>
        <p:spPr/>
        <p:txBody>
          <a:bodyPr/>
          <a:lstStyle/>
          <a:p>
            <a:pPr marL="0" indent="0">
              <a:buNone/>
            </a:pPr>
            <a:r>
              <a:rPr lang="en-AU" dirty="0"/>
              <a:t>1. Log Transform</a:t>
            </a:r>
          </a:p>
          <a:p>
            <a:pPr marL="0" indent="0">
              <a:buNone/>
            </a:pPr>
            <a:r>
              <a:rPr lang="en-AU" dirty="0"/>
              <a:t>2. Square Root Transform</a:t>
            </a:r>
          </a:p>
          <a:p>
            <a:pPr marL="0" indent="0">
              <a:buNone/>
            </a:pPr>
            <a:r>
              <a:rPr lang="en-AU" dirty="0"/>
              <a:t>3. Proportional Change Transformation</a:t>
            </a:r>
          </a:p>
          <a:p>
            <a:pPr marL="0" indent="0">
              <a:buNone/>
            </a:pPr>
            <a:r>
              <a:rPr lang="en-AU" dirty="0"/>
              <a:t>4. Log Returns</a:t>
            </a:r>
          </a:p>
          <a:p>
            <a:pPr marL="0" indent="0">
              <a:buNone/>
            </a:pPr>
            <a:r>
              <a:rPr lang="en-AU" dirty="0"/>
              <a:t>5. First Differencing (Returns)</a:t>
            </a:r>
          </a:p>
        </p:txBody>
      </p:sp>
    </p:spTree>
    <p:extLst>
      <p:ext uri="{BB962C8B-B14F-4D97-AF65-F5344CB8AC3E}">
        <p14:creationId xmlns:p14="http://schemas.microsoft.com/office/powerpoint/2010/main" val="24954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0E05A5-9AD7-43D3-B56D-3225D1139E7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ADF Test of the Transformation Results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0C254EEE-3EF7-4519-877A-F81D0F9A9078}"/>
              </a:ext>
            </a:extLst>
          </p:cNvPr>
          <p:cNvPicPr>
            <a:picLocks noChangeAspect="1"/>
          </p:cNvPicPr>
          <p:nvPr/>
        </p:nvPicPr>
        <p:blipFill rotWithShape="1">
          <a:blip r:embed="rId2"/>
          <a:srcRect l="6650" r="2085" b="1"/>
          <a:stretch/>
        </p:blipFill>
        <p:spPr>
          <a:xfrm>
            <a:off x="331567" y="3259919"/>
            <a:ext cx="5455917" cy="2331434"/>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3">
            <a:extLst>
              <a:ext uri="{FF2B5EF4-FFF2-40B4-BE49-F238E27FC236}">
                <a16:creationId xmlns:a16="http://schemas.microsoft.com/office/drawing/2014/main" id="{0F486DE0-40B1-43AD-9F3D-0922FD7F6B7A}"/>
              </a:ext>
            </a:extLst>
          </p:cNvPr>
          <p:cNvPicPr>
            <a:picLocks noChangeAspect="1"/>
          </p:cNvPicPr>
          <p:nvPr/>
        </p:nvPicPr>
        <p:blipFill rotWithShape="1">
          <a:blip r:embed="rId3"/>
          <a:srcRect l="27110" r="23605"/>
          <a:stretch/>
        </p:blipFill>
        <p:spPr>
          <a:xfrm>
            <a:off x="6445073" y="2723602"/>
            <a:ext cx="5455917" cy="3404068"/>
          </a:xfrm>
          <a:prstGeom prst="rect">
            <a:avLst/>
          </a:prstGeom>
        </p:spPr>
      </p:pic>
    </p:spTree>
    <p:extLst>
      <p:ext uri="{BB962C8B-B14F-4D97-AF65-F5344CB8AC3E}">
        <p14:creationId xmlns:p14="http://schemas.microsoft.com/office/powerpoint/2010/main" val="69533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4D102-90E7-4C77-BEE7-183FBC86A131}"/>
              </a:ext>
            </a:extLst>
          </p:cNvPr>
          <p:cNvSpPr>
            <a:spLocks noGrp="1"/>
          </p:cNvSpPr>
          <p:nvPr>
            <p:ph type="title"/>
          </p:nvPr>
        </p:nvSpPr>
        <p:spPr/>
        <p:txBody>
          <a:bodyPr/>
          <a:lstStyle/>
          <a:p>
            <a:r>
              <a:rPr lang="en-AU" dirty="0"/>
              <a:t>Recap</a:t>
            </a:r>
          </a:p>
        </p:txBody>
      </p:sp>
      <p:sp>
        <p:nvSpPr>
          <p:cNvPr id="3" name="Content Placeholder 2">
            <a:extLst>
              <a:ext uri="{FF2B5EF4-FFF2-40B4-BE49-F238E27FC236}">
                <a16:creationId xmlns:a16="http://schemas.microsoft.com/office/drawing/2014/main" id="{DC4C537C-2184-4BF2-BEAC-13315C20F2D2}"/>
              </a:ext>
            </a:extLst>
          </p:cNvPr>
          <p:cNvSpPr>
            <a:spLocks noGrp="1"/>
          </p:cNvSpPr>
          <p:nvPr>
            <p:ph idx="1"/>
          </p:nvPr>
        </p:nvSpPr>
        <p:spPr/>
        <p:txBody>
          <a:bodyPr/>
          <a:lstStyle/>
          <a:p>
            <a:r>
              <a:rPr lang="en-AU" dirty="0">
                <a:solidFill>
                  <a:schemeClr val="bg1">
                    <a:lumMod val="85000"/>
                  </a:schemeClr>
                </a:solidFill>
              </a:rPr>
              <a:t>Stationarity of Time Series</a:t>
            </a:r>
          </a:p>
          <a:p>
            <a:r>
              <a:rPr lang="en-AU" dirty="0"/>
              <a:t>Using Machine Learning models</a:t>
            </a:r>
          </a:p>
        </p:txBody>
      </p:sp>
    </p:spTree>
    <p:extLst>
      <p:ext uri="{BB962C8B-B14F-4D97-AF65-F5344CB8AC3E}">
        <p14:creationId xmlns:p14="http://schemas.microsoft.com/office/powerpoint/2010/main" val="3653792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C8ACE-F6AE-4332-91FD-7B9F39596590}"/>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Past 10 days of FOREX rates to predict one day into the future</a:t>
            </a:r>
          </a:p>
        </p:txBody>
      </p:sp>
      <p:pic>
        <p:nvPicPr>
          <p:cNvPr id="4" name="Content Placeholder 3" descr="A screenshot of a cell phone&#10;&#10;Description automatically generated">
            <a:extLst>
              <a:ext uri="{FF2B5EF4-FFF2-40B4-BE49-F238E27FC236}">
                <a16:creationId xmlns:a16="http://schemas.microsoft.com/office/drawing/2014/main" id="{91D4CF55-69FC-417D-880E-731918D8DD69}"/>
              </a:ext>
            </a:extLst>
          </p:cNvPr>
          <p:cNvPicPr>
            <a:picLocks noGrp="1" noChangeAspect="1"/>
          </p:cNvPicPr>
          <p:nvPr>
            <p:ph idx="1"/>
          </p:nvPr>
        </p:nvPicPr>
        <p:blipFill rotWithShape="1">
          <a:blip r:embed="rId2"/>
          <a:srcRect t="1571" r="1" b="13188"/>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257533631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5DAD1-B366-4ACD-AAC8-5297ACB85D42}"/>
              </a:ext>
            </a:extLst>
          </p:cNvPr>
          <p:cNvSpPr>
            <a:spLocks noGrp="1"/>
          </p:cNvSpPr>
          <p:nvPr>
            <p:ph type="title"/>
          </p:nvPr>
        </p:nvSpPr>
        <p:spPr/>
        <p:txBody>
          <a:bodyPr/>
          <a:lstStyle/>
          <a:p>
            <a:r>
              <a:rPr lang="en-AU" dirty="0"/>
              <a:t>Updates</a:t>
            </a:r>
          </a:p>
        </p:txBody>
      </p:sp>
      <p:sp>
        <p:nvSpPr>
          <p:cNvPr id="3" name="Content Placeholder 2">
            <a:extLst>
              <a:ext uri="{FF2B5EF4-FFF2-40B4-BE49-F238E27FC236}">
                <a16:creationId xmlns:a16="http://schemas.microsoft.com/office/drawing/2014/main" id="{DE6EB686-22EC-4804-ACAC-CDEA9BB4BFDD}"/>
              </a:ext>
            </a:extLst>
          </p:cNvPr>
          <p:cNvSpPr>
            <a:spLocks noGrp="1"/>
          </p:cNvSpPr>
          <p:nvPr>
            <p:ph idx="1"/>
          </p:nvPr>
        </p:nvSpPr>
        <p:spPr/>
        <p:txBody>
          <a:bodyPr/>
          <a:lstStyle/>
          <a:p>
            <a:r>
              <a:rPr lang="en-AU" dirty="0"/>
              <a:t>Defining a new evaluation metric: PROFIT!</a:t>
            </a:r>
          </a:p>
        </p:txBody>
      </p:sp>
    </p:spTree>
    <p:extLst>
      <p:ext uri="{BB962C8B-B14F-4D97-AF65-F5344CB8AC3E}">
        <p14:creationId xmlns:p14="http://schemas.microsoft.com/office/powerpoint/2010/main" val="1302413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2CAA-2FF6-4282-80B7-3F21DD31A93F}"/>
              </a:ext>
            </a:extLst>
          </p:cNvPr>
          <p:cNvSpPr>
            <a:spLocks noGrp="1"/>
          </p:cNvSpPr>
          <p:nvPr>
            <p:ph type="title"/>
          </p:nvPr>
        </p:nvSpPr>
        <p:spPr/>
        <p:txBody>
          <a:bodyPr/>
          <a:lstStyle/>
          <a:p>
            <a:r>
              <a:rPr lang="en-AU" dirty="0"/>
              <a:t>The Profit Metric</a:t>
            </a:r>
          </a:p>
        </p:txBody>
      </p:sp>
      <p:sp>
        <p:nvSpPr>
          <p:cNvPr id="3" name="Content Placeholder 2">
            <a:extLst>
              <a:ext uri="{FF2B5EF4-FFF2-40B4-BE49-F238E27FC236}">
                <a16:creationId xmlns:a16="http://schemas.microsoft.com/office/drawing/2014/main" id="{98297CC1-5217-48DD-ADCC-BBDEE1CCA03C}"/>
              </a:ext>
            </a:extLst>
          </p:cNvPr>
          <p:cNvSpPr>
            <a:spLocks noGrp="1"/>
          </p:cNvSpPr>
          <p:nvPr>
            <p:ph idx="1"/>
          </p:nvPr>
        </p:nvSpPr>
        <p:spPr/>
        <p:txBody>
          <a:bodyPr/>
          <a:lstStyle/>
          <a:p>
            <a:r>
              <a:rPr lang="en-AU" dirty="0"/>
              <a:t>If we BUY every time our forecast says that the price is going to increase and SELL every time our forecast says that the price is going to fall, can our model give us returns better than random?</a:t>
            </a:r>
          </a:p>
          <a:p>
            <a:endParaRPr lang="en-AU" dirty="0"/>
          </a:p>
          <a:p>
            <a:r>
              <a:rPr lang="en-AU" dirty="0">
                <a:solidFill>
                  <a:schemeClr val="bg1">
                    <a:lumMod val="85000"/>
                  </a:schemeClr>
                </a:solidFill>
              </a:rPr>
              <a:t>Still unclear? Let me explain</a:t>
            </a:r>
            <a:br>
              <a:rPr lang="en-AU" dirty="0"/>
            </a:br>
            <a:endParaRPr lang="en-AU" dirty="0"/>
          </a:p>
        </p:txBody>
      </p:sp>
    </p:spTree>
    <p:extLst>
      <p:ext uri="{BB962C8B-B14F-4D97-AF65-F5344CB8AC3E}">
        <p14:creationId xmlns:p14="http://schemas.microsoft.com/office/powerpoint/2010/main" val="809894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554</Words>
  <Application>Microsoft Office PowerPoint</Application>
  <PresentationFormat>Widescreen</PresentationFormat>
  <Paragraphs>86</Paragraphs>
  <Slides>22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FOREX Rate Prediction</vt:lpstr>
      <vt:lpstr>Dataset</vt:lpstr>
      <vt:lpstr>Recap</vt:lpstr>
      <vt:lpstr>Using transformations to make the dataset stationary</vt:lpstr>
      <vt:lpstr>ADF Test of the Transformation Results</vt:lpstr>
      <vt:lpstr>Recap</vt:lpstr>
      <vt:lpstr>Past 10 days of FOREX rates to predict one day into the future</vt:lpstr>
      <vt:lpstr>Updates</vt:lpstr>
      <vt:lpstr>The Profit Metric</vt:lpstr>
      <vt:lpstr>The Profit Metric</vt:lpstr>
      <vt:lpstr>The Profit Metric</vt:lpstr>
      <vt:lpstr>Example with Testing Data</vt:lpstr>
      <vt:lpstr>Example with Testing Data</vt:lpstr>
      <vt:lpstr>Example with Testing Data</vt:lpstr>
      <vt:lpstr>The Profit Metric</vt:lpstr>
      <vt:lpstr>Back to the Last Value Model</vt:lpstr>
      <vt:lpstr>Linear Regression Model</vt:lpstr>
      <vt:lpstr>Moving Average Models</vt:lpstr>
      <vt:lpstr>ARIMA(4,1,4) Model</vt:lpstr>
      <vt:lpstr>Current Standings</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FOREX Rate Prediction</dc:title>
  <dc:creator>Abhinav Pandey</dc:creator>
  <cp:lastModifiedBy>Abhinav Pandey</cp:lastModifiedBy>
  <cp:revision>3</cp:revision>
  <dcterms:created xsi:type="dcterms:W3CDTF">2020-03-10T22:43:22Z</dcterms:created>
  <dcterms:modified xsi:type="dcterms:W3CDTF">2020-03-13T01:54:25Z</dcterms:modified>
</cp:coreProperties>
</file>