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318" y="5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7691D-C8E4-4EFB-894C-D240CDA58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57C96-B6F6-4B6E-A555-4E6C69DC6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9132F-CA81-485F-B618-C2266B18A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FE6F-5387-4C8E-BA0C-62FE266CF46B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47562-F978-48F5-8793-B0327E2C0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C2F70-8D27-4687-B55D-7160274DE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AD49-527F-407E-A946-721E119FBE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431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132F-EB83-4178-8FE6-E7154616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3FE15-85B0-4739-BAFF-231094628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2EB95-631A-455E-B67C-90ED887A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FE6F-5387-4C8E-BA0C-62FE266CF46B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C3B68-5E9B-476E-9B57-CC44D28A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9464D-9DEC-4DB5-A20D-807C87EE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AD49-527F-407E-A946-721E119FBE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658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405A8D-7E07-443D-8AA0-27A1E51DD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0D394-37B5-4447-9C64-CC8DB69EC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C83EA-ECD5-4FE5-804C-8AA51A51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FE6F-5387-4C8E-BA0C-62FE266CF46B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8E3D4-89EB-433A-A05B-C51449408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3F7E7-74F2-4058-8B76-E00AA249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AD49-527F-407E-A946-721E119FBE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234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A34DB-0A49-4C20-A139-D1B7F2F4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0E475-FF53-4CE8-A2B9-F3CF9C529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B688A-FBB4-48D4-841F-542F7D1B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FE6F-5387-4C8E-BA0C-62FE266CF46B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37DEE-45D3-4A11-B3D6-C1D4B1C95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26666-2E14-4BE4-8DBA-7E5B96366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AD49-527F-407E-A946-721E119FBE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038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AEDB-32D0-48A6-B364-38DDF270F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F8813-6888-4BB5-BD4C-13A1C9A82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1EB5F-52CF-4510-869E-F1DF57344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FE6F-5387-4C8E-BA0C-62FE266CF46B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55151-6FE1-4937-BDD8-07C4C78F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15927-FD68-4C99-B8F4-06A7CEC9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AD49-527F-407E-A946-721E119FBE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9682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671B-4296-4FA9-BED6-3462E731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DA5B-2CA7-4AF8-A2E9-0046AD680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4B3A4-48E3-453A-B45F-DF3A765BB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0DD06-CA7B-4C88-AD47-A6D86B89F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FE6F-5387-4C8E-BA0C-62FE266CF46B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FC7DD-9ED6-4AB5-AE12-5418D3DC6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DE737-0CF4-43B5-A93B-0BAB0A49E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AD49-527F-407E-A946-721E119FBE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291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8440-0D2B-4331-939D-07B548DE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2230B-73CB-4621-A2C6-8B02992C2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77142-0680-4D53-B06B-33E8CBE3E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32355-8E8E-46A2-88D0-63AE61C9F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6E8378-B83F-446C-B3D0-52F8B63FA2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2DE7C-BE7C-4A7F-87A5-1A96E3EE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FE6F-5387-4C8E-BA0C-62FE266CF46B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5C7226-C30A-4A1B-B613-97DBD2BE8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F92DFB-2D23-4B05-AF7E-A6D57907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AD49-527F-407E-A946-721E119FBE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083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ACAD-6E43-463D-B23E-8AC3400BD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EEF095-B16B-4428-A98E-649981ED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FE6F-5387-4C8E-BA0C-62FE266CF46B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C6C322-7F64-4EFD-A120-E99608F94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02F17-3B67-409C-9E0C-021CC21E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AD49-527F-407E-A946-721E119FBE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30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0712DB-75B8-40A9-B1D1-DD72B0D4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FE6F-5387-4C8E-BA0C-62FE266CF46B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C6E92-2488-4640-808C-AEE255E4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70F0A-2B63-4B0B-BE70-6313C57C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AD49-527F-407E-A946-721E119FBE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442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9169-4689-441C-97DB-DA46CB3CC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6EEA2-93D3-49E0-BCD5-726A3E6E6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94402-B3E0-43EE-8ED6-FFB815946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34EEA-4837-4064-A3B7-3E09E3D4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FE6F-5387-4C8E-BA0C-62FE266CF46B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1F08D-F047-439C-9EDD-F14376EE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7E118-9463-449D-81C5-A62BBE86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AD49-527F-407E-A946-721E119FBE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275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F8F6E-AFA9-44AF-8042-BB62D4451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1C733C-5F3D-44AE-9740-198EFF909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81E93-B321-4C43-8EA9-6F6804C8B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2D997-6296-40F1-9C76-7D19B7E1B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FE6F-5387-4C8E-BA0C-62FE266CF46B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E4355-FEB6-424C-BF57-5650E2838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C64FA-4F12-4DCF-8E21-9B0EB9C9D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AD49-527F-407E-A946-721E119FBE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693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17D408-E4ED-4554-BBA7-68DA3532B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47B07-986A-4409-BAF6-D050667F5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4C90E-E526-4BEE-9D66-D58374DE1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0FE6F-5387-4C8E-BA0C-62FE266CF46B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0662C-EBBC-4749-B4E9-47408DD6B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E3397-C865-45A7-80A8-BE2705680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BAD49-527F-407E-A946-721E119FBE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12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4BE7CE-F3DD-4236-BDBE-05C20E0FB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Prediction of Credit Default Risk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3465E-1229-4558-8FAA-39E2341CA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Capstone Project by Abhinav Pandey</a:t>
            </a:r>
          </a:p>
        </p:txBody>
      </p:sp>
    </p:spTree>
    <p:extLst>
      <p:ext uri="{BB962C8B-B14F-4D97-AF65-F5344CB8AC3E}">
        <p14:creationId xmlns:p14="http://schemas.microsoft.com/office/powerpoint/2010/main" val="2330366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B697-D80D-4A53-9636-5B176465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0200" y="640081"/>
            <a:ext cx="3601719" cy="1703549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Evaluation Metric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5FA3C-EF2E-40A1-83AB-1092439C2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0200" y="2818505"/>
            <a:ext cx="3601720" cy="2537266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ROC Area Under Curve</a:t>
            </a:r>
          </a:p>
          <a:p>
            <a:r>
              <a:rPr lang="en-US" sz="2400" dirty="0"/>
              <a:t>Reliable for classification</a:t>
            </a:r>
          </a:p>
          <a:p>
            <a:r>
              <a:rPr lang="en-US" sz="2400" dirty="0"/>
              <a:t>Great for evaluating unbalanced classification performance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975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roc auc">
            <a:extLst>
              <a:ext uri="{FF2B5EF4-FFF2-40B4-BE49-F238E27FC236}">
                <a16:creationId xmlns:a16="http://schemas.microsoft.com/office/drawing/2014/main" id="{23D58B69-EE11-4044-B3E1-EFAA494627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5" r="-2" b="3979"/>
          <a:stretch/>
        </p:blipFill>
        <p:spPr bwMode="auto">
          <a:xfrm>
            <a:off x="815807" y="804672"/>
            <a:ext cx="5934456" cy="524865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76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A5A45A-A953-48F5-9265-58C750F6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94825-DCDC-4F0C-B982-C5BE40E0F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AU" sz="2400" b="1" dirty="0">
                <a:solidFill>
                  <a:srgbClr val="000000"/>
                </a:solidFill>
              </a:rPr>
              <a:t>Problem</a:t>
            </a:r>
          </a:p>
          <a:p>
            <a:r>
              <a:rPr lang="en-AU" sz="2400" dirty="0">
                <a:solidFill>
                  <a:srgbClr val="000000"/>
                </a:solidFill>
              </a:rPr>
              <a:t>Data Solution</a:t>
            </a:r>
          </a:p>
          <a:p>
            <a:r>
              <a:rPr lang="en-AU" sz="2400" dirty="0">
                <a:solidFill>
                  <a:srgbClr val="000000"/>
                </a:solidFill>
              </a:rPr>
              <a:t>About the Dataset</a:t>
            </a:r>
          </a:p>
          <a:p>
            <a:r>
              <a:rPr lang="en-AU" sz="2400" dirty="0">
                <a:solidFill>
                  <a:srgbClr val="000000"/>
                </a:solidFill>
              </a:rPr>
              <a:t>Evaluation Metric</a:t>
            </a:r>
          </a:p>
        </p:txBody>
      </p:sp>
    </p:spTree>
    <p:extLst>
      <p:ext uri="{BB962C8B-B14F-4D97-AF65-F5344CB8AC3E}">
        <p14:creationId xmlns:p14="http://schemas.microsoft.com/office/powerpoint/2010/main" val="245803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DC5FE1-66B0-427A-81EC-594AEF8E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3F3F3F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F0402-8844-41F9-8614-FED9188B1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0" y="1032987"/>
            <a:ext cx="5246370" cy="4792027"/>
          </a:xfrm>
        </p:spPr>
        <p:txBody>
          <a:bodyPr anchor="ctr">
            <a:normAutofit/>
          </a:bodyPr>
          <a:lstStyle/>
          <a:p>
            <a:r>
              <a:rPr lang="en-GB" sz="2400">
                <a:solidFill>
                  <a:srgbClr val="FFFFFF"/>
                </a:solidFill>
              </a:rPr>
              <a:t>The most important task for any lender is to </a:t>
            </a:r>
            <a:r>
              <a:rPr lang="en-GB" sz="2400" b="1">
                <a:solidFill>
                  <a:srgbClr val="FFFFFF"/>
                </a:solidFill>
              </a:rPr>
              <a:t>predict the probability of default for a borrower</a:t>
            </a:r>
            <a:r>
              <a:rPr lang="en-GB" sz="2400">
                <a:solidFill>
                  <a:srgbClr val="FFFFFF"/>
                </a:solidFill>
              </a:rPr>
              <a:t>. An accurate prediction can help in </a:t>
            </a:r>
            <a:r>
              <a:rPr lang="en-GB" sz="2400" i="1">
                <a:solidFill>
                  <a:srgbClr val="FFFFFF"/>
                </a:solidFill>
              </a:rPr>
              <a:t>balancing risk</a:t>
            </a:r>
            <a:r>
              <a:rPr lang="en-GB" sz="2400">
                <a:solidFill>
                  <a:srgbClr val="FFFFFF"/>
                </a:solidFill>
              </a:rPr>
              <a:t> and </a:t>
            </a:r>
            <a:r>
              <a:rPr lang="en-GB" sz="2400" i="1">
                <a:solidFill>
                  <a:srgbClr val="FFFFFF"/>
                </a:solidFill>
              </a:rPr>
              <a:t>return for the lender</a:t>
            </a:r>
            <a:r>
              <a:rPr lang="en-GB" sz="2400">
                <a:solidFill>
                  <a:srgbClr val="FFFFFF"/>
                </a:solidFill>
              </a:rPr>
              <a:t>; charging higher rates for higher risks, or even denying the loan when required.</a:t>
            </a:r>
          </a:p>
          <a:p>
            <a:r>
              <a:rPr lang="en-GB" sz="2400">
                <a:solidFill>
                  <a:srgbClr val="FFFFFF"/>
                </a:solidFill>
              </a:rPr>
              <a:t>This helps genuine borrowers also as they can get loans as per their risk-profiles; also lower default-rates help in keeping the rates lower.</a:t>
            </a:r>
          </a:p>
          <a:p>
            <a:endParaRPr lang="en-AU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16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A5A45A-A953-48F5-9265-58C750F6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94825-DCDC-4F0C-B982-C5BE40E0F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AU" sz="2400" dirty="0">
                <a:solidFill>
                  <a:srgbClr val="000000"/>
                </a:solidFill>
              </a:rPr>
              <a:t>Problem</a:t>
            </a:r>
          </a:p>
          <a:p>
            <a:r>
              <a:rPr lang="en-AU" sz="2400" b="1" dirty="0">
                <a:solidFill>
                  <a:srgbClr val="000000"/>
                </a:solidFill>
              </a:rPr>
              <a:t>Data Solution</a:t>
            </a:r>
          </a:p>
          <a:p>
            <a:r>
              <a:rPr lang="en-AU" sz="2400" dirty="0">
                <a:solidFill>
                  <a:srgbClr val="000000"/>
                </a:solidFill>
              </a:rPr>
              <a:t>About the Dataset</a:t>
            </a:r>
          </a:p>
          <a:p>
            <a:r>
              <a:rPr lang="en-AU" sz="2400" dirty="0">
                <a:solidFill>
                  <a:srgbClr val="000000"/>
                </a:solidFill>
              </a:rPr>
              <a:t>Evaluation Metric</a:t>
            </a:r>
          </a:p>
        </p:txBody>
      </p:sp>
    </p:spTree>
    <p:extLst>
      <p:ext uri="{BB962C8B-B14F-4D97-AF65-F5344CB8AC3E}">
        <p14:creationId xmlns:p14="http://schemas.microsoft.com/office/powerpoint/2010/main" val="3480319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1343EB-CDB0-4B16-A84E-251AF5749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AU" sz="4000">
                <a:solidFill>
                  <a:srgbClr val="FFFFFF"/>
                </a:solidFill>
              </a:rPr>
              <a:t>Data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BA994-0483-4134-9954-5F7F69049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AU" sz="2000">
                <a:solidFill>
                  <a:srgbClr val="000000"/>
                </a:solidFill>
              </a:rPr>
              <a:t>Using historical data, we can train machine learning algorithms to understand patterns between credit defaulters and (with a certain degree of certainty) identify them.</a:t>
            </a:r>
          </a:p>
        </p:txBody>
      </p:sp>
    </p:spTree>
    <p:extLst>
      <p:ext uri="{BB962C8B-B14F-4D97-AF65-F5344CB8AC3E}">
        <p14:creationId xmlns:p14="http://schemas.microsoft.com/office/powerpoint/2010/main" val="2328974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A5A45A-A953-48F5-9265-58C750F6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94825-DCDC-4F0C-B982-C5BE40E0F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AU" sz="2400" dirty="0">
                <a:solidFill>
                  <a:srgbClr val="000000"/>
                </a:solidFill>
              </a:rPr>
              <a:t>Problem</a:t>
            </a:r>
          </a:p>
          <a:p>
            <a:r>
              <a:rPr lang="en-AU" sz="2400" dirty="0">
                <a:solidFill>
                  <a:srgbClr val="000000"/>
                </a:solidFill>
              </a:rPr>
              <a:t>Data Solution</a:t>
            </a:r>
          </a:p>
          <a:p>
            <a:r>
              <a:rPr lang="en-AU" sz="2400" b="1" dirty="0">
                <a:solidFill>
                  <a:srgbClr val="000000"/>
                </a:solidFill>
              </a:rPr>
              <a:t>About the Dataset</a:t>
            </a:r>
          </a:p>
          <a:p>
            <a:r>
              <a:rPr lang="en-AU" sz="2400" dirty="0">
                <a:solidFill>
                  <a:srgbClr val="000000"/>
                </a:solidFill>
              </a:rPr>
              <a:t>Evaluation Metric</a:t>
            </a:r>
          </a:p>
          <a:p>
            <a:pPr marL="0" indent="0">
              <a:buNone/>
            </a:pPr>
            <a:endParaRPr lang="en-AU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431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64166D-4DD4-43F6-9F25-189686F84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AU" sz="4000">
                <a:solidFill>
                  <a:srgbClr val="FFFFFF"/>
                </a:solidFill>
              </a:rPr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AE48E-197A-4E27-B34C-5B44A2431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AU" sz="2000" i="1" u="sng">
                <a:solidFill>
                  <a:srgbClr val="000000"/>
                </a:solidFill>
              </a:rPr>
              <a:t>Source</a:t>
            </a:r>
            <a:r>
              <a:rPr lang="en-AU" sz="2000">
                <a:solidFill>
                  <a:srgbClr val="000000"/>
                </a:solidFill>
              </a:rPr>
              <a:t> – Home Credit Default (</a:t>
            </a:r>
            <a:r>
              <a:rPr lang="en-AU" sz="2000" i="1">
                <a:solidFill>
                  <a:srgbClr val="000000"/>
                </a:solidFill>
              </a:rPr>
              <a:t>Kaggle</a:t>
            </a:r>
            <a:r>
              <a:rPr lang="en-AU" sz="200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endParaRPr lang="en-AU" sz="20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AU" sz="20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AU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045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D543F-8395-4A49-9B4F-81C39299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Schema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ADB741A-C59C-40AC-9258-7C573FB14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693" y="2426818"/>
            <a:ext cx="3947665" cy="399763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Data">
            <a:extLst>
              <a:ext uri="{FF2B5EF4-FFF2-40B4-BE49-F238E27FC236}">
                <a16:creationId xmlns:a16="http://schemas.microsoft.com/office/drawing/2014/main" id="{A6F6E9E1-03E4-469B-AD02-F62FF86F9B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81" b="-2"/>
          <a:stretch/>
        </p:blipFill>
        <p:spPr bwMode="auto">
          <a:xfrm>
            <a:off x="6445073" y="2594496"/>
            <a:ext cx="5455917" cy="36622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428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A5A45A-A953-48F5-9265-58C750F6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94825-DCDC-4F0C-B982-C5BE40E0F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AU" sz="2400" dirty="0">
                <a:solidFill>
                  <a:srgbClr val="000000"/>
                </a:solidFill>
              </a:rPr>
              <a:t>Problem</a:t>
            </a:r>
          </a:p>
          <a:p>
            <a:r>
              <a:rPr lang="en-AU" sz="2400" dirty="0">
                <a:solidFill>
                  <a:srgbClr val="000000"/>
                </a:solidFill>
              </a:rPr>
              <a:t>Data Solution</a:t>
            </a:r>
          </a:p>
          <a:p>
            <a:r>
              <a:rPr lang="en-AU" sz="2400" dirty="0">
                <a:solidFill>
                  <a:srgbClr val="000000"/>
                </a:solidFill>
              </a:rPr>
              <a:t>About the Dataset</a:t>
            </a:r>
          </a:p>
          <a:p>
            <a:r>
              <a:rPr lang="en-AU" sz="2400" b="1" dirty="0">
                <a:solidFill>
                  <a:srgbClr val="000000"/>
                </a:solidFill>
              </a:rPr>
              <a:t>Evaluation Metric</a:t>
            </a:r>
          </a:p>
        </p:txBody>
      </p:sp>
    </p:spTree>
    <p:extLst>
      <p:ext uri="{BB962C8B-B14F-4D97-AF65-F5344CB8AC3E}">
        <p14:creationId xmlns:p14="http://schemas.microsoft.com/office/powerpoint/2010/main" val="1230650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177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Prediction of Credit Default Risk</vt:lpstr>
      <vt:lpstr>Contents</vt:lpstr>
      <vt:lpstr>Problem Statement</vt:lpstr>
      <vt:lpstr>Contents</vt:lpstr>
      <vt:lpstr>Data Solution</vt:lpstr>
      <vt:lpstr>Contents</vt:lpstr>
      <vt:lpstr>About the dataset</vt:lpstr>
      <vt:lpstr>Schema</vt:lpstr>
      <vt:lpstr>Contents</vt:lpstr>
      <vt:lpstr>Evaluation Metric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Credit Default Risk</dc:title>
  <dc:creator>Abhinav Pandey</dc:creator>
  <cp:lastModifiedBy>Abhinav Pandey</cp:lastModifiedBy>
  <cp:revision>2</cp:revision>
  <dcterms:created xsi:type="dcterms:W3CDTF">2020-02-06T21:57:29Z</dcterms:created>
  <dcterms:modified xsi:type="dcterms:W3CDTF">2020-02-06T22:05:07Z</dcterms:modified>
</cp:coreProperties>
</file>