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1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9A27-40D1-4955-B2F6-06735586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3DF06-A973-47EC-99AE-ACE332F70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C5E-8132-4F8C-906D-174A8298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DC0E-6E44-4E51-96E0-AF78FF1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4440-7406-45DB-8A47-90154AB9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DF82-F260-4FC1-8E24-01AAA93F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35A8-CCB8-4181-A114-9A27A3CC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2FA1-604E-4C1A-9E18-2656A8FF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E69A-D1DF-4740-89C6-C39947F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5A54-3E7C-4CF2-9A82-7F90377C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AFAD6-8DB0-4290-8D47-3A9F0B89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8A595-A691-4C22-B05E-9968555F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7FFA-FC2D-46E5-A27C-9EDCB36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9B88-5133-49BF-96EA-81D154E5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0690-D5DC-444F-B7CB-619548E2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325D-4C80-4E10-821F-A5B88027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5CC7-5BF7-4D7A-97E8-FC3BFC82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12EB-B651-4951-B6F5-830379DA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1835-1C73-4C11-880F-87EE4941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9604-F07C-406B-801C-94BCCA7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97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BADF-5DE7-4A9B-B1E8-6A8D8BDD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99D-AB9C-4CDF-A68B-F96E6B38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75EB-FDE5-4C99-8718-6AB181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92EF-680F-4028-969D-79C81179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83E1-8C26-43F8-A207-6A97C40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7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17B8-A9B9-426F-92B1-85F8D9D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7A17-F8AE-477B-AD19-DF22E9EFA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E507A-B4B1-4514-A09E-9393F69A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E3D50-60A5-4508-85C8-3F524754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D8B0-6BD7-471B-992B-5F752B37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6F80-2A47-479B-BE66-ADD582EA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3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FD5D-9C8C-4694-A5A8-74AE534C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6E91-1652-4F3C-BC30-8C90AA6C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632D-20ED-40AD-8420-30B8F9EE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CD0A8-173D-491D-A36A-56F06AAC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AFDCF-7AE8-40C8-B57F-70972E6D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461D0-8026-4672-9EE6-DA05D8C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5FC53-A177-4F19-A18B-5B19978C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662FE-62BF-4195-8D9B-F3A44E50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2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C33A-F923-4EED-8F70-850477B4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8740-659B-456B-AE8D-E2A05BB9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F01FD-9D19-43EF-A801-2A1DDA1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4318A-DEC4-4737-BF24-7D71EC2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1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E5CE9-FF90-4961-BCE6-B858F4E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67079-EA89-4D43-821E-BDEAF719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7D1C1-4BD7-48FD-B7E4-BC88ED3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63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865-0856-44BB-AE46-A791D79D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BC0-A353-4067-AF20-A6C7357A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D2535-8059-442A-A561-30DFFD6E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3777-0AAF-454B-BE10-CA991D6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241E-0F03-480A-BB77-5DEFAF24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7923-5FBD-43B1-8EC0-C21B088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2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5B94-1F34-41FA-8CA7-05D0B0C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379FA-1B9C-405E-9A9A-CB6E95746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7A66-538F-4CE9-93FC-75661CC2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9CFB-F14B-44AD-83A1-9895101A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9E6A5-7260-4A78-B49F-64E21082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9954-A735-4A62-ABBA-968490F8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0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1CAA8-43CE-436A-89FC-4913D5BB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709C-EF01-48FC-BA07-27E9F880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7462-2B63-45E2-8A33-A7C4170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E958-E974-401D-B765-A2F2C919A0E8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37D5-5B4D-45AA-B3FF-51292AE0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65FC-F261-4687-A80C-FBD63752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7AB9-6AF8-41A1-8A2D-8EEC126752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69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238D-99BA-4ADB-963D-F57DB707D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Song Genres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07C04-3472-46F2-A7F8-F6A3CA2E6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Mini Project 1 by Abhinav Pandey</a:t>
            </a:r>
          </a:p>
        </p:txBody>
      </p:sp>
    </p:spTree>
    <p:extLst>
      <p:ext uri="{BB962C8B-B14F-4D97-AF65-F5344CB8AC3E}">
        <p14:creationId xmlns:p14="http://schemas.microsoft.com/office/powerpoint/2010/main" val="252375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1FCD-E5A1-439D-A857-33FC8684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Results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D8D2A5-A801-4BB1-AFEA-4E2FC70E8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023545"/>
              </p:ext>
            </p:extLst>
          </p:nvPr>
        </p:nvGraphicFramePr>
        <p:xfrm>
          <a:off x="838199" y="1825625"/>
          <a:ext cx="107195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18">
                  <a:extLst>
                    <a:ext uri="{9D8B030D-6E8A-4147-A177-3AD203B41FA5}">
                      <a16:colId xmlns:a16="http://schemas.microsoft.com/office/drawing/2014/main" val="3448018317"/>
                    </a:ext>
                  </a:extLst>
                </a:gridCol>
                <a:gridCol w="2143918">
                  <a:extLst>
                    <a:ext uri="{9D8B030D-6E8A-4147-A177-3AD203B41FA5}">
                      <a16:colId xmlns:a16="http://schemas.microsoft.com/office/drawing/2014/main" val="2993696123"/>
                    </a:ext>
                  </a:extLst>
                </a:gridCol>
                <a:gridCol w="2143918">
                  <a:extLst>
                    <a:ext uri="{9D8B030D-6E8A-4147-A177-3AD203B41FA5}">
                      <a16:colId xmlns:a16="http://schemas.microsoft.com/office/drawing/2014/main" val="2272755395"/>
                    </a:ext>
                  </a:extLst>
                </a:gridCol>
                <a:gridCol w="2143918">
                  <a:extLst>
                    <a:ext uri="{9D8B030D-6E8A-4147-A177-3AD203B41FA5}">
                      <a16:colId xmlns:a16="http://schemas.microsoft.com/office/drawing/2014/main" val="1801994821"/>
                    </a:ext>
                  </a:extLst>
                </a:gridCol>
                <a:gridCol w="2143918">
                  <a:extLst>
                    <a:ext uri="{9D8B030D-6E8A-4147-A177-3AD203B41FA5}">
                      <a16:colId xmlns:a16="http://schemas.microsoft.com/office/drawing/2014/main" val="427914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Cross-Validation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4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74.02%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74.89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4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82.46%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78.29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253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8CAB91-68F1-4A2C-B419-5BE1BFFB81F1}"/>
              </a:ext>
            </a:extLst>
          </p:cNvPr>
          <p:cNvSpPr txBox="1"/>
          <p:nvPr/>
        </p:nvSpPr>
        <p:spPr>
          <a:xfrm>
            <a:off x="838200" y="3550524"/>
            <a:ext cx="488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Logistic Regression performs better for all metrics!</a:t>
            </a:r>
          </a:p>
        </p:txBody>
      </p:sp>
    </p:spTree>
    <p:extLst>
      <p:ext uri="{BB962C8B-B14F-4D97-AF65-F5344CB8AC3E}">
        <p14:creationId xmlns:p14="http://schemas.microsoft.com/office/powerpoint/2010/main" val="6358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8270C-3BC1-4B7B-BF1A-026E3FFF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chemeClr val="accent1"/>
                </a:solidFill>
              </a:rPr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35D8-EC07-44B4-9F6C-30F76F11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Use different methods for modelling, such as SVC or Ensemble methods like Random Forest.</a:t>
            </a:r>
          </a:p>
          <a:p>
            <a:r>
              <a:rPr lang="en-GB" sz="2400" dirty="0"/>
              <a:t>Use different </a:t>
            </a:r>
            <a:r>
              <a:rPr lang="en-GB" sz="2400" dirty="0" err="1"/>
              <a:t>preprocessing</a:t>
            </a:r>
            <a:r>
              <a:rPr lang="en-GB" sz="2400" dirty="0"/>
              <a:t> techniques.</a:t>
            </a:r>
          </a:p>
          <a:p>
            <a:r>
              <a:rPr lang="en-GB" sz="2400" dirty="0"/>
              <a:t>Feature Engineering to create more meaningful features.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940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85D6C-A377-48BB-8AA7-86301E4B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72531A8-5BA3-44F0-A085-1CBF931E8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19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7717-1499-480C-9EE8-4A75E457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42F2-AE5C-428E-841E-4DFF0162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1700" dirty="0">
                <a:solidFill>
                  <a:srgbClr val="000000"/>
                </a:solidFill>
              </a:rPr>
              <a:t>Source - The Million Song Dataset was compiled by Echo Nest and the subset used in this project are available on the </a:t>
            </a:r>
            <a:r>
              <a:rPr lang="en-AU" sz="1700" dirty="0" err="1">
                <a:solidFill>
                  <a:srgbClr val="000000"/>
                </a:solidFill>
              </a:rPr>
              <a:t>DataCamp</a:t>
            </a:r>
            <a:r>
              <a:rPr lang="en-AU" sz="1700" dirty="0">
                <a:solidFill>
                  <a:srgbClr val="000000"/>
                </a:solidFill>
              </a:rPr>
              <a:t> website.</a:t>
            </a:r>
          </a:p>
          <a:p>
            <a:endParaRPr lang="en-AU" sz="1700" dirty="0">
              <a:solidFill>
                <a:srgbClr val="000000"/>
              </a:solidFill>
            </a:endParaRPr>
          </a:p>
          <a:p>
            <a:r>
              <a:rPr lang="en-AU" sz="1700" dirty="0">
                <a:solidFill>
                  <a:srgbClr val="000000"/>
                </a:solidFill>
              </a:rPr>
              <a:t>About :</a:t>
            </a:r>
          </a:p>
          <a:p>
            <a:pPr lvl="1"/>
            <a:r>
              <a:rPr lang="en-AU" sz="1700" dirty="0">
                <a:solidFill>
                  <a:srgbClr val="000000"/>
                </a:solidFill>
              </a:rPr>
              <a:t> Contains 4800 songs with genre labels “Hip-Hop” and “Rock”.</a:t>
            </a:r>
          </a:p>
          <a:p>
            <a:pPr lvl="1"/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Another dataset that has musical features of each song on a scale from -1 to 1. They are -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lang="en-US" altLang="en-US" sz="1700" dirty="0">
              <a:solidFill>
                <a:srgbClr val="000000"/>
              </a:solidFill>
              <a:latin typeface="-apple-system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var(--jp-code-font-family)"/>
              </a:rPr>
              <a:t>danceability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1700" dirty="0" err="1">
                <a:solidFill>
                  <a:srgbClr val="000000"/>
                </a:solidFill>
                <a:latin typeface="var(--jp-code-font-family)"/>
              </a:rPr>
              <a:t>acousticness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1700" dirty="0">
                <a:solidFill>
                  <a:srgbClr val="000000"/>
                </a:solidFill>
                <a:latin typeface="var(--jp-code-font-family)"/>
              </a:rPr>
              <a:t>energy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1700" dirty="0" err="1">
                <a:solidFill>
                  <a:srgbClr val="000000"/>
                </a:solidFill>
                <a:latin typeface="var(--jp-code-font-family)"/>
              </a:rPr>
              <a:t>instrumentalness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var(--jp-code-font-family)"/>
              </a:rPr>
              <a:t>liveness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 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 err="1">
                <a:solidFill>
                  <a:srgbClr val="000000"/>
                </a:solidFill>
                <a:latin typeface="var(--jp-code-font-family)"/>
              </a:rPr>
              <a:t>speechiness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, 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var(--jp-code-font-family)"/>
              </a:rPr>
              <a:t>tempo</a:t>
            </a:r>
            <a:endParaRPr lang="en-US" altLang="en-US" sz="1700" dirty="0">
              <a:solidFill>
                <a:srgbClr val="000000"/>
              </a:solidFill>
              <a:latin typeface="-apple-system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1700" dirty="0">
                <a:solidFill>
                  <a:srgbClr val="000000"/>
                </a:solidFill>
                <a:latin typeface="var(--jp-code-font-family)"/>
              </a:rPr>
              <a:t>valence</a:t>
            </a:r>
            <a:r>
              <a:rPr lang="en-US" altLang="en-US" sz="1700" dirty="0">
                <a:solidFill>
                  <a:srgbClr val="000000"/>
                </a:solidFill>
                <a:latin typeface="-apple-system"/>
              </a:rPr>
              <a:t> 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AU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9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C71D6-8F30-42A5-B341-393376E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0F2B0-8D48-4BCF-9E38-0D6E687A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2" y="2134023"/>
            <a:ext cx="10905066" cy="25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4412B-5394-4B2F-9473-B9C9BFF1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627CF0-7F8C-4509-95DA-35CC3674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en-AU" sz="2400" dirty="0"/>
              <a:t>Exploratory Data Analysis</a:t>
            </a:r>
          </a:p>
          <a:p>
            <a:r>
              <a:rPr lang="en-AU" sz="2400" dirty="0"/>
              <a:t>Down-sampling to Balance Classes</a:t>
            </a:r>
          </a:p>
          <a:p>
            <a:r>
              <a:rPr lang="en-AU" sz="2400" dirty="0"/>
              <a:t>Normalizing the Data</a:t>
            </a:r>
          </a:p>
          <a:p>
            <a:r>
              <a:rPr lang="en-AU" sz="2400" dirty="0"/>
              <a:t>Dimensionality Reduction (PCA)</a:t>
            </a:r>
          </a:p>
          <a:p>
            <a:r>
              <a:rPr lang="en-AU" sz="2400" dirty="0"/>
              <a:t>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Decision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Logistic Regression</a:t>
            </a:r>
          </a:p>
          <a:p>
            <a:r>
              <a:rPr lang="en-AU" sz="2400" dirty="0"/>
              <a:t>Model Evaluation and Cross-Validation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600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6D75-382A-4F19-AD9E-368E967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7CB3-39D0-4C75-9001-5D76B8BC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000" dirty="0"/>
              <a:t>Correlation among continuous variables.</a:t>
            </a:r>
          </a:p>
          <a:p>
            <a:endParaRPr lang="en-AU" sz="2000" dirty="0"/>
          </a:p>
          <a:p>
            <a:r>
              <a:rPr lang="en-AU" sz="2000" dirty="0"/>
              <a:t>We do this to identify and remove redundant features.</a:t>
            </a:r>
          </a:p>
          <a:p>
            <a:pPr marL="457200" indent="-457200">
              <a:buAutoNum type="arabicPeriod"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No significant correlations! So we will try PCA for feature reduction.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924A-08F4-431C-87FA-4FF00F9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75" y="2057401"/>
            <a:ext cx="7200462" cy="25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6D75-382A-4F19-AD9E-368E967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7CB3-39D0-4C75-9001-5D76B8BC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2. Number of Hip-Hop Songs</a:t>
            </a:r>
          </a:p>
          <a:p>
            <a:pPr marL="0" indent="0">
              <a:buNone/>
            </a:pPr>
            <a:r>
              <a:rPr lang="en-AU" sz="2000" dirty="0"/>
              <a:t>Vs Rock Songs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>
                <a:solidFill>
                  <a:srgbClr val="FF0000"/>
                </a:solidFill>
              </a:rPr>
              <a:t>Unbalanced Data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C17B6-1755-43FD-B8F1-CC43A2D4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55" y="1729293"/>
            <a:ext cx="6665586" cy="3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804EC-A0CC-4A86-9141-7DA82413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Downsampling for Balancing Dataset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F3263E0-0D4A-4CF2-9D26-D283C52B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Data after balancing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28DE9-AF37-41D7-9A7A-D0A4B1FD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0" y="2612600"/>
            <a:ext cx="7280768" cy="3660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AAA5C-1F5F-46E8-AC37-100CCFCF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250" y="751399"/>
            <a:ext cx="2270378" cy="1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D5-43D8-4734-AA81-8EFBFA67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011D-4157-4853-8F17-E3CE0058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accent1"/>
                </a:solidFill>
              </a:rPr>
              <a:t>Use PCA to make simple and computationally faster model.</a:t>
            </a:r>
          </a:p>
          <a:p>
            <a:endParaRPr lang="en-AU" sz="2000" dirty="0"/>
          </a:p>
          <a:p>
            <a:r>
              <a:rPr lang="en-AU" sz="2000" dirty="0"/>
              <a:t>The plot shows the variance in the data explained by each Principal Component.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In order to select the right number of Principal Components we will set a threshold and plot the </a:t>
            </a:r>
            <a:r>
              <a:rPr lang="en-AU" sz="2000" b="1" dirty="0"/>
              <a:t>Cumulative Explained Variance </a:t>
            </a:r>
            <a:r>
              <a:rPr lang="en-AU" sz="2000" dirty="0"/>
              <a:t>by all the components.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F9B8BD-9EC3-4278-A2E7-E28D9850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60" y="1940208"/>
            <a:ext cx="7107300" cy="37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D5-43D8-4734-AA81-8EFBFA67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011D-4157-4853-8F17-E3CE0058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The plot the shows the </a:t>
            </a:r>
            <a:r>
              <a:rPr lang="en-AU" sz="2000" b="1" dirty="0"/>
              <a:t>Cumulative Explained Variance Ratio</a:t>
            </a:r>
            <a:r>
              <a:rPr lang="en-AU" sz="2000" dirty="0"/>
              <a:t> the Principal Components of our data.</a:t>
            </a:r>
          </a:p>
          <a:p>
            <a:endParaRPr lang="en-AU" sz="2000" dirty="0"/>
          </a:p>
          <a:p>
            <a:r>
              <a:rPr lang="en-AU" sz="2000" dirty="0"/>
              <a:t>Threshold = </a:t>
            </a:r>
            <a:r>
              <a:rPr lang="en-AU" sz="2000" dirty="0">
                <a:solidFill>
                  <a:srgbClr val="FF0000"/>
                </a:solidFill>
              </a:rPr>
              <a:t>90%</a:t>
            </a:r>
          </a:p>
          <a:p>
            <a:r>
              <a:rPr lang="en-AU" sz="2000" dirty="0"/>
              <a:t>N components for PCA = 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39009-1C54-4A49-AA1D-D31492D8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44" y="1825625"/>
            <a:ext cx="6881555" cy="37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var(--jp-code-font-family)</vt:lpstr>
      <vt:lpstr>Office Theme</vt:lpstr>
      <vt:lpstr>Classifying Song Genres</vt:lpstr>
      <vt:lpstr>Dataset</vt:lpstr>
      <vt:lpstr>Dataset</vt:lpstr>
      <vt:lpstr>Steps</vt:lpstr>
      <vt:lpstr>Exploratory Analysis</vt:lpstr>
      <vt:lpstr>Exploratory Analysis</vt:lpstr>
      <vt:lpstr>Downsampling for Balancing Dataset</vt:lpstr>
      <vt:lpstr>Principal Component Analysis (PCA)</vt:lpstr>
      <vt:lpstr>Principal Component Analysis (PCA)</vt:lpstr>
      <vt:lpstr>Classification Results 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Song Genres</dc:title>
  <dc:creator>Abhinav Pandey</dc:creator>
  <cp:lastModifiedBy>Abhinav Pandey</cp:lastModifiedBy>
  <cp:revision>3</cp:revision>
  <dcterms:created xsi:type="dcterms:W3CDTF">2020-03-12T01:15:01Z</dcterms:created>
  <dcterms:modified xsi:type="dcterms:W3CDTF">2020-03-12T01:27:46Z</dcterms:modified>
</cp:coreProperties>
</file>