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9"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60" y="3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2381-CF3F-4E65-B7E9-AB852C9763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7046175-BDF6-43D3-B0B0-7046EE532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4A5DBC1-184C-4428-996D-D7ED0EE332AC}"/>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5" name="Footer Placeholder 4">
            <a:extLst>
              <a:ext uri="{FF2B5EF4-FFF2-40B4-BE49-F238E27FC236}">
                <a16:creationId xmlns:a16="http://schemas.microsoft.com/office/drawing/2014/main" id="{4C6C42E2-423E-45A3-B01D-2393F1987D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C09536-E684-4EA7-B456-A3D8437BCBFF}"/>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256752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387F-8F3E-4B8E-8C75-2035811CCF2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C7B923B-66EF-4FEE-93E8-9F2D663C2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786FEC-9359-4CAC-B38C-E6DE5943E76B}"/>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5" name="Footer Placeholder 4">
            <a:extLst>
              <a:ext uri="{FF2B5EF4-FFF2-40B4-BE49-F238E27FC236}">
                <a16:creationId xmlns:a16="http://schemas.microsoft.com/office/drawing/2014/main" id="{38E171DB-8789-4113-A2B7-A92EDF26591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8A85CD-7656-419C-AB3A-AC03BA4FBD21}"/>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71719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65CC4-06C2-4582-8AF7-88D9E403AD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86496F4-6472-473C-BC31-00C348897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1E78E3-F4FC-4944-80BF-534C1510923F}"/>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5" name="Footer Placeholder 4">
            <a:extLst>
              <a:ext uri="{FF2B5EF4-FFF2-40B4-BE49-F238E27FC236}">
                <a16:creationId xmlns:a16="http://schemas.microsoft.com/office/drawing/2014/main" id="{66056502-41BF-40FB-AD63-21E0BEF494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EC2A7B-92B2-4553-BDDD-C8638E4BA6F9}"/>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240574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FCF1-57DA-4DA5-9271-273D4189D61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5752F-D435-40EF-B7AC-40F0D2F48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295D687-4651-4F9B-8322-DE362DD2C2B6}"/>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5" name="Footer Placeholder 4">
            <a:extLst>
              <a:ext uri="{FF2B5EF4-FFF2-40B4-BE49-F238E27FC236}">
                <a16:creationId xmlns:a16="http://schemas.microsoft.com/office/drawing/2014/main" id="{F70C1B2A-5353-4C14-A590-D90AA0A69D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DC1EAD-C43C-4083-99E8-14FD5831978E}"/>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265639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F293-AC2E-4B0C-B689-12DE3B535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A9B13B4-FD6C-41BC-BEC4-B4294CE43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2B3433-E1A1-47A4-AA95-DED16879182F}"/>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5" name="Footer Placeholder 4">
            <a:extLst>
              <a:ext uri="{FF2B5EF4-FFF2-40B4-BE49-F238E27FC236}">
                <a16:creationId xmlns:a16="http://schemas.microsoft.com/office/drawing/2014/main" id="{744027B4-52A3-4B4E-A623-18AD9E0A71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CFA9B10-4A62-4C7D-B29A-1674D419C329}"/>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21081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CDD9-274E-4DE2-928E-A9BFA2ABAAB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A776946-0C1A-44D2-AEBB-DCA2D036E4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9A5F985-E145-43DA-9CC0-AAA4F3B59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67C20AF-AA62-4E1C-8823-8A1EC7AB05E3}"/>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6" name="Footer Placeholder 5">
            <a:extLst>
              <a:ext uri="{FF2B5EF4-FFF2-40B4-BE49-F238E27FC236}">
                <a16:creationId xmlns:a16="http://schemas.microsoft.com/office/drawing/2014/main" id="{61409CC7-201A-4083-B418-6D894B65CE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56ABB3A-6CD2-4B7F-B6D1-740A69ED3BCC}"/>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10369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3C35-70EB-45E8-8021-8043182743E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50370C-3CA5-4653-9F9C-464B3871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FA5C1-7086-406F-B484-44F61F511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792589B-5B9C-480A-BCB0-FC4F8D547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D20A6-9BF1-4C4D-94C7-C72B6F05A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24BA701-1A21-45F0-8E5C-97A9993854BD}"/>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8" name="Footer Placeholder 7">
            <a:extLst>
              <a:ext uri="{FF2B5EF4-FFF2-40B4-BE49-F238E27FC236}">
                <a16:creationId xmlns:a16="http://schemas.microsoft.com/office/drawing/2014/main" id="{D286995F-0F6E-4794-B34A-7318247CEA2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418943D-8637-45CA-9A37-364D91A56090}"/>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17844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F8C5-70A1-461C-8B3F-D95C571EBC2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64FE68-011D-4363-8E15-1FE780AEB375}"/>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4" name="Footer Placeholder 3">
            <a:extLst>
              <a:ext uri="{FF2B5EF4-FFF2-40B4-BE49-F238E27FC236}">
                <a16:creationId xmlns:a16="http://schemas.microsoft.com/office/drawing/2014/main" id="{09C71C50-5BC8-4C16-9DA7-E01C5C81C9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AF45F8E-6228-4036-8923-C787416B9504}"/>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108231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CF7B3-84B9-4856-BB06-245CBBFCD598}"/>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3" name="Footer Placeholder 2">
            <a:extLst>
              <a:ext uri="{FF2B5EF4-FFF2-40B4-BE49-F238E27FC236}">
                <a16:creationId xmlns:a16="http://schemas.microsoft.com/office/drawing/2014/main" id="{0A65E397-2D89-4682-A519-55F8618CC01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82F8A52-5053-4262-AE18-EBE3E2C59D1D}"/>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127201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0847-2CC8-4A70-AF48-DF9BAAC6A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62A1F1F-0F45-4411-816B-1CBE56ABF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386E234-5C18-4B55-B07A-AE3A64CD3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A7516-7862-4606-93B7-CAAC84F7539C}"/>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6" name="Footer Placeholder 5">
            <a:extLst>
              <a:ext uri="{FF2B5EF4-FFF2-40B4-BE49-F238E27FC236}">
                <a16:creationId xmlns:a16="http://schemas.microsoft.com/office/drawing/2014/main" id="{D7A1B278-1768-4E77-A375-7D0517CF3DA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9A85BE-355E-4875-8DEF-91E5DF9435B6}"/>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148650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D40B-CA79-465C-87DB-3A32896D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2D8F4CC-D962-4D77-8B46-092323FB7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A8B0AF6-3B6E-44C6-9F41-692F0EE00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60D1A-61F8-4C37-ADCC-B4DC8CD393F3}"/>
              </a:ext>
            </a:extLst>
          </p:cNvPr>
          <p:cNvSpPr>
            <a:spLocks noGrp="1"/>
          </p:cNvSpPr>
          <p:nvPr>
            <p:ph type="dt" sz="half" idx="10"/>
          </p:nvPr>
        </p:nvSpPr>
        <p:spPr/>
        <p:txBody>
          <a:bodyPr/>
          <a:lstStyle/>
          <a:p>
            <a:fld id="{A83ECAA2-AE85-410C-B349-DC882AABBBFB}" type="datetimeFigureOut">
              <a:rPr lang="en-AU" smtClean="0"/>
              <a:t>12/03/2020</a:t>
            </a:fld>
            <a:endParaRPr lang="en-AU"/>
          </a:p>
        </p:txBody>
      </p:sp>
      <p:sp>
        <p:nvSpPr>
          <p:cNvPr id="6" name="Footer Placeholder 5">
            <a:extLst>
              <a:ext uri="{FF2B5EF4-FFF2-40B4-BE49-F238E27FC236}">
                <a16:creationId xmlns:a16="http://schemas.microsoft.com/office/drawing/2014/main" id="{96FF41CB-0794-4932-85AC-D4E3D356251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CFD198A-E7D2-43FC-8D29-8C9000945A75}"/>
              </a:ext>
            </a:extLst>
          </p:cNvPr>
          <p:cNvSpPr>
            <a:spLocks noGrp="1"/>
          </p:cNvSpPr>
          <p:nvPr>
            <p:ph type="sldNum" sz="quarter" idx="12"/>
          </p:nvPr>
        </p:nvSpPr>
        <p:spPr/>
        <p:txBody>
          <a:bodyPr/>
          <a:lstStyle/>
          <a:p>
            <a:fld id="{3CCBD70F-D69D-4D3E-8407-E1BE34A297D2}" type="slidenum">
              <a:rPr lang="en-AU" smtClean="0"/>
              <a:t>‹#›</a:t>
            </a:fld>
            <a:endParaRPr lang="en-AU"/>
          </a:p>
        </p:txBody>
      </p:sp>
    </p:spTree>
    <p:extLst>
      <p:ext uri="{BB962C8B-B14F-4D97-AF65-F5344CB8AC3E}">
        <p14:creationId xmlns:p14="http://schemas.microsoft.com/office/powerpoint/2010/main" val="410042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DC0114-2429-4FE8-A2DC-B25E8C33D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0964609-3D6F-47E9-8E5C-6F5FE9C0B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A4F186-5FDD-4B1A-9515-FB63EEC35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ECAA2-AE85-410C-B349-DC882AABBBFB}" type="datetimeFigureOut">
              <a:rPr lang="en-AU" smtClean="0"/>
              <a:t>12/03/2020</a:t>
            </a:fld>
            <a:endParaRPr lang="en-AU"/>
          </a:p>
        </p:txBody>
      </p:sp>
      <p:sp>
        <p:nvSpPr>
          <p:cNvPr id="5" name="Footer Placeholder 4">
            <a:extLst>
              <a:ext uri="{FF2B5EF4-FFF2-40B4-BE49-F238E27FC236}">
                <a16:creationId xmlns:a16="http://schemas.microsoft.com/office/drawing/2014/main" id="{E5AAABBD-A18A-4B57-83BE-CCF1A9ECD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8099136-EB11-4481-B17B-FD9FC15B1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BD70F-D69D-4D3E-8407-E1BE34A297D2}" type="slidenum">
              <a:rPr lang="en-AU" smtClean="0"/>
              <a:t>‹#›</a:t>
            </a:fld>
            <a:endParaRPr lang="en-AU"/>
          </a:p>
        </p:txBody>
      </p:sp>
    </p:spTree>
    <p:extLst>
      <p:ext uri="{BB962C8B-B14F-4D97-AF65-F5344CB8AC3E}">
        <p14:creationId xmlns:p14="http://schemas.microsoft.com/office/powerpoint/2010/main" val="173002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D1CA-06EA-46D8-B066-82453AA0CD71}"/>
              </a:ext>
            </a:extLst>
          </p:cNvPr>
          <p:cNvSpPr>
            <a:spLocks noGrp="1"/>
          </p:cNvSpPr>
          <p:nvPr>
            <p:ph type="ctrTitle"/>
          </p:nvPr>
        </p:nvSpPr>
        <p:spPr/>
        <p:txBody>
          <a:bodyPr/>
          <a:lstStyle/>
          <a:p>
            <a:r>
              <a:rPr lang="en-AU" dirty="0"/>
              <a:t>Traffic Mortality Analysis</a:t>
            </a:r>
          </a:p>
        </p:txBody>
      </p:sp>
      <p:sp>
        <p:nvSpPr>
          <p:cNvPr id="3" name="Subtitle 2">
            <a:extLst>
              <a:ext uri="{FF2B5EF4-FFF2-40B4-BE49-F238E27FC236}">
                <a16:creationId xmlns:a16="http://schemas.microsoft.com/office/drawing/2014/main" id="{A1760752-E375-404F-809C-7DC5CDD11552}"/>
              </a:ext>
            </a:extLst>
          </p:cNvPr>
          <p:cNvSpPr>
            <a:spLocks noGrp="1"/>
          </p:cNvSpPr>
          <p:nvPr>
            <p:ph type="subTitle" idx="1"/>
          </p:nvPr>
        </p:nvSpPr>
        <p:spPr/>
        <p:txBody>
          <a:bodyPr/>
          <a:lstStyle/>
          <a:p>
            <a:r>
              <a:rPr lang="en-AU" dirty="0"/>
              <a:t>Mini Project 3 by Abhinav Pandey</a:t>
            </a:r>
          </a:p>
        </p:txBody>
      </p:sp>
    </p:spTree>
    <p:extLst>
      <p:ext uri="{BB962C8B-B14F-4D97-AF65-F5344CB8AC3E}">
        <p14:creationId xmlns:p14="http://schemas.microsoft.com/office/powerpoint/2010/main" val="318538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11"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922FB1E9-67AC-4A8C-8E7E-B4FBA9D539F5}"/>
              </a:ext>
            </a:extLst>
          </p:cNvPr>
          <p:cNvPicPr>
            <a:picLocks noChangeAspect="1"/>
          </p:cNvPicPr>
          <p:nvPr/>
        </p:nvPicPr>
        <p:blipFill>
          <a:blip r:embed="rId2"/>
          <a:stretch>
            <a:fillRect/>
          </a:stretch>
        </p:blipFill>
        <p:spPr>
          <a:xfrm>
            <a:off x="659403" y="1168441"/>
            <a:ext cx="6795868" cy="4519251"/>
          </a:xfrm>
          <a:prstGeom prst="rect">
            <a:avLst/>
          </a:prstGeom>
        </p:spPr>
      </p:pic>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759"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972D81-5846-47DD-8794-05076DD06D48}"/>
              </a:ext>
            </a:extLst>
          </p:cNvPr>
          <p:cNvSpPr>
            <a:spLocks noGrp="1"/>
          </p:cNvSpPr>
          <p:nvPr>
            <p:ph type="title"/>
          </p:nvPr>
        </p:nvSpPr>
        <p:spPr>
          <a:xfrm>
            <a:off x="8086221" y="1115568"/>
            <a:ext cx="3364992" cy="2843784"/>
          </a:xfrm>
        </p:spPr>
        <p:txBody>
          <a:bodyPr vert="horz" lIns="91440" tIns="45720" rIns="91440" bIns="45720" rtlCol="0" anchor="ctr">
            <a:normAutofit/>
          </a:bodyPr>
          <a:lstStyle/>
          <a:p>
            <a:r>
              <a:rPr lang="en-US" sz="4300" kern="1200">
                <a:solidFill>
                  <a:srgbClr val="FFFFFF"/>
                </a:solidFill>
                <a:latin typeface="+mj-lt"/>
                <a:ea typeface="+mj-ea"/>
                <a:cs typeface="+mj-cs"/>
              </a:rPr>
              <a:t>Visualizing Clusters (using Principal Components)</a:t>
            </a: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1076"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2221" y="4846320"/>
            <a:ext cx="1353312"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2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AE6F6-780F-4668-8BB4-06F6979DDCB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dirty="0">
                <a:solidFill>
                  <a:srgbClr val="FFFFFF"/>
                </a:solidFill>
                <a:latin typeface="+mj-lt"/>
                <a:ea typeface="+mj-ea"/>
                <a:cs typeface="+mj-cs"/>
              </a:rPr>
              <a:t>Number of FATAL accidents in each cluster</a:t>
            </a:r>
            <a:endParaRPr lang="en-US" sz="4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4858BFAE-B29C-4E9E-BBDE-9B9B042FFF80}"/>
              </a:ext>
            </a:extLst>
          </p:cNvPr>
          <p:cNvPicPr>
            <a:picLocks noChangeAspect="1"/>
          </p:cNvPicPr>
          <p:nvPr/>
        </p:nvPicPr>
        <p:blipFill>
          <a:blip r:embed="rId2"/>
          <a:stretch>
            <a:fillRect/>
          </a:stretch>
        </p:blipFill>
        <p:spPr>
          <a:xfrm>
            <a:off x="5512250" y="492573"/>
            <a:ext cx="5836688" cy="5880796"/>
          </a:xfrm>
          <a:prstGeom prst="rect">
            <a:avLst/>
          </a:prstGeom>
        </p:spPr>
      </p:pic>
    </p:spTree>
    <p:extLst>
      <p:ext uri="{BB962C8B-B14F-4D97-AF65-F5344CB8AC3E}">
        <p14:creationId xmlns:p14="http://schemas.microsoft.com/office/powerpoint/2010/main" val="206146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AE6F6-780F-4668-8BB4-06F6979DDCB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a:solidFill>
                  <a:srgbClr val="FFFFFF"/>
                </a:solidFill>
              </a:rPr>
              <a:t>Visualize the feature differences between the clusters</a:t>
            </a:r>
            <a:br>
              <a:rPr lang="en-US" sz="3000" b="1">
                <a:solidFill>
                  <a:srgbClr val="FFFFFF"/>
                </a:solidFill>
              </a:rPr>
            </a:br>
            <a:endParaRPr lang="en-US" sz="3000">
              <a:solidFill>
                <a:srgbClr val="FFFFFF"/>
              </a:solidFill>
            </a:endParaRP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E96758F-457C-4A8F-8832-FBC73269A221}"/>
              </a:ext>
            </a:extLst>
          </p:cNvPr>
          <p:cNvPicPr>
            <a:picLocks noChangeAspect="1"/>
          </p:cNvPicPr>
          <p:nvPr/>
        </p:nvPicPr>
        <p:blipFill>
          <a:blip r:embed="rId2"/>
          <a:stretch>
            <a:fillRect/>
          </a:stretch>
        </p:blipFill>
        <p:spPr>
          <a:xfrm>
            <a:off x="331567" y="2495606"/>
            <a:ext cx="5455917" cy="3860060"/>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B798AF0-3D7D-48F6-963F-0B741DEBF005}"/>
              </a:ext>
            </a:extLst>
          </p:cNvPr>
          <p:cNvPicPr>
            <a:picLocks noChangeAspect="1"/>
          </p:cNvPicPr>
          <p:nvPr/>
        </p:nvPicPr>
        <p:blipFill>
          <a:blip r:embed="rId3"/>
          <a:stretch>
            <a:fillRect/>
          </a:stretch>
        </p:blipFill>
        <p:spPr>
          <a:xfrm>
            <a:off x="6312024" y="2395001"/>
            <a:ext cx="5694753" cy="3986327"/>
          </a:xfrm>
          <a:prstGeom prst="rect">
            <a:avLst/>
          </a:prstGeom>
        </p:spPr>
      </p:pic>
    </p:spTree>
    <p:extLst>
      <p:ext uri="{BB962C8B-B14F-4D97-AF65-F5344CB8AC3E}">
        <p14:creationId xmlns:p14="http://schemas.microsoft.com/office/powerpoint/2010/main" val="297658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D653-8888-44A6-8DE0-074120353617}"/>
              </a:ext>
            </a:extLst>
          </p:cNvPr>
          <p:cNvSpPr>
            <a:spLocks noGrp="1"/>
          </p:cNvSpPr>
          <p:nvPr>
            <p:ph type="title"/>
          </p:nvPr>
        </p:nvSpPr>
        <p:spPr/>
        <p:txBody>
          <a:bodyPr/>
          <a:lstStyle/>
          <a:p>
            <a:r>
              <a:rPr lang="en-AU" dirty="0"/>
              <a:t>Conclusions</a:t>
            </a:r>
          </a:p>
        </p:txBody>
      </p:sp>
      <p:sp>
        <p:nvSpPr>
          <p:cNvPr id="3" name="Content Placeholder 2">
            <a:extLst>
              <a:ext uri="{FF2B5EF4-FFF2-40B4-BE49-F238E27FC236}">
                <a16:creationId xmlns:a16="http://schemas.microsoft.com/office/drawing/2014/main" id="{D2B41435-8364-4DFB-AA23-054857DF3E5D}"/>
              </a:ext>
            </a:extLst>
          </p:cNvPr>
          <p:cNvSpPr>
            <a:spLocks noGrp="1"/>
          </p:cNvSpPr>
          <p:nvPr>
            <p:ph idx="1"/>
          </p:nvPr>
        </p:nvSpPr>
        <p:spPr/>
        <p:txBody>
          <a:bodyPr/>
          <a:lstStyle/>
          <a:p>
            <a:r>
              <a:rPr lang="en-AU" dirty="0"/>
              <a:t>Most of the deaths from road accidents occur with drivers who have never been involved in any kind of road accident before. In other words, “first timers” in accidents are more likely to die.</a:t>
            </a:r>
          </a:p>
          <a:p>
            <a:endParaRPr lang="en-AU" dirty="0"/>
          </a:p>
          <a:p>
            <a:r>
              <a:rPr lang="en-AU" dirty="0"/>
              <a:t>This number is even higher for states belonging to cluster 1. </a:t>
            </a:r>
          </a:p>
        </p:txBody>
      </p:sp>
    </p:spTree>
    <p:extLst>
      <p:ext uri="{BB962C8B-B14F-4D97-AF65-F5344CB8AC3E}">
        <p14:creationId xmlns:p14="http://schemas.microsoft.com/office/powerpoint/2010/main" val="109217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4D71-B6A2-454F-A86B-85E4EA02BB37}"/>
              </a:ext>
            </a:extLst>
          </p:cNvPr>
          <p:cNvSpPr>
            <a:spLocks noGrp="1"/>
          </p:cNvSpPr>
          <p:nvPr>
            <p:ph type="title"/>
          </p:nvPr>
        </p:nvSpPr>
        <p:spPr/>
        <p:txBody>
          <a:bodyPr/>
          <a:lstStyle/>
          <a:p>
            <a:r>
              <a:rPr lang="en-AU" dirty="0"/>
              <a:t>Suggestions</a:t>
            </a:r>
          </a:p>
        </p:txBody>
      </p:sp>
      <p:sp>
        <p:nvSpPr>
          <p:cNvPr id="3" name="Content Placeholder 2">
            <a:extLst>
              <a:ext uri="{FF2B5EF4-FFF2-40B4-BE49-F238E27FC236}">
                <a16:creationId xmlns:a16="http://schemas.microsoft.com/office/drawing/2014/main" id="{28674832-8809-4C1D-90F9-9EE094F44674}"/>
              </a:ext>
            </a:extLst>
          </p:cNvPr>
          <p:cNvSpPr>
            <a:spLocks noGrp="1"/>
          </p:cNvSpPr>
          <p:nvPr>
            <p:ph idx="1"/>
          </p:nvPr>
        </p:nvSpPr>
        <p:spPr/>
        <p:txBody>
          <a:bodyPr/>
          <a:lstStyle/>
          <a:p>
            <a:r>
              <a:rPr lang="en-AU" dirty="0"/>
              <a:t>Extra measures should be taken to spread awareness about these statistics.</a:t>
            </a:r>
          </a:p>
          <a:p>
            <a:r>
              <a:rPr lang="en-AU" dirty="0"/>
              <a:t>If people who’ve never been in an accident,  know that their chances of dying after an accident are SIGNIFICANTLY higher then they might take cautionary measures while driving.</a:t>
            </a:r>
          </a:p>
          <a:p>
            <a:r>
              <a:rPr lang="en-AU" dirty="0"/>
              <a:t>Speed limits and traffic law should be strictly enforced.</a:t>
            </a:r>
          </a:p>
        </p:txBody>
      </p:sp>
    </p:spTree>
    <p:extLst>
      <p:ext uri="{BB962C8B-B14F-4D97-AF65-F5344CB8AC3E}">
        <p14:creationId xmlns:p14="http://schemas.microsoft.com/office/powerpoint/2010/main" val="406752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E6D5-86FF-4075-A0EA-44A61501AB68}"/>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45AE25D9-C7E7-4809-837E-EB8E12DCEF54}"/>
              </a:ext>
            </a:extLst>
          </p:cNvPr>
          <p:cNvSpPr>
            <a:spLocks noGrp="1"/>
          </p:cNvSpPr>
          <p:nvPr>
            <p:ph idx="1"/>
          </p:nvPr>
        </p:nvSpPr>
        <p:spPr/>
        <p:txBody>
          <a:bodyPr/>
          <a:lstStyle/>
          <a:p>
            <a:r>
              <a:rPr lang="en-AU" dirty="0"/>
              <a:t>Problem</a:t>
            </a:r>
          </a:p>
          <a:p>
            <a:r>
              <a:rPr lang="en-AU" dirty="0"/>
              <a:t>About the Dataset</a:t>
            </a:r>
          </a:p>
          <a:p>
            <a:r>
              <a:rPr lang="en-AU" dirty="0"/>
              <a:t>Principal Component Analysis (PCA)</a:t>
            </a:r>
          </a:p>
          <a:p>
            <a:r>
              <a:rPr lang="en-AU" dirty="0"/>
              <a:t>Unsupervised Learning (Clustering)</a:t>
            </a:r>
          </a:p>
          <a:p>
            <a:r>
              <a:rPr lang="en-AU" dirty="0"/>
              <a:t>Conclusions</a:t>
            </a:r>
          </a:p>
          <a:p>
            <a:r>
              <a:rPr lang="en-AU" dirty="0"/>
              <a:t>Suggestions</a:t>
            </a:r>
          </a:p>
        </p:txBody>
      </p:sp>
    </p:spTree>
    <p:extLst>
      <p:ext uri="{BB962C8B-B14F-4D97-AF65-F5344CB8AC3E}">
        <p14:creationId xmlns:p14="http://schemas.microsoft.com/office/powerpoint/2010/main" val="163741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0518-22A9-40A8-BBD1-2497FAB297CE}"/>
              </a:ext>
            </a:extLst>
          </p:cNvPr>
          <p:cNvSpPr>
            <a:spLocks noGrp="1"/>
          </p:cNvSpPr>
          <p:nvPr>
            <p:ph type="title"/>
          </p:nvPr>
        </p:nvSpPr>
        <p:spPr/>
        <p:txBody>
          <a:bodyPr/>
          <a:lstStyle/>
          <a:p>
            <a:r>
              <a:rPr lang="en-AU" dirty="0"/>
              <a:t>Problem Statement</a:t>
            </a:r>
          </a:p>
        </p:txBody>
      </p:sp>
      <p:sp>
        <p:nvSpPr>
          <p:cNvPr id="3" name="Content Placeholder 2">
            <a:extLst>
              <a:ext uri="{FF2B5EF4-FFF2-40B4-BE49-F238E27FC236}">
                <a16:creationId xmlns:a16="http://schemas.microsoft.com/office/drawing/2014/main" id="{D82336BA-A511-4A82-8A99-82DF1DAA18E0}"/>
              </a:ext>
            </a:extLst>
          </p:cNvPr>
          <p:cNvSpPr>
            <a:spLocks noGrp="1"/>
          </p:cNvSpPr>
          <p:nvPr>
            <p:ph idx="1"/>
          </p:nvPr>
        </p:nvSpPr>
        <p:spPr>
          <a:xfrm>
            <a:off x="839416" y="1825625"/>
            <a:ext cx="10515600" cy="4351338"/>
          </a:xfrm>
        </p:spPr>
        <p:txBody>
          <a:bodyPr/>
          <a:lstStyle/>
          <a:p>
            <a:r>
              <a:rPr lang="en-AU" dirty="0"/>
              <a:t>Given the statistics of accidents in different states of the USA, can we find states which are similar to each other in terms of road accidents?</a:t>
            </a:r>
          </a:p>
          <a:p>
            <a:endParaRPr lang="en-AU" dirty="0"/>
          </a:p>
          <a:p>
            <a:r>
              <a:rPr lang="en-AU" dirty="0"/>
              <a:t>Benefit – Similar strategies can be used on states belonging to the same cluster and reduce traffic mortality efficiently. </a:t>
            </a:r>
          </a:p>
        </p:txBody>
      </p:sp>
    </p:spTree>
    <p:extLst>
      <p:ext uri="{BB962C8B-B14F-4D97-AF65-F5344CB8AC3E}">
        <p14:creationId xmlns:p14="http://schemas.microsoft.com/office/powerpoint/2010/main" val="7577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0C38-EFC7-4F79-9E2B-A33EB12C778D}"/>
              </a:ext>
            </a:extLst>
          </p:cNvPr>
          <p:cNvSpPr>
            <a:spLocks noGrp="1"/>
          </p:cNvSpPr>
          <p:nvPr>
            <p:ph type="title"/>
          </p:nvPr>
        </p:nvSpPr>
        <p:spPr/>
        <p:txBody>
          <a:bodyPr/>
          <a:lstStyle/>
          <a:p>
            <a:r>
              <a:rPr lang="en-AU" dirty="0"/>
              <a:t>About the Dataset</a:t>
            </a:r>
          </a:p>
        </p:txBody>
      </p:sp>
      <p:sp>
        <p:nvSpPr>
          <p:cNvPr id="3" name="Content Placeholder 2">
            <a:extLst>
              <a:ext uri="{FF2B5EF4-FFF2-40B4-BE49-F238E27FC236}">
                <a16:creationId xmlns:a16="http://schemas.microsoft.com/office/drawing/2014/main" id="{B2F7808C-0396-4E92-99A8-01B4F1F521ED}"/>
              </a:ext>
            </a:extLst>
          </p:cNvPr>
          <p:cNvSpPr>
            <a:spLocks noGrp="1"/>
          </p:cNvSpPr>
          <p:nvPr>
            <p:ph idx="1"/>
          </p:nvPr>
        </p:nvSpPr>
        <p:spPr/>
        <p:txBody>
          <a:bodyPr>
            <a:normAutofit/>
          </a:bodyPr>
          <a:lstStyle/>
          <a:p>
            <a:r>
              <a:rPr lang="en-AU" dirty="0"/>
              <a:t>Source - </a:t>
            </a:r>
            <a:r>
              <a:rPr lang="en-GB" dirty="0"/>
              <a:t>National Highway Traffic Safety Administration and the National Association of Insurance Commissioners (USA)</a:t>
            </a:r>
          </a:p>
          <a:p>
            <a:r>
              <a:rPr lang="en-GB" dirty="0"/>
              <a:t>Features – </a:t>
            </a:r>
          </a:p>
          <a:p>
            <a:pPr lvl="1"/>
            <a:r>
              <a:rPr lang="en-GB" dirty="0"/>
              <a:t>State (51 rows)</a:t>
            </a:r>
          </a:p>
          <a:p>
            <a:pPr lvl="1"/>
            <a:r>
              <a:rPr lang="en-GB" dirty="0"/>
              <a:t>Number of drivers involved in fatal collisions per billion miles</a:t>
            </a:r>
          </a:p>
          <a:p>
            <a:pPr lvl="1"/>
            <a:r>
              <a:rPr lang="en-GB" dirty="0"/>
              <a:t>Percentage Of Drivers Involved In Fatal Collisions Who Were Speeding</a:t>
            </a:r>
          </a:p>
          <a:p>
            <a:pPr lvl="1"/>
            <a:r>
              <a:rPr lang="en-GB" dirty="0"/>
              <a:t>Percentage Of Drivers Involved In Fatal Collisions Who Were Alcohol-Impaired</a:t>
            </a:r>
          </a:p>
          <a:p>
            <a:pPr lvl="1"/>
            <a:r>
              <a:rPr lang="en-GB" dirty="0"/>
              <a:t>Percentage Of Drivers Involved In Fatal Collisions Who Had Not Been Involved In Any Previous Accidents</a:t>
            </a:r>
          </a:p>
          <a:p>
            <a:endParaRPr lang="en-GB" dirty="0"/>
          </a:p>
          <a:p>
            <a:pPr lvl="1"/>
            <a:endParaRPr lang="en-AU" dirty="0"/>
          </a:p>
        </p:txBody>
      </p:sp>
    </p:spTree>
    <p:extLst>
      <p:ext uri="{BB962C8B-B14F-4D97-AF65-F5344CB8AC3E}">
        <p14:creationId xmlns:p14="http://schemas.microsoft.com/office/powerpoint/2010/main" val="388680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DE9AE-2623-41D7-9A6D-602FDAEA92B7}"/>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Distributions and Relationships</a:t>
            </a:r>
          </a:p>
        </p:txBody>
      </p:sp>
      <p:pic>
        <p:nvPicPr>
          <p:cNvPr id="12" name="Picture 11">
            <a:extLst>
              <a:ext uri="{FF2B5EF4-FFF2-40B4-BE49-F238E27FC236}">
                <a16:creationId xmlns:a16="http://schemas.microsoft.com/office/drawing/2014/main" id="{38CBB2A2-BE69-4810-B701-E72FB783750F}"/>
              </a:ext>
            </a:extLst>
          </p:cNvPr>
          <p:cNvPicPr>
            <a:picLocks noChangeAspect="1"/>
          </p:cNvPicPr>
          <p:nvPr/>
        </p:nvPicPr>
        <p:blipFill>
          <a:blip r:embed="rId2"/>
          <a:stretch>
            <a:fillRect/>
          </a:stretch>
        </p:blipFill>
        <p:spPr>
          <a:xfrm>
            <a:off x="5735960" y="1700808"/>
            <a:ext cx="4950007" cy="4912881"/>
          </a:xfrm>
          <a:prstGeom prst="rect">
            <a:avLst/>
          </a:prstGeom>
        </p:spPr>
      </p:pic>
      <p:sp>
        <p:nvSpPr>
          <p:cNvPr id="13" name="TextBox 12">
            <a:extLst>
              <a:ext uri="{FF2B5EF4-FFF2-40B4-BE49-F238E27FC236}">
                <a16:creationId xmlns:a16="http://schemas.microsoft.com/office/drawing/2014/main" id="{B7075510-F04E-4120-8B34-6EE26E882502}"/>
              </a:ext>
            </a:extLst>
          </p:cNvPr>
          <p:cNvSpPr txBox="1"/>
          <p:nvPr/>
        </p:nvSpPr>
        <p:spPr>
          <a:xfrm>
            <a:off x="1428736" y="2060427"/>
            <a:ext cx="3970496" cy="646331"/>
          </a:xfrm>
          <a:prstGeom prst="rect">
            <a:avLst/>
          </a:prstGeom>
          <a:noFill/>
        </p:spPr>
        <p:txBody>
          <a:bodyPr wrap="square" rtlCol="0">
            <a:spAutoFit/>
          </a:bodyPr>
          <a:lstStyle/>
          <a:p>
            <a:pPr lvl="1">
              <a:spcAft>
                <a:spcPts val="600"/>
              </a:spcAft>
            </a:pPr>
            <a:r>
              <a:rPr lang="en-GB" dirty="0"/>
              <a:t>Number of drivers involved in fatal collisions per billion miles</a:t>
            </a:r>
          </a:p>
        </p:txBody>
      </p:sp>
      <p:sp>
        <p:nvSpPr>
          <p:cNvPr id="16" name="TextBox 15">
            <a:extLst>
              <a:ext uri="{FF2B5EF4-FFF2-40B4-BE49-F238E27FC236}">
                <a16:creationId xmlns:a16="http://schemas.microsoft.com/office/drawing/2014/main" id="{4CB40AB4-8D7A-47DA-8ED4-7F5E097DBF7E}"/>
              </a:ext>
            </a:extLst>
          </p:cNvPr>
          <p:cNvSpPr txBox="1"/>
          <p:nvPr/>
        </p:nvSpPr>
        <p:spPr>
          <a:xfrm>
            <a:off x="1426745" y="3066377"/>
            <a:ext cx="4360860" cy="646331"/>
          </a:xfrm>
          <a:prstGeom prst="rect">
            <a:avLst/>
          </a:prstGeom>
          <a:noFill/>
        </p:spPr>
        <p:txBody>
          <a:bodyPr wrap="square" rtlCol="0">
            <a:spAutoFit/>
          </a:bodyPr>
          <a:lstStyle/>
          <a:p>
            <a:pPr lvl="1">
              <a:spcAft>
                <a:spcPts val="600"/>
              </a:spcAft>
            </a:pPr>
            <a:r>
              <a:rPr lang="en-GB" dirty="0"/>
              <a:t>Percentage Of Drivers Involved In Fatal Collisions Who Were Speeding</a:t>
            </a:r>
            <a:endParaRPr lang="en-GB"/>
          </a:p>
        </p:txBody>
      </p:sp>
      <p:sp>
        <p:nvSpPr>
          <p:cNvPr id="18" name="TextBox 17">
            <a:extLst>
              <a:ext uri="{FF2B5EF4-FFF2-40B4-BE49-F238E27FC236}">
                <a16:creationId xmlns:a16="http://schemas.microsoft.com/office/drawing/2014/main" id="{2978D256-603E-47CF-8A7A-7D80CBF63251}"/>
              </a:ext>
            </a:extLst>
          </p:cNvPr>
          <p:cNvSpPr txBox="1"/>
          <p:nvPr/>
        </p:nvSpPr>
        <p:spPr>
          <a:xfrm>
            <a:off x="1932138" y="4197245"/>
            <a:ext cx="3796151" cy="646331"/>
          </a:xfrm>
          <a:prstGeom prst="rect">
            <a:avLst/>
          </a:prstGeom>
          <a:noFill/>
        </p:spPr>
        <p:txBody>
          <a:bodyPr wrap="square" rtlCol="0">
            <a:spAutoFit/>
          </a:bodyPr>
          <a:lstStyle/>
          <a:p>
            <a:pPr>
              <a:spcAft>
                <a:spcPts val="600"/>
              </a:spcAft>
            </a:pPr>
            <a:r>
              <a:rPr lang="en-GB" dirty="0"/>
              <a:t>Percentage Of Drivers Involved In Fatal Collisions Who Were Alcohol-Impaired</a:t>
            </a:r>
          </a:p>
        </p:txBody>
      </p:sp>
      <p:sp>
        <p:nvSpPr>
          <p:cNvPr id="20" name="TextBox 19">
            <a:extLst>
              <a:ext uri="{FF2B5EF4-FFF2-40B4-BE49-F238E27FC236}">
                <a16:creationId xmlns:a16="http://schemas.microsoft.com/office/drawing/2014/main" id="{1AB28224-CD31-47E6-8BAB-2A1735CC3A72}"/>
              </a:ext>
            </a:extLst>
          </p:cNvPr>
          <p:cNvSpPr txBox="1"/>
          <p:nvPr/>
        </p:nvSpPr>
        <p:spPr>
          <a:xfrm>
            <a:off x="1495983" y="5305906"/>
            <a:ext cx="4400475" cy="923330"/>
          </a:xfrm>
          <a:prstGeom prst="rect">
            <a:avLst/>
          </a:prstGeom>
          <a:noFill/>
        </p:spPr>
        <p:txBody>
          <a:bodyPr wrap="square" rtlCol="0">
            <a:spAutoFit/>
          </a:bodyPr>
          <a:lstStyle/>
          <a:p>
            <a:pPr lvl="1">
              <a:spcAft>
                <a:spcPts val="600"/>
              </a:spcAft>
            </a:pPr>
            <a:r>
              <a:rPr lang="en-GB" dirty="0"/>
              <a:t>Percentage Of Drivers Involved In Fatal Collisions Who Had Not Been Involved In Any Previous Accidents</a:t>
            </a:r>
          </a:p>
        </p:txBody>
      </p:sp>
    </p:spTree>
    <p:extLst>
      <p:ext uri="{BB962C8B-B14F-4D97-AF65-F5344CB8AC3E}">
        <p14:creationId xmlns:p14="http://schemas.microsoft.com/office/powerpoint/2010/main" val="303243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02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06B2B-50C0-4CDE-8AFD-8C4D1089BCE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Correlation Matrix</a:t>
            </a:r>
          </a:p>
        </p:txBody>
      </p:sp>
      <p:pic>
        <p:nvPicPr>
          <p:cNvPr id="4" name="Picture 3">
            <a:extLst>
              <a:ext uri="{FF2B5EF4-FFF2-40B4-BE49-F238E27FC236}">
                <a16:creationId xmlns:a16="http://schemas.microsoft.com/office/drawing/2014/main" id="{BB95DF01-A8DA-4471-86BF-A6BC7558D820}"/>
              </a:ext>
            </a:extLst>
          </p:cNvPr>
          <p:cNvPicPr>
            <a:picLocks noChangeAspect="1"/>
          </p:cNvPicPr>
          <p:nvPr/>
        </p:nvPicPr>
        <p:blipFill>
          <a:blip r:embed="rId2"/>
          <a:stretch>
            <a:fillRect/>
          </a:stretch>
        </p:blipFill>
        <p:spPr>
          <a:xfrm>
            <a:off x="3863752" y="764704"/>
            <a:ext cx="7552614" cy="5976664"/>
          </a:xfrm>
          <a:prstGeom prst="rect">
            <a:avLst/>
          </a:prstGeom>
        </p:spPr>
      </p:pic>
    </p:spTree>
    <p:extLst>
      <p:ext uri="{BB962C8B-B14F-4D97-AF65-F5344CB8AC3E}">
        <p14:creationId xmlns:p14="http://schemas.microsoft.com/office/powerpoint/2010/main" val="260074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37D9D-D7F3-49CA-AF02-5EDFCCC1FAC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Principal Component Analysis </a:t>
            </a:r>
          </a:p>
        </p:txBody>
      </p:sp>
      <p:pic>
        <p:nvPicPr>
          <p:cNvPr id="4" name="Picture 3">
            <a:extLst>
              <a:ext uri="{FF2B5EF4-FFF2-40B4-BE49-F238E27FC236}">
                <a16:creationId xmlns:a16="http://schemas.microsoft.com/office/drawing/2014/main" id="{93F7B0B6-D614-410E-86C5-7EF2936840C1}"/>
              </a:ext>
            </a:extLst>
          </p:cNvPr>
          <p:cNvPicPr>
            <a:picLocks noChangeAspect="1"/>
          </p:cNvPicPr>
          <p:nvPr/>
        </p:nvPicPr>
        <p:blipFill rotWithShape="1">
          <a:blip r:embed="rId2"/>
          <a:srcRect t="6893" r="20893" b="-606"/>
          <a:stretch/>
        </p:blipFill>
        <p:spPr>
          <a:xfrm>
            <a:off x="3863752" y="620688"/>
            <a:ext cx="8244839" cy="5292128"/>
          </a:xfrm>
          <a:prstGeom prst="rect">
            <a:avLst/>
          </a:prstGeom>
        </p:spPr>
      </p:pic>
      <p:sp>
        <p:nvSpPr>
          <p:cNvPr id="6" name="TextBox 5">
            <a:extLst>
              <a:ext uri="{FF2B5EF4-FFF2-40B4-BE49-F238E27FC236}">
                <a16:creationId xmlns:a16="http://schemas.microsoft.com/office/drawing/2014/main" id="{90010955-90A5-4C75-A62A-52BC6E506185}"/>
              </a:ext>
            </a:extLst>
          </p:cNvPr>
          <p:cNvSpPr txBox="1"/>
          <p:nvPr/>
        </p:nvSpPr>
        <p:spPr>
          <a:xfrm>
            <a:off x="5519936" y="2924944"/>
            <a:ext cx="875561" cy="369332"/>
          </a:xfrm>
          <a:prstGeom prst="rect">
            <a:avLst/>
          </a:prstGeom>
          <a:noFill/>
        </p:spPr>
        <p:txBody>
          <a:bodyPr wrap="none" rtlCol="0">
            <a:spAutoFit/>
          </a:bodyPr>
          <a:lstStyle/>
          <a:p>
            <a:r>
              <a:rPr lang="en-AU" dirty="0"/>
              <a:t>46.57%</a:t>
            </a:r>
          </a:p>
        </p:txBody>
      </p:sp>
      <p:sp>
        <p:nvSpPr>
          <p:cNvPr id="7" name="TextBox 6">
            <a:extLst>
              <a:ext uri="{FF2B5EF4-FFF2-40B4-BE49-F238E27FC236}">
                <a16:creationId xmlns:a16="http://schemas.microsoft.com/office/drawing/2014/main" id="{C352F636-0543-45D3-A969-9900A5C97E67}"/>
              </a:ext>
            </a:extLst>
          </p:cNvPr>
          <p:cNvSpPr txBox="1"/>
          <p:nvPr/>
        </p:nvSpPr>
        <p:spPr>
          <a:xfrm>
            <a:off x="7680176" y="3429744"/>
            <a:ext cx="875561" cy="369332"/>
          </a:xfrm>
          <a:prstGeom prst="rect">
            <a:avLst/>
          </a:prstGeom>
          <a:noFill/>
        </p:spPr>
        <p:txBody>
          <a:bodyPr wrap="none" rtlCol="0">
            <a:spAutoFit/>
          </a:bodyPr>
          <a:lstStyle/>
          <a:p>
            <a:r>
              <a:rPr lang="en-AU" dirty="0"/>
              <a:t>33.80%</a:t>
            </a:r>
          </a:p>
        </p:txBody>
      </p:sp>
      <p:sp>
        <p:nvSpPr>
          <p:cNvPr id="8" name="TextBox 7">
            <a:extLst>
              <a:ext uri="{FF2B5EF4-FFF2-40B4-BE49-F238E27FC236}">
                <a16:creationId xmlns:a16="http://schemas.microsoft.com/office/drawing/2014/main" id="{88AAB4CE-BA0F-4420-9E03-B61D7A525F59}"/>
              </a:ext>
            </a:extLst>
          </p:cNvPr>
          <p:cNvSpPr txBox="1"/>
          <p:nvPr/>
        </p:nvSpPr>
        <p:spPr>
          <a:xfrm>
            <a:off x="9912424" y="4077072"/>
            <a:ext cx="875561" cy="369332"/>
          </a:xfrm>
          <a:prstGeom prst="rect">
            <a:avLst/>
          </a:prstGeom>
          <a:noFill/>
        </p:spPr>
        <p:txBody>
          <a:bodyPr wrap="none" rtlCol="0">
            <a:spAutoFit/>
          </a:bodyPr>
          <a:lstStyle/>
          <a:p>
            <a:r>
              <a:rPr lang="en-AU" dirty="0"/>
              <a:t>19.63%</a:t>
            </a:r>
          </a:p>
        </p:txBody>
      </p:sp>
      <p:sp>
        <p:nvSpPr>
          <p:cNvPr id="10" name="Arc 9">
            <a:extLst>
              <a:ext uri="{FF2B5EF4-FFF2-40B4-BE49-F238E27FC236}">
                <a16:creationId xmlns:a16="http://schemas.microsoft.com/office/drawing/2014/main" id="{4A47B74C-278F-4A3A-AAC6-40219214A982}"/>
              </a:ext>
            </a:extLst>
          </p:cNvPr>
          <p:cNvSpPr/>
          <p:nvPr/>
        </p:nvSpPr>
        <p:spPr>
          <a:xfrm>
            <a:off x="4799856" y="501352"/>
            <a:ext cx="4464496" cy="1728192"/>
          </a:xfrm>
          <a:prstGeom prst="arc">
            <a:avLst>
              <a:gd name="adj1" fmla="val 10866673"/>
              <a:gd name="adj2" fmla="val 0"/>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TextBox 11">
            <a:extLst>
              <a:ext uri="{FF2B5EF4-FFF2-40B4-BE49-F238E27FC236}">
                <a16:creationId xmlns:a16="http://schemas.microsoft.com/office/drawing/2014/main" id="{02F02DB9-BD1C-4D16-B460-01E6E4415D9C}"/>
              </a:ext>
            </a:extLst>
          </p:cNvPr>
          <p:cNvSpPr txBox="1"/>
          <p:nvPr/>
        </p:nvSpPr>
        <p:spPr>
          <a:xfrm flipH="1">
            <a:off x="6552272" y="1689642"/>
            <a:ext cx="1559952" cy="769441"/>
          </a:xfrm>
          <a:prstGeom prst="rect">
            <a:avLst/>
          </a:prstGeom>
          <a:noFill/>
        </p:spPr>
        <p:txBody>
          <a:bodyPr wrap="square" rtlCol="0">
            <a:spAutoFit/>
          </a:bodyPr>
          <a:lstStyle/>
          <a:p>
            <a:r>
              <a:rPr lang="en-AU" sz="4400" dirty="0">
                <a:solidFill>
                  <a:schemeClr val="accent6">
                    <a:lumMod val="50000"/>
                  </a:schemeClr>
                </a:solidFill>
              </a:rPr>
              <a:t>80%</a:t>
            </a:r>
          </a:p>
        </p:txBody>
      </p:sp>
    </p:spTree>
    <p:extLst>
      <p:ext uri="{BB962C8B-B14F-4D97-AF65-F5344CB8AC3E}">
        <p14:creationId xmlns:p14="http://schemas.microsoft.com/office/powerpoint/2010/main" val="158479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6A3E-12DD-4EA0-B8BC-0DB957889389}"/>
              </a:ext>
            </a:extLst>
          </p:cNvPr>
          <p:cNvSpPr>
            <a:spLocks noGrp="1"/>
          </p:cNvSpPr>
          <p:nvPr>
            <p:ph type="title"/>
          </p:nvPr>
        </p:nvSpPr>
        <p:spPr>
          <a:xfrm>
            <a:off x="841248" y="581891"/>
            <a:ext cx="3363242" cy="3740727"/>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Results of PCA</a:t>
            </a:r>
            <a:br>
              <a:rPr lang="en-US" sz="4800" kern="1200" dirty="0">
                <a:solidFill>
                  <a:schemeClr val="tx1"/>
                </a:solidFill>
                <a:latin typeface="+mj-lt"/>
                <a:ea typeface="+mj-ea"/>
                <a:cs typeface="+mj-cs"/>
              </a:rPr>
            </a:br>
            <a:br>
              <a:rPr lang="en-US" sz="4800" kern="1200" dirty="0">
                <a:solidFill>
                  <a:schemeClr val="tx1"/>
                </a:solidFill>
                <a:latin typeface="+mj-lt"/>
                <a:ea typeface="+mj-ea"/>
                <a:cs typeface="+mj-cs"/>
              </a:rPr>
            </a:br>
            <a:r>
              <a:rPr lang="en-US" sz="1800" kern="1200" dirty="0">
                <a:solidFill>
                  <a:schemeClr val="tx1"/>
                </a:solidFill>
                <a:latin typeface="+mj-lt"/>
                <a:ea typeface="+mj-ea"/>
                <a:cs typeface="+mj-cs"/>
              </a:rPr>
              <a:t>Visualizing states in 2D using Principal Components.</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dirty="0"/>
              <a:t>This will enable us to form clusters of states and visualize those clusters easily.</a:t>
            </a:r>
            <a:r>
              <a:rPr lang="en-US" sz="1800" kern="1200" dirty="0">
                <a:solidFill>
                  <a:schemeClr val="tx1"/>
                </a:solidFill>
                <a:latin typeface="+mj-lt"/>
                <a:ea typeface="+mj-ea"/>
                <a:cs typeface="+mj-cs"/>
              </a:rPr>
              <a:t> </a:t>
            </a:r>
            <a:br>
              <a:rPr lang="en-US" sz="4800" kern="1200" dirty="0">
                <a:solidFill>
                  <a:schemeClr val="tx1"/>
                </a:solidFill>
                <a:latin typeface="+mj-lt"/>
                <a:ea typeface="+mj-ea"/>
                <a:cs typeface="+mj-cs"/>
              </a:rPr>
            </a:br>
            <a:br>
              <a:rPr lang="en-US" sz="1800" dirty="0"/>
            </a:br>
            <a:endParaRPr lang="en-US" sz="48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2C04129E-7659-4772-B5D0-27926C65912B}"/>
              </a:ext>
            </a:extLst>
          </p:cNvPr>
          <p:cNvPicPr>
            <a:picLocks noChangeAspect="1"/>
          </p:cNvPicPr>
          <p:nvPr/>
        </p:nvPicPr>
        <p:blipFill>
          <a:blip r:embed="rId2"/>
          <a:stretch>
            <a:fillRect/>
          </a:stretch>
        </p:blipFill>
        <p:spPr>
          <a:xfrm>
            <a:off x="4637627" y="1001683"/>
            <a:ext cx="6847062" cy="4724474"/>
          </a:xfrm>
          <a:prstGeom prst="rect">
            <a:avLst/>
          </a:prstGeom>
        </p:spPr>
      </p:pic>
    </p:spTree>
    <p:extLst>
      <p:ext uri="{BB962C8B-B14F-4D97-AF65-F5344CB8AC3E}">
        <p14:creationId xmlns:p14="http://schemas.microsoft.com/office/powerpoint/2010/main" val="81636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B05-2968-4DBD-A865-D1743B02DDAE}"/>
              </a:ext>
            </a:extLst>
          </p:cNvPr>
          <p:cNvSpPr>
            <a:spLocks noGrp="1"/>
          </p:cNvSpPr>
          <p:nvPr>
            <p:ph type="title"/>
          </p:nvPr>
        </p:nvSpPr>
        <p:spPr>
          <a:xfrm>
            <a:off x="7988808" y="585216"/>
            <a:ext cx="3364992" cy="3739896"/>
          </a:xfrm>
        </p:spPr>
        <p:txBody>
          <a:bodyPr vert="horz" lIns="91440" tIns="45720" rIns="91440" bIns="45720" rtlCol="0" anchor="b">
            <a:normAutofit/>
          </a:bodyPr>
          <a:lstStyle/>
          <a:p>
            <a:r>
              <a:rPr lang="en-US" sz="4800" kern="1200">
                <a:solidFill>
                  <a:schemeClr val="tx1"/>
                </a:solidFill>
                <a:latin typeface="+mj-lt"/>
                <a:ea typeface="+mj-ea"/>
                <a:cs typeface="+mj-cs"/>
              </a:rPr>
              <a:t>Determining the Ideal number of Clusters</a:t>
            </a:r>
          </a:p>
        </p:txBody>
      </p:sp>
      <p:pic>
        <p:nvPicPr>
          <p:cNvPr id="4" name="Picture 3" descr="A close up of a map&#10;&#10;Description automatically generated">
            <a:extLst>
              <a:ext uri="{FF2B5EF4-FFF2-40B4-BE49-F238E27FC236}">
                <a16:creationId xmlns:a16="http://schemas.microsoft.com/office/drawing/2014/main" id="{69A08406-45BE-43A1-9862-21DBBF21C44A}"/>
              </a:ext>
            </a:extLst>
          </p:cNvPr>
          <p:cNvPicPr>
            <a:picLocks noChangeAspect="1"/>
          </p:cNvPicPr>
          <p:nvPr/>
        </p:nvPicPr>
        <p:blipFill>
          <a:blip r:embed="rId2"/>
          <a:stretch>
            <a:fillRect/>
          </a:stretch>
        </p:blipFill>
        <p:spPr>
          <a:xfrm>
            <a:off x="614172" y="1015271"/>
            <a:ext cx="6848856" cy="4708588"/>
          </a:xfrm>
          <a:prstGeom prst="rect">
            <a:avLst/>
          </a:prstGeom>
        </p:spPr>
      </p:pic>
      <p:sp>
        <p:nvSpPr>
          <p:cNvPr id="3" name="TextBox 2">
            <a:extLst>
              <a:ext uri="{FF2B5EF4-FFF2-40B4-BE49-F238E27FC236}">
                <a16:creationId xmlns:a16="http://schemas.microsoft.com/office/drawing/2014/main" id="{B7D008FC-BDC0-471F-A026-7E81EA581776}"/>
              </a:ext>
            </a:extLst>
          </p:cNvPr>
          <p:cNvSpPr txBox="1"/>
          <p:nvPr/>
        </p:nvSpPr>
        <p:spPr>
          <a:xfrm>
            <a:off x="7463028" y="4725144"/>
            <a:ext cx="4824206" cy="646331"/>
          </a:xfrm>
          <a:prstGeom prst="rect">
            <a:avLst/>
          </a:prstGeom>
          <a:noFill/>
        </p:spPr>
        <p:txBody>
          <a:bodyPr wrap="none" rtlCol="0">
            <a:spAutoFit/>
          </a:bodyPr>
          <a:lstStyle/>
          <a:p>
            <a:r>
              <a:rPr lang="en-AU" dirty="0"/>
              <a:t>Ideal Number of clusters is at the “elbow”</a:t>
            </a:r>
          </a:p>
          <a:p>
            <a:r>
              <a:rPr lang="en-AU" dirty="0"/>
              <a:t>Of the curve. Hence, ideal number of clusters = 3.</a:t>
            </a:r>
          </a:p>
        </p:txBody>
      </p:sp>
    </p:spTree>
    <p:extLst>
      <p:ext uri="{BB962C8B-B14F-4D97-AF65-F5344CB8AC3E}">
        <p14:creationId xmlns:p14="http://schemas.microsoft.com/office/powerpoint/2010/main" val="3038243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400</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Traffic Mortality Analysis</vt:lpstr>
      <vt:lpstr>Outline</vt:lpstr>
      <vt:lpstr>Problem Statement</vt:lpstr>
      <vt:lpstr>About the Dataset</vt:lpstr>
      <vt:lpstr>Distributions and Relationships</vt:lpstr>
      <vt:lpstr>Correlation Matrix</vt:lpstr>
      <vt:lpstr>Principal Component Analysis </vt:lpstr>
      <vt:lpstr>Results of PCA  Visualizing states in 2D using Principal Components.  This will enable us to form clusters of states and visualize those clusters easily.   </vt:lpstr>
      <vt:lpstr>Determining the Ideal number of Clusters</vt:lpstr>
      <vt:lpstr>Visualizing Clusters (using Principal Components)</vt:lpstr>
      <vt:lpstr>Number of FATAL accidents in each cluster</vt:lpstr>
      <vt:lpstr>Visualize the feature differences between the clusters </vt:lpstr>
      <vt:lpstr>Conclusions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Mortality Analysis</dc:title>
  <dc:creator>Abhinav Pandey</dc:creator>
  <cp:lastModifiedBy>Abhinav Pandey</cp:lastModifiedBy>
  <cp:revision>1</cp:revision>
  <dcterms:created xsi:type="dcterms:W3CDTF">2020-03-12T02:14:36Z</dcterms:created>
  <dcterms:modified xsi:type="dcterms:W3CDTF">2020-03-12T02:17:24Z</dcterms:modified>
</cp:coreProperties>
</file>