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1" r:id="rId7"/>
    <p:sldId id="270" r:id="rId8"/>
    <p:sldId id="273" r:id="rId9"/>
    <p:sldId id="275" r:id="rId10"/>
    <p:sldId id="276" r:id="rId11"/>
    <p:sldId id="277"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08D7EF-6DF0-4302-893A-E12B27DA7C1B}">
          <p14:sldIdLst>
            <p14:sldId id="256"/>
            <p14:sldId id="266"/>
            <p14:sldId id="267"/>
            <p14:sldId id="268"/>
            <p14:sldId id="269"/>
            <p14:sldId id="271"/>
            <p14:sldId id="270"/>
            <p14:sldId id="273"/>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8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66257-5E50-46CF-99EA-807ABFB9E9BC}"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76D42283-6A2F-4D3E-98CD-2CD236912BE3}">
      <dgm:prSet/>
      <dgm:spPr/>
      <dgm:t>
        <a:bodyPr/>
        <a:lstStyle/>
        <a:p>
          <a:r>
            <a:rPr lang="en-AU" dirty="0"/>
            <a:t>Copper alloys</a:t>
          </a:r>
          <a:endParaRPr lang="en-US" dirty="0"/>
        </a:p>
      </dgm:t>
    </dgm:pt>
    <dgm:pt modelId="{8C23F223-9795-4F04-9F17-DED2BA1AA3F6}" type="parTrans" cxnId="{01D5D860-5C5B-473F-A484-2B337AF2C427}">
      <dgm:prSet/>
      <dgm:spPr/>
      <dgm:t>
        <a:bodyPr/>
        <a:lstStyle/>
        <a:p>
          <a:endParaRPr lang="en-US"/>
        </a:p>
      </dgm:t>
    </dgm:pt>
    <dgm:pt modelId="{5200165C-C54D-4F52-B38A-43E64E834BAD}" type="sibTrans" cxnId="{01D5D860-5C5B-473F-A484-2B337AF2C427}">
      <dgm:prSet/>
      <dgm:spPr/>
      <dgm:t>
        <a:bodyPr/>
        <a:lstStyle/>
        <a:p>
          <a:endParaRPr lang="en-US"/>
        </a:p>
      </dgm:t>
    </dgm:pt>
    <dgm:pt modelId="{CB39A855-51A7-4EBA-9E46-61D30D141798}">
      <dgm:prSet/>
      <dgm:spPr/>
      <dgm:t>
        <a:bodyPr/>
        <a:lstStyle/>
        <a:p>
          <a:r>
            <a:rPr lang="en-AU"/>
            <a:t>Very versatile</a:t>
          </a:r>
          <a:endParaRPr lang="en-US"/>
        </a:p>
      </dgm:t>
    </dgm:pt>
    <dgm:pt modelId="{C2922EC4-E5ED-4D88-A91C-EBA52B4DDD30}" type="parTrans" cxnId="{B65ED345-1501-4713-83C0-15681FC7D357}">
      <dgm:prSet/>
      <dgm:spPr/>
      <dgm:t>
        <a:bodyPr/>
        <a:lstStyle/>
        <a:p>
          <a:endParaRPr lang="en-US"/>
        </a:p>
      </dgm:t>
    </dgm:pt>
    <dgm:pt modelId="{36CD0E2C-5FE0-4453-9207-6AB0157F4EC3}" type="sibTrans" cxnId="{B65ED345-1501-4713-83C0-15681FC7D357}">
      <dgm:prSet/>
      <dgm:spPr/>
      <dgm:t>
        <a:bodyPr/>
        <a:lstStyle/>
        <a:p>
          <a:endParaRPr lang="en-US"/>
        </a:p>
      </dgm:t>
    </dgm:pt>
    <dgm:pt modelId="{6BBAB298-F1E0-4C66-A9E8-C1E007F4AE10}">
      <dgm:prSet/>
      <dgm:spPr/>
      <dgm:t>
        <a:bodyPr/>
        <a:lstStyle/>
        <a:p>
          <a:r>
            <a:rPr lang="en-AU"/>
            <a:t>Can have properties like high tensile strength, thermal conductivity</a:t>
          </a:r>
          <a:endParaRPr lang="en-US"/>
        </a:p>
      </dgm:t>
    </dgm:pt>
    <dgm:pt modelId="{D3625A09-4B7F-4E9D-AE24-E420E4389454}" type="parTrans" cxnId="{3FC1FBF8-2463-41B5-A501-016056AC8205}">
      <dgm:prSet/>
      <dgm:spPr/>
      <dgm:t>
        <a:bodyPr/>
        <a:lstStyle/>
        <a:p>
          <a:endParaRPr lang="en-US"/>
        </a:p>
      </dgm:t>
    </dgm:pt>
    <dgm:pt modelId="{337FF29A-A1B7-4B31-8C71-8B1A5CC8BA8D}" type="sibTrans" cxnId="{3FC1FBF8-2463-41B5-A501-016056AC8205}">
      <dgm:prSet/>
      <dgm:spPr/>
      <dgm:t>
        <a:bodyPr/>
        <a:lstStyle/>
        <a:p>
          <a:endParaRPr lang="en-US"/>
        </a:p>
      </dgm:t>
    </dgm:pt>
    <dgm:pt modelId="{1450E61B-EE13-49BF-8A35-68DB2A3923E4}">
      <dgm:prSet/>
      <dgm:spPr/>
      <dgm:t>
        <a:bodyPr/>
        <a:lstStyle/>
        <a:p>
          <a:r>
            <a:rPr lang="en-AU"/>
            <a:t>More than 500 alloys already exist</a:t>
          </a:r>
          <a:endParaRPr lang="en-US"/>
        </a:p>
      </dgm:t>
    </dgm:pt>
    <dgm:pt modelId="{792FBBF1-07A9-4A5D-B9A3-32C101EF6BB5}" type="parTrans" cxnId="{91F072AD-104E-45C0-BCC8-367222547D39}">
      <dgm:prSet/>
      <dgm:spPr/>
      <dgm:t>
        <a:bodyPr/>
        <a:lstStyle/>
        <a:p>
          <a:endParaRPr lang="en-US"/>
        </a:p>
      </dgm:t>
    </dgm:pt>
    <dgm:pt modelId="{477DDFD2-BCEB-4692-BE2D-456E5BD7B3AA}" type="sibTrans" cxnId="{91F072AD-104E-45C0-BCC8-367222547D39}">
      <dgm:prSet/>
      <dgm:spPr/>
      <dgm:t>
        <a:bodyPr/>
        <a:lstStyle/>
        <a:p>
          <a:endParaRPr lang="en-US"/>
        </a:p>
      </dgm:t>
    </dgm:pt>
    <dgm:pt modelId="{CE8D77CC-6D95-4AFF-B24C-AA36B64ED4D7}">
      <dgm:prSet/>
      <dgm:spPr/>
      <dgm:t>
        <a:bodyPr/>
        <a:lstStyle/>
        <a:p>
          <a:r>
            <a:rPr lang="en-AU"/>
            <a:t>Motivation for the project?</a:t>
          </a:r>
          <a:endParaRPr lang="en-US"/>
        </a:p>
      </dgm:t>
    </dgm:pt>
    <dgm:pt modelId="{C0DEB57B-12CA-448D-9AAF-D2FE51947CC1}" type="parTrans" cxnId="{47845993-9D1F-489B-A8A6-C90F84D2B349}">
      <dgm:prSet/>
      <dgm:spPr/>
      <dgm:t>
        <a:bodyPr/>
        <a:lstStyle/>
        <a:p>
          <a:endParaRPr lang="en-US"/>
        </a:p>
      </dgm:t>
    </dgm:pt>
    <dgm:pt modelId="{698C60B3-3CA5-4437-A8B6-ACD45C642593}" type="sibTrans" cxnId="{47845993-9D1F-489B-A8A6-C90F84D2B349}">
      <dgm:prSet/>
      <dgm:spPr/>
      <dgm:t>
        <a:bodyPr/>
        <a:lstStyle/>
        <a:p>
          <a:endParaRPr lang="en-US"/>
        </a:p>
      </dgm:t>
    </dgm:pt>
    <dgm:pt modelId="{E1B75F96-26C5-49A9-97C5-B6BE4FB68AC7}">
      <dgm:prSet/>
      <dgm:spPr/>
      <dgm:t>
        <a:bodyPr/>
        <a:lstStyle/>
        <a:p>
          <a:r>
            <a:rPr lang="en-AU"/>
            <a:t>Conventional development of new alloys –</a:t>
          </a:r>
          <a:endParaRPr lang="en-US"/>
        </a:p>
      </dgm:t>
    </dgm:pt>
    <dgm:pt modelId="{2E0196E2-8722-43FE-8766-DD7781101258}" type="parTrans" cxnId="{79A2271D-19AA-4594-AEB6-353224C07255}">
      <dgm:prSet/>
      <dgm:spPr/>
      <dgm:t>
        <a:bodyPr/>
        <a:lstStyle/>
        <a:p>
          <a:endParaRPr lang="en-US"/>
        </a:p>
      </dgm:t>
    </dgm:pt>
    <dgm:pt modelId="{8169C295-B809-4D5A-A053-3D5138B9D2BE}" type="sibTrans" cxnId="{79A2271D-19AA-4594-AEB6-353224C07255}">
      <dgm:prSet/>
      <dgm:spPr/>
      <dgm:t>
        <a:bodyPr/>
        <a:lstStyle/>
        <a:p>
          <a:endParaRPr lang="en-US"/>
        </a:p>
      </dgm:t>
    </dgm:pt>
    <dgm:pt modelId="{1AAEFAD8-5CC0-4E1C-877A-6A6D22AF8961}">
      <dgm:prSet/>
      <dgm:spPr/>
      <dgm:t>
        <a:bodyPr/>
        <a:lstStyle/>
        <a:p>
          <a:r>
            <a:rPr lang="en-AU"/>
            <a:t>depends on Expert judgement</a:t>
          </a:r>
          <a:endParaRPr lang="en-US"/>
        </a:p>
      </dgm:t>
    </dgm:pt>
    <dgm:pt modelId="{1016DA0F-99D5-43C3-899E-013970348577}" type="parTrans" cxnId="{D5131C25-A3BF-4316-9980-8DC27B4DF53D}">
      <dgm:prSet/>
      <dgm:spPr/>
      <dgm:t>
        <a:bodyPr/>
        <a:lstStyle/>
        <a:p>
          <a:endParaRPr lang="en-US"/>
        </a:p>
      </dgm:t>
    </dgm:pt>
    <dgm:pt modelId="{34586B49-B713-43E6-B7DC-D1C320E66799}" type="sibTrans" cxnId="{D5131C25-A3BF-4316-9980-8DC27B4DF53D}">
      <dgm:prSet/>
      <dgm:spPr/>
      <dgm:t>
        <a:bodyPr/>
        <a:lstStyle/>
        <a:p>
          <a:endParaRPr lang="en-US"/>
        </a:p>
      </dgm:t>
    </dgm:pt>
    <dgm:pt modelId="{BD3E821E-C2A8-4550-B407-B4C00478546A}">
      <dgm:prSet/>
      <dgm:spPr/>
      <dgm:t>
        <a:bodyPr/>
        <a:lstStyle/>
        <a:p>
          <a:r>
            <a:rPr lang="en-AU" dirty="0"/>
            <a:t>depends on Trial and Error</a:t>
          </a:r>
          <a:endParaRPr lang="en-US" dirty="0"/>
        </a:p>
      </dgm:t>
    </dgm:pt>
    <dgm:pt modelId="{2B25BDED-53D2-4F41-B07C-FF52CF350538}" type="parTrans" cxnId="{A47DE29D-A491-47A8-B025-8D02EF56824E}">
      <dgm:prSet/>
      <dgm:spPr/>
      <dgm:t>
        <a:bodyPr/>
        <a:lstStyle/>
        <a:p>
          <a:endParaRPr lang="en-US"/>
        </a:p>
      </dgm:t>
    </dgm:pt>
    <dgm:pt modelId="{DB9505E7-F557-4592-BAD9-FEB2F0D7AC06}" type="sibTrans" cxnId="{A47DE29D-A491-47A8-B025-8D02EF56824E}">
      <dgm:prSet/>
      <dgm:spPr/>
      <dgm:t>
        <a:bodyPr/>
        <a:lstStyle/>
        <a:p>
          <a:endParaRPr lang="en-US"/>
        </a:p>
      </dgm:t>
    </dgm:pt>
    <dgm:pt modelId="{4DDF26D1-1986-4928-AFD5-E2D801E44638}">
      <dgm:prSet/>
      <dgm:spPr/>
      <dgm:t>
        <a:bodyPr/>
        <a:lstStyle/>
        <a:p>
          <a:r>
            <a:rPr lang="en-AU" dirty="0"/>
            <a:t>Is time </a:t>
          </a:r>
          <a:r>
            <a:rPr lang="en-AU" b="1" dirty="0"/>
            <a:t>consuming </a:t>
          </a:r>
          <a:r>
            <a:rPr lang="en-AU"/>
            <a:t>and</a:t>
          </a:r>
          <a:r>
            <a:rPr lang="en-AU" b="1"/>
            <a:t> expensive</a:t>
          </a:r>
          <a:endParaRPr lang="en-US" dirty="0"/>
        </a:p>
      </dgm:t>
    </dgm:pt>
    <dgm:pt modelId="{F8971935-AACB-45D5-806B-0A3B3CC44D38}" type="parTrans" cxnId="{EF6DFE2C-700A-4E42-80DF-8D89D648A4AC}">
      <dgm:prSet/>
      <dgm:spPr/>
      <dgm:t>
        <a:bodyPr/>
        <a:lstStyle/>
        <a:p>
          <a:endParaRPr lang="en-US"/>
        </a:p>
      </dgm:t>
    </dgm:pt>
    <dgm:pt modelId="{9A79A046-553A-462B-95DF-B4F3AE81DB55}" type="sibTrans" cxnId="{EF6DFE2C-700A-4E42-80DF-8D89D648A4AC}">
      <dgm:prSet/>
      <dgm:spPr/>
      <dgm:t>
        <a:bodyPr/>
        <a:lstStyle/>
        <a:p>
          <a:endParaRPr lang="en-US"/>
        </a:p>
      </dgm:t>
    </dgm:pt>
    <dgm:pt modelId="{58483687-0389-450D-BE97-37C8A81A4ABD}">
      <dgm:prSet/>
      <dgm:spPr/>
      <dgm:t>
        <a:bodyPr/>
        <a:lstStyle/>
        <a:p>
          <a:pPr>
            <a:buNone/>
          </a:pPr>
          <a:r>
            <a:rPr lang="en-AU" b="1" i="1" dirty="0"/>
            <a:t>There is a need for a reliable “property-based” alloy composition recommendation system</a:t>
          </a:r>
          <a:r>
            <a:rPr lang="en-AU" dirty="0"/>
            <a:t>.</a:t>
          </a:r>
          <a:endParaRPr lang="en-US" dirty="0"/>
        </a:p>
      </dgm:t>
    </dgm:pt>
    <dgm:pt modelId="{A0A21BD8-A9DB-43D6-BBAC-F944583AA6A5}" type="sibTrans" cxnId="{99072B73-9827-4BD6-97B8-C9ADE5C9740F}">
      <dgm:prSet/>
      <dgm:spPr/>
      <dgm:t>
        <a:bodyPr/>
        <a:lstStyle/>
        <a:p>
          <a:endParaRPr lang="en-US"/>
        </a:p>
      </dgm:t>
    </dgm:pt>
    <dgm:pt modelId="{3211BB80-6FEE-4C9E-804D-865CFAFD10D5}" type="parTrans" cxnId="{99072B73-9827-4BD6-97B8-C9ADE5C9740F}">
      <dgm:prSet/>
      <dgm:spPr/>
      <dgm:t>
        <a:bodyPr/>
        <a:lstStyle/>
        <a:p>
          <a:endParaRPr lang="en-US"/>
        </a:p>
      </dgm:t>
    </dgm:pt>
    <dgm:pt modelId="{7AD139F0-36A6-43CC-802F-45FAE1F3E438}">
      <dgm:prSet/>
      <dgm:spPr/>
      <dgm:t>
        <a:bodyPr/>
        <a:lstStyle/>
        <a:p>
          <a:pPr>
            <a:buNone/>
          </a:pPr>
          <a:endParaRPr lang="en-US" dirty="0"/>
        </a:p>
      </dgm:t>
    </dgm:pt>
    <dgm:pt modelId="{E881658F-323D-4300-B50C-7D67A55A0BB7}" type="parTrans" cxnId="{655DFC06-A6B8-44B8-8CB7-3C9A59A334F3}">
      <dgm:prSet/>
      <dgm:spPr/>
      <dgm:t>
        <a:bodyPr/>
        <a:lstStyle/>
        <a:p>
          <a:endParaRPr lang="en-AU"/>
        </a:p>
      </dgm:t>
    </dgm:pt>
    <dgm:pt modelId="{4BB6F5CB-9ACB-4D92-BFA4-A7A87261B783}" type="sibTrans" cxnId="{655DFC06-A6B8-44B8-8CB7-3C9A59A334F3}">
      <dgm:prSet/>
      <dgm:spPr/>
      <dgm:t>
        <a:bodyPr/>
        <a:lstStyle/>
        <a:p>
          <a:endParaRPr lang="en-AU"/>
        </a:p>
      </dgm:t>
    </dgm:pt>
    <dgm:pt modelId="{6C5D38B2-7641-470A-8DF0-12D9F56DD0F8}" type="pres">
      <dgm:prSet presAssocID="{BCC66257-5E50-46CF-99EA-807ABFB9E9BC}" presName="linear" presStyleCnt="0">
        <dgm:presLayoutVars>
          <dgm:dir/>
          <dgm:animLvl val="lvl"/>
          <dgm:resizeHandles val="exact"/>
        </dgm:presLayoutVars>
      </dgm:prSet>
      <dgm:spPr/>
    </dgm:pt>
    <dgm:pt modelId="{70398C95-56E4-461E-8D4A-88469EC9E4B9}" type="pres">
      <dgm:prSet presAssocID="{76D42283-6A2F-4D3E-98CD-2CD236912BE3}" presName="parentLin" presStyleCnt="0"/>
      <dgm:spPr/>
    </dgm:pt>
    <dgm:pt modelId="{EC657241-BF93-431B-AE32-EC0BC1F0E055}" type="pres">
      <dgm:prSet presAssocID="{76D42283-6A2F-4D3E-98CD-2CD236912BE3}" presName="parentLeftMargin" presStyleLbl="node1" presStyleIdx="0" presStyleCnt="2"/>
      <dgm:spPr/>
    </dgm:pt>
    <dgm:pt modelId="{041575CE-42F6-465A-958A-21CF5225C0A4}" type="pres">
      <dgm:prSet presAssocID="{76D42283-6A2F-4D3E-98CD-2CD236912BE3}" presName="parentText" presStyleLbl="node1" presStyleIdx="0" presStyleCnt="2">
        <dgm:presLayoutVars>
          <dgm:chMax val="0"/>
          <dgm:bulletEnabled val="1"/>
        </dgm:presLayoutVars>
      </dgm:prSet>
      <dgm:spPr/>
    </dgm:pt>
    <dgm:pt modelId="{29B26966-CF57-4EA0-B65F-C28F11D429BC}" type="pres">
      <dgm:prSet presAssocID="{76D42283-6A2F-4D3E-98CD-2CD236912BE3}" presName="negativeSpace" presStyleCnt="0"/>
      <dgm:spPr/>
    </dgm:pt>
    <dgm:pt modelId="{ECF3230F-3391-4025-80CC-00550A4975E6}" type="pres">
      <dgm:prSet presAssocID="{76D42283-6A2F-4D3E-98CD-2CD236912BE3}" presName="childText" presStyleLbl="conFgAcc1" presStyleIdx="0" presStyleCnt="2">
        <dgm:presLayoutVars>
          <dgm:bulletEnabled val="1"/>
        </dgm:presLayoutVars>
      </dgm:prSet>
      <dgm:spPr/>
    </dgm:pt>
    <dgm:pt modelId="{E821CFD7-3A8A-4968-A402-2EB9D36178C2}" type="pres">
      <dgm:prSet presAssocID="{5200165C-C54D-4F52-B38A-43E64E834BAD}" presName="spaceBetweenRectangles" presStyleCnt="0"/>
      <dgm:spPr/>
    </dgm:pt>
    <dgm:pt modelId="{C52D869D-BF19-49A1-9033-E758E509E136}" type="pres">
      <dgm:prSet presAssocID="{CE8D77CC-6D95-4AFF-B24C-AA36B64ED4D7}" presName="parentLin" presStyleCnt="0"/>
      <dgm:spPr/>
    </dgm:pt>
    <dgm:pt modelId="{B38294EE-551F-4605-B3A3-AC9E4371E035}" type="pres">
      <dgm:prSet presAssocID="{CE8D77CC-6D95-4AFF-B24C-AA36B64ED4D7}" presName="parentLeftMargin" presStyleLbl="node1" presStyleIdx="0" presStyleCnt="2"/>
      <dgm:spPr/>
    </dgm:pt>
    <dgm:pt modelId="{7B69B9C3-E5DC-4F4C-B9BB-F19AEE46A658}" type="pres">
      <dgm:prSet presAssocID="{CE8D77CC-6D95-4AFF-B24C-AA36B64ED4D7}" presName="parentText" presStyleLbl="node1" presStyleIdx="1" presStyleCnt="2">
        <dgm:presLayoutVars>
          <dgm:chMax val="0"/>
          <dgm:bulletEnabled val="1"/>
        </dgm:presLayoutVars>
      </dgm:prSet>
      <dgm:spPr/>
    </dgm:pt>
    <dgm:pt modelId="{7F2E8FAE-32FC-4C8D-80F1-3CDD93EC26E3}" type="pres">
      <dgm:prSet presAssocID="{CE8D77CC-6D95-4AFF-B24C-AA36B64ED4D7}" presName="negativeSpace" presStyleCnt="0"/>
      <dgm:spPr/>
    </dgm:pt>
    <dgm:pt modelId="{EBB14276-A769-4596-BD71-C6D74F2F7348}" type="pres">
      <dgm:prSet presAssocID="{CE8D77CC-6D95-4AFF-B24C-AA36B64ED4D7}" presName="childText" presStyleLbl="conFgAcc1" presStyleIdx="1" presStyleCnt="2">
        <dgm:presLayoutVars>
          <dgm:bulletEnabled val="1"/>
        </dgm:presLayoutVars>
      </dgm:prSet>
      <dgm:spPr/>
    </dgm:pt>
  </dgm:ptLst>
  <dgm:cxnLst>
    <dgm:cxn modelId="{655DFC06-A6B8-44B8-8CB7-3C9A59A334F3}" srcId="{CE8D77CC-6D95-4AFF-B24C-AA36B64ED4D7}" destId="{7AD139F0-36A6-43CC-802F-45FAE1F3E438}" srcOrd="1" destOrd="0" parTransId="{E881658F-323D-4300-B50C-7D67A55A0BB7}" sibTransId="{4BB6F5CB-9ACB-4D92-BFA4-A7A87261B783}"/>
    <dgm:cxn modelId="{8ACCCD09-4BD4-4E66-9CB4-E68F7E830D25}" type="presOf" srcId="{CE8D77CC-6D95-4AFF-B24C-AA36B64ED4D7}" destId="{B38294EE-551F-4605-B3A3-AC9E4371E035}" srcOrd="0" destOrd="0" presId="urn:microsoft.com/office/officeart/2005/8/layout/list1"/>
    <dgm:cxn modelId="{D77B4D18-3105-4EA0-9650-9ED23FCAE0F8}" type="presOf" srcId="{CB39A855-51A7-4EBA-9E46-61D30D141798}" destId="{ECF3230F-3391-4025-80CC-00550A4975E6}" srcOrd="0" destOrd="0" presId="urn:microsoft.com/office/officeart/2005/8/layout/list1"/>
    <dgm:cxn modelId="{79A2271D-19AA-4594-AEB6-353224C07255}" srcId="{CE8D77CC-6D95-4AFF-B24C-AA36B64ED4D7}" destId="{E1B75F96-26C5-49A9-97C5-B6BE4FB68AC7}" srcOrd="0" destOrd="0" parTransId="{2E0196E2-8722-43FE-8766-DD7781101258}" sibTransId="{8169C295-B809-4D5A-A053-3D5138B9D2BE}"/>
    <dgm:cxn modelId="{AB4FDE24-3D6E-467A-B2EC-959D9CB22C39}" type="presOf" srcId="{1AAEFAD8-5CC0-4E1C-877A-6A6D22AF8961}" destId="{EBB14276-A769-4596-BD71-C6D74F2F7348}" srcOrd="0" destOrd="1" presId="urn:microsoft.com/office/officeart/2005/8/layout/list1"/>
    <dgm:cxn modelId="{D5131C25-A3BF-4316-9980-8DC27B4DF53D}" srcId="{E1B75F96-26C5-49A9-97C5-B6BE4FB68AC7}" destId="{1AAEFAD8-5CC0-4E1C-877A-6A6D22AF8961}" srcOrd="0" destOrd="0" parTransId="{1016DA0F-99D5-43C3-899E-013970348577}" sibTransId="{34586B49-B713-43E6-B7DC-D1C320E66799}"/>
    <dgm:cxn modelId="{02355E29-7B65-4E72-AB04-CAC6CE87B671}" type="presOf" srcId="{E1B75F96-26C5-49A9-97C5-B6BE4FB68AC7}" destId="{EBB14276-A769-4596-BD71-C6D74F2F7348}" srcOrd="0" destOrd="0" presId="urn:microsoft.com/office/officeart/2005/8/layout/list1"/>
    <dgm:cxn modelId="{EF6DFE2C-700A-4E42-80DF-8D89D648A4AC}" srcId="{E1B75F96-26C5-49A9-97C5-B6BE4FB68AC7}" destId="{4DDF26D1-1986-4928-AFD5-E2D801E44638}" srcOrd="2" destOrd="0" parTransId="{F8971935-AACB-45D5-806B-0A3B3CC44D38}" sibTransId="{9A79A046-553A-462B-95DF-B4F3AE81DB55}"/>
    <dgm:cxn modelId="{01D5D860-5C5B-473F-A484-2B337AF2C427}" srcId="{BCC66257-5E50-46CF-99EA-807ABFB9E9BC}" destId="{76D42283-6A2F-4D3E-98CD-2CD236912BE3}" srcOrd="0" destOrd="0" parTransId="{8C23F223-9795-4F04-9F17-DED2BA1AA3F6}" sibTransId="{5200165C-C54D-4F52-B38A-43E64E834BAD}"/>
    <dgm:cxn modelId="{B0086164-E4AD-4A07-8E71-4922EF7E210F}" type="presOf" srcId="{1450E61B-EE13-49BF-8A35-68DB2A3923E4}" destId="{ECF3230F-3391-4025-80CC-00550A4975E6}" srcOrd="0" destOrd="2" presId="urn:microsoft.com/office/officeart/2005/8/layout/list1"/>
    <dgm:cxn modelId="{B65ED345-1501-4713-83C0-15681FC7D357}" srcId="{76D42283-6A2F-4D3E-98CD-2CD236912BE3}" destId="{CB39A855-51A7-4EBA-9E46-61D30D141798}" srcOrd="0" destOrd="0" parTransId="{C2922EC4-E5ED-4D88-A91C-EBA52B4DDD30}" sibTransId="{36CD0E2C-5FE0-4453-9207-6AB0157F4EC3}"/>
    <dgm:cxn modelId="{511FB66E-D8F5-4C4B-8D12-4E7F44273AFC}" type="presOf" srcId="{76D42283-6A2F-4D3E-98CD-2CD236912BE3}" destId="{041575CE-42F6-465A-958A-21CF5225C0A4}" srcOrd="1" destOrd="0" presId="urn:microsoft.com/office/officeart/2005/8/layout/list1"/>
    <dgm:cxn modelId="{99072B73-9827-4BD6-97B8-C9ADE5C9740F}" srcId="{CE8D77CC-6D95-4AFF-B24C-AA36B64ED4D7}" destId="{58483687-0389-450D-BE97-37C8A81A4ABD}" srcOrd="2" destOrd="0" parTransId="{3211BB80-6FEE-4C9E-804D-865CFAFD10D5}" sibTransId="{A0A21BD8-A9DB-43D6-BBAC-F944583AA6A5}"/>
    <dgm:cxn modelId="{E13CE085-935A-4FDE-8488-EACAD4CB34CA}" type="presOf" srcId="{58483687-0389-450D-BE97-37C8A81A4ABD}" destId="{EBB14276-A769-4596-BD71-C6D74F2F7348}" srcOrd="0" destOrd="5" presId="urn:microsoft.com/office/officeart/2005/8/layout/list1"/>
    <dgm:cxn modelId="{B882C990-DBC6-4306-B957-24B09AD97128}" type="presOf" srcId="{4DDF26D1-1986-4928-AFD5-E2D801E44638}" destId="{EBB14276-A769-4596-BD71-C6D74F2F7348}" srcOrd="0" destOrd="3" presId="urn:microsoft.com/office/officeart/2005/8/layout/list1"/>
    <dgm:cxn modelId="{47845993-9D1F-489B-A8A6-C90F84D2B349}" srcId="{BCC66257-5E50-46CF-99EA-807ABFB9E9BC}" destId="{CE8D77CC-6D95-4AFF-B24C-AA36B64ED4D7}" srcOrd="1" destOrd="0" parTransId="{C0DEB57B-12CA-448D-9AAF-D2FE51947CC1}" sibTransId="{698C60B3-3CA5-4437-A8B6-ACD45C642593}"/>
    <dgm:cxn modelId="{A47DE29D-A491-47A8-B025-8D02EF56824E}" srcId="{E1B75F96-26C5-49A9-97C5-B6BE4FB68AC7}" destId="{BD3E821E-C2A8-4550-B407-B4C00478546A}" srcOrd="1" destOrd="0" parTransId="{2B25BDED-53D2-4F41-B07C-FF52CF350538}" sibTransId="{DB9505E7-F557-4592-BAD9-FEB2F0D7AC06}"/>
    <dgm:cxn modelId="{91F072AD-104E-45C0-BCC8-367222547D39}" srcId="{76D42283-6A2F-4D3E-98CD-2CD236912BE3}" destId="{1450E61B-EE13-49BF-8A35-68DB2A3923E4}" srcOrd="2" destOrd="0" parTransId="{792FBBF1-07A9-4A5D-B9A3-32C101EF6BB5}" sibTransId="{477DDFD2-BCEB-4692-BE2D-456E5BD7B3AA}"/>
    <dgm:cxn modelId="{344FCEAD-15F2-456C-ACCF-7053AEE93B1D}" type="presOf" srcId="{6BBAB298-F1E0-4C66-A9E8-C1E007F4AE10}" destId="{ECF3230F-3391-4025-80CC-00550A4975E6}" srcOrd="0" destOrd="1" presId="urn:microsoft.com/office/officeart/2005/8/layout/list1"/>
    <dgm:cxn modelId="{1BEE2DBC-5B57-46F7-BD9D-DB72565D52F4}" type="presOf" srcId="{76D42283-6A2F-4D3E-98CD-2CD236912BE3}" destId="{EC657241-BF93-431B-AE32-EC0BC1F0E055}" srcOrd="0" destOrd="0" presId="urn:microsoft.com/office/officeart/2005/8/layout/list1"/>
    <dgm:cxn modelId="{91F01DD0-34C8-42F5-8954-09516BE08961}" type="presOf" srcId="{7AD139F0-36A6-43CC-802F-45FAE1F3E438}" destId="{EBB14276-A769-4596-BD71-C6D74F2F7348}" srcOrd="0" destOrd="4" presId="urn:microsoft.com/office/officeart/2005/8/layout/list1"/>
    <dgm:cxn modelId="{3FA2F0D7-BE06-4754-B68A-8272BF780449}" type="presOf" srcId="{CE8D77CC-6D95-4AFF-B24C-AA36B64ED4D7}" destId="{7B69B9C3-E5DC-4F4C-B9BB-F19AEE46A658}" srcOrd="1" destOrd="0" presId="urn:microsoft.com/office/officeart/2005/8/layout/list1"/>
    <dgm:cxn modelId="{ADB787EC-69FD-4DF6-B331-9615A52B0518}" type="presOf" srcId="{BD3E821E-C2A8-4550-B407-B4C00478546A}" destId="{EBB14276-A769-4596-BD71-C6D74F2F7348}" srcOrd="0" destOrd="2" presId="urn:microsoft.com/office/officeart/2005/8/layout/list1"/>
    <dgm:cxn modelId="{3FC1FBF8-2463-41B5-A501-016056AC8205}" srcId="{76D42283-6A2F-4D3E-98CD-2CD236912BE3}" destId="{6BBAB298-F1E0-4C66-A9E8-C1E007F4AE10}" srcOrd="1" destOrd="0" parTransId="{D3625A09-4B7F-4E9D-AE24-E420E4389454}" sibTransId="{337FF29A-A1B7-4B31-8C71-8B1A5CC8BA8D}"/>
    <dgm:cxn modelId="{C48647FC-5140-47F5-AC80-A6A2FEADA66F}" type="presOf" srcId="{BCC66257-5E50-46CF-99EA-807ABFB9E9BC}" destId="{6C5D38B2-7641-470A-8DF0-12D9F56DD0F8}" srcOrd="0" destOrd="0" presId="urn:microsoft.com/office/officeart/2005/8/layout/list1"/>
    <dgm:cxn modelId="{07C96B15-A739-4A70-B86E-A36EA33525C8}" type="presParOf" srcId="{6C5D38B2-7641-470A-8DF0-12D9F56DD0F8}" destId="{70398C95-56E4-461E-8D4A-88469EC9E4B9}" srcOrd="0" destOrd="0" presId="urn:microsoft.com/office/officeart/2005/8/layout/list1"/>
    <dgm:cxn modelId="{1B941D15-373D-46D4-9322-008533803A72}" type="presParOf" srcId="{70398C95-56E4-461E-8D4A-88469EC9E4B9}" destId="{EC657241-BF93-431B-AE32-EC0BC1F0E055}" srcOrd="0" destOrd="0" presId="urn:microsoft.com/office/officeart/2005/8/layout/list1"/>
    <dgm:cxn modelId="{490807CA-C719-42D8-88E7-9D8A5A045279}" type="presParOf" srcId="{70398C95-56E4-461E-8D4A-88469EC9E4B9}" destId="{041575CE-42F6-465A-958A-21CF5225C0A4}" srcOrd="1" destOrd="0" presId="urn:microsoft.com/office/officeart/2005/8/layout/list1"/>
    <dgm:cxn modelId="{AB6EB853-88F2-48BE-B8FF-7657BA26ECFC}" type="presParOf" srcId="{6C5D38B2-7641-470A-8DF0-12D9F56DD0F8}" destId="{29B26966-CF57-4EA0-B65F-C28F11D429BC}" srcOrd="1" destOrd="0" presId="urn:microsoft.com/office/officeart/2005/8/layout/list1"/>
    <dgm:cxn modelId="{C15F65FF-DCE8-48EC-B8C6-912BE9E00098}" type="presParOf" srcId="{6C5D38B2-7641-470A-8DF0-12D9F56DD0F8}" destId="{ECF3230F-3391-4025-80CC-00550A4975E6}" srcOrd="2" destOrd="0" presId="urn:microsoft.com/office/officeart/2005/8/layout/list1"/>
    <dgm:cxn modelId="{3240C5C8-3636-4CB9-B4CC-B06FBAADB12E}" type="presParOf" srcId="{6C5D38B2-7641-470A-8DF0-12D9F56DD0F8}" destId="{E821CFD7-3A8A-4968-A402-2EB9D36178C2}" srcOrd="3" destOrd="0" presId="urn:microsoft.com/office/officeart/2005/8/layout/list1"/>
    <dgm:cxn modelId="{4BCE164A-BC5A-4844-951A-7476AA581BE0}" type="presParOf" srcId="{6C5D38B2-7641-470A-8DF0-12D9F56DD0F8}" destId="{C52D869D-BF19-49A1-9033-E758E509E136}" srcOrd="4" destOrd="0" presId="urn:microsoft.com/office/officeart/2005/8/layout/list1"/>
    <dgm:cxn modelId="{FE2D0C44-D8ED-4E9C-A0CD-CF35C7188958}" type="presParOf" srcId="{C52D869D-BF19-49A1-9033-E758E509E136}" destId="{B38294EE-551F-4605-B3A3-AC9E4371E035}" srcOrd="0" destOrd="0" presId="urn:microsoft.com/office/officeart/2005/8/layout/list1"/>
    <dgm:cxn modelId="{79D7BD4A-3E8C-4953-921A-D90DCF6D043C}" type="presParOf" srcId="{C52D869D-BF19-49A1-9033-E758E509E136}" destId="{7B69B9C3-E5DC-4F4C-B9BB-F19AEE46A658}" srcOrd="1" destOrd="0" presId="urn:microsoft.com/office/officeart/2005/8/layout/list1"/>
    <dgm:cxn modelId="{922EA82B-7D21-406D-9846-670168AD947A}" type="presParOf" srcId="{6C5D38B2-7641-470A-8DF0-12D9F56DD0F8}" destId="{7F2E8FAE-32FC-4C8D-80F1-3CDD93EC26E3}" srcOrd="5" destOrd="0" presId="urn:microsoft.com/office/officeart/2005/8/layout/list1"/>
    <dgm:cxn modelId="{62FF24EE-09D6-46B6-BF2B-2059106CE8AF}" type="presParOf" srcId="{6C5D38B2-7641-470A-8DF0-12D9F56DD0F8}" destId="{EBB14276-A769-4596-BD71-C6D74F2F734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3230F-3391-4025-80CC-00550A4975E6}">
      <dsp:nvSpPr>
        <dsp:cNvPr id="0" name=""/>
        <dsp:cNvSpPr/>
      </dsp:nvSpPr>
      <dsp:spPr>
        <a:xfrm>
          <a:off x="0" y="312668"/>
          <a:ext cx="10515600" cy="136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AU" sz="1800" kern="1200"/>
            <a:t>Very versatile</a:t>
          </a:r>
          <a:endParaRPr lang="en-US" sz="1800" kern="1200"/>
        </a:p>
        <a:p>
          <a:pPr marL="171450" lvl="1" indent="-171450" algn="l" defTabSz="800100">
            <a:lnSpc>
              <a:spcPct val="90000"/>
            </a:lnSpc>
            <a:spcBef>
              <a:spcPct val="0"/>
            </a:spcBef>
            <a:spcAft>
              <a:spcPct val="15000"/>
            </a:spcAft>
            <a:buChar char="•"/>
          </a:pPr>
          <a:r>
            <a:rPr lang="en-AU" sz="1800" kern="1200"/>
            <a:t>Can have properties like high tensile strength, thermal conductivity</a:t>
          </a:r>
          <a:endParaRPr lang="en-US" sz="1800" kern="1200"/>
        </a:p>
        <a:p>
          <a:pPr marL="171450" lvl="1" indent="-171450" algn="l" defTabSz="800100">
            <a:lnSpc>
              <a:spcPct val="90000"/>
            </a:lnSpc>
            <a:spcBef>
              <a:spcPct val="0"/>
            </a:spcBef>
            <a:spcAft>
              <a:spcPct val="15000"/>
            </a:spcAft>
            <a:buChar char="•"/>
          </a:pPr>
          <a:r>
            <a:rPr lang="en-AU" sz="1800" kern="1200"/>
            <a:t>More than 500 alloys already exist</a:t>
          </a:r>
          <a:endParaRPr lang="en-US" sz="1800" kern="1200"/>
        </a:p>
      </dsp:txBody>
      <dsp:txXfrm>
        <a:off x="0" y="312668"/>
        <a:ext cx="10515600" cy="1360800"/>
      </dsp:txXfrm>
    </dsp:sp>
    <dsp:sp modelId="{041575CE-42F6-465A-958A-21CF5225C0A4}">
      <dsp:nvSpPr>
        <dsp:cNvPr id="0" name=""/>
        <dsp:cNvSpPr/>
      </dsp:nvSpPr>
      <dsp:spPr>
        <a:xfrm>
          <a:off x="525780" y="46988"/>
          <a:ext cx="736092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AU" sz="1800" kern="1200" dirty="0"/>
            <a:t>Copper alloys</a:t>
          </a:r>
          <a:endParaRPr lang="en-US" sz="1800" kern="1200" dirty="0"/>
        </a:p>
      </dsp:txBody>
      <dsp:txXfrm>
        <a:off x="551719" y="72927"/>
        <a:ext cx="7309042" cy="479482"/>
      </dsp:txXfrm>
    </dsp:sp>
    <dsp:sp modelId="{EBB14276-A769-4596-BD71-C6D74F2F7348}">
      <dsp:nvSpPr>
        <dsp:cNvPr id="0" name=""/>
        <dsp:cNvSpPr/>
      </dsp:nvSpPr>
      <dsp:spPr>
        <a:xfrm>
          <a:off x="0" y="2036349"/>
          <a:ext cx="10515600" cy="226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AU" sz="1800" kern="1200"/>
            <a:t>Conventional development of new alloys –</a:t>
          </a:r>
          <a:endParaRPr lang="en-US" sz="1800" kern="1200"/>
        </a:p>
        <a:p>
          <a:pPr marL="342900" lvl="2" indent="-171450" algn="l" defTabSz="800100">
            <a:lnSpc>
              <a:spcPct val="90000"/>
            </a:lnSpc>
            <a:spcBef>
              <a:spcPct val="0"/>
            </a:spcBef>
            <a:spcAft>
              <a:spcPct val="15000"/>
            </a:spcAft>
            <a:buChar char="•"/>
          </a:pPr>
          <a:r>
            <a:rPr lang="en-AU" sz="1800" kern="1200"/>
            <a:t>depends on Expert judgement</a:t>
          </a:r>
          <a:endParaRPr lang="en-US" sz="1800" kern="1200"/>
        </a:p>
        <a:p>
          <a:pPr marL="342900" lvl="2" indent="-171450" algn="l" defTabSz="800100">
            <a:lnSpc>
              <a:spcPct val="90000"/>
            </a:lnSpc>
            <a:spcBef>
              <a:spcPct val="0"/>
            </a:spcBef>
            <a:spcAft>
              <a:spcPct val="15000"/>
            </a:spcAft>
            <a:buChar char="•"/>
          </a:pPr>
          <a:r>
            <a:rPr lang="en-AU" sz="1800" kern="1200" dirty="0"/>
            <a:t>depends on Trial and Error</a:t>
          </a:r>
          <a:endParaRPr lang="en-US" sz="1800" kern="1200" dirty="0"/>
        </a:p>
        <a:p>
          <a:pPr marL="342900" lvl="2" indent="-171450" algn="l" defTabSz="800100">
            <a:lnSpc>
              <a:spcPct val="90000"/>
            </a:lnSpc>
            <a:spcBef>
              <a:spcPct val="0"/>
            </a:spcBef>
            <a:spcAft>
              <a:spcPct val="15000"/>
            </a:spcAft>
            <a:buChar char="•"/>
          </a:pPr>
          <a:r>
            <a:rPr lang="en-AU" sz="1800" kern="1200" dirty="0"/>
            <a:t>Is time </a:t>
          </a:r>
          <a:r>
            <a:rPr lang="en-AU" sz="1800" b="1" kern="1200" dirty="0"/>
            <a:t>consuming </a:t>
          </a:r>
          <a:r>
            <a:rPr lang="en-AU" sz="1800" kern="1200"/>
            <a:t>and</a:t>
          </a:r>
          <a:r>
            <a:rPr lang="en-AU" sz="1800" b="1" kern="1200"/>
            <a:t> expensive</a:t>
          </a:r>
          <a:endParaRPr lang="en-US" sz="1800" kern="1200" dirty="0"/>
        </a:p>
        <a:p>
          <a:pPr marL="171450" lvl="1" indent="-171450" algn="l" defTabSz="800100">
            <a:lnSpc>
              <a:spcPct val="90000"/>
            </a:lnSpc>
            <a:spcBef>
              <a:spcPct val="0"/>
            </a:spcBef>
            <a:spcAft>
              <a:spcPct val="15000"/>
            </a:spcAft>
            <a:buNone/>
          </a:pPr>
          <a:endParaRPr lang="en-US" sz="1800" kern="1200" dirty="0"/>
        </a:p>
        <a:p>
          <a:pPr marL="171450" lvl="1" indent="-171450" algn="l" defTabSz="800100">
            <a:lnSpc>
              <a:spcPct val="90000"/>
            </a:lnSpc>
            <a:spcBef>
              <a:spcPct val="0"/>
            </a:spcBef>
            <a:spcAft>
              <a:spcPct val="15000"/>
            </a:spcAft>
            <a:buNone/>
          </a:pPr>
          <a:r>
            <a:rPr lang="en-AU" sz="1800" b="1" i="1" kern="1200" dirty="0"/>
            <a:t>There is a need for a reliable “property-based” alloy composition recommendation system</a:t>
          </a:r>
          <a:r>
            <a:rPr lang="en-AU" sz="1800" kern="1200" dirty="0"/>
            <a:t>.</a:t>
          </a:r>
          <a:endParaRPr lang="en-US" sz="1800" kern="1200" dirty="0"/>
        </a:p>
      </dsp:txBody>
      <dsp:txXfrm>
        <a:off x="0" y="2036349"/>
        <a:ext cx="10515600" cy="2268000"/>
      </dsp:txXfrm>
    </dsp:sp>
    <dsp:sp modelId="{7B69B9C3-E5DC-4F4C-B9BB-F19AEE46A658}">
      <dsp:nvSpPr>
        <dsp:cNvPr id="0" name=""/>
        <dsp:cNvSpPr/>
      </dsp:nvSpPr>
      <dsp:spPr>
        <a:xfrm>
          <a:off x="525780" y="1770669"/>
          <a:ext cx="736092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AU" sz="1800" kern="1200"/>
            <a:t>Motivation for the project?</a:t>
          </a:r>
          <a:endParaRPr lang="en-US" sz="1800" kern="1200"/>
        </a:p>
      </dsp:txBody>
      <dsp:txXfrm>
        <a:off x="551719" y="1796608"/>
        <a:ext cx="730904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2A54-9BF4-49FE-8C84-C436A430B9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9008125-2AE8-4541-9C05-4FB303342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3DB5C3A-139B-4D21-98B2-96A9C037422B}"/>
              </a:ext>
            </a:extLst>
          </p:cNvPr>
          <p:cNvSpPr>
            <a:spLocks noGrp="1"/>
          </p:cNvSpPr>
          <p:nvPr>
            <p:ph type="dt" sz="half" idx="10"/>
          </p:nvPr>
        </p:nvSpPr>
        <p:spPr/>
        <p:txBody>
          <a:bodyPr/>
          <a:lstStyle/>
          <a:p>
            <a:fld id="{89E73561-B5F4-4A46-8CEB-3864D984EB92}" type="datetimeFigureOut">
              <a:rPr lang="en-AU" smtClean="0"/>
              <a:t>18/06/2020</a:t>
            </a:fld>
            <a:endParaRPr lang="en-AU"/>
          </a:p>
        </p:txBody>
      </p:sp>
      <p:sp>
        <p:nvSpPr>
          <p:cNvPr id="5" name="Footer Placeholder 4">
            <a:extLst>
              <a:ext uri="{FF2B5EF4-FFF2-40B4-BE49-F238E27FC236}">
                <a16:creationId xmlns:a16="http://schemas.microsoft.com/office/drawing/2014/main" id="{68045FC5-2387-4259-B999-02F0A03428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59F0CD-8745-416F-8C38-E8200B38D2C1}"/>
              </a:ext>
            </a:extLst>
          </p:cNvPr>
          <p:cNvSpPr>
            <a:spLocks noGrp="1"/>
          </p:cNvSpPr>
          <p:nvPr>
            <p:ph type="sldNum" sz="quarter" idx="12"/>
          </p:nvPr>
        </p:nvSpPr>
        <p:spPr/>
        <p:txBody>
          <a:bodyPr/>
          <a:lstStyle/>
          <a:p>
            <a:fld id="{6E8A32D0-7D69-482D-AFDB-2CB8F9A6BCE8}" type="slidenum">
              <a:rPr lang="en-AU" smtClean="0"/>
              <a:t>‹#›</a:t>
            </a:fld>
            <a:endParaRPr lang="en-AU"/>
          </a:p>
        </p:txBody>
      </p:sp>
    </p:spTree>
    <p:extLst>
      <p:ext uri="{BB962C8B-B14F-4D97-AF65-F5344CB8AC3E}">
        <p14:creationId xmlns:p14="http://schemas.microsoft.com/office/powerpoint/2010/main" val="352742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B22F-64C9-44CD-B97D-E54AB58F62C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B97BCBA-51FF-44FD-89C8-54C4BC3E1E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B4B6BBC-A44A-494E-B1A3-F2C9EA00930D}"/>
              </a:ext>
            </a:extLst>
          </p:cNvPr>
          <p:cNvSpPr>
            <a:spLocks noGrp="1"/>
          </p:cNvSpPr>
          <p:nvPr>
            <p:ph type="dt" sz="half" idx="10"/>
          </p:nvPr>
        </p:nvSpPr>
        <p:spPr/>
        <p:txBody>
          <a:bodyPr/>
          <a:lstStyle/>
          <a:p>
            <a:fld id="{89E73561-B5F4-4A46-8CEB-3864D984EB92}" type="datetimeFigureOut">
              <a:rPr lang="en-AU" smtClean="0"/>
              <a:t>18/06/2020</a:t>
            </a:fld>
            <a:endParaRPr lang="en-AU"/>
          </a:p>
        </p:txBody>
      </p:sp>
      <p:sp>
        <p:nvSpPr>
          <p:cNvPr id="5" name="Footer Placeholder 4">
            <a:extLst>
              <a:ext uri="{FF2B5EF4-FFF2-40B4-BE49-F238E27FC236}">
                <a16:creationId xmlns:a16="http://schemas.microsoft.com/office/drawing/2014/main" id="{68E7A5F2-40DA-4AEA-A09C-6E533D644A6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07D8244-7B54-4201-97D8-5626F87DFF0E}"/>
              </a:ext>
            </a:extLst>
          </p:cNvPr>
          <p:cNvSpPr>
            <a:spLocks noGrp="1"/>
          </p:cNvSpPr>
          <p:nvPr>
            <p:ph type="sldNum" sz="quarter" idx="12"/>
          </p:nvPr>
        </p:nvSpPr>
        <p:spPr/>
        <p:txBody>
          <a:bodyPr/>
          <a:lstStyle/>
          <a:p>
            <a:fld id="{6E8A32D0-7D69-482D-AFDB-2CB8F9A6BCE8}" type="slidenum">
              <a:rPr lang="en-AU" smtClean="0"/>
              <a:t>‹#›</a:t>
            </a:fld>
            <a:endParaRPr lang="en-AU"/>
          </a:p>
        </p:txBody>
      </p:sp>
    </p:spTree>
    <p:extLst>
      <p:ext uri="{BB962C8B-B14F-4D97-AF65-F5344CB8AC3E}">
        <p14:creationId xmlns:p14="http://schemas.microsoft.com/office/powerpoint/2010/main" val="3892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5F2F8B-871C-4D07-8B60-13BEDB0810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5E751D2-401B-4C0E-9B0E-D0C7630AD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4224130-0EA4-4BFA-A879-22C29C8060BE}"/>
              </a:ext>
            </a:extLst>
          </p:cNvPr>
          <p:cNvSpPr>
            <a:spLocks noGrp="1"/>
          </p:cNvSpPr>
          <p:nvPr>
            <p:ph type="dt" sz="half" idx="10"/>
          </p:nvPr>
        </p:nvSpPr>
        <p:spPr/>
        <p:txBody>
          <a:bodyPr/>
          <a:lstStyle/>
          <a:p>
            <a:fld id="{89E73561-B5F4-4A46-8CEB-3864D984EB92}" type="datetimeFigureOut">
              <a:rPr lang="en-AU" smtClean="0"/>
              <a:t>18/06/2020</a:t>
            </a:fld>
            <a:endParaRPr lang="en-AU"/>
          </a:p>
        </p:txBody>
      </p:sp>
      <p:sp>
        <p:nvSpPr>
          <p:cNvPr id="5" name="Footer Placeholder 4">
            <a:extLst>
              <a:ext uri="{FF2B5EF4-FFF2-40B4-BE49-F238E27FC236}">
                <a16:creationId xmlns:a16="http://schemas.microsoft.com/office/drawing/2014/main" id="{EAFD9F08-7E7B-4C92-ADBA-026738C642B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F35C42B-86BC-41B3-A7A5-BB44F6C35F89}"/>
              </a:ext>
            </a:extLst>
          </p:cNvPr>
          <p:cNvSpPr>
            <a:spLocks noGrp="1"/>
          </p:cNvSpPr>
          <p:nvPr>
            <p:ph type="sldNum" sz="quarter" idx="12"/>
          </p:nvPr>
        </p:nvSpPr>
        <p:spPr/>
        <p:txBody>
          <a:bodyPr/>
          <a:lstStyle/>
          <a:p>
            <a:fld id="{6E8A32D0-7D69-482D-AFDB-2CB8F9A6BCE8}" type="slidenum">
              <a:rPr lang="en-AU" smtClean="0"/>
              <a:t>‹#›</a:t>
            </a:fld>
            <a:endParaRPr lang="en-AU"/>
          </a:p>
        </p:txBody>
      </p:sp>
    </p:spTree>
    <p:extLst>
      <p:ext uri="{BB962C8B-B14F-4D97-AF65-F5344CB8AC3E}">
        <p14:creationId xmlns:p14="http://schemas.microsoft.com/office/powerpoint/2010/main" val="230510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7B1F-0AE6-4E64-9059-2F86F68B10A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D74EADC-DD63-4F8E-9F1E-C3B59BAF0B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213A8C5-5AAC-48B6-BCF3-D0FE759BED82}"/>
              </a:ext>
            </a:extLst>
          </p:cNvPr>
          <p:cNvSpPr>
            <a:spLocks noGrp="1"/>
          </p:cNvSpPr>
          <p:nvPr>
            <p:ph type="dt" sz="half" idx="10"/>
          </p:nvPr>
        </p:nvSpPr>
        <p:spPr/>
        <p:txBody>
          <a:bodyPr/>
          <a:lstStyle/>
          <a:p>
            <a:fld id="{89E73561-B5F4-4A46-8CEB-3864D984EB92}" type="datetimeFigureOut">
              <a:rPr lang="en-AU" smtClean="0"/>
              <a:t>18/06/2020</a:t>
            </a:fld>
            <a:endParaRPr lang="en-AU"/>
          </a:p>
        </p:txBody>
      </p:sp>
      <p:sp>
        <p:nvSpPr>
          <p:cNvPr id="5" name="Footer Placeholder 4">
            <a:extLst>
              <a:ext uri="{FF2B5EF4-FFF2-40B4-BE49-F238E27FC236}">
                <a16:creationId xmlns:a16="http://schemas.microsoft.com/office/drawing/2014/main" id="{D36C00A9-F7C6-4BD7-8816-7503FF5686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3227097-F90D-4CCA-BCE0-0145E8583476}"/>
              </a:ext>
            </a:extLst>
          </p:cNvPr>
          <p:cNvSpPr>
            <a:spLocks noGrp="1"/>
          </p:cNvSpPr>
          <p:nvPr>
            <p:ph type="sldNum" sz="quarter" idx="12"/>
          </p:nvPr>
        </p:nvSpPr>
        <p:spPr/>
        <p:txBody>
          <a:bodyPr/>
          <a:lstStyle/>
          <a:p>
            <a:fld id="{6E8A32D0-7D69-482D-AFDB-2CB8F9A6BCE8}" type="slidenum">
              <a:rPr lang="en-AU" smtClean="0"/>
              <a:t>‹#›</a:t>
            </a:fld>
            <a:endParaRPr lang="en-AU"/>
          </a:p>
        </p:txBody>
      </p:sp>
    </p:spTree>
    <p:extLst>
      <p:ext uri="{BB962C8B-B14F-4D97-AF65-F5344CB8AC3E}">
        <p14:creationId xmlns:p14="http://schemas.microsoft.com/office/powerpoint/2010/main" val="321269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D2DD-F838-4EBE-A57C-639A949031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C8B08F5-3F40-4E8E-8C7B-E51F4FA88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C5AC2-FB87-47B4-A98D-9CA4EC330225}"/>
              </a:ext>
            </a:extLst>
          </p:cNvPr>
          <p:cNvSpPr>
            <a:spLocks noGrp="1"/>
          </p:cNvSpPr>
          <p:nvPr>
            <p:ph type="dt" sz="half" idx="10"/>
          </p:nvPr>
        </p:nvSpPr>
        <p:spPr/>
        <p:txBody>
          <a:bodyPr/>
          <a:lstStyle/>
          <a:p>
            <a:fld id="{89E73561-B5F4-4A46-8CEB-3864D984EB92}" type="datetimeFigureOut">
              <a:rPr lang="en-AU" smtClean="0"/>
              <a:t>18/06/2020</a:t>
            </a:fld>
            <a:endParaRPr lang="en-AU"/>
          </a:p>
        </p:txBody>
      </p:sp>
      <p:sp>
        <p:nvSpPr>
          <p:cNvPr id="5" name="Footer Placeholder 4">
            <a:extLst>
              <a:ext uri="{FF2B5EF4-FFF2-40B4-BE49-F238E27FC236}">
                <a16:creationId xmlns:a16="http://schemas.microsoft.com/office/drawing/2014/main" id="{FF4C3396-24E2-49E7-B7FC-B4CDB680E7C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944B09-8D31-4A80-806B-BFFBD5E1F9F2}"/>
              </a:ext>
            </a:extLst>
          </p:cNvPr>
          <p:cNvSpPr>
            <a:spLocks noGrp="1"/>
          </p:cNvSpPr>
          <p:nvPr>
            <p:ph type="sldNum" sz="quarter" idx="12"/>
          </p:nvPr>
        </p:nvSpPr>
        <p:spPr/>
        <p:txBody>
          <a:bodyPr/>
          <a:lstStyle/>
          <a:p>
            <a:fld id="{6E8A32D0-7D69-482D-AFDB-2CB8F9A6BCE8}" type="slidenum">
              <a:rPr lang="en-AU" smtClean="0"/>
              <a:t>‹#›</a:t>
            </a:fld>
            <a:endParaRPr lang="en-AU"/>
          </a:p>
        </p:txBody>
      </p:sp>
    </p:spTree>
    <p:extLst>
      <p:ext uri="{BB962C8B-B14F-4D97-AF65-F5344CB8AC3E}">
        <p14:creationId xmlns:p14="http://schemas.microsoft.com/office/powerpoint/2010/main" val="16251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7887-1F61-483B-9A79-D5E7C3F67F8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BDC73B5-17C8-4578-8188-1B22D24897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FD37BE3-270F-4420-854D-142ED05D4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7131AA7-D4C1-40D9-AD85-F45F5F915F0A}"/>
              </a:ext>
            </a:extLst>
          </p:cNvPr>
          <p:cNvSpPr>
            <a:spLocks noGrp="1"/>
          </p:cNvSpPr>
          <p:nvPr>
            <p:ph type="dt" sz="half" idx="10"/>
          </p:nvPr>
        </p:nvSpPr>
        <p:spPr/>
        <p:txBody>
          <a:bodyPr/>
          <a:lstStyle/>
          <a:p>
            <a:fld id="{89E73561-B5F4-4A46-8CEB-3864D984EB92}" type="datetimeFigureOut">
              <a:rPr lang="en-AU" smtClean="0"/>
              <a:t>18/06/2020</a:t>
            </a:fld>
            <a:endParaRPr lang="en-AU"/>
          </a:p>
        </p:txBody>
      </p:sp>
      <p:sp>
        <p:nvSpPr>
          <p:cNvPr id="6" name="Footer Placeholder 5">
            <a:extLst>
              <a:ext uri="{FF2B5EF4-FFF2-40B4-BE49-F238E27FC236}">
                <a16:creationId xmlns:a16="http://schemas.microsoft.com/office/drawing/2014/main" id="{E21D9331-929F-464A-BB1F-88C4EC121E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6BC37AA-E437-4C2C-8C23-74DE9B82F101}"/>
              </a:ext>
            </a:extLst>
          </p:cNvPr>
          <p:cNvSpPr>
            <a:spLocks noGrp="1"/>
          </p:cNvSpPr>
          <p:nvPr>
            <p:ph type="sldNum" sz="quarter" idx="12"/>
          </p:nvPr>
        </p:nvSpPr>
        <p:spPr/>
        <p:txBody>
          <a:bodyPr/>
          <a:lstStyle/>
          <a:p>
            <a:fld id="{6E8A32D0-7D69-482D-AFDB-2CB8F9A6BCE8}" type="slidenum">
              <a:rPr lang="en-AU" smtClean="0"/>
              <a:t>‹#›</a:t>
            </a:fld>
            <a:endParaRPr lang="en-AU"/>
          </a:p>
        </p:txBody>
      </p:sp>
    </p:spTree>
    <p:extLst>
      <p:ext uri="{BB962C8B-B14F-4D97-AF65-F5344CB8AC3E}">
        <p14:creationId xmlns:p14="http://schemas.microsoft.com/office/powerpoint/2010/main" val="3070065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929C-95D5-4469-9AAC-462817FE5B9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F078988-40D9-4EAE-A155-8B5F52E15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D35295-1327-4CAA-8F10-2BEE02AC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73FE0CF-127E-44EF-A869-57BE13D445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F240E8-6CA3-41CD-B5FF-B25DBC978B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E626460-2B7B-4DDA-8C0D-E63A1372CB1F}"/>
              </a:ext>
            </a:extLst>
          </p:cNvPr>
          <p:cNvSpPr>
            <a:spLocks noGrp="1"/>
          </p:cNvSpPr>
          <p:nvPr>
            <p:ph type="dt" sz="half" idx="10"/>
          </p:nvPr>
        </p:nvSpPr>
        <p:spPr/>
        <p:txBody>
          <a:bodyPr/>
          <a:lstStyle/>
          <a:p>
            <a:fld id="{89E73561-B5F4-4A46-8CEB-3864D984EB92}" type="datetimeFigureOut">
              <a:rPr lang="en-AU" smtClean="0"/>
              <a:t>18/06/2020</a:t>
            </a:fld>
            <a:endParaRPr lang="en-AU"/>
          </a:p>
        </p:txBody>
      </p:sp>
      <p:sp>
        <p:nvSpPr>
          <p:cNvPr id="8" name="Footer Placeholder 7">
            <a:extLst>
              <a:ext uri="{FF2B5EF4-FFF2-40B4-BE49-F238E27FC236}">
                <a16:creationId xmlns:a16="http://schemas.microsoft.com/office/drawing/2014/main" id="{63234733-F4C9-4BE1-AE43-E3C1BEDBB9F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F529576-02F9-4EA7-805C-A02C387D38C8}"/>
              </a:ext>
            </a:extLst>
          </p:cNvPr>
          <p:cNvSpPr>
            <a:spLocks noGrp="1"/>
          </p:cNvSpPr>
          <p:nvPr>
            <p:ph type="sldNum" sz="quarter" idx="12"/>
          </p:nvPr>
        </p:nvSpPr>
        <p:spPr/>
        <p:txBody>
          <a:bodyPr/>
          <a:lstStyle/>
          <a:p>
            <a:fld id="{6E8A32D0-7D69-482D-AFDB-2CB8F9A6BCE8}" type="slidenum">
              <a:rPr lang="en-AU" smtClean="0"/>
              <a:t>‹#›</a:t>
            </a:fld>
            <a:endParaRPr lang="en-AU"/>
          </a:p>
        </p:txBody>
      </p:sp>
    </p:spTree>
    <p:extLst>
      <p:ext uri="{BB962C8B-B14F-4D97-AF65-F5344CB8AC3E}">
        <p14:creationId xmlns:p14="http://schemas.microsoft.com/office/powerpoint/2010/main" val="1965528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058F-E006-4E10-B668-AD685A54A89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7F4AE46-2470-480A-8645-8BCE70643A2F}"/>
              </a:ext>
            </a:extLst>
          </p:cNvPr>
          <p:cNvSpPr>
            <a:spLocks noGrp="1"/>
          </p:cNvSpPr>
          <p:nvPr>
            <p:ph type="dt" sz="half" idx="10"/>
          </p:nvPr>
        </p:nvSpPr>
        <p:spPr/>
        <p:txBody>
          <a:bodyPr/>
          <a:lstStyle/>
          <a:p>
            <a:fld id="{89E73561-B5F4-4A46-8CEB-3864D984EB92}" type="datetimeFigureOut">
              <a:rPr lang="en-AU" smtClean="0"/>
              <a:t>18/06/2020</a:t>
            </a:fld>
            <a:endParaRPr lang="en-AU"/>
          </a:p>
        </p:txBody>
      </p:sp>
      <p:sp>
        <p:nvSpPr>
          <p:cNvPr id="4" name="Footer Placeholder 3">
            <a:extLst>
              <a:ext uri="{FF2B5EF4-FFF2-40B4-BE49-F238E27FC236}">
                <a16:creationId xmlns:a16="http://schemas.microsoft.com/office/drawing/2014/main" id="{D9ECC098-52C0-401D-A3D7-0C9FFE54DEE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7D08341-3956-4F08-A71E-7AA6188B6D1F}"/>
              </a:ext>
            </a:extLst>
          </p:cNvPr>
          <p:cNvSpPr>
            <a:spLocks noGrp="1"/>
          </p:cNvSpPr>
          <p:nvPr>
            <p:ph type="sldNum" sz="quarter" idx="12"/>
          </p:nvPr>
        </p:nvSpPr>
        <p:spPr/>
        <p:txBody>
          <a:bodyPr/>
          <a:lstStyle/>
          <a:p>
            <a:fld id="{6E8A32D0-7D69-482D-AFDB-2CB8F9A6BCE8}" type="slidenum">
              <a:rPr lang="en-AU" smtClean="0"/>
              <a:t>‹#›</a:t>
            </a:fld>
            <a:endParaRPr lang="en-AU"/>
          </a:p>
        </p:txBody>
      </p:sp>
    </p:spTree>
    <p:extLst>
      <p:ext uri="{BB962C8B-B14F-4D97-AF65-F5344CB8AC3E}">
        <p14:creationId xmlns:p14="http://schemas.microsoft.com/office/powerpoint/2010/main" val="145851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9C564C-C037-40AE-BD54-F8720B9732D0}"/>
              </a:ext>
            </a:extLst>
          </p:cNvPr>
          <p:cNvSpPr>
            <a:spLocks noGrp="1"/>
          </p:cNvSpPr>
          <p:nvPr>
            <p:ph type="dt" sz="half" idx="10"/>
          </p:nvPr>
        </p:nvSpPr>
        <p:spPr/>
        <p:txBody>
          <a:bodyPr/>
          <a:lstStyle/>
          <a:p>
            <a:fld id="{89E73561-B5F4-4A46-8CEB-3864D984EB92}" type="datetimeFigureOut">
              <a:rPr lang="en-AU" smtClean="0"/>
              <a:t>18/06/2020</a:t>
            </a:fld>
            <a:endParaRPr lang="en-AU"/>
          </a:p>
        </p:txBody>
      </p:sp>
      <p:sp>
        <p:nvSpPr>
          <p:cNvPr id="3" name="Footer Placeholder 2">
            <a:extLst>
              <a:ext uri="{FF2B5EF4-FFF2-40B4-BE49-F238E27FC236}">
                <a16:creationId xmlns:a16="http://schemas.microsoft.com/office/drawing/2014/main" id="{4D178E48-7A2B-4670-BE5C-46FCB8568FE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B3A1EE9-6B6A-442B-812E-8B864DA6767F}"/>
              </a:ext>
            </a:extLst>
          </p:cNvPr>
          <p:cNvSpPr>
            <a:spLocks noGrp="1"/>
          </p:cNvSpPr>
          <p:nvPr>
            <p:ph type="sldNum" sz="quarter" idx="12"/>
          </p:nvPr>
        </p:nvSpPr>
        <p:spPr/>
        <p:txBody>
          <a:bodyPr/>
          <a:lstStyle/>
          <a:p>
            <a:fld id="{6E8A32D0-7D69-482D-AFDB-2CB8F9A6BCE8}" type="slidenum">
              <a:rPr lang="en-AU" smtClean="0"/>
              <a:t>‹#›</a:t>
            </a:fld>
            <a:endParaRPr lang="en-AU"/>
          </a:p>
        </p:txBody>
      </p:sp>
    </p:spTree>
    <p:extLst>
      <p:ext uri="{BB962C8B-B14F-4D97-AF65-F5344CB8AC3E}">
        <p14:creationId xmlns:p14="http://schemas.microsoft.com/office/powerpoint/2010/main" val="337316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9056-105B-4474-A3A8-AA59A8B37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0719C16-E0A4-4BAE-87FC-F52DBCA6EF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08A4286-CF9B-4D52-AFC4-FC41AE42F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40F44-7E69-4863-8CFC-60A7EBFA8F56}"/>
              </a:ext>
            </a:extLst>
          </p:cNvPr>
          <p:cNvSpPr>
            <a:spLocks noGrp="1"/>
          </p:cNvSpPr>
          <p:nvPr>
            <p:ph type="dt" sz="half" idx="10"/>
          </p:nvPr>
        </p:nvSpPr>
        <p:spPr/>
        <p:txBody>
          <a:bodyPr/>
          <a:lstStyle/>
          <a:p>
            <a:fld id="{89E73561-B5F4-4A46-8CEB-3864D984EB92}" type="datetimeFigureOut">
              <a:rPr lang="en-AU" smtClean="0"/>
              <a:t>18/06/2020</a:t>
            </a:fld>
            <a:endParaRPr lang="en-AU"/>
          </a:p>
        </p:txBody>
      </p:sp>
      <p:sp>
        <p:nvSpPr>
          <p:cNvPr id="6" name="Footer Placeholder 5">
            <a:extLst>
              <a:ext uri="{FF2B5EF4-FFF2-40B4-BE49-F238E27FC236}">
                <a16:creationId xmlns:a16="http://schemas.microsoft.com/office/drawing/2014/main" id="{BAC4971F-5757-4E54-90F7-583A0B54CD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EB4CD0A-06C1-42D9-B445-DB8D624B40E6}"/>
              </a:ext>
            </a:extLst>
          </p:cNvPr>
          <p:cNvSpPr>
            <a:spLocks noGrp="1"/>
          </p:cNvSpPr>
          <p:nvPr>
            <p:ph type="sldNum" sz="quarter" idx="12"/>
          </p:nvPr>
        </p:nvSpPr>
        <p:spPr/>
        <p:txBody>
          <a:bodyPr/>
          <a:lstStyle/>
          <a:p>
            <a:fld id="{6E8A32D0-7D69-482D-AFDB-2CB8F9A6BCE8}" type="slidenum">
              <a:rPr lang="en-AU" smtClean="0"/>
              <a:t>‹#›</a:t>
            </a:fld>
            <a:endParaRPr lang="en-AU"/>
          </a:p>
        </p:txBody>
      </p:sp>
    </p:spTree>
    <p:extLst>
      <p:ext uri="{BB962C8B-B14F-4D97-AF65-F5344CB8AC3E}">
        <p14:creationId xmlns:p14="http://schemas.microsoft.com/office/powerpoint/2010/main" val="111314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57A3-3DE5-4FEC-B8FC-78206739F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EF1B107-ED4B-4C73-BFDA-F347259EDE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876D9E1-3C80-4CE6-9D69-71D6966AE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F2E89-3E4D-4E80-AC89-FFFAC761A944}"/>
              </a:ext>
            </a:extLst>
          </p:cNvPr>
          <p:cNvSpPr>
            <a:spLocks noGrp="1"/>
          </p:cNvSpPr>
          <p:nvPr>
            <p:ph type="dt" sz="half" idx="10"/>
          </p:nvPr>
        </p:nvSpPr>
        <p:spPr/>
        <p:txBody>
          <a:bodyPr/>
          <a:lstStyle/>
          <a:p>
            <a:fld id="{89E73561-B5F4-4A46-8CEB-3864D984EB92}" type="datetimeFigureOut">
              <a:rPr lang="en-AU" smtClean="0"/>
              <a:t>18/06/2020</a:t>
            </a:fld>
            <a:endParaRPr lang="en-AU"/>
          </a:p>
        </p:txBody>
      </p:sp>
      <p:sp>
        <p:nvSpPr>
          <p:cNvPr id="6" name="Footer Placeholder 5">
            <a:extLst>
              <a:ext uri="{FF2B5EF4-FFF2-40B4-BE49-F238E27FC236}">
                <a16:creationId xmlns:a16="http://schemas.microsoft.com/office/drawing/2014/main" id="{7B0B587A-DF14-4E47-BFDC-DEA3C890B0D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77FBCC7-B161-4AE6-847E-FDF2387AC101}"/>
              </a:ext>
            </a:extLst>
          </p:cNvPr>
          <p:cNvSpPr>
            <a:spLocks noGrp="1"/>
          </p:cNvSpPr>
          <p:nvPr>
            <p:ph type="sldNum" sz="quarter" idx="12"/>
          </p:nvPr>
        </p:nvSpPr>
        <p:spPr/>
        <p:txBody>
          <a:bodyPr/>
          <a:lstStyle/>
          <a:p>
            <a:fld id="{6E8A32D0-7D69-482D-AFDB-2CB8F9A6BCE8}" type="slidenum">
              <a:rPr lang="en-AU" smtClean="0"/>
              <a:t>‹#›</a:t>
            </a:fld>
            <a:endParaRPr lang="en-AU"/>
          </a:p>
        </p:txBody>
      </p:sp>
    </p:spTree>
    <p:extLst>
      <p:ext uri="{BB962C8B-B14F-4D97-AF65-F5344CB8AC3E}">
        <p14:creationId xmlns:p14="http://schemas.microsoft.com/office/powerpoint/2010/main" val="222257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11CBB1-609F-4C3C-8EA7-AC66C21A4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8FB72ED-43A3-45E4-8646-162BA5712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413BD9-EA22-4891-BDF1-517D728AD6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73561-B5F4-4A46-8CEB-3864D984EB92}" type="datetimeFigureOut">
              <a:rPr lang="en-AU" smtClean="0"/>
              <a:t>18/06/2020</a:t>
            </a:fld>
            <a:endParaRPr lang="en-AU"/>
          </a:p>
        </p:txBody>
      </p:sp>
      <p:sp>
        <p:nvSpPr>
          <p:cNvPr id="5" name="Footer Placeholder 4">
            <a:extLst>
              <a:ext uri="{FF2B5EF4-FFF2-40B4-BE49-F238E27FC236}">
                <a16:creationId xmlns:a16="http://schemas.microsoft.com/office/drawing/2014/main" id="{49ABE579-4148-40AA-85F1-F5AB2BD5C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EE28051-D57C-4452-8B7C-CC51A0A2E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A32D0-7D69-482D-AFDB-2CB8F9A6BCE8}" type="slidenum">
              <a:rPr lang="en-AU" smtClean="0"/>
              <a:t>‹#›</a:t>
            </a:fld>
            <a:endParaRPr lang="en-AU"/>
          </a:p>
        </p:txBody>
      </p:sp>
    </p:spTree>
    <p:extLst>
      <p:ext uri="{BB962C8B-B14F-4D97-AF65-F5344CB8AC3E}">
        <p14:creationId xmlns:p14="http://schemas.microsoft.com/office/powerpoint/2010/main" val="327719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a:extLst>
              <a:ext uri="{FF2B5EF4-FFF2-40B4-BE49-F238E27FC236}">
                <a16:creationId xmlns:a16="http://schemas.microsoft.com/office/drawing/2014/main" id="{C8A48B8E-1BB9-4C80-AE00-7840161D9015}"/>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E34575-4618-4983-98E1-D75F420B304A}"/>
              </a:ext>
            </a:extLst>
          </p:cNvPr>
          <p:cNvSpPr>
            <a:spLocks noGrp="1"/>
          </p:cNvSpPr>
          <p:nvPr>
            <p:ph type="ctrTitle"/>
          </p:nvPr>
        </p:nvSpPr>
        <p:spPr>
          <a:xfrm>
            <a:off x="477981" y="1122363"/>
            <a:ext cx="8575964" cy="3204134"/>
          </a:xfrm>
        </p:spPr>
        <p:txBody>
          <a:bodyPr anchor="b">
            <a:normAutofit/>
          </a:bodyPr>
          <a:lstStyle/>
          <a:p>
            <a:pPr algn="l"/>
            <a:r>
              <a:rPr lang="en-AU" sz="4800" dirty="0"/>
              <a:t>Copper Alloy Discovery using Machine Learning</a:t>
            </a:r>
          </a:p>
        </p:txBody>
      </p:sp>
      <p:sp>
        <p:nvSpPr>
          <p:cNvPr id="3" name="Subtitle 2">
            <a:extLst>
              <a:ext uri="{FF2B5EF4-FFF2-40B4-BE49-F238E27FC236}">
                <a16:creationId xmlns:a16="http://schemas.microsoft.com/office/drawing/2014/main" id="{84A4AE2D-58AE-4E34-BF37-59B41207D7AE}"/>
              </a:ext>
            </a:extLst>
          </p:cNvPr>
          <p:cNvSpPr>
            <a:spLocks noGrp="1"/>
          </p:cNvSpPr>
          <p:nvPr>
            <p:ph type="subTitle" idx="1"/>
          </p:nvPr>
        </p:nvSpPr>
        <p:spPr>
          <a:xfrm>
            <a:off x="458169" y="4844779"/>
            <a:ext cx="6302849" cy="1208141"/>
          </a:xfrm>
        </p:spPr>
        <p:txBody>
          <a:bodyPr>
            <a:noAutofit/>
          </a:bodyPr>
          <a:lstStyle/>
          <a:p>
            <a:pPr algn="l"/>
            <a:r>
              <a:rPr lang="en-AU" sz="2000" dirty="0"/>
              <a:t>Supervised by Prof. Nick </a:t>
            </a:r>
            <a:r>
              <a:rPr lang="en-AU" sz="2000" dirty="0" err="1"/>
              <a:t>Birbilis</a:t>
            </a:r>
            <a:endParaRPr lang="en-AU" sz="2000" dirty="0"/>
          </a:p>
          <a:p>
            <a:pPr algn="l"/>
            <a:r>
              <a:rPr lang="en-AU" sz="2000" dirty="0"/>
              <a:t>COMP4560 - Advanced Computing Project</a:t>
            </a:r>
          </a:p>
          <a:p>
            <a:pPr algn="l"/>
            <a:endParaRPr lang="en-AU" sz="2000" dirty="0"/>
          </a:p>
          <a:p>
            <a:pPr algn="l"/>
            <a:r>
              <a:rPr lang="en-AU" sz="2000" dirty="0">
                <a:solidFill>
                  <a:srgbClr val="92D050"/>
                </a:solidFill>
              </a:rPr>
              <a:t>Presentation by Abhinav Pandey</a:t>
            </a:r>
          </a:p>
          <a:p>
            <a:pPr algn="l"/>
            <a:endParaRPr lang="en-AU" sz="2000" dirty="0"/>
          </a:p>
          <a:p>
            <a:pPr algn="l"/>
            <a:endParaRPr lang="en-AU"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5312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8A3E05B-2659-4F21-B6EE-A5B08D1EBB53}"/>
              </a:ext>
            </a:extLst>
          </p:cNvPr>
          <p:cNvPicPr>
            <a:picLocks noChangeAspect="1"/>
          </p:cNvPicPr>
          <p:nvPr/>
        </p:nvPicPr>
        <p:blipFill>
          <a:blip r:embed="rId2"/>
          <a:stretch>
            <a:fillRect/>
          </a:stretch>
        </p:blipFill>
        <p:spPr>
          <a:xfrm>
            <a:off x="1093763" y="-367144"/>
            <a:ext cx="10069193" cy="7543800"/>
          </a:xfrm>
          <a:prstGeom prst="rect">
            <a:avLst/>
          </a:prstGeom>
        </p:spPr>
      </p:pic>
    </p:spTree>
    <p:extLst>
      <p:ext uri="{BB962C8B-B14F-4D97-AF65-F5344CB8AC3E}">
        <p14:creationId xmlns:p14="http://schemas.microsoft.com/office/powerpoint/2010/main" val="103724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18DD72-244A-4818-AA0B-BE4294BFF54D}"/>
              </a:ext>
            </a:extLst>
          </p:cNvPr>
          <p:cNvSpPr>
            <a:spLocks noGrp="1"/>
          </p:cNvSpPr>
          <p:nvPr>
            <p:ph type="title"/>
          </p:nvPr>
        </p:nvSpPr>
        <p:spPr>
          <a:xfrm>
            <a:off x="1072055" y="1019503"/>
            <a:ext cx="3147848" cy="2065283"/>
          </a:xfrm>
        </p:spPr>
        <p:txBody>
          <a:bodyPr anchor="b">
            <a:normAutofit/>
          </a:bodyPr>
          <a:lstStyle/>
          <a:p>
            <a:r>
              <a:rPr lang="en-AU" sz="4000">
                <a:solidFill>
                  <a:srgbClr val="FFFFFF"/>
                </a:solidFill>
              </a:rPr>
              <a:t>Example of Promising Result</a:t>
            </a:r>
          </a:p>
        </p:txBody>
      </p:sp>
      <p:cxnSp>
        <p:nvCxnSpPr>
          <p:cNvPr id="12" name="Straight Connector 11">
            <a:extLst>
              <a:ext uri="{FF2B5EF4-FFF2-40B4-BE49-F238E27FC236}">
                <a16:creationId xmlns:a16="http://schemas.microsoft.com/office/drawing/2014/main" id="{E8FC89CA-47F1-4934-B283-0E52680A1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0600" y="3163562"/>
            <a:ext cx="310896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EE93ED-74EA-4D38-BC41-7983F9FEE87E}"/>
              </a:ext>
            </a:extLst>
          </p:cNvPr>
          <p:cNvSpPr>
            <a:spLocks noGrp="1"/>
          </p:cNvSpPr>
          <p:nvPr>
            <p:ph idx="1"/>
          </p:nvPr>
        </p:nvSpPr>
        <p:spPr>
          <a:xfrm>
            <a:off x="899709" y="3308112"/>
            <a:ext cx="3492540" cy="2744803"/>
          </a:xfrm>
        </p:spPr>
        <p:txBody>
          <a:bodyPr>
            <a:normAutofit/>
          </a:bodyPr>
          <a:lstStyle/>
          <a:p>
            <a:pPr marL="0" indent="0">
              <a:buNone/>
            </a:pPr>
            <a:r>
              <a:rPr lang="en-AU" sz="1800" dirty="0">
                <a:solidFill>
                  <a:srgbClr val="FFFFFF"/>
                </a:solidFill>
              </a:rPr>
              <a:t>Inputs:</a:t>
            </a:r>
          </a:p>
          <a:p>
            <a:pPr lvl="1"/>
            <a:r>
              <a:rPr lang="en-AU" sz="1600" dirty="0">
                <a:solidFill>
                  <a:srgbClr val="FFFFFF"/>
                </a:solidFill>
              </a:rPr>
              <a:t>Property = </a:t>
            </a:r>
            <a:r>
              <a:rPr lang="en-AU" sz="1600" dirty="0">
                <a:solidFill>
                  <a:srgbClr val="92D050"/>
                </a:solidFill>
              </a:rPr>
              <a:t>Tensile Strength </a:t>
            </a:r>
          </a:p>
          <a:p>
            <a:pPr lvl="1"/>
            <a:r>
              <a:rPr lang="en-AU" sz="1600" dirty="0">
                <a:solidFill>
                  <a:srgbClr val="FFFFFF"/>
                </a:solidFill>
              </a:rPr>
              <a:t>Property Magnitude = </a:t>
            </a:r>
            <a:r>
              <a:rPr lang="en-AU" sz="1600" dirty="0">
                <a:solidFill>
                  <a:srgbClr val="92D050"/>
                </a:solidFill>
              </a:rPr>
              <a:t>78.5</a:t>
            </a:r>
          </a:p>
          <a:p>
            <a:pPr lvl="1"/>
            <a:endParaRPr lang="en-AU" sz="1600" dirty="0">
              <a:solidFill>
                <a:srgbClr val="92D050"/>
              </a:solidFill>
            </a:endParaRPr>
          </a:p>
          <a:p>
            <a:pPr lvl="1"/>
            <a:r>
              <a:rPr lang="en-AU" sz="1600" dirty="0">
                <a:solidFill>
                  <a:schemeClr val="bg1"/>
                </a:solidFill>
              </a:rPr>
              <a:t>Tensile Strength of Recommended alloy = </a:t>
            </a:r>
            <a:r>
              <a:rPr lang="en-AU" sz="1600" dirty="0">
                <a:solidFill>
                  <a:srgbClr val="92D050"/>
                </a:solidFill>
              </a:rPr>
              <a:t>80</a:t>
            </a:r>
          </a:p>
        </p:txBody>
      </p:sp>
      <p:graphicFrame>
        <p:nvGraphicFramePr>
          <p:cNvPr id="5" name="Table 4">
            <a:extLst>
              <a:ext uri="{FF2B5EF4-FFF2-40B4-BE49-F238E27FC236}">
                <a16:creationId xmlns:a16="http://schemas.microsoft.com/office/drawing/2014/main" id="{0B3B362D-A429-43A3-BD9A-B492057F5096}"/>
              </a:ext>
            </a:extLst>
          </p:cNvPr>
          <p:cNvGraphicFramePr>
            <a:graphicFrameLocks noGrp="1"/>
          </p:cNvGraphicFramePr>
          <p:nvPr>
            <p:extLst>
              <p:ext uri="{D42A27DB-BD31-4B8C-83A1-F6EECF244321}">
                <p14:modId xmlns:p14="http://schemas.microsoft.com/office/powerpoint/2010/main" val="736510810"/>
              </p:ext>
            </p:extLst>
          </p:nvPr>
        </p:nvGraphicFramePr>
        <p:xfrm>
          <a:off x="5001491" y="1392382"/>
          <a:ext cx="6899559" cy="1699769"/>
        </p:xfrm>
        <a:graphic>
          <a:graphicData uri="http://schemas.openxmlformats.org/drawingml/2006/table">
            <a:tbl>
              <a:tblPr firstRow="1" bandRow="1"/>
              <a:tblGrid>
                <a:gridCol w="885160">
                  <a:extLst>
                    <a:ext uri="{9D8B030D-6E8A-4147-A177-3AD203B41FA5}">
                      <a16:colId xmlns:a16="http://schemas.microsoft.com/office/drawing/2014/main" val="1174910543"/>
                    </a:ext>
                  </a:extLst>
                </a:gridCol>
                <a:gridCol w="615794">
                  <a:extLst>
                    <a:ext uri="{9D8B030D-6E8A-4147-A177-3AD203B41FA5}">
                      <a16:colId xmlns:a16="http://schemas.microsoft.com/office/drawing/2014/main" val="4213044197"/>
                    </a:ext>
                  </a:extLst>
                </a:gridCol>
                <a:gridCol w="2289708">
                  <a:extLst>
                    <a:ext uri="{9D8B030D-6E8A-4147-A177-3AD203B41FA5}">
                      <a16:colId xmlns:a16="http://schemas.microsoft.com/office/drawing/2014/main" val="1120110391"/>
                    </a:ext>
                  </a:extLst>
                </a:gridCol>
                <a:gridCol w="505599">
                  <a:extLst>
                    <a:ext uri="{9D8B030D-6E8A-4147-A177-3AD203B41FA5}">
                      <a16:colId xmlns:a16="http://schemas.microsoft.com/office/drawing/2014/main" val="566700938"/>
                    </a:ext>
                  </a:extLst>
                </a:gridCol>
                <a:gridCol w="433883">
                  <a:extLst>
                    <a:ext uri="{9D8B030D-6E8A-4147-A177-3AD203B41FA5}">
                      <a16:colId xmlns:a16="http://schemas.microsoft.com/office/drawing/2014/main" val="3880225422"/>
                    </a:ext>
                  </a:extLst>
                </a:gridCol>
                <a:gridCol w="433883">
                  <a:extLst>
                    <a:ext uri="{9D8B030D-6E8A-4147-A177-3AD203B41FA5}">
                      <a16:colId xmlns:a16="http://schemas.microsoft.com/office/drawing/2014/main" val="2411741341"/>
                    </a:ext>
                  </a:extLst>
                </a:gridCol>
                <a:gridCol w="433883">
                  <a:extLst>
                    <a:ext uri="{9D8B030D-6E8A-4147-A177-3AD203B41FA5}">
                      <a16:colId xmlns:a16="http://schemas.microsoft.com/office/drawing/2014/main" val="223941854"/>
                    </a:ext>
                  </a:extLst>
                </a:gridCol>
                <a:gridCol w="433883">
                  <a:extLst>
                    <a:ext uri="{9D8B030D-6E8A-4147-A177-3AD203B41FA5}">
                      <a16:colId xmlns:a16="http://schemas.microsoft.com/office/drawing/2014/main" val="3277200494"/>
                    </a:ext>
                  </a:extLst>
                </a:gridCol>
                <a:gridCol w="433883">
                  <a:extLst>
                    <a:ext uri="{9D8B030D-6E8A-4147-A177-3AD203B41FA5}">
                      <a16:colId xmlns:a16="http://schemas.microsoft.com/office/drawing/2014/main" val="1632583102"/>
                    </a:ext>
                  </a:extLst>
                </a:gridCol>
                <a:gridCol w="433883">
                  <a:extLst>
                    <a:ext uri="{9D8B030D-6E8A-4147-A177-3AD203B41FA5}">
                      <a16:colId xmlns:a16="http://schemas.microsoft.com/office/drawing/2014/main" val="3827289826"/>
                    </a:ext>
                  </a:extLst>
                </a:gridCol>
              </a:tblGrid>
              <a:tr h="293221">
                <a:tc>
                  <a:txBody>
                    <a:bodyPr/>
                    <a:lstStyle/>
                    <a:p>
                      <a:pPr algn="ctr" fontAlgn="b"/>
                      <a:r>
                        <a:rPr lang="en-AU" sz="1000" b="1" i="0" u="none" strike="noStrike" dirty="0">
                          <a:solidFill>
                            <a:srgbClr val="000000"/>
                          </a:solidFill>
                          <a:effectLst/>
                          <a:latin typeface="Calibri" panose="020F0502020204030204" pitchFamily="34" charset="0"/>
                        </a:rPr>
                        <a:t>Confidence %</a:t>
                      </a:r>
                    </a:p>
                  </a:txBody>
                  <a:tcPr marL="2293" marR="2293" marT="2293" marB="0" anchor="ctr">
                    <a:lnL>
                      <a:noFill/>
                    </a:lnL>
                    <a:lnR>
                      <a:noFill/>
                    </a:lnR>
                    <a:lnT>
                      <a:noFill/>
                    </a:lnT>
                    <a:lnB>
                      <a:noFill/>
                    </a:lnB>
                    <a:solidFill>
                      <a:schemeClr val="bg1">
                        <a:lumMod val="75000"/>
                      </a:schemeClr>
                    </a:solidFill>
                  </a:tcPr>
                </a:tc>
                <a:tc>
                  <a:txBody>
                    <a:bodyPr/>
                    <a:lstStyle/>
                    <a:p>
                      <a:pPr algn="ctr" fontAlgn="b"/>
                      <a:r>
                        <a:rPr lang="en-AU" sz="1000" b="1" i="0" u="none" strike="noStrike" dirty="0">
                          <a:solidFill>
                            <a:srgbClr val="000000"/>
                          </a:solidFill>
                          <a:effectLst/>
                          <a:latin typeface="Calibri" panose="020F0502020204030204" pitchFamily="34" charset="0"/>
                        </a:rPr>
                        <a:t>Form</a:t>
                      </a:r>
                    </a:p>
                  </a:txBody>
                  <a:tcPr marL="2293" marR="2293" marT="2293" marB="0" anchor="ctr">
                    <a:lnL>
                      <a:noFill/>
                    </a:lnL>
                    <a:lnR>
                      <a:noFill/>
                    </a:lnR>
                    <a:lnT>
                      <a:noFill/>
                    </a:lnT>
                    <a:lnB>
                      <a:noFill/>
                    </a:lnB>
                    <a:solidFill>
                      <a:schemeClr val="bg1">
                        <a:lumMod val="75000"/>
                      </a:schemeClr>
                    </a:solidFill>
                  </a:tcPr>
                </a:tc>
                <a:tc>
                  <a:txBody>
                    <a:bodyPr/>
                    <a:lstStyle/>
                    <a:p>
                      <a:pPr algn="ctr" fontAlgn="b"/>
                      <a:r>
                        <a:rPr lang="en-AU" sz="1000" b="1" i="0" u="none" strike="noStrike" dirty="0">
                          <a:solidFill>
                            <a:srgbClr val="000000"/>
                          </a:solidFill>
                          <a:effectLst/>
                          <a:latin typeface="Calibri" panose="020F0502020204030204" pitchFamily="34" charset="0"/>
                        </a:rPr>
                        <a:t>Temper</a:t>
                      </a:r>
                    </a:p>
                  </a:txBody>
                  <a:tcPr marL="2293" marR="2293" marT="2293" marB="0" anchor="ctr">
                    <a:lnL>
                      <a:noFill/>
                    </a:lnL>
                    <a:lnR>
                      <a:noFill/>
                    </a:lnR>
                    <a:lnT>
                      <a:noFill/>
                    </a:lnT>
                    <a:lnB>
                      <a:noFill/>
                    </a:lnB>
                    <a:solidFill>
                      <a:schemeClr val="bg1">
                        <a:lumMod val="75000"/>
                      </a:schemeClr>
                    </a:solidFill>
                  </a:tcPr>
                </a:tc>
                <a:tc>
                  <a:txBody>
                    <a:bodyPr/>
                    <a:lstStyle/>
                    <a:p>
                      <a:pPr algn="ctr" fontAlgn="b"/>
                      <a:r>
                        <a:rPr lang="en-AU" sz="1000" b="1" i="0" u="none" strike="noStrike" dirty="0">
                          <a:solidFill>
                            <a:srgbClr val="000000"/>
                          </a:solidFill>
                          <a:effectLst/>
                          <a:latin typeface="Calibri" panose="020F0502020204030204" pitchFamily="34" charset="0"/>
                        </a:rPr>
                        <a:t>Cu</a:t>
                      </a:r>
                    </a:p>
                  </a:txBody>
                  <a:tcPr marL="2293" marR="2293" marT="2293" marB="0" anchor="ctr">
                    <a:lnL>
                      <a:noFill/>
                    </a:lnL>
                    <a:lnR>
                      <a:noFill/>
                    </a:lnR>
                    <a:lnT>
                      <a:noFill/>
                    </a:lnT>
                    <a:lnB>
                      <a:noFill/>
                    </a:lnB>
                    <a:solidFill>
                      <a:schemeClr val="bg1">
                        <a:lumMod val="75000"/>
                      </a:schemeClr>
                    </a:solidFill>
                  </a:tcPr>
                </a:tc>
                <a:tc>
                  <a:txBody>
                    <a:bodyPr/>
                    <a:lstStyle/>
                    <a:p>
                      <a:pPr algn="ctr" fontAlgn="b"/>
                      <a:r>
                        <a:rPr lang="en-AU" sz="1000" b="1" i="0" u="none" strike="noStrike" dirty="0">
                          <a:solidFill>
                            <a:srgbClr val="000000"/>
                          </a:solidFill>
                          <a:effectLst/>
                          <a:latin typeface="Calibri" panose="020F0502020204030204" pitchFamily="34" charset="0"/>
                        </a:rPr>
                        <a:t>Pb</a:t>
                      </a:r>
                    </a:p>
                  </a:txBody>
                  <a:tcPr marL="2293" marR="2293" marT="2293" marB="0" anchor="ctr">
                    <a:lnL>
                      <a:noFill/>
                    </a:lnL>
                    <a:lnR>
                      <a:noFill/>
                    </a:lnR>
                    <a:lnT>
                      <a:noFill/>
                    </a:lnT>
                    <a:lnB>
                      <a:noFill/>
                    </a:lnB>
                    <a:solidFill>
                      <a:schemeClr val="bg1">
                        <a:lumMod val="75000"/>
                      </a:schemeClr>
                    </a:solidFill>
                  </a:tcPr>
                </a:tc>
                <a:tc>
                  <a:txBody>
                    <a:bodyPr/>
                    <a:lstStyle/>
                    <a:p>
                      <a:pPr algn="ctr" fontAlgn="b"/>
                      <a:r>
                        <a:rPr lang="en-AU" sz="1000" b="1" i="0" u="none" strike="noStrike" dirty="0">
                          <a:solidFill>
                            <a:srgbClr val="000000"/>
                          </a:solidFill>
                          <a:effectLst/>
                          <a:latin typeface="Calibri" panose="020F0502020204030204" pitchFamily="34" charset="0"/>
                        </a:rPr>
                        <a:t>Zn</a:t>
                      </a:r>
                    </a:p>
                  </a:txBody>
                  <a:tcPr marL="2293" marR="2293" marT="2293" marB="0" anchor="ctr">
                    <a:lnL>
                      <a:noFill/>
                    </a:lnL>
                    <a:lnR>
                      <a:noFill/>
                    </a:lnR>
                    <a:lnT>
                      <a:noFill/>
                    </a:lnT>
                    <a:lnB>
                      <a:noFill/>
                    </a:lnB>
                    <a:solidFill>
                      <a:schemeClr val="bg1">
                        <a:lumMod val="75000"/>
                      </a:schemeClr>
                    </a:solidFill>
                  </a:tcPr>
                </a:tc>
                <a:tc>
                  <a:txBody>
                    <a:bodyPr/>
                    <a:lstStyle/>
                    <a:p>
                      <a:pPr algn="ctr" fontAlgn="b"/>
                      <a:r>
                        <a:rPr lang="en-AU" sz="1000" b="1" i="0" u="none" strike="noStrike" dirty="0">
                          <a:solidFill>
                            <a:srgbClr val="000000"/>
                          </a:solidFill>
                          <a:effectLst/>
                          <a:latin typeface="Calibri" panose="020F0502020204030204" pitchFamily="34" charset="0"/>
                        </a:rPr>
                        <a:t>Fe</a:t>
                      </a:r>
                    </a:p>
                  </a:txBody>
                  <a:tcPr marL="2293" marR="2293" marT="2293" marB="0" anchor="ctr">
                    <a:lnL>
                      <a:noFill/>
                    </a:lnL>
                    <a:lnR>
                      <a:noFill/>
                    </a:lnR>
                    <a:lnT>
                      <a:noFill/>
                    </a:lnT>
                    <a:lnB>
                      <a:noFill/>
                    </a:lnB>
                    <a:solidFill>
                      <a:schemeClr val="bg1">
                        <a:lumMod val="75000"/>
                      </a:schemeClr>
                    </a:solidFill>
                  </a:tcPr>
                </a:tc>
                <a:tc>
                  <a:txBody>
                    <a:bodyPr/>
                    <a:lstStyle/>
                    <a:p>
                      <a:pPr algn="ctr" fontAlgn="b"/>
                      <a:r>
                        <a:rPr lang="en-AU" sz="1000" b="1" i="0" u="none" strike="noStrike" dirty="0">
                          <a:solidFill>
                            <a:srgbClr val="000000"/>
                          </a:solidFill>
                          <a:effectLst/>
                          <a:latin typeface="Calibri" panose="020F0502020204030204" pitchFamily="34" charset="0"/>
                        </a:rPr>
                        <a:t>P</a:t>
                      </a:r>
                    </a:p>
                  </a:txBody>
                  <a:tcPr marL="2293" marR="2293" marT="2293" marB="0" anchor="ctr">
                    <a:lnL>
                      <a:noFill/>
                    </a:lnL>
                    <a:lnR>
                      <a:noFill/>
                    </a:lnR>
                    <a:lnT>
                      <a:noFill/>
                    </a:lnT>
                    <a:lnB>
                      <a:noFill/>
                    </a:lnB>
                    <a:solidFill>
                      <a:schemeClr val="bg1">
                        <a:lumMod val="75000"/>
                      </a:schemeClr>
                    </a:solidFill>
                  </a:tcPr>
                </a:tc>
                <a:tc>
                  <a:txBody>
                    <a:bodyPr/>
                    <a:lstStyle/>
                    <a:p>
                      <a:pPr algn="ctr" fontAlgn="b"/>
                      <a:r>
                        <a:rPr lang="en-AU" sz="1000" b="1" i="0" u="none" strike="noStrike" dirty="0">
                          <a:solidFill>
                            <a:srgbClr val="000000"/>
                          </a:solidFill>
                          <a:effectLst/>
                          <a:latin typeface="Calibri" panose="020F0502020204030204" pitchFamily="34" charset="0"/>
                        </a:rPr>
                        <a:t>Ni</a:t>
                      </a:r>
                    </a:p>
                  </a:txBody>
                  <a:tcPr marL="2293" marR="2293" marT="2293" marB="0" anchor="ctr">
                    <a:lnL>
                      <a:noFill/>
                    </a:lnL>
                    <a:lnR>
                      <a:noFill/>
                    </a:lnR>
                    <a:lnT>
                      <a:noFill/>
                    </a:lnT>
                    <a:lnB>
                      <a:noFill/>
                    </a:lnB>
                    <a:solidFill>
                      <a:schemeClr val="bg1">
                        <a:lumMod val="75000"/>
                      </a:schemeClr>
                    </a:solidFill>
                  </a:tcPr>
                </a:tc>
                <a:tc>
                  <a:txBody>
                    <a:bodyPr/>
                    <a:lstStyle/>
                    <a:p>
                      <a:pPr algn="ctr" fontAlgn="b"/>
                      <a:r>
                        <a:rPr lang="en-AU" sz="1000" b="1" i="0" u="none" strike="noStrike" dirty="0">
                          <a:solidFill>
                            <a:srgbClr val="000000"/>
                          </a:solidFill>
                          <a:effectLst/>
                          <a:latin typeface="Calibri" panose="020F0502020204030204" pitchFamily="34" charset="0"/>
                        </a:rPr>
                        <a:t>Sn</a:t>
                      </a:r>
                    </a:p>
                  </a:txBody>
                  <a:tcPr marL="2293" marR="2293" marT="2293" marB="0" anchor="ctr">
                    <a:lnL>
                      <a:noFill/>
                    </a:lnL>
                    <a:lnR>
                      <a:noFill/>
                    </a:lnR>
                    <a:lnT>
                      <a:noFill/>
                    </a:lnT>
                    <a:lnB>
                      <a:noFill/>
                    </a:lnB>
                    <a:solidFill>
                      <a:schemeClr val="bg1">
                        <a:lumMod val="75000"/>
                      </a:schemeClr>
                    </a:solidFill>
                  </a:tcPr>
                </a:tc>
                <a:extLst>
                  <a:ext uri="{0D108BD9-81ED-4DB2-BD59-A6C34878D82A}">
                    <a16:rowId xmlns:a16="http://schemas.microsoft.com/office/drawing/2014/main" val="305946418"/>
                  </a:ext>
                </a:extLst>
              </a:tr>
              <a:tr h="526885">
                <a:tc>
                  <a:txBody>
                    <a:bodyPr/>
                    <a:lstStyle/>
                    <a:p>
                      <a:pPr algn="ctr" fontAlgn="b"/>
                      <a:r>
                        <a:rPr lang="en-AU" sz="1000" b="0" i="0" u="none" strike="noStrike" dirty="0">
                          <a:solidFill>
                            <a:srgbClr val="000000"/>
                          </a:solidFill>
                          <a:effectLst/>
                          <a:latin typeface="Calibri" panose="020F0502020204030204" pitchFamily="34" charset="0"/>
                        </a:rPr>
                        <a:t>100</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wire</a:t>
                      </a:r>
                    </a:p>
                  </a:txBody>
                  <a:tcPr marL="2293" marR="2293" marT="2293" marB="0" anchor="ctr">
                    <a:lnL>
                      <a:noFill/>
                    </a:lnL>
                    <a:lnR>
                      <a:noFill/>
                    </a:lnR>
                    <a:lnT>
                      <a:noFill/>
                    </a:lnT>
                    <a:lnB>
                      <a:noFill/>
                    </a:lnB>
                  </a:tcPr>
                </a:tc>
                <a:tc>
                  <a:txBody>
                    <a:bodyPr/>
                    <a:lstStyle/>
                    <a:p>
                      <a:pPr algn="ctr" fontAlgn="b"/>
                      <a:r>
                        <a:rPr lang="en-GB" sz="1000" b="0" i="0" u="none" strike="noStrike" dirty="0">
                          <a:solidFill>
                            <a:srgbClr val="000000"/>
                          </a:solidFill>
                          <a:effectLst/>
                          <a:latin typeface="Calibri" panose="020F0502020204030204" pitchFamily="34" charset="0"/>
                        </a:rPr>
                        <a:t>Precipitation Heat Treated or Spinodal Heat Treated and 1/2 Hard</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97.55</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0.6</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0.05</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0.05</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0.2</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1.5</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0.05</a:t>
                      </a:r>
                    </a:p>
                  </a:txBody>
                  <a:tcPr marL="2293" marR="2293" marT="2293" marB="0" anchor="ctr">
                    <a:lnL>
                      <a:noFill/>
                    </a:lnL>
                    <a:lnR>
                      <a:noFill/>
                    </a:lnR>
                    <a:lnT>
                      <a:noFill/>
                    </a:lnT>
                    <a:lnB>
                      <a:noFill/>
                    </a:lnB>
                  </a:tcPr>
                </a:tc>
                <a:extLst>
                  <a:ext uri="{0D108BD9-81ED-4DB2-BD59-A6C34878D82A}">
                    <a16:rowId xmlns:a16="http://schemas.microsoft.com/office/drawing/2014/main" val="4076675697"/>
                  </a:ext>
                </a:extLst>
              </a:tr>
              <a:tr h="293221">
                <a:tc>
                  <a:txBody>
                    <a:bodyPr/>
                    <a:lstStyle/>
                    <a:p>
                      <a:pPr algn="ctr" fontAlgn="b"/>
                      <a:r>
                        <a:rPr lang="en-AU" sz="1000" b="0" i="0" u="none" strike="noStrike" dirty="0">
                          <a:solidFill>
                            <a:srgbClr val="000000"/>
                          </a:solidFill>
                          <a:effectLst/>
                          <a:latin typeface="Calibri" panose="020F0502020204030204" pitchFamily="34" charset="0"/>
                        </a:rPr>
                        <a:t>100</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strip</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Extra Hard</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88.5</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0.05</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10.96</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0.03</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0.06</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0.8</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0.7</a:t>
                      </a:r>
                    </a:p>
                  </a:txBody>
                  <a:tcPr marL="2293" marR="2293" marT="2293" marB="0" anchor="ctr">
                    <a:lnL>
                      <a:noFill/>
                    </a:lnL>
                    <a:lnR>
                      <a:noFill/>
                    </a:lnR>
                    <a:lnT>
                      <a:noFill/>
                    </a:lnT>
                    <a:lnB>
                      <a:noFill/>
                    </a:lnB>
                  </a:tcPr>
                </a:tc>
                <a:extLst>
                  <a:ext uri="{0D108BD9-81ED-4DB2-BD59-A6C34878D82A}">
                    <a16:rowId xmlns:a16="http://schemas.microsoft.com/office/drawing/2014/main" val="3574411231"/>
                  </a:ext>
                </a:extLst>
              </a:tr>
              <a:tr h="293221">
                <a:tc>
                  <a:txBody>
                    <a:bodyPr/>
                    <a:lstStyle/>
                    <a:p>
                      <a:pPr algn="ctr" fontAlgn="b"/>
                      <a:r>
                        <a:rPr lang="en-AU" sz="1000" b="0" i="0" u="none" strike="noStrike" dirty="0">
                          <a:solidFill>
                            <a:srgbClr val="000000"/>
                          </a:solidFill>
                          <a:effectLst/>
                          <a:latin typeface="Calibri" panose="020F0502020204030204" pitchFamily="34" charset="0"/>
                        </a:rPr>
                        <a:t>92.5</a:t>
                      </a:r>
                    </a:p>
                  </a:txBody>
                  <a:tcPr marL="2293" marR="2293" marT="2293" marB="0" anchor="ctr">
                    <a:lnL>
                      <a:noFill/>
                    </a:lnL>
                    <a:lnR>
                      <a:noFill/>
                    </a:lnR>
                    <a:lnT>
                      <a:noFill/>
                    </a:lnT>
                    <a:lnB>
                      <a:noFill/>
                    </a:lnB>
                    <a:solidFill>
                      <a:srgbClr val="FFC000"/>
                    </a:solidFill>
                  </a:tcPr>
                </a:tc>
                <a:tc>
                  <a:txBody>
                    <a:bodyPr/>
                    <a:lstStyle/>
                    <a:p>
                      <a:pPr algn="ctr" fontAlgn="b"/>
                      <a:r>
                        <a:rPr lang="en-AU" sz="1000" b="0" i="0" u="none" strike="noStrike" dirty="0">
                          <a:solidFill>
                            <a:srgbClr val="000000"/>
                          </a:solidFill>
                          <a:effectLst/>
                          <a:latin typeface="Calibri" panose="020F0502020204030204" pitchFamily="34" charset="0"/>
                        </a:rPr>
                        <a:t>products</a:t>
                      </a:r>
                    </a:p>
                  </a:txBody>
                  <a:tcPr marL="2293" marR="2293" marT="2293" marB="0" anchor="ctr">
                    <a:lnL>
                      <a:noFill/>
                    </a:lnL>
                    <a:lnR>
                      <a:noFill/>
                    </a:lnR>
                    <a:lnT>
                      <a:noFill/>
                    </a:lnT>
                    <a:lnB>
                      <a:noFill/>
                    </a:lnB>
                    <a:solidFill>
                      <a:srgbClr val="FFC000"/>
                    </a:solidFill>
                  </a:tcPr>
                </a:tc>
                <a:tc>
                  <a:txBody>
                    <a:bodyPr/>
                    <a:lstStyle/>
                    <a:p>
                      <a:pPr algn="ctr" fontAlgn="b"/>
                      <a:r>
                        <a:rPr lang="en-AU" sz="1000" b="0" i="0" u="none" strike="noStrike" dirty="0">
                          <a:solidFill>
                            <a:srgbClr val="000000"/>
                          </a:solidFill>
                          <a:effectLst/>
                          <a:latin typeface="Calibri" panose="020F0502020204030204" pitchFamily="34" charset="0"/>
                        </a:rPr>
                        <a:t>Extra Hard</a:t>
                      </a:r>
                    </a:p>
                  </a:txBody>
                  <a:tcPr marL="2293" marR="2293" marT="2293" marB="0" anchor="ctr">
                    <a:lnL>
                      <a:noFill/>
                    </a:lnL>
                    <a:lnR>
                      <a:noFill/>
                    </a:lnR>
                    <a:lnT>
                      <a:noFill/>
                    </a:lnT>
                    <a:lnB>
                      <a:noFill/>
                    </a:lnB>
                    <a:solidFill>
                      <a:srgbClr val="FFC000"/>
                    </a:solidFill>
                  </a:tcPr>
                </a:tc>
                <a:tc>
                  <a:txBody>
                    <a:bodyPr/>
                    <a:lstStyle/>
                    <a:p>
                      <a:pPr algn="ctr" fontAlgn="b"/>
                      <a:r>
                        <a:rPr lang="en-AU" sz="1000" b="0" i="0" u="none" strike="noStrike" dirty="0">
                          <a:solidFill>
                            <a:srgbClr val="000000"/>
                          </a:solidFill>
                          <a:effectLst/>
                          <a:latin typeface="Calibri" panose="020F0502020204030204" pitchFamily="34" charset="0"/>
                        </a:rPr>
                        <a:t>97.377</a:t>
                      </a:r>
                    </a:p>
                  </a:txBody>
                  <a:tcPr marL="2293" marR="2293" marT="2293" marB="0" anchor="ctr">
                    <a:lnL>
                      <a:noFill/>
                    </a:lnL>
                    <a:lnR>
                      <a:noFill/>
                    </a:lnR>
                    <a:lnT>
                      <a:noFill/>
                    </a:lnT>
                    <a:lnB>
                      <a:noFill/>
                    </a:lnB>
                    <a:solidFill>
                      <a:srgbClr val="FFC000"/>
                    </a:solidFill>
                  </a:tcPr>
                </a:tc>
                <a:tc>
                  <a:txBody>
                    <a:bodyPr/>
                    <a:lstStyle/>
                    <a:p>
                      <a:pPr algn="ctr" fontAlgn="b"/>
                      <a:r>
                        <a:rPr lang="en-AU" sz="1000" b="0" i="0" u="none" strike="noStrike" dirty="0">
                          <a:solidFill>
                            <a:srgbClr val="000000"/>
                          </a:solidFill>
                          <a:effectLst/>
                          <a:latin typeface="Calibri" panose="020F0502020204030204" pitchFamily="34" charset="0"/>
                        </a:rPr>
                        <a:t>0.054</a:t>
                      </a:r>
                    </a:p>
                  </a:txBody>
                  <a:tcPr marL="2293" marR="2293" marT="2293" marB="0" anchor="ctr">
                    <a:lnL>
                      <a:noFill/>
                    </a:lnL>
                    <a:lnR>
                      <a:noFill/>
                    </a:lnR>
                    <a:lnT>
                      <a:noFill/>
                    </a:lnT>
                    <a:lnB>
                      <a:noFill/>
                    </a:lnB>
                    <a:solidFill>
                      <a:srgbClr val="FFC000"/>
                    </a:solidFill>
                  </a:tcPr>
                </a:tc>
                <a:tc>
                  <a:txBody>
                    <a:bodyPr/>
                    <a:lstStyle/>
                    <a:p>
                      <a:pPr algn="ctr" fontAlgn="b"/>
                      <a:r>
                        <a:rPr lang="en-AU" sz="1000" b="0" i="0" u="none" strike="noStrike" dirty="0">
                          <a:solidFill>
                            <a:srgbClr val="000000"/>
                          </a:solidFill>
                          <a:effectLst/>
                          <a:latin typeface="Calibri" panose="020F0502020204030204" pitchFamily="34" charset="0"/>
                        </a:rPr>
                        <a:t>0.311</a:t>
                      </a:r>
                    </a:p>
                  </a:txBody>
                  <a:tcPr marL="2293" marR="2293" marT="2293" marB="0" anchor="ctr">
                    <a:lnL>
                      <a:noFill/>
                    </a:lnL>
                    <a:lnR>
                      <a:noFill/>
                    </a:lnR>
                    <a:lnT>
                      <a:noFill/>
                    </a:lnT>
                    <a:lnB>
                      <a:noFill/>
                    </a:lnB>
                    <a:solidFill>
                      <a:srgbClr val="FFC000"/>
                    </a:solidFill>
                  </a:tcPr>
                </a:tc>
                <a:tc>
                  <a:txBody>
                    <a:bodyPr/>
                    <a:lstStyle/>
                    <a:p>
                      <a:pPr algn="ctr" fontAlgn="b"/>
                      <a:r>
                        <a:rPr lang="en-AU" sz="1000" b="0" i="0" u="none" strike="noStrike" dirty="0">
                          <a:solidFill>
                            <a:srgbClr val="000000"/>
                          </a:solidFill>
                          <a:effectLst/>
                          <a:latin typeface="Calibri" panose="020F0502020204030204" pitchFamily="34" charset="0"/>
                        </a:rPr>
                        <a:t>0.132</a:t>
                      </a:r>
                    </a:p>
                  </a:txBody>
                  <a:tcPr marL="2293" marR="2293" marT="2293" marB="0" anchor="ctr">
                    <a:lnL>
                      <a:noFill/>
                    </a:lnL>
                    <a:lnR>
                      <a:noFill/>
                    </a:lnR>
                    <a:lnT>
                      <a:noFill/>
                    </a:lnT>
                    <a:lnB>
                      <a:noFill/>
                    </a:lnB>
                    <a:solidFill>
                      <a:srgbClr val="FFC000"/>
                    </a:solidFill>
                  </a:tcPr>
                </a:tc>
                <a:tc>
                  <a:txBody>
                    <a:bodyPr/>
                    <a:lstStyle/>
                    <a:p>
                      <a:pPr algn="ctr" fontAlgn="b"/>
                      <a:r>
                        <a:rPr lang="en-AU" sz="1000" b="0" i="0" u="none" strike="noStrike" dirty="0">
                          <a:solidFill>
                            <a:srgbClr val="000000"/>
                          </a:solidFill>
                          <a:effectLst/>
                          <a:latin typeface="Calibri" panose="020F0502020204030204" pitchFamily="34" charset="0"/>
                        </a:rPr>
                        <a:t>0.215</a:t>
                      </a:r>
                    </a:p>
                  </a:txBody>
                  <a:tcPr marL="2293" marR="2293" marT="2293" marB="0" anchor="ctr">
                    <a:lnL>
                      <a:noFill/>
                    </a:lnL>
                    <a:lnR>
                      <a:noFill/>
                    </a:lnR>
                    <a:lnT>
                      <a:noFill/>
                    </a:lnT>
                    <a:lnB>
                      <a:noFill/>
                    </a:lnB>
                    <a:solidFill>
                      <a:srgbClr val="FFC000"/>
                    </a:solidFill>
                  </a:tcPr>
                </a:tc>
                <a:tc>
                  <a:txBody>
                    <a:bodyPr/>
                    <a:lstStyle/>
                    <a:p>
                      <a:pPr algn="ctr" fontAlgn="b"/>
                      <a:r>
                        <a:rPr lang="en-AU" sz="1000" b="0" i="0" u="none" strike="noStrike" dirty="0">
                          <a:solidFill>
                            <a:srgbClr val="000000"/>
                          </a:solidFill>
                          <a:effectLst/>
                          <a:latin typeface="Calibri" panose="020F0502020204030204" pitchFamily="34" charset="0"/>
                        </a:rPr>
                        <a:t>0.159</a:t>
                      </a:r>
                    </a:p>
                  </a:txBody>
                  <a:tcPr marL="2293" marR="2293" marT="2293" marB="0" anchor="ctr">
                    <a:lnL>
                      <a:noFill/>
                    </a:lnL>
                    <a:lnR>
                      <a:noFill/>
                    </a:lnR>
                    <a:lnT>
                      <a:noFill/>
                    </a:lnT>
                    <a:lnB>
                      <a:noFill/>
                    </a:lnB>
                    <a:solidFill>
                      <a:srgbClr val="FFC000"/>
                    </a:solidFill>
                  </a:tcPr>
                </a:tc>
                <a:tc>
                  <a:txBody>
                    <a:bodyPr/>
                    <a:lstStyle/>
                    <a:p>
                      <a:pPr algn="ctr" fontAlgn="b"/>
                      <a:r>
                        <a:rPr lang="en-AU" sz="1000" b="0" i="0" u="none" strike="noStrike" dirty="0">
                          <a:solidFill>
                            <a:srgbClr val="000000"/>
                          </a:solidFill>
                          <a:effectLst/>
                          <a:latin typeface="Calibri" panose="020F0502020204030204" pitchFamily="34" charset="0"/>
                        </a:rPr>
                        <a:t>1.751</a:t>
                      </a:r>
                    </a:p>
                  </a:txBody>
                  <a:tcPr marL="2293" marR="2293" marT="2293" marB="0" anchor="ctr">
                    <a:lnL>
                      <a:noFill/>
                    </a:lnL>
                    <a:lnR>
                      <a:noFill/>
                    </a:lnR>
                    <a:lnT>
                      <a:noFill/>
                    </a:lnT>
                    <a:lnB>
                      <a:noFill/>
                    </a:lnB>
                    <a:solidFill>
                      <a:srgbClr val="FFC000"/>
                    </a:solidFill>
                  </a:tcPr>
                </a:tc>
                <a:extLst>
                  <a:ext uri="{0D108BD9-81ED-4DB2-BD59-A6C34878D82A}">
                    <a16:rowId xmlns:a16="http://schemas.microsoft.com/office/drawing/2014/main" val="1845207609"/>
                  </a:ext>
                </a:extLst>
              </a:tr>
              <a:tr h="293221">
                <a:tc>
                  <a:txBody>
                    <a:bodyPr/>
                    <a:lstStyle/>
                    <a:p>
                      <a:pPr algn="ctr" fontAlgn="b"/>
                      <a:r>
                        <a:rPr lang="en-AU" sz="1000" b="0" i="0" u="none" strike="noStrike">
                          <a:solidFill>
                            <a:srgbClr val="000000"/>
                          </a:solidFill>
                          <a:effectLst/>
                          <a:latin typeface="Calibri" panose="020F0502020204030204" pitchFamily="34" charset="0"/>
                        </a:rPr>
                        <a:t>92.5</a:t>
                      </a:r>
                    </a:p>
                  </a:txBody>
                  <a:tcPr marL="2293" marR="2293" marT="2293" marB="0" anchor="ctr">
                    <a:lnL>
                      <a:noFill/>
                    </a:lnL>
                    <a:lnR>
                      <a:noFill/>
                    </a:lnR>
                    <a:lnT>
                      <a:noFill/>
                    </a:lnT>
                    <a:lnB>
                      <a:noFill/>
                    </a:lnB>
                  </a:tcPr>
                </a:tc>
                <a:tc>
                  <a:txBody>
                    <a:bodyPr/>
                    <a:lstStyle/>
                    <a:p>
                      <a:pPr algn="ctr" fontAlgn="b"/>
                      <a:r>
                        <a:rPr lang="en-AU" sz="1000" b="0" i="0" u="none" strike="noStrike">
                          <a:solidFill>
                            <a:srgbClr val="000000"/>
                          </a:solidFill>
                          <a:effectLst/>
                          <a:latin typeface="Calibri" panose="020F0502020204030204" pitchFamily="34" charset="0"/>
                        </a:rPr>
                        <a:t>products</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Extra Hard</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96.594</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0.051</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0.051</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0.051</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0.203</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1.017</a:t>
                      </a:r>
                    </a:p>
                  </a:txBody>
                  <a:tcPr marL="2293" marR="2293" marT="2293" marB="0" anchor="ctr">
                    <a:lnL>
                      <a:noFill/>
                    </a:lnL>
                    <a:lnR>
                      <a:noFill/>
                    </a:lnR>
                    <a:lnT>
                      <a:noFill/>
                    </a:lnT>
                    <a:lnB>
                      <a:noFill/>
                    </a:lnB>
                  </a:tcPr>
                </a:tc>
                <a:tc>
                  <a:txBody>
                    <a:bodyPr/>
                    <a:lstStyle/>
                    <a:p>
                      <a:pPr algn="ctr" fontAlgn="b"/>
                      <a:r>
                        <a:rPr lang="en-AU" sz="1000" b="0" i="0" u="none" strike="noStrike" dirty="0">
                          <a:solidFill>
                            <a:srgbClr val="000000"/>
                          </a:solidFill>
                          <a:effectLst/>
                          <a:latin typeface="Calibri" panose="020F0502020204030204" pitchFamily="34" charset="0"/>
                        </a:rPr>
                        <a:t>2.034</a:t>
                      </a:r>
                    </a:p>
                  </a:txBody>
                  <a:tcPr marL="2293" marR="2293" marT="2293" marB="0" anchor="ctr">
                    <a:lnL>
                      <a:noFill/>
                    </a:lnL>
                    <a:lnR>
                      <a:noFill/>
                    </a:lnR>
                    <a:lnT>
                      <a:noFill/>
                    </a:lnT>
                    <a:lnB>
                      <a:noFill/>
                    </a:lnB>
                  </a:tcPr>
                </a:tc>
                <a:extLst>
                  <a:ext uri="{0D108BD9-81ED-4DB2-BD59-A6C34878D82A}">
                    <a16:rowId xmlns:a16="http://schemas.microsoft.com/office/drawing/2014/main" val="212614887"/>
                  </a:ext>
                </a:extLst>
              </a:tr>
            </a:tbl>
          </a:graphicData>
        </a:graphic>
      </p:graphicFrame>
      <p:pic>
        <p:nvPicPr>
          <p:cNvPr id="6" name="Picture 5">
            <a:extLst>
              <a:ext uri="{FF2B5EF4-FFF2-40B4-BE49-F238E27FC236}">
                <a16:creationId xmlns:a16="http://schemas.microsoft.com/office/drawing/2014/main" id="{3D07DF2B-4383-46A0-9283-6EAA3FB07A7C}"/>
              </a:ext>
            </a:extLst>
          </p:cNvPr>
          <p:cNvPicPr>
            <a:picLocks noChangeAspect="1"/>
          </p:cNvPicPr>
          <p:nvPr/>
        </p:nvPicPr>
        <p:blipFill>
          <a:blip r:embed="rId2"/>
          <a:stretch>
            <a:fillRect/>
          </a:stretch>
        </p:blipFill>
        <p:spPr>
          <a:xfrm>
            <a:off x="5009397" y="4719188"/>
            <a:ext cx="7020194" cy="995811"/>
          </a:xfrm>
          <a:prstGeom prst="rect">
            <a:avLst/>
          </a:prstGeom>
        </p:spPr>
      </p:pic>
      <p:pic>
        <p:nvPicPr>
          <p:cNvPr id="7" name="Picture 6">
            <a:extLst>
              <a:ext uri="{FF2B5EF4-FFF2-40B4-BE49-F238E27FC236}">
                <a16:creationId xmlns:a16="http://schemas.microsoft.com/office/drawing/2014/main" id="{4F314BE8-5006-42FE-92FC-C7F1180809E0}"/>
              </a:ext>
            </a:extLst>
          </p:cNvPr>
          <p:cNvPicPr>
            <a:picLocks noChangeAspect="1"/>
          </p:cNvPicPr>
          <p:nvPr/>
        </p:nvPicPr>
        <p:blipFill>
          <a:blip r:embed="rId3"/>
          <a:stretch>
            <a:fillRect/>
          </a:stretch>
        </p:blipFill>
        <p:spPr>
          <a:xfrm>
            <a:off x="5050960" y="4384405"/>
            <a:ext cx="831965" cy="258584"/>
          </a:xfrm>
          <a:prstGeom prst="rect">
            <a:avLst/>
          </a:prstGeom>
        </p:spPr>
      </p:pic>
    </p:spTree>
    <p:extLst>
      <p:ext uri="{BB962C8B-B14F-4D97-AF65-F5344CB8AC3E}">
        <p14:creationId xmlns:p14="http://schemas.microsoft.com/office/powerpoint/2010/main" val="285315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65549F-D1C3-4E4A-B68B-D2EFD40851E9}"/>
              </a:ext>
            </a:extLst>
          </p:cNvPr>
          <p:cNvSpPr>
            <a:spLocks noGrp="1"/>
          </p:cNvSpPr>
          <p:nvPr>
            <p:ph type="title"/>
          </p:nvPr>
        </p:nvSpPr>
        <p:spPr>
          <a:xfrm>
            <a:off x="1045029" y="1092857"/>
            <a:ext cx="3669704" cy="4389120"/>
          </a:xfrm>
        </p:spPr>
        <p:txBody>
          <a:bodyPr>
            <a:normAutofit/>
          </a:bodyPr>
          <a:lstStyle/>
          <a:p>
            <a:r>
              <a:rPr lang="en-AU" sz="4000"/>
              <a:t>Limitations</a:t>
            </a:r>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CC63DA1-672E-4484-A70A-8D7EDE3AC5E8}"/>
              </a:ext>
            </a:extLst>
          </p:cNvPr>
          <p:cNvSpPr>
            <a:spLocks noGrp="1"/>
          </p:cNvSpPr>
          <p:nvPr>
            <p:ph idx="1"/>
          </p:nvPr>
        </p:nvSpPr>
        <p:spPr>
          <a:xfrm>
            <a:off x="5572679" y="1092857"/>
            <a:ext cx="5670087" cy="4389120"/>
          </a:xfrm>
        </p:spPr>
        <p:txBody>
          <a:bodyPr anchor="ctr">
            <a:normAutofit/>
          </a:bodyPr>
          <a:lstStyle/>
          <a:p>
            <a:r>
              <a:rPr lang="en-AU" sz="1600" dirty="0"/>
              <a:t>The system is most reliable when the specified value lies in the range of the training data values, for both physical properties. </a:t>
            </a:r>
          </a:p>
          <a:p>
            <a:pPr marL="457200" lvl="1" indent="0">
              <a:buNone/>
            </a:pPr>
            <a:r>
              <a:rPr lang="en-AU" sz="1600" dirty="0"/>
              <a:t>For instance, if we search for alloy compositions with tensile strength = 250 ksi, then the recommended alloys have an actual value of only 212 ksi. </a:t>
            </a:r>
          </a:p>
          <a:p>
            <a:pPr marL="457200" lvl="1" indent="0">
              <a:buNone/>
            </a:pPr>
            <a:endParaRPr lang="en-AU" sz="1600" dirty="0"/>
          </a:p>
          <a:p>
            <a:r>
              <a:rPr lang="en-AU" sz="1600" dirty="0"/>
              <a:t>The recommended alloys can only have the elements which are present in the training data. Since, the training data does not contain alloys with Carbon (which have shown to result in high tensile strength alloys), the recommendations do not have Carbon based alloys.</a:t>
            </a:r>
          </a:p>
          <a:p>
            <a:endParaRPr lang="en-AU" sz="1600" dirty="0"/>
          </a:p>
          <a:p>
            <a:r>
              <a:rPr lang="en-AU" sz="1600" dirty="0"/>
              <a:t>Due to the small size of the dataset for thermal conductivity it is hard to say if the datapoints are a good representative sample of all copper alloys (More alloy data needs to be added)</a:t>
            </a:r>
          </a:p>
        </p:txBody>
      </p:sp>
    </p:spTree>
    <p:extLst>
      <p:ext uri="{BB962C8B-B14F-4D97-AF65-F5344CB8AC3E}">
        <p14:creationId xmlns:p14="http://schemas.microsoft.com/office/powerpoint/2010/main" val="335164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1EE935E-817A-47E4-A605-2A064D643C03}"/>
              </a:ext>
            </a:extLst>
          </p:cNvPr>
          <p:cNvPicPr>
            <a:picLocks noChangeAspect="1"/>
          </p:cNvPicPr>
          <p:nvPr/>
        </p:nvPicPr>
        <p:blipFill rotWithShape="1">
          <a:blip r:embed="rId2"/>
          <a:srcRect l="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91638A-7719-41B1-8AF1-57425935600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Questions?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57241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9D00A-11F5-4C44-97F4-7D91B54670C2}"/>
              </a:ext>
            </a:extLst>
          </p:cNvPr>
          <p:cNvSpPr>
            <a:spLocks noGrp="1"/>
          </p:cNvSpPr>
          <p:nvPr>
            <p:ph type="title"/>
          </p:nvPr>
        </p:nvSpPr>
        <p:spPr>
          <a:xfrm>
            <a:off x="1043631" y="809898"/>
            <a:ext cx="9942716" cy="1554480"/>
          </a:xfrm>
        </p:spPr>
        <p:txBody>
          <a:bodyPr anchor="ctr">
            <a:normAutofit/>
          </a:bodyPr>
          <a:lstStyle/>
          <a:p>
            <a:r>
              <a:rPr lang="en-AU" sz="4800"/>
              <a:t>Outline</a:t>
            </a:r>
          </a:p>
        </p:txBody>
      </p:sp>
      <p:sp>
        <p:nvSpPr>
          <p:cNvPr id="3" name="Content Placeholder 2">
            <a:extLst>
              <a:ext uri="{FF2B5EF4-FFF2-40B4-BE49-F238E27FC236}">
                <a16:creationId xmlns:a16="http://schemas.microsoft.com/office/drawing/2014/main" id="{2AD5B63A-5FC9-483D-8FF3-BC26CF1D6469}"/>
              </a:ext>
            </a:extLst>
          </p:cNvPr>
          <p:cNvSpPr>
            <a:spLocks noGrp="1"/>
          </p:cNvSpPr>
          <p:nvPr>
            <p:ph idx="1"/>
          </p:nvPr>
        </p:nvSpPr>
        <p:spPr>
          <a:xfrm>
            <a:off x="1045028" y="3017522"/>
            <a:ext cx="9941319" cy="3124658"/>
          </a:xfrm>
        </p:spPr>
        <p:txBody>
          <a:bodyPr anchor="ctr">
            <a:normAutofit/>
          </a:bodyPr>
          <a:lstStyle/>
          <a:p>
            <a:r>
              <a:rPr lang="en-AU" sz="2000"/>
              <a:t>Introduction</a:t>
            </a:r>
          </a:p>
          <a:p>
            <a:r>
              <a:rPr lang="en-AU" sz="2000"/>
              <a:t>ML Model Selection</a:t>
            </a:r>
          </a:p>
          <a:p>
            <a:pPr lvl="1"/>
            <a:r>
              <a:rPr lang="en-AU" sz="2000"/>
              <a:t>For Tensile Strength Prediction</a:t>
            </a:r>
          </a:p>
          <a:p>
            <a:pPr lvl="1"/>
            <a:r>
              <a:rPr lang="en-AU" sz="2000"/>
              <a:t>For Thermal Conductivity Prediction</a:t>
            </a:r>
          </a:p>
          <a:p>
            <a:r>
              <a:rPr lang="en-AU" sz="2000"/>
              <a:t>Smart Alloy Generation System (SAGS)</a:t>
            </a:r>
          </a:p>
          <a:p>
            <a:r>
              <a:rPr lang="en-AU" sz="2000"/>
              <a:t>Results</a:t>
            </a:r>
          </a:p>
          <a:p>
            <a:r>
              <a:rPr lang="en-AU" sz="2000"/>
              <a:t>Limitations and Future Work</a:t>
            </a:r>
          </a:p>
          <a:p>
            <a:r>
              <a:rPr lang="en-AU" sz="2000"/>
              <a:t>Alloy Generation Demo</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33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F9F1-8C7F-4A1C-A5CA-E5C0AE06EF61}"/>
              </a:ext>
            </a:extLst>
          </p:cNvPr>
          <p:cNvSpPr>
            <a:spLocks noGrp="1"/>
          </p:cNvSpPr>
          <p:nvPr>
            <p:ph type="title"/>
          </p:nvPr>
        </p:nvSpPr>
        <p:spPr>
          <a:xfrm>
            <a:off x="838200" y="365125"/>
            <a:ext cx="10515600" cy="1325563"/>
          </a:xfrm>
        </p:spPr>
        <p:txBody>
          <a:bodyPr>
            <a:normAutofit/>
          </a:bodyPr>
          <a:lstStyle/>
          <a:p>
            <a:r>
              <a:rPr lang="en-AU" dirty="0"/>
              <a:t>Introduction</a:t>
            </a:r>
          </a:p>
        </p:txBody>
      </p:sp>
      <p:graphicFrame>
        <p:nvGraphicFramePr>
          <p:cNvPr id="5" name="Content Placeholder 2">
            <a:extLst>
              <a:ext uri="{FF2B5EF4-FFF2-40B4-BE49-F238E27FC236}">
                <a16:creationId xmlns:a16="http://schemas.microsoft.com/office/drawing/2014/main" id="{DF3F7FBD-0FE4-4D30-91DF-62D02CF0A4B8}"/>
              </a:ext>
            </a:extLst>
          </p:cNvPr>
          <p:cNvGraphicFramePr>
            <a:graphicFrameLocks noGrp="1"/>
          </p:cNvGraphicFramePr>
          <p:nvPr>
            <p:ph idx="1"/>
            <p:extLst>
              <p:ext uri="{D42A27DB-BD31-4B8C-83A1-F6EECF244321}">
                <p14:modId xmlns:p14="http://schemas.microsoft.com/office/powerpoint/2010/main" val="3198675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61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974E5-5BBD-4EEB-A791-E7463F80C0DD}"/>
              </a:ext>
            </a:extLst>
          </p:cNvPr>
          <p:cNvSpPr>
            <a:spLocks noGrp="1"/>
          </p:cNvSpPr>
          <p:nvPr>
            <p:ph type="title"/>
          </p:nvPr>
        </p:nvSpPr>
        <p:spPr>
          <a:xfrm>
            <a:off x="1045029" y="1092857"/>
            <a:ext cx="3669704" cy="4389120"/>
          </a:xfrm>
        </p:spPr>
        <p:txBody>
          <a:bodyPr>
            <a:normAutofit/>
          </a:bodyPr>
          <a:lstStyle/>
          <a:p>
            <a:r>
              <a:rPr lang="en-AU" sz="4000"/>
              <a:t>The Smart Alloy Generation System</a:t>
            </a:r>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1E228AF-7345-41C0-9F95-D31AB570E52C}"/>
              </a:ext>
            </a:extLst>
          </p:cNvPr>
          <p:cNvSpPr>
            <a:spLocks noGrp="1"/>
          </p:cNvSpPr>
          <p:nvPr>
            <p:ph idx="1"/>
          </p:nvPr>
        </p:nvSpPr>
        <p:spPr>
          <a:xfrm>
            <a:off x="5572679" y="1092857"/>
            <a:ext cx="5670087" cy="4389120"/>
          </a:xfrm>
        </p:spPr>
        <p:txBody>
          <a:bodyPr anchor="ctr">
            <a:normAutofit/>
          </a:bodyPr>
          <a:lstStyle/>
          <a:p>
            <a:pPr marL="0" indent="0">
              <a:buNone/>
            </a:pPr>
            <a:r>
              <a:rPr lang="en-AU" sz="2000" dirty="0"/>
              <a:t>Takes user input :</a:t>
            </a:r>
          </a:p>
          <a:p>
            <a:pPr marL="914400" lvl="1" indent="-457200">
              <a:buFont typeface="+mj-lt"/>
              <a:buAutoNum type="arabicPeriod"/>
            </a:pPr>
            <a:r>
              <a:rPr lang="en-AU" sz="2000" dirty="0"/>
              <a:t>Alloy property (</a:t>
            </a:r>
            <a:r>
              <a:rPr lang="en-AU" sz="2000" i="1" dirty="0"/>
              <a:t>Tensile Strength </a:t>
            </a:r>
            <a:r>
              <a:rPr lang="en-AU" sz="2000" dirty="0"/>
              <a:t>or </a:t>
            </a:r>
            <a:r>
              <a:rPr lang="en-AU" sz="2000" i="1" dirty="0"/>
              <a:t>Thermal Conductivity</a:t>
            </a:r>
            <a:r>
              <a:rPr lang="en-AU" sz="2000" dirty="0"/>
              <a:t>)</a:t>
            </a:r>
          </a:p>
          <a:p>
            <a:pPr marL="914400" lvl="1" indent="-457200">
              <a:buFont typeface="+mj-lt"/>
              <a:buAutoNum type="arabicPeriod"/>
            </a:pPr>
            <a:r>
              <a:rPr lang="en-AU" sz="2000" dirty="0"/>
              <a:t>Magnitude of selected property</a:t>
            </a:r>
          </a:p>
          <a:p>
            <a:pPr marL="457200" lvl="1" indent="0">
              <a:buNone/>
            </a:pPr>
            <a:endParaRPr lang="en-AU" sz="2000" dirty="0"/>
          </a:p>
          <a:p>
            <a:pPr marL="0" indent="0">
              <a:buNone/>
            </a:pPr>
            <a:r>
              <a:rPr lang="en-AU" sz="2000" dirty="0"/>
              <a:t>Returns : </a:t>
            </a:r>
          </a:p>
          <a:p>
            <a:pPr marL="971550" lvl="1" indent="-514350">
              <a:buFont typeface="+mj-lt"/>
              <a:buAutoNum type="arabicPeriod"/>
            </a:pPr>
            <a:r>
              <a:rPr lang="en-AU" sz="2000" dirty="0"/>
              <a:t>Alloy compositions </a:t>
            </a:r>
          </a:p>
          <a:p>
            <a:pPr marL="971550" lvl="1" indent="-514350">
              <a:buFont typeface="+mj-lt"/>
              <a:buAutoNum type="arabicPeriod"/>
            </a:pPr>
            <a:r>
              <a:rPr lang="en-AU" sz="2000" dirty="0"/>
              <a:t>Processing Conditions (for tensile strength based alloy recommendations)</a:t>
            </a:r>
          </a:p>
          <a:p>
            <a:pPr marL="971550" lvl="1" indent="-514350">
              <a:buFont typeface="+mj-lt"/>
              <a:buAutoNum type="arabicPeriod"/>
            </a:pPr>
            <a:endParaRPr lang="en-AU" sz="2000" dirty="0"/>
          </a:p>
          <a:p>
            <a:pPr marL="0" indent="0">
              <a:buNone/>
            </a:pPr>
            <a:r>
              <a:rPr lang="en-AU" sz="2000" b="1" dirty="0"/>
              <a:t>How?</a:t>
            </a:r>
            <a:r>
              <a:rPr lang="en-AU" sz="2000" dirty="0"/>
              <a:t> Using Machine Learning!</a:t>
            </a:r>
          </a:p>
        </p:txBody>
      </p:sp>
    </p:spTree>
    <p:extLst>
      <p:ext uri="{BB962C8B-B14F-4D97-AF65-F5344CB8AC3E}">
        <p14:creationId xmlns:p14="http://schemas.microsoft.com/office/powerpoint/2010/main" val="231301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703D-94CE-4086-A353-19682FFD840B}"/>
              </a:ext>
            </a:extLst>
          </p:cNvPr>
          <p:cNvSpPr>
            <a:spLocks noGrp="1"/>
          </p:cNvSpPr>
          <p:nvPr>
            <p:ph type="title"/>
          </p:nvPr>
        </p:nvSpPr>
        <p:spPr/>
        <p:txBody>
          <a:bodyPr/>
          <a:lstStyle/>
          <a:p>
            <a:r>
              <a:rPr lang="en-AU" dirty="0"/>
              <a:t>Tensile Strength prediction model</a:t>
            </a:r>
          </a:p>
        </p:txBody>
      </p:sp>
      <p:sp>
        <p:nvSpPr>
          <p:cNvPr id="4" name="Rectangle 3">
            <a:extLst>
              <a:ext uri="{FF2B5EF4-FFF2-40B4-BE49-F238E27FC236}">
                <a16:creationId xmlns:a16="http://schemas.microsoft.com/office/drawing/2014/main" id="{6BF81043-D525-491D-A41A-83A601DB506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4">
            <a:extLst>
              <a:ext uri="{FF2B5EF4-FFF2-40B4-BE49-F238E27FC236}">
                <a16:creationId xmlns:a16="http://schemas.microsoft.com/office/drawing/2014/main" id="{0FAAAD8C-6688-44E2-8972-93B5B524BADC}"/>
              </a:ext>
            </a:extLst>
          </p:cNvPr>
          <p:cNvSpPr>
            <a:spLocks noChangeArrowheads="1"/>
          </p:cNvSpPr>
          <p:nvPr/>
        </p:nvSpPr>
        <p:spPr bwMode="auto">
          <a:xfrm>
            <a:off x="0" y="2166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
            <a:extLst>
              <a:ext uri="{FF2B5EF4-FFF2-40B4-BE49-F238E27FC236}">
                <a16:creationId xmlns:a16="http://schemas.microsoft.com/office/drawing/2014/main" id="{64AB8820-57F3-4A73-8985-BBEC6FAE7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52" y="1805146"/>
            <a:ext cx="5565984" cy="33082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74E94C00-B707-44F2-B2CF-F1B65B44E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224" y="1970788"/>
            <a:ext cx="5043788" cy="3038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76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B9239-89B1-4241-80A0-AED3F13CC027}"/>
              </a:ext>
            </a:extLst>
          </p:cNvPr>
          <p:cNvSpPr>
            <a:spLocks noGrp="1"/>
          </p:cNvSpPr>
          <p:nvPr>
            <p:ph type="title"/>
          </p:nvPr>
        </p:nvSpPr>
        <p:spPr>
          <a:xfrm>
            <a:off x="701386" y="742951"/>
            <a:ext cx="3476625" cy="2083376"/>
          </a:xfrm>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Prediction Quality </a:t>
            </a:r>
            <a:r>
              <a:rPr lang="en-US" sz="2800" kern="1200" dirty="0">
                <a:solidFill>
                  <a:srgbClr val="FFFFFF"/>
                </a:solidFill>
                <a:latin typeface="+mj-lt"/>
                <a:ea typeface="+mj-ea"/>
                <a:cs typeface="+mj-cs"/>
              </a:rPr>
              <a:t>(Tensile Strength)</a:t>
            </a:r>
          </a:p>
        </p:txBody>
      </p:sp>
      <p:pic>
        <p:nvPicPr>
          <p:cNvPr id="4" name="Picture 3">
            <a:extLst>
              <a:ext uri="{FF2B5EF4-FFF2-40B4-BE49-F238E27FC236}">
                <a16:creationId xmlns:a16="http://schemas.microsoft.com/office/drawing/2014/main" id="{BADE3A3A-8D09-4D28-97F2-3A68D6A48ED3}"/>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147423"/>
            <a:ext cx="6553545" cy="4571095"/>
          </a:xfrm>
          <a:prstGeom prst="rect">
            <a:avLst/>
          </a:prstGeom>
          <a:noFill/>
        </p:spPr>
      </p:pic>
      <p:sp>
        <p:nvSpPr>
          <p:cNvPr id="11" name="Content Placeholder 2">
            <a:extLst>
              <a:ext uri="{FF2B5EF4-FFF2-40B4-BE49-F238E27FC236}">
                <a16:creationId xmlns:a16="http://schemas.microsoft.com/office/drawing/2014/main" id="{69D40CA1-7405-47E7-90CD-7F3A0DB5183E}"/>
              </a:ext>
            </a:extLst>
          </p:cNvPr>
          <p:cNvSpPr>
            <a:spLocks noGrp="1"/>
          </p:cNvSpPr>
          <p:nvPr>
            <p:ph idx="1"/>
          </p:nvPr>
        </p:nvSpPr>
        <p:spPr>
          <a:xfrm>
            <a:off x="547256" y="2611582"/>
            <a:ext cx="3990108" cy="3636817"/>
          </a:xfrm>
        </p:spPr>
        <p:txBody>
          <a:bodyPr>
            <a:normAutofit/>
          </a:bodyPr>
          <a:lstStyle/>
          <a:p>
            <a:pPr marL="0" indent="0">
              <a:buNone/>
            </a:pPr>
            <a:endParaRPr lang="en-AU" sz="2000" dirty="0">
              <a:solidFill>
                <a:schemeClr val="bg1"/>
              </a:solidFill>
            </a:endParaRPr>
          </a:p>
          <a:p>
            <a:pPr marL="0" indent="0">
              <a:buNone/>
            </a:pPr>
            <a:endParaRPr lang="en-AU" sz="2000" dirty="0">
              <a:solidFill>
                <a:schemeClr val="bg1"/>
              </a:solidFill>
            </a:endParaRPr>
          </a:p>
          <a:p>
            <a:pPr marL="0" indent="0">
              <a:buNone/>
            </a:pPr>
            <a:r>
              <a:rPr lang="en-AU" sz="2000" dirty="0">
                <a:solidFill>
                  <a:schemeClr val="bg1"/>
                </a:solidFill>
              </a:rPr>
              <a:t>10-Fold Cross-Validation Performance = </a:t>
            </a:r>
            <a:r>
              <a:rPr lang="en-AU" sz="2000" dirty="0">
                <a:solidFill>
                  <a:srgbClr val="92D050"/>
                </a:solidFill>
              </a:rPr>
              <a:t>92.55 %</a:t>
            </a:r>
          </a:p>
          <a:p>
            <a:pPr marL="0" indent="0">
              <a:buNone/>
            </a:pPr>
            <a:endParaRPr lang="en-AU" sz="2000" dirty="0">
              <a:solidFill>
                <a:schemeClr val="bg1"/>
              </a:solidFill>
            </a:endParaRPr>
          </a:p>
          <a:p>
            <a:pPr marL="0" indent="0">
              <a:buNone/>
            </a:pPr>
            <a:r>
              <a:rPr lang="en-AU" sz="2000" dirty="0">
                <a:solidFill>
                  <a:schemeClr val="bg1"/>
                </a:solidFill>
              </a:rPr>
              <a:t>Accuracy on Unseen Data = </a:t>
            </a:r>
            <a:r>
              <a:rPr lang="en-AU" sz="2000" dirty="0">
                <a:solidFill>
                  <a:srgbClr val="92D050"/>
                </a:solidFill>
              </a:rPr>
              <a:t>93.85%</a:t>
            </a:r>
          </a:p>
          <a:p>
            <a:endParaRPr lang="en-AU" sz="2000" dirty="0">
              <a:solidFill>
                <a:schemeClr val="bg1"/>
              </a:solidFill>
            </a:endParaRPr>
          </a:p>
        </p:txBody>
      </p:sp>
    </p:spTree>
    <p:extLst>
      <p:ext uri="{BB962C8B-B14F-4D97-AF65-F5344CB8AC3E}">
        <p14:creationId xmlns:p14="http://schemas.microsoft.com/office/powerpoint/2010/main" val="274486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703D-94CE-4086-A353-19682FFD840B}"/>
              </a:ext>
            </a:extLst>
          </p:cNvPr>
          <p:cNvSpPr>
            <a:spLocks noGrp="1"/>
          </p:cNvSpPr>
          <p:nvPr>
            <p:ph type="title"/>
          </p:nvPr>
        </p:nvSpPr>
        <p:spPr/>
        <p:txBody>
          <a:bodyPr/>
          <a:lstStyle/>
          <a:p>
            <a:r>
              <a:rPr lang="en-AU" dirty="0"/>
              <a:t>Thermal Conductivity prediction model</a:t>
            </a:r>
          </a:p>
        </p:txBody>
      </p:sp>
      <p:pic>
        <p:nvPicPr>
          <p:cNvPr id="8" name="Content Placeholder 7">
            <a:extLst>
              <a:ext uri="{FF2B5EF4-FFF2-40B4-BE49-F238E27FC236}">
                <a16:creationId xmlns:a16="http://schemas.microsoft.com/office/drawing/2014/main" id="{856BCFAC-27B3-4D96-9799-ABA3EBA96D3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3345" y="2038068"/>
            <a:ext cx="5396345" cy="3884752"/>
          </a:xfrm>
          <a:prstGeom prst="rect">
            <a:avLst/>
          </a:prstGeom>
          <a:noFill/>
          <a:ln>
            <a:noFill/>
          </a:ln>
        </p:spPr>
      </p:pic>
      <p:pic>
        <p:nvPicPr>
          <p:cNvPr id="9" name="Picture 8">
            <a:extLst>
              <a:ext uri="{FF2B5EF4-FFF2-40B4-BE49-F238E27FC236}">
                <a16:creationId xmlns:a16="http://schemas.microsoft.com/office/drawing/2014/main" id="{50CC80F2-211D-48A6-8DB8-B8D03E8E08E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2312" y="2057831"/>
            <a:ext cx="5396344" cy="3884752"/>
          </a:xfrm>
          <a:prstGeom prst="rect">
            <a:avLst/>
          </a:prstGeom>
          <a:noFill/>
          <a:ln>
            <a:noFill/>
          </a:ln>
        </p:spPr>
      </p:pic>
    </p:spTree>
    <p:extLst>
      <p:ext uri="{BB962C8B-B14F-4D97-AF65-F5344CB8AC3E}">
        <p14:creationId xmlns:p14="http://schemas.microsoft.com/office/powerpoint/2010/main" val="492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4464-66A0-4CFB-B46F-AC7C7660AE1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Hyperparameter Optimization</a:t>
            </a:r>
          </a:p>
        </p:txBody>
      </p:sp>
      <p:pic>
        <p:nvPicPr>
          <p:cNvPr id="4" name="Picture 3" descr="A screenshot of a cell phone&#10;&#10;Description automatically generated">
            <a:extLst>
              <a:ext uri="{FF2B5EF4-FFF2-40B4-BE49-F238E27FC236}">
                <a16:creationId xmlns:a16="http://schemas.microsoft.com/office/drawing/2014/main" id="{19D38C65-7F41-42E6-842C-9A77ADCCFBD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28675" y="1869956"/>
            <a:ext cx="10525125" cy="4262677"/>
          </a:xfrm>
          <a:prstGeom prst="rect">
            <a:avLst/>
          </a:prstGeom>
        </p:spPr>
      </p:pic>
    </p:spTree>
    <p:extLst>
      <p:ext uri="{BB962C8B-B14F-4D97-AF65-F5344CB8AC3E}">
        <p14:creationId xmlns:p14="http://schemas.microsoft.com/office/powerpoint/2010/main" val="50189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EB9239-89B1-4241-80A0-AED3F13CC027}"/>
              </a:ext>
            </a:extLst>
          </p:cNvPr>
          <p:cNvSpPr>
            <a:spLocks noGrp="1"/>
          </p:cNvSpPr>
          <p:nvPr>
            <p:ph type="title"/>
          </p:nvPr>
        </p:nvSpPr>
        <p:spPr>
          <a:xfrm>
            <a:off x="742950" y="742951"/>
            <a:ext cx="3476625" cy="2083376"/>
          </a:xfrm>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Prediction Quality </a:t>
            </a:r>
            <a:r>
              <a:rPr lang="en-US" sz="2400" kern="1200" dirty="0">
                <a:solidFill>
                  <a:srgbClr val="FFFFFF"/>
                </a:solidFill>
                <a:latin typeface="+mj-lt"/>
                <a:ea typeface="+mj-ea"/>
                <a:cs typeface="+mj-cs"/>
              </a:rPr>
              <a:t>(Thermal Conductivity)</a:t>
            </a:r>
          </a:p>
        </p:txBody>
      </p:sp>
      <p:sp>
        <p:nvSpPr>
          <p:cNvPr id="11" name="Content Placeholder 2">
            <a:extLst>
              <a:ext uri="{FF2B5EF4-FFF2-40B4-BE49-F238E27FC236}">
                <a16:creationId xmlns:a16="http://schemas.microsoft.com/office/drawing/2014/main" id="{69D40CA1-7405-47E7-90CD-7F3A0DB5183E}"/>
              </a:ext>
            </a:extLst>
          </p:cNvPr>
          <p:cNvSpPr>
            <a:spLocks noGrp="1"/>
          </p:cNvSpPr>
          <p:nvPr>
            <p:ph idx="1"/>
          </p:nvPr>
        </p:nvSpPr>
        <p:spPr>
          <a:xfrm>
            <a:off x="547256" y="2611582"/>
            <a:ext cx="3990108" cy="3636817"/>
          </a:xfrm>
        </p:spPr>
        <p:txBody>
          <a:bodyPr>
            <a:normAutofit/>
          </a:bodyPr>
          <a:lstStyle/>
          <a:p>
            <a:pPr marL="0" indent="0">
              <a:buNone/>
            </a:pPr>
            <a:endParaRPr lang="en-AU" sz="2000" dirty="0">
              <a:solidFill>
                <a:schemeClr val="bg1"/>
              </a:solidFill>
            </a:endParaRPr>
          </a:p>
          <a:p>
            <a:pPr marL="0" indent="0">
              <a:buNone/>
            </a:pPr>
            <a:endParaRPr lang="en-AU" sz="2000" dirty="0">
              <a:solidFill>
                <a:schemeClr val="bg1"/>
              </a:solidFill>
            </a:endParaRPr>
          </a:p>
          <a:p>
            <a:pPr marL="0" indent="0">
              <a:buNone/>
            </a:pPr>
            <a:r>
              <a:rPr lang="en-AU" sz="2000" dirty="0">
                <a:solidFill>
                  <a:schemeClr val="bg1"/>
                </a:solidFill>
              </a:rPr>
              <a:t>10-Fold Cross-Validation Performance = </a:t>
            </a:r>
            <a:r>
              <a:rPr lang="en-AU" sz="2000" dirty="0">
                <a:solidFill>
                  <a:srgbClr val="92D050"/>
                </a:solidFill>
              </a:rPr>
              <a:t>82.26 %</a:t>
            </a:r>
          </a:p>
          <a:p>
            <a:pPr marL="0" indent="0">
              <a:buNone/>
            </a:pPr>
            <a:endParaRPr lang="en-AU" sz="2000" dirty="0">
              <a:solidFill>
                <a:schemeClr val="bg1"/>
              </a:solidFill>
            </a:endParaRPr>
          </a:p>
          <a:p>
            <a:pPr marL="0" indent="0">
              <a:buNone/>
            </a:pPr>
            <a:r>
              <a:rPr lang="en-AU" sz="2000" dirty="0">
                <a:solidFill>
                  <a:schemeClr val="bg1"/>
                </a:solidFill>
              </a:rPr>
              <a:t>Accuracy on Unseen Data = </a:t>
            </a:r>
            <a:r>
              <a:rPr lang="en-AU" sz="2000" dirty="0">
                <a:solidFill>
                  <a:srgbClr val="92D050"/>
                </a:solidFill>
              </a:rPr>
              <a:t>83.17%</a:t>
            </a:r>
          </a:p>
          <a:p>
            <a:endParaRPr lang="en-AU" sz="2000" dirty="0">
              <a:solidFill>
                <a:schemeClr val="bg1"/>
              </a:solidFill>
            </a:endParaRPr>
          </a:p>
        </p:txBody>
      </p:sp>
      <p:pic>
        <p:nvPicPr>
          <p:cNvPr id="6" name="Picture 5">
            <a:extLst>
              <a:ext uri="{FF2B5EF4-FFF2-40B4-BE49-F238E27FC236}">
                <a16:creationId xmlns:a16="http://schemas.microsoft.com/office/drawing/2014/main" id="{F368B31B-FC37-4DF7-8B53-ECD0B4F711C6}"/>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180191"/>
            <a:ext cx="6553545" cy="4505560"/>
          </a:xfrm>
          <a:prstGeom prst="rect">
            <a:avLst/>
          </a:prstGeom>
          <a:noFill/>
        </p:spPr>
      </p:pic>
    </p:spTree>
    <p:extLst>
      <p:ext uri="{BB962C8B-B14F-4D97-AF65-F5344CB8AC3E}">
        <p14:creationId xmlns:p14="http://schemas.microsoft.com/office/powerpoint/2010/main" val="1960218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426</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Copper Alloy Discovery using Machine Learning</vt:lpstr>
      <vt:lpstr>Outline</vt:lpstr>
      <vt:lpstr>Introduction</vt:lpstr>
      <vt:lpstr>The Smart Alloy Generation System</vt:lpstr>
      <vt:lpstr>Tensile Strength prediction model</vt:lpstr>
      <vt:lpstr>Prediction Quality (Tensile Strength)</vt:lpstr>
      <vt:lpstr>Thermal Conductivity prediction model</vt:lpstr>
      <vt:lpstr>Hyperparameter Optimization</vt:lpstr>
      <vt:lpstr>Prediction Quality (Thermal Conductivity)</vt:lpstr>
      <vt:lpstr>PowerPoint Presentation</vt:lpstr>
      <vt:lpstr>Example of Promising Result</vt:lpstr>
      <vt:lpstr>Limitations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Copper Alloy Discovery using Machine Learning</dc:title>
  <dc:creator>Abhinav Pandey</dc:creator>
  <cp:lastModifiedBy>Abhinav Pandey</cp:lastModifiedBy>
  <cp:revision>3</cp:revision>
  <dcterms:created xsi:type="dcterms:W3CDTF">2020-06-18T02:11:55Z</dcterms:created>
  <dcterms:modified xsi:type="dcterms:W3CDTF">2020-06-18T03:15:37Z</dcterms:modified>
</cp:coreProperties>
</file>